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62"/>
  </p:notesMasterIdLst>
  <p:sldIdLst>
    <p:sldId id="460" r:id="rId5"/>
    <p:sldId id="776" r:id="rId6"/>
    <p:sldId id="848" r:id="rId7"/>
    <p:sldId id="495" r:id="rId8"/>
    <p:sldId id="781" r:id="rId9"/>
    <p:sldId id="782" r:id="rId10"/>
    <p:sldId id="852" r:id="rId11"/>
    <p:sldId id="853" r:id="rId12"/>
    <p:sldId id="854" r:id="rId13"/>
    <p:sldId id="783" r:id="rId14"/>
    <p:sldId id="784" r:id="rId15"/>
    <p:sldId id="859" r:id="rId16"/>
    <p:sldId id="868" r:id="rId17"/>
    <p:sldId id="869" r:id="rId18"/>
    <p:sldId id="870" r:id="rId19"/>
    <p:sldId id="871" r:id="rId20"/>
    <p:sldId id="872" r:id="rId21"/>
    <p:sldId id="873" r:id="rId22"/>
    <p:sldId id="860" r:id="rId23"/>
    <p:sldId id="861" r:id="rId24"/>
    <p:sldId id="862" r:id="rId25"/>
    <p:sldId id="863" r:id="rId26"/>
    <p:sldId id="864" r:id="rId27"/>
    <p:sldId id="865" r:id="rId28"/>
    <p:sldId id="866" r:id="rId29"/>
    <p:sldId id="867" r:id="rId30"/>
    <p:sldId id="849" r:id="rId31"/>
    <p:sldId id="851" r:id="rId32"/>
    <p:sldId id="850" r:id="rId33"/>
    <p:sldId id="785" r:id="rId34"/>
    <p:sldId id="857" r:id="rId35"/>
    <p:sldId id="858" r:id="rId36"/>
    <p:sldId id="855" r:id="rId37"/>
    <p:sldId id="856" r:id="rId38"/>
    <p:sldId id="787" r:id="rId39"/>
    <p:sldId id="789" r:id="rId40"/>
    <p:sldId id="797" r:id="rId41"/>
    <p:sldId id="771" r:id="rId42"/>
    <p:sldId id="772" r:id="rId43"/>
    <p:sldId id="672" r:id="rId44"/>
    <p:sldId id="761" r:id="rId45"/>
    <p:sldId id="762" r:id="rId46"/>
    <p:sldId id="763" r:id="rId47"/>
    <p:sldId id="764" r:id="rId48"/>
    <p:sldId id="765" r:id="rId49"/>
    <p:sldId id="766" r:id="rId50"/>
    <p:sldId id="769" r:id="rId51"/>
    <p:sldId id="767" r:id="rId52"/>
    <p:sldId id="768" r:id="rId53"/>
    <p:sldId id="778" r:id="rId54"/>
    <p:sldId id="791" r:id="rId55"/>
    <p:sldId id="792" r:id="rId56"/>
    <p:sldId id="793" r:id="rId57"/>
    <p:sldId id="794" r:id="rId58"/>
    <p:sldId id="795" r:id="rId59"/>
    <p:sldId id="759" r:id="rId60"/>
    <p:sldId id="796" r:id="rId61"/>
  </p:sldIdLst>
  <p:sldSz cx="9906000" cy="7218363"/>
  <p:notesSz cx="7099300" cy="10234613"/>
  <p:defaultTex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273">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99"/>
    <a:srgbClr val="9900FF"/>
    <a:srgbClr val="CC00CC"/>
    <a:srgbClr val="6600FF"/>
    <a:srgbClr val="005580"/>
    <a:srgbClr val="FF3399"/>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644" y="114"/>
      </p:cViewPr>
      <p:guideLst>
        <p:guide orient="horz" pos="2273"/>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4054475"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r" defTabSz="946150" eaLnBrk="0" hangingPunct="0">
              <a:defRPr sz="1200">
                <a:latin typeface="Arial" panose="020B0604020202020204"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898525" y="773113"/>
            <a:ext cx="53022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35038" y="4894263"/>
            <a:ext cx="52212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054475"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r" defTabSz="946150" eaLnBrk="0" hangingPunct="0">
              <a:defRPr sz="1200">
                <a:latin typeface="Arial" panose="020B0604020202020204" pitchFamily="34" charset="0"/>
              </a:defRPr>
            </a:lvl1pPr>
          </a:lstStyle>
          <a:p>
            <a:pPr>
              <a:defRPr/>
            </a:pPr>
            <a:fld id="{21A310BF-B41F-4667-9E43-34F56E9EF543}"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024F178-EFD6-427B-A961-7FBECA6BB446}"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C15EB7D-8748-4EA4-B9BB-55F6306AF70B}"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84017F7-01E7-4111-BA42-BD122176BF3E}"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E452E36-603F-4058-B651-5E05466E57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4E5BBE8C-CE0D-44AF-8540-824334A217A0}"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7759394-D6BC-460E-979F-F0F8A137495B}"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432EA17-1B74-4120-93A3-661EFE091D1B}"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7339C6F-BE61-4884-B917-24BDCF24A16A}"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7EDE8884-BAF0-429F-A554-D899724E0657}" type="datetime2">
              <a:rPr lang="zh-CN" altLang="en-US"/>
              <a:t>2024年3月3日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C1A0E4C-9D46-4093-80D4-A8F86F94BE17}"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D9B8820-1A0C-4B76-BB22-A2DF145A93F1}" type="datetime2">
              <a:rPr lang="zh-CN" altLang="en-US"/>
              <a:t>2024年3月3日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C93C1F54-9C35-45AB-A576-E5BB687EC206}"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757D161-8505-47A2-9E79-2A76E0FD0E9C}" type="datetime2">
              <a:rPr lang="zh-CN" altLang="en-US"/>
              <a:t>2024年3月3日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2A0EA94-F71D-44A9-945F-8D208F3A4015}"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59F19A47-37CC-428F-AADE-AE03E714D38D}"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9BBA38E-DE26-4035-AA99-35FDC050EABD}"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BEFB3272-AD4B-453E-9700-B146BE85FADE}"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74AE5D2-AD9B-46D3-962E-7925AF51CA20}"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65D847C-A9F0-4F1A-8E02-DB98022E5B7B}"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8951885-0D60-46BF-A0AE-CC73E4BEE333}"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8FD9CBE-2DDA-4351-AD63-952E0B65B66B}"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DC50D9-37A3-48CB-BC6C-3272F0F9919E}"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E9C56BA-0E43-4A6A-B4C1-EA46BCEB8262}"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DEADADDB-387A-4798-91DE-1A59F7BBD496}"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C0AE05A-AE2D-4696-AAC9-0E69C5B5268E}"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C70914E1-0D36-47B6-9C69-75FF720E3EFE}"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F9208434-2685-4437-9144-8FDCF57BBE23}"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1B8275FC-7C14-4393-AFDE-54A063E3615E}"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05214DB-A44A-453A-95AC-8A9D3E358A59}"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1026E1F2-09EC-4F93-B3A8-D029B7C596C2}"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7F0DF724-A7A3-4D5B-B9E3-E53055B7AA4F}" type="datetime2">
              <a:rPr lang="zh-CN" altLang="en-US"/>
              <a:t>2024年3月3日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9" name="Rectangle 6"/>
          <p:cNvSpPr>
            <a:spLocks noGrp="1" noChangeArrowheads="1"/>
          </p:cNvSpPr>
          <p:nvPr>
            <p:ph type="sldNum" sz="quarter" idx="12"/>
          </p:nvPr>
        </p:nvSpPr>
        <p:spPr/>
        <p:txBody>
          <a:bodyPr/>
          <a:lstStyle>
            <a:lvl1pPr>
              <a:defRPr/>
            </a:lvl1pPr>
          </a:lstStyle>
          <a:p>
            <a:pPr>
              <a:defRPr/>
            </a:pPr>
            <a:fld id="{74B4DB0F-65AE-463A-B7C9-1D798357C3EB}"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F2C415A2-9BC5-4D9D-B0BD-69227C78C709}" type="datetime2">
              <a:rPr lang="zh-CN" altLang="en-US"/>
              <a:t>2024年3月3日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5" name="Rectangle 6"/>
          <p:cNvSpPr>
            <a:spLocks noGrp="1" noChangeArrowheads="1"/>
          </p:cNvSpPr>
          <p:nvPr>
            <p:ph type="sldNum" sz="quarter" idx="12"/>
          </p:nvPr>
        </p:nvSpPr>
        <p:spPr/>
        <p:txBody>
          <a:bodyPr/>
          <a:lstStyle>
            <a:lvl1pPr>
              <a:defRPr/>
            </a:lvl1pPr>
          </a:lstStyle>
          <a:p>
            <a:pPr>
              <a:defRPr/>
            </a:pPr>
            <a:fld id="{E9830CC2-060B-47B1-8072-0A1C6D20708C}"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4E4EA38-E4AA-4BB6-8A61-CCB2D6A67C50}" type="datetime2">
              <a:rPr lang="zh-CN" altLang="en-US"/>
              <a:t>2024年3月3日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4" name="Rectangle 6"/>
          <p:cNvSpPr>
            <a:spLocks noGrp="1" noChangeArrowheads="1"/>
          </p:cNvSpPr>
          <p:nvPr>
            <p:ph type="sldNum" sz="quarter" idx="12"/>
          </p:nvPr>
        </p:nvSpPr>
        <p:spPr/>
        <p:txBody>
          <a:bodyPr/>
          <a:lstStyle>
            <a:lvl1pPr>
              <a:defRPr/>
            </a:lvl1pPr>
          </a:lstStyle>
          <a:p>
            <a:pPr>
              <a:defRPr/>
            </a:pPr>
            <a:fld id="{7F3EF9FE-E4A3-4D69-BA43-83F76B38FE77}"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011EB21-C0AF-460E-89F4-962B091360C8}"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215FF235-92AA-4881-ABED-7EFAD6B97ED0}"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50737142-EDF7-4323-BC2C-F3FF13DFCEB2}" type="datetime2">
              <a:rPr lang="zh-CN" altLang="en-US"/>
              <a:t>2024年3月3日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9310C7C1-3402-493E-8B08-AFE022FFE71E}"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86EE8C8-03EB-4701-9A4C-001C9AE0D13C}"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F736144A-53E7-4E9A-98B5-A89DC29BA544}"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278ADF1-DF84-4CA3-B8D3-C58229CD3A53}" type="datetime2">
              <a:rPr lang="zh-CN" altLang="en-US"/>
              <a:t>2024年3月3日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3852CC55-538C-4165-8B64-A09F01A30B12}" type="slidenum">
              <a:rPr lang="zh-CN" alt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1028"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1029"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1030" name="Line 22"/>
          <p:cNvSpPr>
            <a:spLocks noChangeShapeType="1"/>
          </p:cNvSpPr>
          <p:nvPr/>
        </p:nvSpPr>
        <p:spPr bwMode="auto">
          <a:xfrm>
            <a:off x="330200" y="180975"/>
            <a:ext cx="0" cy="16287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23"/>
          <p:cNvSpPr>
            <a:spLocks noChangeShapeType="1"/>
          </p:cNvSpPr>
          <p:nvPr/>
        </p:nvSpPr>
        <p:spPr bwMode="auto">
          <a:xfrm>
            <a:off x="333375" y="1017588"/>
            <a:ext cx="95535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75B78A54-CF3B-454E-A258-6AA121723965}"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033"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43136712-8E76-44C5-802C-27DFBF06D3BB}"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3/3/2024</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1034"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69350" y="9525"/>
            <a:ext cx="1152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7F896DCB-A45D-42D5-A698-D65FBF25281F}" type="datetime2">
              <a:rPr lang="zh-CN" altLang="en-US"/>
              <a:t>2024年3月3日</a:t>
            </a:fld>
            <a:endParaRPr lang="en-US"/>
          </a:p>
        </p:txBody>
      </p:sp>
      <p:sp>
        <p:nvSpPr>
          <p:cNvPr id="205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p:txBody>
      </p:sp>
      <p:sp>
        <p:nvSpPr>
          <p:cNvPr id="205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922F1BA7-9C53-4EDA-ADBB-8BB557A2A013}" type="slidenum">
              <a:rPr lang="zh-CN" altLang="en-US"/>
              <a:t>‹#›</a:t>
            </a:fld>
            <a:endParaRPr lang="en-US"/>
          </a:p>
        </p:txBody>
      </p:sp>
      <p:sp>
        <p:nvSpPr>
          <p:cNvPr id="2055" name="Rectangle 7"/>
          <p:cNvSpPr>
            <a:spLocks noChangeArrowheads="1"/>
          </p:cNvSpPr>
          <p:nvPr userDrawn="1"/>
        </p:nvSpPr>
        <p:spPr bwMode="auto">
          <a:xfrm>
            <a:off x="306388" y="193675"/>
            <a:ext cx="474662" cy="5000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6" name="Rectangle 8"/>
          <p:cNvSpPr>
            <a:spLocks noChangeArrowheads="1"/>
          </p:cNvSpPr>
          <p:nvPr userDrawn="1"/>
        </p:nvSpPr>
        <p:spPr bwMode="auto">
          <a:xfrm>
            <a:off x="439738" y="638175"/>
            <a:ext cx="458787" cy="5000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7" name="Rectangle 9"/>
          <p:cNvSpPr>
            <a:spLocks noChangeArrowheads="1"/>
          </p:cNvSpPr>
          <p:nvPr userDrawn="1"/>
        </p:nvSpPr>
        <p:spPr bwMode="auto">
          <a:xfrm>
            <a:off x="-3175" y="561975"/>
            <a:ext cx="601663" cy="444500"/>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8" name="Rectangle 10"/>
          <p:cNvSpPr>
            <a:spLocks noChangeArrowheads="1"/>
          </p:cNvSpPr>
          <p:nvPr userDrawn="1"/>
        </p:nvSpPr>
        <p:spPr bwMode="auto">
          <a:xfrm>
            <a:off x="679450" y="160338"/>
            <a:ext cx="34925" cy="1108075"/>
          </a:xfrm>
          <a:prstGeom prst="rect">
            <a:avLst/>
          </a:prstGeom>
          <a:gradFill rotWithShape="1">
            <a:gsLst>
              <a:gs pos="0">
                <a:srgbClr val="000082"/>
              </a:gs>
              <a:gs pos="30000">
                <a:srgbClr val="66008F"/>
              </a:gs>
              <a:gs pos="64999">
                <a:srgbClr val="BA0066"/>
              </a:gs>
              <a:gs pos="89999">
                <a:srgbClr val="FF0000"/>
              </a:gs>
              <a:gs pos="100000">
                <a:srgbClr val="FF82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solidFill>
                <a:srgbClr val="FF3300"/>
              </a:solidFill>
              <a:latin typeface="Tahoma" panose="020B0604030504040204" pitchFamily="34" charset="0"/>
            </a:endParaRPr>
          </a:p>
        </p:txBody>
      </p:sp>
      <p:sp>
        <p:nvSpPr>
          <p:cNvPr id="2059" name="Rectangle 11"/>
          <p:cNvSpPr>
            <a:spLocks noChangeArrowheads="1"/>
          </p:cNvSpPr>
          <p:nvPr userDrawn="1"/>
        </p:nvSpPr>
        <p:spPr bwMode="auto">
          <a:xfrm>
            <a:off x="333375" y="992188"/>
            <a:ext cx="8912225" cy="33337"/>
          </a:xfrm>
          <a:prstGeom prst="rect">
            <a:avLst/>
          </a:prstGeom>
          <a:gradFill rotWithShape="1">
            <a:gsLst>
              <a:gs pos="0">
                <a:srgbClr val="0000FF"/>
              </a:gs>
              <a:gs pos="100000">
                <a:srgbClr val="868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3075"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3076"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457B4CF9-1166-40DC-A21A-A168401001BC}"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077"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E5CDD699-53F8-4783-A8B6-69A8720A65AF}"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3/3/2024</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3078"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3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3082"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3083" name="Rectangle 1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Arial" panose="020B0604020202020204" pitchFamily="34" charset="0"/>
              </a:defRPr>
            </a:lvl1pPr>
          </a:lstStyle>
          <a:p>
            <a:pPr>
              <a:defRPr/>
            </a:pPr>
            <a:endParaRPr lang="en-US"/>
          </a:p>
          <a:p>
            <a:pPr>
              <a:defRPr/>
            </a:pPr>
            <a:r>
              <a:rPr lang="zh-CN" altLang="en-US"/>
              <a:t>第</a:t>
            </a:r>
            <a:r>
              <a:rPr lang="en-US"/>
              <a:t>1</a:t>
            </a:r>
            <a:r>
              <a:rPr lang="zh-CN" altLang="en-US"/>
              <a:t>章 多媒体技术概要</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62B91DD5-FBD2-4DAE-83CA-2E4591243607}" type="datetime2">
              <a:rPr lang="zh-CN" altLang="en-US"/>
              <a:t>2024年3月3日</a:t>
            </a:fld>
            <a:endParaRPr lang="en-US"/>
          </a:p>
        </p:txBody>
      </p:sp>
      <p:sp>
        <p:nvSpPr>
          <p:cNvPr id="410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a:p>
            <a:pPr>
              <a:defRPr/>
            </a:pPr>
            <a:r>
              <a:rPr lang="zh-CN" altLang="en-US"/>
              <a:t>第</a:t>
            </a:r>
            <a:r>
              <a:rPr lang="en-US"/>
              <a:t>1</a:t>
            </a:r>
            <a:r>
              <a:rPr lang="zh-CN" altLang="en-US"/>
              <a:t>章 多媒体技术概要</a:t>
            </a:r>
          </a:p>
        </p:txBody>
      </p:sp>
      <p:sp>
        <p:nvSpPr>
          <p:cNvPr id="410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14CFCB41-231F-484F-B166-D5DA48A8A1FF}"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pages.cs.wisc.edu/~swright/" TargetMode="Externa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shliu@hit.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4.jpeg"/><Relationship Id="rId7" Type="http://schemas.openxmlformats.org/officeDocument/2006/relationships/image" Target="../media/image16.jp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6" Type="http://schemas.openxmlformats.org/officeDocument/2006/relationships/hyperlink" Target="http://www.uni-bonn.de/?set_language=en" TargetMode="External"/><Relationship Id="rId5" Type="http://schemas.openxmlformats.org/officeDocument/2006/relationships/hyperlink" Target="http://www.or.uni-bonn.de/index.eng.html" TargetMode="External"/><Relationship Id="rId4" Type="http://schemas.openxmlformats.org/officeDocument/2006/relationships/image" Target="../media/image15.jpeg"/><Relationship Id="rId9" Type="http://schemas.openxmlformats.org/officeDocument/2006/relationships/hyperlink" Target="http://www.or.uni-bonn.de/cards/card-korte.eng.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aike.baidu.com/item/%E8%8F%B2%E5%B0%94%E8%8C%A8%E5%A5%96/409258" TargetMode="External"/><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6" Type="http://schemas.openxmlformats.org/officeDocument/2006/relationships/hyperlink" Target="https://en.wikipedia.org/wiki/Michael_J._D._Powel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27.wmf"/></Relationships>
</file>

<file path=ppt/slides/_rels/slide5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073150" y="2141538"/>
            <a:ext cx="8420100" cy="15398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r>
              <a:rPr lang="zh-CN" altLang="en-US" sz="2400" dirty="0">
                <a:solidFill>
                  <a:srgbClr val="CC00CC"/>
                </a:solidFill>
              </a:rPr>
              <a:t>组合优化与凸优化</a:t>
            </a:r>
            <a:br>
              <a:rPr lang="zh-CN" altLang="en-US" sz="2400" dirty="0">
                <a:solidFill>
                  <a:srgbClr val="CC00CC"/>
                </a:solidFill>
                <a:latin typeface="隶书" panose="02010509060101010101" pitchFamily="1" charset="-122"/>
              </a:rPr>
            </a:br>
            <a:r>
              <a:rPr lang="zh-CN" altLang="en-US" sz="2400" dirty="0">
                <a:latin typeface="隶书" panose="02010509060101010101" pitchFamily="1" charset="-122"/>
              </a:rPr>
              <a:t>第1章 简介</a:t>
            </a:r>
            <a:endParaRPr lang="zh-CN" altLang="en-US" dirty="0">
              <a:latin typeface="隶书" panose="02010509060101010101" pitchFamily="1" charset="-122"/>
            </a:endParaRPr>
          </a:p>
        </p:txBody>
      </p:sp>
      <p:sp>
        <p:nvSpPr>
          <p:cNvPr id="5123" name="Rectangle 3"/>
          <p:cNvSpPr>
            <a:spLocks noGrp="1" noChangeArrowheads="1"/>
          </p:cNvSpPr>
          <p:nvPr>
            <p:ph type="subTitle" idx="4294967295"/>
          </p:nvPr>
        </p:nvSpPr>
        <p:spPr>
          <a:xfrm>
            <a:off x="1485900" y="4090988"/>
            <a:ext cx="6934200" cy="18446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0" indent="0" algn="ctr">
              <a:lnSpc>
                <a:spcPct val="90000"/>
              </a:lnSpc>
              <a:buFont typeface="Wingdings" panose="05000000000000000000" pitchFamily="2" charset="2"/>
              <a:buNone/>
            </a:pPr>
            <a:r>
              <a:rPr lang="zh-CN" altLang="en-US" sz="2600" dirty="0"/>
              <a:t>刘绍辉</a:t>
            </a:r>
          </a:p>
          <a:p>
            <a:pPr marL="0" indent="0" algn="ctr">
              <a:lnSpc>
                <a:spcPct val="90000"/>
              </a:lnSpc>
              <a:buFont typeface="Wingdings" panose="05000000000000000000" pitchFamily="2" charset="2"/>
              <a:buNone/>
            </a:pPr>
            <a:r>
              <a:rPr lang="zh-CN" altLang="en-US" sz="2600" dirty="0"/>
              <a:t>计算机科学与技术学院 哈尔滨工业大学</a:t>
            </a:r>
          </a:p>
          <a:p>
            <a:pPr marL="0" indent="0" algn="ctr">
              <a:lnSpc>
                <a:spcPct val="90000"/>
              </a:lnSpc>
              <a:buFont typeface="Wingdings" panose="05000000000000000000" pitchFamily="2" charset="2"/>
              <a:buNone/>
            </a:pPr>
            <a:r>
              <a:rPr lang="zh-CN" altLang="en-US" sz="2600" dirty="0"/>
              <a:t>shliu@hit.edu.cn</a:t>
            </a:r>
          </a:p>
          <a:p>
            <a:pPr marL="0" indent="0" algn="ctr">
              <a:lnSpc>
                <a:spcPct val="90000"/>
              </a:lnSpc>
              <a:buFont typeface="Wingdings" panose="05000000000000000000" pitchFamily="2" charset="2"/>
              <a:buNone/>
            </a:pPr>
            <a:r>
              <a:rPr lang="zh-CN" altLang="en-US" sz="2600" dirty="0"/>
              <a:t>20</a:t>
            </a:r>
            <a:r>
              <a:rPr lang="en-US" sz="2600" dirty="0"/>
              <a:t>24</a:t>
            </a:r>
            <a:r>
              <a:rPr lang="zh-CN" altLang="en-US" sz="2600" dirty="0"/>
              <a:t>年春季</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marL="0" indent="0">
              <a:buFont typeface="Wingdings" panose="05000000000000000000" pitchFamily="2" charset="2"/>
              <a:buNone/>
              <a:defRPr/>
            </a:pPr>
            <a:endParaRPr lang="zh-CN" altLang="en-US" sz="2000" kern="0" dirty="0"/>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488950" y="3424657"/>
            <a:ext cx="2447619" cy="3352381"/>
          </a:xfrm>
          <a:prstGeom prst="rect">
            <a:avLst/>
          </a:prstGeom>
        </p:spPr>
      </p:pic>
      <p:pic>
        <p:nvPicPr>
          <p:cNvPr id="3" name="图片 2"/>
          <p:cNvPicPr>
            <a:picLocks noChangeAspect="1"/>
          </p:cNvPicPr>
          <p:nvPr/>
        </p:nvPicPr>
        <p:blipFill>
          <a:blip r:embed="rId4"/>
          <a:stretch>
            <a:fillRect/>
          </a:stretch>
        </p:blipFill>
        <p:spPr>
          <a:xfrm>
            <a:off x="3584849" y="867561"/>
            <a:ext cx="1224136" cy="1763809"/>
          </a:xfrm>
          <a:prstGeom prst="rect">
            <a:avLst/>
          </a:prstGeom>
        </p:spPr>
      </p:pic>
      <p:sp>
        <p:nvSpPr>
          <p:cNvPr id="6" name="TextBox 7"/>
          <p:cNvSpPr txBox="1">
            <a:spLocks noChangeArrowheads="1"/>
          </p:cNvSpPr>
          <p:nvPr/>
        </p:nvSpPr>
        <p:spPr bwMode="auto">
          <a:xfrm>
            <a:off x="3079693" y="5662281"/>
            <a:ext cx="5486400" cy="1200329"/>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Stephen </a:t>
            </a:r>
            <a:r>
              <a:rPr lang="en-US" altLang="zh-CN" sz="2400" dirty="0" err="1">
                <a:solidFill>
                  <a:srgbClr val="FF0000"/>
                </a:solidFill>
                <a:latin typeface="Arial Narrow" panose="020B0606020202030204" pitchFamily="34" charset="0"/>
              </a:rPr>
              <a:t>J.Wright</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威斯康辛麦迪逊分校计算机系教授，</a:t>
            </a:r>
            <a:r>
              <a:rPr lang="en-US" altLang="zh-CN" sz="1600" dirty="0">
                <a:solidFill>
                  <a:srgbClr val="FF0000"/>
                </a:solidFill>
                <a:latin typeface="Arial Narrow" panose="020B0606020202030204" pitchFamily="34" charset="0"/>
              </a:rPr>
              <a:t>http://pages.cs.wisc.edu/~swright/</a:t>
            </a: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会士，曾任美国运筹学会主席</a:t>
            </a:r>
          </a:p>
        </p:txBody>
      </p:sp>
      <p:sp>
        <p:nvSpPr>
          <p:cNvPr id="7" name="TextBox 7"/>
          <p:cNvSpPr txBox="1">
            <a:spLocks noChangeArrowheads="1"/>
          </p:cNvSpPr>
          <p:nvPr/>
        </p:nvSpPr>
        <p:spPr bwMode="auto">
          <a:xfrm>
            <a:off x="3079302" y="3268385"/>
            <a:ext cx="5486400" cy="2308324"/>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Jorge </a:t>
            </a:r>
            <a:r>
              <a:rPr lang="en-US" altLang="zh-CN" sz="2400" dirty="0" err="1">
                <a:solidFill>
                  <a:srgbClr val="FF0000"/>
                </a:solidFill>
                <a:latin typeface="Arial Narrow" panose="020B0606020202030204" pitchFamily="34" charset="0"/>
              </a:rPr>
              <a:t>Nocedal</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美国西北大学应用科学与工程系教授</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会士，近期仍活跃于机器学习，深度学习领域</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http://users.iems.northwestern.edu/~nocedal/</a:t>
            </a:r>
            <a:endParaRPr lang="zh-CN" altLang="en-US" sz="2400" dirty="0">
              <a:solidFill>
                <a:srgbClr val="FF0000"/>
              </a:solidFill>
              <a:latin typeface="Arial Narrow" panose="020B0606020202030204" pitchFamily="34" charset="0"/>
            </a:endParaRPr>
          </a:p>
        </p:txBody>
      </p:sp>
      <p:pic>
        <p:nvPicPr>
          <p:cNvPr id="4" name="图片 3"/>
          <p:cNvPicPr>
            <a:picLocks noChangeAspect="1"/>
          </p:cNvPicPr>
          <p:nvPr/>
        </p:nvPicPr>
        <p:blipFill>
          <a:blip r:embed="rId5"/>
          <a:stretch>
            <a:fillRect/>
          </a:stretch>
        </p:blipFill>
        <p:spPr>
          <a:xfrm>
            <a:off x="1352600" y="954785"/>
            <a:ext cx="1142857" cy="1666667"/>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3">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4"/>
          <a:stretch>
            <a:fillRect/>
          </a:stretch>
        </p:blipFill>
        <p:spPr>
          <a:xfrm>
            <a:off x="1352600" y="1232917"/>
            <a:ext cx="2000000" cy="2247619"/>
          </a:xfrm>
          <a:prstGeom prst="rect">
            <a:avLst/>
          </a:prstGeom>
        </p:spPr>
      </p:pic>
      <p:sp>
        <p:nvSpPr>
          <p:cNvPr id="5" name="TextBox 7"/>
          <p:cNvSpPr txBox="1">
            <a:spLocks noChangeArrowheads="1"/>
          </p:cNvSpPr>
          <p:nvPr/>
        </p:nvSpPr>
        <p:spPr bwMode="auto">
          <a:xfrm>
            <a:off x="3224808" y="4207190"/>
            <a:ext cx="5486400" cy="2308324"/>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Dimitri P. </a:t>
            </a:r>
            <a:r>
              <a:rPr lang="en-US" altLang="zh-CN" sz="2400" dirty="0" err="1">
                <a:solidFill>
                  <a:srgbClr val="FF0000"/>
                </a:solidFill>
                <a:latin typeface="Arial Narrow" panose="020B0606020202030204" pitchFamily="34" charset="0"/>
              </a:rPr>
              <a:t>Bertsekas</a:t>
            </a:r>
            <a:r>
              <a:rPr lang="en-US" altLang="zh-CN" sz="2400" dirty="0">
                <a:solidFill>
                  <a:srgbClr val="FF0000"/>
                </a:solidFill>
                <a:latin typeface="Arial Narrow" panose="020B0606020202030204" pitchFamily="34" charset="0"/>
              </a:rPr>
              <a:t>, MIT</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rPr>
              <a:t>1971-1974</a:t>
            </a:r>
            <a:r>
              <a:rPr lang="zh-CN" altLang="en-US" sz="2400" dirty="0">
                <a:solidFill>
                  <a:srgbClr val="FF0000"/>
                </a:solidFill>
                <a:latin typeface="Arial Narrow" panose="020B0606020202030204" pitchFamily="34" charset="0"/>
              </a:rPr>
              <a:t>在斯坦福大学任教，</a:t>
            </a:r>
            <a:r>
              <a:rPr lang="en-US" altLang="zh-CN" sz="2400" dirty="0">
                <a:solidFill>
                  <a:srgbClr val="FF0000"/>
                </a:solidFill>
                <a:latin typeface="Arial Narrow" panose="020B0606020202030204" pitchFamily="34" charset="0"/>
              </a:rPr>
              <a:t>1974-1979</a:t>
            </a:r>
            <a:r>
              <a:rPr lang="zh-CN" altLang="en-US" sz="2400" dirty="0">
                <a:solidFill>
                  <a:srgbClr val="FF0000"/>
                </a:solidFill>
                <a:latin typeface="Arial Narrow" panose="020B0606020202030204" pitchFamily="34" charset="0"/>
              </a:rPr>
              <a:t>在伊利若斯大学任教，</a:t>
            </a:r>
            <a:r>
              <a:rPr lang="en-US" altLang="zh-CN" sz="2400" dirty="0">
                <a:solidFill>
                  <a:srgbClr val="FF0000"/>
                </a:solidFill>
                <a:latin typeface="Arial Narrow" panose="020B0606020202030204" pitchFamily="34" charset="0"/>
              </a:rPr>
              <a:t>1979</a:t>
            </a:r>
            <a:r>
              <a:rPr lang="zh-CN" altLang="en-US" sz="2400" dirty="0">
                <a:solidFill>
                  <a:srgbClr val="FF0000"/>
                </a:solidFill>
                <a:latin typeface="Arial Narrow" panose="020B0606020202030204" pitchFamily="34" charset="0"/>
              </a:rPr>
              <a:t>年起在</a:t>
            </a:r>
            <a:r>
              <a:rPr lang="en-US" altLang="zh-CN" sz="2400" dirty="0">
                <a:solidFill>
                  <a:srgbClr val="FF0000"/>
                </a:solidFill>
                <a:latin typeface="Arial Narrow" panose="020B0606020202030204" pitchFamily="34" charset="0"/>
              </a:rPr>
              <a:t>MIT</a:t>
            </a:r>
            <a:r>
              <a:rPr lang="zh-CN" altLang="en-US" sz="2400" dirty="0">
                <a:solidFill>
                  <a:srgbClr val="FF0000"/>
                </a:solidFill>
                <a:latin typeface="Arial Narrow" panose="020B0606020202030204" pitchFamily="34" charset="0"/>
              </a:rPr>
              <a:t>任教，研究涉及优化的各个方面，撰写了十几本优化相关的教科书</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http://www.mit.edu/~dimitrib/home.html</a:t>
            </a:r>
            <a:endParaRPr lang="zh-CN" altLang="en-US" sz="2400" dirty="0">
              <a:solidFill>
                <a:srgbClr val="FF0000"/>
              </a:solidFill>
              <a:latin typeface="Arial Narrow" panose="020B0606020202030204" pitchFamily="34" charset="0"/>
            </a:endParaRPr>
          </a:p>
        </p:txBody>
      </p:sp>
      <p:pic>
        <p:nvPicPr>
          <p:cNvPr id="3" name="图片 2"/>
          <p:cNvPicPr>
            <a:picLocks noChangeAspect="1"/>
          </p:cNvPicPr>
          <p:nvPr/>
        </p:nvPicPr>
        <p:blipFill>
          <a:blip r:embed="rId5"/>
          <a:stretch>
            <a:fillRect/>
          </a:stretch>
        </p:blipFill>
        <p:spPr>
          <a:xfrm>
            <a:off x="992560" y="3737827"/>
            <a:ext cx="2030669" cy="2998714"/>
          </a:xfrm>
          <a:prstGeom prst="rect">
            <a:avLst/>
          </a:prstGeom>
        </p:spPr>
      </p:pic>
      <p:graphicFrame>
        <p:nvGraphicFramePr>
          <p:cNvPr id="7" name="Object 4"/>
          <p:cNvGraphicFramePr/>
          <p:nvPr/>
        </p:nvGraphicFramePr>
        <p:xfrm>
          <a:off x="3486843" y="321390"/>
          <a:ext cx="6084888" cy="3155950"/>
        </p:xfrm>
        <a:graphic>
          <a:graphicData uri="http://schemas.openxmlformats.org/presentationml/2006/ole">
            <mc:AlternateContent xmlns:mc="http://schemas.openxmlformats.org/markup-compatibility/2006">
              <mc:Choice xmlns:v="urn:schemas-microsoft-com:vml" Requires="v">
                <p:oleObj spid="_x0000_s16573" r:id="rId6" imgW="6080760" imgH="3154680" progId="PBrush">
                  <p:embed/>
                </p:oleObj>
              </mc:Choice>
              <mc:Fallback>
                <p:oleObj r:id="rId6" imgW="6080760" imgH="3154680" progId="PBrush">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6843" y="321390"/>
                        <a:ext cx="60848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CD565-5669-4321-B47D-0540EF37BF10}"/>
              </a:ext>
            </a:extLst>
          </p:cNvPr>
          <p:cNvSpPr>
            <a:spLocks noGrp="1"/>
          </p:cNvSpPr>
          <p:nvPr>
            <p:ph type="title"/>
          </p:nvPr>
        </p:nvSpPr>
        <p:spPr/>
        <p:txBody>
          <a:bodyPr/>
          <a:lstStyle/>
          <a:p>
            <a:r>
              <a:rPr lang="en-US" altLang="zh-CN" sz="3200" dirty="0"/>
              <a:t>Nonlinear Programming</a:t>
            </a:r>
            <a:r>
              <a:rPr lang="zh-CN" altLang="en-US" sz="3200" dirty="0"/>
              <a:t>（</a:t>
            </a:r>
            <a:r>
              <a:rPr lang="en-US" altLang="zh-CN" sz="3200" dirty="0"/>
              <a:t>880pages</a:t>
            </a:r>
            <a:r>
              <a:rPr lang="zh-CN" altLang="en-US" sz="3200" dirty="0"/>
              <a:t>，</a:t>
            </a:r>
            <a:r>
              <a:rPr lang="en-US" altLang="zh-CN" sz="3200" dirty="0"/>
              <a:t>2016</a:t>
            </a:r>
            <a:r>
              <a:rPr lang="zh-CN" altLang="en-US" sz="3200" dirty="0"/>
              <a:t>）</a:t>
            </a:r>
          </a:p>
        </p:txBody>
      </p:sp>
      <p:sp>
        <p:nvSpPr>
          <p:cNvPr id="3" name="内容占位符 2">
            <a:extLst>
              <a:ext uri="{FF2B5EF4-FFF2-40B4-BE49-F238E27FC236}">
                <a16:creationId xmlns:a16="http://schemas.microsoft.com/office/drawing/2014/main" id="{FC061C78-FD85-4B8A-9851-7CEAC0C8C0E7}"/>
              </a:ext>
            </a:extLst>
          </p:cNvPr>
          <p:cNvSpPr>
            <a:spLocks noGrp="1"/>
          </p:cNvSpPr>
          <p:nvPr>
            <p:ph idx="1"/>
          </p:nvPr>
        </p:nvSpPr>
        <p:spPr/>
        <p:txBody>
          <a:bodyPr/>
          <a:lstStyle/>
          <a:p>
            <a:r>
              <a:rPr lang="en-US" altLang="zh-CN" sz="2400" dirty="0"/>
              <a:t>Chapter 1 Unconstrained Optimization: Basic Methods</a:t>
            </a:r>
            <a:endParaRPr lang="en-US" altLang="zh-CN" sz="2400" b="0" dirty="0"/>
          </a:p>
          <a:p>
            <a:pPr lvl="1"/>
            <a:r>
              <a:rPr lang="en-US" altLang="zh-CN" sz="2000" b="0" dirty="0"/>
              <a:t>Optimality Conditions</a:t>
            </a:r>
          </a:p>
          <a:p>
            <a:pPr lvl="2"/>
            <a:r>
              <a:rPr lang="en-US" altLang="zh-CN" sz="1800" b="0" dirty="0"/>
              <a:t>Variational Ideas</a:t>
            </a:r>
          </a:p>
          <a:p>
            <a:pPr lvl="2"/>
            <a:r>
              <a:rPr lang="en-US" altLang="zh-CN" sz="1800" b="0" dirty="0"/>
              <a:t>Main Optimality Conditions</a:t>
            </a:r>
          </a:p>
          <a:p>
            <a:pPr lvl="1"/>
            <a:r>
              <a:rPr lang="en-US" altLang="zh-CN" sz="2000" b="0" dirty="0"/>
              <a:t>Gradient Methods -- Convergence</a:t>
            </a:r>
          </a:p>
          <a:p>
            <a:pPr lvl="2"/>
            <a:r>
              <a:rPr lang="en-US" altLang="zh-CN" sz="1800" b="0" dirty="0"/>
              <a:t>Descent Directions and </a:t>
            </a:r>
            <a:r>
              <a:rPr lang="en-US" altLang="zh-CN" sz="1800" b="0" dirty="0" err="1"/>
              <a:t>Stepsize</a:t>
            </a:r>
            <a:r>
              <a:rPr lang="en-US" altLang="zh-CN" sz="1800" b="0" dirty="0"/>
              <a:t> Rules</a:t>
            </a:r>
          </a:p>
          <a:p>
            <a:pPr lvl="2"/>
            <a:r>
              <a:rPr lang="en-US" altLang="zh-CN" sz="1800" b="0" dirty="0"/>
              <a:t>Convergence Results</a:t>
            </a:r>
          </a:p>
          <a:p>
            <a:pPr lvl="1"/>
            <a:r>
              <a:rPr lang="en-US" altLang="zh-CN" sz="2000" b="0" dirty="0"/>
              <a:t>Gradient Methods -- Rate of Convergence</a:t>
            </a:r>
          </a:p>
          <a:p>
            <a:pPr lvl="2"/>
            <a:r>
              <a:rPr lang="en-US" altLang="zh-CN" sz="1800" b="0" dirty="0"/>
              <a:t>The Local Analysis Approach</a:t>
            </a:r>
          </a:p>
          <a:p>
            <a:pPr lvl="2"/>
            <a:r>
              <a:rPr lang="en-US" altLang="zh-CN" sz="1800" b="0" dirty="0"/>
              <a:t>The Role of the Condition Number</a:t>
            </a:r>
          </a:p>
          <a:p>
            <a:pPr lvl="2"/>
            <a:r>
              <a:rPr lang="en-US" altLang="zh-CN" sz="1800" b="0" dirty="0"/>
              <a:t>Convergence Rate Results</a:t>
            </a:r>
          </a:p>
          <a:p>
            <a:pPr lvl="1"/>
            <a:r>
              <a:rPr lang="en-US" altLang="zh-CN" sz="2000" b="0" dirty="0"/>
              <a:t>Newton's Method and Variations</a:t>
            </a:r>
          </a:p>
          <a:p>
            <a:pPr lvl="2"/>
            <a:r>
              <a:rPr lang="en-US" altLang="zh-CN" sz="1800" b="0" dirty="0"/>
              <a:t>Modified Cholesky Factorization</a:t>
            </a:r>
          </a:p>
          <a:p>
            <a:pPr lvl="2"/>
            <a:r>
              <a:rPr lang="en-US" altLang="zh-CN" sz="1800" b="0" dirty="0"/>
              <a:t>Trust Region Methods</a:t>
            </a:r>
          </a:p>
          <a:p>
            <a:pPr lvl="2"/>
            <a:r>
              <a:rPr lang="en-US" altLang="zh-CN" sz="1800" b="0" dirty="0"/>
              <a:t>Variants of Newton's Method</a:t>
            </a:r>
          </a:p>
          <a:p>
            <a:pPr lvl="2"/>
            <a:r>
              <a:rPr lang="en-US" altLang="zh-CN" sz="1800" b="0" dirty="0"/>
              <a:t>Least Squares and the Gauss-Newton Method</a:t>
            </a:r>
          </a:p>
          <a:p>
            <a:pPr lvl="1"/>
            <a:r>
              <a:rPr lang="en-US" altLang="zh-CN" sz="2000" b="0" dirty="0"/>
              <a:t>Notes and Sources</a:t>
            </a:r>
            <a:br>
              <a:rPr lang="en-US" altLang="zh-CN" sz="2400" dirty="0"/>
            </a:br>
            <a:endParaRPr lang="zh-CN" altLang="en-US" sz="2400" dirty="0"/>
          </a:p>
        </p:txBody>
      </p:sp>
      <p:pic>
        <p:nvPicPr>
          <p:cNvPr id="4" name="Picture 171" descr="非线性规划（第3版）">
            <a:extLst>
              <a:ext uri="{FF2B5EF4-FFF2-40B4-BE49-F238E27FC236}">
                <a16:creationId xmlns:a16="http://schemas.microsoft.com/office/drawing/2014/main" id="{7EE446AE-5038-448E-9252-893D762F0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043" y="1736973"/>
            <a:ext cx="3491775" cy="49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691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57A03-3CDF-4B30-A2DB-EEFD56693102}"/>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FAAC6C33-7A9F-478C-A1D0-16822C786E79}"/>
              </a:ext>
            </a:extLst>
          </p:cNvPr>
          <p:cNvSpPr>
            <a:spLocks noGrp="1"/>
          </p:cNvSpPr>
          <p:nvPr>
            <p:ph idx="1"/>
          </p:nvPr>
        </p:nvSpPr>
        <p:spPr/>
        <p:txBody>
          <a:bodyPr/>
          <a:lstStyle/>
          <a:p>
            <a:r>
              <a:rPr lang="en-US" altLang="zh-CN" sz="1800" dirty="0"/>
              <a:t>Chapter 2 Unconstrained Optimization: Additional Methods</a:t>
            </a:r>
            <a:endParaRPr lang="en-US" altLang="zh-CN" sz="1800" b="0" dirty="0"/>
          </a:p>
          <a:p>
            <a:pPr lvl="1"/>
            <a:r>
              <a:rPr lang="en-US" altLang="zh-CN" sz="1600" b="0" dirty="0"/>
              <a:t>Conjugate Direction Methods</a:t>
            </a:r>
          </a:p>
          <a:p>
            <a:pPr lvl="2"/>
            <a:r>
              <a:rPr lang="en-US" altLang="zh-CN" sz="1400" b="0" dirty="0"/>
              <a:t>The Conjugate Gradient Method</a:t>
            </a:r>
          </a:p>
          <a:p>
            <a:pPr lvl="2"/>
            <a:r>
              <a:rPr lang="en-US" altLang="zh-CN" sz="1400" b="0" dirty="0"/>
              <a:t>Convergence Rate of Conjugate Gradient Method</a:t>
            </a:r>
          </a:p>
          <a:p>
            <a:pPr lvl="1"/>
            <a:r>
              <a:rPr lang="en-US" altLang="zh-CN" sz="1600" b="0" dirty="0"/>
              <a:t>Quasi-Newton Methods</a:t>
            </a:r>
          </a:p>
          <a:p>
            <a:pPr lvl="1"/>
            <a:r>
              <a:rPr lang="en-US" altLang="zh-CN" sz="1600" b="0" dirty="0" err="1"/>
              <a:t>Nonderivative</a:t>
            </a:r>
            <a:r>
              <a:rPr lang="en-US" altLang="zh-CN" sz="1600" b="0" dirty="0"/>
              <a:t> Methods</a:t>
            </a:r>
          </a:p>
          <a:p>
            <a:pPr lvl="2"/>
            <a:r>
              <a:rPr lang="en-US" altLang="zh-CN" sz="1400" b="0" dirty="0"/>
              <a:t>Coordinate Descent</a:t>
            </a:r>
          </a:p>
          <a:p>
            <a:pPr lvl="2"/>
            <a:r>
              <a:rPr lang="en-US" altLang="zh-CN" sz="1400" b="0" dirty="0"/>
              <a:t>Direct Search Methods</a:t>
            </a:r>
          </a:p>
          <a:p>
            <a:pPr lvl="1"/>
            <a:r>
              <a:rPr lang="en-US" altLang="zh-CN" sz="1600" b="0" dirty="0"/>
              <a:t>Incremental Methods</a:t>
            </a:r>
          </a:p>
          <a:p>
            <a:pPr lvl="2"/>
            <a:r>
              <a:rPr lang="en-US" altLang="zh-CN" sz="1400" b="0" dirty="0"/>
              <a:t>Incremental Gradient Methods</a:t>
            </a:r>
          </a:p>
          <a:p>
            <a:pPr lvl="2"/>
            <a:r>
              <a:rPr lang="en-US" altLang="zh-CN" sz="1400" b="0" dirty="0"/>
              <a:t>Incremental Aggregated Gradient Methods</a:t>
            </a:r>
          </a:p>
          <a:p>
            <a:pPr lvl="2"/>
            <a:r>
              <a:rPr lang="en-US" altLang="zh-CN" sz="1400" b="0" dirty="0"/>
              <a:t>Incremental Gauss-Newton Methods</a:t>
            </a:r>
          </a:p>
          <a:p>
            <a:pPr lvl="2"/>
            <a:r>
              <a:rPr lang="en-US" altLang="zh-CN" sz="1400" b="0" dirty="0"/>
              <a:t>Incremental Newton Methods</a:t>
            </a:r>
          </a:p>
          <a:p>
            <a:pPr lvl="1"/>
            <a:r>
              <a:rPr lang="en-US" altLang="zh-CN" sz="1600" b="0" dirty="0"/>
              <a:t>Distributed Asynchronous Algorithms</a:t>
            </a:r>
          </a:p>
          <a:p>
            <a:pPr lvl="2"/>
            <a:r>
              <a:rPr lang="en-US" altLang="zh-CN" sz="1400" b="0" dirty="0"/>
              <a:t>Totally and Partially Asynchronous Algorithms</a:t>
            </a:r>
          </a:p>
          <a:p>
            <a:pPr lvl="2"/>
            <a:r>
              <a:rPr lang="en-US" altLang="zh-CN" sz="1400" b="0" dirty="0"/>
              <a:t>Totally Asynchronous Convergence</a:t>
            </a:r>
          </a:p>
          <a:p>
            <a:pPr lvl="2"/>
            <a:r>
              <a:rPr lang="en-US" altLang="zh-CN" sz="1400" b="0" dirty="0"/>
              <a:t>Partially Asynchronous Gradient-Like Algorithms</a:t>
            </a:r>
          </a:p>
          <a:p>
            <a:pPr lvl="2"/>
            <a:r>
              <a:rPr lang="en-US" altLang="zh-CN" sz="1400" b="0" dirty="0"/>
              <a:t>Convergence Rate of Asynchronous Algorithms</a:t>
            </a:r>
          </a:p>
          <a:p>
            <a:pPr lvl="1"/>
            <a:r>
              <a:rPr lang="en-US" altLang="zh-CN" sz="1600" b="0" dirty="0"/>
              <a:t>Discrete-Time Optimal Control</a:t>
            </a:r>
          </a:p>
          <a:p>
            <a:pPr lvl="2"/>
            <a:r>
              <a:rPr lang="en-US" altLang="zh-CN" sz="1400" b="0" dirty="0"/>
              <a:t>Gradient and Conjugate Gradient Methods for Optimal Control</a:t>
            </a:r>
          </a:p>
          <a:p>
            <a:pPr lvl="2"/>
            <a:r>
              <a:rPr lang="en-US" altLang="zh-CN" sz="1400" b="0" dirty="0"/>
              <a:t>Newton's Method for Optimal Control</a:t>
            </a:r>
          </a:p>
          <a:p>
            <a:pPr lvl="1"/>
            <a:r>
              <a:rPr lang="en-US" altLang="zh-CN" sz="1600" b="0" dirty="0"/>
              <a:t>Solving Nonlinear Programming Problems - Some Practical Guidelines</a:t>
            </a:r>
          </a:p>
          <a:p>
            <a:pPr lvl="1"/>
            <a:r>
              <a:rPr lang="en-US" altLang="zh-CN" sz="1600" b="0" dirty="0"/>
              <a:t>Notes and Sources</a:t>
            </a:r>
          </a:p>
          <a:p>
            <a:pPr marL="0" indent="0">
              <a:buNone/>
            </a:pPr>
            <a:endParaRPr lang="zh-CN" altLang="en-US" sz="1800" dirty="0"/>
          </a:p>
        </p:txBody>
      </p:sp>
    </p:spTree>
    <p:extLst>
      <p:ext uri="{BB962C8B-B14F-4D97-AF65-F5344CB8AC3E}">
        <p14:creationId xmlns:p14="http://schemas.microsoft.com/office/powerpoint/2010/main" val="3523094893"/>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E7BC0-7435-40AE-BA10-7E8DC922164F}"/>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CE35A6A8-D6DA-4C19-A337-83B8187B94BB}"/>
              </a:ext>
            </a:extLst>
          </p:cNvPr>
          <p:cNvSpPr>
            <a:spLocks noGrp="1"/>
          </p:cNvSpPr>
          <p:nvPr>
            <p:ph idx="1"/>
          </p:nvPr>
        </p:nvSpPr>
        <p:spPr/>
        <p:txBody>
          <a:bodyPr/>
          <a:lstStyle/>
          <a:p>
            <a:r>
              <a:rPr lang="en-US" altLang="zh-CN" sz="1600" dirty="0"/>
              <a:t>Chapter 3 Optimization Over a Convex Set</a:t>
            </a:r>
            <a:endParaRPr lang="en-US" altLang="zh-CN" sz="1600" b="0" dirty="0"/>
          </a:p>
          <a:p>
            <a:r>
              <a:rPr lang="en-US" altLang="zh-CN" sz="1600" b="0" dirty="0"/>
              <a:t>Constrained Optimization Problems</a:t>
            </a:r>
          </a:p>
          <a:p>
            <a:pPr lvl="1"/>
            <a:r>
              <a:rPr lang="en-US" altLang="zh-CN" sz="1600" b="0" dirty="0"/>
              <a:t>Necessary and Sufficient Conditions for Optimality</a:t>
            </a:r>
          </a:p>
          <a:p>
            <a:pPr lvl="1"/>
            <a:r>
              <a:rPr lang="en-US" altLang="zh-CN" sz="1600" b="0" dirty="0"/>
              <a:t>Existence of Optimal Solutions</a:t>
            </a:r>
          </a:p>
          <a:p>
            <a:r>
              <a:rPr lang="en-US" altLang="zh-CN" sz="1600" b="0" dirty="0"/>
              <a:t>Feasible Directions - Conditional Gradient Method</a:t>
            </a:r>
          </a:p>
          <a:p>
            <a:pPr lvl="1"/>
            <a:r>
              <a:rPr lang="en-US" altLang="zh-CN" sz="1600" b="0" dirty="0"/>
              <a:t>Descent Directions and </a:t>
            </a:r>
            <a:r>
              <a:rPr lang="en-US" altLang="zh-CN" sz="1600" b="0" dirty="0" err="1"/>
              <a:t>Stepsize</a:t>
            </a:r>
            <a:r>
              <a:rPr lang="en-US" altLang="zh-CN" sz="1600" b="0" dirty="0"/>
              <a:t> Rules</a:t>
            </a:r>
          </a:p>
          <a:p>
            <a:pPr lvl="1"/>
            <a:r>
              <a:rPr lang="en-US" altLang="zh-CN" sz="1600" b="0" dirty="0"/>
              <a:t>The Conditional Gradient Method</a:t>
            </a:r>
          </a:p>
          <a:p>
            <a:r>
              <a:rPr lang="en-US" altLang="zh-CN" sz="1600" b="0" dirty="0"/>
              <a:t>Gradient Projection Methods</a:t>
            </a:r>
          </a:p>
          <a:p>
            <a:pPr lvl="1"/>
            <a:r>
              <a:rPr lang="en-US" altLang="zh-CN" sz="1600" b="0" dirty="0"/>
              <a:t>Feasible Directions and </a:t>
            </a:r>
            <a:r>
              <a:rPr lang="en-US" altLang="zh-CN" sz="1600" b="0" dirty="0" err="1"/>
              <a:t>Stepsize</a:t>
            </a:r>
            <a:r>
              <a:rPr lang="en-US" altLang="zh-CN" sz="1600" b="0" dirty="0"/>
              <a:t> Rules Based on Projection</a:t>
            </a:r>
          </a:p>
          <a:p>
            <a:pPr lvl="1"/>
            <a:r>
              <a:rPr lang="en-US" altLang="zh-CN" sz="1600" b="0" dirty="0"/>
              <a:t>Convergence Analysis</a:t>
            </a:r>
          </a:p>
          <a:p>
            <a:r>
              <a:rPr lang="en-US" altLang="zh-CN" sz="1600" b="0" dirty="0"/>
              <a:t>Two-Metric Projection Methods</a:t>
            </a:r>
          </a:p>
          <a:p>
            <a:r>
              <a:rPr lang="en-US" altLang="zh-CN" sz="1600" b="0" dirty="0"/>
              <a:t>Manifold </a:t>
            </a:r>
            <a:r>
              <a:rPr lang="en-US" altLang="zh-CN" sz="1600" b="0" dirty="0" err="1"/>
              <a:t>Suboptimization</a:t>
            </a:r>
            <a:r>
              <a:rPr lang="en-US" altLang="zh-CN" sz="1600" b="0" dirty="0"/>
              <a:t> Methods</a:t>
            </a:r>
          </a:p>
          <a:p>
            <a:r>
              <a:rPr lang="en-US" altLang="zh-CN" sz="1600" b="0" dirty="0"/>
              <a:t>Proximal Algorithms</a:t>
            </a:r>
          </a:p>
          <a:p>
            <a:pPr lvl="1"/>
            <a:r>
              <a:rPr lang="en-US" altLang="zh-CN" sz="1600" b="0" dirty="0"/>
              <a:t>Rate of Convergence</a:t>
            </a:r>
          </a:p>
          <a:p>
            <a:pPr lvl="1"/>
            <a:r>
              <a:rPr lang="en-US" altLang="zh-CN" sz="1600" b="0" dirty="0"/>
              <a:t>Variants of the Proximal Algorithm</a:t>
            </a:r>
          </a:p>
          <a:p>
            <a:r>
              <a:rPr lang="en-US" altLang="zh-CN" sz="1600" b="0" dirty="0"/>
              <a:t>Block Coordinate Descent Methods</a:t>
            </a:r>
          </a:p>
          <a:p>
            <a:pPr lvl="1"/>
            <a:r>
              <a:rPr lang="en-US" altLang="zh-CN" sz="1600" b="0" dirty="0"/>
              <a:t>Variants of Coordinate Descent</a:t>
            </a:r>
          </a:p>
          <a:p>
            <a:r>
              <a:rPr lang="en-US" altLang="zh-CN" sz="1600" b="0" dirty="0"/>
              <a:t>Network Optimization Algorithms</a:t>
            </a:r>
          </a:p>
          <a:p>
            <a:r>
              <a:rPr lang="en-US" altLang="zh-CN" sz="1600" b="0" dirty="0"/>
              <a:t>Notes and Sources</a:t>
            </a:r>
          </a:p>
          <a:p>
            <a:endParaRPr lang="zh-CN" altLang="en-US" sz="1600" dirty="0"/>
          </a:p>
        </p:txBody>
      </p:sp>
    </p:spTree>
    <p:extLst>
      <p:ext uri="{BB962C8B-B14F-4D97-AF65-F5344CB8AC3E}">
        <p14:creationId xmlns:p14="http://schemas.microsoft.com/office/powerpoint/2010/main" val="1155605587"/>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84831-2E5C-41AE-94B7-A8AEA119E1D1}"/>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066A8FCD-3DBC-454A-90FF-E12D47EA1E0A}"/>
              </a:ext>
            </a:extLst>
          </p:cNvPr>
          <p:cNvSpPr>
            <a:spLocks noGrp="1"/>
          </p:cNvSpPr>
          <p:nvPr>
            <p:ph idx="1"/>
          </p:nvPr>
        </p:nvSpPr>
        <p:spPr/>
        <p:txBody>
          <a:bodyPr/>
          <a:lstStyle/>
          <a:p>
            <a:r>
              <a:rPr lang="en-US" altLang="zh-CN" sz="1600" dirty="0"/>
              <a:t>Chapter 4 Lagrange Multiplier Theory</a:t>
            </a:r>
            <a:endParaRPr lang="en-US" altLang="zh-CN" sz="1600" b="0" dirty="0"/>
          </a:p>
          <a:p>
            <a:r>
              <a:rPr lang="en-US" altLang="zh-CN" sz="1600" b="0" dirty="0"/>
              <a:t>Necessary Conditions for Equality Constraints</a:t>
            </a:r>
          </a:p>
          <a:p>
            <a:pPr lvl="1"/>
            <a:r>
              <a:rPr lang="en-US" altLang="zh-CN" sz="1600" b="0" dirty="0"/>
              <a:t>The Penalty Approach</a:t>
            </a:r>
          </a:p>
          <a:p>
            <a:pPr lvl="1"/>
            <a:r>
              <a:rPr lang="en-US" altLang="zh-CN" sz="1600" b="0" dirty="0"/>
              <a:t>The Elimination Approach</a:t>
            </a:r>
          </a:p>
          <a:p>
            <a:pPr lvl="1"/>
            <a:r>
              <a:rPr lang="en-US" altLang="zh-CN" sz="1600" b="0" dirty="0"/>
              <a:t>The </a:t>
            </a:r>
            <a:r>
              <a:rPr lang="en-US" altLang="zh-CN" sz="1600" b="0" dirty="0" err="1"/>
              <a:t>Lagrangian</a:t>
            </a:r>
            <a:r>
              <a:rPr lang="en-US" altLang="zh-CN" sz="1600" b="0" dirty="0"/>
              <a:t> Function</a:t>
            </a:r>
          </a:p>
          <a:p>
            <a:r>
              <a:rPr lang="en-US" altLang="zh-CN" sz="1600" b="0" dirty="0"/>
              <a:t>Sufficient Conditions and Sensitivity Analysis</a:t>
            </a:r>
          </a:p>
          <a:p>
            <a:pPr lvl="1"/>
            <a:r>
              <a:rPr lang="en-US" altLang="zh-CN" sz="1600" b="0" dirty="0"/>
              <a:t>The Augmented </a:t>
            </a:r>
            <a:r>
              <a:rPr lang="en-US" altLang="zh-CN" sz="1600" b="0" dirty="0" err="1"/>
              <a:t>Lagrangian</a:t>
            </a:r>
            <a:r>
              <a:rPr lang="en-US" altLang="zh-CN" sz="1600" b="0" dirty="0"/>
              <a:t> Approach</a:t>
            </a:r>
          </a:p>
          <a:p>
            <a:pPr lvl="1"/>
            <a:r>
              <a:rPr lang="en-US" altLang="zh-CN" sz="1600" b="0" dirty="0"/>
              <a:t>The Feasible Direction Approach</a:t>
            </a:r>
          </a:p>
          <a:p>
            <a:pPr lvl="1"/>
            <a:r>
              <a:rPr lang="en-US" altLang="zh-CN" sz="1600" b="0" dirty="0"/>
              <a:t>Sensitivity</a:t>
            </a:r>
          </a:p>
          <a:p>
            <a:r>
              <a:rPr lang="en-US" altLang="zh-CN" sz="1600" b="0" dirty="0"/>
              <a:t>Inequality Constraints</a:t>
            </a:r>
          </a:p>
          <a:p>
            <a:pPr lvl="1"/>
            <a:r>
              <a:rPr lang="en-US" altLang="zh-CN" sz="1600" b="0" dirty="0" err="1"/>
              <a:t>Karush</a:t>
            </a:r>
            <a:r>
              <a:rPr lang="en-US" altLang="zh-CN" sz="1600" b="0" dirty="0"/>
              <a:t>-Kuhn-Tucker Optimality Conditions</a:t>
            </a:r>
          </a:p>
          <a:p>
            <a:pPr lvl="1"/>
            <a:r>
              <a:rPr lang="en-US" altLang="zh-CN" sz="1600" b="0" dirty="0"/>
              <a:t>Sufficient Conditions and Sensitivity</a:t>
            </a:r>
          </a:p>
          <a:p>
            <a:pPr lvl="1"/>
            <a:r>
              <a:rPr lang="en-US" altLang="zh-CN" sz="1600" b="0" dirty="0"/>
              <a:t>Fritz John Optimality Conditions</a:t>
            </a:r>
          </a:p>
          <a:p>
            <a:pPr lvl="1"/>
            <a:r>
              <a:rPr lang="en-US" altLang="zh-CN" sz="1600" b="0" dirty="0"/>
              <a:t>Constraint Qualifications and </a:t>
            </a:r>
            <a:r>
              <a:rPr lang="en-US" altLang="zh-CN" sz="1600" b="0" dirty="0" err="1"/>
              <a:t>Pseudonormality</a:t>
            </a:r>
            <a:endParaRPr lang="en-US" altLang="zh-CN" sz="1600" b="0" dirty="0"/>
          </a:p>
          <a:p>
            <a:pPr lvl="1"/>
            <a:r>
              <a:rPr lang="en-US" altLang="zh-CN" sz="1600" b="0" dirty="0"/>
              <a:t>Abstract Set Constraints and the Tangent Cone</a:t>
            </a:r>
          </a:p>
          <a:p>
            <a:pPr lvl="1"/>
            <a:r>
              <a:rPr lang="en-US" altLang="zh-CN" sz="1600" b="0" dirty="0"/>
              <a:t>Abstract Set Constraints, Equality, and Inequality Constraints</a:t>
            </a:r>
          </a:p>
          <a:p>
            <a:r>
              <a:rPr lang="en-US" altLang="zh-CN" sz="1600" b="0" dirty="0"/>
              <a:t>Linear Constraints and Duality</a:t>
            </a:r>
          </a:p>
          <a:p>
            <a:pPr lvl="1"/>
            <a:r>
              <a:rPr lang="en-US" altLang="zh-CN" sz="1600" b="0" dirty="0"/>
              <a:t>Convex Cost Functions and Linear Constraints</a:t>
            </a:r>
          </a:p>
          <a:p>
            <a:pPr lvl="1"/>
            <a:r>
              <a:rPr lang="en-US" altLang="zh-CN" sz="1600" b="0" dirty="0"/>
              <a:t>Duality Theory: A Simple Form for Linear Constraints</a:t>
            </a:r>
          </a:p>
          <a:p>
            <a:r>
              <a:rPr lang="en-US" altLang="zh-CN" sz="1600" b="0" dirty="0"/>
              <a:t>Notes and Sources</a:t>
            </a:r>
          </a:p>
          <a:p>
            <a:endParaRPr lang="zh-CN" altLang="en-US" sz="1600" dirty="0"/>
          </a:p>
        </p:txBody>
      </p:sp>
    </p:spTree>
    <p:extLst>
      <p:ext uri="{BB962C8B-B14F-4D97-AF65-F5344CB8AC3E}">
        <p14:creationId xmlns:p14="http://schemas.microsoft.com/office/powerpoint/2010/main" val="105411853"/>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4C250-6AA3-44A5-878F-9B28C38DC103}"/>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9F20976B-2728-471A-9D79-CFC6E90F35B8}"/>
              </a:ext>
            </a:extLst>
          </p:cNvPr>
          <p:cNvSpPr>
            <a:spLocks noGrp="1"/>
          </p:cNvSpPr>
          <p:nvPr>
            <p:ph idx="1"/>
          </p:nvPr>
        </p:nvSpPr>
        <p:spPr/>
        <p:txBody>
          <a:bodyPr/>
          <a:lstStyle/>
          <a:p>
            <a:r>
              <a:rPr lang="en-US" altLang="zh-CN" sz="2000" dirty="0"/>
              <a:t>Chapter 5 Lagrange Multiplier Algorithms</a:t>
            </a:r>
            <a:endParaRPr lang="en-US" altLang="zh-CN" sz="2000" b="0" dirty="0"/>
          </a:p>
          <a:p>
            <a:pPr lvl="1"/>
            <a:r>
              <a:rPr lang="en-US" altLang="zh-CN" sz="1800" b="0" dirty="0"/>
              <a:t>Barrier and Interior Point Methods</a:t>
            </a:r>
          </a:p>
          <a:p>
            <a:pPr lvl="2"/>
            <a:r>
              <a:rPr lang="en-US" altLang="zh-CN" sz="1600" b="0" dirty="0"/>
              <a:t>Path Following Methods for Linear Programming</a:t>
            </a:r>
          </a:p>
          <a:p>
            <a:pPr lvl="2"/>
            <a:r>
              <a:rPr lang="en-US" altLang="zh-CN" sz="1600" b="0" dirty="0"/>
              <a:t>Primal-Dual Methods for Linear Programming</a:t>
            </a:r>
          </a:p>
          <a:p>
            <a:pPr lvl="1"/>
            <a:r>
              <a:rPr lang="en-US" altLang="zh-CN" sz="1800" b="0" dirty="0"/>
              <a:t>Penalty and Augmented </a:t>
            </a:r>
            <a:r>
              <a:rPr lang="en-US" altLang="zh-CN" sz="1800" b="0" dirty="0" err="1"/>
              <a:t>Lagrangian</a:t>
            </a:r>
            <a:r>
              <a:rPr lang="en-US" altLang="zh-CN" sz="1800" b="0" dirty="0"/>
              <a:t> Methods</a:t>
            </a:r>
          </a:p>
          <a:p>
            <a:pPr lvl="2"/>
            <a:r>
              <a:rPr lang="en-US" altLang="zh-CN" sz="1600" b="0" dirty="0"/>
              <a:t>The Quadratic Penalty Function Method</a:t>
            </a:r>
          </a:p>
          <a:p>
            <a:pPr lvl="2"/>
            <a:r>
              <a:rPr lang="en-US" altLang="zh-CN" sz="1600" b="0" dirty="0"/>
              <a:t>Multiplier Methods -- Main Ideas</a:t>
            </a:r>
          </a:p>
          <a:p>
            <a:pPr lvl="2"/>
            <a:r>
              <a:rPr lang="en-US" altLang="zh-CN" sz="1600" b="0" dirty="0"/>
              <a:t>Convergence Analysis of Multiplier Methods</a:t>
            </a:r>
          </a:p>
          <a:p>
            <a:pPr lvl="2"/>
            <a:r>
              <a:rPr lang="en-US" altLang="zh-CN" sz="1600" b="0" dirty="0"/>
              <a:t>Duality and Second Order Multiplier Methods</a:t>
            </a:r>
          </a:p>
          <a:p>
            <a:pPr lvl="2"/>
            <a:r>
              <a:rPr lang="en-US" altLang="zh-CN" sz="1600" b="0" dirty="0"/>
              <a:t>Nonquadratic Augmented </a:t>
            </a:r>
            <a:r>
              <a:rPr lang="en-US" altLang="zh-CN" sz="1600" b="0" dirty="0" err="1"/>
              <a:t>Lagrangians</a:t>
            </a:r>
            <a:r>
              <a:rPr lang="en-US" altLang="zh-CN" sz="1600" b="0" dirty="0"/>
              <a:t> - The Exponential Method of Multipliers</a:t>
            </a:r>
          </a:p>
          <a:p>
            <a:pPr lvl="1"/>
            <a:r>
              <a:rPr lang="en-US" altLang="zh-CN" sz="1800" b="0" dirty="0"/>
              <a:t>Exact Penalties - Sequential Quadratic Programming</a:t>
            </a:r>
          </a:p>
          <a:p>
            <a:pPr lvl="2"/>
            <a:r>
              <a:rPr lang="en-US" altLang="zh-CN" sz="1600" b="0" dirty="0"/>
              <a:t>Nondifferentiable Exact Penalty Functions</a:t>
            </a:r>
          </a:p>
          <a:p>
            <a:pPr lvl="2"/>
            <a:r>
              <a:rPr lang="en-US" altLang="zh-CN" sz="1600" b="0" dirty="0"/>
              <a:t>Sequential Quadratic Programming</a:t>
            </a:r>
          </a:p>
          <a:p>
            <a:pPr lvl="2"/>
            <a:r>
              <a:rPr lang="en-US" altLang="zh-CN" sz="1600" b="0" dirty="0"/>
              <a:t>Differentiable Exact Penalty Functions</a:t>
            </a:r>
          </a:p>
          <a:p>
            <a:pPr lvl="1"/>
            <a:r>
              <a:rPr lang="en-US" altLang="zh-CN" sz="1800" b="0" dirty="0" err="1"/>
              <a:t>Lagrangian</a:t>
            </a:r>
            <a:r>
              <a:rPr lang="en-US" altLang="zh-CN" sz="1800" b="0" dirty="0"/>
              <a:t> Methods</a:t>
            </a:r>
          </a:p>
          <a:p>
            <a:pPr lvl="2"/>
            <a:r>
              <a:rPr lang="en-US" altLang="zh-CN" sz="1600" b="0" dirty="0"/>
              <a:t>First-Order </a:t>
            </a:r>
            <a:r>
              <a:rPr lang="en-US" altLang="zh-CN" sz="1600" b="0" dirty="0" err="1"/>
              <a:t>Lagrangian</a:t>
            </a:r>
            <a:r>
              <a:rPr lang="en-US" altLang="zh-CN" sz="1600" b="0" dirty="0"/>
              <a:t> Methods</a:t>
            </a:r>
          </a:p>
          <a:p>
            <a:pPr lvl="2"/>
            <a:r>
              <a:rPr lang="en-US" altLang="zh-CN" sz="1600" b="0" dirty="0"/>
              <a:t>Newton-Like Methods for Equality Constraints</a:t>
            </a:r>
          </a:p>
          <a:p>
            <a:pPr lvl="2"/>
            <a:r>
              <a:rPr lang="en-US" altLang="zh-CN" sz="1600" b="0" dirty="0"/>
              <a:t>Global Convergence</a:t>
            </a:r>
          </a:p>
          <a:p>
            <a:pPr lvl="2"/>
            <a:r>
              <a:rPr lang="en-US" altLang="zh-CN" sz="1600" b="0" dirty="0"/>
              <a:t>A Comparison of Various Methods</a:t>
            </a:r>
          </a:p>
          <a:p>
            <a:pPr lvl="1"/>
            <a:r>
              <a:rPr lang="en-US" altLang="zh-CN" sz="1800" b="0" dirty="0"/>
              <a:t>Notes and Sources</a:t>
            </a:r>
            <a:endParaRPr lang="zh-CN" altLang="en-US" sz="2000" dirty="0"/>
          </a:p>
        </p:txBody>
      </p:sp>
    </p:spTree>
    <p:extLst>
      <p:ext uri="{BB962C8B-B14F-4D97-AF65-F5344CB8AC3E}">
        <p14:creationId xmlns:p14="http://schemas.microsoft.com/office/powerpoint/2010/main" val="827839931"/>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E2A4E-26DA-4B94-BBFE-7D3F3938B53D}"/>
              </a:ext>
            </a:extLst>
          </p:cNvPr>
          <p:cNvSpPr>
            <a:spLocks noGrp="1"/>
          </p:cNvSpPr>
          <p:nvPr>
            <p:ph type="title"/>
          </p:nvPr>
        </p:nvSpPr>
        <p:spPr/>
        <p:txBody>
          <a:bodyPr/>
          <a:lstStyle/>
          <a:p>
            <a:r>
              <a:rPr lang="en-US" altLang="zh-CN" sz="3200" dirty="0"/>
              <a:t>Chapter 6 Duality and Convex Programming</a:t>
            </a:r>
            <a:endParaRPr lang="zh-CN" altLang="en-US" sz="3200" dirty="0"/>
          </a:p>
        </p:txBody>
      </p:sp>
      <p:sp>
        <p:nvSpPr>
          <p:cNvPr id="3" name="内容占位符 2">
            <a:extLst>
              <a:ext uri="{FF2B5EF4-FFF2-40B4-BE49-F238E27FC236}">
                <a16:creationId xmlns:a16="http://schemas.microsoft.com/office/drawing/2014/main" id="{F4A17EFC-CD2A-4B96-8DBA-F0638E54BE5D}"/>
              </a:ext>
            </a:extLst>
          </p:cNvPr>
          <p:cNvSpPr>
            <a:spLocks noGrp="1"/>
          </p:cNvSpPr>
          <p:nvPr>
            <p:ph idx="1"/>
          </p:nvPr>
        </p:nvSpPr>
        <p:spPr/>
        <p:txBody>
          <a:bodyPr/>
          <a:lstStyle/>
          <a:p>
            <a:r>
              <a:rPr lang="en-US" altLang="zh-CN" sz="1800" b="0" dirty="0"/>
              <a:t>6.1 Duality and Dual Problems</a:t>
            </a:r>
          </a:p>
          <a:p>
            <a:pPr lvl="1"/>
            <a:r>
              <a:rPr lang="en-US" altLang="zh-CN" sz="1600" b="0" dirty="0"/>
              <a:t>Geometric Multipliers</a:t>
            </a:r>
          </a:p>
          <a:p>
            <a:pPr lvl="1"/>
            <a:r>
              <a:rPr lang="en-US" altLang="zh-CN" sz="1600" b="0" dirty="0"/>
              <a:t>The Weak Duality Theorem</a:t>
            </a:r>
          </a:p>
          <a:p>
            <a:pPr lvl="1"/>
            <a:r>
              <a:rPr lang="en-US" altLang="zh-CN" sz="1600" b="0" dirty="0"/>
              <a:t>Primal and Dual Optimal Solutions</a:t>
            </a:r>
          </a:p>
          <a:p>
            <a:pPr lvl="1"/>
            <a:r>
              <a:rPr lang="en-US" altLang="zh-CN" sz="1600" b="0" dirty="0"/>
              <a:t>Treatment of Equality Constraints</a:t>
            </a:r>
          </a:p>
          <a:p>
            <a:pPr lvl="1"/>
            <a:r>
              <a:rPr lang="en-US" altLang="zh-CN" sz="1600" b="0" dirty="0"/>
              <a:t>Separable Problems and Their Geometry</a:t>
            </a:r>
          </a:p>
          <a:p>
            <a:pPr lvl="1"/>
            <a:r>
              <a:rPr lang="en-US" altLang="zh-CN" sz="1600" b="0" dirty="0"/>
              <a:t>Additional Issues About Duality</a:t>
            </a:r>
          </a:p>
          <a:p>
            <a:r>
              <a:rPr lang="en-US" altLang="zh-CN" sz="1800" b="0" dirty="0"/>
              <a:t>6.2 Convex Cost - Linear Constraints</a:t>
            </a:r>
          </a:p>
          <a:p>
            <a:r>
              <a:rPr lang="en-US" altLang="zh-CN" sz="1800" b="0" dirty="0"/>
              <a:t>6.3 Convex Cost - Convex Constraints</a:t>
            </a:r>
          </a:p>
          <a:p>
            <a:r>
              <a:rPr lang="en-US" altLang="zh-CN" sz="1800" b="0" dirty="0"/>
              <a:t>6.4 Conjugate Functions and </a:t>
            </a:r>
            <a:r>
              <a:rPr lang="en-US" altLang="zh-CN" sz="1800" b="0" dirty="0" err="1"/>
              <a:t>Fenchel</a:t>
            </a:r>
            <a:r>
              <a:rPr lang="en-US" altLang="zh-CN" sz="1800" b="0" dirty="0"/>
              <a:t> Duality</a:t>
            </a:r>
          </a:p>
          <a:p>
            <a:pPr lvl="1"/>
            <a:r>
              <a:rPr lang="en-US" altLang="zh-CN" sz="1600" b="0" dirty="0"/>
              <a:t>Conic Programming</a:t>
            </a:r>
          </a:p>
          <a:p>
            <a:pPr lvl="1"/>
            <a:r>
              <a:rPr lang="en-US" altLang="zh-CN" sz="1600" b="0" dirty="0"/>
              <a:t>Monotropic Programming</a:t>
            </a:r>
          </a:p>
          <a:p>
            <a:pPr lvl="1"/>
            <a:r>
              <a:rPr lang="en-US" altLang="zh-CN" sz="1600" b="0" dirty="0"/>
              <a:t>Network Optimization</a:t>
            </a:r>
          </a:p>
          <a:p>
            <a:pPr lvl="1"/>
            <a:r>
              <a:rPr lang="en-US" altLang="zh-CN" sz="1600" b="0" dirty="0"/>
              <a:t>Games and the Minimax Theorem</a:t>
            </a:r>
          </a:p>
          <a:p>
            <a:pPr lvl="1"/>
            <a:r>
              <a:rPr lang="en-US" altLang="zh-CN" sz="1600" b="0" dirty="0"/>
              <a:t>The Primal Function and Sensitivity Analysis</a:t>
            </a:r>
          </a:p>
          <a:p>
            <a:r>
              <a:rPr lang="en-US" altLang="zh-CN" sz="1800" b="0" dirty="0"/>
              <a:t>6.5 Discrete Optimization and Duality</a:t>
            </a:r>
          </a:p>
          <a:p>
            <a:pPr lvl="1"/>
            <a:r>
              <a:rPr lang="en-US" altLang="zh-CN" sz="1600" b="0" dirty="0"/>
              <a:t>Examples of Discrete Optimization Problems</a:t>
            </a:r>
          </a:p>
          <a:p>
            <a:pPr lvl="1"/>
            <a:r>
              <a:rPr lang="en-US" altLang="zh-CN" sz="1600" b="0" dirty="0"/>
              <a:t>Branch-and-Bound</a:t>
            </a:r>
          </a:p>
          <a:p>
            <a:pPr lvl="1"/>
            <a:r>
              <a:rPr lang="en-US" altLang="zh-CN" sz="1600" b="0" dirty="0" err="1"/>
              <a:t>Lagrangian</a:t>
            </a:r>
            <a:r>
              <a:rPr lang="en-US" altLang="zh-CN" sz="1600" b="0" dirty="0"/>
              <a:t> Relaxation</a:t>
            </a:r>
          </a:p>
          <a:p>
            <a:r>
              <a:rPr lang="en-US" altLang="zh-CN" sz="1800" b="0" dirty="0"/>
              <a:t>6.6 Notes and Sources</a:t>
            </a:r>
          </a:p>
          <a:p>
            <a:endParaRPr lang="zh-CN" altLang="en-US" sz="1800" dirty="0"/>
          </a:p>
        </p:txBody>
      </p:sp>
    </p:spTree>
    <p:extLst>
      <p:ext uri="{BB962C8B-B14F-4D97-AF65-F5344CB8AC3E}">
        <p14:creationId xmlns:p14="http://schemas.microsoft.com/office/powerpoint/2010/main" val="40586951"/>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59648-5E85-4414-BA91-13C4F526F37F}"/>
              </a:ext>
            </a:extLst>
          </p:cNvPr>
          <p:cNvSpPr>
            <a:spLocks noGrp="1"/>
          </p:cNvSpPr>
          <p:nvPr>
            <p:ph type="title"/>
          </p:nvPr>
        </p:nvSpPr>
        <p:spPr/>
        <p:txBody>
          <a:bodyPr/>
          <a:lstStyle/>
          <a:p>
            <a:r>
              <a:rPr lang="en-US" altLang="zh-CN" dirty="0"/>
              <a:t>Nonlinear Programming-chapter 7 Dual Methods</a:t>
            </a:r>
            <a:endParaRPr lang="zh-CN" altLang="en-US" dirty="0"/>
          </a:p>
        </p:txBody>
      </p:sp>
      <p:sp>
        <p:nvSpPr>
          <p:cNvPr id="3" name="内容占位符 2">
            <a:extLst>
              <a:ext uri="{FF2B5EF4-FFF2-40B4-BE49-F238E27FC236}">
                <a16:creationId xmlns:a16="http://schemas.microsoft.com/office/drawing/2014/main" id="{9DB65932-AB10-4D28-B83B-3475F908FF80}"/>
              </a:ext>
            </a:extLst>
          </p:cNvPr>
          <p:cNvSpPr>
            <a:spLocks noGrp="1"/>
          </p:cNvSpPr>
          <p:nvPr>
            <p:ph idx="1"/>
          </p:nvPr>
        </p:nvSpPr>
        <p:spPr>
          <a:xfrm>
            <a:off x="479425" y="944563"/>
            <a:ext cx="9217025" cy="5616575"/>
          </a:xfrm>
        </p:spPr>
        <p:txBody>
          <a:bodyPr/>
          <a:lstStyle/>
          <a:p>
            <a:r>
              <a:rPr lang="en-US" altLang="zh-CN" sz="1800" b="0" dirty="0"/>
              <a:t>Dual Derivatives and </a:t>
            </a:r>
            <a:r>
              <a:rPr lang="en-US" altLang="zh-CN" sz="1800" b="0" dirty="0" err="1"/>
              <a:t>Subgradients</a:t>
            </a:r>
            <a:endParaRPr lang="en-US" altLang="zh-CN" sz="1800" b="0" dirty="0"/>
          </a:p>
          <a:p>
            <a:r>
              <a:rPr lang="en-US" altLang="zh-CN" sz="1800" b="0" dirty="0"/>
              <a:t>Dual </a:t>
            </a:r>
            <a:r>
              <a:rPr lang="en-US" altLang="zh-CN" sz="1800" b="0" dirty="0" err="1"/>
              <a:t>Dual</a:t>
            </a:r>
            <a:r>
              <a:rPr lang="en-US" altLang="zh-CN" sz="1800" b="0" dirty="0"/>
              <a:t> Ascent Methods for Differentiable Dual Problems</a:t>
            </a:r>
          </a:p>
          <a:p>
            <a:pPr lvl="1"/>
            <a:r>
              <a:rPr lang="en-US" altLang="zh-CN" sz="1600" b="0" dirty="0"/>
              <a:t>Coordinate Ascent for Quadratic Programming</a:t>
            </a:r>
          </a:p>
          <a:p>
            <a:pPr lvl="1"/>
            <a:r>
              <a:rPr lang="en-US" altLang="zh-CN" sz="1600" b="0" dirty="0"/>
              <a:t>Separable Problems and Primal Strict Convexity</a:t>
            </a:r>
          </a:p>
          <a:p>
            <a:pPr lvl="1"/>
            <a:r>
              <a:rPr lang="en-US" altLang="zh-CN" sz="1600" b="0" dirty="0"/>
              <a:t>Partitioning and Dual Strict Concavity</a:t>
            </a:r>
          </a:p>
          <a:p>
            <a:r>
              <a:rPr lang="en-US" altLang="zh-CN" sz="1800" b="0" dirty="0"/>
              <a:t>Proximal and Augmented </a:t>
            </a:r>
            <a:r>
              <a:rPr lang="en-US" altLang="zh-CN" sz="1800" b="0" dirty="0" err="1"/>
              <a:t>Lagrangian</a:t>
            </a:r>
            <a:r>
              <a:rPr lang="en-US" altLang="zh-CN" sz="1800" b="0" dirty="0"/>
              <a:t> Methods</a:t>
            </a:r>
          </a:p>
          <a:p>
            <a:pPr lvl="1"/>
            <a:r>
              <a:rPr lang="en-US" altLang="zh-CN" sz="1600" b="0" dirty="0"/>
              <a:t>The Method of Multipliers as a Dual Proximal Algorithm</a:t>
            </a:r>
          </a:p>
          <a:p>
            <a:pPr lvl="1"/>
            <a:r>
              <a:rPr lang="en-US" altLang="zh-CN" sz="1600" b="0" dirty="0"/>
              <a:t>Entropy Minimization and Exponential Method of Multipliers</a:t>
            </a:r>
          </a:p>
          <a:p>
            <a:pPr lvl="1"/>
            <a:r>
              <a:rPr lang="en-US" altLang="zh-CN" sz="1600" b="0" dirty="0"/>
              <a:t>Incremental Augmented </a:t>
            </a:r>
            <a:r>
              <a:rPr lang="en-US" altLang="zh-CN" sz="1600" b="0" dirty="0" err="1"/>
              <a:t>Lagrangian</a:t>
            </a:r>
            <a:r>
              <a:rPr lang="en-US" altLang="zh-CN" sz="1600" b="0" dirty="0"/>
              <a:t> Methods</a:t>
            </a:r>
          </a:p>
          <a:p>
            <a:r>
              <a:rPr lang="en-US" altLang="zh-CN" sz="1800" b="0" dirty="0"/>
              <a:t>Alternating Direction Methods of Multipliers</a:t>
            </a:r>
          </a:p>
          <a:p>
            <a:pPr lvl="1"/>
            <a:r>
              <a:rPr lang="en-US" altLang="zh-CN" sz="1600" b="0" dirty="0"/>
              <a:t>ADMM Applied to Separable Problems</a:t>
            </a:r>
          </a:p>
          <a:p>
            <a:pPr lvl="1"/>
            <a:r>
              <a:rPr lang="en-US" altLang="zh-CN" sz="1600" b="0" dirty="0"/>
              <a:t>Connections Between Augmented </a:t>
            </a:r>
            <a:r>
              <a:rPr lang="en-US" altLang="zh-CN" sz="1600" b="0" dirty="0" err="1"/>
              <a:t>Lagrangian</a:t>
            </a:r>
            <a:r>
              <a:rPr lang="en-US" altLang="zh-CN" sz="1600" b="0" dirty="0"/>
              <a:t>-Related Methods</a:t>
            </a:r>
          </a:p>
          <a:p>
            <a:r>
              <a:rPr lang="en-US" altLang="zh-CN" sz="1800" b="0" dirty="0" err="1"/>
              <a:t>Subgradient</a:t>
            </a:r>
            <a:r>
              <a:rPr lang="en-US" altLang="zh-CN" sz="1800" b="0" dirty="0"/>
              <a:t>-Based Optimization Methods</a:t>
            </a:r>
          </a:p>
          <a:p>
            <a:pPr lvl="1"/>
            <a:r>
              <a:rPr lang="en-US" altLang="zh-CN" sz="1600" b="0" dirty="0" err="1"/>
              <a:t>Subgradient</a:t>
            </a:r>
            <a:r>
              <a:rPr lang="en-US" altLang="zh-CN" sz="1600" b="0" dirty="0"/>
              <a:t> Methods</a:t>
            </a:r>
          </a:p>
          <a:p>
            <a:pPr lvl="1"/>
            <a:r>
              <a:rPr lang="en-US" altLang="zh-CN" sz="1600" b="0" dirty="0"/>
              <a:t>Approximate and Incremental </a:t>
            </a:r>
            <a:r>
              <a:rPr lang="en-US" altLang="zh-CN" sz="1600" b="0" dirty="0" err="1"/>
              <a:t>Subgradient</a:t>
            </a:r>
            <a:r>
              <a:rPr lang="en-US" altLang="zh-CN" sz="1600" b="0" dirty="0"/>
              <a:t> Methods</a:t>
            </a:r>
          </a:p>
          <a:p>
            <a:pPr lvl="1"/>
            <a:r>
              <a:rPr lang="en-US" altLang="zh-CN" sz="1600" b="0" dirty="0"/>
              <a:t>Cutting Plane Methods</a:t>
            </a:r>
          </a:p>
          <a:p>
            <a:pPr lvl="1"/>
            <a:r>
              <a:rPr lang="en-US" altLang="zh-CN" sz="1600" b="0" dirty="0"/>
              <a:t>Ascent and Approximate Ascent Methods</a:t>
            </a:r>
          </a:p>
          <a:p>
            <a:r>
              <a:rPr lang="en-US" altLang="zh-CN" sz="1800" b="0" dirty="0"/>
              <a:t>Decomposition Methods</a:t>
            </a:r>
          </a:p>
          <a:p>
            <a:pPr lvl="1"/>
            <a:r>
              <a:rPr lang="en-US" altLang="zh-CN" sz="1600" b="0" dirty="0" err="1"/>
              <a:t>Lagrangian</a:t>
            </a:r>
            <a:r>
              <a:rPr lang="en-US" altLang="zh-CN" sz="1600" b="0" dirty="0"/>
              <a:t> Relaxation of the Coupling Constraints</a:t>
            </a:r>
          </a:p>
          <a:p>
            <a:pPr lvl="1"/>
            <a:r>
              <a:rPr lang="en-US" altLang="zh-CN" sz="1600" b="0" dirty="0"/>
              <a:t>Decomposition by Right-Hand Side Allocation</a:t>
            </a:r>
          </a:p>
          <a:p>
            <a:r>
              <a:rPr lang="en-US" altLang="zh-CN" sz="1800" b="0" dirty="0"/>
              <a:t>Notes and Sources</a:t>
            </a:r>
          </a:p>
          <a:p>
            <a:endParaRPr lang="zh-CN" altLang="en-US" sz="1800" dirty="0"/>
          </a:p>
        </p:txBody>
      </p:sp>
    </p:spTree>
    <p:extLst>
      <p:ext uri="{BB962C8B-B14F-4D97-AF65-F5344CB8AC3E}">
        <p14:creationId xmlns:p14="http://schemas.microsoft.com/office/powerpoint/2010/main" val="3207253090"/>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37C26-B053-460A-98B4-39BEED9CB5CD}"/>
              </a:ext>
            </a:extLst>
          </p:cNvPr>
          <p:cNvSpPr>
            <a:spLocks noGrp="1"/>
          </p:cNvSpPr>
          <p:nvPr>
            <p:ph type="title"/>
          </p:nvPr>
        </p:nvSpPr>
        <p:spPr/>
        <p:txBody>
          <a:bodyPr/>
          <a:lstStyle/>
          <a:p>
            <a:r>
              <a:rPr lang="en-US" altLang="zh-CN" sz="3200" dirty="0"/>
              <a:t>Linear and Nonlinear Programming(600pages</a:t>
            </a:r>
            <a:r>
              <a:rPr lang="zh-CN" altLang="en-US" sz="3200" dirty="0"/>
              <a:t>）</a:t>
            </a:r>
          </a:p>
        </p:txBody>
      </p:sp>
      <p:sp>
        <p:nvSpPr>
          <p:cNvPr id="3" name="内容占位符 2">
            <a:extLst>
              <a:ext uri="{FF2B5EF4-FFF2-40B4-BE49-F238E27FC236}">
                <a16:creationId xmlns:a16="http://schemas.microsoft.com/office/drawing/2014/main" id="{1C7FD7AB-5F1B-4FE1-A586-8A4FA9822416}"/>
              </a:ext>
            </a:extLst>
          </p:cNvPr>
          <p:cNvSpPr>
            <a:spLocks noGrp="1"/>
          </p:cNvSpPr>
          <p:nvPr>
            <p:ph idx="1"/>
          </p:nvPr>
        </p:nvSpPr>
        <p:spPr>
          <a:xfrm>
            <a:off x="344487" y="944563"/>
            <a:ext cx="9217025" cy="5616575"/>
          </a:xfrm>
        </p:spPr>
        <p:txBody>
          <a:bodyPr/>
          <a:lstStyle/>
          <a:p>
            <a:r>
              <a:rPr lang="en-US" altLang="zh-CN" sz="1800" dirty="0"/>
              <a:t>1 Introduction</a:t>
            </a:r>
            <a:br>
              <a:rPr lang="en-US" altLang="zh-CN" sz="1800" b="0" dirty="0"/>
            </a:br>
            <a:r>
              <a:rPr lang="en-US" altLang="zh-CN" sz="1800" b="0" dirty="0"/>
              <a:t>1.1 Optimization</a:t>
            </a:r>
            <a:br>
              <a:rPr lang="en-US" altLang="zh-CN" sz="1800" b="0" dirty="0"/>
            </a:br>
            <a:r>
              <a:rPr lang="en-US" altLang="zh-CN" sz="1800" b="0" dirty="0"/>
              <a:t>1.2 Types of Problems</a:t>
            </a:r>
            <a:br>
              <a:rPr lang="en-US" altLang="zh-CN" sz="1800" b="0" dirty="0"/>
            </a:br>
            <a:r>
              <a:rPr lang="en-US" altLang="zh-CN" sz="1800" b="0" dirty="0"/>
              <a:t>1.3 Complexity of Problems</a:t>
            </a:r>
            <a:br>
              <a:rPr lang="en-US" altLang="zh-CN" sz="1800" b="0" dirty="0"/>
            </a:br>
            <a:r>
              <a:rPr lang="en-US" altLang="zh-CN" sz="1800" b="0" dirty="0"/>
              <a:t>1.4 Iterative Algorithms and Convergence</a:t>
            </a:r>
            <a:br>
              <a:rPr lang="en-US" altLang="zh-CN" sz="1800" b="0" dirty="0"/>
            </a:br>
            <a:r>
              <a:rPr lang="en-US" altLang="zh-CN" sz="1800" dirty="0"/>
              <a:t>Part I Linear Programming</a:t>
            </a:r>
            <a:br>
              <a:rPr lang="en-US" altLang="zh-CN" sz="1800" dirty="0"/>
            </a:br>
            <a:r>
              <a:rPr lang="en-US" altLang="zh-CN" sz="1800" dirty="0"/>
              <a:t>2 Basic Properties of Linear Programs</a:t>
            </a:r>
            <a:br>
              <a:rPr lang="en-US" altLang="zh-CN" sz="1800" b="0" dirty="0"/>
            </a:br>
            <a:r>
              <a:rPr lang="en-US" altLang="zh-CN" sz="1800" b="0" dirty="0"/>
              <a:t>2.1 Introduction</a:t>
            </a:r>
            <a:br>
              <a:rPr lang="en-US" altLang="zh-CN" sz="1800" b="0" dirty="0"/>
            </a:br>
            <a:r>
              <a:rPr lang="en-US" altLang="zh-CN" sz="1800" b="0" dirty="0"/>
              <a:t>2.2 Examples of Linear Programming Problems</a:t>
            </a:r>
            <a:br>
              <a:rPr lang="en-US" altLang="zh-CN" sz="1800" b="0" dirty="0"/>
            </a:br>
            <a:r>
              <a:rPr lang="en-US" altLang="zh-CN" sz="1800" b="0" dirty="0"/>
              <a:t>2.3 Basic Feasible Solutions</a:t>
            </a:r>
            <a:br>
              <a:rPr lang="en-US" altLang="zh-CN" sz="1800" b="0" dirty="0"/>
            </a:br>
            <a:r>
              <a:rPr lang="en-US" altLang="zh-CN" sz="1800" b="0" dirty="0"/>
              <a:t>2.4 The Fundamental Theorem of Linear Programming .</a:t>
            </a:r>
            <a:br>
              <a:rPr lang="en-US" altLang="zh-CN" sz="1800" b="0" dirty="0"/>
            </a:br>
            <a:r>
              <a:rPr lang="en-US" altLang="zh-CN" sz="1800" b="0" dirty="0"/>
              <a:t>2.5 Relations to Convex Geometry</a:t>
            </a:r>
            <a:br>
              <a:rPr lang="en-US" altLang="zh-CN" sz="1800" b="0" dirty="0"/>
            </a:br>
            <a:r>
              <a:rPr lang="en-US" altLang="zh-CN" sz="1800" b="0" dirty="0"/>
              <a:t>2.6 Farkas’ Lemma and Alternative Systems</a:t>
            </a:r>
            <a:br>
              <a:rPr lang="en-US" altLang="zh-CN" sz="1800" b="0" dirty="0"/>
            </a:br>
            <a:r>
              <a:rPr lang="en-US" altLang="zh-CN" sz="1800" b="0" dirty="0"/>
              <a:t>2.7 Summary</a:t>
            </a:r>
            <a:br>
              <a:rPr lang="en-US" altLang="zh-CN" sz="1800" b="0" dirty="0"/>
            </a:br>
            <a:r>
              <a:rPr lang="en-US" altLang="zh-CN" sz="1800" dirty="0"/>
              <a:t>3 Duality and Complementarity</a:t>
            </a:r>
            <a:br>
              <a:rPr lang="en-US" altLang="zh-CN" sz="1800" b="0" dirty="0"/>
            </a:br>
            <a:r>
              <a:rPr lang="en-US" altLang="zh-CN" sz="1800" b="0" dirty="0"/>
              <a:t>3.1 Dual Linear Programs and Interpretations</a:t>
            </a:r>
            <a:br>
              <a:rPr lang="en-US" altLang="zh-CN" sz="1800" b="0" dirty="0"/>
            </a:br>
            <a:r>
              <a:rPr lang="en-US" altLang="zh-CN" sz="1800" b="0" dirty="0"/>
              <a:t>3.2 The Duality Theorem</a:t>
            </a:r>
            <a:br>
              <a:rPr lang="en-US" altLang="zh-CN" sz="1800" b="0" dirty="0"/>
            </a:br>
            <a:r>
              <a:rPr lang="en-US" altLang="zh-CN" sz="1800" b="0" dirty="0"/>
              <a:t>3.3 Geometric and Economic Interpretations</a:t>
            </a:r>
            <a:br>
              <a:rPr lang="en-US" altLang="zh-CN" sz="1800" b="0" dirty="0"/>
            </a:br>
            <a:r>
              <a:rPr lang="en-US" altLang="zh-CN" sz="1800" b="0" dirty="0"/>
              <a:t>3.4 Sensitivity and Complementary Slackness</a:t>
            </a:r>
            <a:br>
              <a:rPr lang="en-US" altLang="zh-CN" sz="1800" b="0" dirty="0"/>
            </a:br>
            <a:r>
              <a:rPr lang="en-US" altLang="zh-CN" sz="1800" b="0" dirty="0"/>
              <a:t>3.5 Selected Applications of the Duality</a:t>
            </a:r>
            <a:br>
              <a:rPr lang="en-US" altLang="zh-CN" sz="1800" b="0" dirty="0"/>
            </a:br>
            <a:r>
              <a:rPr lang="en-US" altLang="zh-CN" sz="1800" b="0" dirty="0"/>
              <a:t>3.6 Max Flow–Min Cut Theorem</a:t>
            </a:r>
            <a:br>
              <a:rPr lang="en-US" altLang="zh-CN" sz="1800" b="0" dirty="0"/>
            </a:br>
            <a:r>
              <a:rPr lang="en-US" altLang="zh-CN" sz="1800" b="0" dirty="0"/>
              <a:t>3.7 Summary</a:t>
            </a:r>
            <a:br>
              <a:rPr lang="en-US" altLang="zh-CN" sz="1800" b="0" dirty="0"/>
            </a:br>
            <a:br>
              <a:rPr lang="en-US" altLang="zh-CN" sz="1800" b="0" dirty="0"/>
            </a:br>
            <a:endParaRPr lang="zh-CN" altLang="en-US" sz="1800" dirty="0"/>
          </a:p>
        </p:txBody>
      </p:sp>
      <p:pic>
        <p:nvPicPr>
          <p:cNvPr id="4" name="图片 3">
            <a:extLst>
              <a:ext uri="{FF2B5EF4-FFF2-40B4-BE49-F238E27FC236}">
                <a16:creationId xmlns:a16="http://schemas.microsoft.com/office/drawing/2014/main" id="{051B531E-5492-463E-8901-A72A4C9CF449}"/>
              </a:ext>
            </a:extLst>
          </p:cNvPr>
          <p:cNvPicPr>
            <a:picLocks noChangeAspect="1"/>
          </p:cNvPicPr>
          <p:nvPr/>
        </p:nvPicPr>
        <p:blipFill>
          <a:blip r:embed="rId2"/>
          <a:stretch>
            <a:fillRect/>
          </a:stretch>
        </p:blipFill>
        <p:spPr>
          <a:xfrm>
            <a:off x="6764240" y="1371600"/>
            <a:ext cx="2971800" cy="4686300"/>
          </a:xfrm>
          <a:prstGeom prst="rect">
            <a:avLst/>
          </a:prstGeom>
        </p:spPr>
      </p:pic>
    </p:spTree>
    <p:extLst>
      <p:ext uri="{BB962C8B-B14F-4D97-AF65-F5344CB8AC3E}">
        <p14:creationId xmlns:p14="http://schemas.microsoft.com/office/powerpoint/2010/main" val="1650412116"/>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p:txBody>
          <a:bodyPr/>
          <a:lstStyle/>
          <a:p>
            <a:pPr eaLnBrk="1" hangingPunct="1">
              <a:buNone/>
            </a:pPr>
            <a:r>
              <a:rPr lang="zh-CN" altLang="en-US" dirty="0"/>
              <a:t>姓名：刘绍辉</a:t>
            </a:r>
            <a:endParaRPr lang="en-US" altLang="zh-CN" dirty="0"/>
          </a:p>
          <a:p>
            <a:pPr eaLnBrk="1" hangingPunct="1">
              <a:buNone/>
            </a:pPr>
            <a:endParaRPr lang="en-US" altLang="zh-CN" dirty="0"/>
          </a:p>
          <a:p>
            <a:pPr eaLnBrk="1" hangingPunct="1">
              <a:buNone/>
            </a:pPr>
            <a:r>
              <a:rPr lang="zh-CN" altLang="en-US" dirty="0"/>
              <a:t>单位：哈工大</a:t>
            </a:r>
            <a:r>
              <a:rPr lang="en-US" altLang="zh-CN" dirty="0"/>
              <a:t>.</a:t>
            </a:r>
            <a:r>
              <a:rPr lang="zh-CN" altLang="en-US" dirty="0"/>
              <a:t>  计算机科学与技术学院</a:t>
            </a:r>
            <a:r>
              <a:rPr lang="en-US" altLang="zh-CN" dirty="0"/>
              <a:t>.</a:t>
            </a:r>
            <a:r>
              <a:rPr lang="zh-CN" altLang="en-US" dirty="0"/>
              <a:t> 智能接口与人机交互技术研究中心</a:t>
            </a:r>
            <a:endParaRPr lang="en-US" altLang="zh-CN" dirty="0"/>
          </a:p>
          <a:p>
            <a:pPr eaLnBrk="1" hangingPunct="1">
              <a:buNone/>
            </a:pPr>
            <a:r>
              <a:rPr lang="zh-CN" altLang="en-US" dirty="0"/>
              <a:t>研究方向：图像、视频处理，</a:t>
            </a:r>
            <a:endParaRPr lang="en-US" altLang="zh-CN" dirty="0"/>
          </a:p>
          <a:p>
            <a:pPr eaLnBrk="1" hangingPunct="1">
              <a:buNone/>
            </a:pPr>
            <a:r>
              <a:rPr lang="zh-CN" altLang="en-US" dirty="0"/>
              <a:t>计算机视觉，模式识别</a:t>
            </a:r>
            <a:endParaRPr lang="en-US" altLang="zh-CN" dirty="0"/>
          </a:p>
          <a:p>
            <a:pPr eaLnBrk="1" hangingPunct="1">
              <a:buNone/>
            </a:pPr>
            <a:r>
              <a:rPr lang="zh-CN" altLang="en-US" dirty="0"/>
              <a:t>联系方式：</a:t>
            </a:r>
            <a:endParaRPr lang="en-US" altLang="zh-CN" dirty="0"/>
          </a:p>
          <a:p>
            <a:pPr eaLnBrk="1" hangingPunct="1">
              <a:buNone/>
            </a:pPr>
            <a:r>
              <a:rPr lang="en-US" altLang="zh-CN" sz="2400" dirty="0"/>
              <a:t>      13503627854</a:t>
            </a:r>
            <a:r>
              <a:rPr lang="zh-CN" altLang="en-US" sz="2400" dirty="0"/>
              <a:t>，</a:t>
            </a:r>
            <a:r>
              <a:rPr lang="en-US" altLang="zh-CN" sz="2400" dirty="0">
                <a:hlinkClick r:id="rId2"/>
              </a:rPr>
              <a:t>shliu@hit.edu.cn</a:t>
            </a:r>
            <a:endParaRPr lang="en-US" altLang="zh-CN" sz="2400" dirty="0"/>
          </a:p>
          <a:p>
            <a:pPr lvl="1" eaLnBrk="1" hangingPunct="1">
              <a:buNone/>
            </a:pPr>
            <a:r>
              <a:rPr lang="zh-CN" altLang="en-US" sz="2000" dirty="0"/>
              <a:t>微信号：</a:t>
            </a:r>
            <a:r>
              <a:rPr lang="en-US" altLang="zh-CN" sz="2000" dirty="0"/>
              <a:t>shliu13503627854 </a:t>
            </a:r>
          </a:p>
          <a:p>
            <a:pPr eaLnBrk="1" hangingPunct="1">
              <a:buNone/>
            </a:pPr>
            <a:r>
              <a:rPr lang="zh-CN" altLang="en-US" dirty="0"/>
              <a:t>办公室：综合楼</a:t>
            </a:r>
            <a:r>
              <a:rPr lang="en-US" altLang="zh-CN" dirty="0"/>
              <a:t>613</a:t>
            </a:r>
          </a:p>
          <a:p>
            <a:pPr eaLnBrk="1" hangingPunct="1">
              <a:buNone/>
            </a:pPr>
            <a:r>
              <a:rPr lang="zh-CN" altLang="en-US" dirty="0"/>
              <a:t>课程</a:t>
            </a:r>
            <a:r>
              <a:rPr lang="en-US" altLang="zh-CN" dirty="0"/>
              <a:t>QQ</a:t>
            </a:r>
            <a:r>
              <a:rPr lang="zh-CN" altLang="en-US" dirty="0"/>
              <a:t>群号</a:t>
            </a:r>
            <a:r>
              <a:rPr lang="en-US" altLang="zh-CN" dirty="0"/>
              <a:t>:</a:t>
            </a:r>
            <a:r>
              <a:rPr lang="en-US" altLang="zh-CN" b="0" dirty="0"/>
              <a:t>736440034</a:t>
            </a:r>
            <a:endParaRPr lang="zh-CN" altLang="en-US" dirty="0"/>
          </a:p>
          <a:p>
            <a:pPr marL="0" indent="0">
              <a:buNone/>
            </a:pPr>
            <a:endParaRPr lang="zh-CN" altLang="en-US" dirty="0"/>
          </a:p>
        </p:txBody>
      </p:sp>
      <p:pic>
        <p:nvPicPr>
          <p:cNvPr id="5" name="图片 4">
            <a:extLst>
              <a:ext uri="{FF2B5EF4-FFF2-40B4-BE49-F238E27FC236}">
                <a16:creationId xmlns:a16="http://schemas.microsoft.com/office/drawing/2014/main" id="{6F4B8CFD-BBFD-449D-8DF3-39A9B9834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104" y="2699474"/>
            <a:ext cx="3380581" cy="4337914"/>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6EA1-462D-4BED-83B7-75C5A8AEE1B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F7C2F29-EB54-41B1-9C9E-7345CB79CB06}"/>
              </a:ext>
            </a:extLst>
          </p:cNvPr>
          <p:cNvSpPr>
            <a:spLocks noGrp="1"/>
          </p:cNvSpPr>
          <p:nvPr>
            <p:ph idx="1"/>
          </p:nvPr>
        </p:nvSpPr>
        <p:spPr/>
        <p:txBody>
          <a:bodyPr/>
          <a:lstStyle/>
          <a:p>
            <a:r>
              <a:rPr lang="en-US" altLang="zh-CN" sz="2000" dirty="0"/>
              <a:t>4 The Simplex Method</a:t>
            </a:r>
            <a:endParaRPr lang="en-US" altLang="zh-CN" sz="2000" b="0" dirty="0"/>
          </a:p>
          <a:p>
            <a:pPr marL="0" indent="0">
              <a:buNone/>
            </a:pPr>
            <a:r>
              <a:rPr lang="en-US" altLang="zh-CN" sz="2000" b="0" dirty="0"/>
              <a:t>4.1 Adjacent Basic Feasible Solutions (Extreme Points).</a:t>
            </a:r>
            <a:br>
              <a:rPr lang="en-US" altLang="zh-CN" sz="2000" b="0" dirty="0"/>
            </a:br>
            <a:r>
              <a:rPr lang="en-US" altLang="zh-CN" sz="2000" b="0" dirty="0"/>
              <a:t>4.2 The Primal Simplex Method</a:t>
            </a:r>
            <a:br>
              <a:rPr lang="en-US" altLang="zh-CN" sz="2000" b="0" dirty="0"/>
            </a:br>
            <a:r>
              <a:rPr lang="en-US" altLang="zh-CN" sz="2000" b="0" dirty="0"/>
              <a:t>4.3 The Dual Simplex Method</a:t>
            </a:r>
          </a:p>
          <a:p>
            <a:pPr marL="0" indent="0">
              <a:buNone/>
            </a:pPr>
            <a:r>
              <a:rPr lang="en-US" altLang="zh-CN" sz="2000" b="0" dirty="0"/>
              <a:t>4.4 The Simplex Tableau Method</a:t>
            </a:r>
            <a:br>
              <a:rPr lang="en-US" altLang="zh-CN" sz="2000" b="0" dirty="0"/>
            </a:br>
            <a:r>
              <a:rPr lang="en-US" altLang="zh-CN" sz="2000" b="0" dirty="0"/>
              <a:t>4.5 The Simplex Method for Transportation Problems</a:t>
            </a:r>
            <a:br>
              <a:rPr lang="en-US" altLang="zh-CN" sz="2000" b="0" dirty="0"/>
            </a:br>
            <a:r>
              <a:rPr lang="en-US" altLang="zh-CN" sz="2000" b="0" dirty="0"/>
              <a:t>4.6 Efficiency Analysis of the Simplex Method</a:t>
            </a:r>
            <a:br>
              <a:rPr lang="en-US" altLang="zh-CN" sz="2000" b="0" dirty="0"/>
            </a:br>
            <a:r>
              <a:rPr lang="en-US" altLang="zh-CN" sz="2000" b="0" dirty="0"/>
              <a:t>4.7 Summary</a:t>
            </a:r>
            <a:br>
              <a:rPr lang="en-US" altLang="zh-CN" sz="2000" b="0" dirty="0"/>
            </a:br>
            <a:r>
              <a:rPr lang="en-US" altLang="zh-CN" sz="2000" b="0" dirty="0"/>
              <a:t>5. </a:t>
            </a:r>
            <a:r>
              <a:rPr lang="en-US" altLang="zh-CN" sz="2000" dirty="0"/>
              <a:t>Interior-Point Methods</a:t>
            </a:r>
            <a:br>
              <a:rPr lang="en-US" altLang="zh-CN" sz="2000" b="0" dirty="0"/>
            </a:br>
            <a:r>
              <a:rPr lang="en-US" altLang="zh-CN" sz="2000" b="0" dirty="0"/>
              <a:t>5.1 Elements of Complexity Theory</a:t>
            </a:r>
            <a:br>
              <a:rPr lang="en-US" altLang="zh-CN" sz="2000" b="0" dirty="0"/>
            </a:br>
            <a:r>
              <a:rPr lang="en-US" altLang="zh-CN" sz="2000" b="0" dirty="0"/>
              <a:t>5.2 ∗The Simplex Method Is Not Polynomial-Time</a:t>
            </a:r>
            <a:br>
              <a:rPr lang="en-US" altLang="zh-CN" sz="2000" b="0" dirty="0"/>
            </a:br>
            <a:r>
              <a:rPr lang="en-US" altLang="zh-CN" sz="2000" b="0" dirty="0"/>
              <a:t>5.3 ∗The Ellipsoid Method</a:t>
            </a:r>
            <a:br>
              <a:rPr lang="en-US" altLang="zh-CN" sz="2000" b="0" dirty="0"/>
            </a:br>
            <a:r>
              <a:rPr lang="en-US" altLang="zh-CN" sz="2000" b="0" dirty="0"/>
              <a:t>5.4 The Analytic Center</a:t>
            </a:r>
            <a:br>
              <a:rPr lang="en-US" altLang="zh-CN" sz="2000" b="0" dirty="0"/>
            </a:br>
            <a:r>
              <a:rPr lang="en-US" altLang="zh-CN" sz="2000" b="0" dirty="0"/>
              <a:t>5.5 The Central Path</a:t>
            </a:r>
            <a:br>
              <a:rPr lang="en-US" altLang="zh-CN" sz="2000" b="0" dirty="0"/>
            </a:br>
            <a:r>
              <a:rPr lang="en-US" altLang="zh-CN" sz="2000" b="0" dirty="0"/>
              <a:t>5.6 Solution Strategies</a:t>
            </a:r>
            <a:br>
              <a:rPr lang="en-US" altLang="zh-CN" sz="2000" b="0" dirty="0"/>
            </a:br>
            <a:r>
              <a:rPr lang="en-US" altLang="zh-CN" sz="2000" b="0" dirty="0"/>
              <a:t>5.7 Termination and Initialization</a:t>
            </a:r>
            <a:br>
              <a:rPr lang="en-US" altLang="zh-CN" sz="2000" b="0" dirty="0"/>
            </a:br>
            <a:r>
              <a:rPr lang="en-US" altLang="zh-CN" sz="2000" b="0" dirty="0"/>
              <a:t>5.8 Summary</a:t>
            </a:r>
            <a:br>
              <a:rPr lang="en-US" altLang="zh-CN" sz="2000" b="0" dirty="0"/>
            </a:br>
            <a:r>
              <a:rPr lang="en-US" altLang="zh-CN" sz="2000" b="0" dirty="0"/>
              <a:t>5.9 Exercises</a:t>
            </a:r>
            <a:endParaRPr lang="zh-CN" altLang="en-US" sz="2000" dirty="0"/>
          </a:p>
        </p:txBody>
      </p:sp>
    </p:spTree>
    <p:extLst>
      <p:ext uri="{BB962C8B-B14F-4D97-AF65-F5344CB8AC3E}">
        <p14:creationId xmlns:p14="http://schemas.microsoft.com/office/powerpoint/2010/main" val="1357991872"/>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CF193-D3BA-4230-B913-54001CF6BA0D}"/>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C5D5D83A-B926-4683-BC37-0631AE60F756}"/>
              </a:ext>
            </a:extLst>
          </p:cNvPr>
          <p:cNvSpPr>
            <a:spLocks noGrp="1"/>
          </p:cNvSpPr>
          <p:nvPr>
            <p:ph idx="1"/>
          </p:nvPr>
        </p:nvSpPr>
        <p:spPr/>
        <p:txBody>
          <a:bodyPr/>
          <a:lstStyle/>
          <a:p>
            <a:pPr marL="0" indent="0">
              <a:buNone/>
            </a:pPr>
            <a:r>
              <a:rPr lang="en-US" altLang="zh-CN" sz="1800" dirty="0"/>
              <a:t>6 Conic Linear Programming</a:t>
            </a:r>
            <a:br>
              <a:rPr lang="en-US" altLang="zh-CN" sz="1800" b="0" dirty="0"/>
            </a:br>
            <a:r>
              <a:rPr lang="en-US" altLang="zh-CN" sz="1800" b="0" dirty="0"/>
              <a:t>6.1 Convex Cones</a:t>
            </a:r>
            <a:br>
              <a:rPr lang="en-US" altLang="zh-CN" sz="1800" b="0" dirty="0"/>
            </a:br>
            <a:r>
              <a:rPr lang="en-US" altLang="zh-CN" sz="1800" b="0" dirty="0"/>
              <a:t>6.2 Conic Linear Programming Problem</a:t>
            </a:r>
            <a:br>
              <a:rPr lang="en-US" altLang="zh-CN" sz="1800" b="0" dirty="0"/>
            </a:br>
            <a:r>
              <a:rPr lang="en-US" altLang="zh-CN" sz="1800" b="0" dirty="0"/>
              <a:t>6.3 Farkas’ Lemma for Conic Linear Programming</a:t>
            </a:r>
            <a:br>
              <a:rPr lang="en-US" altLang="zh-CN" sz="1800" b="0" dirty="0"/>
            </a:br>
            <a:r>
              <a:rPr lang="en-US" altLang="zh-CN" sz="1800" b="0" dirty="0"/>
              <a:t>6.4 Conic Linear Programming Duality</a:t>
            </a:r>
            <a:br>
              <a:rPr lang="en-US" altLang="zh-CN" sz="1800" b="0" dirty="0"/>
            </a:br>
            <a:r>
              <a:rPr lang="en-US" altLang="zh-CN" sz="1800" b="0" dirty="0"/>
              <a:t>6.5 Complementarity and Solution Rank of SDP</a:t>
            </a:r>
            <a:br>
              <a:rPr lang="en-US" altLang="zh-CN" sz="1800" b="0" dirty="0"/>
            </a:br>
            <a:r>
              <a:rPr lang="en-US" altLang="zh-CN" sz="1800" b="0" dirty="0"/>
              <a:t>6.6 Interior-Point Algorithms for Conic Linear Programming.</a:t>
            </a:r>
            <a:br>
              <a:rPr lang="en-US" altLang="zh-CN" sz="1800" b="0" dirty="0"/>
            </a:br>
            <a:r>
              <a:rPr lang="en-US" altLang="zh-CN" sz="1800" b="0" dirty="0"/>
              <a:t>6.7 Summary</a:t>
            </a:r>
          </a:p>
          <a:p>
            <a:r>
              <a:rPr lang="en-US" altLang="zh-CN" sz="1800" dirty="0"/>
              <a:t>Part II Unconstrained Problems</a:t>
            </a:r>
          </a:p>
          <a:p>
            <a:pPr marL="0" indent="0">
              <a:buNone/>
            </a:pPr>
            <a:r>
              <a:rPr lang="en-US" altLang="zh-CN" sz="1800" dirty="0"/>
              <a:t>7 Basic Properties of Solutions and Algorithms</a:t>
            </a:r>
            <a:br>
              <a:rPr lang="en-US" altLang="zh-CN" sz="1800" b="0" dirty="0"/>
            </a:br>
            <a:r>
              <a:rPr lang="en-US" altLang="zh-CN" sz="1800" b="0" dirty="0"/>
              <a:t>7.1 First-Order Necessary Conditions</a:t>
            </a:r>
            <a:br>
              <a:rPr lang="en-US" altLang="zh-CN" sz="1800" b="0" dirty="0"/>
            </a:br>
            <a:r>
              <a:rPr lang="en-US" altLang="zh-CN" sz="1800" b="0" dirty="0"/>
              <a:t>7.2 Examples of Unconstrained Problems</a:t>
            </a:r>
            <a:br>
              <a:rPr lang="en-US" altLang="zh-CN" sz="1800" b="0" dirty="0"/>
            </a:br>
            <a:r>
              <a:rPr lang="en-US" altLang="zh-CN" sz="1800" b="0" dirty="0"/>
              <a:t>7.3 Second-Order Conditions</a:t>
            </a:r>
            <a:br>
              <a:rPr lang="en-US" altLang="zh-CN" sz="1800" b="0" dirty="0"/>
            </a:br>
            <a:r>
              <a:rPr lang="en-US" altLang="zh-CN" sz="1800" b="0" dirty="0"/>
              <a:t>7.4 Convex and Concave Functions</a:t>
            </a:r>
            <a:br>
              <a:rPr lang="en-US" altLang="zh-CN" sz="1800" b="0" dirty="0"/>
            </a:br>
            <a:r>
              <a:rPr lang="en-US" altLang="zh-CN" sz="1800" b="0" dirty="0"/>
              <a:t>7.5 Minimization and Maximization of Convex Functions</a:t>
            </a:r>
            <a:br>
              <a:rPr lang="en-US" altLang="zh-CN" sz="1800" b="0" dirty="0"/>
            </a:br>
            <a:r>
              <a:rPr lang="en-US" altLang="zh-CN" sz="1800" b="0" dirty="0"/>
              <a:t>7.6 Global Convergence of Descent Algorithms</a:t>
            </a:r>
            <a:br>
              <a:rPr lang="en-US" altLang="zh-CN" sz="1800" b="0" dirty="0"/>
            </a:br>
            <a:r>
              <a:rPr lang="en-US" altLang="zh-CN" sz="1800" b="0" dirty="0"/>
              <a:t>7.7 Speed of Convergence</a:t>
            </a:r>
            <a:br>
              <a:rPr lang="en-US" altLang="zh-CN" sz="1800" b="0" dirty="0"/>
            </a:br>
            <a:r>
              <a:rPr lang="en-US" altLang="zh-CN" sz="1800" b="0" dirty="0"/>
              <a:t>7.8 Summary</a:t>
            </a:r>
            <a:br>
              <a:rPr lang="en-US" altLang="zh-CN" sz="1800" b="0" dirty="0"/>
            </a:br>
            <a:br>
              <a:rPr lang="en-US" altLang="zh-CN" sz="1800" dirty="0"/>
            </a:br>
            <a:br>
              <a:rPr lang="en-US" altLang="zh-CN" sz="1800" dirty="0"/>
            </a:br>
            <a:endParaRPr lang="zh-CN" altLang="en-US" sz="1800" dirty="0"/>
          </a:p>
        </p:txBody>
      </p:sp>
    </p:spTree>
    <p:extLst>
      <p:ext uri="{BB962C8B-B14F-4D97-AF65-F5344CB8AC3E}">
        <p14:creationId xmlns:p14="http://schemas.microsoft.com/office/powerpoint/2010/main" val="2416460993"/>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46199-EDFA-4D12-BA23-1A8116980C0F}"/>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D4D87EC5-FF59-4891-B695-9E721125F280}"/>
              </a:ext>
            </a:extLst>
          </p:cNvPr>
          <p:cNvSpPr>
            <a:spLocks noGrp="1"/>
          </p:cNvSpPr>
          <p:nvPr>
            <p:ph idx="1"/>
          </p:nvPr>
        </p:nvSpPr>
        <p:spPr/>
        <p:txBody>
          <a:bodyPr/>
          <a:lstStyle/>
          <a:p>
            <a:r>
              <a:rPr lang="en-US" altLang="zh-CN" sz="1800" dirty="0"/>
              <a:t>8 Basic Descent Methods</a:t>
            </a:r>
            <a:br>
              <a:rPr lang="en-US" altLang="zh-CN" sz="1800" b="0" dirty="0"/>
            </a:br>
            <a:r>
              <a:rPr lang="en-US" altLang="zh-CN" sz="1800" b="0" dirty="0"/>
              <a:t>8.1 Line Search Algorithms</a:t>
            </a:r>
            <a:br>
              <a:rPr lang="en-US" altLang="zh-CN" sz="1800" b="0" dirty="0"/>
            </a:br>
            <a:r>
              <a:rPr lang="en-US" altLang="zh-CN" sz="1800" b="0" dirty="0"/>
              <a:t>8.2 The Method of Steepest Descent: First-Order</a:t>
            </a:r>
            <a:br>
              <a:rPr lang="en-US" altLang="zh-CN" sz="1800" b="0" dirty="0"/>
            </a:br>
            <a:r>
              <a:rPr lang="en-US" altLang="zh-CN" sz="1800" b="0" dirty="0"/>
              <a:t>8.3 Applications of the Convergence Theory and Preconditioning ..</a:t>
            </a:r>
            <a:br>
              <a:rPr lang="en-US" altLang="zh-CN" sz="1800" b="0" dirty="0"/>
            </a:br>
            <a:r>
              <a:rPr lang="en-US" altLang="zh-CN" sz="1800" b="0" dirty="0"/>
              <a:t>8.4 Accelerated Steepest Descent</a:t>
            </a:r>
            <a:br>
              <a:rPr lang="en-US" altLang="zh-CN" sz="1800" b="0" dirty="0"/>
            </a:br>
            <a:r>
              <a:rPr lang="en-US" altLang="zh-CN" sz="1800" b="0" dirty="0"/>
              <a:t>8.5 Multiplicative Steepest Descent</a:t>
            </a:r>
            <a:br>
              <a:rPr lang="en-US" altLang="zh-CN" sz="1800" b="0" dirty="0"/>
            </a:br>
            <a:r>
              <a:rPr lang="en-US" altLang="zh-CN" sz="1800" b="0" dirty="0"/>
              <a:t>8.6 Newton’s Method: Second-Order</a:t>
            </a:r>
          </a:p>
          <a:p>
            <a:r>
              <a:rPr lang="en-US" altLang="zh-CN" sz="1800" b="0" dirty="0"/>
              <a:t>8.7 Sequential Quadratic Optimization Methods</a:t>
            </a:r>
            <a:br>
              <a:rPr lang="en-US" altLang="zh-CN" sz="1800" b="0" dirty="0"/>
            </a:br>
            <a:r>
              <a:rPr lang="en-US" altLang="zh-CN" sz="1800" b="0" dirty="0"/>
              <a:t>8.8 Coordinate and Stochastic Gradient Descent Methods</a:t>
            </a:r>
            <a:br>
              <a:rPr lang="en-US" altLang="zh-CN" sz="1800" b="0" dirty="0"/>
            </a:br>
            <a:r>
              <a:rPr lang="en-US" altLang="zh-CN" sz="1800" b="0" dirty="0"/>
              <a:t>8.9 Summary</a:t>
            </a:r>
            <a:br>
              <a:rPr lang="en-US" altLang="zh-CN" sz="1800" b="0" dirty="0"/>
            </a:br>
            <a:r>
              <a:rPr lang="en-US" altLang="zh-CN" sz="1800" dirty="0"/>
              <a:t>9 Conjugate Direction Methods</a:t>
            </a:r>
            <a:br>
              <a:rPr lang="en-US" altLang="zh-CN" sz="1800" b="0" dirty="0"/>
            </a:br>
            <a:r>
              <a:rPr lang="en-US" altLang="zh-CN" sz="1800" b="0" dirty="0"/>
              <a:t>9.1 Conjugate Directions</a:t>
            </a:r>
            <a:br>
              <a:rPr lang="en-US" altLang="zh-CN" sz="1800" b="0" dirty="0"/>
            </a:br>
            <a:r>
              <a:rPr lang="en-US" altLang="zh-CN" sz="1800" b="0" dirty="0"/>
              <a:t>9.2 Descent Properties of the Conjugate Direction Method</a:t>
            </a:r>
            <a:br>
              <a:rPr lang="en-US" altLang="zh-CN" sz="1800" b="0" dirty="0"/>
            </a:br>
            <a:r>
              <a:rPr lang="en-US" altLang="zh-CN" sz="1800" b="0" dirty="0"/>
              <a:t>9.3 The Conjugate Gradient Method</a:t>
            </a:r>
            <a:br>
              <a:rPr lang="en-US" altLang="zh-CN" sz="1800" b="0" dirty="0"/>
            </a:br>
            <a:r>
              <a:rPr lang="en-US" altLang="zh-CN" sz="1800" b="0" dirty="0"/>
              <a:t>9.4 The C–G Method as an Optimal Process</a:t>
            </a:r>
            <a:br>
              <a:rPr lang="en-US" altLang="zh-CN" sz="1800" b="0" dirty="0"/>
            </a:br>
            <a:r>
              <a:rPr lang="en-US" altLang="zh-CN" sz="1800" b="0" dirty="0"/>
              <a:t>9.5 The Partial Conjugate Gradient Method</a:t>
            </a:r>
            <a:br>
              <a:rPr lang="en-US" altLang="zh-CN" sz="1800" b="0" dirty="0"/>
            </a:br>
            <a:r>
              <a:rPr lang="en-US" altLang="zh-CN" sz="1800" b="0" dirty="0"/>
              <a:t>9.6 Extension to Nonquadratic Problems</a:t>
            </a:r>
            <a:br>
              <a:rPr lang="en-US" altLang="zh-CN" sz="1800" b="0" dirty="0"/>
            </a:br>
            <a:r>
              <a:rPr lang="en-US" altLang="zh-CN" sz="1800" b="0" dirty="0"/>
              <a:t>9.7 ∗Parallel Tangents</a:t>
            </a:r>
            <a:br>
              <a:rPr lang="en-US" altLang="zh-CN" sz="1800" b="0" dirty="0"/>
            </a:br>
            <a:r>
              <a:rPr lang="en-US" altLang="zh-CN" sz="1800" b="0" dirty="0"/>
              <a:t>9.8 Exercises</a:t>
            </a:r>
            <a:br>
              <a:rPr lang="en-US" altLang="zh-CN" sz="1800" b="0" dirty="0"/>
            </a:br>
            <a:br>
              <a:rPr lang="en-US" altLang="zh-CN" sz="1800" dirty="0"/>
            </a:br>
            <a:r>
              <a:rPr lang="en-US" altLang="zh-CN" sz="1800" b="0" dirty="0"/>
              <a:t>.</a:t>
            </a:r>
            <a:endParaRPr lang="zh-CN" altLang="en-US" sz="1800" dirty="0"/>
          </a:p>
        </p:txBody>
      </p:sp>
    </p:spTree>
    <p:extLst>
      <p:ext uri="{BB962C8B-B14F-4D97-AF65-F5344CB8AC3E}">
        <p14:creationId xmlns:p14="http://schemas.microsoft.com/office/powerpoint/2010/main" val="3268649938"/>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7F04B-1CB2-4ADF-A120-37EE9C438D0F}"/>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370FB1DD-1CD8-443F-A557-23F33E95673E}"/>
              </a:ext>
            </a:extLst>
          </p:cNvPr>
          <p:cNvSpPr>
            <a:spLocks noGrp="1"/>
          </p:cNvSpPr>
          <p:nvPr>
            <p:ph idx="1"/>
          </p:nvPr>
        </p:nvSpPr>
        <p:spPr/>
        <p:txBody>
          <a:bodyPr/>
          <a:lstStyle/>
          <a:p>
            <a:r>
              <a:rPr lang="en-US" altLang="zh-CN" sz="3200" dirty="0"/>
              <a:t>10 Quasi-Newton Methods</a:t>
            </a:r>
            <a:br>
              <a:rPr lang="en-US" altLang="zh-CN" sz="3200" b="0" dirty="0"/>
            </a:br>
            <a:r>
              <a:rPr lang="en-US" altLang="zh-CN" sz="3200" b="0" dirty="0"/>
              <a:t>10.1 Modified Newton Method</a:t>
            </a:r>
            <a:br>
              <a:rPr lang="en-US" altLang="zh-CN" sz="3200" b="0" dirty="0"/>
            </a:br>
            <a:r>
              <a:rPr lang="en-US" altLang="zh-CN" sz="3200" b="0" dirty="0"/>
              <a:t>10.2 Construction of the Inverse</a:t>
            </a:r>
            <a:br>
              <a:rPr lang="en-US" altLang="zh-CN" sz="3200" b="0" dirty="0"/>
            </a:br>
            <a:r>
              <a:rPr lang="en-US" altLang="zh-CN" sz="3200" b="0" dirty="0"/>
              <a:t>10.3 </a:t>
            </a:r>
            <a:r>
              <a:rPr lang="en-US" altLang="zh-CN" sz="3200" b="0" dirty="0" err="1"/>
              <a:t>Davidon</a:t>
            </a:r>
            <a:r>
              <a:rPr lang="en-US" altLang="zh-CN" sz="3200" b="0" dirty="0"/>
              <a:t>–Fletcher–Powell Method</a:t>
            </a:r>
            <a:br>
              <a:rPr lang="en-US" altLang="zh-CN" sz="3200" b="0" dirty="0"/>
            </a:br>
            <a:r>
              <a:rPr lang="en-US" altLang="zh-CN" sz="3200" b="0" dirty="0"/>
              <a:t>10.4 The </a:t>
            </a:r>
            <a:r>
              <a:rPr lang="en-US" altLang="zh-CN" sz="3200" b="0" dirty="0" err="1"/>
              <a:t>Broyden</a:t>
            </a:r>
            <a:r>
              <a:rPr lang="en-US" altLang="zh-CN" sz="3200" b="0" dirty="0"/>
              <a:t> Family</a:t>
            </a:r>
            <a:br>
              <a:rPr lang="en-US" altLang="zh-CN" sz="3200" b="0" dirty="0"/>
            </a:br>
            <a:r>
              <a:rPr lang="en-US" altLang="zh-CN" sz="3200" b="0" dirty="0"/>
              <a:t>10.5 Convergence Properties</a:t>
            </a:r>
            <a:br>
              <a:rPr lang="en-US" altLang="zh-CN" sz="3200" b="0" dirty="0"/>
            </a:br>
            <a:r>
              <a:rPr lang="en-US" altLang="zh-CN" sz="3200" b="0" dirty="0"/>
              <a:t>10.6 Scaling</a:t>
            </a:r>
            <a:br>
              <a:rPr lang="en-US" altLang="zh-CN" sz="3200" b="0" dirty="0"/>
            </a:br>
            <a:r>
              <a:rPr lang="en-US" altLang="zh-CN" sz="3200" b="0" dirty="0"/>
              <a:t>10.7 Memoryless Quasi-Newton Methods</a:t>
            </a:r>
            <a:br>
              <a:rPr lang="en-US" altLang="zh-CN" sz="3200" b="0" dirty="0"/>
            </a:br>
            <a:r>
              <a:rPr lang="en-US" altLang="zh-CN" sz="3200" b="0" dirty="0"/>
              <a:t>10.8 ∗Combination of Steepest Descent and Newton’s Method</a:t>
            </a:r>
            <a:br>
              <a:rPr lang="en-US" altLang="zh-CN" sz="3200" b="0" dirty="0"/>
            </a:br>
            <a:r>
              <a:rPr lang="en-US" altLang="zh-CN" sz="3200" b="0" dirty="0"/>
              <a:t>10.9 Summary</a:t>
            </a:r>
            <a:br>
              <a:rPr lang="en-US" altLang="zh-CN" sz="3200" b="0" dirty="0"/>
            </a:br>
            <a:r>
              <a:rPr lang="en-US" altLang="zh-CN" sz="3200" b="0" dirty="0"/>
              <a:t>10.10 Exercises</a:t>
            </a:r>
            <a:endParaRPr lang="zh-CN" altLang="en-US" dirty="0"/>
          </a:p>
        </p:txBody>
      </p:sp>
    </p:spTree>
    <p:extLst>
      <p:ext uri="{BB962C8B-B14F-4D97-AF65-F5344CB8AC3E}">
        <p14:creationId xmlns:p14="http://schemas.microsoft.com/office/powerpoint/2010/main" val="1699478291"/>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AC721-1506-4CCC-BD19-43F9B63655DC}"/>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8387043-3E99-4AD5-90F3-237ABAC470A6}"/>
              </a:ext>
            </a:extLst>
          </p:cNvPr>
          <p:cNvSpPr>
            <a:spLocks noGrp="1"/>
          </p:cNvSpPr>
          <p:nvPr>
            <p:ph idx="1"/>
          </p:nvPr>
        </p:nvSpPr>
        <p:spPr/>
        <p:txBody>
          <a:bodyPr/>
          <a:lstStyle/>
          <a:p>
            <a:r>
              <a:rPr lang="en-US" altLang="zh-CN" sz="1800" dirty="0"/>
              <a:t>Part III Constrained Optimization</a:t>
            </a:r>
            <a:br>
              <a:rPr lang="en-US" altLang="zh-CN" sz="1800" dirty="0"/>
            </a:br>
            <a:endParaRPr lang="en-US" altLang="zh-CN" sz="1800" dirty="0"/>
          </a:p>
          <a:p>
            <a:r>
              <a:rPr lang="en-US" altLang="zh-CN" sz="1800" dirty="0"/>
              <a:t>11 Constrained Optimization Conditions</a:t>
            </a:r>
            <a:br>
              <a:rPr lang="en-US" altLang="zh-CN" sz="1800" b="0" dirty="0"/>
            </a:br>
            <a:r>
              <a:rPr lang="en-US" altLang="zh-CN" sz="1800" b="0" dirty="0"/>
              <a:t>11.1 Constraints and Tangent Plane</a:t>
            </a:r>
            <a:br>
              <a:rPr lang="en-US" altLang="zh-CN" sz="1800" b="0" dirty="0"/>
            </a:br>
            <a:r>
              <a:rPr lang="en-US" altLang="zh-CN" sz="1800" b="0" dirty="0"/>
              <a:t>11.2 First-Order Necessary Conditions (Equality Constraints)</a:t>
            </a:r>
            <a:br>
              <a:rPr lang="en-US" altLang="zh-CN" sz="1800" b="0" dirty="0"/>
            </a:br>
            <a:r>
              <a:rPr lang="en-US" altLang="zh-CN" sz="1800" b="0" dirty="0"/>
              <a:t>11.3 Equality Constrained Optimization Examples</a:t>
            </a:r>
            <a:br>
              <a:rPr lang="en-US" altLang="zh-CN" sz="1800" b="0" dirty="0"/>
            </a:br>
            <a:r>
              <a:rPr lang="en-US" altLang="zh-CN" sz="1800" b="0" dirty="0"/>
              <a:t>11.4 Second-Order Conditions (Equality Constraints)</a:t>
            </a:r>
            <a:br>
              <a:rPr lang="en-US" altLang="zh-CN" sz="1800" b="0" dirty="0"/>
            </a:br>
            <a:r>
              <a:rPr lang="en-US" altLang="zh-CN" sz="1800" b="0" dirty="0"/>
              <a:t>11.5 Inequality Constraints</a:t>
            </a:r>
            <a:br>
              <a:rPr lang="en-US" altLang="zh-CN" sz="1800" b="0" dirty="0"/>
            </a:br>
            <a:r>
              <a:rPr lang="en-US" altLang="zh-CN" sz="1800" b="0" dirty="0"/>
              <a:t>11.6 Mix-Constrained Optimization Examples</a:t>
            </a:r>
            <a:br>
              <a:rPr lang="en-US" altLang="zh-CN" sz="1800" b="0" dirty="0"/>
            </a:br>
            <a:r>
              <a:rPr lang="en-US" altLang="zh-CN" sz="1800" b="0" dirty="0"/>
              <a:t>11.7 </a:t>
            </a:r>
            <a:r>
              <a:rPr lang="en-US" altLang="zh-CN" sz="1800" b="0" dirty="0" err="1"/>
              <a:t>Lagrangian</a:t>
            </a:r>
            <a:r>
              <a:rPr lang="en-US" altLang="zh-CN" sz="1800" b="0" dirty="0"/>
              <a:t> Duality and Zero-Order Conditions</a:t>
            </a:r>
            <a:br>
              <a:rPr lang="en-US" altLang="zh-CN" sz="1800" b="0" dirty="0"/>
            </a:br>
            <a:r>
              <a:rPr lang="en-US" altLang="zh-CN" sz="1800" b="0" dirty="0"/>
              <a:t>11.8 Rules for Constructing the </a:t>
            </a:r>
            <a:r>
              <a:rPr lang="en-US" altLang="zh-CN" sz="1800" b="0" dirty="0" err="1"/>
              <a:t>Lagrangian</a:t>
            </a:r>
            <a:r>
              <a:rPr lang="en-US" altLang="zh-CN" sz="1800" b="0" dirty="0"/>
              <a:t> Dual Explicitly</a:t>
            </a:r>
            <a:br>
              <a:rPr lang="en-US" altLang="zh-CN" sz="1800" b="0" dirty="0"/>
            </a:br>
            <a:r>
              <a:rPr lang="en-US" altLang="zh-CN" sz="1800" b="0" dirty="0"/>
              <a:t>11.9 Summary</a:t>
            </a:r>
            <a:br>
              <a:rPr lang="en-US" altLang="zh-CN" sz="1800" b="0" dirty="0"/>
            </a:br>
            <a:r>
              <a:rPr lang="en-US" altLang="zh-CN" sz="1800" b="0" dirty="0"/>
              <a:t>11.10 Exercises</a:t>
            </a:r>
            <a:br>
              <a:rPr lang="en-US" altLang="zh-CN" sz="1800" b="0" dirty="0"/>
            </a:br>
            <a:endParaRPr lang="en-US" altLang="zh-CN" sz="1800" b="0" dirty="0"/>
          </a:p>
          <a:p>
            <a:r>
              <a:rPr lang="en-US" altLang="zh-CN" sz="1800" dirty="0"/>
              <a:t>12 Primal Methods</a:t>
            </a:r>
            <a:br>
              <a:rPr lang="en-US" altLang="zh-CN" sz="1800" b="0" dirty="0"/>
            </a:br>
            <a:r>
              <a:rPr lang="en-US" altLang="zh-CN" sz="1800" b="0" dirty="0"/>
              <a:t>12.1 Infeasible Direction and the Steepest Descent Projection</a:t>
            </a:r>
            <a:br>
              <a:rPr lang="en-US" altLang="zh-CN" sz="1800" b="0" dirty="0"/>
            </a:br>
            <a:r>
              <a:rPr lang="en-US" altLang="zh-CN" sz="1800" b="0" dirty="0"/>
              <a:t>Method</a:t>
            </a:r>
            <a:br>
              <a:rPr lang="en-US" altLang="zh-CN" sz="1800" b="0" dirty="0"/>
            </a:br>
            <a:r>
              <a:rPr lang="en-US" altLang="zh-CN" sz="1800" b="0" dirty="0"/>
              <a:t>12.2 Feasible Direction Methods: Sequential Linear Programming</a:t>
            </a:r>
            <a:br>
              <a:rPr lang="en-US" altLang="zh-CN" sz="1800" b="0" dirty="0"/>
            </a:br>
            <a:r>
              <a:rPr lang="en-US" altLang="zh-CN" sz="1800" b="0" dirty="0"/>
              <a:t>12.3 The Gradient Projection Method</a:t>
            </a:r>
            <a:br>
              <a:rPr lang="en-US" altLang="zh-CN" sz="1800" b="0" dirty="0"/>
            </a:br>
            <a:r>
              <a:rPr lang="en-US" altLang="zh-CN" sz="1800" b="0" dirty="0"/>
              <a:t>12.4 Convergence Rate of the Gradient Projection Method</a:t>
            </a:r>
            <a:br>
              <a:rPr lang="en-US" altLang="zh-CN" sz="1800" dirty="0"/>
            </a:br>
            <a:endParaRPr lang="zh-CN" altLang="en-US" sz="1800" dirty="0"/>
          </a:p>
        </p:txBody>
      </p:sp>
    </p:spTree>
    <p:extLst>
      <p:ext uri="{BB962C8B-B14F-4D97-AF65-F5344CB8AC3E}">
        <p14:creationId xmlns:p14="http://schemas.microsoft.com/office/powerpoint/2010/main" val="4198219934"/>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CBF05-5AB7-4FE6-80A6-2E71883CC5E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631721B-3E4E-4C42-85E6-F1519DB086EB}"/>
              </a:ext>
            </a:extLst>
          </p:cNvPr>
          <p:cNvSpPr>
            <a:spLocks noGrp="1"/>
          </p:cNvSpPr>
          <p:nvPr>
            <p:ph idx="1"/>
          </p:nvPr>
        </p:nvSpPr>
        <p:spPr>
          <a:xfrm>
            <a:off x="479425" y="944563"/>
            <a:ext cx="9217025" cy="5616575"/>
          </a:xfrm>
        </p:spPr>
        <p:txBody>
          <a:bodyPr/>
          <a:lstStyle/>
          <a:p>
            <a:r>
              <a:rPr lang="en-US" altLang="zh-CN" sz="1800" b="0" dirty="0"/>
              <a:t>12.5 The Reduced Gradient Method</a:t>
            </a:r>
            <a:br>
              <a:rPr lang="en-US" altLang="zh-CN" sz="1800" b="0" dirty="0"/>
            </a:br>
            <a:r>
              <a:rPr lang="en-US" altLang="zh-CN" sz="1800" b="0" dirty="0"/>
              <a:t>12.6 Convergence Rate of the Reduced Gradient Method</a:t>
            </a:r>
            <a:br>
              <a:rPr lang="en-US" altLang="zh-CN" sz="1800" b="0" dirty="0"/>
            </a:br>
            <a:r>
              <a:rPr lang="en-US" altLang="zh-CN" sz="1800" b="0" dirty="0"/>
              <a:t>12.7 Sequential Quadratic Optimization Methods</a:t>
            </a:r>
            <a:br>
              <a:rPr lang="en-US" altLang="zh-CN" sz="1800" b="0" dirty="0"/>
            </a:br>
            <a:r>
              <a:rPr lang="en-US" altLang="zh-CN" sz="1800" b="0" dirty="0"/>
              <a:t>12.8 Active Set Methods</a:t>
            </a:r>
            <a:br>
              <a:rPr lang="en-US" altLang="zh-CN" sz="1800" b="0" dirty="0"/>
            </a:br>
            <a:r>
              <a:rPr lang="en-US" altLang="zh-CN" sz="1800" b="0" dirty="0"/>
              <a:t>12.9 Summary</a:t>
            </a:r>
            <a:br>
              <a:rPr lang="en-US" altLang="zh-CN" sz="1800" b="0" dirty="0"/>
            </a:br>
            <a:r>
              <a:rPr lang="en-US" altLang="zh-CN" sz="1800" dirty="0"/>
              <a:t>13 Penalty and Barrier Methods</a:t>
            </a:r>
            <a:br>
              <a:rPr lang="en-US" altLang="zh-CN" sz="1800" b="0" dirty="0"/>
            </a:br>
            <a:r>
              <a:rPr lang="en-US" altLang="zh-CN" sz="1800" b="0" dirty="0"/>
              <a:t>13.1 Penalty Methods</a:t>
            </a:r>
            <a:br>
              <a:rPr lang="en-US" altLang="zh-CN" sz="1800" b="0" dirty="0"/>
            </a:br>
            <a:r>
              <a:rPr lang="en-US" altLang="zh-CN" sz="1800" b="0" dirty="0"/>
              <a:t>13.2 Barrier Methods</a:t>
            </a:r>
            <a:br>
              <a:rPr lang="en-US" altLang="zh-CN" sz="1800" b="0" dirty="0"/>
            </a:br>
            <a:r>
              <a:rPr lang="en-US" altLang="zh-CN" sz="1800" b="0" dirty="0"/>
              <a:t>13.3 Lagrange Multipliers in Penalty and Barrier Methods</a:t>
            </a:r>
            <a:br>
              <a:rPr lang="en-US" altLang="zh-CN" sz="1800" b="0" dirty="0"/>
            </a:br>
            <a:r>
              <a:rPr lang="en-US" altLang="zh-CN" sz="1800" b="0" dirty="0"/>
              <a:t>13.4 Newton’s Method for the Logarithmic Barrier Optimization</a:t>
            </a:r>
            <a:br>
              <a:rPr lang="en-US" altLang="zh-CN" sz="1800" b="0" dirty="0"/>
            </a:br>
            <a:r>
              <a:rPr lang="en-US" altLang="zh-CN" sz="1800" b="0" dirty="0"/>
              <a:t>13.5 Newton’s Method for Equality Constrained Optimization</a:t>
            </a:r>
            <a:br>
              <a:rPr lang="en-US" altLang="zh-CN" sz="1800" b="0" dirty="0"/>
            </a:br>
            <a:r>
              <a:rPr lang="en-US" altLang="zh-CN" sz="1800" b="0" dirty="0"/>
              <a:t>13.6 Conjugate Gradients and Penalty Methods</a:t>
            </a:r>
            <a:br>
              <a:rPr lang="en-US" altLang="zh-CN" sz="1800" b="0" dirty="0"/>
            </a:br>
            <a:r>
              <a:rPr lang="en-US" altLang="zh-CN" sz="1800" b="0" dirty="0"/>
              <a:t>13.7 Penalty Functions and Gradient Projection</a:t>
            </a:r>
            <a:br>
              <a:rPr lang="en-US" altLang="zh-CN" sz="1800" b="0" dirty="0"/>
            </a:br>
            <a:r>
              <a:rPr lang="en-US" altLang="zh-CN" sz="1800" b="0" dirty="0"/>
              <a:t>13.8 Summary</a:t>
            </a:r>
            <a:br>
              <a:rPr lang="en-US" altLang="zh-CN" sz="1800" b="0" dirty="0"/>
            </a:br>
            <a:r>
              <a:rPr lang="en-US" altLang="zh-CN" sz="1800" dirty="0"/>
              <a:t>14 Local Duality and Dual Methods</a:t>
            </a:r>
            <a:br>
              <a:rPr lang="en-US" altLang="zh-CN" sz="1800" b="0" dirty="0"/>
            </a:br>
            <a:r>
              <a:rPr lang="en-US" altLang="zh-CN" sz="1800" b="0" dirty="0"/>
              <a:t>14.1 Local Duality and the </a:t>
            </a:r>
            <a:r>
              <a:rPr lang="en-US" altLang="zh-CN" sz="1800" b="0" dirty="0" err="1"/>
              <a:t>Lagrangian</a:t>
            </a:r>
            <a:r>
              <a:rPr lang="en-US" altLang="zh-CN" sz="1800" b="0" dirty="0"/>
              <a:t> Method</a:t>
            </a:r>
            <a:br>
              <a:rPr lang="en-US" altLang="zh-CN" sz="1800" b="0" dirty="0"/>
            </a:br>
            <a:r>
              <a:rPr lang="en-US" altLang="zh-CN" sz="1800" b="0" dirty="0"/>
              <a:t>14.2 Separable Problems and Their Duals</a:t>
            </a:r>
            <a:br>
              <a:rPr lang="en-US" altLang="zh-CN" sz="1800" b="0" dirty="0"/>
            </a:br>
            <a:r>
              <a:rPr lang="en-US" altLang="zh-CN" sz="1800" b="0" dirty="0"/>
              <a:t>14.3 The Augmented </a:t>
            </a:r>
            <a:r>
              <a:rPr lang="en-US" altLang="zh-CN" sz="1800" b="0" dirty="0" err="1"/>
              <a:t>Lagrangian</a:t>
            </a:r>
            <a:r>
              <a:rPr lang="en-US" altLang="zh-CN" sz="1800" b="0" dirty="0"/>
              <a:t> and Interpretation</a:t>
            </a:r>
            <a:br>
              <a:rPr lang="en-US" altLang="zh-CN" sz="1800" b="0" dirty="0"/>
            </a:br>
            <a:r>
              <a:rPr lang="en-US" altLang="zh-CN" sz="1800" b="0" dirty="0"/>
              <a:t>14.4 The Augmented </a:t>
            </a:r>
            <a:r>
              <a:rPr lang="en-US" altLang="zh-CN" sz="1800" b="0" dirty="0" err="1"/>
              <a:t>Lagrangian</a:t>
            </a:r>
            <a:r>
              <a:rPr lang="en-US" altLang="zh-CN" sz="1800" b="0" dirty="0"/>
              <a:t> Method of Multipliers</a:t>
            </a:r>
            <a:br>
              <a:rPr lang="en-US" altLang="zh-CN" sz="1800" b="0" dirty="0"/>
            </a:br>
            <a:r>
              <a:rPr lang="en-US" altLang="zh-CN" sz="1800" b="0" dirty="0"/>
              <a:t>14.5 The Alternating Direction Method of Multipliers</a:t>
            </a:r>
            <a:br>
              <a:rPr lang="en-US" altLang="zh-CN" sz="1800" b="0" dirty="0"/>
            </a:br>
            <a:r>
              <a:rPr lang="en-US" altLang="zh-CN" sz="1800" b="0" dirty="0"/>
              <a:t>14.6 The Multi-Block Extension of the Alternating Direction</a:t>
            </a:r>
            <a:br>
              <a:rPr lang="en-US" altLang="zh-CN" sz="1800" b="0" dirty="0"/>
            </a:br>
            <a:r>
              <a:rPr lang="en-US" altLang="zh-CN" sz="1800" b="0" dirty="0"/>
              <a:t>Method of Multipliers</a:t>
            </a:r>
            <a:br>
              <a:rPr lang="en-US" altLang="zh-CN" sz="1800" b="0" dirty="0"/>
            </a:br>
            <a:r>
              <a:rPr lang="en-US" altLang="zh-CN" sz="1800" b="0" dirty="0"/>
              <a:t>14.7 ∗Cutting Plane Methods</a:t>
            </a:r>
            <a:endParaRPr lang="zh-CN" altLang="en-US" sz="1800" dirty="0"/>
          </a:p>
        </p:txBody>
      </p:sp>
    </p:spTree>
    <p:extLst>
      <p:ext uri="{BB962C8B-B14F-4D97-AF65-F5344CB8AC3E}">
        <p14:creationId xmlns:p14="http://schemas.microsoft.com/office/powerpoint/2010/main" val="2030009399"/>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7EBFE-71FD-42DE-865F-87E9CAAA9DF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9A2160DC-E986-4BDB-AFED-B7D5378BC8F9}"/>
              </a:ext>
            </a:extLst>
          </p:cNvPr>
          <p:cNvSpPr>
            <a:spLocks noGrp="1"/>
          </p:cNvSpPr>
          <p:nvPr>
            <p:ph idx="1"/>
          </p:nvPr>
        </p:nvSpPr>
        <p:spPr/>
        <p:txBody>
          <a:bodyPr/>
          <a:lstStyle/>
          <a:p>
            <a:r>
              <a:rPr lang="en-US" altLang="zh-CN" dirty="0"/>
              <a:t>15 Primal–Dual Methods</a:t>
            </a:r>
            <a:br>
              <a:rPr lang="en-US" altLang="zh-CN" b="0" dirty="0"/>
            </a:br>
            <a:r>
              <a:rPr lang="en-US" altLang="zh-CN" b="0" dirty="0"/>
              <a:t>15.1 The Standard Problem and Monotone Function</a:t>
            </a:r>
            <a:br>
              <a:rPr lang="en-US" altLang="zh-CN" b="0" dirty="0"/>
            </a:br>
            <a:r>
              <a:rPr lang="en-US" altLang="zh-CN" b="0" dirty="0"/>
              <a:t>15.2 A Simple Merit Function</a:t>
            </a:r>
            <a:br>
              <a:rPr lang="en-US" altLang="zh-CN" b="0" dirty="0"/>
            </a:br>
            <a:r>
              <a:rPr lang="en-US" altLang="zh-CN" b="0" dirty="0"/>
              <a:t>15.3 Basic Primal–Dual Methods</a:t>
            </a:r>
            <a:br>
              <a:rPr lang="en-US" altLang="zh-CN" b="0" dirty="0"/>
            </a:br>
            <a:r>
              <a:rPr lang="en-US" altLang="zh-CN" b="0" dirty="0"/>
              <a:t>15.4 Relation to Sequential Quadratic Optimization</a:t>
            </a:r>
            <a:br>
              <a:rPr lang="en-US" altLang="zh-CN" b="0" dirty="0"/>
            </a:br>
            <a:r>
              <a:rPr lang="en-US" altLang="zh-CN" b="0" dirty="0"/>
              <a:t>15.5 Primal–Dual Interior-Point (Barrier) Methods</a:t>
            </a:r>
            <a:br>
              <a:rPr lang="en-US" altLang="zh-CN" b="0" dirty="0"/>
            </a:br>
            <a:r>
              <a:rPr lang="en-US" altLang="zh-CN" b="0" dirty="0"/>
              <a:t>15.6 The Monotone Complementarity Problem</a:t>
            </a:r>
            <a:br>
              <a:rPr lang="en-US" altLang="zh-CN" b="0" dirty="0"/>
            </a:br>
            <a:r>
              <a:rPr lang="en-US" altLang="zh-CN" b="0" dirty="0"/>
              <a:t>15.7 Detect Infeasibility in Nonlinear Optimization</a:t>
            </a:r>
            <a:br>
              <a:rPr lang="en-US" altLang="zh-CN" b="0" dirty="0"/>
            </a:br>
            <a:r>
              <a:rPr lang="en-US" altLang="zh-CN" b="0" dirty="0"/>
              <a:t>15.8 Summary</a:t>
            </a:r>
            <a:br>
              <a:rPr lang="en-US" altLang="zh-CN" b="0" dirty="0"/>
            </a:br>
            <a:r>
              <a:rPr lang="en-US" altLang="zh-CN" b="0" dirty="0"/>
              <a:t>15.9 Exercises</a:t>
            </a:r>
            <a:br>
              <a:rPr lang="en-US" altLang="zh-CN" b="0" dirty="0"/>
            </a:br>
            <a:br>
              <a:rPr lang="en-US" altLang="zh-CN" dirty="0"/>
            </a:br>
            <a:endParaRPr lang="zh-CN" altLang="en-US" dirty="0"/>
          </a:p>
        </p:txBody>
      </p:sp>
    </p:spTree>
    <p:extLst>
      <p:ext uri="{BB962C8B-B14F-4D97-AF65-F5344CB8AC3E}">
        <p14:creationId xmlns:p14="http://schemas.microsoft.com/office/powerpoint/2010/main" val="3391623203"/>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6" name="图片 5">
            <a:extLst>
              <a:ext uri="{FF2B5EF4-FFF2-40B4-BE49-F238E27FC236}">
                <a16:creationId xmlns:a16="http://schemas.microsoft.com/office/drawing/2014/main" id="{97F21216-8657-4BE3-AD26-76E8FD8972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6" y="874888"/>
            <a:ext cx="3648712" cy="5772911"/>
          </a:xfrm>
          <a:prstGeom prst="rect">
            <a:avLst/>
          </a:prstGeom>
        </p:spPr>
      </p:pic>
      <p:pic>
        <p:nvPicPr>
          <p:cNvPr id="10" name="图片 9">
            <a:extLst>
              <a:ext uri="{FF2B5EF4-FFF2-40B4-BE49-F238E27FC236}">
                <a16:creationId xmlns:a16="http://schemas.microsoft.com/office/drawing/2014/main" id="{D8B308F4-F07F-404A-BE63-3038E0448F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336" y="3963116"/>
            <a:ext cx="2196903" cy="2930120"/>
          </a:xfrm>
          <a:prstGeom prst="rect">
            <a:avLst/>
          </a:prstGeom>
        </p:spPr>
      </p:pic>
      <p:sp>
        <p:nvSpPr>
          <p:cNvPr id="11" name="矩形 10">
            <a:extLst>
              <a:ext uri="{FF2B5EF4-FFF2-40B4-BE49-F238E27FC236}">
                <a16:creationId xmlns:a16="http://schemas.microsoft.com/office/drawing/2014/main" id="{5C5835B4-C9D3-49F5-80E3-465AA7F45175}"/>
              </a:ext>
            </a:extLst>
          </p:cNvPr>
          <p:cNvSpPr/>
          <p:nvPr/>
        </p:nvSpPr>
        <p:spPr>
          <a:xfrm>
            <a:off x="5599483" y="4463960"/>
            <a:ext cx="4117862" cy="1569660"/>
          </a:xfrm>
          <a:prstGeom prst="rect">
            <a:avLst/>
          </a:prstGeom>
          <a:solidFill>
            <a:srgbClr val="FFC000"/>
          </a:solidFill>
        </p:spPr>
        <p:txBody>
          <a:bodyPr wrap="square">
            <a:spAutoFit/>
          </a:bodyPr>
          <a:lstStyle/>
          <a:p>
            <a:r>
              <a:rPr lang="en-US" altLang="zh-CN" b="0" dirty="0">
                <a:solidFill>
                  <a:srgbClr val="FF0000"/>
                </a:solidFill>
                <a:latin typeface="Microsoft YaHei" panose="020B0503020204020204" pitchFamily="34" charset="-122"/>
                <a:ea typeface="Microsoft YaHei" panose="020B0503020204020204" pitchFamily="34" charset="-122"/>
              </a:rPr>
              <a:t>Professor Dr. Jens </a:t>
            </a:r>
            <a:r>
              <a:rPr lang="en-US" altLang="zh-CN" b="0" dirty="0" err="1">
                <a:solidFill>
                  <a:srgbClr val="FF0000"/>
                </a:solidFill>
                <a:latin typeface="Microsoft YaHei" panose="020B0503020204020204" pitchFamily="34" charset="-122"/>
                <a:ea typeface="Microsoft YaHei" panose="020B0503020204020204" pitchFamily="34" charset="-122"/>
              </a:rPr>
              <a:t>Vygen</a:t>
            </a:r>
            <a:br>
              <a:rPr lang="en-US" altLang="zh-CN" dirty="0">
                <a:solidFill>
                  <a:srgbClr val="FF0000"/>
                </a:solidFill>
              </a:rPr>
            </a:br>
            <a:r>
              <a:rPr lang="en-US" altLang="zh-CN" b="0" dirty="0">
                <a:solidFill>
                  <a:srgbClr val="FF0000"/>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Research Institute for Discrete Mathematics</a:t>
            </a:r>
            <a:br>
              <a:rPr lang="en-US" altLang="zh-CN" dirty="0">
                <a:solidFill>
                  <a:srgbClr val="FF0000"/>
                </a:solidFill>
              </a:rPr>
            </a:br>
            <a:r>
              <a:rPr lang="en-US" altLang="zh-CN" b="0" dirty="0">
                <a:solidFill>
                  <a:srgbClr val="FF0000"/>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University of Bonn</a:t>
            </a:r>
            <a:endParaRPr lang="zh-CN" altLang="en-US" dirty="0">
              <a:solidFill>
                <a:srgbClr val="FF0000"/>
              </a:solidFill>
            </a:endParaRPr>
          </a:p>
        </p:txBody>
      </p:sp>
      <p:pic>
        <p:nvPicPr>
          <p:cNvPr id="13" name="图片 12">
            <a:extLst>
              <a:ext uri="{FF2B5EF4-FFF2-40B4-BE49-F238E27FC236}">
                <a16:creationId xmlns:a16="http://schemas.microsoft.com/office/drawing/2014/main" id="{99598F5D-A7F7-4475-B073-67A9F2124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6238" y="864175"/>
            <a:ext cx="2201166" cy="3069404"/>
          </a:xfrm>
          <a:prstGeom prst="rect">
            <a:avLst/>
          </a:prstGeom>
        </p:spPr>
      </p:pic>
      <p:pic>
        <p:nvPicPr>
          <p:cNvPr id="15" name="图片 14">
            <a:extLst>
              <a:ext uri="{FF2B5EF4-FFF2-40B4-BE49-F238E27FC236}">
                <a16:creationId xmlns:a16="http://schemas.microsoft.com/office/drawing/2014/main" id="{A8A12B0A-EC7C-4615-A1BC-898C19BE87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9659" y="0"/>
            <a:ext cx="3114675" cy="752475"/>
          </a:xfrm>
          <a:prstGeom prst="rect">
            <a:avLst/>
          </a:prstGeom>
        </p:spPr>
      </p:pic>
      <p:sp>
        <p:nvSpPr>
          <p:cNvPr id="16" name="矩形 15">
            <a:extLst>
              <a:ext uri="{FF2B5EF4-FFF2-40B4-BE49-F238E27FC236}">
                <a16:creationId xmlns:a16="http://schemas.microsoft.com/office/drawing/2014/main" id="{28822156-11A5-4B0B-9B41-1EEBFC562225}"/>
              </a:ext>
            </a:extLst>
          </p:cNvPr>
          <p:cNvSpPr/>
          <p:nvPr/>
        </p:nvSpPr>
        <p:spPr>
          <a:xfrm>
            <a:off x="4953000" y="283922"/>
            <a:ext cx="1547347" cy="461665"/>
          </a:xfrm>
          <a:prstGeom prst="rect">
            <a:avLst/>
          </a:prstGeom>
        </p:spPr>
        <p:txBody>
          <a:bodyPr wrap="none">
            <a:spAutoFit/>
          </a:bodyPr>
          <a:lstStyle/>
          <a:p>
            <a:r>
              <a:rPr lang="en-US" altLang="zh-CN" b="0" dirty="0" err="1">
                <a:solidFill>
                  <a:srgbClr val="222222"/>
                </a:solidFill>
                <a:latin typeface="Trebuchet MS" panose="020B0603020202020204" pitchFamily="34" charset="0"/>
              </a:rPr>
              <a:t>BonnTools</a:t>
            </a:r>
            <a:endParaRPr lang="zh-CN" altLang="en-US" dirty="0"/>
          </a:p>
        </p:txBody>
      </p:sp>
      <p:sp>
        <p:nvSpPr>
          <p:cNvPr id="18" name="矩形 17">
            <a:extLst>
              <a:ext uri="{FF2B5EF4-FFF2-40B4-BE49-F238E27FC236}">
                <a16:creationId xmlns:a16="http://schemas.microsoft.com/office/drawing/2014/main" id="{CC0B25E5-E8E4-42B7-8831-06DE9024C658}"/>
              </a:ext>
            </a:extLst>
          </p:cNvPr>
          <p:cNvSpPr/>
          <p:nvPr/>
        </p:nvSpPr>
        <p:spPr>
          <a:xfrm>
            <a:off x="5675239" y="955307"/>
            <a:ext cx="4117862" cy="1569660"/>
          </a:xfrm>
          <a:prstGeom prst="rect">
            <a:avLst/>
          </a:prstGeom>
          <a:solidFill>
            <a:srgbClr val="FFC000"/>
          </a:solidFill>
        </p:spPr>
        <p:txBody>
          <a:bodyPr wrap="square">
            <a:spAutoFit/>
          </a:bodyPr>
          <a:lstStyle/>
          <a:p>
            <a:pPr algn="l"/>
            <a:r>
              <a:rPr lang="en-US" altLang="zh-CN" b="0" dirty="0">
                <a:solidFill>
                  <a:srgbClr val="0000FF"/>
                </a:solidFill>
              </a:rPr>
              <a:t>Prof. Dr. Bernhard Korte</a:t>
            </a:r>
          </a:p>
          <a:p>
            <a:pPr algn="l"/>
            <a:r>
              <a:rPr lang="en-US" altLang="zh-CN" b="0" dirty="0">
                <a:solidFill>
                  <a:srgbClr val="0000FF"/>
                </a:solidFill>
              </a:rPr>
              <a:t>German National Academy of Science, German Academy of Technology</a:t>
            </a:r>
            <a:endParaRPr lang="zh-CN" altLang="en-US" dirty="0">
              <a:solidFill>
                <a:srgbClr val="0000FF"/>
              </a:solidFill>
            </a:endParaRPr>
          </a:p>
        </p:txBody>
      </p:sp>
      <p:sp>
        <p:nvSpPr>
          <p:cNvPr id="17" name="矩形 16">
            <a:extLst>
              <a:ext uri="{FF2B5EF4-FFF2-40B4-BE49-F238E27FC236}">
                <a16:creationId xmlns:a16="http://schemas.microsoft.com/office/drawing/2014/main" id="{2A1B1B3E-3845-4D2E-9B28-BC76DB08D21A}"/>
              </a:ext>
            </a:extLst>
          </p:cNvPr>
          <p:cNvSpPr/>
          <p:nvPr/>
        </p:nvSpPr>
        <p:spPr>
          <a:xfrm>
            <a:off x="5644635" y="2894299"/>
            <a:ext cx="4117862" cy="1200329"/>
          </a:xfrm>
          <a:prstGeom prst="rect">
            <a:avLst/>
          </a:prstGeom>
          <a:solidFill>
            <a:schemeClr val="accent1"/>
          </a:solidFill>
        </p:spPr>
        <p:txBody>
          <a:bodyPr wrap="square">
            <a:spAutoFit/>
          </a:bodyPr>
          <a:lstStyle/>
          <a:p>
            <a:r>
              <a:rPr lang="en-US" altLang="zh-CN" b="0" u="sng" dirty="0">
                <a:solidFill>
                  <a:srgbClr val="222222"/>
                </a:solidFill>
                <a:latin typeface="Trebuchet MS" panose="020B0603020202020204" pitchFamily="34" charset="0"/>
                <a:hlinkClick r:id="rId9"/>
              </a:rPr>
              <a:t>http://www.or.uni-bonn.de/cards/card-korte.eng.html</a:t>
            </a:r>
            <a:endParaRPr lang="zh-CN" altLang="en-US" dirty="0"/>
          </a:p>
        </p:txBody>
      </p:sp>
    </p:spTree>
    <p:extLst>
      <p:ext uri="{BB962C8B-B14F-4D97-AF65-F5344CB8AC3E}">
        <p14:creationId xmlns:p14="http://schemas.microsoft.com/office/powerpoint/2010/main" val="165806196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632791-91F4-4A08-9302-E96BE64512F2}"/>
              </a:ext>
            </a:extLst>
          </p:cNvPr>
          <p:cNvSpPr/>
          <p:nvPr/>
        </p:nvSpPr>
        <p:spPr>
          <a:xfrm>
            <a:off x="704528" y="2005280"/>
            <a:ext cx="4953000" cy="4154984"/>
          </a:xfrm>
          <a:prstGeom prst="rect">
            <a:avLst/>
          </a:prstGeom>
        </p:spPr>
        <p:txBody>
          <a:bodyPr>
            <a:spAutoFit/>
          </a:bodyPr>
          <a:lstStyle/>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a:t>
            </a:r>
            <a:r>
              <a:rPr lang="zh-CN" altLang="en-US" b="0" dirty="0">
                <a:solidFill>
                  <a:srgbClr val="333333"/>
                </a:solidFill>
                <a:latin typeface="arial" panose="020B0604020202020204" pitchFamily="34" charset="0"/>
              </a:rPr>
              <a:t>章 引言</a:t>
            </a:r>
            <a:endParaRPr lang="en-US" altLang="zh-CN" b="0" dirty="0">
              <a:solidFill>
                <a:srgbClr val="333333"/>
              </a:solidFill>
              <a:latin typeface="arial" panose="020B0604020202020204" pitchFamily="34" charset="0"/>
            </a:endParaRP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a:t>
            </a:r>
            <a:r>
              <a:rPr lang="zh-CN" altLang="en-US" b="0" dirty="0">
                <a:solidFill>
                  <a:srgbClr val="333333"/>
                </a:solidFill>
                <a:latin typeface="arial" panose="020B0604020202020204" pitchFamily="34" charset="0"/>
              </a:rPr>
              <a:t>章 图</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3</a:t>
            </a:r>
            <a:r>
              <a:rPr lang="zh-CN" altLang="en-US" b="0" dirty="0">
                <a:solidFill>
                  <a:srgbClr val="333333"/>
                </a:solidFill>
                <a:latin typeface="arial" panose="020B0604020202020204" pitchFamily="34" charset="0"/>
              </a:rPr>
              <a:t>章 线性规划</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5</a:t>
            </a:r>
            <a:r>
              <a:rPr lang="zh-CN" altLang="en-US" b="0" dirty="0">
                <a:solidFill>
                  <a:srgbClr val="333333"/>
                </a:solidFill>
                <a:latin typeface="arial" panose="020B0604020202020204" pitchFamily="34" charset="0"/>
              </a:rPr>
              <a:t>章 整数规划</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6</a:t>
            </a:r>
            <a:r>
              <a:rPr lang="zh-CN" altLang="en-US" b="0" dirty="0">
                <a:solidFill>
                  <a:srgbClr val="333333"/>
                </a:solidFill>
                <a:latin typeface="arial" panose="020B0604020202020204" pitchFamily="34" charset="0"/>
              </a:rPr>
              <a:t>章 支撑树和树形图</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7</a:t>
            </a:r>
            <a:r>
              <a:rPr lang="zh-CN" altLang="en-US" b="0" dirty="0">
                <a:solidFill>
                  <a:srgbClr val="333333"/>
                </a:solidFill>
                <a:latin typeface="arial" panose="020B0604020202020204" pitchFamily="34" charset="0"/>
              </a:rPr>
              <a:t>章 最短路</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8</a:t>
            </a:r>
            <a:r>
              <a:rPr lang="zh-CN" altLang="en-US" b="0" dirty="0">
                <a:solidFill>
                  <a:srgbClr val="333333"/>
                </a:solidFill>
                <a:latin typeface="arial" panose="020B0604020202020204" pitchFamily="34" charset="0"/>
              </a:rPr>
              <a:t>章 网络流</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9</a:t>
            </a:r>
            <a:r>
              <a:rPr lang="zh-CN" altLang="en-US" b="0" dirty="0">
                <a:solidFill>
                  <a:srgbClr val="333333"/>
                </a:solidFill>
                <a:latin typeface="arial" panose="020B0604020202020204" pitchFamily="34" charset="0"/>
              </a:rPr>
              <a:t>章 最小费用流</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10</a:t>
            </a:r>
            <a:r>
              <a:rPr lang="zh-CN" altLang="en-US" b="0" dirty="0">
                <a:solidFill>
                  <a:srgbClr val="333333"/>
                </a:solidFill>
                <a:latin typeface="arial" panose="020B0604020202020204" pitchFamily="34" charset="0"/>
              </a:rPr>
              <a:t>章 最大匹配</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11</a:t>
            </a:r>
            <a:r>
              <a:rPr lang="zh-CN" altLang="en-US" b="0" dirty="0">
                <a:solidFill>
                  <a:srgbClr val="333333"/>
                </a:solidFill>
                <a:latin typeface="arial" panose="020B0604020202020204" pitchFamily="34" charset="0"/>
              </a:rPr>
              <a:t>章 加权匹配</a:t>
            </a:r>
          </a:p>
          <a:p>
            <a:pPr algn="l"/>
            <a:endParaRPr lang="zh-CN" altLang="en-US" b="0" i="0" dirty="0">
              <a:solidFill>
                <a:srgbClr val="333333"/>
              </a:solidFill>
              <a:effectLst/>
              <a:latin typeface="arial" panose="020B0604020202020204" pitchFamily="34" charset="0"/>
            </a:endParaRPr>
          </a:p>
        </p:txBody>
      </p:sp>
      <p:sp>
        <p:nvSpPr>
          <p:cNvPr id="3" name="矩形 2">
            <a:extLst>
              <a:ext uri="{FF2B5EF4-FFF2-40B4-BE49-F238E27FC236}">
                <a16:creationId xmlns:a16="http://schemas.microsoft.com/office/drawing/2014/main" id="{A74298C6-C257-4D7F-99FB-DBC417815ADA}"/>
              </a:ext>
            </a:extLst>
          </p:cNvPr>
          <p:cNvSpPr/>
          <p:nvPr/>
        </p:nvSpPr>
        <p:spPr>
          <a:xfrm>
            <a:off x="4520952" y="2005280"/>
            <a:ext cx="4953000" cy="4154984"/>
          </a:xfrm>
          <a:prstGeom prst="rect">
            <a:avLst/>
          </a:prstGeom>
        </p:spPr>
        <p:txBody>
          <a:bodyPr>
            <a:spAutoFit/>
          </a:bodyPr>
          <a:lstStyle/>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12</a:t>
            </a:r>
            <a:r>
              <a:rPr lang="zh-CN" altLang="en-US" b="0" dirty="0">
                <a:solidFill>
                  <a:srgbClr val="333333"/>
                </a:solidFill>
                <a:latin typeface="arial" panose="020B0604020202020204" pitchFamily="34" charset="0"/>
              </a:rPr>
              <a:t>章 </a:t>
            </a:r>
            <a:r>
              <a:rPr lang="en-US" altLang="zh-CN" b="0" dirty="0">
                <a:solidFill>
                  <a:srgbClr val="333333"/>
                </a:solidFill>
                <a:latin typeface="arial" panose="020B0604020202020204" pitchFamily="34" charset="0"/>
              </a:rPr>
              <a:t>b-</a:t>
            </a:r>
            <a:r>
              <a:rPr lang="zh-CN" altLang="en-US" b="0" dirty="0">
                <a:solidFill>
                  <a:srgbClr val="333333"/>
                </a:solidFill>
                <a:latin typeface="arial" panose="020B0604020202020204" pitchFamily="34" charset="0"/>
              </a:rPr>
              <a:t>匹配与</a:t>
            </a:r>
            <a:r>
              <a:rPr lang="en-US" altLang="zh-CN" b="0" dirty="0">
                <a:solidFill>
                  <a:srgbClr val="333333"/>
                </a:solidFill>
                <a:latin typeface="arial" panose="020B0604020202020204" pitchFamily="34" charset="0"/>
              </a:rPr>
              <a:t>T-</a:t>
            </a:r>
            <a:r>
              <a:rPr lang="zh-CN" altLang="en-US" b="0" dirty="0">
                <a:solidFill>
                  <a:srgbClr val="333333"/>
                </a:solidFill>
                <a:latin typeface="arial" panose="020B0604020202020204" pitchFamily="34" charset="0"/>
              </a:rPr>
              <a:t>连接</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13</a:t>
            </a:r>
            <a:r>
              <a:rPr lang="zh-CN" altLang="en-US" b="0" dirty="0">
                <a:solidFill>
                  <a:srgbClr val="333333"/>
                </a:solidFill>
                <a:latin typeface="arial" panose="020B0604020202020204" pitchFamily="34" charset="0"/>
              </a:rPr>
              <a:t>章 拟阵</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14</a:t>
            </a:r>
            <a:r>
              <a:rPr lang="zh-CN" altLang="en-US" b="0" dirty="0">
                <a:solidFill>
                  <a:srgbClr val="333333"/>
                </a:solidFill>
                <a:latin typeface="arial" panose="020B0604020202020204" pitchFamily="34" charset="0"/>
              </a:rPr>
              <a:t>章 拟阵的推广</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15</a:t>
            </a:r>
            <a:r>
              <a:rPr lang="zh-CN" altLang="en-US" b="0" dirty="0">
                <a:solidFill>
                  <a:srgbClr val="333333"/>
                </a:solidFill>
                <a:latin typeface="arial" panose="020B0604020202020204" pitchFamily="34" charset="0"/>
              </a:rPr>
              <a:t>章 </a:t>
            </a:r>
            <a:r>
              <a:rPr lang="en-US" altLang="zh-CN" b="0" dirty="0">
                <a:solidFill>
                  <a:srgbClr val="333333"/>
                </a:solidFill>
                <a:latin typeface="arial" panose="020B0604020202020204" pitchFamily="34" charset="0"/>
              </a:rPr>
              <a:t>NP</a:t>
            </a:r>
            <a:r>
              <a:rPr lang="zh-CN" altLang="en-US" b="0" dirty="0">
                <a:solidFill>
                  <a:srgbClr val="333333"/>
                </a:solidFill>
                <a:latin typeface="arial" panose="020B0604020202020204" pitchFamily="34" charset="0"/>
              </a:rPr>
              <a:t>完备性</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16</a:t>
            </a:r>
            <a:r>
              <a:rPr lang="zh-CN" altLang="en-US" b="0" dirty="0">
                <a:solidFill>
                  <a:srgbClr val="333333"/>
                </a:solidFill>
                <a:latin typeface="arial" panose="020B0604020202020204" pitchFamily="34" charset="0"/>
              </a:rPr>
              <a:t>章 近似算法</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17</a:t>
            </a:r>
            <a:r>
              <a:rPr lang="zh-CN" altLang="en-US" b="0" dirty="0">
                <a:solidFill>
                  <a:srgbClr val="333333"/>
                </a:solidFill>
                <a:latin typeface="arial" panose="020B0604020202020204" pitchFamily="34" charset="0"/>
              </a:rPr>
              <a:t>章 背包问题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18</a:t>
            </a:r>
            <a:r>
              <a:rPr lang="zh-CN" altLang="en-US" b="0" dirty="0">
                <a:solidFill>
                  <a:srgbClr val="333333"/>
                </a:solidFill>
                <a:latin typeface="arial" panose="020B0604020202020204" pitchFamily="34" charset="0"/>
              </a:rPr>
              <a:t>章 装箱问题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19</a:t>
            </a:r>
            <a:r>
              <a:rPr lang="zh-CN" altLang="en-US" b="0" dirty="0">
                <a:solidFill>
                  <a:srgbClr val="333333"/>
                </a:solidFill>
                <a:latin typeface="arial" panose="020B0604020202020204" pitchFamily="34" charset="0"/>
              </a:rPr>
              <a:t>章 多商品流和边不重路</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20</a:t>
            </a:r>
            <a:r>
              <a:rPr lang="zh-CN" altLang="en-US" b="0" dirty="0">
                <a:solidFill>
                  <a:srgbClr val="333333"/>
                </a:solidFill>
                <a:latin typeface="arial" panose="020B0604020202020204" pitchFamily="34" charset="0"/>
              </a:rPr>
              <a:t>章 网络设计问题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21</a:t>
            </a:r>
            <a:r>
              <a:rPr lang="zh-CN" altLang="en-US" b="0" dirty="0">
                <a:solidFill>
                  <a:srgbClr val="333333"/>
                </a:solidFill>
                <a:latin typeface="arial" panose="020B0604020202020204" pitchFamily="34" charset="0"/>
              </a:rPr>
              <a:t>章 旅行商问题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22</a:t>
            </a:r>
            <a:r>
              <a:rPr lang="zh-CN" altLang="en-US" b="0" dirty="0">
                <a:solidFill>
                  <a:srgbClr val="333333"/>
                </a:solidFill>
                <a:latin typeface="arial" panose="020B0604020202020204" pitchFamily="34" charset="0"/>
              </a:rPr>
              <a:t>章 选址问题</a:t>
            </a:r>
            <a:endParaRPr lang="zh-CN" altLang="en-US" dirty="0"/>
          </a:p>
        </p:txBody>
      </p:sp>
      <p:sp>
        <p:nvSpPr>
          <p:cNvPr id="4" name="标题 3">
            <a:extLst>
              <a:ext uri="{FF2B5EF4-FFF2-40B4-BE49-F238E27FC236}">
                <a16:creationId xmlns:a16="http://schemas.microsoft.com/office/drawing/2014/main" id="{AA91C544-2B68-42AC-A32B-516E08B7B7FC}"/>
              </a:ext>
            </a:extLst>
          </p:cNvPr>
          <p:cNvSpPr>
            <a:spLocks noGrp="1"/>
          </p:cNvSpPr>
          <p:nvPr>
            <p:ph type="title"/>
          </p:nvPr>
        </p:nvSpPr>
        <p:spPr/>
        <p:txBody>
          <a:bodyPr/>
          <a:lstStyle/>
          <a:p>
            <a:r>
              <a:rPr lang="zh-CN" altLang="en-US" dirty="0"/>
              <a:t>组合最优化：理论与算法</a:t>
            </a:r>
          </a:p>
        </p:txBody>
      </p:sp>
    </p:spTree>
    <p:extLst>
      <p:ext uri="{BB962C8B-B14F-4D97-AF65-F5344CB8AC3E}">
        <p14:creationId xmlns:p14="http://schemas.microsoft.com/office/powerpoint/2010/main" val="3398679"/>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1AA0C-C0B0-458A-B247-9F0A4385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3" y="1461425"/>
            <a:ext cx="3013186" cy="3574529"/>
          </a:xfrm>
          <a:prstGeom prst="rect">
            <a:avLst/>
          </a:prstGeom>
        </p:spPr>
      </p:pic>
      <p:sp>
        <p:nvSpPr>
          <p:cNvPr id="3" name="矩形 2">
            <a:extLst>
              <a:ext uri="{FF2B5EF4-FFF2-40B4-BE49-F238E27FC236}">
                <a16:creationId xmlns:a16="http://schemas.microsoft.com/office/drawing/2014/main" id="{B7A99028-E637-4602-99B4-6753335316FD}"/>
              </a:ext>
            </a:extLst>
          </p:cNvPr>
          <p:cNvSpPr/>
          <p:nvPr/>
        </p:nvSpPr>
        <p:spPr>
          <a:xfrm>
            <a:off x="421386" y="5034644"/>
            <a:ext cx="4953000" cy="1200329"/>
          </a:xfrm>
          <a:prstGeom prst="rect">
            <a:avLst/>
          </a:prstGeom>
          <a:solidFill>
            <a:schemeClr val="bg1"/>
          </a:solidFill>
        </p:spPr>
        <p:txBody>
          <a:bodyPr>
            <a:spAutoFit/>
          </a:bodyPr>
          <a:lstStyle/>
          <a:p>
            <a:r>
              <a:rPr lang="en-US" altLang="zh-CN" b="0" dirty="0">
                <a:solidFill>
                  <a:srgbClr val="333333"/>
                </a:solidFill>
                <a:latin typeface="arial" panose="020B0604020202020204" pitchFamily="34" charset="0"/>
              </a:rPr>
              <a:t>2018</a:t>
            </a:r>
            <a:r>
              <a:rPr lang="zh-CN" altLang="en-US" b="0" dirty="0">
                <a:solidFill>
                  <a:srgbClr val="333333"/>
                </a:solidFill>
                <a:latin typeface="arial" panose="020B0604020202020204" pitchFamily="34" charset="0"/>
              </a:rPr>
              <a:t>年</a:t>
            </a:r>
            <a:r>
              <a:rPr lang="en-US" altLang="zh-CN" b="0" dirty="0">
                <a:solidFill>
                  <a:srgbClr val="333333"/>
                </a:solidFill>
                <a:latin typeface="arial" panose="020B0604020202020204" pitchFamily="34" charset="0"/>
              </a:rPr>
              <a:t>8</a:t>
            </a:r>
            <a:r>
              <a:rPr lang="zh-CN" altLang="en-US" b="0" dirty="0">
                <a:solidFill>
                  <a:srgbClr val="333333"/>
                </a:solidFill>
                <a:latin typeface="arial" panose="020B0604020202020204" pitchFamily="34" charset="0"/>
              </a:rPr>
              <a:t>月</a:t>
            </a:r>
            <a:r>
              <a:rPr lang="en-US" altLang="zh-CN" b="0" dirty="0">
                <a:solidFill>
                  <a:srgbClr val="333333"/>
                </a:solidFill>
                <a:latin typeface="arial" panose="020B0604020202020204" pitchFamily="34" charset="0"/>
              </a:rPr>
              <a:t>1</a:t>
            </a:r>
            <a:r>
              <a:rPr lang="zh-CN" altLang="en-US" b="0" dirty="0">
                <a:solidFill>
                  <a:srgbClr val="333333"/>
                </a:solidFill>
                <a:latin typeface="arial" panose="020B0604020202020204" pitchFamily="34" charset="0"/>
              </a:rPr>
              <a:t>日，年仅</a:t>
            </a:r>
            <a:r>
              <a:rPr lang="en-US" altLang="zh-CN" b="0" dirty="0">
                <a:solidFill>
                  <a:srgbClr val="333333"/>
                </a:solidFill>
                <a:latin typeface="arial" panose="020B0604020202020204" pitchFamily="34" charset="0"/>
              </a:rPr>
              <a:t>30</a:t>
            </a:r>
            <a:r>
              <a:rPr lang="zh-CN" altLang="en-US" b="0" dirty="0">
                <a:solidFill>
                  <a:srgbClr val="333333"/>
                </a:solidFill>
                <a:latin typeface="arial" panose="020B0604020202020204" pitchFamily="34" charset="0"/>
              </a:rPr>
              <a:t>岁的他获得</a:t>
            </a:r>
            <a:r>
              <a:rPr lang="zh-CN" altLang="en-US" b="0" dirty="0">
                <a:solidFill>
                  <a:srgbClr val="136EC2"/>
                </a:solidFill>
                <a:latin typeface="arial" panose="020B0604020202020204" pitchFamily="34" charset="0"/>
                <a:hlinkClick r:id="rId3"/>
              </a:rPr>
              <a:t>菲尔茨奖</a:t>
            </a:r>
            <a:r>
              <a:rPr lang="zh-CN" altLang="en-US" b="0" dirty="0">
                <a:solidFill>
                  <a:srgbClr val="333333"/>
                </a:solidFill>
                <a:latin typeface="arial" panose="020B0604020202020204" pitchFamily="34" charset="0"/>
              </a:rPr>
              <a:t>，是该届菲尔茨奖的最年轻获得者</a:t>
            </a:r>
            <a:endParaRPr lang="zh-CN" altLang="en-US" dirty="0"/>
          </a:p>
        </p:txBody>
      </p:sp>
      <p:sp>
        <p:nvSpPr>
          <p:cNvPr id="4" name="矩形 3">
            <a:extLst>
              <a:ext uri="{FF2B5EF4-FFF2-40B4-BE49-F238E27FC236}">
                <a16:creationId xmlns:a16="http://schemas.microsoft.com/office/drawing/2014/main" id="{BC30432C-D56A-40CE-9FDF-4C6EF10E08E6}"/>
              </a:ext>
            </a:extLst>
          </p:cNvPr>
          <p:cNvSpPr/>
          <p:nvPr/>
        </p:nvSpPr>
        <p:spPr>
          <a:xfrm>
            <a:off x="4265401" y="1871649"/>
            <a:ext cx="4953000" cy="3046988"/>
          </a:xfrm>
          <a:prstGeom prst="rect">
            <a:avLst/>
          </a:prstGeom>
          <a:solidFill>
            <a:schemeClr val="bg1"/>
          </a:solidFill>
        </p:spPr>
        <p:txBody>
          <a:bodyPr>
            <a:spAutoFit/>
          </a:bodyPr>
          <a:lstStyle/>
          <a:p>
            <a:r>
              <a:rPr lang="en-US" altLang="zh-CN" b="0" dirty="0">
                <a:solidFill>
                  <a:srgbClr val="333333"/>
                </a:solidFill>
                <a:latin typeface="arial" panose="020B0604020202020204" pitchFamily="34" charset="0"/>
              </a:rPr>
              <a:t>Peter </a:t>
            </a:r>
            <a:r>
              <a:rPr lang="en-US" altLang="zh-CN" b="0" dirty="0" err="1">
                <a:solidFill>
                  <a:srgbClr val="333333"/>
                </a:solidFill>
                <a:latin typeface="arial" panose="020B0604020202020204" pitchFamily="34" charset="0"/>
              </a:rPr>
              <a:t>Scholze</a:t>
            </a:r>
            <a:r>
              <a:rPr lang="zh-CN" altLang="en-US" b="0" dirty="0">
                <a:solidFill>
                  <a:srgbClr val="333333"/>
                </a:solidFill>
                <a:latin typeface="arial" panose="020B0604020202020204" pitchFamily="34" charset="0"/>
              </a:rPr>
              <a:t>是当前算术几何方向无可争议的第一人，是多年来罕见的数学天才，拥有极为深刻的洞察力和高超的技术能力。他目前最重要的工作，也就是他获奖的工作，是建立了所谓的</a:t>
            </a:r>
            <a:r>
              <a:rPr lang="en-US" altLang="zh-CN" b="0" dirty="0">
                <a:solidFill>
                  <a:srgbClr val="333333"/>
                </a:solidFill>
                <a:latin typeface="arial" panose="020B0604020202020204" pitchFamily="34" charset="0"/>
              </a:rPr>
              <a:t>p</a:t>
            </a:r>
            <a:r>
              <a:rPr lang="zh-CN" altLang="en-US" b="0" dirty="0">
                <a:solidFill>
                  <a:srgbClr val="333333"/>
                </a:solidFill>
                <a:latin typeface="arial" panose="020B0604020202020204" pitchFamily="34" charset="0"/>
              </a:rPr>
              <a:t>进类完美空间理论，并利用这一理论对数学中著名的朗兰兹纲领做出了重大突破。</a:t>
            </a:r>
            <a:endParaRPr lang="zh-CN" altLang="en-US" dirty="0"/>
          </a:p>
        </p:txBody>
      </p:sp>
      <p:sp>
        <p:nvSpPr>
          <p:cNvPr id="5" name="矩形 4">
            <a:extLst>
              <a:ext uri="{FF2B5EF4-FFF2-40B4-BE49-F238E27FC236}">
                <a16:creationId xmlns:a16="http://schemas.microsoft.com/office/drawing/2014/main" id="{4470EC7D-091B-429C-8AAA-2206238CEDC5}"/>
              </a:ext>
            </a:extLst>
          </p:cNvPr>
          <p:cNvSpPr/>
          <p:nvPr/>
        </p:nvSpPr>
        <p:spPr>
          <a:xfrm>
            <a:off x="596141" y="6605125"/>
            <a:ext cx="9138095" cy="400110"/>
          </a:xfrm>
          <a:prstGeom prst="rect">
            <a:avLst/>
          </a:prstGeom>
          <a:solidFill>
            <a:schemeClr val="bg1"/>
          </a:solidFill>
        </p:spPr>
        <p:txBody>
          <a:bodyPr wrap="square">
            <a:spAutoFit/>
          </a:bodyPr>
          <a:lstStyle/>
          <a:p>
            <a:r>
              <a:rPr lang="zh-CN" altLang="en-US" sz="2000" dirty="0"/>
              <a:t>http://www.360doc.com/content/19/0329/19/22293107_825135607.shtml</a:t>
            </a:r>
          </a:p>
        </p:txBody>
      </p:sp>
      <p:sp>
        <p:nvSpPr>
          <p:cNvPr id="6" name="Rectangle 2">
            <a:extLst>
              <a:ext uri="{FF2B5EF4-FFF2-40B4-BE49-F238E27FC236}">
                <a16:creationId xmlns:a16="http://schemas.microsoft.com/office/drawing/2014/main" id="{FB4EE243-DBAE-44A3-8450-17AF25114C0F}"/>
              </a:ext>
            </a:extLst>
          </p:cNvPr>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pPr>
            <a:r>
              <a:rPr lang="en-US" altLang="zh-CN" kern="0"/>
              <a:t>0</a:t>
            </a:r>
            <a:r>
              <a:rPr lang="zh-CN" altLang="en-US" kern="0"/>
              <a:t>.</a:t>
            </a:r>
            <a:r>
              <a:rPr lang="en-US" altLang="zh-CN" kern="0"/>
              <a:t>0</a:t>
            </a:r>
            <a:r>
              <a:rPr lang="zh-CN" altLang="en-US" kern="0"/>
              <a:t> 教材和参考文献</a:t>
            </a:r>
            <a:endParaRPr lang="zh-CN" altLang="en-US" kern="0" dirty="0"/>
          </a:p>
        </p:txBody>
      </p:sp>
      <p:sp>
        <p:nvSpPr>
          <p:cNvPr id="8" name="文本框 7">
            <a:extLst>
              <a:ext uri="{FF2B5EF4-FFF2-40B4-BE49-F238E27FC236}">
                <a16:creationId xmlns:a16="http://schemas.microsoft.com/office/drawing/2014/main" id="{5534E145-8638-40E9-BBCA-F5E4B4B78F2C}"/>
              </a:ext>
            </a:extLst>
          </p:cNvPr>
          <p:cNvSpPr txBox="1"/>
          <p:nvPr/>
        </p:nvSpPr>
        <p:spPr>
          <a:xfrm>
            <a:off x="5601072" y="5034644"/>
            <a:ext cx="3883542" cy="1200329"/>
          </a:xfrm>
          <a:prstGeom prst="rect">
            <a:avLst/>
          </a:prstGeom>
          <a:noFill/>
        </p:spPr>
        <p:txBody>
          <a:bodyPr wrap="square" rtlCol="0">
            <a:spAutoFit/>
          </a:bodyPr>
          <a:lstStyle/>
          <a:p>
            <a:pPr algn="l"/>
            <a:r>
              <a:rPr lang="zh-CN" altLang="en-US" dirty="0"/>
              <a:t>波恩大学：</a:t>
            </a:r>
            <a:r>
              <a:rPr lang="en-US" altLang="zh-CN" dirty="0"/>
              <a:t>7</a:t>
            </a:r>
            <a:r>
              <a:rPr lang="zh-CN" altLang="en-US" dirty="0"/>
              <a:t>个诺贝尔奖，</a:t>
            </a:r>
            <a:r>
              <a:rPr lang="en-US" altLang="zh-CN" dirty="0"/>
              <a:t>3</a:t>
            </a:r>
            <a:r>
              <a:rPr lang="zh-CN" altLang="en-US" dirty="0"/>
              <a:t>个菲尔兹奖，数学德国第一，计算机德国第二。</a:t>
            </a:r>
          </a:p>
        </p:txBody>
      </p:sp>
    </p:spTree>
    <p:extLst>
      <p:ext uri="{BB962C8B-B14F-4D97-AF65-F5344CB8AC3E}">
        <p14:creationId xmlns:p14="http://schemas.microsoft.com/office/powerpoint/2010/main" val="5496048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a:t>
            </a:r>
            <a:r>
              <a:rPr lang="zh-CN" altLang="en-US" dirty="0"/>
              <a:t>.组合优化与凸优化课程简介</a:t>
            </a:r>
          </a:p>
        </p:txBody>
      </p:sp>
      <p:sp>
        <p:nvSpPr>
          <p:cNvPr id="3" name="内容占位符 2"/>
          <p:cNvSpPr>
            <a:spLocks noGrp="1"/>
          </p:cNvSpPr>
          <p:nvPr>
            <p:ph idx="1"/>
          </p:nvPr>
        </p:nvSpPr>
        <p:spPr>
          <a:xfrm>
            <a:off x="479425" y="1160909"/>
            <a:ext cx="9217025" cy="5470525"/>
          </a:xfrm>
        </p:spPr>
        <p:txBody>
          <a:bodyPr/>
          <a:lstStyle/>
          <a:p>
            <a:r>
              <a:rPr lang="zh-CN" altLang="en-US" dirty="0"/>
              <a:t>课程名称： 组合优化与凸优化</a:t>
            </a:r>
            <a:endParaRPr lang="en-US" altLang="zh-CN" dirty="0"/>
          </a:p>
          <a:p>
            <a:r>
              <a:rPr lang="zh-CN" altLang="en-US" dirty="0"/>
              <a:t>课程编号：</a:t>
            </a:r>
            <a:r>
              <a:rPr lang="en-US" altLang="zh-CN" dirty="0"/>
              <a:t>CS64001</a:t>
            </a:r>
          </a:p>
          <a:p>
            <a:r>
              <a:rPr lang="zh-CN" altLang="en-US" dirty="0"/>
              <a:t>英文名称：</a:t>
            </a:r>
            <a:r>
              <a:rPr lang="en-US" altLang="zh-CN" dirty="0"/>
              <a:t>combinatorial optimization and convex optimization</a:t>
            </a:r>
            <a:endParaRPr lang="zh-CN" altLang="en-US" dirty="0"/>
          </a:p>
          <a:p>
            <a:r>
              <a:rPr lang="zh-CN" altLang="en-US" dirty="0"/>
              <a:t>课程学时：  </a:t>
            </a:r>
            <a:r>
              <a:rPr lang="en-US" altLang="zh-CN" dirty="0"/>
              <a:t>32</a:t>
            </a:r>
            <a:r>
              <a:rPr lang="zh-CN" altLang="en-US" dirty="0"/>
              <a:t>；   讲课学时：  </a:t>
            </a:r>
            <a:r>
              <a:rPr lang="en-US" altLang="zh-CN" dirty="0"/>
              <a:t>32</a:t>
            </a:r>
            <a:r>
              <a:rPr lang="zh-CN" altLang="en-US" dirty="0"/>
              <a:t>；  实验学时： </a:t>
            </a:r>
            <a:r>
              <a:rPr lang="en-US" altLang="zh-CN" dirty="0"/>
              <a:t>0</a:t>
            </a:r>
            <a:r>
              <a:rPr lang="zh-CN" altLang="en-US" dirty="0"/>
              <a:t>；   上机学时：</a:t>
            </a:r>
            <a:r>
              <a:rPr lang="en-US" altLang="zh-CN" dirty="0"/>
              <a:t>16</a:t>
            </a:r>
            <a:r>
              <a:rPr lang="zh-CN" altLang="en-US" dirty="0"/>
              <a:t>      习题学时：0;</a:t>
            </a:r>
          </a:p>
          <a:p>
            <a:r>
              <a:rPr lang="zh-CN" altLang="en-US" dirty="0"/>
              <a:t>课程学分：</a:t>
            </a:r>
            <a:r>
              <a:rPr lang="en-US" altLang="zh-CN" dirty="0"/>
              <a:t>3.0</a:t>
            </a:r>
            <a:endParaRPr lang="zh-CN" altLang="en-US" dirty="0"/>
          </a:p>
          <a:p>
            <a:r>
              <a:rPr lang="zh-CN" altLang="en-US" dirty="0"/>
              <a:t>开课单位：计算机科学与技术学院</a:t>
            </a:r>
          </a:p>
          <a:p>
            <a:r>
              <a:rPr lang="zh-CN" altLang="en-US" dirty="0"/>
              <a:t>授课对象：计算机科学与技术专业研究生</a:t>
            </a:r>
          </a:p>
          <a:p>
            <a:r>
              <a:rPr lang="zh-CN" altLang="en-US" dirty="0"/>
              <a:t>开课学期： 春</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584348" y="944563"/>
            <a:ext cx="2257143" cy="3304762"/>
          </a:xfrm>
          <a:prstGeom prst="rect">
            <a:avLst/>
          </a:prstGeom>
        </p:spPr>
      </p:pic>
      <p:pic>
        <p:nvPicPr>
          <p:cNvPr id="3" name="图片 2"/>
          <p:cNvPicPr>
            <a:picLocks noChangeAspect="1"/>
          </p:cNvPicPr>
          <p:nvPr/>
        </p:nvPicPr>
        <p:blipFill>
          <a:blip r:embed="rId4"/>
          <a:stretch>
            <a:fillRect/>
          </a:stretch>
        </p:blipFill>
        <p:spPr>
          <a:xfrm>
            <a:off x="2841491" y="926210"/>
            <a:ext cx="2075356" cy="3323115"/>
          </a:xfrm>
          <a:prstGeom prst="rect">
            <a:avLst/>
          </a:prstGeom>
        </p:spPr>
      </p:pic>
      <p:pic>
        <p:nvPicPr>
          <p:cNvPr id="4" name="图片 3"/>
          <p:cNvPicPr>
            <a:picLocks noChangeAspect="1"/>
          </p:cNvPicPr>
          <p:nvPr/>
        </p:nvPicPr>
        <p:blipFill>
          <a:blip r:embed="rId5"/>
          <a:stretch>
            <a:fillRect/>
          </a:stretch>
        </p:blipFill>
        <p:spPr>
          <a:xfrm>
            <a:off x="776536" y="5121349"/>
            <a:ext cx="1548972" cy="1728192"/>
          </a:xfrm>
          <a:prstGeom prst="rect">
            <a:avLst/>
          </a:prstGeom>
        </p:spPr>
      </p:pic>
      <p:sp>
        <p:nvSpPr>
          <p:cNvPr id="7" name="TextBox 7"/>
          <p:cNvSpPr txBox="1">
            <a:spLocks noChangeArrowheads="1"/>
          </p:cNvSpPr>
          <p:nvPr/>
        </p:nvSpPr>
        <p:spPr bwMode="auto">
          <a:xfrm>
            <a:off x="2720752" y="5121349"/>
            <a:ext cx="6192688" cy="1938992"/>
          </a:xfrm>
          <a:prstGeom prst="rect">
            <a:avLst/>
          </a:prstGeom>
          <a:solidFill>
            <a:srgbClr val="CCECFF"/>
          </a:solidFill>
          <a:ln w="38100">
            <a:solidFill>
              <a:srgbClr val="0033CC"/>
            </a:solidFill>
            <a:miter lim="800000"/>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袁亚湘，中国数学会理事长，中科院院士，中科院数学与系统科学研究院研究员，师从冯康教授，和剑桥大学的</a:t>
            </a:r>
            <a:r>
              <a:rPr lang="en-US" altLang="zh-CN" sz="2400" dirty="0" err="1">
                <a:solidFill>
                  <a:srgbClr val="FF0000"/>
                </a:solidFill>
                <a:latin typeface="Arial Narrow" panose="020B0606020202030204" pitchFamily="34" charset="0"/>
              </a:rPr>
              <a:t>M.J.D.Powell</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hlinkClick r:id="rId6"/>
              </a:rPr>
              <a:t>(29 July 1936-19 April 2015)</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http://www.cc.ac.cn/~yyx/chinese/indexc.htm</a:t>
            </a:r>
            <a:endParaRPr lang="zh-CN" altLang="en-US" sz="2400" dirty="0">
              <a:solidFill>
                <a:srgbClr val="FF0000"/>
              </a:solidFill>
              <a:latin typeface="Arial Narrow" panose="020B0606020202030204" pitchFamily="34" charset="0"/>
            </a:endParaRPr>
          </a:p>
        </p:txBody>
      </p:sp>
      <p:pic>
        <p:nvPicPr>
          <p:cNvPr id="5" name="图片 4">
            <a:extLst>
              <a:ext uri="{FF2B5EF4-FFF2-40B4-BE49-F238E27FC236}">
                <a16:creationId xmlns:a16="http://schemas.microsoft.com/office/drawing/2014/main" id="{7252388A-6BD7-407D-B541-11CBA7C48C0C}"/>
              </a:ext>
            </a:extLst>
          </p:cNvPr>
          <p:cNvPicPr>
            <a:picLocks noChangeAspect="1"/>
          </p:cNvPicPr>
          <p:nvPr/>
        </p:nvPicPr>
        <p:blipFill>
          <a:blip r:embed="rId7"/>
          <a:stretch>
            <a:fillRect/>
          </a:stretch>
        </p:blipFill>
        <p:spPr>
          <a:xfrm>
            <a:off x="6992203" y="952491"/>
            <a:ext cx="2497301" cy="3304762"/>
          </a:xfrm>
          <a:prstGeom prst="rect">
            <a:avLst/>
          </a:prstGeom>
        </p:spPr>
      </p:pic>
      <p:pic>
        <p:nvPicPr>
          <p:cNvPr id="6" name="图片 5">
            <a:extLst>
              <a:ext uri="{FF2B5EF4-FFF2-40B4-BE49-F238E27FC236}">
                <a16:creationId xmlns:a16="http://schemas.microsoft.com/office/drawing/2014/main" id="{A1AD3A72-9EFE-4360-B871-716182D8DF4D}"/>
              </a:ext>
            </a:extLst>
          </p:cNvPr>
          <p:cNvPicPr>
            <a:picLocks noChangeAspect="1"/>
          </p:cNvPicPr>
          <p:nvPr/>
        </p:nvPicPr>
        <p:blipFill>
          <a:blip r:embed="rId8"/>
          <a:stretch>
            <a:fillRect/>
          </a:stretch>
        </p:blipFill>
        <p:spPr>
          <a:xfrm>
            <a:off x="4916847" y="944562"/>
            <a:ext cx="2075356" cy="3312775"/>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930D6-A7CE-427C-8F2C-31DA9BE76C23}"/>
              </a:ext>
            </a:extLst>
          </p:cNvPr>
          <p:cNvSpPr>
            <a:spLocks noGrp="1"/>
          </p:cNvSpPr>
          <p:nvPr>
            <p:ph type="title"/>
          </p:nvPr>
        </p:nvSpPr>
        <p:spPr/>
        <p:txBody>
          <a:bodyPr/>
          <a:lstStyle/>
          <a:p>
            <a:r>
              <a:rPr lang="zh-CN" altLang="en-US" dirty="0"/>
              <a:t>最优化理论与方法</a:t>
            </a:r>
          </a:p>
        </p:txBody>
      </p:sp>
      <p:sp>
        <p:nvSpPr>
          <p:cNvPr id="3" name="内容占位符 2">
            <a:extLst>
              <a:ext uri="{FF2B5EF4-FFF2-40B4-BE49-F238E27FC236}">
                <a16:creationId xmlns:a16="http://schemas.microsoft.com/office/drawing/2014/main" id="{B834155B-F879-4F4B-B6EE-9BCFE918283B}"/>
              </a:ext>
            </a:extLst>
          </p:cNvPr>
          <p:cNvSpPr>
            <a:spLocks noGrp="1"/>
          </p:cNvSpPr>
          <p:nvPr>
            <p:ph idx="1"/>
          </p:nvPr>
        </p:nvSpPr>
        <p:spPr>
          <a:xfrm>
            <a:off x="344488" y="1160909"/>
            <a:ext cx="3599954" cy="5616575"/>
          </a:xfrm>
        </p:spPr>
        <p:txBody>
          <a:bodyPr/>
          <a:lstStyle/>
          <a:p>
            <a:r>
              <a:rPr lang="zh-CN" altLang="en-US" sz="1600" b="0" dirty="0"/>
              <a:t>第一章　引论</a:t>
            </a:r>
            <a:br>
              <a:rPr lang="zh-CN" altLang="en-US" sz="1600" dirty="0"/>
            </a:br>
            <a:r>
              <a:rPr lang="en-US" altLang="zh-CN" sz="1600" dirty="0"/>
              <a:t>1</a:t>
            </a:r>
            <a:r>
              <a:rPr lang="en-US" altLang="zh-CN" sz="1600" b="0" dirty="0"/>
              <a:t>.1</a:t>
            </a:r>
            <a:r>
              <a:rPr lang="zh-CN" altLang="en-US" sz="1600" b="0" dirty="0"/>
              <a:t>　引言</a:t>
            </a:r>
            <a:br>
              <a:rPr lang="zh-CN" altLang="en-US" sz="1600" dirty="0"/>
            </a:br>
            <a:r>
              <a:rPr lang="en-US" altLang="zh-CN" sz="1600" dirty="0"/>
              <a:t>1</a:t>
            </a:r>
            <a:r>
              <a:rPr lang="en-US" altLang="zh-CN" sz="1600" b="0" dirty="0"/>
              <a:t>.2</a:t>
            </a:r>
            <a:r>
              <a:rPr lang="zh-CN" altLang="en-US" sz="1600" b="0" dirty="0"/>
              <a:t>　数学基础</a:t>
            </a:r>
            <a:br>
              <a:rPr lang="zh-CN" altLang="en-US" sz="1600" dirty="0"/>
            </a:br>
            <a:r>
              <a:rPr lang="en-US" altLang="zh-CN" sz="1600" dirty="0"/>
              <a:t>1</a:t>
            </a:r>
            <a:r>
              <a:rPr lang="en-US" altLang="zh-CN" sz="1600" b="0" dirty="0"/>
              <a:t>.3</a:t>
            </a:r>
            <a:r>
              <a:rPr lang="zh-CN" altLang="en-US" sz="1600" b="0" dirty="0"/>
              <a:t>　凸集和凸函数</a:t>
            </a:r>
            <a:br>
              <a:rPr lang="zh-CN" altLang="en-US" sz="1600" dirty="0"/>
            </a:br>
            <a:r>
              <a:rPr lang="en-US" altLang="zh-CN" sz="1600" dirty="0"/>
              <a:t>1</a:t>
            </a:r>
            <a:r>
              <a:rPr lang="en-US" altLang="zh-CN" sz="1600" b="0" dirty="0"/>
              <a:t>.4</a:t>
            </a:r>
            <a:r>
              <a:rPr lang="zh-CN" altLang="en-US" sz="1600" b="0" dirty="0"/>
              <a:t>　无约束问题的性条件</a:t>
            </a:r>
            <a:br>
              <a:rPr lang="zh-CN" altLang="en-US" sz="1600" dirty="0"/>
            </a:br>
            <a:r>
              <a:rPr lang="en-US" altLang="zh-CN" sz="1600" dirty="0"/>
              <a:t>1</a:t>
            </a:r>
            <a:r>
              <a:rPr lang="en-US" altLang="zh-CN" sz="1600" b="0" dirty="0"/>
              <a:t>.5</a:t>
            </a:r>
            <a:r>
              <a:rPr lang="zh-CN" altLang="en-US" sz="1600" b="0" dirty="0"/>
              <a:t>　化方法的结构</a:t>
            </a:r>
            <a:endParaRPr lang="en-US" altLang="zh-CN" sz="1600" b="0" dirty="0"/>
          </a:p>
          <a:p>
            <a:r>
              <a:rPr lang="zh-CN" altLang="en-US" sz="1600" b="0" dirty="0"/>
              <a:t>第二章　一维搜索</a:t>
            </a:r>
            <a:br>
              <a:rPr lang="zh-CN" altLang="en-US" sz="1600" dirty="0"/>
            </a:br>
            <a:r>
              <a:rPr lang="en-US" altLang="zh-CN" sz="1600" b="0" dirty="0"/>
              <a:t>2.1</a:t>
            </a:r>
            <a:r>
              <a:rPr lang="zh-CN" altLang="en-US" sz="1600" b="0" dirty="0"/>
              <a:t>　引言</a:t>
            </a:r>
            <a:br>
              <a:rPr lang="zh-CN" altLang="en-US" sz="1600" dirty="0"/>
            </a:br>
            <a:r>
              <a:rPr lang="en-US" altLang="zh-CN" sz="1600" b="0" dirty="0"/>
              <a:t>2.2</a:t>
            </a:r>
            <a:r>
              <a:rPr lang="zh-CN" altLang="en-US" sz="1600" b="0" dirty="0"/>
              <a:t>　一维搜索的收敛理论</a:t>
            </a:r>
            <a:br>
              <a:rPr lang="zh-CN" altLang="en-US" sz="1600" dirty="0"/>
            </a:br>
            <a:r>
              <a:rPr lang="en-US" altLang="zh-CN" sz="1600" b="0" dirty="0"/>
              <a:t>2.3</a:t>
            </a:r>
            <a:r>
              <a:rPr lang="zh-CN" altLang="en-US" sz="1600" b="0" dirty="0"/>
              <a:t>　</a:t>
            </a:r>
            <a:r>
              <a:rPr lang="en-US" altLang="zh-CN" sz="1600" b="0" dirty="0"/>
              <a:t>0.68</a:t>
            </a:r>
            <a:r>
              <a:rPr lang="zh-CN" altLang="en-US" sz="1600" b="0" dirty="0"/>
              <a:t>法和</a:t>
            </a:r>
            <a:r>
              <a:rPr lang="en-US" altLang="zh-CN" sz="1600" b="0" dirty="0"/>
              <a:t>Fibonacci</a:t>
            </a:r>
            <a:r>
              <a:rPr lang="zh-CN" altLang="en-US" sz="1600" b="0" dirty="0"/>
              <a:t>法</a:t>
            </a:r>
            <a:br>
              <a:rPr lang="zh-CN" altLang="en-US" sz="1600" dirty="0"/>
            </a:br>
            <a:r>
              <a:rPr lang="en-US" altLang="zh-CN" sz="1600" b="0" dirty="0"/>
              <a:t>2.4</a:t>
            </a:r>
            <a:r>
              <a:rPr lang="zh-CN" altLang="en-US" sz="1600" b="0" dirty="0"/>
              <a:t>　岔值法</a:t>
            </a:r>
            <a:br>
              <a:rPr lang="zh-CN" altLang="en-US" sz="1600" dirty="0"/>
            </a:br>
            <a:r>
              <a:rPr lang="en-US" altLang="zh-CN" sz="1600" b="0" dirty="0"/>
              <a:t>2.5</a:t>
            </a:r>
            <a:r>
              <a:rPr lang="zh-CN" altLang="en-US" sz="1600" b="0" dirty="0"/>
              <a:t>　不一维搜索方法</a:t>
            </a:r>
            <a:endParaRPr lang="en-US" altLang="zh-CN" sz="1600" b="0" dirty="0"/>
          </a:p>
          <a:p>
            <a:r>
              <a:rPr lang="zh-CN" altLang="en-US" sz="1600" b="0" dirty="0"/>
              <a:t>第三章　牛顿法</a:t>
            </a:r>
            <a:br>
              <a:rPr lang="zh-CN" altLang="en-US" sz="1600" dirty="0"/>
            </a:br>
            <a:r>
              <a:rPr lang="en-US" altLang="zh-CN" sz="1600" b="0" dirty="0"/>
              <a:t>3.1</a:t>
            </a:r>
            <a:r>
              <a:rPr lang="zh-CN" altLang="en-US" sz="1600" b="0" dirty="0"/>
              <a:t>　最速下降法</a:t>
            </a:r>
            <a:br>
              <a:rPr lang="zh-CN" altLang="en-US" sz="1600" dirty="0"/>
            </a:br>
            <a:r>
              <a:rPr lang="en-US" altLang="zh-CN" sz="1600" b="0" dirty="0"/>
              <a:t>3.2</a:t>
            </a:r>
            <a:r>
              <a:rPr lang="zh-CN" altLang="en-US" sz="1600" b="0" dirty="0"/>
              <a:t>　牛顿法</a:t>
            </a:r>
            <a:br>
              <a:rPr lang="zh-CN" altLang="en-US" sz="1600" dirty="0"/>
            </a:br>
            <a:r>
              <a:rPr lang="en-US" altLang="zh-CN" sz="1600" b="0" dirty="0"/>
              <a:t>3.3</a:t>
            </a:r>
            <a:r>
              <a:rPr lang="zh-CN" altLang="en-US" sz="1600" b="0" dirty="0"/>
              <a:t>　修正牛顿法</a:t>
            </a:r>
            <a:br>
              <a:rPr lang="zh-CN" altLang="en-US" sz="1600" dirty="0"/>
            </a:br>
            <a:r>
              <a:rPr lang="en-US" altLang="zh-CN" sz="1600" b="0" dirty="0"/>
              <a:t>3.4</a:t>
            </a:r>
            <a:r>
              <a:rPr lang="zh-CN" altLang="en-US" sz="1600" b="0" dirty="0"/>
              <a:t>　有限差分牛顿法</a:t>
            </a:r>
            <a:br>
              <a:rPr lang="zh-CN" altLang="en-US" sz="1600" dirty="0"/>
            </a:br>
            <a:r>
              <a:rPr lang="en-US" altLang="zh-CN" sz="1600" b="0" dirty="0"/>
              <a:t>3.5</a:t>
            </a:r>
            <a:r>
              <a:rPr lang="zh-CN" altLang="en-US" sz="1600" b="0" dirty="0"/>
              <a:t>　负曲率方向法</a:t>
            </a:r>
            <a:br>
              <a:rPr lang="zh-CN" altLang="en-US" sz="1600" dirty="0"/>
            </a:br>
            <a:r>
              <a:rPr lang="en-US" altLang="zh-CN" sz="1600" b="0" dirty="0"/>
              <a:t>3.6</a:t>
            </a:r>
            <a:r>
              <a:rPr lang="zh-CN" altLang="en-US" sz="1600" b="0" dirty="0"/>
              <a:t>　信赖域方法</a:t>
            </a:r>
            <a:br>
              <a:rPr lang="zh-CN" altLang="en-US" sz="1600" dirty="0"/>
            </a:br>
            <a:r>
              <a:rPr lang="en-US" altLang="zh-CN" sz="1600" b="0" dirty="0"/>
              <a:t>3.7</a:t>
            </a:r>
            <a:r>
              <a:rPr lang="zh-CN" altLang="en-US" sz="1600" b="0" dirty="0"/>
              <a:t>　不牛顿法</a:t>
            </a:r>
            <a:br>
              <a:rPr lang="zh-CN" altLang="en-US" sz="1600" dirty="0"/>
            </a:br>
            <a:r>
              <a:rPr lang="en-US" altLang="zh-CN" sz="1600" b="0" dirty="0"/>
              <a:t>3.8</a:t>
            </a:r>
            <a:r>
              <a:rPr lang="zh-CN" altLang="en-US" sz="1600" b="0" dirty="0"/>
              <a:t>　附录 关于牛顿法收敛性的</a:t>
            </a:r>
            <a:r>
              <a:rPr lang="en-US" altLang="zh-CN" sz="1600" b="0" dirty="0"/>
              <a:t>Kantorovich</a:t>
            </a:r>
            <a:r>
              <a:rPr lang="zh-CN" altLang="en-US" sz="1600" b="0" dirty="0"/>
              <a:t>定理</a:t>
            </a:r>
            <a:endParaRPr lang="zh-CN" altLang="en-US" sz="1600" dirty="0"/>
          </a:p>
        </p:txBody>
      </p:sp>
      <p:sp>
        <p:nvSpPr>
          <p:cNvPr id="4" name="矩形 3">
            <a:extLst>
              <a:ext uri="{FF2B5EF4-FFF2-40B4-BE49-F238E27FC236}">
                <a16:creationId xmlns:a16="http://schemas.microsoft.com/office/drawing/2014/main" id="{C9C4FFC6-9378-4D70-A536-BDE23616EF86}"/>
              </a:ext>
            </a:extLst>
          </p:cNvPr>
          <p:cNvSpPr/>
          <p:nvPr/>
        </p:nvSpPr>
        <p:spPr>
          <a:xfrm>
            <a:off x="3374348" y="1160909"/>
            <a:ext cx="3276364" cy="6001643"/>
          </a:xfrm>
          <a:prstGeom prst="rect">
            <a:avLst/>
          </a:prstGeom>
        </p:spPr>
        <p:txBody>
          <a:bodyPr wrap="square">
            <a:spAutoFit/>
          </a:bodyPr>
          <a:lstStyle/>
          <a:p>
            <a:pPr marL="285750" indent="-285750" algn="l">
              <a:buFont typeface="Wingdings" panose="05000000000000000000" pitchFamily="2" charset="2"/>
              <a:buChar char="u"/>
            </a:pPr>
            <a:r>
              <a:rPr lang="zh-CN" altLang="en-US" sz="1600" b="0" dirty="0">
                <a:solidFill>
                  <a:srgbClr val="0000FF"/>
                </a:solidFill>
                <a:latin typeface="+mn-lt"/>
                <a:ea typeface="+mn-ea"/>
              </a:rPr>
              <a:t>第四章　共轭梯度法</a:t>
            </a:r>
            <a:br>
              <a:rPr lang="zh-CN" altLang="en-US" sz="1600" b="0" dirty="0">
                <a:solidFill>
                  <a:srgbClr val="0000FF"/>
                </a:solidFill>
                <a:latin typeface="+mn-lt"/>
                <a:ea typeface="+mn-ea"/>
              </a:rPr>
            </a:br>
            <a:r>
              <a:rPr lang="en-US" altLang="zh-CN" sz="1600" b="0" dirty="0">
                <a:solidFill>
                  <a:srgbClr val="0000FF"/>
                </a:solidFill>
                <a:latin typeface="+mn-lt"/>
                <a:ea typeface="+mn-ea"/>
              </a:rPr>
              <a:t>4.</a:t>
            </a:r>
            <a:r>
              <a:rPr lang="zh-CN" altLang="en-US" sz="1600" b="0" dirty="0">
                <a:solidFill>
                  <a:srgbClr val="0000FF"/>
                </a:solidFill>
                <a:latin typeface="+mn-lt"/>
                <a:ea typeface="+mn-ea"/>
              </a:rPr>
              <a:t>　共轭方向法</a:t>
            </a:r>
            <a:br>
              <a:rPr lang="zh-CN" altLang="en-US" sz="1600" b="0" dirty="0">
                <a:solidFill>
                  <a:srgbClr val="0000FF"/>
                </a:solidFill>
                <a:latin typeface="+mn-lt"/>
                <a:ea typeface="+mn-ea"/>
              </a:rPr>
            </a:br>
            <a:r>
              <a:rPr lang="en-US" altLang="zh-CN" sz="1600" b="0" dirty="0">
                <a:solidFill>
                  <a:srgbClr val="0000FF"/>
                </a:solidFill>
                <a:latin typeface="+mn-lt"/>
                <a:ea typeface="+mn-ea"/>
              </a:rPr>
              <a:t>4.2</a:t>
            </a:r>
            <a:r>
              <a:rPr lang="zh-CN" altLang="en-US" sz="1600" b="0" dirty="0">
                <a:solidFill>
                  <a:srgbClr val="0000FF"/>
                </a:solidFill>
                <a:latin typeface="+mn-lt"/>
                <a:ea typeface="+mn-ea"/>
              </a:rPr>
              <a:t>　共轭梯度法</a:t>
            </a:r>
            <a:br>
              <a:rPr lang="zh-CN" altLang="en-US" sz="1600" b="0" dirty="0">
                <a:solidFill>
                  <a:srgbClr val="0000FF"/>
                </a:solidFill>
                <a:latin typeface="+mn-lt"/>
                <a:ea typeface="+mn-ea"/>
              </a:rPr>
            </a:br>
            <a:r>
              <a:rPr lang="en-US" altLang="zh-CN" sz="1600" b="0" dirty="0">
                <a:solidFill>
                  <a:srgbClr val="0000FF"/>
                </a:solidFill>
                <a:latin typeface="+mn-lt"/>
                <a:ea typeface="+mn-ea"/>
              </a:rPr>
              <a:t>4.3</a:t>
            </a:r>
            <a:r>
              <a:rPr lang="zh-CN" altLang="en-US" sz="1600" b="0" dirty="0">
                <a:solidFill>
                  <a:srgbClr val="0000FF"/>
                </a:solidFill>
                <a:latin typeface="+mn-lt"/>
                <a:ea typeface="+mn-ea"/>
              </a:rPr>
              <a:t>　共轭梯度法的收敛性</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第五章　拟牛顿法</a:t>
            </a:r>
            <a:br>
              <a:rPr lang="zh-CN" altLang="en-US" sz="1600" b="0" dirty="0">
                <a:solidFill>
                  <a:srgbClr val="0000FF"/>
                </a:solidFill>
                <a:latin typeface="+mn-lt"/>
                <a:ea typeface="+mn-ea"/>
              </a:rPr>
            </a:br>
            <a:r>
              <a:rPr lang="en-US" altLang="zh-CN" sz="1600" b="0" dirty="0">
                <a:solidFill>
                  <a:srgbClr val="0000FF"/>
                </a:solidFill>
                <a:latin typeface="+mn-lt"/>
                <a:ea typeface="+mn-ea"/>
              </a:rPr>
              <a:t>5.</a:t>
            </a:r>
            <a:r>
              <a:rPr lang="zh-CN" altLang="en-US" sz="1600" b="0" dirty="0">
                <a:solidFill>
                  <a:srgbClr val="0000FF"/>
                </a:solidFill>
                <a:latin typeface="+mn-lt"/>
                <a:ea typeface="+mn-ea"/>
              </a:rPr>
              <a:t>　拟牛顿法</a:t>
            </a:r>
            <a:br>
              <a:rPr lang="zh-CN" altLang="en-US" sz="1600" b="0" dirty="0">
                <a:solidFill>
                  <a:srgbClr val="0000FF"/>
                </a:solidFill>
                <a:latin typeface="+mn-lt"/>
                <a:ea typeface="+mn-ea"/>
              </a:rPr>
            </a:br>
            <a:r>
              <a:rPr lang="en-US" altLang="zh-CN" sz="1600" b="0" dirty="0">
                <a:solidFill>
                  <a:srgbClr val="0000FF"/>
                </a:solidFill>
                <a:latin typeface="+mn-lt"/>
                <a:ea typeface="+mn-ea"/>
              </a:rPr>
              <a:t>5.2</a:t>
            </a:r>
            <a:r>
              <a:rPr lang="zh-CN" altLang="en-US" sz="1600" b="0" dirty="0">
                <a:solidFill>
                  <a:srgbClr val="0000FF"/>
                </a:solidFill>
                <a:latin typeface="+mn-lt"/>
                <a:ea typeface="+mn-ea"/>
              </a:rPr>
              <a:t>　</a:t>
            </a:r>
            <a:r>
              <a:rPr lang="en-US" altLang="zh-CN" sz="1600" b="0" dirty="0" err="1">
                <a:solidFill>
                  <a:srgbClr val="0000FF"/>
                </a:solidFill>
                <a:latin typeface="+mn-lt"/>
                <a:ea typeface="+mn-ea"/>
              </a:rPr>
              <a:t>Broyden</a:t>
            </a:r>
            <a:r>
              <a:rPr lang="zh-CN" altLang="en-US" sz="1600" b="0" dirty="0">
                <a:solidFill>
                  <a:srgbClr val="0000FF"/>
                </a:solidFill>
                <a:latin typeface="+mn-lt"/>
                <a:ea typeface="+mn-ea"/>
              </a:rPr>
              <a:t>族</a:t>
            </a:r>
            <a:br>
              <a:rPr lang="zh-CN" altLang="en-US" sz="1600" b="0" dirty="0">
                <a:solidFill>
                  <a:srgbClr val="0000FF"/>
                </a:solidFill>
                <a:latin typeface="+mn-lt"/>
                <a:ea typeface="+mn-ea"/>
              </a:rPr>
            </a:br>
            <a:r>
              <a:rPr lang="en-US" altLang="zh-CN" sz="1600" b="0" dirty="0">
                <a:solidFill>
                  <a:srgbClr val="0000FF"/>
                </a:solidFill>
                <a:latin typeface="+mn-lt"/>
                <a:ea typeface="+mn-ea"/>
              </a:rPr>
              <a:t>5.3</a:t>
            </a:r>
            <a:r>
              <a:rPr lang="zh-CN" altLang="en-US" sz="1600" b="0" dirty="0">
                <a:solidFill>
                  <a:srgbClr val="0000FF"/>
                </a:solidFill>
                <a:latin typeface="+mn-lt"/>
                <a:ea typeface="+mn-ea"/>
              </a:rPr>
              <a:t>　</a:t>
            </a:r>
            <a:r>
              <a:rPr lang="en-US" altLang="zh-CN" sz="1600" b="0" dirty="0">
                <a:solidFill>
                  <a:srgbClr val="0000FF"/>
                </a:solidFill>
                <a:latin typeface="+mn-lt"/>
                <a:ea typeface="+mn-ea"/>
              </a:rPr>
              <a:t>Huang</a:t>
            </a:r>
            <a:r>
              <a:rPr lang="zh-CN" altLang="en-US" sz="1600" b="0" dirty="0">
                <a:solidFill>
                  <a:srgbClr val="0000FF"/>
                </a:solidFill>
                <a:latin typeface="+mn-lt"/>
                <a:ea typeface="+mn-ea"/>
              </a:rPr>
              <a:t>族</a:t>
            </a:r>
            <a:br>
              <a:rPr lang="zh-CN" altLang="en-US" sz="1600" b="0" dirty="0">
                <a:solidFill>
                  <a:srgbClr val="0000FF"/>
                </a:solidFill>
                <a:latin typeface="+mn-lt"/>
                <a:ea typeface="+mn-ea"/>
              </a:rPr>
            </a:br>
            <a:r>
              <a:rPr lang="en-US" altLang="zh-CN" sz="1600" b="0" dirty="0">
                <a:solidFill>
                  <a:srgbClr val="0000FF"/>
                </a:solidFill>
                <a:latin typeface="+mn-lt"/>
                <a:ea typeface="+mn-ea"/>
              </a:rPr>
              <a:t>5.4</a:t>
            </a:r>
            <a:r>
              <a:rPr lang="zh-CN" altLang="en-US" sz="1600" b="0" dirty="0">
                <a:solidFill>
                  <a:srgbClr val="0000FF"/>
                </a:solidFill>
                <a:latin typeface="+mn-lt"/>
                <a:ea typeface="+mn-ea"/>
              </a:rPr>
              <a:t>　算法的不变性</a:t>
            </a:r>
            <a:br>
              <a:rPr lang="zh-CN" altLang="en-US" sz="1600" b="0" dirty="0">
                <a:solidFill>
                  <a:srgbClr val="0000FF"/>
                </a:solidFill>
                <a:latin typeface="+mn-lt"/>
                <a:ea typeface="+mn-ea"/>
              </a:rPr>
            </a:br>
            <a:r>
              <a:rPr lang="en-US" altLang="zh-CN" sz="1600" b="0" dirty="0">
                <a:solidFill>
                  <a:srgbClr val="0000FF"/>
                </a:solidFill>
                <a:latin typeface="+mn-lt"/>
                <a:ea typeface="+mn-ea"/>
              </a:rPr>
              <a:t>5.5</a:t>
            </a:r>
            <a:r>
              <a:rPr lang="zh-CN" altLang="en-US" sz="1600" b="0" dirty="0">
                <a:solidFill>
                  <a:srgbClr val="0000FF"/>
                </a:solidFill>
                <a:latin typeface="+mn-lt"/>
                <a:ea typeface="+mn-ea"/>
              </a:rPr>
              <a:t>　拟牛顿法的局部收敛性</a:t>
            </a:r>
            <a:br>
              <a:rPr lang="zh-CN" altLang="en-US" sz="1600" b="0" dirty="0">
                <a:solidFill>
                  <a:srgbClr val="0000FF"/>
                </a:solidFill>
                <a:latin typeface="+mn-lt"/>
                <a:ea typeface="+mn-ea"/>
              </a:rPr>
            </a:br>
            <a:r>
              <a:rPr lang="en-US" altLang="zh-CN" sz="1600" b="0" dirty="0">
                <a:solidFill>
                  <a:srgbClr val="0000FF"/>
                </a:solidFill>
                <a:latin typeface="+mn-lt"/>
                <a:ea typeface="+mn-ea"/>
              </a:rPr>
              <a:t>5.6</a:t>
            </a:r>
            <a:r>
              <a:rPr lang="zh-CN" altLang="en-US" sz="1600" b="0" dirty="0">
                <a:solidFill>
                  <a:srgbClr val="0000FF"/>
                </a:solidFill>
                <a:latin typeface="+mn-lt"/>
                <a:ea typeface="+mn-ea"/>
              </a:rPr>
              <a:t>　拟牛顿法的总体收敛性</a:t>
            </a:r>
            <a:br>
              <a:rPr lang="zh-CN" altLang="en-US" sz="1600" b="0" dirty="0">
                <a:solidFill>
                  <a:srgbClr val="0000FF"/>
                </a:solidFill>
                <a:latin typeface="+mn-lt"/>
                <a:ea typeface="+mn-ea"/>
              </a:rPr>
            </a:br>
            <a:r>
              <a:rPr lang="en-US" altLang="zh-CN" sz="1600" b="0" dirty="0">
                <a:solidFill>
                  <a:srgbClr val="0000FF"/>
                </a:solidFill>
                <a:latin typeface="+mn-lt"/>
                <a:ea typeface="+mn-ea"/>
              </a:rPr>
              <a:t>5.7</a:t>
            </a:r>
            <a:r>
              <a:rPr lang="zh-CN" altLang="en-US" sz="1600" b="0" dirty="0">
                <a:solidFill>
                  <a:srgbClr val="0000FF"/>
                </a:solidFill>
                <a:latin typeface="+mn-lt"/>
                <a:ea typeface="+mn-ea"/>
              </a:rPr>
              <a:t>　自调比变尺度方法</a:t>
            </a:r>
            <a:br>
              <a:rPr lang="zh-CN" altLang="en-US" sz="1600" b="0" dirty="0">
                <a:solidFill>
                  <a:srgbClr val="0000FF"/>
                </a:solidFill>
                <a:latin typeface="+mn-lt"/>
                <a:ea typeface="+mn-ea"/>
              </a:rPr>
            </a:br>
            <a:r>
              <a:rPr lang="en-US" altLang="zh-CN" sz="1600" b="0" dirty="0">
                <a:solidFill>
                  <a:srgbClr val="0000FF"/>
                </a:solidFill>
                <a:latin typeface="+mn-lt"/>
                <a:ea typeface="+mn-ea"/>
              </a:rPr>
              <a:t>5.8</a:t>
            </a:r>
            <a:r>
              <a:rPr lang="zh-CN" altLang="en-US" sz="1600" b="0" dirty="0">
                <a:solidFill>
                  <a:srgbClr val="0000FF"/>
                </a:solidFill>
                <a:latin typeface="+mn-lt"/>
                <a:ea typeface="+mn-ea"/>
              </a:rPr>
              <a:t>　稀疏拟牛顿法</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第六章　非二次模型化方法</a:t>
            </a:r>
            <a:br>
              <a:rPr lang="zh-CN" altLang="en-US" sz="1600" b="0" dirty="0">
                <a:solidFill>
                  <a:srgbClr val="0000FF"/>
                </a:solidFill>
                <a:latin typeface="+mn-lt"/>
                <a:ea typeface="+mn-ea"/>
              </a:rPr>
            </a:br>
            <a:r>
              <a:rPr lang="en-US" altLang="zh-CN" sz="1600" b="0" dirty="0">
                <a:solidFill>
                  <a:srgbClr val="0000FF"/>
                </a:solidFill>
                <a:latin typeface="+mn-lt"/>
                <a:ea typeface="+mn-ea"/>
              </a:rPr>
              <a:t>6.</a:t>
            </a:r>
            <a:r>
              <a:rPr lang="zh-CN" altLang="en-US" sz="1600" b="0" dirty="0">
                <a:solidFill>
                  <a:srgbClr val="0000FF"/>
                </a:solidFill>
                <a:latin typeface="+mn-lt"/>
                <a:ea typeface="+mn-ea"/>
              </a:rPr>
              <a:t>　齐次函数模型的化方法</a:t>
            </a:r>
            <a:br>
              <a:rPr lang="zh-CN" altLang="en-US" sz="1600" b="0" dirty="0">
                <a:solidFill>
                  <a:srgbClr val="0000FF"/>
                </a:solidFill>
                <a:latin typeface="+mn-lt"/>
                <a:ea typeface="+mn-ea"/>
              </a:rPr>
            </a:br>
            <a:r>
              <a:rPr lang="en-US" altLang="zh-CN" sz="1600" b="0" dirty="0">
                <a:solidFill>
                  <a:srgbClr val="0000FF"/>
                </a:solidFill>
                <a:latin typeface="+mn-lt"/>
                <a:ea typeface="+mn-ea"/>
              </a:rPr>
              <a:t>6.2</a:t>
            </a:r>
            <a:r>
              <a:rPr lang="zh-CN" altLang="en-US" sz="1600" b="0" dirty="0">
                <a:solidFill>
                  <a:srgbClr val="0000FF"/>
                </a:solidFill>
                <a:latin typeface="+mn-lt"/>
                <a:ea typeface="+mn-ea"/>
              </a:rPr>
              <a:t>　张量方法</a:t>
            </a:r>
            <a:br>
              <a:rPr lang="zh-CN" altLang="en-US" sz="1600" b="0" dirty="0">
                <a:solidFill>
                  <a:srgbClr val="0000FF"/>
                </a:solidFill>
                <a:latin typeface="+mn-lt"/>
                <a:ea typeface="+mn-ea"/>
              </a:rPr>
            </a:br>
            <a:r>
              <a:rPr lang="en-US" altLang="zh-CN" sz="1600" b="0" dirty="0">
                <a:solidFill>
                  <a:srgbClr val="0000FF"/>
                </a:solidFill>
                <a:latin typeface="+mn-lt"/>
                <a:ea typeface="+mn-ea"/>
              </a:rPr>
              <a:t>6.3</a:t>
            </a:r>
            <a:r>
              <a:rPr lang="zh-CN" altLang="en-US" sz="1600" b="0" dirty="0">
                <a:solidFill>
                  <a:srgbClr val="0000FF"/>
                </a:solidFill>
                <a:latin typeface="+mn-lt"/>
                <a:ea typeface="+mn-ea"/>
              </a:rPr>
              <a:t>　锥模型与共线调比</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第七章　非线性最小二乘问题</a:t>
            </a:r>
            <a:br>
              <a:rPr lang="zh-CN" altLang="en-US" sz="1600" b="0" dirty="0">
                <a:solidFill>
                  <a:srgbClr val="0000FF"/>
                </a:solidFill>
                <a:latin typeface="+mn-lt"/>
                <a:ea typeface="+mn-ea"/>
              </a:rPr>
            </a:br>
            <a:r>
              <a:rPr lang="en-US" altLang="zh-CN" sz="1600" b="0" dirty="0">
                <a:solidFill>
                  <a:srgbClr val="0000FF"/>
                </a:solidFill>
                <a:latin typeface="+mn-lt"/>
                <a:ea typeface="+mn-ea"/>
              </a:rPr>
              <a:t>7.</a:t>
            </a:r>
            <a:r>
              <a:rPr lang="zh-CN" altLang="en-US" sz="1600" b="0" dirty="0">
                <a:solidFill>
                  <a:srgbClr val="0000FF"/>
                </a:solidFill>
                <a:latin typeface="+mn-lt"/>
                <a:ea typeface="+mn-ea"/>
              </a:rPr>
              <a:t>　非线性最小二乘问题</a:t>
            </a:r>
            <a:br>
              <a:rPr lang="zh-CN" altLang="en-US" sz="1600" b="0" dirty="0">
                <a:solidFill>
                  <a:srgbClr val="0000FF"/>
                </a:solidFill>
                <a:latin typeface="+mn-lt"/>
                <a:ea typeface="+mn-ea"/>
              </a:rPr>
            </a:br>
            <a:r>
              <a:rPr lang="en-US" altLang="zh-CN" sz="1600" b="0" dirty="0">
                <a:solidFill>
                  <a:srgbClr val="0000FF"/>
                </a:solidFill>
                <a:latin typeface="+mn-lt"/>
                <a:ea typeface="+mn-ea"/>
              </a:rPr>
              <a:t>7.2</a:t>
            </a:r>
            <a:r>
              <a:rPr lang="zh-CN" altLang="en-US" sz="1600" b="0" dirty="0">
                <a:solidFill>
                  <a:srgbClr val="0000FF"/>
                </a:solidFill>
                <a:latin typeface="+mn-lt"/>
                <a:ea typeface="+mn-ea"/>
              </a:rPr>
              <a:t>　</a:t>
            </a:r>
            <a:r>
              <a:rPr lang="en-US" altLang="zh-CN" sz="1600" b="0" dirty="0">
                <a:solidFill>
                  <a:srgbClr val="0000FF"/>
                </a:solidFill>
                <a:latin typeface="+mn-lt"/>
                <a:ea typeface="+mn-ea"/>
              </a:rPr>
              <a:t>Gauss-Newton</a:t>
            </a:r>
            <a:r>
              <a:rPr lang="zh-CN" altLang="en-US" sz="1600" b="0" dirty="0">
                <a:solidFill>
                  <a:srgbClr val="0000FF"/>
                </a:solidFill>
                <a:latin typeface="+mn-lt"/>
                <a:ea typeface="+mn-ea"/>
              </a:rPr>
              <a:t>法</a:t>
            </a:r>
            <a:br>
              <a:rPr lang="zh-CN" altLang="en-US" sz="1600" b="0" dirty="0">
                <a:solidFill>
                  <a:srgbClr val="0000FF"/>
                </a:solidFill>
                <a:latin typeface="+mn-lt"/>
                <a:ea typeface="+mn-ea"/>
              </a:rPr>
            </a:br>
            <a:r>
              <a:rPr lang="en-US" altLang="zh-CN" sz="1600" b="0" dirty="0">
                <a:solidFill>
                  <a:srgbClr val="0000FF"/>
                </a:solidFill>
                <a:latin typeface="+mn-lt"/>
                <a:ea typeface="+mn-ea"/>
              </a:rPr>
              <a:t>7.3</a:t>
            </a:r>
            <a:r>
              <a:rPr lang="zh-CN" altLang="en-US" sz="1600" b="0" dirty="0">
                <a:solidFill>
                  <a:srgbClr val="0000FF"/>
                </a:solidFill>
                <a:latin typeface="+mn-lt"/>
                <a:ea typeface="+mn-ea"/>
              </a:rPr>
              <a:t>　</a:t>
            </a:r>
            <a:r>
              <a:rPr lang="en-US" altLang="zh-CN" sz="1600" b="0" dirty="0">
                <a:solidFill>
                  <a:srgbClr val="0000FF"/>
                </a:solidFill>
                <a:latin typeface="+mn-lt"/>
                <a:ea typeface="+mn-ea"/>
              </a:rPr>
              <a:t>Levenberg-Marquardt</a:t>
            </a:r>
            <a:r>
              <a:rPr lang="zh-CN" altLang="en-US" sz="1600" b="0" dirty="0">
                <a:solidFill>
                  <a:srgbClr val="0000FF"/>
                </a:solidFill>
                <a:latin typeface="+mn-lt"/>
                <a:ea typeface="+mn-ea"/>
              </a:rPr>
              <a:t>方法</a:t>
            </a:r>
            <a:br>
              <a:rPr lang="zh-CN" altLang="en-US" sz="1600" b="0" dirty="0">
                <a:solidFill>
                  <a:srgbClr val="0000FF"/>
                </a:solidFill>
                <a:latin typeface="+mn-lt"/>
                <a:ea typeface="+mn-ea"/>
              </a:rPr>
            </a:br>
            <a:r>
              <a:rPr lang="en-US" altLang="zh-CN" sz="1600" b="0" dirty="0">
                <a:solidFill>
                  <a:srgbClr val="0000FF"/>
                </a:solidFill>
                <a:latin typeface="+mn-lt"/>
                <a:ea typeface="+mn-ea"/>
              </a:rPr>
              <a:t>7.4</a:t>
            </a:r>
            <a:r>
              <a:rPr lang="zh-CN" altLang="en-US" sz="1600" b="0" dirty="0">
                <a:solidFill>
                  <a:srgbClr val="0000FF"/>
                </a:solidFill>
                <a:latin typeface="+mn-lt"/>
                <a:ea typeface="+mn-ea"/>
              </a:rPr>
              <a:t>　</a:t>
            </a:r>
            <a:r>
              <a:rPr lang="en-US" altLang="zh-CN" sz="1600" b="0" dirty="0">
                <a:solidFill>
                  <a:srgbClr val="0000FF"/>
                </a:solidFill>
                <a:latin typeface="+mn-lt"/>
                <a:ea typeface="+mn-ea"/>
              </a:rPr>
              <a:t>Levenberg-Marquardt</a:t>
            </a:r>
            <a:r>
              <a:rPr lang="zh-CN" altLang="en-US" sz="1600" b="0" dirty="0">
                <a:solidFill>
                  <a:srgbClr val="0000FF"/>
                </a:solidFill>
                <a:latin typeface="+mn-lt"/>
                <a:ea typeface="+mn-ea"/>
              </a:rPr>
              <a:t>方法的</a:t>
            </a:r>
            <a:r>
              <a:rPr lang="en-US" altLang="zh-CN" sz="1600" b="0" dirty="0">
                <a:solidFill>
                  <a:srgbClr val="0000FF"/>
                </a:solidFill>
                <a:latin typeface="+mn-lt"/>
                <a:ea typeface="+mn-ea"/>
              </a:rPr>
              <a:t>More</a:t>
            </a:r>
            <a:r>
              <a:rPr lang="zh-CN" altLang="en-US" sz="1600" b="0" dirty="0">
                <a:solidFill>
                  <a:srgbClr val="0000FF"/>
                </a:solidFill>
                <a:latin typeface="+mn-lt"/>
                <a:ea typeface="+mn-ea"/>
              </a:rPr>
              <a:t>形式</a:t>
            </a:r>
            <a:br>
              <a:rPr lang="zh-CN" altLang="en-US" sz="1600" b="0" dirty="0">
                <a:solidFill>
                  <a:srgbClr val="0000FF"/>
                </a:solidFill>
                <a:latin typeface="+mn-lt"/>
                <a:ea typeface="+mn-ea"/>
              </a:rPr>
            </a:br>
            <a:r>
              <a:rPr lang="en-US" altLang="zh-CN" sz="1600" b="0" dirty="0">
                <a:solidFill>
                  <a:srgbClr val="0000FF"/>
                </a:solidFill>
                <a:latin typeface="+mn-lt"/>
                <a:ea typeface="+mn-ea"/>
              </a:rPr>
              <a:t>7.5</a:t>
            </a:r>
            <a:r>
              <a:rPr lang="zh-CN" altLang="en-US" sz="1600" b="0" dirty="0">
                <a:solidFill>
                  <a:srgbClr val="0000FF"/>
                </a:solidFill>
                <a:latin typeface="+mn-lt"/>
                <a:ea typeface="+mn-ea"/>
              </a:rPr>
              <a:t>　拟牛顿法</a:t>
            </a:r>
          </a:p>
        </p:txBody>
      </p:sp>
      <p:sp>
        <p:nvSpPr>
          <p:cNvPr id="5" name="矩形 4">
            <a:extLst>
              <a:ext uri="{FF2B5EF4-FFF2-40B4-BE49-F238E27FC236}">
                <a16:creationId xmlns:a16="http://schemas.microsoft.com/office/drawing/2014/main" id="{0202E422-F5EC-48D3-A503-5AE268B646A1}"/>
              </a:ext>
            </a:extLst>
          </p:cNvPr>
          <p:cNvSpPr/>
          <p:nvPr/>
        </p:nvSpPr>
        <p:spPr>
          <a:xfrm>
            <a:off x="6650712" y="1063105"/>
            <a:ext cx="3024336" cy="6001643"/>
          </a:xfrm>
          <a:prstGeom prst="rect">
            <a:avLst/>
          </a:prstGeom>
        </p:spPr>
        <p:txBody>
          <a:bodyPr wrap="square">
            <a:spAutoFit/>
          </a:bodyPr>
          <a:lstStyle/>
          <a:p>
            <a:pPr algn="l"/>
            <a:r>
              <a:rPr lang="zh-CN" altLang="en-US" sz="1600" b="0" dirty="0">
                <a:solidFill>
                  <a:srgbClr val="0000FF"/>
                </a:solidFill>
                <a:latin typeface="+mn-lt"/>
                <a:ea typeface="+mn-ea"/>
              </a:rPr>
              <a:t>第八章　约束优化性条件</a:t>
            </a:r>
            <a:br>
              <a:rPr lang="zh-CN" altLang="en-US" sz="1600" b="0" dirty="0">
                <a:solidFill>
                  <a:srgbClr val="0000FF"/>
                </a:solidFill>
                <a:latin typeface="+mn-lt"/>
                <a:ea typeface="+mn-ea"/>
              </a:rPr>
            </a:br>
            <a:r>
              <a:rPr lang="en-US" altLang="zh-CN" sz="1600" b="0" dirty="0">
                <a:solidFill>
                  <a:srgbClr val="0000FF"/>
                </a:solidFill>
                <a:latin typeface="+mn-lt"/>
                <a:ea typeface="+mn-ea"/>
              </a:rPr>
              <a:t>8.1</a:t>
            </a:r>
            <a:r>
              <a:rPr lang="zh-CN" altLang="en-US" sz="1600" b="0" dirty="0">
                <a:solidFill>
                  <a:srgbClr val="0000FF"/>
                </a:solidFill>
                <a:latin typeface="+mn-lt"/>
                <a:ea typeface="+mn-ea"/>
              </a:rPr>
              <a:t>　约束优化问题</a:t>
            </a:r>
            <a:br>
              <a:rPr lang="zh-CN" altLang="en-US" sz="1600" b="0" dirty="0">
                <a:solidFill>
                  <a:srgbClr val="0000FF"/>
                </a:solidFill>
                <a:latin typeface="+mn-lt"/>
                <a:ea typeface="+mn-ea"/>
              </a:rPr>
            </a:br>
            <a:r>
              <a:rPr lang="en-US" altLang="zh-CN" sz="1600" b="0" dirty="0">
                <a:solidFill>
                  <a:srgbClr val="0000FF"/>
                </a:solidFill>
                <a:latin typeface="+mn-lt"/>
                <a:ea typeface="+mn-ea"/>
              </a:rPr>
              <a:t>8.2</a:t>
            </a:r>
            <a:r>
              <a:rPr lang="zh-CN" altLang="en-US" sz="1600" b="0" dirty="0">
                <a:solidFill>
                  <a:srgbClr val="0000FF"/>
                </a:solidFill>
                <a:latin typeface="+mn-lt"/>
                <a:ea typeface="+mn-ea"/>
              </a:rPr>
              <a:t>　一阶性条件</a:t>
            </a:r>
            <a:br>
              <a:rPr lang="zh-CN" altLang="en-US" sz="1600" b="0" dirty="0">
                <a:solidFill>
                  <a:srgbClr val="0000FF"/>
                </a:solidFill>
                <a:latin typeface="+mn-lt"/>
                <a:ea typeface="+mn-ea"/>
              </a:rPr>
            </a:br>
            <a:r>
              <a:rPr lang="en-US" altLang="zh-CN" sz="1600" b="0" dirty="0">
                <a:solidFill>
                  <a:srgbClr val="0000FF"/>
                </a:solidFill>
                <a:latin typeface="+mn-lt"/>
                <a:ea typeface="+mn-ea"/>
              </a:rPr>
              <a:t>8.3</a:t>
            </a:r>
            <a:r>
              <a:rPr lang="zh-CN" altLang="en-US" sz="1600" b="0" dirty="0">
                <a:solidFill>
                  <a:srgbClr val="0000FF"/>
                </a:solidFill>
                <a:latin typeface="+mn-lt"/>
                <a:ea typeface="+mn-ea"/>
              </a:rPr>
              <a:t>　二阶性条件</a:t>
            </a:r>
            <a:br>
              <a:rPr lang="zh-CN" altLang="en-US" sz="1600" b="0" dirty="0">
                <a:solidFill>
                  <a:srgbClr val="0000FF"/>
                </a:solidFill>
                <a:latin typeface="+mn-lt"/>
                <a:ea typeface="+mn-ea"/>
              </a:rPr>
            </a:br>
            <a:r>
              <a:rPr lang="zh-CN" altLang="en-US" sz="1600" b="0" dirty="0">
                <a:solidFill>
                  <a:srgbClr val="0000FF"/>
                </a:solidFill>
                <a:latin typeface="+mn-lt"/>
                <a:ea typeface="+mn-ea"/>
              </a:rPr>
              <a:t>第九章　二次规划</a:t>
            </a:r>
            <a:br>
              <a:rPr lang="zh-CN" altLang="en-US" sz="1600" b="0" dirty="0">
                <a:solidFill>
                  <a:srgbClr val="0000FF"/>
                </a:solidFill>
                <a:latin typeface="+mn-lt"/>
                <a:ea typeface="+mn-ea"/>
              </a:rPr>
            </a:br>
            <a:r>
              <a:rPr lang="en-US" altLang="zh-CN" sz="1600" b="0" dirty="0">
                <a:solidFill>
                  <a:srgbClr val="0000FF"/>
                </a:solidFill>
                <a:latin typeface="+mn-lt"/>
                <a:ea typeface="+mn-ea"/>
              </a:rPr>
              <a:t>9.1</a:t>
            </a:r>
            <a:r>
              <a:rPr lang="zh-CN" altLang="en-US" sz="1600" b="0" dirty="0">
                <a:solidFill>
                  <a:srgbClr val="0000FF"/>
                </a:solidFill>
                <a:latin typeface="+mn-lt"/>
                <a:ea typeface="+mn-ea"/>
              </a:rPr>
              <a:t>　二次规划问题</a:t>
            </a:r>
            <a:br>
              <a:rPr lang="zh-CN" altLang="en-US" sz="1600" b="0" dirty="0">
                <a:solidFill>
                  <a:srgbClr val="0000FF"/>
                </a:solidFill>
                <a:latin typeface="+mn-lt"/>
                <a:ea typeface="+mn-ea"/>
              </a:rPr>
            </a:br>
            <a:r>
              <a:rPr lang="en-US" altLang="zh-CN" sz="1600" b="0" dirty="0">
                <a:solidFill>
                  <a:srgbClr val="0000FF"/>
                </a:solidFill>
                <a:latin typeface="+mn-lt"/>
                <a:ea typeface="+mn-ea"/>
              </a:rPr>
              <a:t>9.2</a:t>
            </a:r>
            <a:r>
              <a:rPr lang="zh-CN" altLang="en-US" sz="1600" b="0" dirty="0">
                <a:solidFill>
                  <a:srgbClr val="0000FF"/>
                </a:solidFill>
                <a:latin typeface="+mn-lt"/>
                <a:ea typeface="+mn-ea"/>
              </a:rPr>
              <a:t>　对偶性质</a:t>
            </a:r>
            <a:br>
              <a:rPr lang="zh-CN" altLang="en-US" sz="1600" b="0" dirty="0">
                <a:solidFill>
                  <a:srgbClr val="0000FF"/>
                </a:solidFill>
                <a:latin typeface="+mn-lt"/>
                <a:ea typeface="+mn-ea"/>
              </a:rPr>
            </a:br>
            <a:r>
              <a:rPr lang="en-US" altLang="zh-CN" sz="1600" b="0" dirty="0">
                <a:solidFill>
                  <a:srgbClr val="0000FF"/>
                </a:solidFill>
                <a:latin typeface="+mn-lt"/>
                <a:ea typeface="+mn-ea"/>
              </a:rPr>
              <a:t>9.3</a:t>
            </a:r>
            <a:r>
              <a:rPr lang="zh-CN" altLang="en-US" sz="1600" b="0" dirty="0">
                <a:solidFill>
                  <a:srgbClr val="0000FF"/>
                </a:solidFill>
                <a:latin typeface="+mn-lt"/>
                <a:ea typeface="+mn-ea"/>
              </a:rPr>
              <a:t>　等式约束问题</a:t>
            </a:r>
            <a:br>
              <a:rPr lang="zh-CN" altLang="en-US" sz="1600" b="0" dirty="0">
                <a:solidFill>
                  <a:srgbClr val="0000FF"/>
                </a:solidFill>
                <a:latin typeface="+mn-lt"/>
                <a:ea typeface="+mn-ea"/>
              </a:rPr>
            </a:br>
            <a:r>
              <a:rPr lang="en-US" altLang="zh-CN" sz="1600" b="0" dirty="0">
                <a:solidFill>
                  <a:srgbClr val="0000FF"/>
                </a:solidFill>
                <a:latin typeface="+mn-lt"/>
                <a:ea typeface="+mn-ea"/>
              </a:rPr>
              <a:t>9.4</a:t>
            </a:r>
            <a:r>
              <a:rPr lang="zh-CN" altLang="en-US" sz="1600" b="0" dirty="0">
                <a:solidFill>
                  <a:srgbClr val="0000FF"/>
                </a:solidFill>
                <a:latin typeface="+mn-lt"/>
                <a:ea typeface="+mn-ea"/>
              </a:rPr>
              <a:t>　积极集法</a:t>
            </a:r>
            <a:br>
              <a:rPr lang="zh-CN" altLang="en-US" sz="1600" b="0" dirty="0">
                <a:solidFill>
                  <a:srgbClr val="0000FF"/>
                </a:solidFill>
                <a:latin typeface="+mn-lt"/>
                <a:ea typeface="+mn-ea"/>
              </a:rPr>
            </a:br>
            <a:r>
              <a:rPr lang="en-US" altLang="zh-CN" sz="1600" b="0" dirty="0">
                <a:solidFill>
                  <a:srgbClr val="0000FF"/>
                </a:solidFill>
                <a:latin typeface="+mn-lt"/>
                <a:ea typeface="+mn-ea"/>
              </a:rPr>
              <a:t>9.5</a:t>
            </a:r>
            <a:r>
              <a:rPr lang="zh-CN" altLang="en-US" sz="1600" b="0" dirty="0">
                <a:solidFill>
                  <a:srgbClr val="0000FF"/>
                </a:solidFill>
                <a:latin typeface="+mn-lt"/>
                <a:ea typeface="+mn-ea"/>
              </a:rPr>
              <a:t>　对偶方法</a:t>
            </a:r>
            <a:br>
              <a:rPr lang="zh-CN" altLang="en-US" sz="1600" b="0" dirty="0">
                <a:solidFill>
                  <a:srgbClr val="0000FF"/>
                </a:solidFill>
                <a:latin typeface="+mn-lt"/>
                <a:ea typeface="+mn-ea"/>
              </a:rPr>
            </a:br>
            <a:r>
              <a:rPr lang="en-US" altLang="zh-CN" sz="1600" b="0" dirty="0">
                <a:solidFill>
                  <a:srgbClr val="0000FF"/>
                </a:solidFill>
                <a:latin typeface="+mn-lt"/>
                <a:ea typeface="+mn-ea"/>
              </a:rPr>
              <a:t>9.6</a:t>
            </a:r>
            <a:r>
              <a:rPr lang="zh-CN" altLang="en-US" sz="1600" b="0" dirty="0">
                <a:solidFill>
                  <a:srgbClr val="0000FF"/>
                </a:solidFill>
                <a:latin typeface="+mn-lt"/>
                <a:ea typeface="+mn-ea"/>
              </a:rPr>
              <a:t>　内点算法</a:t>
            </a:r>
            <a:br>
              <a:rPr lang="zh-CN" altLang="en-US" sz="1600" b="0" dirty="0">
                <a:solidFill>
                  <a:srgbClr val="0000FF"/>
                </a:solidFill>
                <a:latin typeface="+mn-lt"/>
                <a:ea typeface="+mn-ea"/>
              </a:rPr>
            </a:br>
            <a:r>
              <a:rPr lang="zh-CN" altLang="en-US" sz="1600" b="0" dirty="0">
                <a:solidFill>
                  <a:srgbClr val="0000FF"/>
                </a:solidFill>
                <a:latin typeface="+mn-lt"/>
                <a:ea typeface="+mn-ea"/>
              </a:rPr>
              <a:t>第十章　罚函数法</a:t>
            </a:r>
            <a:br>
              <a:rPr lang="zh-CN" altLang="en-US" sz="1600" b="0" dirty="0">
                <a:solidFill>
                  <a:srgbClr val="0000FF"/>
                </a:solidFill>
                <a:latin typeface="+mn-lt"/>
                <a:ea typeface="+mn-ea"/>
              </a:rPr>
            </a:br>
            <a:r>
              <a:rPr lang="en-US" altLang="zh-CN" sz="1600" b="0" dirty="0">
                <a:solidFill>
                  <a:srgbClr val="0000FF"/>
                </a:solidFill>
                <a:latin typeface="+mn-lt"/>
                <a:ea typeface="+mn-ea"/>
              </a:rPr>
              <a:t>10.1</a:t>
            </a:r>
            <a:r>
              <a:rPr lang="zh-CN" altLang="en-US" sz="1600" b="0" dirty="0">
                <a:solidFill>
                  <a:srgbClr val="0000FF"/>
                </a:solidFill>
                <a:latin typeface="+mn-lt"/>
                <a:ea typeface="+mn-ea"/>
              </a:rPr>
              <a:t>　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10.2</a:t>
            </a:r>
            <a:r>
              <a:rPr lang="zh-CN" altLang="en-US" sz="1600" b="0" dirty="0">
                <a:solidFill>
                  <a:srgbClr val="0000FF"/>
                </a:solidFill>
                <a:latin typeface="+mn-lt"/>
                <a:ea typeface="+mn-ea"/>
              </a:rPr>
              <a:t>　简单罚函数法</a:t>
            </a:r>
            <a:br>
              <a:rPr lang="zh-CN" altLang="en-US" sz="1600" b="0" dirty="0">
                <a:solidFill>
                  <a:srgbClr val="0000FF"/>
                </a:solidFill>
                <a:latin typeface="+mn-lt"/>
                <a:ea typeface="+mn-ea"/>
              </a:rPr>
            </a:br>
            <a:r>
              <a:rPr lang="en-US" altLang="zh-CN" sz="1600" b="0" dirty="0">
                <a:solidFill>
                  <a:srgbClr val="0000FF"/>
                </a:solidFill>
                <a:latin typeface="+mn-lt"/>
                <a:ea typeface="+mn-ea"/>
              </a:rPr>
              <a:t>10.3</a:t>
            </a:r>
            <a:r>
              <a:rPr lang="zh-CN" altLang="en-US" sz="1600" b="0" dirty="0">
                <a:solidFill>
                  <a:srgbClr val="0000FF"/>
                </a:solidFill>
                <a:latin typeface="+mn-lt"/>
                <a:ea typeface="+mn-ea"/>
              </a:rPr>
              <a:t>　内点罚函数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10.4</a:t>
            </a:r>
            <a:r>
              <a:rPr lang="zh-CN" altLang="en-US" sz="1600" b="0" dirty="0">
                <a:solidFill>
                  <a:srgbClr val="0000FF"/>
                </a:solidFill>
                <a:latin typeface="+mn-lt"/>
                <a:ea typeface="+mn-ea"/>
              </a:rPr>
              <a:t>　乘子罚函数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10.5</a:t>
            </a:r>
            <a:r>
              <a:rPr lang="zh-CN" altLang="en-US" sz="1600" b="0" dirty="0">
                <a:solidFill>
                  <a:srgbClr val="0000FF"/>
                </a:solidFill>
                <a:latin typeface="+mn-lt"/>
                <a:ea typeface="+mn-ea"/>
              </a:rPr>
              <a:t>　光滑罚函数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10.6</a:t>
            </a:r>
            <a:r>
              <a:rPr lang="zh-CN" altLang="en-US" sz="1600" b="0" dirty="0">
                <a:solidFill>
                  <a:srgbClr val="0000FF"/>
                </a:solidFill>
                <a:latin typeface="+mn-lt"/>
                <a:ea typeface="+mn-ea"/>
              </a:rPr>
              <a:t>　非光滑罚函数</a:t>
            </a:r>
            <a:br>
              <a:rPr lang="zh-CN" altLang="en-US" sz="1600" b="0" dirty="0">
                <a:solidFill>
                  <a:srgbClr val="0000FF"/>
                </a:solidFill>
                <a:latin typeface="+mn-lt"/>
                <a:ea typeface="+mn-ea"/>
              </a:rPr>
            </a:br>
            <a:r>
              <a:rPr lang="zh-CN" altLang="en-US" sz="1600" b="0" dirty="0">
                <a:solidFill>
                  <a:srgbClr val="0000FF"/>
                </a:solidFill>
                <a:latin typeface="+mn-lt"/>
                <a:ea typeface="+mn-ea"/>
              </a:rPr>
              <a:t>第十一章　可行方向法</a:t>
            </a:r>
            <a:br>
              <a:rPr lang="zh-CN" altLang="en-US" sz="1600" b="0" dirty="0">
                <a:solidFill>
                  <a:srgbClr val="0000FF"/>
                </a:solidFill>
                <a:latin typeface="+mn-lt"/>
                <a:ea typeface="+mn-ea"/>
              </a:rPr>
            </a:br>
            <a:r>
              <a:rPr lang="en-US" altLang="zh-CN" sz="1600" b="0" dirty="0">
                <a:solidFill>
                  <a:srgbClr val="0000FF"/>
                </a:solidFill>
                <a:latin typeface="+mn-lt"/>
                <a:ea typeface="+mn-ea"/>
              </a:rPr>
              <a:t>11.1</a:t>
            </a:r>
            <a:r>
              <a:rPr lang="zh-CN" altLang="en-US" sz="1600" b="0" dirty="0">
                <a:solidFill>
                  <a:srgbClr val="0000FF"/>
                </a:solidFill>
                <a:latin typeface="+mn-lt"/>
                <a:ea typeface="+mn-ea"/>
              </a:rPr>
              <a:t>　可行点法</a:t>
            </a:r>
            <a:br>
              <a:rPr lang="zh-CN" altLang="en-US" sz="1600" b="0" dirty="0">
                <a:solidFill>
                  <a:srgbClr val="0000FF"/>
                </a:solidFill>
                <a:latin typeface="+mn-lt"/>
                <a:ea typeface="+mn-ea"/>
              </a:rPr>
            </a:br>
            <a:r>
              <a:rPr lang="en-US" altLang="zh-CN" sz="1600" b="0" dirty="0">
                <a:solidFill>
                  <a:srgbClr val="0000FF"/>
                </a:solidFill>
                <a:latin typeface="+mn-lt"/>
                <a:ea typeface="+mn-ea"/>
              </a:rPr>
              <a:t>11.2</a:t>
            </a:r>
            <a:r>
              <a:rPr lang="zh-CN" altLang="en-US" sz="1600" b="0" dirty="0">
                <a:solidFill>
                  <a:srgbClr val="0000FF"/>
                </a:solidFill>
                <a:latin typeface="+mn-lt"/>
                <a:ea typeface="+mn-ea"/>
              </a:rPr>
              <a:t>　广义消去法</a:t>
            </a:r>
            <a:br>
              <a:rPr lang="zh-CN" altLang="en-US" sz="1600" b="0" dirty="0">
                <a:solidFill>
                  <a:srgbClr val="0000FF"/>
                </a:solidFill>
                <a:latin typeface="+mn-lt"/>
                <a:ea typeface="+mn-ea"/>
              </a:rPr>
            </a:br>
            <a:r>
              <a:rPr lang="en-US" altLang="zh-CN" sz="1600" b="0" dirty="0">
                <a:solidFill>
                  <a:srgbClr val="0000FF"/>
                </a:solidFill>
                <a:latin typeface="+mn-lt"/>
                <a:ea typeface="+mn-ea"/>
              </a:rPr>
              <a:t>11.3</a:t>
            </a:r>
            <a:r>
              <a:rPr lang="zh-CN" altLang="en-US" sz="1600" b="0" dirty="0">
                <a:solidFill>
                  <a:srgbClr val="0000FF"/>
                </a:solidFill>
                <a:latin typeface="+mn-lt"/>
                <a:ea typeface="+mn-ea"/>
              </a:rPr>
              <a:t>　广义既约梯度法</a:t>
            </a:r>
            <a:endParaRPr lang="en-US" altLang="zh-CN" sz="1600" b="0" dirty="0">
              <a:solidFill>
                <a:srgbClr val="0000FF"/>
              </a:solidFill>
              <a:latin typeface="+mn-lt"/>
              <a:ea typeface="+mn-ea"/>
            </a:endParaRPr>
          </a:p>
          <a:p>
            <a:pPr algn="l"/>
            <a:r>
              <a:rPr lang="en-US" altLang="zh-CN" sz="1600" b="0" dirty="0">
                <a:solidFill>
                  <a:srgbClr val="0000FF"/>
                </a:solidFill>
                <a:latin typeface="+mn-lt"/>
                <a:ea typeface="+mn-ea"/>
              </a:rPr>
              <a:t>11.4    </a:t>
            </a:r>
            <a:r>
              <a:rPr lang="zh-CN" altLang="en-US" sz="1600" b="0" dirty="0">
                <a:solidFill>
                  <a:srgbClr val="0000FF"/>
                </a:solidFill>
                <a:latin typeface="+mn-lt"/>
                <a:ea typeface="+mn-ea"/>
              </a:rPr>
              <a:t>投影梯度法</a:t>
            </a:r>
            <a:endParaRPr lang="en-US" altLang="zh-CN" sz="1600" b="0" dirty="0">
              <a:solidFill>
                <a:srgbClr val="0000FF"/>
              </a:solidFill>
              <a:latin typeface="+mn-lt"/>
              <a:ea typeface="+mn-ea"/>
            </a:endParaRPr>
          </a:p>
          <a:p>
            <a:pPr algn="l"/>
            <a:r>
              <a:rPr lang="en-US" altLang="zh-CN" sz="1600" b="0" dirty="0">
                <a:solidFill>
                  <a:srgbClr val="0000FF"/>
                </a:solidFill>
                <a:latin typeface="+mn-lt"/>
                <a:ea typeface="+mn-ea"/>
              </a:rPr>
              <a:t>11.5    </a:t>
            </a:r>
            <a:r>
              <a:rPr lang="zh-CN" altLang="en-US" sz="1600" b="0" dirty="0">
                <a:solidFill>
                  <a:srgbClr val="0000FF"/>
                </a:solidFill>
                <a:latin typeface="+mn-lt"/>
                <a:ea typeface="+mn-ea"/>
              </a:rPr>
              <a:t>线性约束问题</a:t>
            </a:r>
          </a:p>
        </p:txBody>
      </p:sp>
    </p:spTree>
    <p:extLst>
      <p:ext uri="{BB962C8B-B14F-4D97-AF65-F5344CB8AC3E}">
        <p14:creationId xmlns:p14="http://schemas.microsoft.com/office/powerpoint/2010/main" val="26976591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D33A7-E20E-40DC-A1DA-AC25142DD9AC}"/>
              </a:ext>
            </a:extLst>
          </p:cNvPr>
          <p:cNvSpPr>
            <a:spLocks noGrp="1"/>
          </p:cNvSpPr>
          <p:nvPr>
            <p:ph type="title"/>
          </p:nvPr>
        </p:nvSpPr>
        <p:spPr/>
        <p:txBody>
          <a:bodyPr/>
          <a:lstStyle/>
          <a:p>
            <a:r>
              <a:rPr lang="zh-CN" altLang="en-US" dirty="0"/>
              <a:t>最优化理论与方法</a:t>
            </a:r>
          </a:p>
        </p:txBody>
      </p:sp>
      <p:sp>
        <p:nvSpPr>
          <p:cNvPr id="3" name="内容占位符 2">
            <a:extLst>
              <a:ext uri="{FF2B5EF4-FFF2-40B4-BE49-F238E27FC236}">
                <a16:creationId xmlns:a16="http://schemas.microsoft.com/office/drawing/2014/main" id="{82894128-D061-46FA-9137-98D1BE3B023E}"/>
              </a:ext>
            </a:extLst>
          </p:cNvPr>
          <p:cNvSpPr>
            <a:spLocks noGrp="1"/>
          </p:cNvSpPr>
          <p:nvPr>
            <p:ph idx="1"/>
          </p:nvPr>
        </p:nvSpPr>
        <p:spPr>
          <a:xfrm>
            <a:off x="488951" y="1160463"/>
            <a:ext cx="5760194" cy="5616575"/>
          </a:xfrm>
        </p:spPr>
        <p:txBody>
          <a:bodyPr/>
          <a:lstStyle/>
          <a:p>
            <a:r>
              <a:rPr lang="zh-CN" altLang="en-US" sz="2400" b="0" dirty="0"/>
              <a:t>第十二章 逐步二次规划法</a:t>
            </a:r>
            <a:endParaRPr lang="en-US" altLang="zh-CN" sz="2400" b="0" dirty="0"/>
          </a:p>
          <a:p>
            <a:pPr lvl="1"/>
            <a:r>
              <a:rPr lang="en-US" altLang="zh-CN" sz="2000" dirty="0"/>
              <a:t>12. 1 Lagrange-Newton</a:t>
            </a:r>
            <a:r>
              <a:rPr lang="zh-CN" altLang="en-US" sz="2000" dirty="0"/>
              <a:t>法</a:t>
            </a:r>
            <a:endParaRPr lang="en-US" altLang="zh-CN" sz="2000" dirty="0"/>
          </a:p>
          <a:p>
            <a:pPr lvl="1"/>
            <a:r>
              <a:rPr lang="en-US" altLang="zh-CN" sz="2000" dirty="0"/>
              <a:t>12.2 Wilson-Han-Powell</a:t>
            </a:r>
            <a:r>
              <a:rPr lang="zh-CN" altLang="en-US" sz="2000" dirty="0"/>
              <a:t>方法</a:t>
            </a:r>
            <a:endParaRPr lang="en-US" altLang="zh-CN" sz="2000" dirty="0"/>
          </a:p>
          <a:p>
            <a:pPr lvl="1"/>
            <a:r>
              <a:rPr lang="en-US" altLang="zh-CN" sz="2000" dirty="0"/>
              <a:t>12.3 SQP</a:t>
            </a:r>
            <a:r>
              <a:rPr lang="zh-CN" altLang="en-US" sz="2000" dirty="0"/>
              <a:t>步的超线性收敛性</a:t>
            </a:r>
            <a:endParaRPr lang="en-US" altLang="zh-CN" sz="2000" dirty="0"/>
          </a:p>
          <a:p>
            <a:pPr lvl="1"/>
            <a:r>
              <a:rPr lang="en-US" altLang="zh-CN" sz="2000" dirty="0"/>
              <a:t>12. 4 </a:t>
            </a:r>
            <a:r>
              <a:rPr lang="en-US" altLang="zh-CN" sz="2000" dirty="0" err="1"/>
              <a:t>Marotos</a:t>
            </a:r>
            <a:r>
              <a:rPr lang="zh-CN" altLang="en-US" sz="2000" dirty="0"/>
              <a:t>效应</a:t>
            </a:r>
            <a:endParaRPr lang="en-US" altLang="zh-CN" sz="2000" dirty="0"/>
          </a:p>
          <a:p>
            <a:pPr lvl="1"/>
            <a:r>
              <a:rPr lang="en-US" altLang="zh-CN" sz="2000" dirty="0"/>
              <a:t>12. 5 Watchdog</a:t>
            </a:r>
            <a:r>
              <a:rPr lang="zh-CN" altLang="en-US" sz="2000" dirty="0"/>
              <a:t>技术</a:t>
            </a:r>
            <a:endParaRPr lang="en-US" altLang="zh-CN" sz="2000" dirty="0"/>
          </a:p>
          <a:p>
            <a:pPr lvl="1"/>
            <a:r>
              <a:rPr lang="en-US" altLang="zh-CN" sz="2000" dirty="0"/>
              <a:t>12. 6</a:t>
            </a:r>
            <a:r>
              <a:rPr lang="zh-CN" altLang="en-US" sz="2000" dirty="0"/>
              <a:t>二阶校正步</a:t>
            </a:r>
            <a:endParaRPr lang="en-US" altLang="zh-CN" sz="2000" dirty="0"/>
          </a:p>
          <a:p>
            <a:pPr lvl="1"/>
            <a:r>
              <a:rPr lang="en-US" altLang="zh-CN" sz="2000" dirty="0"/>
              <a:t>12.7</a:t>
            </a:r>
            <a:r>
              <a:rPr lang="zh-CN" altLang="en-US" sz="2000" dirty="0"/>
              <a:t>光滑价值函数</a:t>
            </a:r>
            <a:endParaRPr lang="en-US" altLang="zh-CN" sz="2000" dirty="0"/>
          </a:p>
          <a:p>
            <a:pPr lvl="1"/>
            <a:r>
              <a:rPr lang="en-US" altLang="zh-CN" sz="2000" dirty="0"/>
              <a:t>12. 8</a:t>
            </a:r>
            <a:r>
              <a:rPr lang="zh-CN" altLang="en-US" sz="2000" dirty="0"/>
              <a:t>既约</a:t>
            </a:r>
            <a:r>
              <a:rPr lang="en-US" altLang="zh-CN" sz="2000" dirty="0"/>
              <a:t>Hesse</a:t>
            </a:r>
            <a:r>
              <a:rPr lang="zh-CN" altLang="en-US" sz="2000" dirty="0"/>
              <a:t>阵方法</a:t>
            </a:r>
            <a:endParaRPr lang="en-US" altLang="zh-CN" sz="2000" dirty="0"/>
          </a:p>
          <a:p>
            <a:r>
              <a:rPr lang="zh-CN" altLang="en-US" sz="2400" dirty="0"/>
              <a:t>第十三章 信赖域法</a:t>
            </a:r>
            <a:endParaRPr lang="en-US" altLang="zh-CN" sz="2400" dirty="0"/>
          </a:p>
          <a:p>
            <a:pPr lvl="1"/>
            <a:r>
              <a:rPr lang="en-US" altLang="zh-CN" sz="1800" dirty="0"/>
              <a:t>13. 1</a:t>
            </a:r>
            <a:r>
              <a:rPr lang="zh-CN" altLang="en-US" sz="1800" dirty="0"/>
              <a:t>算法的基本形式</a:t>
            </a:r>
            <a:endParaRPr lang="en-US" altLang="zh-CN" sz="1800" dirty="0"/>
          </a:p>
          <a:p>
            <a:pPr lvl="1"/>
            <a:r>
              <a:rPr lang="en-US" altLang="zh-CN" sz="1800" dirty="0"/>
              <a:t>13.2 </a:t>
            </a:r>
            <a:r>
              <a:rPr lang="zh-CN" altLang="en-US" sz="1800" dirty="0"/>
              <a:t>线性约束问题的信赖域法</a:t>
            </a:r>
            <a:endParaRPr lang="en-US" altLang="zh-CN" sz="1800" dirty="0"/>
          </a:p>
          <a:p>
            <a:pPr lvl="1"/>
            <a:r>
              <a:rPr lang="en-US" altLang="zh-CN" sz="1800" dirty="0"/>
              <a:t>13.3</a:t>
            </a:r>
            <a:r>
              <a:rPr lang="zh-CN" altLang="en-US" sz="1800" dirty="0"/>
              <a:t>信赖域子问题</a:t>
            </a:r>
            <a:endParaRPr lang="en-US" altLang="zh-CN" sz="1800" dirty="0"/>
          </a:p>
          <a:p>
            <a:pPr lvl="1"/>
            <a:r>
              <a:rPr lang="en-US" altLang="zh-CN" sz="1800" dirty="0"/>
              <a:t>13.4 </a:t>
            </a:r>
            <a:r>
              <a:rPr lang="zh-CN" altLang="en-US" sz="1800" dirty="0"/>
              <a:t>零空间方法</a:t>
            </a:r>
            <a:endParaRPr lang="en-US" altLang="zh-CN" sz="1800" dirty="0"/>
          </a:p>
          <a:p>
            <a:pPr lvl="1"/>
            <a:r>
              <a:rPr lang="en-US" altLang="zh-CN" sz="1800" dirty="0"/>
              <a:t>13. 5 CDT</a:t>
            </a:r>
            <a:r>
              <a:rPr lang="zh-CN" altLang="en-US" sz="1800" dirty="0"/>
              <a:t>子问题</a:t>
            </a:r>
            <a:endParaRPr lang="en-US" altLang="zh-CN" sz="1800" dirty="0"/>
          </a:p>
          <a:p>
            <a:pPr lvl="1"/>
            <a:r>
              <a:rPr lang="en-US" altLang="zh-CN" sz="1800" dirty="0"/>
              <a:t>13. 6 Powe1-Yuan</a:t>
            </a:r>
            <a:r>
              <a:rPr lang="zh-CN" altLang="en-US" sz="1800" dirty="0"/>
              <a:t>方法</a:t>
            </a:r>
            <a:endParaRPr lang="en-US" altLang="zh-CN" sz="1800" dirty="0"/>
          </a:p>
        </p:txBody>
      </p:sp>
      <p:sp>
        <p:nvSpPr>
          <p:cNvPr id="4" name="矩形 3">
            <a:extLst>
              <a:ext uri="{FF2B5EF4-FFF2-40B4-BE49-F238E27FC236}">
                <a16:creationId xmlns:a16="http://schemas.microsoft.com/office/drawing/2014/main" id="{C1FA4D75-4A76-46D1-8BB5-EE749C1C0C28}"/>
              </a:ext>
            </a:extLst>
          </p:cNvPr>
          <p:cNvSpPr/>
          <p:nvPr/>
        </p:nvSpPr>
        <p:spPr>
          <a:xfrm>
            <a:off x="4984445" y="1901021"/>
            <a:ext cx="4670913" cy="3416320"/>
          </a:xfrm>
          <a:prstGeom prst="rect">
            <a:avLst/>
          </a:prstGeom>
        </p:spPr>
        <p:txBody>
          <a:bodyPr wrap="square">
            <a:spAutoFit/>
          </a:bodyPr>
          <a:lstStyle/>
          <a:p>
            <a:pPr algn="l"/>
            <a:r>
              <a:rPr lang="zh-CN" altLang="en-US" dirty="0">
                <a:solidFill>
                  <a:srgbClr val="0000FF"/>
                </a:solidFill>
              </a:rPr>
              <a:t>第十四章非光滑优化</a:t>
            </a:r>
            <a:endParaRPr lang="en-US" altLang="zh-CN" dirty="0">
              <a:solidFill>
                <a:srgbClr val="0000FF"/>
              </a:solidFill>
            </a:endParaRPr>
          </a:p>
          <a:p>
            <a:pPr algn="l"/>
            <a:r>
              <a:rPr lang="en-US" altLang="zh-CN" dirty="0"/>
              <a:t>14.1</a:t>
            </a:r>
            <a:r>
              <a:rPr lang="zh-CN" altLang="en-US" dirty="0"/>
              <a:t>广义梯度</a:t>
            </a:r>
            <a:endParaRPr lang="en-US" altLang="zh-CN" dirty="0"/>
          </a:p>
          <a:p>
            <a:pPr algn="l"/>
            <a:r>
              <a:rPr lang="en-US" altLang="zh-CN" dirty="0"/>
              <a:t>14.2</a:t>
            </a:r>
            <a:r>
              <a:rPr lang="zh-CN" altLang="en-US" dirty="0"/>
              <a:t>非光滑优化问题</a:t>
            </a:r>
            <a:endParaRPr lang="en-US" altLang="zh-CN" dirty="0"/>
          </a:p>
          <a:p>
            <a:pPr algn="l"/>
            <a:r>
              <a:rPr lang="en-US" altLang="zh-CN" dirty="0"/>
              <a:t>14.3</a:t>
            </a:r>
            <a:r>
              <a:rPr lang="zh-CN" altLang="en-US" dirty="0"/>
              <a:t>次梯度方法</a:t>
            </a:r>
            <a:endParaRPr lang="en-US" altLang="zh-CN" dirty="0"/>
          </a:p>
          <a:p>
            <a:pPr algn="l"/>
            <a:r>
              <a:rPr lang="en-US" altLang="zh-CN" dirty="0"/>
              <a:t>14.4</a:t>
            </a:r>
            <a:r>
              <a:rPr lang="zh-CN" altLang="en-US" dirty="0"/>
              <a:t>割平面法</a:t>
            </a:r>
            <a:endParaRPr lang="en-US" altLang="zh-CN" dirty="0"/>
          </a:p>
          <a:p>
            <a:pPr algn="l"/>
            <a:r>
              <a:rPr lang="en-US" altLang="zh-CN" dirty="0"/>
              <a:t>14.5</a:t>
            </a:r>
            <a:r>
              <a:rPr lang="zh-CN" altLang="en-US" dirty="0"/>
              <a:t>捆集法</a:t>
            </a:r>
            <a:endParaRPr lang="en-US" altLang="zh-CN" dirty="0"/>
          </a:p>
          <a:p>
            <a:pPr algn="l"/>
            <a:r>
              <a:rPr lang="en-US" altLang="zh-CN" dirty="0"/>
              <a:t>14.6</a:t>
            </a:r>
            <a:r>
              <a:rPr lang="zh-CN" altLang="en-US" dirty="0"/>
              <a:t>复合非光滑优化的基本性质</a:t>
            </a:r>
            <a:endParaRPr lang="en-US" altLang="zh-CN" dirty="0"/>
          </a:p>
          <a:p>
            <a:pPr algn="l"/>
            <a:r>
              <a:rPr lang="en-US" altLang="zh-CN" dirty="0"/>
              <a:t>14.7</a:t>
            </a:r>
            <a:r>
              <a:rPr lang="zh-CN" altLang="en-US" dirty="0"/>
              <a:t>信赖域法</a:t>
            </a:r>
            <a:endParaRPr lang="en-US" altLang="zh-CN" dirty="0"/>
          </a:p>
          <a:p>
            <a:pPr algn="l"/>
            <a:r>
              <a:rPr lang="zh-CN" altLang="en-US" dirty="0"/>
              <a:t>参考文献</a:t>
            </a:r>
          </a:p>
        </p:txBody>
      </p:sp>
    </p:spTree>
    <p:extLst>
      <p:ext uri="{BB962C8B-B14F-4D97-AF65-F5344CB8AC3E}">
        <p14:creationId xmlns:p14="http://schemas.microsoft.com/office/powerpoint/2010/main" val="21358676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ppt_x"/>
                                          </p:val>
                                        </p:tav>
                                        <p:tav tm="100000">
                                          <p:val>
                                            <p:strVal val="#ppt_x"/>
                                          </p:val>
                                        </p:tav>
                                      </p:tavLst>
                                    </p:anim>
                                    <p:anim calcmode="lin" valueType="num">
                                      <p:cBhvr additive="base">
                                        <p:cTn id="9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98E097-CAB8-41F3-99B6-C6F94F88389C}"/>
              </a:ext>
            </a:extLst>
          </p:cNvPr>
          <p:cNvSpPr/>
          <p:nvPr/>
        </p:nvSpPr>
        <p:spPr>
          <a:xfrm>
            <a:off x="200472" y="654526"/>
            <a:ext cx="4953000" cy="6555641"/>
          </a:xfrm>
          <a:prstGeom prst="rect">
            <a:avLst/>
          </a:prstGeom>
        </p:spPr>
        <p:txBody>
          <a:bodyPr>
            <a:spAutoFit/>
          </a:bodyPr>
          <a:lstStyle/>
          <a:p>
            <a:pPr algn="l"/>
            <a:r>
              <a:rPr lang="zh-CN" altLang="en-US" sz="2000" dirty="0">
                <a:solidFill>
                  <a:srgbClr val="0000FF"/>
                </a:solidFill>
                <a:latin typeface="pingfangSC"/>
              </a:rPr>
              <a:t>第 </a:t>
            </a:r>
            <a:r>
              <a:rPr lang="en-US" altLang="zh-CN" sz="2000" dirty="0">
                <a:solidFill>
                  <a:srgbClr val="0000FF"/>
                </a:solidFill>
                <a:latin typeface="pingfangSC"/>
              </a:rPr>
              <a:t>1 </a:t>
            </a:r>
            <a:r>
              <a:rPr lang="zh-CN" altLang="en-US" sz="2000" dirty="0">
                <a:solidFill>
                  <a:srgbClr val="0000FF"/>
                </a:solidFill>
                <a:latin typeface="pingfangSC"/>
              </a:rPr>
              <a:t>章 绪论 </a:t>
            </a:r>
            <a:r>
              <a:rPr lang="en-US" altLang="zh-CN" sz="2000" dirty="0">
                <a:solidFill>
                  <a:srgbClr val="0000FF"/>
                </a:solidFill>
                <a:latin typeface="pingfangSC"/>
              </a:rPr>
              <a:t>1</a:t>
            </a:r>
            <a:br>
              <a:rPr lang="zh-CN" altLang="en-US" sz="2000" dirty="0">
                <a:solidFill>
                  <a:srgbClr val="0000FF"/>
                </a:solidFill>
              </a:rPr>
            </a:br>
            <a:r>
              <a:rPr lang="en-US" altLang="zh-CN" sz="2000" dirty="0">
                <a:solidFill>
                  <a:srgbClr val="0000FF"/>
                </a:solidFill>
                <a:latin typeface="pingfangSC"/>
              </a:rPr>
              <a:t>11 </a:t>
            </a:r>
            <a:r>
              <a:rPr lang="zh-CN" altLang="en-US" sz="2000" dirty="0">
                <a:solidFill>
                  <a:srgbClr val="0000FF"/>
                </a:solidFill>
                <a:latin typeface="pingfangSC"/>
              </a:rPr>
              <a:t>机器学习中的优化问题举例 </a:t>
            </a:r>
            <a:endParaRPr lang="en-US" altLang="zh-CN" sz="2000" dirty="0">
              <a:solidFill>
                <a:srgbClr val="0000FF"/>
              </a:solidFill>
              <a:latin typeface="pingfangSC"/>
            </a:endParaRPr>
          </a:p>
          <a:p>
            <a:pPr algn="l"/>
            <a:r>
              <a:rPr lang="en-US" altLang="zh-CN" sz="2000" dirty="0">
                <a:solidFill>
                  <a:srgbClr val="0000FF"/>
                </a:solidFill>
                <a:latin typeface="pingfangSC"/>
              </a:rPr>
              <a:t>111 </a:t>
            </a:r>
            <a:r>
              <a:rPr lang="zh-CN" altLang="en-US" sz="2000" dirty="0">
                <a:solidFill>
                  <a:srgbClr val="0000FF"/>
                </a:solidFill>
                <a:latin typeface="pingfangSC"/>
              </a:rPr>
              <a:t>正则化的经验损失模型 </a:t>
            </a:r>
            <a:r>
              <a:rPr lang="en-US" altLang="zh-CN" sz="2000" dirty="0">
                <a:solidFill>
                  <a:srgbClr val="0000FF"/>
                </a:solidFill>
                <a:latin typeface="pingfangSC"/>
              </a:rPr>
              <a:t>1</a:t>
            </a:r>
            <a:br>
              <a:rPr lang="zh-CN" altLang="en-US" sz="2000" dirty="0">
                <a:solidFill>
                  <a:srgbClr val="0000FF"/>
                </a:solidFill>
              </a:rPr>
            </a:br>
            <a:r>
              <a:rPr lang="en-US" altLang="zh-CN" sz="2000" dirty="0">
                <a:solidFill>
                  <a:srgbClr val="0000FF"/>
                </a:solidFill>
                <a:latin typeface="pingfangSC"/>
              </a:rPr>
              <a:t>112 </a:t>
            </a:r>
            <a:r>
              <a:rPr lang="zh-CN" altLang="en-US" sz="2000" dirty="0">
                <a:solidFill>
                  <a:srgbClr val="0000FF"/>
                </a:solidFill>
                <a:latin typeface="pingfangSC"/>
              </a:rPr>
              <a:t>矩阵填充及低秩学习模型 </a:t>
            </a:r>
            <a:r>
              <a:rPr lang="en-US" altLang="zh-CN" sz="2000" dirty="0">
                <a:solidFill>
                  <a:srgbClr val="0000FF"/>
                </a:solidFill>
                <a:latin typeface="pingfangSC"/>
              </a:rPr>
              <a:t>3</a:t>
            </a:r>
            <a:br>
              <a:rPr lang="zh-CN" altLang="en-US" sz="2000" dirty="0">
                <a:solidFill>
                  <a:srgbClr val="0000FF"/>
                </a:solidFill>
              </a:rPr>
            </a:br>
            <a:r>
              <a:rPr lang="en-US" altLang="zh-CN" sz="2000" dirty="0">
                <a:solidFill>
                  <a:srgbClr val="0000FF"/>
                </a:solidFill>
                <a:latin typeface="pingfangSC"/>
              </a:rPr>
              <a:t>12 </a:t>
            </a:r>
            <a:r>
              <a:rPr lang="zh-CN" altLang="en-US" sz="2000" dirty="0">
                <a:solidFill>
                  <a:srgbClr val="0000FF"/>
                </a:solidFill>
                <a:latin typeface="pingfangSC"/>
              </a:rPr>
              <a:t>一阶优化算法 </a:t>
            </a:r>
            <a:r>
              <a:rPr lang="en-US" altLang="zh-CN" sz="2000" dirty="0">
                <a:solidFill>
                  <a:srgbClr val="0000FF"/>
                </a:solidFill>
                <a:latin typeface="pingfangSC"/>
              </a:rPr>
              <a:t>3</a:t>
            </a:r>
            <a:br>
              <a:rPr lang="zh-CN" altLang="en-US" sz="2000" dirty="0">
                <a:solidFill>
                  <a:srgbClr val="0000FF"/>
                </a:solidFill>
              </a:rPr>
            </a:br>
            <a:r>
              <a:rPr lang="en-US" altLang="zh-CN" sz="2000" dirty="0">
                <a:solidFill>
                  <a:srgbClr val="0000FF"/>
                </a:solidFill>
                <a:latin typeface="pingfangSC"/>
              </a:rPr>
              <a:t>13 </a:t>
            </a:r>
            <a:r>
              <a:rPr lang="zh-CN" altLang="en-US" sz="2000" dirty="0">
                <a:solidFill>
                  <a:srgbClr val="0000FF"/>
                </a:solidFill>
                <a:latin typeface="pingfangSC"/>
              </a:rPr>
              <a:t>加速算法中的代表性工作综述 </a:t>
            </a:r>
            <a:r>
              <a:rPr lang="en-US" altLang="zh-CN" sz="2000" dirty="0">
                <a:solidFill>
                  <a:srgbClr val="0000FF"/>
                </a:solidFill>
                <a:latin typeface="pingfangSC"/>
              </a:rPr>
              <a:t>4</a:t>
            </a:r>
            <a:br>
              <a:rPr lang="zh-CN" altLang="en-US" sz="2000" dirty="0">
                <a:solidFill>
                  <a:srgbClr val="0000FF"/>
                </a:solidFill>
              </a:rPr>
            </a:br>
            <a:r>
              <a:rPr lang="zh-CN" altLang="en-US" sz="2000" dirty="0">
                <a:solidFill>
                  <a:srgbClr val="0000FF"/>
                </a:solidFill>
                <a:latin typeface="pingfangSC"/>
              </a:rPr>
              <a:t>第 </a:t>
            </a:r>
            <a:r>
              <a:rPr lang="en-US" altLang="zh-CN" sz="2000" dirty="0">
                <a:solidFill>
                  <a:srgbClr val="0000FF"/>
                </a:solidFill>
                <a:latin typeface="pingfangSC"/>
              </a:rPr>
              <a:t>2 </a:t>
            </a:r>
            <a:r>
              <a:rPr lang="zh-CN" altLang="en-US" sz="2000" dirty="0">
                <a:solidFill>
                  <a:srgbClr val="0000FF"/>
                </a:solidFill>
                <a:latin typeface="pingfangSC"/>
              </a:rPr>
              <a:t>章 无约束凸优化中的加速算法 </a:t>
            </a:r>
            <a:r>
              <a:rPr lang="en-US" altLang="zh-CN" sz="2000" dirty="0">
                <a:solidFill>
                  <a:srgbClr val="0000FF"/>
                </a:solidFill>
                <a:latin typeface="pingfangSC"/>
              </a:rPr>
              <a:t>14</a:t>
            </a:r>
            <a:br>
              <a:rPr lang="zh-CN" altLang="en-US" sz="2000" dirty="0">
                <a:solidFill>
                  <a:srgbClr val="0000FF"/>
                </a:solidFill>
              </a:rPr>
            </a:br>
            <a:r>
              <a:rPr lang="en-US" altLang="zh-CN" sz="2000" dirty="0">
                <a:solidFill>
                  <a:srgbClr val="0000FF"/>
                </a:solidFill>
                <a:latin typeface="pingfangSC"/>
              </a:rPr>
              <a:t>21 </a:t>
            </a:r>
            <a:r>
              <a:rPr lang="zh-CN" altLang="en-US" sz="2000" dirty="0">
                <a:solidFill>
                  <a:srgbClr val="0000FF"/>
                </a:solidFill>
                <a:latin typeface="pingfangSC"/>
              </a:rPr>
              <a:t>梯度下降法 </a:t>
            </a:r>
            <a:r>
              <a:rPr lang="en-US" altLang="zh-CN" sz="2000" dirty="0">
                <a:solidFill>
                  <a:srgbClr val="0000FF"/>
                </a:solidFill>
                <a:latin typeface="pingfangSC"/>
              </a:rPr>
              <a:t>14</a:t>
            </a:r>
            <a:br>
              <a:rPr lang="zh-CN" altLang="en-US" sz="2000" dirty="0">
                <a:solidFill>
                  <a:srgbClr val="0000FF"/>
                </a:solidFill>
              </a:rPr>
            </a:br>
            <a:r>
              <a:rPr lang="en-US" altLang="zh-CN" sz="2000" dirty="0">
                <a:solidFill>
                  <a:srgbClr val="0000FF"/>
                </a:solidFill>
                <a:latin typeface="pingfangSC"/>
              </a:rPr>
              <a:t>22 </a:t>
            </a:r>
            <a:r>
              <a:rPr lang="zh-CN" altLang="en-US" sz="2000" dirty="0">
                <a:solidFill>
                  <a:srgbClr val="0000FF"/>
                </a:solidFill>
                <a:latin typeface="pingfangSC"/>
              </a:rPr>
              <a:t>重球法 </a:t>
            </a:r>
            <a:r>
              <a:rPr lang="en-US" altLang="zh-CN" sz="2000" dirty="0">
                <a:solidFill>
                  <a:srgbClr val="0000FF"/>
                </a:solidFill>
                <a:latin typeface="pingfangSC"/>
              </a:rPr>
              <a:t>15</a:t>
            </a:r>
            <a:br>
              <a:rPr lang="zh-CN" altLang="en-US" sz="2000" dirty="0">
                <a:solidFill>
                  <a:srgbClr val="0000FF"/>
                </a:solidFill>
              </a:rPr>
            </a:br>
            <a:r>
              <a:rPr lang="en-US" altLang="zh-CN" sz="2000" dirty="0">
                <a:solidFill>
                  <a:srgbClr val="0000FF"/>
                </a:solidFill>
                <a:latin typeface="pingfangSC"/>
              </a:rPr>
              <a:t>23 </a:t>
            </a:r>
            <a:r>
              <a:rPr lang="zh-CN" altLang="en-US" sz="2000" dirty="0">
                <a:solidFill>
                  <a:srgbClr val="0000FF"/>
                </a:solidFill>
                <a:latin typeface="pingfangSC"/>
              </a:rPr>
              <a:t>加速梯度法 </a:t>
            </a:r>
            <a:r>
              <a:rPr lang="en-US" altLang="zh-CN" sz="2000" dirty="0">
                <a:solidFill>
                  <a:srgbClr val="0000FF"/>
                </a:solidFill>
                <a:latin typeface="pingfangSC"/>
              </a:rPr>
              <a:t>16</a:t>
            </a:r>
            <a:br>
              <a:rPr lang="zh-CN" altLang="en-US" sz="2000" dirty="0">
                <a:solidFill>
                  <a:srgbClr val="0000FF"/>
                </a:solidFill>
              </a:rPr>
            </a:br>
            <a:r>
              <a:rPr lang="en-US" altLang="zh-CN" sz="2000" dirty="0">
                <a:solidFill>
                  <a:srgbClr val="0000FF"/>
                </a:solidFill>
                <a:latin typeface="pingfangSC"/>
              </a:rPr>
              <a:t>24 </a:t>
            </a:r>
            <a:r>
              <a:rPr lang="zh-CN" altLang="en-US" sz="2000" dirty="0">
                <a:solidFill>
                  <a:srgbClr val="0000FF"/>
                </a:solidFill>
                <a:latin typeface="pingfangSC"/>
              </a:rPr>
              <a:t>求解复合凸优化问题的加速梯度法 </a:t>
            </a:r>
            <a:r>
              <a:rPr lang="en-US" altLang="zh-CN" sz="2000" dirty="0">
                <a:solidFill>
                  <a:srgbClr val="0000FF"/>
                </a:solidFill>
                <a:latin typeface="pingfangSC"/>
              </a:rPr>
              <a:t>23</a:t>
            </a:r>
            <a:br>
              <a:rPr lang="zh-CN" altLang="en-US" sz="2000" dirty="0">
                <a:solidFill>
                  <a:srgbClr val="0000FF"/>
                </a:solidFill>
              </a:rPr>
            </a:br>
            <a:r>
              <a:rPr lang="en-US" altLang="zh-CN" sz="2000" dirty="0">
                <a:solidFill>
                  <a:srgbClr val="0000FF"/>
                </a:solidFill>
                <a:latin typeface="pingfangSC"/>
              </a:rPr>
              <a:t>241 </a:t>
            </a:r>
            <a:r>
              <a:rPr lang="zh-CN" altLang="en-US" sz="2000" dirty="0">
                <a:solidFill>
                  <a:srgbClr val="0000FF"/>
                </a:solidFill>
                <a:latin typeface="pingfangSC"/>
              </a:rPr>
              <a:t>第一种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23</a:t>
            </a:r>
            <a:br>
              <a:rPr lang="zh-CN" altLang="en-US" sz="2000" dirty="0">
                <a:solidFill>
                  <a:srgbClr val="0000FF"/>
                </a:solidFill>
              </a:rPr>
            </a:br>
            <a:r>
              <a:rPr lang="en-US" altLang="zh-CN" sz="2000" dirty="0">
                <a:solidFill>
                  <a:srgbClr val="0000FF"/>
                </a:solidFill>
                <a:latin typeface="pingfangSC"/>
              </a:rPr>
              <a:t>242 </a:t>
            </a:r>
            <a:r>
              <a:rPr lang="zh-CN" altLang="en-US" sz="2000" dirty="0">
                <a:solidFill>
                  <a:srgbClr val="0000FF"/>
                </a:solidFill>
                <a:latin typeface="pingfangSC"/>
              </a:rPr>
              <a:t>第二种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27</a:t>
            </a:r>
            <a:br>
              <a:rPr lang="zh-CN" altLang="en-US" sz="2000" dirty="0">
                <a:solidFill>
                  <a:srgbClr val="0000FF"/>
                </a:solidFill>
              </a:rPr>
            </a:br>
            <a:r>
              <a:rPr lang="en-US" altLang="zh-CN" sz="2000" dirty="0">
                <a:solidFill>
                  <a:srgbClr val="0000FF"/>
                </a:solidFill>
                <a:latin typeface="pingfangSC"/>
              </a:rPr>
              <a:t>243 </a:t>
            </a:r>
            <a:r>
              <a:rPr lang="zh-CN" altLang="en-US" sz="2000" dirty="0">
                <a:solidFill>
                  <a:srgbClr val="0000FF"/>
                </a:solidFill>
                <a:latin typeface="pingfangSC"/>
              </a:rPr>
              <a:t>第三种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31</a:t>
            </a:r>
            <a:br>
              <a:rPr lang="zh-CN" altLang="en-US" sz="2000" dirty="0">
                <a:solidFill>
                  <a:srgbClr val="0000FF"/>
                </a:solidFill>
              </a:rPr>
            </a:br>
            <a:r>
              <a:rPr lang="en-US" altLang="zh-CN" sz="2000" dirty="0">
                <a:solidFill>
                  <a:srgbClr val="0000FF"/>
                </a:solidFill>
                <a:latin typeface="pingfangSC"/>
              </a:rPr>
              <a:t>25 </a:t>
            </a:r>
            <a:r>
              <a:rPr lang="zh-CN" altLang="en-US" sz="2000" dirty="0">
                <a:solidFill>
                  <a:srgbClr val="0000FF"/>
                </a:solidFill>
                <a:latin typeface="pingfangSC"/>
              </a:rPr>
              <a:t>非精确加速邻近梯度法 </a:t>
            </a:r>
            <a:r>
              <a:rPr lang="en-US" altLang="zh-CN" sz="2000" dirty="0">
                <a:solidFill>
                  <a:srgbClr val="0000FF"/>
                </a:solidFill>
                <a:latin typeface="pingfangSC"/>
              </a:rPr>
              <a:t>33</a:t>
            </a:r>
            <a:br>
              <a:rPr lang="zh-CN" altLang="en-US" sz="2000" dirty="0">
                <a:solidFill>
                  <a:srgbClr val="0000FF"/>
                </a:solidFill>
              </a:rPr>
            </a:br>
            <a:r>
              <a:rPr lang="en-US" altLang="zh-CN" sz="2000" dirty="0">
                <a:solidFill>
                  <a:srgbClr val="0000FF"/>
                </a:solidFill>
                <a:latin typeface="pingfangSC"/>
              </a:rPr>
              <a:t>251 </a:t>
            </a:r>
            <a:r>
              <a:rPr lang="zh-CN" altLang="en-US" sz="2000" dirty="0">
                <a:solidFill>
                  <a:srgbClr val="0000FF"/>
                </a:solidFill>
                <a:latin typeface="pingfangSC"/>
              </a:rPr>
              <a:t>非精确加速梯度法 </a:t>
            </a:r>
            <a:r>
              <a:rPr lang="en-US" altLang="zh-CN" sz="2000" dirty="0">
                <a:solidFill>
                  <a:srgbClr val="0000FF"/>
                </a:solidFill>
                <a:latin typeface="pingfangSC"/>
              </a:rPr>
              <a:t>42</a:t>
            </a:r>
            <a:br>
              <a:rPr lang="zh-CN" altLang="en-US" sz="2000" dirty="0">
                <a:solidFill>
                  <a:srgbClr val="0000FF"/>
                </a:solidFill>
              </a:rPr>
            </a:br>
            <a:r>
              <a:rPr lang="en-US" altLang="zh-CN" sz="2000" dirty="0">
                <a:solidFill>
                  <a:srgbClr val="0000FF"/>
                </a:solidFill>
                <a:latin typeface="pingfangSC"/>
              </a:rPr>
              <a:t>252 </a:t>
            </a:r>
            <a:r>
              <a:rPr lang="zh-CN" altLang="en-US" sz="2000" dirty="0">
                <a:solidFill>
                  <a:srgbClr val="0000FF"/>
                </a:solidFill>
                <a:latin typeface="pingfangSC"/>
              </a:rPr>
              <a:t>非精确加速邻近点法 </a:t>
            </a:r>
            <a:r>
              <a:rPr lang="en-US" altLang="zh-CN" sz="2000" dirty="0">
                <a:solidFill>
                  <a:srgbClr val="0000FF"/>
                </a:solidFill>
                <a:latin typeface="pingfangSC"/>
              </a:rPr>
              <a:t>42</a:t>
            </a:r>
            <a:br>
              <a:rPr lang="zh-CN" altLang="en-US" sz="2000" dirty="0">
                <a:solidFill>
                  <a:srgbClr val="0000FF"/>
                </a:solidFill>
              </a:rPr>
            </a:br>
            <a:r>
              <a:rPr lang="en-US" altLang="zh-CN" sz="2000" dirty="0">
                <a:solidFill>
                  <a:srgbClr val="0000FF"/>
                </a:solidFill>
                <a:latin typeface="pingfangSC"/>
              </a:rPr>
              <a:t>26 </a:t>
            </a:r>
            <a:r>
              <a:rPr lang="zh-CN" altLang="en-US" sz="2000" dirty="0">
                <a:solidFill>
                  <a:srgbClr val="0000FF"/>
                </a:solidFill>
                <a:latin typeface="pingfangSC"/>
              </a:rPr>
              <a:t>重启策略 </a:t>
            </a:r>
            <a:r>
              <a:rPr lang="en-US" altLang="zh-CN" sz="2000" dirty="0">
                <a:solidFill>
                  <a:srgbClr val="0000FF"/>
                </a:solidFill>
                <a:latin typeface="pingfangSC"/>
              </a:rPr>
              <a:t>43</a:t>
            </a:r>
            <a:br>
              <a:rPr lang="zh-CN" altLang="en-US" sz="2000" dirty="0">
                <a:solidFill>
                  <a:srgbClr val="0000FF"/>
                </a:solidFill>
              </a:rPr>
            </a:br>
            <a:r>
              <a:rPr lang="en-US" altLang="zh-CN" sz="2000" dirty="0">
                <a:solidFill>
                  <a:srgbClr val="0000FF"/>
                </a:solidFill>
                <a:latin typeface="pingfangSC"/>
              </a:rPr>
              <a:t>27 </a:t>
            </a:r>
            <a:r>
              <a:rPr lang="zh-CN" altLang="en-US" sz="2000" dirty="0">
                <a:solidFill>
                  <a:srgbClr val="0000FF"/>
                </a:solidFill>
                <a:latin typeface="pingfangSC"/>
              </a:rPr>
              <a:t>平滑策略 </a:t>
            </a:r>
            <a:r>
              <a:rPr lang="en-US" altLang="zh-CN" sz="2000" dirty="0">
                <a:solidFill>
                  <a:srgbClr val="0000FF"/>
                </a:solidFill>
                <a:latin typeface="pingfangSC"/>
              </a:rPr>
              <a:t>45</a:t>
            </a:r>
            <a:br>
              <a:rPr lang="zh-CN" altLang="en-US" sz="2000" dirty="0">
                <a:solidFill>
                  <a:srgbClr val="0000FF"/>
                </a:solidFill>
              </a:rPr>
            </a:br>
            <a:r>
              <a:rPr lang="en-US" altLang="zh-CN" sz="2000" dirty="0">
                <a:solidFill>
                  <a:srgbClr val="0000FF"/>
                </a:solidFill>
                <a:latin typeface="pingfangSC"/>
              </a:rPr>
              <a:t>28 </a:t>
            </a:r>
            <a:r>
              <a:rPr lang="zh-CN" altLang="en-US" sz="2000" dirty="0">
                <a:solidFill>
                  <a:srgbClr val="0000FF"/>
                </a:solidFill>
                <a:latin typeface="pingfangSC"/>
              </a:rPr>
              <a:t>高阶加速方法 </a:t>
            </a:r>
            <a:r>
              <a:rPr lang="en-US" altLang="zh-CN" sz="2000" dirty="0">
                <a:solidFill>
                  <a:srgbClr val="0000FF"/>
                </a:solidFill>
                <a:latin typeface="pingfangSC"/>
              </a:rPr>
              <a:t>50</a:t>
            </a:r>
            <a:br>
              <a:rPr lang="zh-CN" altLang="en-US" sz="2000" dirty="0">
                <a:solidFill>
                  <a:srgbClr val="0000FF"/>
                </a:solidFill>
              </a:rPr>
            </a:br>
            <a:r>
              <a:rPr lang="en-US" altLang="zh-CN" sz="2000" dirty="0">
                <a:solidFill>
                  <a:srgbClr val="0000FF"/>
                </a:solidFill>
                <a:latin typeface="pingfangSC"/>
              </a:rPr>
              <a:t>29 </a:t>
            </a:r>
            <a:r>
              <a:rPr lang="zh-CN" altLang="en-US" sz="2000" dirty="0">
                <a:solidFill>
                  <a:srgbClr val="0000FF"/>
                </a:solidFill>
                <a:latin typeface="pingfangSC"/>
              </a:rPr>
              <a:t>从变分的角度解释加速现象 </a:t>
            </a:r>
            <a:r>
              <a:rPr lang="en-US" altLang="zh-CN" sz="2000" dirty="0">
                <a:solidFill>
                  <a:srgbClr val="0000FF"/>
                </a:solidFill>
                <a:latin typeface="pingfangSC"/>
              </a:rPr>
              <a:t>55</a:t>
            </a:r>
            <a:endParaRPr lang="zh-CN" altLang="en-US" sz="2000" dirty="0">
              <a:solidFill>
                <a:srgbClr val="0000FF"/>
              </a:solidFill>
            </a:endParaRPr>
          </a:p>
        </p:txBody>
      </p:sp>
      <p:sp>
        <p:nvSpPr>
          <p:cNvPr id="4" name="矩形 3">
            <a:extLst>
              <a:ext uri="{FF2B5EF4-FFF2-40B4-BE49-F238E27FC236}">
                <a16:creationId xmlns:a16="http://schemas.microsoft.com/office/drawing/2014/main" id="{95B30C3E-40E8-4B1B-9B84-95B3EDC260D5}"/>
              </a:ext>
            </a:extLst>
          </p:cNvPr>
          <p:cNvSpPr/>
          <p:nvPr/>
        </p:nvSpPr>
        <p:spPr>
          <a:xfrm>
            <a:off x="4664968" y="808414"/>
            <a:ext cx="5472608" cy="6247864"/>
          </a:xfrm>
          <a:prstGeom prst="rect">
            <a:avLst/>
          </a:prstGeom>
        </p:spPr>
        <p:txBody>
          <a:bodyPr wrap="square">
            <a:spAutoFit/>
          </a:bodyPr>
          <a:lstStyle/>
          <a:p>
            <a:pPr algn="l"/>
            <a:r>
              <a:rPr lang="zh-CN" altLang="en-US" sz="2000" dirty="0">
                <a:solidFill>
                  <a:srgbClr val="003399"/>
                </a:solidFill>
                <a:latin typeface="pingfangSC"/>
              </a:rPr>
              <a:t>第 </a:t>
            </a:r>
            <a:r>
              <a:rPr lang="en-US" altLang="zh-CN" sz="2000" dirty="0">
                <a:solidFill>
                  <a:srgbClr val="003399"/>
                </a:solidFill>
                <a:latin typeface="pingfangSC"/>
              </a:rPr>
              <a:t>3 </a:t>
            </a:r>
            <a:r>
              <a:rPr lang="zh-CN" altLang="en-US" sz="2000" dirty="0">
                <a:solidFill>
                  <a:srgbClr val="003399"/>
                </a:solidFill>
                <a:latin typeface="pingfangSC"/>
              </a:rPr>
              <a:t>章 带约束凸优化中的加速算法 </a:t>
            </a:r>
            <a:r>
              <a:rPr lang="en-US" altLang="zh-CN" sz="2000" dirty="0">
                <a:solidFill>
                  <a:srgbClr val="003399"/>
                </a:solidFill>
                <a:latin typeface="pingfangSC"/>
              </a:rPr>
              <a:t>63</a:t>
            </a:r>
            <a:br>
              <a:rPr lang="zh-CN" altLang="en-US" sz="2000" dirty="0">
                <a:solidFill>
                  <a:srgbClr val="003399"/>
                </a:solidFill>
              </a:rPr>
            </a:br>
            <a:r>
              <a:rPr lang="en-US" altLang="zh-CN" sz="2000" dirty="0">
                <a:solidFill>
                  <a:srgbClr val="003399"/>
                </a:solidFill>
                <a:latin typeface="pingfangSC"/>
              </a:rPr>
              <a:t>31 </a:t>
            </a:r>
            <a:r>
              <a:rPr lang="zh-CN" altLang="en-US" sz="2000" dirty="0">
                <a:solidFill>
                  <a:srgbClr val="003399"/>
                </a:solidFill>
                <a:latin typeface="pingfangSC"/>
              </a:rPr>
              <a:t>线性等式约束问题的一些有用结论 </a:t>
            </a:r>
            <a:r>
              <a:rPr lang="en-US" altLang="zh-CN" sz="2000" dirty="0">
                <a:solidFill>
                  <a:srgbClr val="003399"/>
                </a:solidFill>
                <a:latin typeface="pingfangSC"/>
              </a:rPr>
              <a:t>63</a:t>
            </a:r>
            <a:br>
              <a:rPr lang="zh-CN" altLang="en-US" sz="2000" dirty="0">
                <a:solidFill>
                  <a:srgbClr val="003399"/>
                </a:solidFill>
              </a:rPr>
            </a:br>
            <a:r>
              <a:rPr lang="en-US" altLang="zh-CN" sz="2000" dirty="0">
                <a:solidFill>
                  <a:srgbClr val="003399"/>
                </a:solidFill>
                <a:latin typeface="pingfangSC"/>
              </a:rPr>
              <a:t>32 </a:t>
            </a:r>
            <a:r>
              <a:rPr lang="zh-CN" altLang="en-US" sz="2000" dirty="0">
                <a:solidFill>
                  <a:srgbClr val="003399"/>
                </a:solidFill>
                <a:latin typeface="pingfangSC"/>
              </a:rPr>
              <a:t>加速罚函数法 </a:t>
            </a:r>
            <a:r>
              <a:rPr lang="en-US" altLang="zh-CN" sz="2000" dirty="0">
                <a:solidFill>
                  <a:srgbClr val="003399"/>
                </a:solidFill>
                <a:latin typeface="pingfangSC"/>
              </a:rPr>
              <a:t>66</a:t>
            </a:r>
            <a:br>
              <a:rPr lang="zh-CN" altLang="en-US" sz="2000" dirty="0">
                <a:solidFill>
                  <a:srgbClr val="003399"/>
                </a:solidFill>
              </a:rPr>
            </a:br>
            <a:r>
              <a:rPr lang="en-US" altLang="zh-CN" sz="2000" dirty="0">
                <a:solidFill>
                  <a:srgbClr val="003399"/>
                </a:solidFill>
                <a:latin typeface="pingfangSC"/>
              </a:rPr>
              <a:t>321 </a:t>
            </a:r>
            <a:r>
              <a:rPr lang="zh-CN" altLang="en-US" sz="2000" dirty="0">
                <a:solidFill>
                  <a:srgbClr val="003399"/>
                </a:solidFill>
                <a:latin typeface="pingfangSC"/>
              </a:rPr>
              <a:t>一般凸目标函数 </a:t>
            </a:r>
            <a:r>
              <a:rPr lang="en-US" altLang="zh-CN" sz="2000" dirty="0">
                <a:solidFill>
                  <a:srgbClr val="003399"/>
                </a:solidFill>
                <a:latin typeface="pingfangSC"/>
              </a:rPr>
              <a:t>71</a:t>
            </a:r>
            <a:br>
              <a:rPr lang="zh-CN" altLang="en-US" sz="2000" dirty="0">
                <a:solidFill>
                  <a:srgbClr val="003399"/>
                </a:solidFill>
              </a:rPr>
            </a:br>
            <a:r>
              <a:rPr lang="en-US" altLang="zh-CN" sz="2000" dirty="0">
                <a:solidFill>
                  <a:srgbClr val="003399"/>
                </a:solidFill>
                <a:latin typeface="pingfangSC"/>
              </a:rPr>
              <a:t>322 </a:t>
            </a:r>
            <a:r>
              <a:rPr lang="zh-CN" altLang="en-US" sz="2000" dirty="0">
                <a:solidFill>
                  <a:srgbClr val="003399"/>
                </a:solidFill>
                <a:latin typeface="pingfangSC"/>
              </a:rPr>
              <a:t>强凸目标函数 </a:t>
            </a:r>
            <a:r>
              <a:rPr lang="en-US" altLang="zh-CN" sz="2000" dirty="0">
                <a:solidFill>
                  <a:srgbClr val="003399"/>
                </a:solidFill>
                <a:latin typeface="pingfangSC"/>
              </a:rPr>
              <a:t>71</a:t>
            </a:r>
            <a:br>
              <a:rPr lang="zh-CN" altLang="en-US" sz="2000" dirty="0">
                <a:solidFill>
                  <a:srgbClr val="003399"/>
                </a:solidFill>
              </a:rPr>
            </a:br>
            <a:r>
              <a:rPr lang="en-US" altLang="zh-CN" sz="2000" dirty="0">
                <a:solidFill>
                  <a:srgbClr val="003399"/>
                </a:solidFill>
                <a:latin typeface="pingfangSC"/>
              </a:rPr>
              <a:t>33 </a:t>
            </a:r>
            <a:r>
              <a:rPr lang="zh-CN" altLang="en-US" sz="2000" dirty="0">
                <a:solidFill>
                  <a:srgbClr val="003399"/>
                </a:solidFill>
                <a:latin typeface="pingfangSC"/>
              </a:rPr>
              <a:t>加速拉格朗日乘子法 </a:t>
            </a:r>
            <a:r>
              <a:rPr lang="en-US" altLang="zh-CN" sz="2000" dirty="0">
                <a:solidFill>
                  <a:srgbClr val="003399"/>
                </a:solidFill>
                <a:latin typeface="pingfangSC"/>
              </a:rPr>
              <a:t>72</a:t>
            </a:r>
            <a:br>
              <a:rPr lang="zh-CN" altLang="en-US" sz="2000" dirty="0">
                <a:solidFill>
                  <a:srgbClr val="003399"/>
                </a:solidFill>
              </a:rPr>
            </a:br>
            <a:r>
              <a:rPr lang="en-US" altLang="zh-CN" sz="2000" dirty="0">
                <a:solidFill>
                  <a:srgbClr val="003399"/>
                </a:solidFill>
                <a:latin typeface="pingfangSC"/>
              </a:rPr>
              <a:t>331 </a:t>
            </a:r>
            <a:r>
              <a:rPr lang="zh-CN" altLang="en-US" sz="2000" dirty="0">
                <a:solidFill>
                  <a:srgbClr val="003399"/>
                </a:solidFill>
                <a:latin typeface="pingfangSC"/>
              </a:rPr>
              <a:t>原始问题的解 </a:t>
            </a:r>
            <a:r>
              <a:rPr lang="en-US" altLang="zh-CN" sz="2000" dirty="0">
                <a:solidFill>
                  <a:srgbClr val="003399"/>
                </a:solidFill>
                <a:latin typeface="pingfangSC"/>
              </a:rPr>
              <a:t>74</a:t>
            </a:r>
            <a:br>
              <a:rPr lang="zh-CN" altLang="en-US" sz="2000" dirty="0">
                <a:solidFill>
                  <a:srgbClr val="003399"/>
                </a:solidFill>
              </a:rPr>
            </a:br>
            <a:r>
              <a:rPr lang="en-US" altLang="zh-CN" sz="2000" dirty="0">
                <a:solidFill>
                  <a:srgbClr val="003399"/>
                </a:solidFill>
                <a:latin typeface="pingfangSC"/>
              </a:rPr>
              <a:t>332 </a:t>
            </a:r>
            <a:r>
              <a:rPr lang="zh-CN" altLang="en-US" sz="2000" dirty="0">
                <a:solidFill>
                  <a:srgbClr val="003399"/>
                </a:solidFill>
                <a:latin typeface="pingfangSC"/>
              </a:rPr>
              <a:t>加速增广拉格朗日乘子法 </a:t>
            </a:r>
            <a:r>
              <a:rPr lang="en-US" altLang="zh-CN" sz="2000" dirty="0">
                <a:solidFill>
                  <a:srgbClr val="003399"/>
                </a:solidFill>
                <a:latin typeface="pingfangSC"/>
              </a:rPr>
              <a:t>76</a:t>
            </a:r>
            <a:br>
              <a:rPr lang="zh-CN" altLang="en-US" sz="2000" dirty="0">
                <a:solidFill>
                  <a:srgbClr val="003399"/>
                </a:solidFill>
              </a:rPr>
            </a:br>
            <a:r>
              <a:rPr lang="en-US" altLang="zh-CN" sz="2000" dirty="0">
                <a:solidFill>
                  <a:srgbClr val="003399"/>
                </a:solidFill>
                <a:latin typeface="pingfangSC"/>
              </a:rPr>
              <a:t>34 </a:t>
            </a:r>
            <a:r>
              <a:rPr lang="zh-CN" altLang="en-US" sz="2000" dirty="0">
                <a:solidFill>
                  <a:srgbClr val="003399"/>
                </a:solidFill>
                <a:latin typeface="pingfangSC"/>
              </a:rPr>
              <a:t>交替方向乘子法及非遍历意义下的加速算法 </a:t>
            </a:r>
            <a:r>
              <a:rPr lang="en-US" altLang="zh-CN" sz="2000" dirty="0">
                <a:solidFill>
                  <a:srgbClr val="003399"/>
                </a:solidFill>
                <a:latin typeface="pingfangSC"/>
              </a:rPr>
              <a:t>77</a:t>
            </a:r>
            <a:br>
              <a:rPr lang="zh-CN" altLang="en-US" sz="2000" dirty="0">
                <a:solidFill>
                  <a:srgbClr val="003399"/>
                </a:solidFill>
              </a:rPr>
            </a:br>
            <a:r>
              <a:rPr lang="en-US" altLang="zh-CN" sz="2000" dirty="0">
                <a:solidFill>
                  <a:srgbClr val="003399"/>
                </a:solidFill>
                <a:latin typeface="pingfangSC"/>
              </a:rPr>
              <a:t>341 </a:t>
            </a:r>
            <a:r>
              <a:rPr lang="zh-CN" altLang="en-US" sz="2000" dirty="0">
                <a:solidFill>
                  <a:srgbClr val="003399"/>
                </a:solidFill>
                <a:latin typeface="pingfangSC"/>
              </a:rPr>
              <a:t>情形 </a:t>
            </a:r>
            <a:r>
              <a:rPr lang="en-US" altLang="zh-CN" sz="2000" dirty="0">
                <a:solidFill>
                  <a:srgbClr val="003399"/>
                </a:solidFill>
                <a:latin typeface="pingfangSC"/>
              </a:rPr>
              <a:t>1</a:t>
            </a:r>
            <a:r>
              <a:rPr lang="zh-CN" altLang="en-US" sz="2000" dirty="0">
                <a:solidFill>
                  <a:srgbClr val="003399"/>
                </a:solidFill>
                <a:latin typeface="pingfangSC"/>
              </a:rPr>
              <a:t>：一般凸和非光滑目标函数 </a:t>
            </a:r>
            <a:r>
              <a:rPr lang="en-US" altLang="zh-CN" sz="2000" dirty="0">
                <a:solidFill>
                  <a:srgbClr val="003399"/>
                </a:solidFill>
                <a:latin typeface="pingfangSC"/>
              </a:rPr>
              <a:t>82</a:t>
            </a:r>
            <a:br>
              <a:rPr lang="zh-CN" altLang="en-US" sz="2000" dirty="0">
                <a:solidFill>
                  <a:srgbClr val="003399"/>
                </a:solidFill>
              </a:rPr>
            </a:br>
            <a:r>
              <a:rPr lang="en-US" altLang="zh-CN" sz="2000" dirty="0">
                <a:solidFill>
                  <a:srgbClr val="003399"/>
                </a:solidFill>
                <a:latin typeface="pingfangSC"/>
              </a:rPr>
              <a:t>342 </a:t>
            </a:r>
            <a:r>
              <a:rPr lang="zh-CN" altLang="en-US" sz="2000" dirty="0">
                <a:solidFill>
                  <a:srgbClr val="003399"/>
                </a:solidFill>
                <a:latin typeface="pingfangSC"/>
              </a:rPr>
              <a:t>情形 </a:t>
            </a:r>
            <a:r>
              <a:rPr lang="en-US" altLang="zh-CN" sz="2000" dirty="0">
                <a:solidFill>
                  <a:srgbClr val="003399"/>
                </a:solidFill>
                <a:latin typeface="pingfangSC"/>
              </a:rPr>
              <a:t>2</a:t>
            </a:r>
            <a:r>
              <a:rPr lang="zh-CN" altLang="en-US" sz="2000" dirty="0">
                <a:solidFill>
                  <a:srgbClr val="003399"/>
                </a:solidFill>
                <a:latin typeface="pingfangSC"/>
              </a:rPr>
              <a:t>：强凸非光滑目标函数 </a:t>
            </a:r>
            <a:r>
              <a:rPr lang="en-US" altLang="zh-CN" sz="2000" dirty="0">
                <a:solidFill>
                  <a:srgbClr val="003399"/>
                </a:solidFill>
                <a:latin typeface="pingfangSC"/>
              </a:rPr>
              <a:t>83</a:t>
            </a:r>
            <a:br>
              <a:rPr lang="zh-CN" altLang="en-US" sz="2000" dirty="0">
                <a:solidFill>
                  <a:srgbClr val="003399"/>
                </a:solidFill>
              </a:rPr>
            </a:br>
            <a:r>
              <a:rPr lang="en-US" altLang="zh-CN" sz="2000" dirty="0">
                <a:solidFill>
                  <a:srgbClr val="003399"/>
                </a:solidFill>
                <a:latin typeface="pingfangSC"/>
              </a:rPr>
              <a:t>343 </a:t>
            </a:r>
            <a:r>
              <a:rPr lang="zh-CN" altLang="en-US" sz="2000" dirty="0">
                <a:solidFill>
                  <a:srgbClr val="003399"/>
                </a:solidFill>
                <a:latin typeface="pingfangSC"/>
              </a:rPr>
              <a:t>情形 </a:t>
            </a:r>
            <a:r>
              <a:rPr lang="en-US" altLang="zh-CN" sz="2000" dirty="0">
                <a:solidFill>
                  <a:srgbClr val="003399"/>
                </a:solidFill>
                <a:latin typeface="pingfangSC"/>
              </a:rPr>
              <a:t>3</a:t>
            </a:r>
            <a:r>
              <a:rPr lang="zh-CN" altLang="en-US" sz="2000" dirty="0">
                <a:solidFill>
                  <a:srgbClr val="003399"/>
                </a:solidFill>
                <a:latin typeface="pingfangSC"/>
              </a:rPr>
              <a:t>：一般凸和光滑目标函数 </a:t>
            </a:r>
            <a:r>
              <a:rPr lang="en-US" altLang="zh-CN" sz="2000" dirty="0">
                <a:solidFill>
                  <a:srgbClr val="003399"/>
                </a:solidFill>
                <a:latin typeface="pingfangSC"/>
              </a:rPr>
              <a:t>85</a:t>
            </a:r>
            <a:br>
              <a:rPr lang="zh-CN" altLang="en-US" sz="2000" dirty="0">
                <a:solidFill>
                  <a:srgbClr val="003399"/>
                </a:solidFill>
              </a:rPr>
            </a:br>
            <a:r>
              <a:rPr lang="en-US" altLang="zh-CN" sz="2000" dirty="0">
                <a:solidFill>
                  <a:srgbClr val="003399"/>
                </a:solidFill>
                <a:latin typeface="pingfangSC"/>
              </a:rPr>
              <a:t>344 </a:t>
            </a:r>
            <a:r>
              <a:rPr lang="zh-CN" altLang="en-US" sz="2000" dirty="0">
                <a:solidFill>
                  <a:srgbClr val="003399"/>
                </a:solidFill>
                <a:latin typeface="pingfangSC"/>
              </a:rPr>
              <a:t>情形 </a:t>
            </a:r>
            <a:r>
              <a:rPr lang="en-US" altLang="zh-CN" sz="2000" dirty="0">
                <a:solidFill>
                  <a:srgbClr val="003399"/>
                </a:solidFill>
                <a:latin typeface="pingfangSC"/>
              </a:rPr>
              <a:t>4</a:t>
            </a:r>
            <a:r>
              <a:rPr lang="zh-CN" altLang="en-US" sz="2000" dirty="0">
                <a:solidFill>
                  <a:srgbClr val="003399"/>
                </a:solidFill>
                <a:latin typeface="pingfangSC"/>
              </a:rPr>
              <a:t>：强凸和光滑目标函数 </a:t>
            </a:r>
            <a:r>
              <a:rPr lang="en-US" altLang="zh-CN" sz="2000" dirty="0">
                <a:solidFill>
                  <a:srgbClr val="003399"/>
                </a:solidFill>
                <a:latin typeface="pingfangSC"/>
              </a:rPr>
              <a:t>87</a:t>
            </a:r>
            <a:br>
              <a:rPr lang="zh-CN" altLang="en-US" sz="2000" dirty="0">
                <a:solidFill>
                  <a:srgbClr val="003399"/>
                </a:solidFill>
              </a:rPr>
            </a:br>
            <a:r>
              <a:rPr lang="en-US" altLang="zh-CN" sz="2000" dirty="0">
                <a:solidFill>
                  <a:srgbClr val="003399"/>
                </a:solidFill>
                <a:latin typeface="pingfangSC"/>
              </a:rPr>
              <a:t>345 </a:t>
            </a:r>
            <a:r>
              <a:rPr lang="zh-CN" altLang="en-US" sz="2000" dirty="0">
                <a:solidFill>
                  <a:srgbClr val="003399"/>
                </a:solidFill>
                <a:latin typeface="pingfangSC"/>
              </a:rPr>
              <a:t>非遍历意义收敛速度 </a:t>
            </a:r>
            <a:r>
              <a:rPr lang="en-US" altLang="zh-CN" sz="2000" dirty="0">
                <a:solidFill>
                  <a:srgbClr val="003399"/>
                </a:solidFill>
                <a:latin typeface="pingfangSC"/>
              </a:rPr>
              <a:t>88</a:t>
            </a:r>
            <a:br>
              <a:rPr lang="zh-CN" altLang="en-US" sz="2000" dirty="0">
                <a:solidFill>
                  <a:srgbClr val="003399"/>
                </a:solidFill>
              </a:rPr>
            </a:br>
            <a:r>
              <a:rPr lang="en-US" altLang="zh-CN" sz="2000" dirty="0">
                <a:solidFill>
                  <a:srgbClr val="003399"/>
                </a:solidFill>
                <a:latin typeface="pingfangSC"/>
              </a:rPr>
              <a:t>35 </a:t>
            </a:r>
            <a:r>
              <a:rPr lang="zh-CN" altLang="en-US" sz="2000" dirty="0">
                <a:solidFill>
                  <a:srgbClr val="003399"/>
                </a:solidFill>
                <a:latin typeface="pingfangSC"/>
              </a:rPr>
              <a:t>原始</a:t>
            </a:r>
            <a:r>
              <a:rPr lang="en-US" altLang="zh-CN" sz="2000" dirty="0">
                <a:solidFill>
                  <a:srgbClr val="003399"/>
                </a:solidFill>
                <a:latin typeface="pingfangSC"/>
              </a:rPr>
              <a:t>–</a:t>
            </a:r>
            <a:r>
              <a:rPr lang="zh-CN" altLang="en-US" sz="2000" dirty="0">
                <a:solidFill>
                  <a:srgbClr val="003399"/>
                </a:solidFill>
                <a:latin typeface="pingfangSC"/>
              </a:rPr>
              <a:t>对偶算法 </a:t>
            </a:r>
            <a:r>
              <a:rPr lang="en-US" altLang="zh-CN" sz="2000" dirty="0">
                <a:solidFill>
                  <a:srgbClr val="003399"/>
                </a:solidFill>
                <a:latin typeface="pingfangSC"/>
              </a:rPr>
              <a:t>98</a:t>
            </a:r>
            <a:br>
              <a:rPr lang="zh-CN" altLang="en-US" sz="2000" dirty="0">
                <a:solidFill>
                  <a:srgbClr val="003399"/>
                </a:solidFill>
              </a:rPr>
            </a:br>
            <a:r>
              <a:rPr lang="en-US" altLang="zh-CN" sz="2000" dirty="0">
                <a:solidFill>
                  <a:srgbClr val="003399"/>
                </a:solidFill>
                <a:latin typeface="pingfangSC"/>
              </a:rPr>
              <a:t>351 </a:t>
            </a:r>
            <a:r>
              <a:rPr lang="zh-CN" altLang="en-US" sz="2000" dirty="0">
                <a:solidFill>
                  <a:srgbClr val="003399"/>
                </a:solidFill>
                <a:latin typeface="pingfangSC"/>
              </a:rPr>
              <a:t>情形 </a:t>
            </a:r>
            <a:r>
              <a:rPr lang="en-US" altLang="zh-CN" sz="2000" dirty="0">
                <a:solidFill>
                  <a:srgbClr val="003399"/>
                </a:solidFill>
                <a:latin typeface="pingfangSC"/>
              </a:rPr>
              <a:t>1</a:t>
            </a:r>
            <a:r>
              <a:rPr lang="zh-CN" altLang="en-US" sz="2000" dirty="0">
                <a:solidFill>
                  <a:srgbClr val="003399"/>
                </a:solidFill>
                <a:latin typeface="pingfangSC"/>
              </a:rPr>
              <a:t>：两个函数均非强凸 </a:t>
            </a:r>
            <a:r>
              <a:rPr lang="en-US" altLang="zh-CN" sz="2000" dirty="0">
                <a:solidFill>
                  <a:srgbClr val="003399"/>
                </a:solidFill>
                <a:latin typeface="pingfangSC"/>
              </a:rPr>
              <a:t>100</a:t>
            </a:r>
            <a:br>
              <a:rPr lang="zh-CN" altLang="en-US" sz="2000" dirty="0">
                <a:solidFill>
                  <a:srgbClr val="003399"/>
                </a:solidFill>
              </a:rPr>
            </a:br>
            <a:r>
              <a:rPr lang="en-US" altLang="zh-CN" sz="2000" dirty="0">
                <a:solidFill>
                  <a:srgbClr val="003399"/>
                </a:solidFill>
                <a:latin typeface="pingfangSC"/>
              </a:rPr>
              <a:t>352 </a:t>
            </a:r>
            <a:r>
              <a:rPr lang="zh-CN" altLang="en-US" sz="2000" dirty="0">
                <a:solidFill>
                  <a:srgbClr val="003399"/>
                </a:solidFill>
                <a:latin typeface="pingfangSC"/>
              </a:rPr>
              <a:t>情形 </a:t>
            </a:r>
            <a:r>
              <a:rPr lang="en-US" altLang="zh-CN" sz="2000" dirty="0">
                <a:solidFill>
                  <a:srgbClr val="003399"/>
                </a:solidFill>
                <a:latin typeface="pingfangSC"/>
              </a:rPr>
              <a:t>2</a:t>
            </a:r>
            <a:r>
              <a:rPr lang="zh-CN" altLang="en-US" sz="2000" dirty="0">
                <a:solidFill>
                  <a:srgbClr val="003399"/>
                </a:solidFill>
                <a:latin typeface="pingfangSC"/>
              </a:rPr>
              <a:t>：只有一个函数强凸 </a:t>
            </a:r>
            <a:r>
              <a:rPr lang="en-US" altLang="zh-CN" sz="2000" dirty="0">
                <a:solidFill>
                  <a:srgbClr val="003399"/>
                </a:solidFill>
                <a:latin typeface="pingfangSC"/>
              </a:rPr>
              <a:t>101</a:t>
            </a:r>
            <a:br>
              <a:rPr lang="zh-CN" altLang="en-US" sz="2000" dirty="0">
                <a:solidFill>
                  <a:srgbClr val="003399"/>
                </a:solidFill>
              </a:rPr>
            </a:br>
            <a:r>
              <a:rPr lang="en-US" altLang="zh-CN" sz="2000" dirty="0">
                <a:solidFill>
                  <a:srgbClr val="003399"/>
                </a:solidFill>
                <a:latin typeface="pingfangSC"/>
              </a:rPr>
              <a:t>353 </a:t>
            </a:r>
            <a:r>
              <a:rPr lang="zh-CN" altLang="en-US" sz="2000" dirty="0">
                <a:solidFill>
                  <a:srgbClr val="003399"/>
                </a:solidFill>
                <a:latin typeface="pingfangSC"/>
              </a:rPr>
              <a:t>情形 </a:t>
            </a:r>
            <a:r>
              <a:rPr lang="en-US" altLang="zh-CN" sz="2000" dirty="0">
                <a:solidFill>
                  <a:srgbClr val="003399"/>
                </a:solidFill>
                <a:latin typeface="pingfangSC"/>
              </a:rPr>
              <a:t>3</a:t>
            </a:r>
            <a:r>
              <a:rPr lang="zh-CN" altLang="en-US" sz="2000" dirty="0">
                <a:solidFill>
                  <a:srgbClr val="003399"/>
                </a:solidFill>
                <a:latin typeface="pingfangSC"/>
              </a:rPr>
              <a:t>：两个函数均强凸 </a:t>
            </a:r>
            <a:r>
              <a:rPr lang="en-US" altLang="zh-CN" sz="2000" dirty="0">
                <a:solidFill>
                  <a:srgbClr val="003399"/>
                </a:solidFill>
                <a:latin typeface="pingfangSC"/>
              </a:rPr>
              <a:t>103</a:t>
            </a:r>
            <a:br>
              <a:rPr lang="zh-CN" altLang="en-US" sz="2000" dirty="0">
                <a:solidFill>
                  <a:srgbClr val="003399"/>
                </a:solidFill>
              </a:rPr>
            </a:br>
            <a:r>
              <a:rPr lang="en-US" altLang="zh-CN" sz="2000" dirty="0">
                <a:solidFill>
                  <a:srgbClr val="003399"/>
                </a:solidFill>
                <a:latin typeface="pingfangSC"/>
              </a:rPr>
              <a:t>36 Frank-Wolfe </a:t>
            </a:r>
            <a:r>
              <a:rPr lang="zh-CN" altLang="en-US" sz="2000" dirty="0">
                <a:solidFill>
                  <a:srgbClr val="003399"/>
                </a:solidFill>
                <a:latin typeface="pingfangSC"/>
              </a:rPr>
              <a:t>算法 </a:t>
            </a:r>
            <a:r>
              <a:rPr lang="en-US" altLang="zh-CN" sz="2000" dirty="0">
                <a:solidFill>
                  <a:srgbClr val="003399"/>
                </a:solidFill>
                <a:latin typeface="pingfangSC"/>
              </a:rPr>
              <a:t>104</a:t>
            </a:r>
            <a:endParaRPr lang="zh-CN" altLang="en-US" sz="2000" dirty="0">
              <a:solidFill>
                <a:srgbClr val="003399"/>
              </a:solidFill>
            </a:endParaRPr>
          </a:p>
        </p:txBody>
      </p:sp>
      <p:sp>
        <p:nvSpPr>
          <p:cNvPr id="5" name="标题 4">
            <a:extLst>
              <a:ext uri="{FF2B5EF4-FFF2-40B4-BE49-F238E27FC236}">
                <a16:creationId xmlns:a16="http://schemas.microsoft.com/office/drawing/2014/main" id="{D455347F-84FD-4AAF-8A2F-6475A6A6BDDE}"/>
              </a:ext>
            </a:extLst>
          </p:cNvPr>
          <p:cNvSpPr>
            <a:spLocks noGrp="1"/>
          </p:cNvSpPr>
          <p:nvPr>
            <p:ph type="title"/>
          </p:nvPr>
        </p:nvSpPr>
        <p:spPr>
          <a:xfrm>
            <a:off x="339824" y="15495"/>
            <a:ext cx="8650288" cy="763588"/>
          </a:xfrm>
        </p:spPr>
        <p:txBody>
          <a:bodyPr/>
          <a:lstStyle/>
          <a:p>
            <a:r>
              <a:rPr lang="zh-CN" altLang="en-US" dirty="0">
                <a:sym typeface="+mn-ea"/>
              </a:rPr>
              <a:t>机器学习中的加速一阶优化算法</a:t>
            </a:r>
            <a:endParaRPr lang="zh-CN" altLang="en-US" dirty="0"/>
          </a:p>
        </p:txBody>
      </p:sp>
    </p:spTree>
    <p:extLst>
      <p:ext uri="{BB962C8B-B14F-4D97-AF65-F5344CB8AC3E}">
        <p14:creationId xmlns:p14="http://schemas.microsoft.com/office/powerpoint/2010/main" val="10050683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719158-B8BF-448B-A72F-E6E780696FB3}"/>
              </a:ext>
            </a:extLst>
          </p:cNvPr>
          <p:cNvSpPr/>
          <p:nvPr/>
        </p:nvSpPr>
        <p:spPr>
          <a:xfrm>
            <a:off x="455549" y="516025"/>
            <a:ext cx="9417496" cy="6863417"/>
          </a:xfrm>
          <a:prstGeom prst="rect">
            <a:avLst/>
          </a:prstGeom>
        </p:spPr>
        <p:txBody>
          <a:bodyPr wrap="square">
            <a:spAutoFit/>
          </a:bodyPr>
          <a:lstStyle/>
          <a:p>
            <a:pPr algn="l"/>
            <a:br>
              <a:rPr lang="zh-CN" altLang="en-US" sz="2000" dirty="0">
                <a:solidFill>
                  <a:srgbClr val="003399"/>
                </a:solidFill>
              </a:rPr>
            </a:br>
            <a:br>
              <a:rPr lang="zh-CN" altLang="en-US" sz="2000" dirty="0">
                <a:solidFill>
                  <a:srgbClr val="003399"/>
                </a:solidFill>
              </a:rPr>
            </a:br>
            <a:r>
              <a:rPr lang="zh-CN" altLang="en-US" sz="2000" dirty="0">
                <a:solidFill>
                  <a:srgbClr val="003399"/>
                </a:solidFill>
                <a:latin typeface="pingfangSC"/>
              </a:rPr>
              <a:t>第 </a:t>
            </a:r>
            <a:r>
              <a:rPr lang="en-US" altLang="zh-CN" sz="2000" dirty="0">
                <a:solidFill>
                  <a:srgbClr val="003399"/>
                </a:solidFill>
                <a:latin typeface="pingfangSC"/>
              </a:rPr>
              <a:t>4 </a:t>
            </a:r>
            <a:r>
              <a:rPr lang="zh-CN" altLang="en-US" sz="2000" dirty="0">
                <a:solidFill>
                  <a:srgbClr val="003399"/>
                </a:solidFill>
                <a:latin typeface="pingfangSC"/>
              </a:rPr>
              <a:t>章 非凸优化中的加速梯度算法 </a:t>
            </a:r>
            <a:r>
              <a:rPr lang="en-US" altLang="zh-CN" sz="2000" dirty="0">
                <a:solidFill>
                  <a:srgbClr val="003399"/>
                </a:solidFill>
                <a:latin typeface="pingfangSC"/>
              </a:rPr>
              <a:t>112</a:t>
            </a:r>
            <a:br>
              <a:rPr lang="zh-CN" altLang="en-US" sz="2000" dirty="0">
                <a:solidFill>
                  <a:srgbClr val="003399"/>
                </a:solidFill>
              </a:rPr>
            </a:br>
            <a:r>
              <a:rPr lang="en-US" altLang="zh-CN" sz="2000" dirty="0">
                <a:solidFill>
                  <a:srgbClr val="003399"/>
                </a:solidFill>
                <a:latin typeface="pingfangSC"/>
              </a:rPr>
              <a:t>41 </a:t>
            </a:r>
            <a:r>
              <a:rPr lang="zh-CN" altLang="en-US" sz="2000" dirty="0">
                <a:solidFill>
                  <a:srgbClr val="003399"/>
                </a:solidFill>
                <a:latin typeface="pingfangSC"/>
              </a:rPr>
              <a:t>带冲量的邻近梯度法 </a:t>
            </a:r>
            <a:r>
              <a:rPr lang="en-US" altLang="zh-CN" sz="2000" dirty="0">
                <a:solidFill>
                  <a:srgbClr val="003399"/>
                </a:solidFill>
                <a:latin typeface="pingfangSC"/>
              </a:rPr>
              <a:t>112</a:t>
            </a:r>
            <a:br>
              <a:rPr lang="zh-CN" altLang="en-US" sz="2000" dirty="0">
                <a:solidFill>
                  <a:srgbClr val="003399"/>
                </a:solidFill>
              </a:rPr>
            </a:br>
            <a:r>
              <a:rPr lang="en-US" altLang="zh-CN" sz="2000" dirty="0">
                <a:solidFill>
                  <a:srgbClr val="003399"/>
                </a:solidFill>
                <a:latin typeface="pingfangSC"/>
              </a:rPr>
              <a:t>411 </a:t>
            </a:r>
            <a:r>
              <a:rPr lang="zh-CN" altLang="en-US" sz="2000" dirty="0">
                <a:solidFill>
                  <a:srgbClr val="003399"/>
                </a:solidFill>
                <a:latin typeface="pingfangSC"/>
              </a:rPr>
              <a:t>收敛性理论 </a:t>
            </a:r>
            <a:r>
              <a:rPr lang="en-US" altLang="zh-CN" sz="2000" dirty="0">
                <a:solidFill>
                  <a:srgbClr val="003399"/>
                </a:solidFill>
                <a:latin typeface="pingfangSC"/>
              </a:rPr>
              <a:t>113</a:t>
            </a:r>
            <a:br>
              <a:rPr lang="zh-CN" altLang="en-US" sz="2000" dirty="0">
                <a:solidFill>
                  <a:srgbClr val="003399"/>
                </a:solidFill>
              </a:rPr>
            </a:br>
            <a:r>
              <a:rPr lang="en-US" altLang="zh-CN" sz="2000" dirty="0">
                <a:solidFill>
                  <a:srgbClr val="003399"/>
                </a:solidFill>
                <a:latin typeface="pingfangSC"/>
              </a:rPr>
              <a:t>412 </a:t>
            </a:r>
            <a:r>
              <a:rPr lang="zh-CN" altLang="en-US" sz="2000" dirty="0">
                <a:solidFill>
                  <a:srgbClr val="003399"/>
                </a:solidFill>
                <a:latin typeface="pingfangSC"/>
              </a:rPr>
              <a:t>单调加速邻近梯度法 </a:t>
            </a:r>
            <a:r>
              <a:rPr lang="en-US" altLang="zh-CN" sz="2000" dirty="0">
                <a:solidFill>
                  <a:srgbClr val="003399"/>
                </a:solidFill>
                <a:latin typeface="pingfangSC"/>
              </a:rPr>
              <a:t>120</a:t>
            </a:r>
            <a:br>
              <a:rPr lang="zh-CN" altLang="en-US" sz="2000" dirty="0">
                <a:solidFill>
                  <a:srgbClr val="003399"/>
                </a:solidFill>
              </a:rPr>
            </a:br>
            <a:r>
              <a:rPr lang="en-US" altLang="zh-CN" sz="2000" dirty="0">
                <a:solidFill>
                  <a:srgbClr val="003399"/>
                </a:solidFill>
                <a:latin typeface="pingfangSC"/>
              </a:rPr>
              <a:t>42 </a:t>
            </a:r>
            <a:r>
              <a:rPr lang="zh-CN" altLang="en-US" sz="2000" dirty="0">
                <a:solidFill>
                  <a:srgbClr val="003399"/>
                </a:solidFill>
                <a:latin typeface="pingfangSC"/>
              </a:rPr>
              <a:t>快速收敛到临界点 </a:t>
            </a:r>
            <a:r>
              <a:rPr lang="en-US" altLang="zh-CN" sz="2000" dirty="0">
                <a:solidFill>
                  <a:srgbClr val="003399"/>
                </a:solidFill>
                <a:latin typeface="pingfangSC"/>
              </a:rPr>
              <a:t>120</a:t>
            </a:r>
            <a:br>
              <a:rPr lang="zh-CN" altLang="en-US" sz="2000" dirty="0">
                <a:solidFill>
                  <a:srgbClr val="003399"/>
                </a:solidFill>
              </a:rPr>
            </a:br>
            <a:r>
              <a:rPr lang="en-US" altLang="zh-CN" sz="2000" dirty="0">
                <a:solidFill>
                  <a:srgbClr val="003399"/>
                </a:solidFill>
                <a:latin typeface="pingfangSC"/>
              </a:rPr>
              <a:t>421 </a:t>
            </a:r>
            <a:r>
              <a:rPr lang="zh-CN" altLang="en-US" sz="2000" dirty="0">
                <a:solidFill>
                  <a:srgbClr val="003399"/>
                </a:solidFill>
                <a:latin typeface="pingfangSC"/>
              </a:rPr>
              <a:t>能够检测强凸性质的 </a:t>
            </a:r>
            <a:r>
              <a:rPr lang="en-US" altLang="zh-CN" sz="2000" dirty="0">
                <a:solidFill>
                  <a:srgbClr val="003399"/>
                </a:solidFill>
                <a:latin typeface="pingfangSC"/>
              </a:rPr>
              <a:t>AGD 121</a:t>
            </a:r>
            <a:br>
              <a:rPr lang="zh-CN" altLang="en-US" sz="2000" dirty="0">
                <a:solidFill>
                  <a:srgbClr val="003399"/>
                </a:solidFill>
              </a:rPr>
            </a:br>
            <a:r>
              <a:rPr lang="en-US" altLang="zh-CN" sz="2000" dirty="0">
                <a:solidFill>
                  <a:srgbClr val="003399"/>
                </a:solidFill>
                <a:latin typeface="pingfangSC"/>
              </a:rPr>
              <a:t>422 </a:t>
            </a:r>
            <a:r>
              <a:rPr lang="zh-CN" altLang="en-US" sz="2000" dirty="0">
                <a:solidFill>
                  <a:srgbClr val="003399"/>
                </a:solidFill>
                <a:latin typeface="pingfangSC"/>
              </a:rPr>
              <a:t>负曲率下降算法 </a:t>
            </a:r>
            <a:r>
              <a:rPr lang="en-US" altLang="zh-CN" sz="2000" dirty="0">
                <a:solidFill>
                  <a:srgbClr val="003399"/>
                </a:solidFill>
                <a:latin typeface="pingfangSC"/>
              </a:rPr>
              <a:t>123</a:t>
            </a:r>
            <a:br>
              <a:rPr lang="zh-CN" altLang="en-US" sz="2000" dirty="0">
                <a:solidFill>
                  <a:srgbClr val="003399"/>
                </a:solidFill>
              </a:rPr>
            </a:br>
            <a:r>
              <a:rPr lang="en-US" altLang="zh-CN" sz="2000" dirty="0">
                <a:solidFill>
                  <a:srgbClr val="003399"/>
                </a:solidFill>
                <a:latin typeface="pingfangSC"/>
              </a:rPr>
              <a:t>423 </a:t>
            </a:r>
            <a:r>
              <a:rPr lang="zh-CN" altLang="en-US" sz="2000" dirty="0">
                <a:solidFill>
                  <a:srgbClr val="003399"/>
                </a:solidFill>
                <a:latin typeface="pingfangSC"/>
              </a:rPr>
              <a:t>非凸加速算法 </a:t>
            </a:r>
            <a:r>
              <a:rPr lang="en-US" altLang="zh-CN" sz="2000" dirty="0">
                <a:solidFill>
                  <a:srgbClr val="003399"/>
                </a:solidFill>
                <a:latin typeface="pingfangSC"/>
              </a:rPr>
              <a:t>125</a:t>
            </a:r>
            <a:br>
              <a:rPr lang="zh-CN" altLang="en-US" sz="2000" dirty="0">
                <a:solidFill>
                  <a:srgbClr val="003399"/>
                </a:solidFill>
              </a:rPr>
            </a:br>
            <a:r>
              <a:rPr lang="en-US" altLang="zh-CN" sz="2000" dirty="0">
                <a:solidFill>
                  <a:srgbClr val="003399"/>
                </a:solidFill>
                <a:latin typeface="pingfangSC"/>
              </a:rPr>
              <a:t>43 </a:t>
            </a:r>
            <a:r>
              <a:rPr lang="zh-CN" altLang="en-US" sz="2000" dirty="0">
                <a:solidFill>
                  <a:srgbClr val="003399"/>
                </a:solidFill>
                <a:latin typeface="pingfangSC"/>
              </a:rPr>
              <a:t>快速逃离鞍点 </a:t>
            </a:r>
            <a:r>
              <a:rPr lang="en-US" altLang="zh-CN" sz="2000" dirty="0">
                <a:solidFill>
                  <a:srgbClr val="003399"/>
                </a:solidFill>
                <a:latin typeface="pingfangSC"/>
              </a:rPr>
              <a:t>128</a:t>
            </a:r>
            <a:br>
              <a:rPr lang="zh-CN" altLang="en-US" sz="2000" dirty="0">
                <a:solidFill>
                  <a:srgbClr val="003399"/>
                </a:solidFill>
              </a:rPr>
            </a:br>
            <a:r>
              <a:rPr lang="en-US" altLang="zh-CN" sz="2000" dirty="0">
                <a:solidFill>
                  <a:srgbClr val="003399"/>
                </a:solidFill>
                <a:latin typeface="pingfangSC"/>
              </a:rPr>
              <a:t>431 </a:t>
            </a:r>
            <a:r>
              <a:rPr lang="zh-CN" altLang="en-US" sz="2000" dirty="0">
                <a:solidFill>
                  <a:srgbClr val="003399"/>
                </a:solidFill>
                <a:latin typeface="pingfangSC"/>
              </a:rPr>
              <a:t>几乎凸的情形 </a:t>
            </a:r>
            <a:r>
              <a:rPr lang="en-US" altLang="zh-CN" sz="2000" dirty="0">
                <a:solidFill>
                  <a:srgbClr val="003399"/>
                </a:solidFill>
                <a:latin typeface="pingfangSC"/>
              </a:rPr>
              <a:t>128</a:t>
            </a:r>
            <a:br>
              <a:rPr lang="zh-CN" altLang="en-US" sz="2000" dirty="0">
                <a:solidFill>
                  <a:srgbClr val="003399"/>
                </a:solidFill>
              </a:rPr>
            </a:br>
            <a:r>
              <a:rPr lang="en-US" altLang="zh-CN" sz="2000" dirty="0">
                <a:solidFill>
                  <a:srgbClr val="003399"/>
                </a:solidFill>
                <a:latin typeface="pingfangSC"/>
              </a:rPr>
              <a:t>432 </a:t>
            </a:r>
            <a:r>
              <a:rPr lang="zh-CN" altLang="en-US" sz="2000" dirty="0">
                <a:solidFill>
                  <a:srgbClr val="003399"/>
                </a:solidFill>
                <a:latin typeface="pingfangSC"/>
              </a:rPr>
              <a:t>完全非凸情形 </a:t>
            </a:r>
            <a:r>
              <a:rPr lang="en-US" altLang="zh-CN" sz="2000" dirty="0">
                <a:solidFill>
                  <a:srgbClr val="003399"/>
                </a:solidFill>
                <a:latin typeface="pingfangSC"/>
              </a:rPr>
              <a:t>130</a:t>
            </a:r>
            <a:br>
              <a:rPr lang="zh-CN" altLang="en-US" sz="2000" dirty="0">
                <a:solidFill>
                  <a:srgbClr val="003399"/>
                </a:solidFill>
              </a:rPr>
            </a:br>
            <a:r>
              <a:rPr lang="en-US" altLang="zh-CN" sz="2000" dirty="0">
                <a:solidFill>
                  <a:srgbClr val="003399"/>
                </a:solidFill>
                <a:latin typeface="pingfangSC"/>
              </a:rPr>
              <a:t>433 </a:t>
            </a:r>
            <a:r>
              <a:rPr lang="zh-CN" altLang="en-US" sz="2000" dirty="0">
                <a:solidFill>
                  <a:srgbClr val="003399"/>
                </a:solidFill>
                <a:latin typeface="pingfangSC"/>
              </a:rPr>
              <a:t>非凸加速梯度下降法 </a:t>
            </a:r>
            <a:r>
              <a:rPr lang="en-US" altLang="zh-CN" sz="2000" dirty="0">
                <a:solidFill>
                  <a:srgbClr val="003399"/>
                </a:solidFill>
                <a:latin typeface="pingfangSC"/>
              </a:rPr>
              <a:t>131</a:t>
            </a:r>
            <a:br>
              <a:rPr lang="zh-CN" altLang="en-US" sz="2000" dirty="0">
                <a:solidFill>
                  <a:srgbClr val="003399"/>
                </a:solidFill>
              </a:rPr>
            </a:br>
            <a:r>
              <a:rPr lang="zh-CN" altLang="en-US" sz="2000" dirty="0">
                <a:solidFill>
                  <a:srgbClr val="003399"/>
                </a:solidFill>
                <a:latin typeface="pingfangSC"/>
              </a:rPr>
              <a:t>参考文献 </a:t>
            </a:r>
            <a:r>
              <a:rPr lang="en-US" altLang="zh-CN" sz="2000" dirty="0">
                <a:solidFill>
                  <a:srgbClr val="003399"/>
                </a:solidFill>
                <a:latin typeface="pingfangSC"/>
              </a:rPr>
              <a:t>136</a:t>
            </a:r>
            <a:br>
              <a:rPr lang="zh-CN" altLang="en-US" sz="2000" dirty="0">
                <a:solidFill>
                  <a:srgbClr val="003399"/>
                </a:solidFill>
              </a:rPr>
            </a:br>
            <a:r>
              <a:rPr lang="zh-CN" altLang="en-US" sz="2000" dirty="0">
                <a:solidFill>
                  <a:srgbClr val="003399"/>
                </a:solidFill>
                <a:latin typeface="pingfangSC"/>
              </a:rPr>
              <a:t>第 </a:t>
            </a:r>
            <a:r>
              <a:rPr lang="en-US" altLang="zh-CN" sz="2000" dirty="0">
                <a:solidFill>
                  <a:srgbClr val="003399"/>
                </a:solidFill>
                <a:latin typeface="pingfangSC"/>
              </a:rPr>
              <a:t>5 </a:t>
            </a:r>
            <a:r>
              <a:rPr lang="zh-CN" altLang="en-US" sz="2000" dirty="0">
                <a:solidFill>
                  <a:srgbClr val="003399"/>
                </a:solidFill>
                <a:latin typeface="pingfangSC"/>
              </a:rPr>
              <a:t>章 加速随机算法 </a:t>
            </a:r>
            <a:r>
              <a:rPr lang="en-US" altLang="zh-CN" sz="2000" dirty="0">
                <a:solidFill>
                  <a:srgbClr val="003399"/>
                </a:solidFill>
                <a:latin typeface="pingfangSC"/>
              </a:rPr>
              <a:t>138</a:t>
            </a:r>
            <a:br>
              <a:rPr lang="zh-CN" altLang="en-US" sz="2000" dirty="0">
                <a:solidFill>
                  <a:srgbClr val="003399"/>
                </a:solidFill>
              </a:rPr>
            </a:br>
            <a:r>
              <a:rPr lang="en-US" altLang="zh-CN" sz="2000" dirty="0">
                <a:solidFill>
                  <a:srgbClr val="003399"/>
                </a:solidFill>
                <a:latin typeface="pingfangSC"/>
              </a:rPr>
              <a:t>51 </a:t>
            </a:r>
            <a:r>
              <a:rPr lang="zh-CN" altLang="en-US" sz="2000" dirty="0">
                <a:solidFill>
                  <a:srgbClr val="003399"/>
                </a:solidFill>
                <a:latin typeface="pingfangSC"/>
              </a:rPr>
              <a:t>各自凸情况 </a:t>
            </a:r>
            <a:r>
              <a:rPr lang="en-US" altLang="zh-CN" sz="2000" dirty="0">
                <a:solidFill>
                  <a:srgbClr val="003399"/>
                </a:solidFill>
                <a:latin typeface="pingfangSC"/>
              </a:rPr>
              <a:t>139</a:t>
            </a:r>
            <a:br>
              <a:rPr lang="zh-CN" altLang="en-US" sz="2000" dirty="0">
                <a:solidFill>
                  <a:srgbClr val="003399"/>
                </a:solidFill>
              </a:rPr>
            </a:br>
            <a:r>
              <a:rPr lang="en-US" altLang="zh-CN" sz="2000" dirty="0">
                <a:solidFill>
                  <a:srgbClr val="003399"/>
                </a:solidFill>
                <a:latin typeface="pingfangSC"/>
              </a:rPr>
              <a:t>511 </a:t>
            </a:r>
            <a:r>
              <a:rPr lang="zh-CN" altLang="en-US" sz="2000" dirty="0">
                <a:solidFill>
                  <a:srgbClr val="003399"/>
                </a:solidFill>
                <a:latin typeface="pingfangSC"/>
              </a:rPr>
              <a:t>加速随机坐标下降算法 </a:t>
            </a:r>
            <a:r>
              <a:rPr lang="en-US" altLang="zh-CN" sz="2000" dirty="0">
                <a:solidFill>
                  <a:srgbClr val="003399"/>
                </a:solidFill>
                <a:latin typeface="pingfangSC"/>
              </a:rPr>
              <a:t>140</a:t>
            </a:r>
            <a:br>
              <a:rPr lang="zh-CN" altLang="en-US" sz="2000" dirty="0">
                <a:solidFill>
                  <a:srgbClr val="003399"/>
                </a:solidFill>
              </a:rPr>
            </a:br>
            <a:r>
              <a:rPr lang="en-US" altLang="zh-CN" sz="2000" dirty="0">
                <a:solidFill>
                  <a:srgbClr val="003399"/>
                </a:solidFill>
                <a:latin typeface="pingfangSC"/>
              </a:rPr>
              <a:t>512 </a:t>
            </a:r>
            <a:r>
              <a:rPr lang="zh-CN" altLang="en-US" sz="2000" dirty="0">
                <a:solidFill>
                  <a:srgbClr val="003399"/>
                </a:solidFill>
                <a:latin typeface="pingfangSC"/>
              </a:rPr>
              <a:t>方差缩减技巧基础算法 </a:t>
            </a:r>
            <a:r>
              <a:rPr lang="en-US" altLang="zh-CN" sz="2000" dirty="0">
                <a:solidFill>
                  <a:srgbClr val="003399"/>
                </a:solidFill>
                <a:latin typeface="pingfangSC"/>
              </a:rPr>
              <a:t>147</a:t>
            </a:r>
            <a:br>
              <a:rPr lang="zh-CN" altLang="en-US" sz="2000" dirty="0">
                <a:solidFill>
                  <a:srgbClr val="003399"/>
                </a:solidFill>
              </a:rPr>
            </a:br>
            <a:r>
              <a:rPr lang="en-US" altLang="zh-CN" sz="2000" dirty="0">
                <a:solidFill>
                  <a:srgbClr val="003399"/>
                </a:solidFill>
                <a:latin typeface="pingfangSC"/>
              </a:rPr>
              <a:t>513 </a:t>
            </a:r>
            <a:r>
              <a:rPr lang="zh-CN" altLang="en-US" sz="2000" dirty="0">
                <a:solidFill>
                  <a:srgbClr val="003399"/>
                </a:solidFill>
                <a:latin typeface="pingfangSC"/>
              </a:rPr>
              <a:t>加速随机方差缩减方法 </a:t>
            </a:r>
            <a:r>
              <a:rPr lang="en-US" altLang="zh-CN" sz="2000" dirty="0">
                <a:solidFill>
                  <a:srgbClr val="003399"/>
                </a:solidFill>
                <a:latin typeface="pingfangSC"/>
              </a:rPr>
              <a:t>152</a:t>
            </a:r>
            <a:br>
              <a:rPr lang="zh-CN" altLang="en-US" sz="2000" dirty="0">
                <a:solidFill>
                  <a:srgbClr val="003399"/>
                </a:solidFill>
              </a:rPr>
            </a:br>
            <a:r>
              <a:rPr lang="en-US" altLang="zh-CN" sz="2000" dirty="0">
                <a:solidFill>
                  <a:srgbClr val="003399"/>
                </a:solidFill>
                <a:latin typeface="pingfangSC"/>
              </a:rPr>
              <a:t>514 </a:t>
            </a:r>
            <a:r>
              <a:rPr lang="zh-CN" altLang="en-US" sz="2000" dirty="0">
                <a:solidFill>
                  <a:srgbClr val="003399"/>
                </a:solidFill>
                <a:latin typeface="pingfangSC"/>
              </a:rPr>
              <a:t>黑盒加速算法 </a:t>
            </a:r>
            <a:r>
              <a:rPr lang="en-US" altLang="zh-CN" sz="2000" dirty="0">
                <a:solidFill>
                  <a:srgbClr val="003399"/>
                </a:solidFill>
                <a:latin typeface="pingfangSC"/>
              </a:rPr>
              <a:t>158</a:t>
            </a:r>
            <a:br>
              <a:rPr lang="zh-CN" altLang="en-US" sz="2000" dirty="0">
                <a:solidFill>
                  <a:srgbClr val="003399"/>
                </a:solidFill>
              </a:rPr>
            </a:br>
            <a:r>
              <a:rPr lang="en-US" altLang="zh-CN" sz="2000" dirty="0">
                <a:solidFill>
                  <a:srgbClr val="003399"/>
                </a:solidFill>
                <a:latin typeface="pingfangSC"/>
              </a:rPr>
              <a:t>52 </a:t>
            </a:r>
            <a:r>
              <a:rPr lang="zh-CN" altLang="en-US" sz="2000" dirty="0">
                <a:solidFill>
                  <a:srgbClr val="003399"/>
                </a:solidFill>
                <a:latin typeface="pingfangSC"/>
              </a:rPr>
              <a:t>各自非凸情况 </a:t>
            </a:r>
            <a:r>
              <a:rPr lang="en-US" altLang="zh-CN" sz="2000" dirty="0">
                <a:solidFill>
                  <a:srgbClr val="003399"/>
                </a:solidFill>
                <a:latin typeface="pingfangSC"/>
              </a:rPr>
              <a:t>160</a:t>
            </a:r>
            <a:endParaRPr lang="zh-CN" altLang="en-US" sz="2000" dirty="0">
              <a:solidFill>
                <a:srgbClr val="003399"/>
              </a:solidFill>
            </a:endParaRPr>
          </a:p>
        </p:txBody>
      </p:sp>
      <p:sp>
        <p:nvSpPr>
          <p:cNvPr id="3" name="矩形 2">
            <a:extLst>
              <a:ext uri="{FF2B5EF4-FFF2-40B4-BE49-F238E27FC236}">
                <a16:creationId xmlns:a16="http://schemas.microsoft.com/office/drawing/2014/main" id="{3F201C9A-2795-4944-B920-F2BFDE3DE35A}"/>
              </a:ext>
            </a:extLst>
          </p:cNvPr>
          <p:cNvSpPr/>
          <p:nvPr/>
        </p:nvSpPr>
        <p:spPr>
          <a:xfrm>
            <a:off x="4963485" y="1685575"/>
            <a:ext cx="4953000" cy="4524315"/>
          </a:xfrm>
          <a:prstGeom prst="rect">
            <a:avLst/>
          </a:prstGeom>
        </p:spPr>
        <p:txBody>
          <a:bodyPr>
            <a:spAutoFit/>
          </a:bodyPr>
          <a:lstStyle/>
          <a:p>
            <a:pPr algn="l"/>
            <a:r>
              <a:rPr lang="en-US" altLang="zh-CN" dirty="0">
                <a:solidFill>
                  <a:srgbClr val="003399"/>
                </a:solidFill>
                <a:latin typeface="pingfangSC"/>
              </a:rPr>
              <a:t>53 </a:t>
            </a:r>
            <a:r>
              <a:rPr lang="zh-CN" altLang="en-US" dirty="0">
                <a:solidFill>
                  <a:srgbClr val="003399"/>
                </a:solidFill>
                <a:latin typeface="pingfangSC"/>
              </a:rPr>
              <a:t>非凸情况 </a:t>
            </a:r>
            <a:r>
              <a:rPr lang="en-US" altLang="zh-CN" dirty="0">
                <a:solidFill>
                  <a:srgbClr val="003399"/>
                </a:solidFill>
                <a:latin typeface="pingfangSC"/>
              </a:rPr>
              <a:t>166</a:t>
            </a:r>
            <a:br>
              <a:rPr lang="zh-CN" altLang="en-US" dirty="0">
                <a:solidFill>
                  <a:srgbClr val="003399"/>
                </a:solidFill>
              </a:rPr>
            </a:br>
            <a:r>
              <a:rPr lang="en-US" altLang="zh-CN" dirty="0">
                <a:solidFill>
                  <a:srgbClr val="003399"/>
                </a:solidFill>
                <a:latin typeface="pingfangSC"/>
              </a:rPr>
              <a:t>531 </a:t>
            </a:r>
            <a:r>
              <a:rPr lang="zh-CN" altLang="en-US" dirty="0">
                <a:solidFill>
                  <a:srgbClr val="003399"/>
                </a:solidFill>
                <a:latin typeface="pingfangSC"/>
              </a:rPr>
              <a:t>随机路径积分差分估计子 </a:t>
            </a:r>
            <a:r>
              <a:rPr lang="en-US" altLang="zh-CN" dirty="0">
                <a:solidFill>
                  <a:srgbClr val="003399"/>
                </a:solidFill>
                <a:latin typeface="pingfangSC"/>
              </a:rPr>
              <a:t>167</a:t>
            </a:r>
            <a:br>
              <a:rPr lang="zh-CN" altLang="en-US" dirty="0">
                <a:solidFill>
                  <a:srgbClr val="003399"/>
                </a:solidFill>
              </a:rPr>
            </a:br>
            <a:r>
              <a:rPr lang="en-US" altLang="zh-CN" dirty="0">
                <a:solidFill>
                  <a:srgbClr val="003399"/>
                </a:solidFill>
                <a:latin typeface="pingfangSC"/>
              </a:rPr>
              <a:t>532 </a:t>
            </a:r>
            <a:r>
              <a:rPr lang="zh-CN" altLang="en-US" dirty="0">
                <a:solidFill>
                  <a:srgbClr val="003399"/>
                </a:solidFill>
                <a:latin typeface="pingfangSC"/>
              </a:rPr>
              <a:t>冲量加速 </a:t>
            </a:r>
            <a:r>
              <a:rPr lang="en-US" altLang="zh-CN" dirty="0">
                <a:solidFill>
                  <a:srgbClr val="003399"/>
                </a:solidFill>
                <a:latin typeface="pingfangSC"/>
              </a:rPr>
              <a:t>173</a:t>
            </a:r>
            <a:br>
              <a:rPr lang="zh-CN" altLang="en-US" dirty="0">
                <a:solidFill>
                  <a:srgbClr val="003399"/>
                </a:solidFill>
              </a:rPr>
            </a:br>
            <a:r>
              <a:rPr lang="en-US" altLang="zh-CN" dirty="0">
                <a:solidFill>
                  <a:srgbClr val="003399"/>
                </a:solidFill>
                <a:latin typeface="pingfangSC"/>
              </a:rPr>
              <a:t>54 </a:t>
            </a:r>
            <a:r>
              <a:rPr lang="zh-CN" altLang="en-US" dirty="0">
                <a:solidFill>
                  <a:srgbClr val="003399"/>
                </a:solidFill>
                <a:latin typeface="pingfangSC"/>
              </a:rPr>
              <a:t>带约束问题 </a:t>
            </a:r>
            <a:r>
              <a:rPr lang="en-US" altLang="zh-CN" dirty="0">
                <a:solidFill>
                  <a:srgbClr val="003399"/>
                </a:solidFill>
                <a:latin typeface="pingfangSC"/>
              </a:rPr>
              <a:t>174</a:t>
            </a:r>
            <a:br>
              <a:rPr lang="zh-CN" altLang="en-US" dirty="0">
                <a:solidFill>
                  <a:srgbClr val="003399"/>
                </a:solidFill>
              </a:rPr>
            </a:br>
            <a:r>
              <a:rPr lang="en-US" altLang="zh-CN" dirty="0">
                <a:solidFill>
                  <a:srgbClr val="003399"/>
                </a:solidFill>
                <a:latin typeface="pingfangSC"/>
              </a:rPr>
              <a:t>55 </a:t>
            </a:r>
            <a:r>
              <a:rPr lang="zh-CN" altLang="en-US" dirty="0">
                <a:solidFill>
                  <a:srgbClr val="003399"/>
                </a:solidFill>
                <a:latin typeface="pingfangSC"/>
              </a:rPr>
              <a:t>无穷情况 </a:t>
            </a:r>
            <a:r>
              <a:rPr lang="en-US" altLang="zh-CN" dirty="0">
                <a:solidFill>
                  <a:srgbClr val="003399"/>
                </a:solidFill>
                <a:latin typeface="pingfangSC"/>
              </a:rPr>
              <a:t>197</a:t>
            </a:r>
            <a:br>
              <a:rPr lang="zh-CN" altLang="en-US" dirty="0">
                <a:solidFill>
                  <a:srgbClr val="003399"/>
                </a:solidFill>
              </a:rPr>
            </a:br>
            <a:r>
              <a:rPr lang="zh-CN" altLang="en-US" dirty="0">
                <a:solidFill>
                  <a:srgbClr val="003399"/>
                </a:solidFill>
                <a:latin typeface="pingfangSC"/>
              </a:rPr>
              <a:t>参考文献 </a:t>
            </a:r>
            <a:r>
              <a:rPr lang="en-US" altLang="zh-CN" dirty="0">
                <a:solidFill>
                  <a:srgbClr val="003399"/>
                </a:solidFill>
                <a:latin typeface="pingfangSC"/>
              </a:rPr>
              <a:t>200</a:t>
            </a:r>
            <a:r>
              <a:rPr lang="zh-CN" altLang="en-US" dirty="0">
                <a:solidFill>
                  <a:srgbClr val="003399"/>
                </a:solidFill>
                <a:latin typeface="pingfangSC"/>
              </a:rPr>
              <a:t>第 </a:t>
            </a:r>
            <a:r>
              <a:rPr lang="en-US" altLang="zh-CN" dirty="0">
                <a:solidFill>
                  <a:srgbClr val="003399"/>
                </a:solidFill>
                <a:latin typeface="pingfangSC"/>
              </a:rPr>
              <a:t>6 </a:t>
            </a:r>
            <a:r>
              <a:rPr lang="zh-CN" altLang="en-US" dirty="0">
                <a:solidFill>
                  <a:srgbClr val="003399"/>
                </a:solidFill>
                <a:latin typeface="pingfangSC"/>
              </a:rPr>
              <a:t>章 加速并行算法</a:t>
            </a:r>
            <a:endParaRPr lang="en-US" altLang="zh-CN" dirty="0">
              <a:solidFill>
                <a:srgbClr val="003399"/>
              </a:solidFill>
              <a:latin typeface="pingfangSC"/>
            </a:endParaRPr>
          </a:p>
          <a:p>
            <a:pPr algn="l"/>
            <a:r>
              <a:rPr lang="en-US" altLang="zh-CN" dirty="0">
                <a:solidFill>
                  <a:srgbClr val="003399"/>
                </a:solidFill>
                <a:latin typeface="pingfangSC"/>
              </a:rPr>
              <a:t>6.1</a:t>
            </a:r>
            <a:r>
              <a:rPr lang="zh-CN" altLang="en-US" dirty="0">
                <a:solidFill>
                  <a:srgbClr val="003399"/>
                </a:solidFill>
                <a:latin typeface="pingfangSC"/>
              </a:rPr>
              <a:t>加速异步算法</a:t>
            </a:r>
            <a:endParaRPr lang="en-US" altLang="zh-CN" dirty="0">
              <a:solidFill>
                <a:srgbClr val="003399"/>
              </a:solidFill>
              <a:latin typeface="pingfangSC"/>
            </a:endParaRPr>
          </a:p>
          <a:p>
            <a:pPr algn="l"/>
            <a:r>
              <a:rPr lang="en-US" altLang="zh-CN" dirty="0">
                <a:solidFill>
                  <a:srgbClr val="003399"/>
                </a:solidFill>
                <a:latin typeface="pingfangSC"/>
              </a:rPr>
              <a:t>6.1.1 </a:t>
            </a:r>
            <a:r>
              <a:rPr lang="zh-CN" altLang="en-US" dirty="0">
                <a:solidFill>
                  <a:srgbClr val="003399"/>
                </a:solidFill>
                <a:latin typeface="pingfangSC"/>
              </a:rPr>
              <a:t>异步加速梯度下降算法</a:t>
            </a:r>
            <a:endParaRPr lang="en-US" altLang="zh-CN" dirty="0">
              <a:solidFill>
                <a:srgbClr val="003399"/>
              </a:solidFill>
              <a:latin typeface="pingfangSC"/>
            </a:endParaRPr>
          </a:p>
          <a:p>
            <a:pPr algn="l"/>
            <a:r>
              <a:rPr lang="en-US" altLang="zh-CN" dirty="0">
                <a:solidFill>
                  <a:srgbClr val="003399"/>
                </a:solidFill>
                <a:latin typeface="pingfangSC"/>
              </a:rPr>
              <a:t>6.1.2 </a:t>
            </a:r>
            <a:r>
              <a:rPr lang="zh-CN" altLang="en-US" dirty="0">
                <a:solidFill>
                  <a:srgbClr val="003399"/>
                </a:solidFill>
                <a:latin typeface="pingfangSC"/>
              </a:rPr>
              <a:t>异步加速随机坐标下降算法</a:t>
            </a:r>
            <a:endParaRPr lang="en-US" altLang="zh-CN" dirty="0">
              <a:solidFill>
                <a:srgbClr val="003399"/>
              </a:solidFill>
              <a:latin typeface="pingfangSC"/>
            </a:endParaRPr>
          </a:p>
          <a:p>
            <a:pPr algn="l"/>
            <a:r>
              <a:rPr lang="en-US" altLang="zh-CN" dirty="0">
                <a:solidFill>
                  <a:srgbClr val="003399"/>
                </a:solidFill>
                <a:latin typeface="pingfangSC"/>
              </a:rPr>
              <a:t>6.2 </a:t>
            </a:r>
            <a:r>
              <a:rPr lang="zh-CN" altLang="en-US" dirty="0">
                <a:solidFill>
                  <a:srgbClr val="003399"/>
                </a:solidFill>
                <a:latin typeface="pingfangSC"/>
              </a:rPr>
              <a:t>加速分布式算法</a:t>
            </a:r>
            <a:endParaRPr lang="en-US" altLang="zh-CN" dirty="0">
              <a:solidFill>
                <a:srgbClr val="003399"/>
              </a:solidFill>
              <a:latin typeface="pingfangSC"/>
            </a:endParaRPr>
          </a:p>
          <a:p>
            <a:pPr algn="l"/>
            <a:r>
              <a:rPr lang="en-US" altLang="zh-CN" dirty="0">
                <a:solidFill>
                  <a:srgbClr val="003399"/>
                </a:solidFill>
                <a:latin typeface="pingfangSC"/>
              </a:rPr>
              <a:t>6.2.1 </a:t>
            </a:r>
            <a:r>
              <a:rPr lang="zh-CN" altLang="en-US" dirty="0">
                <a:solidFill>
                  <a:srgbClr val="003399"/>
                </a:solidFill>
                <a:latin typeface="pingfangSC"/>
              </a:rPr>
              <a:t>中心化模式</a:t>
            </a:r>
            <a:endParaRPr lang="en-US" altLang="zh-CN" dirty="0">
              <a:solidFill>
                <a:srgbClr val="003399"/>
              </a:solidFill>
              <a:latin typeface="pingfangSC"/>
            </a:endParaRPr>
          </a:p>
          <a:p>
            <a:pPr algn="l"/>
            <a:r>
              <a:rPr lang="en-US" altLang="zh-CN" dirty="0">
                <a:solidFill>
                  <a:srgbClr val="003399"/>
                </a:solidFill>
                <a:latin typeface="pingfangSC"/>
              </a:rPr>
              <a:t>6.2.2 </a:t>
            </a:r>
            <a:r>
              <a:rPr lang="zh-CN" altLang="en-US" dirty="0">
                <a:solidFill>
                  <a:srgbClr val="003399"/>
                </a:solidFill>
                <a:latin typeface="pingfangSC"/>
              </a:rPr>
              <a:t>去中心化模式</a:t>
            </a:r>
            <a:endParaRPr lang="zh-CN" altLang="en-US" dirty="0">
              <a:solidFill>
                <a:srgbClr val="003399"/>
              </a:solidFill>
            </a:endParaRPr>
          </a:p>
        </p:txBody>
      </p:sp>
      <p:sp>
        <p:nvSpPr>
          <p:cNvPr id="4" name="标题 3">
            <a:extLst>
              <a:ext uri="{FF2B5EF4-FFF2-40B4-BE49-F238E27FC236}">
                <a16:creationId xmlns:a16="http://schemas.microsoft.com/office/drawing/2014/main" id="{9564BD1E-EDC5-4B74-BA7F-54B1F2BCAFBC}"/>
              </a:ext>
            </a:extLst>
          </p:cNvPr>
          <p:cNvSpPr>
            <a:spLocks noGrp="1"/>
          </p:cNvSpPr>
          <p:nvPr>
            <p:ph type="title"/>
          </p:nvPr>
        </p:nvSpPr>
        <p:spPr/>
        <p:txBody>
          <a:bodyPr/>
          <a:lstStyle/>
          <a:p>
            <a:r>
              <a:rPr lang="zh-CN" altLang="en-US" dirty="0">
                <a:sym typeface="+mn-ea"/>
              </a:rPr>
              <a:t>机器学习中的加速一阶优化算法</a:t>
            </a:r>
            <a:endParaRPr lang="zh-CN" altLang="en-US" dirty="0"/>
          </a:p>
        </p:txBody>
      </p:sp>
    </p:spTree>
    <p:extLst>
      <p:ext uri="{BB962C8B-B14F-4D97-AF65-F5344CB8AC3E}">
        <p14:creationId xmlns:p14="http://schemas.microsoft.com/office/powerpoint/2010/main" val="9557553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14339" name="Rectangle 3"/>
          <p:cNvSpPr>
            <a:spLocks noGrp="1" noChangeArrowheads="1"/>
          </p:cNvSpPr>
          <p:nvPr>
            <p:ph type="body" idx="4294967295"/>
          </p:nvPr>
        </p:nvSpPr>
        <p:spPr/>
        <p:txBody>
          <a:bodyPr/>
          <a:lstStyle/>
          <a:p>
            <a:pPr>
              <a:defRPr/>
            </a:pPr>
            <a:r>
              <a:rPr lang="zh-CN" altLang="en-US" sz="2000" dirty="0">
                <a:solidFill>
                  <a:srgbClr val="FF0000"/>
                </a:solidFill>
              </a:rPr>
              <a:t>教材：</a:t>
            </a:r>
            <a:endParaRPr lang="en-US" altLang="zh-CN" sz="2000" dirty="0">
              <a:solidFill>
                <a:srgbClr val="FF0000"/>
              </a:solidFill>
            </a:endParaRPr>
          </a:p>
          <a:p>
            <a:pPr lvl="1">
              <a:defRPr/>
            </a:pPr>
            <a:r>
              <a:rPr lang="zh-CN" altLang="en-US" sz="1800" dirty="0">
                <a:solidFill>
                  <a:srgbClr val="FF0000"/>
                </a:solidFill>
              </a:rPr>
              <a:t>刘浩洋、户将、李勇锋、文再文编著，最优化：建模、算法与理论，高等教育出版社</a:t>
            </a:r>
            <a:endParaRPr lang="en-US" altLang="zh-CN" sz="1800" dirty="0">
              <a:solidFill>
                <a:srgbClr val="FF0000"/>
              </a:solidFill>
            </a:endParaRPr>
          </a:p>
          <a:p>
            <a:pPr lvl="1">
              <a:defRPr/>
            </a:pPr>
            <a:r>
              <a:rPr lang="zh-CN" altLang="en-US" sz="1800" dirty="0">
                <a:solidFill>
                  <a:srgbClr val="FF0000"/>
                </a:solidFill>
              </a:rPr>
              <a:t>吴祈宗，侯福均.运筹学与最优化方法，机械工业出版社, 2013</a:t>
            </a:r>
          </a:p>
          <a:p>
            <a:pPr lvl="1">
              <a:defRPr/>
            </a:pPr>
            <a:r>
              <a:rPr lang="zh-CN" altLang="en-US" sz="1800" dirty="0">
                <a:solidFill>
                  <a:srgbClr val="FF0000"/>
                </a:solidFill>
              </a:rPr>
              <a:t>Dimitri P. Bertsekas. Convex Optimization Theory, Athena Scientific Press, 2009</a:t>
            </a:r>
          </a:p>
          <a:p>
            <a:pPr lvl="1">
              <a:defRPr/>
            </a:pPr>
            <a:r>
              <a:rPr lang="zh-CN" altLang="en-US" sz="1800" dirty="0">
                <a:solidFill>
                  <a:srgbClr val="FF0000"/>
                </a:solidFill>
              </a:rPr>
              <a:t>Dimitri P. Bertsekas. Convex Optimization Algorithms. Athena Scientific Press, 2015</a:t>
            </a:r>
          </a:p>
          <a:p>
            <a:pPr lvl="1">
              <a:defRPr/>
            </a:pPr>
            <a:r>
              <a:rPr lang="zh-CN" altLang="en-US" sz="1800" dirty="0">
                <a:solidFill>
                  <a:srgbClr val="FF0000"/>
                </a:solidFill>
              </a:rPr>
              <a:t>Dimitri P. Bertsekas. </a:t>
            </a:r>
            <a:r>
              <a:rPr lang="en-US" altLang="zh-CN" sz="1800" dirty="0">
                <a:solidFill>
                  <a:srgbClr val="FF0000"/>
                </a:solidFill>
              </a:rPr>
              <a:t>Nonlinear Programming, ,3</a:t>
            </a:r>
            <a:r>
              <a:rPr lang="en-US" altLang="zh-CN" sz="1800" baseline="30000" dirty="0">
                <a:solidFill>
                  <a:srgbClr val="FF0000"/>
                </a:solidFill>
              </a:rPr>
              <a:t>rd</a:t>
            </a:r>
            <a:r>
              <a:rPr lang="en-US" altLang="zh-CN" sz="1800" dirty="0">
                <a:solidFill>
                  <a:srgbClr val="FF0000"/>
                </a:solidFill>
              </a:rPr>
              <a:t> Edition</a:t>
            </a:r>
            <a:r>
              <a:rPr lang="zh-CN" altLang="en-US" sz="1800" dirty="0">
                <a:solidFill>
                  <a:srgbClr val="FF0000"/>
                </a:solidFill>
              </a:rPr>
              <a:t>. Athena Scientific Press, 201</a:t>
            </a:r>
            <a:r>
              <a:rPr lang="en-US" altLang="zh-CN" sz="1800" dirty="0">
                <a:solidFill>
                  <a:srgbClr val="FF0000"/>
                </a:solidFill>
              </a:rPr>
              <a:t>6</a:t>
            </a:r>
          </a:p>
          <a:p>
            <a:pPr lvl="1">
              <a:defRPr/>
            </a:pPr>
            <a:r>
              <a:rPr lang="zh-CN" altLang="en-US" sz="1800" dirty="0">
                <a:solidFill>
                  <a:srgbClr val="FF0000"/>
                </a:solidFill>
              </a:rPr>
              <a:t>Bernhardt Korte, Jens Vygen. Combinatorial Optimization theory and algorithms. Sixth edition, Springer, 2018</a:t>
            </a:r>
            <a:endParaRPr lang="en-US" altLang="zh-CN" sz="1800" dirty="0">
              <a:solidFill>
                <a:srgbClr val="FF0000"/>
              </a:solidFill>
            </a:endParaRPr>
          </a:p>
          <a:p>
            <a:pPr>
              <a:defRPr/>
            </a:pPr>
            <a:r>
              <a:rPr lang="zh-CN" altLang="en-US" sz="1800" dirty="0">
                <a:sym typeface="+mn-ea"/>
              </a:rPr>
              <a:t>参考书：</a:t>
            </a:r>
            <a:endParaRPr lang="en-US" altLang="zh-CN" sz="1800" dirty="0"/>
          </a:p>
          <a:p>
            <a:pPr lvl="1">
              <a:defRPr/>
            </a:pPr>
            <a:r>
              <a:rPr lang="zh-CN" altLang="en-US" sz="1800" dirty="0">
                <a:solidFill>
                  <a:srgbClr val="0000FF"/>
                </a:solidFill>
                <a:sym typeface="+mn-ea"/>
              </a:rPr>
              <a:t>林宙辰，李欢，方聪，机器学习中的加速一阶优化算法，机械工业出版社，</a:t>
            </a:r>
            <a:r>
              <a:rPr lang="en-US" altLang="zh-CN" sz="1800" dirty="0">
                <a:solidFill>
                  <a:srgbClr val="0000FF"/>
                </a:solidFill>
                <a:sym typeface="+mn-ea"/>
              </a:rPr>
              <a:t>2021</a:t>
            </a:r>
            <a:r>
              <a:rPr lang="zh-CN" altLang="en-US" sz="1800" dirty="0">
                <a:solidFill>
                  <a:srgbClr val="0000FF"/>
                </a:solidFill>
                <a:sym typeface="+mn-ea"/>
              </a:rPr>
              <a:t>年</a:t>
            </a:r>
            <a:r>
              <a:rPr lang="en-US" altLang="zh-CN" sz="1800" dirty="0">
                <a:solidFill>
                  <a:srgbClr val="0000FF"/>
                </a:solidFill>
                <a:sym typeface="+mn-ea"/>
              </a:rPr>
              <a:t>10</a:t>
            </a:r>
            <a:r>
              <a:rPr lang="zh-CN" altLang="en-US" sz="1800" dirty="0">
                <a:solidFill>
                  <a:srgbClr val="0000FF"/>
                </a:solidFill>
                <a:sym typeface="+mn-ea"/>
              </a:rPr>
              <a:t>月</a:t>
            </a:r>
            <a:endParaRPr lang="en-US" altLang="zh-CN" sz="1800" dirty="0">
              <a:solidFill>
                <a:srgbClr val="0000FF"/>
              </a:solidFill>
              <a:sym typeface="+mn-ea"/>
            </a:endParaRPr>
          </a:p>
          <a:p>
            <a:pPr lvl="1">
              <a:defRPr/>
            </a:pPr>
            <a:r>
              <a:rPr lang="en-US" altLang="zh-CN" sz="1800" dirty="0">
                <a:solidFill>
                  <a:srgbClr val="0000FF"/>
                </a:solidFill>
                <a:sym typeface="+mn-ea"/>
              </a:rPr>
              <a:t>Jorge </a:t>
            </a:r>
            <a:r>
              <a:rPr lang="en-US" altLang="zh-CN" sz="1800" dirty="0" err="1">
                <a:solidFill>
                  <a:srgbClr val="0000FF"/>
                </a:solidFill>
                <a:sym typeface="+mn-ea"/>
              </a:rPr>
              <a:t>Nocedal</a:t>
            </a:r>
            <a:r>
              <a:rPr lang="en-US" altLang="zh-CN" sz="1800" dirty="0">
                <a:solidFill>
                  <a:srgbClr val="0000FF"/>
                </a:solidFill>
                <a:sym typeface="+mn-ea"/>
              </a:rPr>
              <a:t>, Stephen </a:t>
            </a:r>
            <a:r>
              <a:rPr lang="en-US" altLang="zh-CN" sz="1800" dirty="0" err="1">
                <a:solidFill>
                  <a:srgbClr val="0000FF"/>
                </a:solidFill>
                <a:sym typeface="+mn-ea"/>
              </a:rPr>
              <a:t>J.Wright</a:t>
            </a:r>
            <a:r>
              <a:rPr lang="en-US" altLang="zh-CN" sz="1800" dirty="0">
                <a:solidFill>
                  <a:srgbClr val="0000FF"/>
                </a:solidFill>
                <a:sym typeface="+mn-ea"/>
              </a:rPr>
              <a:t>, Numerical Optimization, Second, Springer: </a:t>
            </a:r>
            <a:r>
              <a:rPr lang="en-US" altLang="zh-CN" sz="180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dirty="0">
                <a:solidFill>
                  <a:srgbClr val="0000FF"/>
                </a:solidFill>
                <a:sym typeface="+mn-ea"/>
              </a:rPr>
              <a:t> ,2006</a:t>
            </a:r>
            <a:endParaRPr lang="en-US" altLang="zh-CN" sz="1800" dirty="0">
              <a:solidFill>
                <a:srgbClr val="0000FF"/>
              </a:solidFill>
            </a:endParaRPr>
          </a:p>
          <a:p>
            <a:pPr lvl="1">
              <a:defRPr/>
            </a:pPr>
            <a:r>
              <a:rPr lang="zh-CN" altLang="en-US" sz="1800" dirty="0">
                <a:solidFill>
                  <a:srgbClr val="0000FF"/>
                </a:solidFill>
                <a:sym typeface="+mn-ea"/>
              </a:rPr>
              <a:t>袁亚湘，孙文瑜，最优化理论与方法，科学出版社，2007（偏理论</a:t>
            </a:r>
            <a:r>
              <a:rPr lang="en-US" altLang="zh-CN" sz="1800" dirty="0">
                <a:solidFill>
                  <a:srgbClr val="0000FF"/>
                </a:solidFill>
                <a:sym typeface="+mn-ea"/>
              </a:rPr>
              <a:t>,</a:t>
            </a:r>
            <a:r>
              <a:rPr lang="zh-CN" altLang="en-US" sz="1800" dirty="0">
                <a:solidFill>
                  <a:srgbClr val="0000FF"/>
                </a:solidFill>
                <a:sym typeface="+mn-ea"/>
              </a:rPr>
              <a:t>有英文版，可以对照看)</a:t>
            </a:r>
            <a:endParaRPr lang="zh-CN" altLang="en-US" sz="1800" dirty="0">
              <a:solidFill>
                <a:srgbClr val="0000FF"/>
              </a:solidFill>
            </a:endParaRPr>
          </a:p>
          <a:p>
            <a:pPr lvl="1">
              <a:defRPr/>
            </a:pPr>
            <a:r>
              <a:rPr lang="zh-CN" altLang="en-US" sz="1800" dirty="0">
                <a:solidFill>
                  <a:srgbClr val="0000FF"/>
                </a:solidFill>
                <a:sym typeface="+mn-ea"/>
              </a:rPr>
              <a:t>薛嘉庆，最优化原理与方法，冶金工业出版社，1992</a:t>
            </a:r>
            <a:endParaRPr lang="zh-CN" altLang="en-US" sz="1800" dirty="0">
              <a:solidFill>
                <a:srgbClr val="0000FF"/>
              </a:solidFill>
            </a:endParaRPr>
          </a:p>
          <a:p>
            <a:pPr>
              <a:defRPr/>
            </a:pPr>
            <a:endParaRPr lang="zh-CN" altLang="en-US" sz="2400" kern="0" dirty="0"/>
          </a:p>
        </p:txBody>
      </p:sp>
      <p:sp>
        <p:nvSpPr>
          <p:cNvPr id="4" name="TextBox 7"/>
          <p:cNvSpPr txBox="1">
            <a:spLocks noChangeArrowheads="1"/>
          </p:cNvSpPr>
          <p:nvPr/>
        </p:nvSpPr>
        <p:spPr bwMode="auto">
          <a:xfrm>
            <a:off x="920552" y="3551441"/>
            <a:ext cx="6192688" cy="1569660"/>
          </a:xfrm>
          <a:prstGeom prst="rect">
            <a:avLst/>
          </a:prstGeom>
          <a:solidFill>
            <a:srgbClr val="CCECFF"/>
          </a:solidFill>
          <a:ln w="38100">
            <a:solidFill>
              <a:srgbClr val="0033CC"/>
            </a:solidFill>
            <a:miter lim="800000"/>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薛嘉庆，东北大学教授，教材介绍了最优化的基本概念、数学预备知识、直线搜索技术 及非线性的约束最优化理论与方法等</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学校图书馆应该有借的</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52" y="1417290"/>
            <a:ext cx="1419225" cy="2047875"/>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1</a:t>
            </a:r>
            <a:r>
              <a:rPr lang="zh-CN" altLang="en-US" dirty="0"/>
              <a:t> 考试方法</a:t>
            </a:r>
          </a:p>
        </p:txBody>
      </p:sp>
      <p:sp>
        <p:nvSpPr>
          <p:cNvPr id="11267" name="Rectangle 3"/>
          <p:cNvSpPr>
            <a:spLocks noGrp="1" noChangeArrowheads="1"/>
          </p:cNvSpPr>
          <p:nvPr>
            <p:ph type="body" idx="4294967295"/>
          </p:nvPr>
        </p:nvSpPr>
        <p:spPr>
          <a:noFill/>
        </p:spPr>
        <p:txBody>
          <a:bodyPr/>
          <a:lstStyle/>
          <a:p>
            <a:r>
              <a:rPr lang="zh-CN" altLang="en-US" dirty="0"/>
              <a:t>最终成绩</a:t>
            </a:r>
          </a:p>
          <a:p>
            <a:pPr lvl="1"/>
            <a:r>
              <a:rPr lang="zh-CN" altLang="en-US" dirty="0"/>
              <a:t>作业成绩：</a:t>
            </a:r>
            <a:r>
              <a:rPr lang="en-US" altLang="zh-CN" dirty="0"/>
              <a:t>3</a:t>
            </a:r>
            <a:r>
              <a:rPr lang="zh-CN" altLang="en-US" dirty="0"/>
              <a:t>次，</a:t>
            </a:r>
            <a:r>
              <a:rPr lang="en-US" dirty="0"/>
              <a:t>15</a:t>
            </a:r>
            <a:r>
              <a:rPr lang="zh-CN" altLang="en-US" dirty="0"/>
              <a:t>%，提交作业</a:t>
            </a:r>
            <a:endParaRPr lang="en-US" altLang="zh-CN" dirty="0"/>
          </a:p>
          <a:p>
            <a:pPr lvl="1"/>
            <a:r>
              <a:rPr lang="zh-CN" altLang="en-US" dirty="0"/>
              <a:t>阅读报告：</a:t>
            </a:r>
            <a:r>
              <a:rPr lang="en-US" altLang="zh-CN" dirty="0"/>
              <a:t>1</a:t>
            </a:r>
            <a:r>
              <a:rPr lang="zh-CN" altLang="en-US" dirty="0"/>
              <a:t>次，</a:t>
            </a:r>
            <a:r>
              <a:rPr lang="en-US" altLang="zh-CN" dirty="0"/>
              <a:t>10%</a:t>
            </a:r>
            <a:r>
              <a:rPr lang="zh-CN" altLang="en-US" dirty="0"/>
              <a:t>，提交阅读报告</a:t>
            </a:r>
          </a:p>
          <a:p>
            <a:pPr lvl="1"/>
            <a:r>
              <a:rPr lang="zh-CN" altLang="en-US" dirty="0"/>
              <a:t>考试成绩占：</a:t>
            </a:r>
            <a:r>
              <a:rPr lang="en-US" altLang="zh-CN" dirty="0"/>
              <a:t>45</a:t>
            </a:r>
            <a:r>
              <a:rPr lang="zh-CN" altLang="en-US" dirty="0"/>
              <a:t>%</a:t>
            </a:r>
          </a:p>
          <a:p>
            <a:pPr lvl="1"/>
            <a:r>
              <a:rPr lang="zh-CN" altLang="en-US" dirty="0"/>
              <a:t>实验：</a:t>
            </a:r>
            <a:r>
              <a:rPr lang="en-US" altLang="zh-CN" dirty="0"/>
              <a:t>30</a:t>
            </a:r>
            <a:r>
              <a:rPr lang="zh-CN" altLang="en-US" dirty="0"/>
              <a:t>%，提交源代码和报告</a:t>
            </a:r>
          </a:p>
          <a:p>
            <a:r>
              <a:rPr lang="zh-CN" altLang="en-US" dirty="0">
                <a:solidFill>
                  <a:schemeClr val="tx1"/>
                </a:solidFill>
                <a:ea typeface="宋体" panose="02010600030101010101" pitchFamily="2" charset="-122"/>
              </a:rPr>
              <a:t>考试方式</a:t>
            </a:r>
          </a:p>
          <a:p>
            <a:pPr lvl="1"/>
            <a:r>
              <a:rPr lang="zh-CN" altLang="en-US" dirty="0"/>
              <a:t>闭卷考试</a:t>
            </a:r>
          </a:p>
          <a:p>
            <a:r>
              <a:rPr lang="zh-CN" altLang="en-US" dirty="0">
                <a:solidFill>
                  <a:schemeClr val="tx1"/>
                </a:solidFill>
                <a:ea typeface="宋体" panose="02010600030101010101" pitchFamily="2" charset="-122"/>
              </a:rPr>
              <a:t>考试时间地点</a:t>
            </a:r>
            <a:endParaRPr lang="en-US" altLang="zh-CN" dirty="0">
              <a:solidFill>
                <a:schemeClr val="tx1"/>
              </a:solidFill>
              <a:ea typeface="宋体" panose="02010600030101010101" pitchFamily="2" charset="-122"/>
            </a:endParaRPr>
          </a:p>
          <a:p>
            <a:pPr lvl="1"/>
            <a:endParaRPr lang="zh-CN" altLang="en-US" dirty="0">
              <a:solidFill>
                <a:schemeClr val="tx1"/>
              </a:solidFill>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2560" y="1232917"/>
            <a:ext cx="8266667" cy="4857143"/>
          </a:xfrm>
          <a:prstGeom prst="rect">
            <a:avLst/>
          </a:prstGeom>
        </p:spPr>
      </p:pic>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pPr>
            <a:r>
              <a:rPr lang="en-US" altLang="zh-CN" kern="0" dirty="0"/>
              <a:t>0</a:t>
            </a:r>
            <a:r>
              <a:rPr lang="zh-CN" altLang="en-US" kern="0" dirty="0"/>
              <a:t>.</a:t>
            </a:r>
            <a:r>
              <a:rPr lang="en-US" altLang="zh-CN" kern="0" dirty="0"/>
              <a:t>2</a:t>
            </a:r>
            <a:r>
              <a:rPr lang="zh-CN" altLang="en-US" kern="0" dirty="0"/>
              <a:t> 你所了解的运筹学与最优化？</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a:t>
            </a:r>
          </a:p>
        </p:txBody>
      </p:sp>
      <p:sp>
        <p:nvSpPr>
          <p:cNvPr id="8195" name="Rectangle 3"/>
          <p:cNvSpPr>
            <a:spLocks noGrp="1" noChangeArrowheads="1"/>
          </p:cNvSpPr>
          <p:nvPr>
            <p:ph type="body" idx="4294967295"/>
          </p:nvPr>
        </p:nvSpPr>
        <p:spPr>
          <a:noFill/>
        </p:spPr>
        <p:txBody>
          <a:bodyPr/>
          <a:lstStyle/>
          <a:p>
            <a:pPr>
              <a:lnSpc>
                <a:spcPct val="80000"/>
              </a:lnSpc>
              <a:buFont typeface="Wingdings" panose="05000000000000000000" pitchFamily="2" charset="2"/>
              <a:buNone/>
            </a:pPr>
            <a:r>
              <a:rPr lang="zh-CN" altLang="en-US" sz="2400" dirty="0">
                <a:solidFill>
                  <a:srgbClr val="CC00CC"/>
                </a:solidFill>
              </a:rPr>
              <a:t>共计32学时</a:t>
            </a:r>
          </a:p>
          <a:p>
            <a:pPr>
              <a:lnSpc>
                <a:spcPct val="80000"/>
              </a:lnSpc>
            </a:pPr>
            <a:r>
              <a:rPr lang="zh-CN" altLang="en-US" sz="2400" dirty="0"/>
              <a:t>第1章   简介</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p>
          <a:p>
            <a:pPr>
              <a:lnSpc>
                <a:spcPct val="80000"/>
              </a:lnSpc>
            </a:pPr>
            <a:r>
              <a:rPr lang="zh-CN" altLang="en-US" sz="2400" dirty="0"/>
              <a:t>第2章   线性规划</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2.1	</a:t>
            </a:r>
            <a:r>
              <a:rPr lang="zh-CN" altLang="en-US" sz="2000" dirty="0"/>
              <a:t>线性规划基本概念</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2.2	</a:t>
            </a:r>
            <a:r>
              <a:rPr lang="zh-CN" altLang="en-US" sz="2000" dirty="0"/>
              <a:t>单纯形法</a:t>
            </a:r>
            <a:r>
              <a:rPr lang="zh-CN" altLang="en-US" sz="1050" dirty="0">
                <a:solidFill>
                  <a:srgbClr val="FF0000"/>
                </a:solidFill>
              </a:rPr>
              <a:t>(</a:t>
            </a:r>
            <a:r>
              <a:rPr lang="en-US" altLang="zh-CN" sz="1050" dirty="0">
                <a:solidFill>
                  <a:srgbClr val="FF0000"/>
                </a:solidFill>
              </a:rPr>
              <a:t>2</a:t>
            </a:r>
            <a:r>
              <a:rPr lang="zh-CN" altLang="en-US" sz="1050" dirty="0">
                <a:solidFill>
                  <a:srgbClr val="FF0000"/>
                </a:solidFill>
              </a:rPr>
              <a:t>学时)</a:t>
            </a:r>
            <a:endParaRPr lang="zh-CN" altLang="en-US" sz="1050" dirty="0"/>
          </a:p>
          <a:p>
            <a:pPr lvl="1">
              <a:lnSpc>
                <a:spcPct val="80000"/>
              </a:lnSpc>
            </a:pPr>
            <a:r>
              <a:rPr lang="en-US" altLang="zh-CN" sz="2000" dirty="0"/>
              <a:t>2.3	</a:t>
            </a:r>
            <a:r>
              <a:rPr lang="zh-CN" altLang="en-US" sz="2000" dirty="0"/>
              <a:t>对偶理论</a:t>
            </a:r>
            <a:r>
              <a:rPr lang="zh-CN" altLang="en-US" sz="1050" dirty="0">
                <a:solidFill>
                  <a:srgbClr val="FF0000"/>
                </a:solidFill>
              </a:rPr>
              <a:t>(2学时)</a:t>
            </a:r>
            <a:endParaRPr lang="zh-CN" altLang="en-US" sz="1050" dirty="0"/>
          </a:p>
          <a:p>
            <a:pPr>
              <a:lnSpc>
                <a:spcPct val="80000"/>
              </a:lnSpc>
            </a:pPr>
            <a:r>
              <a:rPr lang="zh-CN" altLang="en-US" sz="2400" dirty="0"/>
              <a:t>第</a:t>
            </a:r>
            <a:r>
              <a:rPr lang="en-US" altLang="zh-CN" sz="2400" dirty="0"/>
              <a:t>3</a:t>
            </a:r>
            <a:r>
              <a:rPr lang="zh-CN" altLang="en-US" sz="2400" dirty="0"/>
              <a:t>章   非线性规划的基本概念与基本原理</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3.1	</a:t>
            </a:r>
            <a:r>
              <a:rPr lang="zh-CN" altLang="en-US" sz="2000" dirty="0"/>
              <a:t>非线性规划的数学模型</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3.2	</a:t>
            </a:r>
            <a:r>
              <a:rPr lang="zh-CN" altLang="en-US" sz="2000" dirty="0"/>
              <a:t>无约束问题的最优性条件</a:t>
            </a:r>
            <a:r>
              <a:rPr lang="zh-CN" altLang="en-US" sz="1050" dirty="0">
                <a:solidFill>
                  <a:srgbClr val="FF0000"/>
                </a:solidFill>
              </a:rPr>
              <a:t>(2学时)</a:t>
            </a:r>
          </a:p>
          <a:p>
            <a:pPr lvl="1">
              <a:lnSpc>
                <a:spcPct val="80000"/>
              </a:lnSpc>
            </a:pPr>
            <a:r>
              <a:rPr lang="en-US" altLang="zh-CN" sz="2000" dirty="0">
                <a:sym typeface="Arial" panose="020B0604020202020204" pitchFamily="34" charset="0"/>
              </a:rPr>
              <a:t>3.3	</a:t>
            </a:r>
            <a:r>
              <a:rPr lang="zh-CN" altLang="en-US" sz="2000" dirty="0">
                <a:sym typeface="Arial" panose="020B0604020202020204" pitchFamily="34" charset="0"/>
              </a:rPr>
              <a:t>凸函数和凸规划</a:t>
            </a:r>
            <a:r>
              <a:rPr lang="zh-CN" altLang="en-US" sz="1050" dirty="0">
                <a:solidFill>
                  <a:srgbClr val="FF0000"/>
                </a:solidFill>
                <a:sym typeface="Arial" panose="020B0604020202020204" pitchFamily="34" charset="0"/>
              </a:rPr>
              <a:t>(2学时)</a:t>
            </a:r>
          </a:p>
          <a:p>
            <a:pPr>
              <a:lnSpc>
                <a:spcPct val="80000"/>
              </a:lnSpc>
            </a:pPr>
            <a:r>
              <a:rPr lang="zh-CN" altLang="en-US" sz="2400" dirty="0">
                <a:sym typeface="Arial" panose="020B0604020202020204" pitchFamily="34" charset="0"/>
              </a:rPr>
              <a:t>第</a:t>
            </a:r>
            <a:r>
              <a:rPr lang="en-US" altLang="zh-CN" sz="2400" dirty="0">
                <a:sym typeface="Arial" panose="020B0604020202020204" pitchFamily="34" charset="0"/>
              </a:rPr>
              <a:t>4</a:t>
            </a:r>
            <a:r>
              <a:rPr lang="zh-CN" altLang="en-US" sz="2400" dirty="0">
                <a:sym typeface="Arial" panose="020B0604020202020204" pitchFamily="34" charset="0"/>
              </a:rPr>
              <a:t>章   最优化搜索算法的结构与一维搜索</a:t>
            </a:r>
            <a:r>
              <a:rPr lang="en-US" altLang="zh-CN" sz="1200" dirty="0">
                <a:solidFill>
                  <a:srgbClr val="FF0000"/>
                </a:solidFill>
                <a:sym typeface="Arial" panose="020B0604020202020204" pitchFamily="34" charset="0"/>
              </a:rPr>
              <a:t>(2</a:t>
            </a:r>
            <a:r>
              <a:rPr lang="zh-CN" altLang="en-US" sz="1200" dirty="0">
                <a:solidFill>
                  <a:srgbClr val="FF0000"/>
                </a:solidFill>
                <a:sym typeface="Arial" panose="020B0604020202020204" pitchFamily="34" charset="0"/>
              </a:rPr>
              <a:t>学时</a:t>
            </a:r>
            <a:r>
              <a:rPr lang="en-US" altLang="zh-CN" sz="1200" dirty="0">
                <a:solidFill>
                  <a:srgbClr val="FF0000"/>
                </a:solidFill>
                <a:sym typeface="Arial" panose="020B0604020202020204" pitchFamily="34" charset="0"/>
              </a:rPr>
              <a:t>)</a:t>
            </a:r>
          </a:p>
          <a:p>
            <a:pPr lvl="1">
              <a:lnSpc>
                <a:spcPct val="80000"/>
              </a:lnSpc>
            </a:pPr>
            <a:r>
              <a:rPr lang="en-US" altLang="zh-CN" sz="2000" dirty="0">
                <a:sym typeface="Arial" panose="020B0604020202020204" pitchFamily="34" charset="0"/>
              </a:rPr>
              <a:t>4.1	</a:t>
            </a:r>
            <a:r>
              <a:rPr lang="zh-CN" altLang="en-US" sz="2000" dirty="0">
                <a:sym typeface="Arial" panose="020B0604020202020204" pitchFamily="34" charset="0"/>
              </a:rPr>
              <a:t>最优化搜索算法的基本结构</a:t>
            </a:r>
            <a:endParaRPr lang="en-US" altLang="zh-CN" sz="2000" dirty="0">
              <a:sym typeface="Arial" panose="020B0604020202020204" pitchFamily="34" charset="0"/>
            </a:endParaRPr>
          </a:p>
          <a:p>
            <a:pPr lvl="1">
              <a:lnSpc>
                <a:spcPct val="80000"/>
              </a:lnSpc>
            </a:pPr>
            <a:r>
              <a:rPr lang="en-US" altLang="zh-CN" sz="2000" dirty="0">
                <a:sym typeface="Arial" panose="020B0604020202020204" pitchFamily="34" charset="0"/>
              </a:rPr>
              <a:t>4.2 	</a:t>
            </a:r>
            <a:r>
              <a:rPr lang="zh-CN" altLang="en-US" sz="2000" dirty="0">
                <a:sym typeface="Arial" panose="020B0604020202020204" pitchFamily="34" charset="0"/>
              </a:rPr>
              <a:t>一维搜索</a:t>
            </a:r>
            <a:endParaRPr lang="en-US" altLang="zh-CN" sz="2000" dirty="0">
              <a:sym typeface="Arial" panose="020B0604020202020204" pitchFamily="34" charset="0"/>
            </a:endParaRPr>
          </a:p>
          <a:p>
            <a:pPr>
              <a:lnSpc>
                <a:spcPct val="80000"/>
              </a:lnSpc>
            </a:pPr>
            <a:r>
              <a:rPr lang="zh-CN" altLang="en-US" sz="2400" dirty="0">
                <a:sym typeface="Arial" panose="020B0604020202020204" pitchFamily="34" charset="0"/>
              </a:rPr>
              <a:t>第</a:t>
            </a:r>
            <a:r>
              <a:rPr lang="en-US" altLang="zh-CN" sz="2400" dirty="0">
                <a:sym typeface="Arial" panose="020B0604020202020204" pitchFamily="34" charset="0"/>
              </a:rPr>
              <a:t>5</a:t>
            </a:r>
            <a:r>
              <a:rPr lang="zh-CN" altLang="en-US" sz="2400" dirty="0">
                <a:sym typeface="Arial" panose="020B0604020202020204" pitchFamily="34" charset="0"/>
              </a:rPr>
              <a:t>章   无约束最优化方法</a:t>
            </a:r>
            <a:r>
              <a:rPr lang="en-US" altLang="zh-CN" sz="1200" dirty="0">
                <a:solidFill>
                  <a:srgbClr val="FF0000"/>
                </a:solidFill>
                <a:sym typeface="Arial" panose="020B0604020202020204" pitchFamily="34" charset="0"/>
              </a:rPr>
              <a:t>(6</a:t>
            </a:r>
            <a:r>
              <a:rPr lang="zh-CN" altLang="en-US" sz="1200" dirty="0">
                <a:solidFill>
                  <a:srgbClr val="FF0000"/>
                </a:solidFill>
                <a:sym typeface="Arial" panose="020B0604020202020204" pitchFamily="34" charset="0"/>
              </a:rPr>
              <a:t>学时</a:t>
            </a:r>
            <a:r>
              <a:rPr lang="en-US" altLang="zh-CN" sz="1200" dirty="0">
                <a:solidFill>
                  <a:srgbClr val="FF0000"/>
                </a:solidFill>
                <a:sym typeface="Arial" panose="020B0604020202020204" pitchFamily="34" charset="0"/>
              </a:rPr>
              <a:t>)</a:t>
            </a:r>
          </a:p>
          <a:p>
            <a:pPr lvl="1">
              <a:lnSpc>
                <a:spcPct val="80000"/>
              </a:lnSpc>
            </a:pPr>
            <a:r>
              <a:rPr lang="en-US" altLang="zh-CN" sz="2000" dirty="0">
                <a:sym typeface="Arial" panose="020B0604020202020204" pitchFamily="34" charset="0"/>
              </a:rPr>
              <a:t>5.1	</a:t>
            </a:r>
            <a:r>
              <a:rPr lang="zh-CN" altLang="en-US" sz="2000" dirty="0">
                <a:sym typeface="Arial" panose="020B0604020202020204" pitchFamily="34" charset="0"/>
              </a:rPr>
              <a:t>最速下降法</a:t>
            </a:r>
            <a:r>
              <a:rPr lang="zh-CN" altLang="en-US" sz="1050" dirty="0">
                <a:solidFill>
                  <a:srgbClr val="FF0000"/>
                </a:solidFill>
                <a:sym typeface="Arial" panose="020B0604020202020204" pitchFamily="34" charset="0"/>
              </a:rPr>
              <a:t>(2学时)</a:t>
            </a:r>
          </a:p>
          <a:p>
            <a:pPr lvl="1">
              <a:lnSpc>
                <a:spcPct val="80000"/>
              </a:lnSpc>
            </a:pPr>
            <a:r>
              <a:rPr lang="en-US" altLang="zh-CN" sz="2000" dirty="0">
                <a:sym typeface="Arial" panose="020B0604020202020204" pitchFamily="34" charset="0"/>
              </a:rPr>
              <a:t>5.2	</a:t>
            </a:r>
            <a:r>
              <a:rPr lang="zh-CN" altLang="en-US" sz="2000" dirty="0">
                <a:sym typeface="Arial" panose="020B0604020202020204" pitchFamily="34" charset="0"/>
              </a:rPr>
              <a:t>牛顿法</a:t>
            </a:r>
            <a:r>
              <a:rPr lang="zh-CN" altLang="en-US" sz="1050" dirty="0">
                <a:solidFill>
                  <a:srgbClr val="FF0000"/>
                </a:solidFill>
                <a:sym typeface="Arial" panose="020B0604020202020204" pitchFamily="34" charset="0"/>
              </a:rPr>
              <a:t>(2学时)</a:t>
            </a:r>
          </a:p>
          <a:p>
            <a:pPr lvl="1">
              <a:lnSpc>
                <a:spcPct val="80000"/>
              </a:lnSpc>
            </a:pPr>
            <a:r>
              <a:rPr lang="en-US" altLang="zh-CN" sz="2000" dirty="0">
                <a:sym typeface="Arial" panose="020B0604020202020204" pitchFamily="34" charset="0"/>
              </a:rPr>
              <a:t>5.3	</a:t>
            </a:r>
            <a:r>
              <a:rPr lang="zh-CN" altLang="en-US" sz="2000" dirty="0">
                <a:sym typeface="Arial" panose="020B0604020202020204" pitchFamily="34" charset="0"/>
              </a:rPr>
              <a:t>共轭梯度法</a:t>
            </a:r>
            <a:r>
              <a:rPr lang="zh-CN" altLang="en-US" sz="1050" dirty="0">
                <a:solidFill>
                  <a:srgbClr val="FF0000"/>
                </a:solidFill>
                <a:sym typeface="Arial" panose="020B0604020202020204" pitchFamily="34" charset="0"/>
              </a:rPr>
              <a:t>(2学时)</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 calcmode="lin" valueType="num">
                                      <p:cBhvr additive="base">
                                        <p:cTn id="3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anim calcmode="lin" valueType="num">
                                      <p:cBhvr additive="base">
                                        <p:cTn id="4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5">
                                            <p:txEl>
                                              <p:pRg st="8" end="8"/>
                                            </p:txEl>
                                          </p:spTgt>
                                        </p:tgtEl>
                                        <p:attrNameLst>
                                          <p:attrName>style.visibility</p:attrName>
                                        </p:attrNameLst>
                                      </p:cBhvr>
                                      <p:to>
                                        <p:strVal val="visible"/>
                                      </p:to>
                                    </p:set>
                                    <p:anim calcmode="lin" valueType="num">
                                      <p:cBhvr additive="base">
                                        <p:cTn id="4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5">
                                            <p:txEl>
                                              <p:pRg st="9" end="9"/>
                                            </p:txEl>
                                          </p:spTgt>
                                        </p:tgtEl>
                                        <p:attrNameLst>
                                          <p:attrName>style.visibility</p:attrName>
                                        </p:attrNameLst>
                                      </p:cBhvr>
                                      <p:to>
                                        <p:strVal val="visible"/>
                                      </p:to>
                                    </p:set>
                                    <p:anim calcmode="lin" valueType="num">
                                      <p:cBhvr additive="base">
                                        <p:cTn id="49"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5">
                                            <p:txEl>
                                              <p:pRg st="10" end="10"/>
                                            </p:txEl>
                                          </p:spTgt>
                                        </p:tgtEl>
                                        <p:attrNameLst>
                                          <p:attrName>style.visibility</p:attrName>
                                        </p:attrNameLst>
                                      </p:cBhvr>
                                      <p:to>
                                        <p:strVal val="visible"/>
                                      </p:to>
                                    </p:set>
                                    <p:anim calcmode="lin" valueType="num">
                                      <p:cBhvr additive="base">
                                        <p:cTn id="55"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195">
                                            <p:txEl>
                                              <p:pRg st="11" end="11"/>
                                            </p:txEl>
                                          </p:spTgt>
                                        </p:tgtEl>
                                        <p:attrNameLst>
                                          <p:attrName>style.visibility</p:attrName>
                                        </p:attrNameLst>
                                      </p:cBhvr>
                                      <p:to>
                                        <p:strVal val="visible"/>
                                      </p:to>
                                    </p:set>
                                    <p:anim calcmode="lin" valueType="num">
                                      <p:cBhvr additive="base">
                                        <p:cTn id="59" dur="5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195">
                                            <p:txEl>
                                              <p:pRg st="12" end="12"/>
                                            </p:txEl>
                                          </p:spTgt>
                                        </p:tgtEl>
                                        <p:attrNameLst>
                                          <p:attrName>style.visibility</p:attrName>
                                        </p:attrNameLst>
                                      </p:cBhvr>
                                      <p:to>
                                        <p:strVal val="visible"/>
                                      </p:to>
                                    </p:set>
                                    <p:anim calcmode="lin" valueType="num">
                                      <p:cBhvr additive="base">
                                        <p:cTn id="63" dur="500" fill="hold"/>
                                        <p:tgtEl>
                                          <p:spTgt spid="819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195">
                                            <p:txEl>
                                              <p:pRg st="13" end="13"/>
                                            </p:txEl>
                                          </p:spTgt>
                                        </p:tgtEl>
                                        <p:attrNameLst>
                                          <p:attrName>style.visibility</p:attrName>
                                        </p:attrNameLst>
                                      </p:cBhvr>
                                      <p:to>
                                        <p:strVal val="visible"/>
                                      </p:to>
                                    </p:set>
                                    <p:anim calcmode="lin" valueType="num">
                                      <p:cBhvr additive="base">
                                        <p:cTn id="69" dur="500" fill="hold"/>
                                        <p:tgtEl>
                                          <p:spTgt spid="8195">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195">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195">
                                            <p:txEl>
                                              <p:pRg st="14" end="14"/>
                                            </p:txEl>
                                          </p:spTgt>
                                        </p:tgtEl>
                                        <p:attrNameLst>
                                          <p:attrName>style.visibility</p:attrName>
                                        </p:attrNameLst>
                                      </p:cBhvr>
                                      <p:to>
                                        <p:strVal val="visible"/>
                                      </p:to>
                                    </p:set>
                                    <p:anim calcmode="lin" valueType="num">
                                      <p:cBhvr additive="base">
                                        <p:cTn id="73" dur="500" fill="hold"/>
                                        <p:tgtEl>
                                          <p:spTgt spid="819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5">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5">
                                            <p:txEl>
                                              <p:pRg st="15" end="15"/>
                                            </p:txEl>
                                          </p:spTgt>
                                        </p:tgtEl>
                                        <p:attrNameLst>
                                          <p:attrName>style.visibility</p:attrName>
                                        </p:attrNameLst>
                                      </p:cBhvr>
                                      <p:to>
                                        <p:strVal val="visible"/>
                                      </p:to>
                                    </p:set>
                                    <p:anim calcmode="lin" valueType="num">
                                      <p:cBhvr additive="base">
                                        <p:cTn id="77" dur="500" fill="hold"/>
                                        <p:tgtEl>
                                          <p:spTgt spid="8195">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5">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195">
                                            <p:txEl>
                                              <p:pRg st="16" end="16"/>
                                            </p:txEl>
                                          </p:spTgt>
                                        </p:tgtEl>
                                        <p:attrNameLst>
                                          <p:attrName>style.visibility</p:attrName>
                                        </p:attrNameLst>
                                      </p:cBhvr>
                                      <p:to>
                                        <p:strVal val="visible"/>
                                      </p:to>
                                    </p:set>
                                    <p:anim calcmode="lin" valueType="num">
                                      <p:cBhvr additive="base">
                                        <p:cTn id="81" dur="500" fill="hold"/>
                                        <p:tgtEl>
                                          <p:spTgt spid="8195">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19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上课内容(cont.)</a:t>
            </a:r>
          </a:p>
        </p:txBody>
      </p:sp>
      <p:sp>
        <p:nvSpPr>
          <p:cNvPr id="10243" name="Rectangle 3"/>
          <p:cNvSpPr>
            <a:spLocks noGrp="1" noChangeArrowheads="1"/>
          </p:cNvSpPr>
          <p:nvPr>
            <p:ph type="body" idx="4294967295"/>
          </p:nvPr>
        </p:nvSpPr>
        <p:spPr/>
        <p:txBody>
          <a:bodyPr/>
          <a:lstStyle/>
          <a:p>
            <a:pPr marL="0" indent="0">
              <a:buNone/>
              <a:defRPr/>
            </a:pPr>
            <a:r>
              <a:rPr lang="zh-CN" altLang="en-US" sz="2400" dirty="0">
                <a:solidFill>
                  <a:srgbClr val="CC00CC"/>
                </a:solidFill>
              </a:rPr>
              <a:t>共计32学时</a:t>
            </a:r>
          </a:p>
          <a:p>
            <a:pPr>
              <a:defRPr/>
            </a:pPr>
            <a:r>
              <a:rPr lang="zh-CN" altLang="en-US" dirty="0"/>
              <a:t>第</a:t>
            </a:r>
            <a:r>
              <a:rPr lang="en-US" altLang="zh-CN" dirty="0"/>
              <a:t>6</a:t>
            </a:r>
            <a:r>
              <a:rPr lang="zh-CN" altLang="en-US" dirty="0"/>
              <a:t>章 约束最优化理论</a:t>
            </a:r>
            <a:r>
              <a:rPr lang="en-US" altLang="zh-CN" sz="1600" dirty="0">
                <a:solidFill>
                  <a:srgbClr val="FF0000"/>
                </a:solidFill>
              </a:rPr>
              <a:t>(2</a:t>
            </a:r>
            <a:r>
              <a:rPr lang="zh-CN" altLang="en-US" sz="1600" dirty="0">
                <a:solidFill>
                  <a:srgbClr val="FF0000"/>
                </a:solidFill>
              </a:rPr>
              <a:t>学时</a:t>
            </a:r>
            <a:r>
              <a:rPr lang="en-US" altLang="zh-CN" sz="1600" dirty="0">
                <a:solidFill>
                  <a:srgbClr val="FF0000"/>
                </a:solidFill>
              </a:rPr>
              <a:t>)</a:t>
            </a:r>
          </a:p>
          <a:p>
            <a:pPr lvl="1">
              <a:defRPr/>
            </a:pPr>
            <a:r>
              <a:rPr lang="en-US" altLang="zh-CN" dirty="0"/>
              <a:t>6.1 </a:t>
            </a:r>
            <a:r>
              <a:rPr lang="zh-CN" altLang="en-US" dirty="0"/>
              <a:t>等式约束和不等式约束</a:t>
            </a:r>
            <a:endParaRPr lang="en-US" altLang="zh-CN" dirty="0"/>
          </a:p>
          <a:p>
            <a:pPr lvl="1">
              <a:defRPr/>
            </a:pPr>
            <a:r>
              <a:rPr lang="en-US" altLang="zh-CN" dirty="0"/>
              <a:t>6.2 </a:t>
            </a:r>
            <a:r>
              <a:rPr lang="zh-CN" altLang="en-US" dirty="0"/>
              <a:t>有约束问题的二阶充要条件及对偶问题</a:t>
            </a:r>
            <a:endParaRPr lang="en-US" altLang="zh-CN" dirty="0"/>
          </a:p>
          <a:p>
            <a:pPr>
              <a:defRPr/>
            </a:pPr>
            <a:r>
              <a:rPr lang="zh-CN" altLang="en-US" dirty="0"/>
              <a:t>第</a:t>
            </a:r>
            <a:r>
              <a:rPr lang="en-US" altLang="zh-CN" dirty="0"/>
              <a:t>7</a:t>
            </a:r>
            <a:r>
              <a:rPr lang="zh-CN" altLang="en-US" dirty="0"/>
              <a:t>章 约束问题的最优化方法</a:t>
            </a:r>
            <a:r>
              <a:rPr lang="zh-CN" altLang="en-US" sz="1600" dirty="0">
                <a:solidFill>
                  <a:srgbClr val="FF0000"/>
                </a:solidFill>
              </a:rPr>
              <a:t>(</a:t>
            </a:r>
            <a:r>
              <a:rPr lang="en-US" altLang="zh-CN" sz="1600" dirty="0">
                <a:solidFill>
                  <a:srgbClr val="FF0000"/>
                </a:solidFill>
              </a:rPr>
              <a:t>6</a:t>
            </a:r>
            <a:r>
              <a:rPr lang="zh-CN" altLang="en-US" sz="1600" dirty="0">
                <a:solidFill>
                  <a:srgbClr val="FF0000"/>
                </a:solidFill>
              </a:rPr>
              <a:t>学时)</a:t>
            </a:r>
            <a:endParaRPr lang="en-US" altLang="zh-CN" sz="1600" dirty="0">
              <a:solidFill>
                <a:srgbClr val="FF0000"/>
              </a:solidFill>
            </a:endParaRPr>
          </a:p>
          <a:p>
            <a:pPr lvl="1">
              <a:defRPr/>
            </a:pPr>
            <a:r>
              <a:rPr lang="en-US" altLang="zh-CN" dirty="0"/>
              <a:t>7.1 KT</a:t>
            </a:r>
            <a:r>
              <a:rPr lang="zh-CN" altLang="en-US" dirty="0"/>
              <a:t>点和</a:t>
            </a:r>
            <a:r>
              <a:rPr lang="en-US" altLang="zh-CN" dirty="0"/>
              <a:t>KT</a:t>
            </a:r>
            <a:r>
              <a:rPr lang="zh-CN" altLang="en-US" dirty="0"/>
              <a:t>条件</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p>
          <a:p>
            <a:pPr lvl="1">
              <a:defRPr/>
            </a:pPr>
            <a:r>
              <a:rPr lang="en-US" altLang="zh-CN" dirty="0"/>
              <a:t>7.2 </a:t>
            </a:r>
            <a:r>
              <a:rPr lang="zh-CN" altLang="en-US" dirty="0"/>
              <a:t>可行方向法</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endParaRPr lang="zh-CN" altLang="en-US" sz="1200" dirty="0"/>
          </a:p>
          <a:p>
            <a:pPr lvl="1">
              <a:defRPr/>
            </a:pPr>
            <a:r>
              <a:rPr lang="en-US" altLang="zh-CN" dirty="0"/>
              <a:t>7.3</a:t>
            </a:r>
            <a:r>
              <a:rPr lang="zh-CN" altLang="en-US" dirty="0"/>
              <a:t> 近似规划法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lvl="1">
              <a:defRPr/>
            </a:pPr>
            <a:r>
              <a:rPr lang="en-US" altLang="zh-CN" dirty="0"/>
              <a:t>7.4 </a:t>
            </a:r>
            <a:r>
              <a:rPr lang="zh-CN" altLang="en-US" dirty="0"/>
              <a:t>制约函数法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a:defRPr/>
            </a:pPr>
            <a:r>
              <a:rPr lang="zh-CN" altLang="en-US" dirty="0"/>
              <a:t>第</a:t>
            </a:r>
            <a:r>
              <a:rPr lang="en-US" altLang="zh-CN" dirty="0"/>
              <a:t>8</a:t>
            </a:r>
            <a:r>
              <a:rPr lang="zh-CN" altLang="en-US" dirty="0"/>
              <a:t>章 智能优化计算与深度学习中的优化</a:t>
            </a:r>
            <a:r>
              <a:rPr lang="zh-CN" altLang="en-US" sz="1600" dirty="0">
                <a:solidFill>
                  <a:srgbClr val="FF0000"/>
                </a:solidFill>
              </a:rPr>
              <a:t>(</a:t>
            </a:r>
            <a:r>
              <a:rPr lang="en-US" altLang="zh-CN" sz="1600" dirty="0">
                <a:solidFill>
                  <a:srgbClr val="FF0000"/>
                </a:solidFill>
              </a:rPr>
              <a:t>2</a:t>
            </a:r>
            <a:r>
              <a:rPr lang="zh-CN" altLang="en-US" sz="1600" dirty="0">
                <a:solidFill>
                  <a:srgbClr val="FF0000"/>
                </a:solidFill>
              </a:rPr>
              <a:t>学时)</a:t>
            </a:r>
          </a:p>
          <a:p>
            <a:pPr marL="0" indent="0">
              <a:buFont typeface="Wingdings" panose="05000000000000000000" pitchFamily="2" charset="2"/>
              <a:buNone/>
              <a:defRPr/>
            </a:pPr>
            <a:endParaRPr lang="zh-CN" altLang="en-US" sz="1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 calcmode="lin" valueType="num">
                                      <p:cBhvr additive="base">
                                        <p:cTn id="29"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3">
                                            <p:txEl>
                                              <p:pRg st="6" end="6"/>
                                            </p:txEl>
                                          </p:spTgt>
                                        </p:tgtEl>
                                        <p:attrNameLst>
                                          <p:attrName>style.visibility</p:attrName>
                                        </p:attrNameLst>
                                      </p:cBhvr>
                                      <p:to>
                                        <p:strVal val="visible"/>
                                      </p:to>
                                    </p:set>
                                    <p:anim calcmode="lin" valueType="num">
                                      <p:cBhvr additive="base">
                                        <p:cTn id="3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 calcmode="lin" valueType="num">
                                      <p:cBhvr additive="base">
                                        <p:cTn id="3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43">
                                            <p:txEl>
                                              <p:pRg st="8" end="8"/>
                                            </p:txEl>
                                          </p:spTgt>
                                        </p:tgtEl>
                                        <p:attrNameLst>
                                          <p:attrName>style.visibility</p:attrName>
                                        </p:attrNameLst>
                                      </p:cBhvr>
                                      <p:to>
                                        <p:strVal val="visible"/>
                                      </p:to>
                                    </p:set>
                                    <p:anim calcmode="lin" valueType="num">
                                      <p:cBhvr additive="base">
                                        <p:cTn id="41"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 calcmode="lin" valueType="num">
                                      <p:cBhvr additive="base">
                                        <p:cTn id="4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r>
              <a:rPr lang="en-US" altLang="zh-CN" sz="3200" dirty="0"/>
              <a:t>0</a:t>
            </a:r>
            <a:r>
              <a:rPr lang="zh-CN" altLang="en-US" sz="3200" dirty="0"/>
              <a:t>.组合优化与凸优化课程简介</a:t>
            </a:r>
          </a:p>
        </p:txBody>
      </p:sp>
      <p:sp>
        <p:nvSpPr>
          <p:cNvPr id="6147" name="Rectangle 3"/>
          <p:cNvSpPr>
            <a:spLocks noGrp="1" noChangeArrowheads="1"/>
          </p:cNvSpPr>
          <p:nvPr>
            <p:ph type="body" idx="4294967295"/>
          </p:nvPr>
        </p:nvSpPr>
        <p:spPr>
          <a:noFill/>
        </p:spPr>
        <p:txBody>
          <a:bodyPr/>
          <a:lstStyle/>
          <a:p>
            <a:r>
              <a:rPr lang="zh-CN" altLang="en-US" dirty="0"/>
              <a:t>总学时</a:t>
            </a:r>
            <a:r>
              <a:rPr lang="en-US" altLang="zh-CN" dirty="0"/>
              <a:t>48</a:t>
            </a:r>
            <a:r>
              <a:rPr lang="zh-CN" altLang="en-US" dirty="0"/>
              <a:t>，讲课：32，实验</a:t>
            </a:r>
            <a:r>
              <a:rPr lang="en-US" altLang="zh-CN" dirty="0"/>
              <a:t>/</a:t>
            </a:r>
            <a:r>
              <a:rPr lang="zh-CN" altLang="en-US" dirty="0"/>
              <a:t>上机：</a:t>
            </a:r>
            <a:r>
              <a:rPr lang="en-US" altLang="zh-CN" dirty="0"/>
              <a:t>16</a:t>
            </a:r>
            <a:r>
              <a:rPr lang="zh-CN" altLang="en-US" dirty="0"/>
              <a:t>，学分：</a:t>
            </a:r>
            <a:r>
              <a:rPr lang="en-US" altLang="zh-CN" dirty="0"/>
              <a:t>3</a:t>
            </a:r>
            <a:endParaRPr lang="zh-CN" altLang="en-US" dirty="0"/>
          </a:p>
          <a:p>
            <a:r>
              <a:rPr lang="zh-CN" altLang="en-US" dirty="0"/>
              <a:t>上课时间、地点</a:t>
            </a:r>
            <a:endParaRPr lang="en-US" altLang="zh-CN" dirty="0"/>
          </a:p>
          <a:p>
            <a:pPr lvl="1"/>
            <a:r>
              <a:rPr lang="en-US" altLang="zh-CN" dirty="0"/>
              <a:t>1-8</a:t>
            </a:r>
            <a:r>
              <a:rPr lang="zh-CN" altLang="en-US" dirty="0"/>
              <a:t>周周二，</a:t>
            </a:r>
            <a:r>
              <a:rPr lang="en-US" altLang="zh-CN" dirty="0"/>
              <a:t>1-2</a:t>
            </a:r>
            <a:r>
              <a:rPr lang="zh-CN" altLang="en-US" dirty="0"/>
              <a:t>节，诚意</a:t>
            </a:r>
            <a:r>
              <a:rPr lang="en-US" altLang="zh-CN" dirty="0"/>
              <a:t>11</a:t>
            </a:r>
          </a:p>
          <a:p>
            <a:pPr lvl="1"/>
            <a:r>
              <a:rPr lang="en-US" altLang="zh-CN" dirty="0"/>
              <a:t>1-8</a:t>
            </a:r>
            <a:r>
              <a:rPr lang="zh-CN" altLang="en-US" dirty="0"/>
              <a:t>周周五，</a:t>
            </a:r>
            <a:r>
              <a:rPr lang="en-US" altLang="zh-CN" dirty="0"/>
              <a:t>1-2</a:t>
            </a:r>
            <a:r>
              <a:rPr lang="zh-CN" altLang="en-US" dirty="0"/>
              <a:t>节，诚意</a:t>
            </a:r>
            <a:r>
              <a:rPr lang="en-US" altLang="zh-CN" dirty="0"/>
              <a:t>11</a:t>
            </a:r>
          </a:p>
          <a:p>
            <a:r>
              <a:rPr lang="zh-CN" altLang="en-US" dirty="0"/>
              <a:t>教材、参考文献</a:t>
            </a:r>
          </a:p>
          <a:p>
            <a:r>
              <a:rPr lang="zh-CN" altLang="en-US" dirty="0"/>
              <a:t>考试方法</a:t>
            </a:r>
          </a:p>
          <a:p>
            <a:r>
              <a:rPr lang="zh-CN" altLang="en-US" dirty="0"/>
              <a:t>上课内容</a:t>
            </a:r>
          </a:p>
          <a:p>
            <a:r>
              <a:rPr lang="zh-CN" altLang="en-US" dirty="0"/>
              <a:t>课程要求</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 calcmode="lin" valueType="num">
                                      <p:cBhvr additive="base">
                                        <p:cTn id="27"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 calcmode="lin" valueType="num">
                                      <p:cBhvr additive="base">
                                        <p:cTn id="3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147">
                                            <p:txEl>
                                              <p:pRg st="6" end="6"/>
                                            </p:txEl>
                                          </p:spTgt>
                                        </p:tgtEl>
                                        <p:attrNameLst>
                                          <p:attrName>style.visibility</p:attrName>
                                        </p:attrNameLst>
                                      </p:cBhvr>
                                      <p:to>
                                        <p:strVal val="visible"/>
                                      </p:to>
                                    </p:set>
                                    <p:anim calcmode="lin" valueType="num">
                                      <p:cBhvr additive="base">
                                        <p:cTn id="39"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147">
                                            <p:txEl>
                                              <p:pRg st="7" end="7"/>
                                            </p:txEl>
                                          </p:spTgt>
                                        </p:tgtEl>
                                        <p:attrNameLst>
                                          <p:attrName>style.visibility</p:attrName>
                                        </p:attrNameLst>
                                      </p:cBhvr>
                                      <p:to>
                                        <p:strVal val="visible"/>
                                      </p:to>
                                    </p:set>
                                    <p:anim calcmode="lin" valueType="num">
                                      <p:cBhvr additive="base">
                                        <p:cTn id="45"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0</a:t>
            </a:r>
            <a:r>
              <a:rPr lang="zh-CN" altLang="en-US" dirty="0"/>
              <a:t>.</a:t>
            </a:r>
            <a:r>
              <a:rPr lang="en-US" altLang="zh-CN" dirty="0"/>
              <a:t>3</a:t>
            </a:r>
            <a:r>
              <a:rPr lang="zh-CN" altLang="en-US" dirty="0"/>
              <a:t> 上课内容-目的和要求</a:t>
            </a:r>
          </a:p>
        </p:txBody>
      </p:sp>
      <p:sp>
        <p:nvSpPr>
          <p:cNvPr id="10243" name="Rectangle 3"/>
          <p:cNvSpPr>
            <a:spLocks noGrp="1" noChangeArrowheads="1"/>
          </p:cNvSpPr>
          <p:nvPr>
            <p:ph type="body" idx="1"/>
          </p:nvPr>
        </p:nvSpPr>
        <p:spPr/>
        <p:txBody>
          <a:bodyPr/>
          <a:lstStyle/>
          <a:p>
            <a:pPr>
              <a:lnSpc>
                <a:spcPct val="90000"/>
              </a:lnSpc>
            </a:pPr>
            <a:r>
              <a:rPr lang="zh-CN" altLang="en-US" dirty="0"/>
              <a:t>目的</a:t>
            </a:r>
          </a:p>
          <a:p>
            <a:pPr lvl="1">
              <a:lnSpc>
                <a:spcPct val="90000"/>
              </a:lnSpc>
            </a:pPr>
            <a:r>
              <a:rPr lang="zh-CN" altLang="en-US" dirty="0"/>
              <a:t>了解基本的优化原理，从而掌握优化在整个计算机学科中的重要性</a:t>
            </a:r>
          </a:p>
          <a:p>
            <a:pPr lvl="1">
              <a:lnSpc>
                <a:spcPct val="90000"/>
              </a:lnSpc>
            </a:pPr>
            <a:r>
              <a:rPr lang="zh-CN" altLang="en-US" dirty="0"/>
              <a:t>掌握基本的优化算法，对一些基本的优化算法有直观的了解</a:t>
            </a:r>
          </a:p>
          <a:p>
            <a:pPr lvl="1">
              <a:lnSpc>
                <a:spcPct val="90000"/>
              </a:lnSpc>
            </a:pPr>
            <a:r>
              <a:rPr lang="zh-CN" altLang="en-US" dirty="0"/>
              <a:t>尝试用优化算法来解决一些简单的实际问题</a:t>
            </a:r>
          </a:p>
          <a:p>
            <a:pPr lvl="1">
              <a:lnSpc>
                <a:spcPct val="90000"/>
              </a:lnSpc>
            </a:pPr>
            <a:r>
              <a:rPr lang="zh-CN" altLang="en-US" dirty="0"/>
              <a:t>掌握目前计算机学科中常用的优化方法，如何应用优化算法来解决实际问题</a:t>
            </a:r>
            <a:endParaRPr lang="en-US" altLang="zh-CN" dirty="0"/>
          </a:p>
          <a:p>
            <a:pPr>
              <a:lnSpc>
                <a:spcPct val="90000"/>
              </a:lnSpc>
            </a:pPr>
            <a:r>
              <a:rPr lang="zh-CN" altLang="en-US" dirty="0"/>
              <a:t>要求</a:t>
            </a:r>
            <a:endParaRPr lang="en-US" altLang="zh-CN" dirty="0"/>
          </a:p>
          <a:p>
            <a:pPr lvl="1">
              <a:lnSpc>
                <a:spcPct val="90000"/>
              </a:lnSpc>
            </a:pPr>
            <a:r>
              <a:rPr lang="zh-CN" altLang="en-US" dirty="0"/>
              <a:t>不缺席、不迟到、不早退、不开手机</a:t>
            </a:r>
            <a:endParaRPr lang="en-US" altLang="zh-CN" dirty="0"/>
          </a:p>
          <a:p>
            <a:pPr lvl="1">
              <a:lnSpc>
                <a:spcPct val="90000"/>
              </a:lnSpc>
            </a:pPr>
            <a:r>
              <a:rPr lang="zh-CN" altLang="en-US" dirty="0"/>
              <a:t>作业独立完成</a:t>
            </a:r>
            <a:endParaRPr lang="en-US" altLang="zh-CN" dirty="0"/>
          </a:p>
          <a:p>
            <a:pPr lvl="1">
              <a:lnSpc>
                <a:spcPct val="90000"/>
              </a:lnSpc>
            </a:pPr>
            <a:r>
              <a:rPr lang="zh-CN" altLang="en-US" dirty="0"/>
              <a:t>独立编程完成一些简单的问题，掌握在深度学习或别的程序中是如何实现优化算法的</a:t>
            </a:r>
          </a:p>
          <a:p>
            <a:pPr lvl="1">
              <a:lnSpc>
                <a:spcPct val="90000"/>
              </a:lnSpc>
            </a:pPr>
            <a:endParaRPr lang="zh-CN" altLang="en-US" dirty="0"/>
          </a:p>
          <a:p>
            <a:pPr lvl="1">
              <a:lnSpc>
                <a:spcPct val="90000"/>
              </a:lnSpc>
            </a:pP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651000" y="1809750"/>
            <a:ext cx="6604000" cy="3046413"/>
          </a:xfrm>
        </p:spPr>
        <p:txBody>
          <a:bodyPr/>
          <a:lstStyle/>
          <a:p>
            <a:pPr>
              <a:buFont typeface="Wingdings" panose="05000000000000000000" pitchFamily="2" charset="2"/>
              <a:buNone/>
            </a:pPr>
            <a:r>
              <a:rPr lang="zh-CN" altLang="en-US" dirty="0"/>
              <a:t> </a:t>
            </a:r>
            <a:r>
              <a:rPr lang="zh-CN" altLang="en-US" sz="4700" dirty="0">
                <a:latin typeface="黑体" panose="02010609060101010101" charset="-122"/>
              </a:rPr>
              <a:t>夫运筹帷幄之中，</a:t>
            </a:r>
          </a:p>
          <a:p>
            <a:pPr>
              <a:buFont typeface="Wingdings" panose="05000000000000000000" pitchFamily="2" charset="2"/>
              <a:buNone/>
            </a:pPr>
            <a:endParaRPr lang="zh-CN" altLang="en-US" sz="4700" dirty="0">
              <a:latin typeface="黑体" panose="02010609060101010101" charset="-122"/>
            </a:endParaRPr>
          </a:p>
          <a:p>
            <a:pPr>
              <a:buFont typeface="Wingdings" panose="05000000000000000000" pitchFamily="2" charset="2"/>
              <a:buNone/>
            </a:pPr>
            <a:r>
              <a:rPr lang="zh-CN" altLang="en-US" sz="4700" dirty="0">
                <a:latin typeface="黑体" panose="02010609060101010101" charset="-122"/>
              </a:rPr>
              <a:t>     决胜千里之外。</a:t>
            </a:r>
            <a:endParaRPr lang="zh-CN" altLang="en-US" dirty="0">
              <a:latin typeface="黑体" panose="02010609060101010101" charset="-122"/>
            </a:endParaRPr>
          </a:p>
        </p:txBody>
      </p:sp>
      <p:sp>
        <p:nvSpPr>
          <p:cNvPr id="16387" name="Rectangle 10"/>
          <p:cNvSpPr>
            <a:spLocks noGrp="1" noChangeArrowheads="1"/>
          </p:cNvSpPr>
          <p:nvPr>
            <p:ph type="title"/>
          </p:nvPr>
        </p:nvSpPr>
        <p:spPr/>
        <p:txBody>
          <a:bodyPr/>
          <a:lstStyle/>
          <a:p>
            <a:r>
              <a:rPr lang="zh-CN" altLang="en-US" dirty="0">
                <a:latin typeface="隶书" panose="02010509060101010101" pitchFamily="1" charset="-122"/>
              </a:rPr>
              <a:t>第1章 简介</a:t>
            </a:r>
            <a:endParaRPr lang="zh-CN" altLang="en-US" dirty="0"/>
          </a:p>
        </p:txBody>
      </p:sp>
      <p:sp>
        <p:nvSpPr>
          <p:cNvPr id="4" name="Text Box 4"/>
          <p:cNvSpPr txBox="1">
            <a:spLocks noChangeArrowheads="1"/>
          </p:cNvSpPr>
          <p:nvPr/>
        </p:nvSpPr>
        <p:spPr bwMode="auto">
          <a:xfrm>
            <a:off x="0" y="6057900"/>
            <a:ext cx="59340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1400" dirty="0">
                <a:solidFill>
                  <a:srgbClr val="CC00CC"/>
                </a:solidFill>
              </a:rPr>
              <a:t>“运筹”：《史记.高祖本纪》：“夫运筹帷幄之中，决胜千里之外”，二次世界大战，英军首次邀请科学家参与军事行动研究(OR),战后这些研究结果用于其它用途，这是现代“运筹学”的起源.</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7411" name="Rectangle 3"/>
          <p:cNvSpPr>
            <a:spLocks noGrp="1" noChangeArrowheads="1"/>
          </p:cNvSpPr>
          <p:nvPr>
            <p:ph type="body" idx="1"/>
          </p:nvPr>
        </p:nvSpPr>
        <p:spPr/>
        <p:txBody>
          <a:bodyPr/>
          <a:lstStyle/>
          <a:p>
            <a:pPr>
              <a:lnSpc>
                <a:spcPct val="90000"/>
              </a:lnSpc>
            </a:pPr>
            <a:r>
              <a:rPr lang="zh-CN" altLang="en-US" dirty="0"/>
              <a:t>“运筹学是一门应用于管理有组织系统的科学”，“运筹学为掌管这类系统的人提供决策目标和数量分析的工具”。——《大英百科全书》</a:t>
            </a:r>
            <a:endParaRPr lang="en-US" altLang="zh-CN" dirty="0"/>
          </a:p>
          <a:p>
            <a:pPr>
              <a:lnSpc>
                <a:spcPct val="90000"/>
              </a:lnSpc>
            </a:pPr>
            <a:endParaRPr lang="zh-CN" altLang="en-US" dirty="0"/>
          </a:p>
          <a:p>
            <a:pPr>
              <a:lnSpc>
                <a:spcPct val="90000"/>
              </a:lnSpc>
            </a:pPr>
            <a:r>
              <a:rPr lang="zh-CN" altLang="en-US" dirty="0"/>
              <a:t>运筹学“用数学方法研究经济、民政和国防等部门在内外环境的约束条件下合理分配人力、物力、财力等资源，使实际系统有效运行的技术科学，它可以用来预测发展趋势，制定行动规划或优选可行方案”——《中国大百科全书》</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8435" name="Rectangle 3"/>
          <p:cNvSpPr>
            <a:spLocks noGrp="1" noChangeArrowheads="1"/>
          </p:cNvSpPr>
          <p:nvPr>
            <p:ph type="body" idx="1"/>
          </p:nvPr>
        </p:nvSpPr>
        <p:spPr/>
        <p:txBody>
          <a:bodyPr/>
          <a:lstStyle/>
          <a:p>
            <a:r>
              <a:rPr lang="zh-CN" altLang="en-US" dirty="0"/>
              <a:t>运筹学“主要研究经济活动与军事活动中能用数量来表达有关运用、筹划与管理方面的问题，它根据问题的要求，通过数学的分析与运算，作出综合性的合理安排，以达到较经济较有效地使用人力物力”——《辞海》</a:t>
            </a:r>
            <a:endParaRPr lang="en-US" altLang="zh-CN" dirty="0"/>
          </a:p>
          <a:p>
            <a:endParaRPr lang="zh-CN" altLang="en-US" dirty="0"/>
          </a:p>
          <a:p>
            <a:r>
              <a:rPr lang="zh-CN" altLang="en-US" dirty="0"/>
              <a:t>运筹学“应用分析、试验、量化的方法，对经济管理系统中人、财、物等有限资源进行统筹安排，为决策者提供有依据的最优方案，以实现最有效的管理”。——《中国企业管理百科全书》</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9459" name="Rectangle 3"/>
          <p:cNvSpPr>
            <a:spLocks noGrp="1" noChangeArrowheads="1"/>
          </p:cNvSpPr>
          <p:nvPr>
            <p:ph type="body" idx="1"/>
          </p:nvPr>
        </p:nvSpPr>
        <p:spPr>
          <a:xfrm>
            <a:off x="488950" y="1160463"/>
            <a:ext cx="8756650" cy="2165350"/>
          </a:xfrm>
        </p:spPr>
        <p:txBody>
          <a:bodyPr/>
          <a:lstStyle/>
          <a:p>
            <a:r>
              <a:rPr lang="zh-CN" altLang="en-US" dirty="0"/>
              <a:t>运筹学所研究的，通常是在必须分配稀缺资源的条件下，科学地决定如何最佳地设计和运营人—机系统</a:t>
            </a:r>
          </a:p>
          <a:p>
            <a:pPr>
              <a:buFont typeface="Wingdings" panose="05000000000000000000" pitchFamily="2" charset="2"/>
              <a:buNone/>
            </a:pPr>
            <a:endParaRPr lang="zh-CN" altLang="en-US" dirty="0"/>
          </a:p>
        </p:txBody>
      </p:sp>
      <p:sp>
        <p:nvSpPr>
          <p:cNvPr id="28676" name="Rectangle 4"/>
          <p:cNvSpPr>
            <a:spLocks noChangeArrowheads="1"/>
          </p:cNvSpPr>
          <p:nvPr/>
        </p:nvSpPr>
        <p:spPr bwMode="auto">
          <a:xfrm>
            <a:off x="2889250" y="3127375"/>
            <a:ext cx="6356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7030" indent="-367030">
              <a:spcBef>
                <a:spcPct val="20000"/>
              </a:spcBef>
              <a:buClr>
                <a:srgbClr val="FF3300"/>
              </a:buClr>
              <a:buSzPct val="70000"/>
              <a:buFont typeface="Wingdings" panose="05000000000000000000" pitchFamily="2" charset="2"/>
              <a:buChar char="|"/>
            </a:pPr>
            <a:r>
              <a:rPr lang="zh-CN" altLang="en-US" sz="3400" dirty="0"/>
              <a:t>对象：人—机系统</a:t>
            </a:r>
          </a:p>
        </p:txBody>
      </p:sp>
      <p:sp>
        <p:nvSpPr>
          <p:cNvPr id="28677" name="Rectangle 5"/>
          <p:cNvSpPr>
            <a:spLocks noChangeArrowheads="1"/>
          </p:cNvSpPr>
          <p:nvPr/>
        </p:nvSpPr>
        <p:spPr bwMode="auto">
          <a:xfrm>
            <a:off x="2889250" y="3783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dirty="0"/>
              <a:t>条件：资源稀缺</a:t>
            </a:r>
          </a:p>
        </p:txBody>
      </p:sp>
      <p:sp>
        <p:nvSpPr>
          <p:cNvPr id="28678" name="Rectangle 6"/>
          <p:cNvSpPr>
            <a:spLocks noChangeArrowheads="1"/>
          </p:cNvSpPr>
          <p:nvPr/>
        </p:nvSpPr>
        <p:spPr bwMode="auto">
          <a:xfrm>
            <a:off x="3024188" y="4545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a:t>方法：模型化，定量化</a:t>
            </a:r>
          </a:p>
        </p:txBody>
      </p:sp>
      <p:sp>
        <p:nvSpPr>
          <p:cNvPr id="28679" name="Rectangle 7"/>
          <p:cNvSpPr>
            <a:spLocks noChangeArrowheads="1"/>
          </p:cNvSpPr>
          <p:nvPr/>
        </p:nvSpPr>
        <p:spPr bwMode="auto">
          <a:xfrm>
            <a:off x="1568450" y="530066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dirty="0"/>
              <a:t>特点：最优化</a:t>
            </a:r>
          </a:p>
        </p:txBody>
      </p:sp>
      <p:sp>
        <p:nvSpPr>
          <p:cNvPr id="28680" name="Rectangle 8"/>
          <p:cNvSpPr>
            <a:spLocks noChangeArrowheads="1"/>
          </p:cNvSpPr>
          <p:nvPr/>
        </p:nvSpPr>
        <p:spPr bwMode="auto">
          <a:xfrm>
            <a:off x="1851025" y="6081713"/>
            <a:ext cx="35337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a:t>目的：决策支持</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680"/>
                                        </p:tgtEl>
                                        <p:attrNameLst>
                                          <p:attrName>style.visibility</p:attrName>
                                        </p:attrNameLst>
                                      </p:cBhvr>
                                      <p:to>
                                        <p:strVal val="visible"/>
                                      </p:to>
                                    </p:set>
                                    <p:anim calcmode="lin" valueType="num">
                                      <p:cBhvr additive="base">
                                        <p:cTn id="23" dur="500" fill="hold"/>
                                        <p:tgtEl>
                                          <p:spTgt spid="28680"/>
                                        </p:tgtEl>
                                        <p:attrNameLst>
                                          <p:attrName>ppt_x</p:attrName>
                                        </p:attrNameLst>
                                      </p:cBhvr>
                                      <p:tavLst>
                                        <p:tav tm="0">
                                          <p:val>
                                            <p:strVal val="0-#ppt_w/2"/>
                                          </p:val>
                                        </p:tav>
                                        <p:tav tm="100000">
                                          <p:val>
                                            <p:strVal val="#ppt_x"/>
                                          </p:val>
                                        </p:tav>
                                      </p:tavLst>
                                    </p:anim>
                                    <p:anim calcmode="lin" valueType="num">
                                      <p:cBhvr additive="base">
                                        <p:cTn id="24"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8676" grpId="0" autoUpdateAnimBg="0"/>
      <p:bldP spid="28677" grpId="0" autoUpdateAnimBg="0"/>
      <p:bldP spid="28678" grpId="0" autoUpdateAnimBg="0"/>
      <p:bldP spid="28679" grpId="0" autoUpdateAnimBg="0"/>
      <p:bldP spid="2868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noFill/>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205829" name="Rectangle 5"/>
          <p:cNvSpPr>
            <a:spLocks noGrp="1" noChangeArrowheads="1"/>
          </p:cNvSpPr>
          <p:nvPr>
            <p:ph type="body" idx="1"/>
          </p:nvPr>
        </p:nvSpPr>
        <p:spPr>
          <a:xfrm>
            <a:off x="415925" y="1155700"/>
            <a:ext cx="8758238" cy="5694363"/>
          </a:xfrm>
          <a:noFill/>
        </p:spPr>
        <p:txBody>
          <a:bodyPr/>
          <a:lstStyle/>
          <a:p>
            <a:pPr>
              <a:lnSpc>
                <a:spcPct val="90000"/>
              </a:lnSpc>
            </a:pPr>
            <a:r>
              <a:rPr lang="zh-CN" altLang="en-US" sz="3200" dirty="0"/>
              <a:t>运筹学简史</a:t>
            </a:r>
            <a:endParaRPr lang="en-US" altLang="zh-CN" dirty="0"/>
          </a:p>
          <a:p>
            <a:pPr>
              <a:lnSpc>
                <a:spcPct val="90000"/>
              </a:lnSpc>
            </a:pPr>
            <a:r>
              <a:rPr lang="zh-CN" altLang="en-US" dirty="0"/>
              <a:t>起源：古代战争、娱乐、建设</a:t>
            </a:r>
          </a:p>
          <a:p>
            <a:pPr lvl="1">
              <a:lnSpc>
                <a:spcPct val="90000"/>
              </a:lnSpc>
            </a:pPr>
            <a:r>
              <a:rPr lang="zh-CN" altLang="en-US" dirty="0"/>
              <a:t>田忌赛马</a:t>
            </a:r>
          </a:p>
          <a:p>
            <a:pPr lvl="1">
              <a:lnSpc>
                <a:spcPct val="90000"/>
              </a:lnSpc>
            </a:pPr>
            <a:r>
              <a:rPr lang="zh-CN" altLang="en-US" dirty="0"/>
              <a:t>丁渭修皇宫：北宋真宗时期，皇宫烧毁，如何修复</a:t>
            </a:r>
          </a:p>
          <a:p>
            <a:pPr>
              <a:lnSpc>
                <a:spcPct val="90000"/>
              </a:lnSpc>
            </a:pPr>
            <a:r>
              <a:rPr lang="zh-CN" altLang="en-US" dirty="0"/>
              <a:t>学科产生：第二次世界大战</a:t>
            </a:r>
          </a:p>
          <a:p>
            <a:pPr lvl="1">
              <a:lnSpc>
                <a:spcPct val="90000"/>
              </a:lnSpc>
            </a:pPr>
            <a:r>
              <a:rPr lang="zh-CN" altLang="en-US" dirty="0"/>
              <a:t>问题：合理利用稀缺战争资源保护自己、消灭敌人</a:t>
            </a:r>
          </a:p>
          <a:p>
            <a:pPr lvl="1">
              <a:lnSpc>
                <a:spcPct val="90000"/>
              </a:lnSpc>
            </a:pPr>
            <a:r>
              <a:rPr lang="zh-CN" altLang="en-US" dirty="0"/>
              <a:t>1938年7月，波得塞雷达站的负责人罗伊用</a:t>
            </a:r>
            <a:r>
              <a:rPr lang="en-US" altLang="zh-CN" dirty="0"/>
              <a:t>Operational Research</a:t>
            </a:r>
            <a:r>
              <a:rPr lang="zh-CN" altLang="en-US" dirty="0"/>
              <a:t>命名防空作战系统运行的研究</a:t>
            </a:r>
          </a:p>
          <a:p>
            <a:pPr lvl="1">
              <a:lnSpc>
                <a:spcPct val="90000"/>
              </a:lnSpc>
            </a:pPr>
            <a:r>
              <a:rPr lang="zh-CN" altLang="en-US" dirty="0"/>
              <a:t>1</a:t>
            </a:r>
            <a:r>
              <a:rPr lang="en-US" altLang="zh-CN" dirty="0"/>
              <a:t>940</a:t>
            </a:r>
            <a:r>
              <a:rPr lang="zh-CN" altLang="en-US" dirty="0"/>
              <a:t>年9月英国成立了由物理学家布莱克特(</a:t>
            </a:r>
            <a:r>
              <a:rPr lang="en-US" altLang="zh-CN" dirty="0" err="1"/>
              <a:t>Blackett</a:t>
            </a:r>
            <a:r>
              <a:rPr lang="en-US" altLang="zh-CN" dirty="0"/>
              <a:t>)</a:t>
            </a:r>
            <a:r>
              <a:rPr lang="zh-CN" altLang="en-US" dirty="0"/>
              <a:t>领导的第一个运筹学小组</a:t>
            </a:r>
          </a:p>
          <a:p>
            <a:pPr lvl="1">
              <a:lnSpc>
                <a:spcPct val="90000"/>
              </a:lnSpc>
            </a:pPr>
            <a:r>
              <a:rPr lang="en-US" altLang="zh-CN" dirty="0"/>
              <a:t>l 942</a:t>
            </a:r>
            <a:r>
              <a:rPr lang="zh-CN" altLang="en-US" dirty="0"/>
              <a:t>年美国和加拿大也都相继成立运筹学小组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829">
                                            <p:txEl>
                                              <p:pRg st="0" end="0"/>
                                            </p:txEl>
                                          </p:spTgt>
                                        </p:tgtEl>
                                        <p:attrNameLst>
                                          <p:attrName>style.visibility</p:attrName>
                                        </p:attrNameLst>
                                      </p:cBhvr>
                                      <p:to>
                                        <p:strVal val="visible"/>
                                      </p:to>
                                    </p:set>
                                    <p:animEffect transition="in" filter="slide(fromBottom)">
                                      <p:cBhvr>
                                        <p:cTn id="7" dur="500"/>
                                        <p:tgtEl>
                                          <p:spTgt spid="205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5829">
                                            <p:txEl>
                                              <p:pRg st="1" end="1"/>
                                            </p:txEl>
                                          </p:spTgt>
                                        </p:tgtEl>
                                        <p:attrNameLst>
                                          <p:attrName>style.visibility</p:attrName>
                                        </p:attrNameLst>
                                      </p:cBhvr>
                                      <p:to>
                                        <p:strVal val="visible"/>
                                      </p:to>
                                    </p:set>
                                    <p:animEffect transition="in" filter="slide(fromBottom)">
                                      <p:cBhvr>
                                        <p:cTn id="12" dur="500"/>
                                        <p:tgtEl>
                                          <p:spTgt spid="205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5829">
                                            <p:txEl>
                                              <p:pRg st="2" end="2"/>
                                            </p:txEl>
                                          </p:spTgt>
                                        </p:tgtEl>
                                        <p:attrNameLst>
                                          <p:attrName>style.visibility</p:attrName>
                                        </p:attrNameLst>
                                      </p:cBhvr>
                                      <p:to>
                                        <p:strVal val="visible"/>
                                      </p:to>
                                    </p:set>
                                    <p:animEffect transition="in" filter="slide(fromBottom)">
                                      <p:cBhvr>
                                        <p:cTn id="17" dur="500"/>
                                        <p:tgtEl>
                                          <p:spTgt spid="205829">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05829">
                                            <p:txEl>
                                              <p:pRg st="3" end="3"/>
                                            </p:txEl>
                                          </p:spTgt>
                                        </p:tgtEl>
                                        <p:attrNameLst>
                                          <p:attrName>style.visibility</p:attrName>
                                        </p:attrNameLst>
                                      </p:cBhvr>
                                      <p:to>
                                        <p:strVal val="visible"/>
                                      </p:to>
                                    </p:set>
                                    <p:animEffect transition="in" filter="slide(fromBottom)">
                                      <p:cBhvr>
                                        <p:cTn id="20" dur="500"/>
                                        <p:tgtEl>
                                          <p:spTgt spid="20582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05829">
                                            <p:txEl>
                                              <p:pRg st="4" end="4"/>
                                            </p:txEl>
                                          </p:spTgt>
                                        </p:tgtEl>
                                        <p:attrNameLst>
                                          <p:attrName>style.visibility</p:attrName>
                                        </p:attrNameLst>
                                      </p:cBhvr>
                                      <p:to>
                                        <p:strVal val="visible"/>
                                      </p:to>
                                    </p:set>
                                    <p:animEffect transition="in" filter="slide(fromBottom)">
                                      <p:cBhvr>
                                        <p:cTn id="25" dur="500"/>
                                        <p:tgtEl>
                                          <p:spTgt spid="20582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05829">
                                            <p:txEl>
                                              <p:pRg st="5" end="5"/>
                                            </p:txEl>
                                          </p:spTgt>
                                        </p:tgtEl>
                                        <p:attrNameLst>
                                          <p:attrName>style.visibility</p:attrName>
                                        </p:attrNameLst>
                                      </p:cBhvr>
                                      <p:to>
                                        <p:strVal val="visible"/>
                                      </p:to>
                                    </p:set>
                                    <p:animEffect transition="in" filter="slide(fromBottom)">
                                      <p:cBhvr>
                                        <p:cTn id="30" dur="500"/>
                                        <p:tgtEl>
                                          <p:spTgt spid="20582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05829">
                                            <p:txEl>
                                              <p:pRg st="6" end="6"/>
                                            </p:txEl>
                                          </p:spTgt>
                                        </p:tgtEl>
                                        <p:attrNameLst>
                                          <p:attrName>style.visibility</p:attrName>
                                        </p:attrNameLst>
                                      </p:cBhvr>
                                      <p:to>
                                        <p:strVal val="visible"/>
                                      </p:to>
                                    </p:set>
                                    <p:animEffect transition="in" filter="slide(fromBottom)">
                                      <p:cBhvr>
                                        <p:cTn id="35" dur="500"/>
                                        <p:tgtEl>
                                          <p:spTgt spid="205829">
                                            <p:txEl>
                                              <p:pRg st="6" end="6"/>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05829">
                                            <p:txEl>
                                              <p:pRg st="7" end="7"/>
                                            </p:txEl>
                                          </p:spTgt>
                                        </p:tgtEl>
                                        <p:attrNameLst>
                                          <p:attrName>style.visibility</p:attrName>
                                        </p:attrNameLst>
                                      </p:cBhvr>
                                      <p:to>
                                        <p:strVal val="visible"/>
                                      </p:to>
                                    </p:set>
                                    <p:animEffect transition="in" filter="slide(fromBottom)">
                                      <p:cBhvr>
                                        <p:cTn id="38" dur="500"/>
                                        <p:tgtEl>
                                          <p:spTgt spid="205829">
                                            <p:txEl>
                                              <p:pRg st="7" end="7"/>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05829">
                                            <p:txEl>
                                              <p:pRg st="8" end="8"/>
                                            </p:txEl>
                                          </p:spTgt>
                                        </p:tgtEl>
                                        <p:attrNameLst>
                                          <p:attrName>style.visibility</p:attrName>
                                        </p:attrNameLst>
                                      </p:cBhvr>
                                      <p:to>
                                        <p:strVal val="visible"/>
                                      </p:to>
                                    </p:set>
                                    <p:animEffect transition="in" filter="slide(fromBottom)">
                                      <p:cBhvr>
                                        <p:cTn id="41" dur="500"/>
                                        <p:tgtEl>
                                          <p:spTgt spid="2058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uiExpand="1"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27651" name="Rectangle 3"/>
          <p:cNvSpPr>
            <a:spLocks noGrp="1" noChangeArrowheads="1"/>
          </p:cNvSpPr>
          <p:nvPr>
            <p:ph type="body" idx="1"/>
          </p:nvPr>
        </p:nvSpPr>
        <p:spPr>
          <a:xfrm>
            <a:off x="488950" y="1082675"/>
            <a:ext cx="8756650" cy="5694363"/>
          </a:xfrm>
        </p:spPr>
        <p:txBody>
          <a:bodyPr/>
          <a:lstStyle/>
          <a:p>
            <a:pPr lvl="1">
              <a:lnSpc>
                <a:spcPct val="90000"/>
              </a:lnSpc>
            </a:pPr>
            <a:r>
              <a:rPr lang="zh-CN" altLang="en-US" dirty="0"/>
              <a:t>反潜艇战</a:t>
            </a:r>
          </a:p>
          <a:p>
            <a:pPr lvl="2">
              <a:lnSpc>
                <a:spcPct val="90000"/>
              </a:lnSpc>
            </a:pPr>
            <a:r>
              <a:rPr lang="zh-CN" altLang="en-US" dirty="0"/>
              <a:t>库普曼(</a:t>
            </a:r>
            <a:r>
              <a:rPr lang="en-US" altLang="zh-CN" dirty="0"/>
              <a:t>Koopmans)——</a:t>
            </a:r>
            <a:r>
              <a:rPr lang="zh-CN" altLang="en-US" dirty="0"/>
              <a:t>搜索论</a:t>
            </a:r>
          </a:p>
          <a:p>
            <a:pPr lvl="2">
              <a:lnSpc>
                <a:spcPct val="90000"/>
              </a:lnSpc>
            </a:pPr>
            <a:r>
              <a:rPr lang="zh-CN" altLang="en-US" dirty="0">
                <a:solidFill>
                  <a:srgbClr val="9900FF"/>
                </a:solidFill>
              </a:rPr>
              <a:t>肖克莱</a:t>
            </a:r>
            <a:r>
              <a:rPr lang="zh-CN" altLang="en-US" dirty="0"/>
              <a:t>(</a:t>
            </a:r>
            <a:r>
              <a:rPr lang="en-US" altLang="zh-CN" dirty="0"/>
              <a:t>Shockley)</a:t>
            </a:r>
          </a:p>
          <a:p>
            <a:pPr lvl="1">
              <a:lnSpc>
                <a:spcPct val="90000"/>
              </a:lnSpc>
            </a:pPr>
            <a:r>
              <a:rPr lang="zh-CN" altLang="en-US" dirty="0"/>
              <a:t>对策论</a:t>
            </a:r>
          </a:p>
          <a:p>
            <a:pPr lvl="1">
              <a:lnSpc>
                <a:spcPct val="90000"/>
              </a:lnSpc>
            </a:pPr>
            <a:r>
              <a:rPr lang="zh-CN" altLang="en-US" dirty="0"/>
              <a:t>商船编队和舰队护航</a:t>
            </a:r>
          </a:p>
          <a:p>
            <a:pPr>
              <a:lnSpc>
                <a:spcPct val="90000"/>
              </a:lnSpc>
            </a:pPr>
            <a:r>
              <a:rPr lang="zh-CN" altLang="en-US" dirty="0"/>
              <a:t>扩展：战后用于民用事业</a:t>
            </a:r>
          </a:p>
          <a:p>
            <a:pPr>
              <a:lnSpc>
                <a:spcPct val="90000"/>
              </a:lnSpc>
            </a:pPr>
            <a:r>
              <a:rPr lang="zh-CN" altLang="en-US" dirty="0"/>
              <a:t>成型：各个分支成熟</a:t>
            </a:r>
          </a:p>
          <a:p>
            <a:pPr>
              <a:lnSpc>
                <a:spcPct val="90000"/>
              </a:lnSpc>
            </a:pPr>
            <a:r>
              <a:rPr lang="zh-CN" altLang="en-US" dirty="0"/>
              <a:t>成熟：计算机、信息技术结合</a:t>
            </a:r>
          </a:p>
          <a:p>
            <a:pPr>
              <a:lnSpc>
                <a:spcPct val="90000"/>
              </a:lnSpc>
            </a:pPr>
            <a:r>
              <a:rPr lang="zh-CN" altLang="en-US" dirty="0"/>
              <a:t>发展：学科结合、渗透</a:t>
            </a:r>
          </a:p>
          <a:p>
            <a:pPr>
              <a:lnSpc>
                <a:spcPct val="90000"/>
              </a:lnSpc>
              <a:buFont typeface="Wingdings" panose="05000000000000000000" pitchFamily="2" charset="2"/>
              <a:buNone/>
            </a:pPr>
            <a:r>
              <a:rPr lang="zh-CN" altLang="en-US" dirty="0"/>
              <a:t>    应用广度和深度、方法和算法的完善</a:t>
            </a:r>
          </a:p>
        </p:txBody>
      </p:sp>
      <p:pic>
        <p:nvPicPr>
          <p:cNvPr id="2" name="图片 1"/>
          <p:cNvPicPr>
            <a:picLocks noChangeAspect="1"/>
          </p:cNvPicPr>
          <p:nvPr/>
        </p:nvPicPr>
        <p:blipFill>
          <a:blip r:embed="rId2"/>
          <a:stretch>
            <a:fillRect/>
          </a:stretch>
        </p:blipFill>
        <p:spPr>
          <a:xfrm>
            <a:off x="6609184" y="1082675"/>
            <a:ext cx="3085714" cy="2809524"/>
          </a:xfrm>
          <a:prstGeom prst="rect">
            <a:avLst/>
          </a:prstGeom>
        </p:spPr>
      </p:pic>
      <p:sp>
        <p:nvSpPr>
          <p:cNvPr id="3" name="矩形 2"/>
          <p:cNvSpPr/>
          <p:nvPr/>
        </p:nvSpPr>
        <p:spPr>
          <a:xfrm>
            <a:off x="4953000" y="6406164"/>
            <a:ext cx="4953000" cy="338554"/>
          </a:xfrm>
          <a:prstGeom prst="rect">
            <a:avLst/>
          </a:prstGeom>
        </p:spPr>
        <p:txBody>
          <a:bodyPr>
            <a:spAutoFit/>
          </a:bodyPr>
          <a:lstStyle/>
          <a:p>
            <a:r>
              <a:rPr lang="zh-CN" altLang="en-US" sz="1600" dirty="0"/>
              <a:t>https://en.wikipedia.org/wiki/William_Shockley</a:t>
            </a:r>
          </a:p>
        </p:txBody>
      </p:sp>
      <p:sp>
        <p:nvSpPr>
          <p:cNvPr id="4" name="矩形 3"/>
          <p:cNvSpPr/>
          <p:nvPr/>
        </p:nvSpPr>
        <p:spPr>
          <a:xfrm>
            <a:off x="218690" y="6406164"/>
            <a:ext cx="4953000" cy="338554"/>
          </a:xfrm>
          <a:prstGeom prst="rect">
            <a:avLst/>
          </a:prstGeom>
        </p:spPr>
        <p:txBody>
          <a:bodyPr>
            <a:spAutoFit/>
          </a:bodyPr>
          <a:lstStyle/>
          <a:p>
            <a:r>
              <a:rPr lang="zh-CN" altLang="en-US" sz="1600" dirty="0"/>
              <a:t>https://en.wikipedia.org/wiki/Bernard_Koopman</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lide(fromBottom)">
                                      <p:cBhvr>
                                        <p:cTn id="7" dur="500"/>
                                        <p:tgtEl>
                                          <p:spTgt spid="2765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slide(fromBottom)">
                                      <p:cBhvr>
                                        <p:cTn id="10" dur="500"/>
                                        <p:tgtEl>
                                          <p:spTgt spid="2765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3" dur="500"/>
                                        <p:tgtEl>
                                          <p:spTgt spid="2765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6" dur="500"/>
                                        <p:tgtEl>
                                          <p:spTgt spid="27651">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slide(fromBottom)">
                                      <p:cBhvr>
                                        <p:cTn id="19" dur="500"/>
                                        <p:tgtEl>
                                          <p:spTgt spid="276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slide(fromBottom)">
                                      <p:cBhvr>
                                        <p:cTn id="24" dur="500"/>
                                        <p:tgtEl>
                                          <p:spTgt spid="276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9" dur="500"/>
                                        <p:tgtEl>
                                          <p:spTgt spid="276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slide(fromBottom)">
                                      <p:cBhvr>
                                        <p:cTn id="34" dur="500"/>
                                        <p:tgtEl>
                                          <p:spTgt spid="2765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slide(fromBottom)">
                                      <p:cBhvr>
                                        <p:cTn id="39" dur="500"/>
                                        <p:tgtEl>
                                          <p:spTgt spid="2765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7651">
                                            <p:txEl>
                                              <p:pRg st="9" end="9"/>
                                            </p:txEl>
                                          </p:spTgt>
                                        </p:tgtEl>
                                        <p:attrNameLst>
                                          <p:attrName>style.visibility</p:attrName>
                                        </p:attrNameLst>
                                      </p:cBhvr>
                                      <p:to>
                                        <p:strVal val="visible"/>
                                      </p:to>
                                    </p:set>
                                    <p:animEffect transition="in" filter="slide(fromBottom)">
                                      <p:cBhvr>
                                        <p:cTn id="44"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学科分支</a:t>
            </a:r>
          </a:p>
        </p:txBody>
      </p:sp>
      <p:sp>
        <p:nvSpPr>
          <p:cNvPr id="24579" name="Rectangle 3"/>
          <p:cNvSpPr>
            <a:spLocks noGrp="1" noChangeArrowheads="1"/>
          </p:cNvSpPr>
          <p:nvPr>
            <p:ph type="body" idx="1"/>
          </p:nvPr>
        </p:nvSpPr>
        <p:spPr/>
        <p:txBody>
          <a:bodyPr/>
          <a:lstStyle/>
          <a:p>
            <a:r>
              <a:rPr lang="zh-CN" altLang="en-US" sz="2000" dirty="0"/>
              <a:t>规划理论</a:t>
            </a:r>
          </a:p>
          <a:p>
            <a:pPr>
              <a:buFont typeface="Wingdings" panose="05000000000000000000" pitchFamily="2" charset="2"/>
              <a:buNone/>
            </a:pPr>
            <a:r>
              <a:rPr lang="zh-CN" altLang="en-US" sz="1600" dirty="0"/>
              <a:t>            线性规划                      非线性规划</a:t>
            </a:r>
          </a:p>
          <a:p>
            <a:pPr>
              <a:buFont typeface="Wingdings" panose="05000000000000000000" pitchFamily="2" charset="2"/>
              <a:buNone/>
            </a:pPr>
            <a:r>
              <a:rPr lang="zh-CN" altLang="en-US" sz="1600" dirty="0"/>
              <a:t>            运输问题                      整数规划</a:t>
            </a:r>
          </a:p>
          <a:p>
            <a:pPr>
              <a:buFont typeface="Wingdings" panose="05000000000000000000" pitchFamily="2" charset="2"/>
              <a:buNone/>
            </a:pPr>
            <a:r>
              <a:rPr lang="zh-CN" altLang="en-US" sz="1600" dirty="0"/>
              <a:t>            动态规划                      目标规划</a:t>
            </a:r>
          </a:p>
          <a:p>
            <a:r>
              <a:rPr lang="zh-CN" altLang="en-US" sz="2000" dirty="0"/>
              <a:t>图与网络理论</a:t>
            </a:r>
          </a:p>
          <a:p>
            <a:r>
              <a:rPr lang="zh-CN" altLang="en-US" sz="2000" dirty="0"/>
              <a:t>排队论</a:t>
            </a:r>
          </a:p>
          <a:p>
            <a:r>
              <a:rPr lang="zh-CN" altLang="en-US" sz="2000" dirty="0"/>
              <a:t>存储论</a:t>
            </a:r>
          </a:p>
          <a:p>
            <a:r>
              <a:rPr lang="zh-CN" altLang="en-US" sz="2000" dirty="0"/>
              <a:t>决策论</a:t>
            </a:r>
          </a:p>
          <a:p>
            <a:r>
              <a:rPr lang="zh-CN" altLang="en-US" sz="2000" dirty="0"/>
              <a:t>对策论</a:t>
            </a:r>
          </a:p>
          <a:p>
            <a:r>
              <a:rPr lang="zh-CN" altLang="en-US" sz="2000" dirty="0"/>
              <a:t>冲突分析</a:t>
            </a:r>
          </a:p>
          <a:p>
            <a:r>
              <a:rPr lang="zh-CN" altLang="en-US" sz="2000" dirty="0"/>
              <a:t>搜索论</a:t>
            </a:r>
          </a:p>
          <a:p>
            <a:r>
              <a:rPr lang="zh-CN" altLang="en-US" sz="2000" dirty="0"/>
              <a:t>可靠性理论</a:t>
            </a:r>
          </a:p>
          <a:p>
            <a:r>
              <a:rPr lang="zh-CN" altLang="en-US" sz="2000" dirty="0"/>
              <a:t>计划协调技术</a:t>
            </a:r>
          </a:p>
          <a:p>
            <a:r>
              <a:rPr lang="zh-CN" altLang="en-US" sz="2000" dirty="0"/>
              <a:t>图解协调技术</a:t>
            </a: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latin typeface="隶书" panose="02010509060101010101" pitchFamily="1" charset="-122"/>
              </a:rPr>
              <a:t>1.1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运筹学模型</a:t>
            </a:r>
          </a:p>
        </p:txBody>
      </p:sp>
      <p:sp>
        <p:nvSpPr>
          <p:cNvPr id="29699" name="Rectangle 3"/>
          <p:cNvSpPr>
            <a:spLocks noGrp="1" noChangeArrowheads="1"/>
          </p:cNvSpPr>
          <p:nvPr>
            <p:ph type="body" idx="1"/>
          </p:nvPr>
        </p:nvSpPr>
        <p:spPr/>
        <p:txBody>
          <a:bodyPr/>
          <a:lstStyle/>
          <a:p>
            <a:pPr marL="650875" indent="-650875"/>
            <a:r>
              <a:rPr lang="zh-CN" altLang="en-US" dirty="0"/>
              <a:t>特点：</a:t>
            </a:r>
          </a:p>
          <a:p>
            <a:pPr marL="1059180" lvl="1" indent="-570230"/>
            <a:r>
              <a:rPr lang="zh-CN" altLang="en-US" dirty="0"/>
              <a:t>系统的整体观念</a:t>
            </a:r>
          </a:p>
          <a:p>
            <a:pPr marL="1059180" lvl="1" indent="-570230"/>
            <a:r>
              <a:rPr lang="zh-CN" altLang="en-US" dirty="0"/>
              <a:t>多学科的综合</a:t>
            </a:r>
          </a:p>
          <a:p>
            <a:pPr marL="1059180" lvl="1" indent="-570230"/>
            <a:r>
              <a:rPr lang="zh-CN" altLang="en-US" dirty="0"/>
              <a:t>以及模型方法的应用</a:t>
            </a:r>
          </a:p>
          <a:p>
            <a:pPr marL="1059180" lvl="1" indent="-570230"/>
            <a:endParaRPr lang="zh-CN" altLang="en-US" dirty="0"/>
          </a:p>
          <a:p>
            <a:pPr marL="650875" indent="-650875"/>
            <a:r>
              <a:rPr lang="zh-CN" altLang="en-US" dirty="0"/>
              <a:t>优点：</a:t>
            </a:r>
          </a:p>
          <a:p>
            <a:pPr marL="650875" indent="-650875">
              <a:buFont typeface="Wingdings" panose="05000000000000000000" pitchFamily="2" charset="2"/>
              <a:buNone/>
            </a:pPr>
            <a:r>
              <a:rPr lang="zh-CN" altLang="en-US" dirty="0"/>
              <a:t>      1  事前分析、减少失误</a:t>
            </a:r>
          </a:p>
          <a:p>
            <a:pPr marL="650875" indent="-650875">
              <a:buFont typeface="Wingdings" panose="05000000000000000000" pitchFamily="2" charset="2"/>
              <a:buNone/>
            </a:pPr>
            <a:r>
              <a:rPr lang="en-US" altLang="zh-CN" dirty="0"/>
              <a:t>      2  </a:t>
            </a:r>
            <a:r>
              <a:rPr lang="zh-CN" altLang="en-US" dirty="0"/>
              <a:t>符号语言、便于交流</a:t>
            </a:r>
          </a:p>
          <a:p>
            <a:pPr marL="650875" indent="-650875">
              <a:buFont typeface="Wingdings" panose="05000000000000000000" pitchFamily="2" charset="2"/>
              <a:buNone/>
            </a:pPr>
            <a:r>
              <a:rPr lang="zh-CN" altLang="en-US" dirty="0"/>
              <a:t>      3  抽象反映实际、突出共性</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out)">
                                      <p:cBhvr>
                                        <p:cTn id="7" dur="500"/>
                                        <p:tgtEl>
                                          <p:spTgt spid="2969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ox(out)">
                                      <p:cBhvr>
                                        <p:cTn id="10" dur="500"/>
                                        <p:tgtEl>
                                          <p:spTgt spid="29699">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ox(out)">
                                      <p:cBhvr>
                                        <p:cTn id="13" dur="500"/>
                                        <p:tgtEl>
                                          <p:spTgt spid="29699">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box(out)">
                                      <p:cBhvr>
                                        <p:cTn id="16" dur="500"/>
                                        <p:tgtEl>
                                          <p:spTgt spid="296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box(out)">
                                      <p:cBhvr>
                                        <p:cTn id="21" dur="500"/>
                                        <p:tgtEl>
                                          <p:spTgt spid="2969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699">
                                            <p:txEl>
                                              <p:pRg st="6" end="6"/>
                                            </p:txEl>
                                          </p:spTgt>
                                        </p:tgtEl>
                                        <p:attrNameLst>
                                          <p:attrName>style.visibility</p:attrName>
                                        </p:attrNameLst>
                                      </p:cBhvr>
                                      <p:to>
                                        <p:strVal val="visible"/>
                                      </p:to>
                                    </p:set>
                                    <p:animEffect transition="in" filter="box(out)">
                                      <p:cBhvr>
                                        <p:cTn id="26" dur="500"/>
                                        <p:tgtEl>
                                          <p:spTgt spid="2969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animEffect transition="in" filter="box(out)">
                                      <p:cBhvr>
                                        <p:cTn id="31" dur="500"/>
                                        <p:tgtEl>
                                          <p:spTgt spid="2969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699">
                                            <p:txEl>
                                              <p:pRg st="8" end="8"/>
                                            </p:txEl>
                                          </p:spTgt>
                                        </p:tgtEl>
                                        <p:attrNameLst>
                                          <p:attrName>style.visibility</p:attrName>
                                        </p:attrNameLst>
                                      </p:cBhvr>
                                      <p:to>
                                        <p:strVal val="visible"/>
                                      </p:to>
                                    </p:set>
                                    <p:animEffect transition="in" filter="box(out)">
                                      <p:cBhvr>
                                        <p:cTn id="36"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4" name="Text Box 6"/>
          <p:cNvSpPr>
            <a:spLocks noGrp="1" noChangeArrowheads="1"/>
          </p:cNvSpPr>
          <p:nvPr>
            <p:ph type="body" idx="1"/>
          </p:nvPr>
        </p:nvSpPr>
        <p:spPr>
          <a:xfrm>
            <a:off x="415925" y="1160463"/>
            <a:ext cx="8994775" cy="5457825"/>
          </a:xfrm>
          <a:noFill/>
          <a:extLst>
            <a:ext uri="{91240B29-F687-4F45-9708-019B960494DF}">
              <a14:hiddenLine xmlns:a14="http://schemas.microsoft.com/office/drawing/2010/main" w="19050">
                <a:solidFill>
                  <a:schemeClr val="tx1"/>
                </a:solidFill>
                <a:miter lim="800000"/>
                <a:headEnd/>
                <a:tailEnd/>
              </a14:hiddenLine>
            </a:ext>
          </a:extLst>
        </p:spPr>
        <p:txBody>
          <a:bodyPr/>
          <a:lstStyle/>
          <a:p>
            <a:pPr>
              <a:lnSpc>
                <a:spcPct val="90000"/>
              </a:lnSpc>
              <a:spcBef>
                <a:spcPct val="50000"/>
              </a:spcBef>
              <a:buClrTx/>
              <a:buFontTx/>
              <a:buNone/>
            </a:pPr>
            <a:r>
              <a:rPr lang="zh-CN" altLang="en-US" sz="2600" dirty="0"/>
              <a:t>                                确定目标，明确约束</a:t>
            </a:r>
          </a:p>
          <a:p>
            <a:pPr>
              <a:lnSpc>
                <a:spcPct val="90000"/>
              </a:lnSpc>
              <a:spcBef>
                <a:spcPct val="50000"/>
              </a:spcBef>
              <a:buClrTx/>
              <a:buFontTx/>
              <a:buNone/>
            </a:pPr>
            <a:r>
              <a:rPr lang="zh-CN" altLang="en-US" sz="2600" dirty="0"/>
              <a:t>                                抓主要矛盾、舍次要矛盾</a:t>
            </a:r>
          </a:p>
          <a:p>
            <a:pPr>
              <a:lnSpc>
                <a:spcPct val="90000"/>
              </a:lnSpc>
              <a:spcBef>
                <a:spcPct val="50000"/>
              </a:spcBef>
              <a:buClrTx/>
              <a:buFontTx/>
              <a:buNone/>
            </a:pPr>
            <a:r>
              <a:rPr lang="en-US" altLang="zh-CN" sz="2600" dirty="0"/>
              <a:t>                              </a:t>
            </a:r>
            <a:r>
              <a:rPr lang="zh-CN" altLang="en-US" sz="2600" dirty="0"/>
              <a:t>  选择模型、设定变量</a:t>
            </a:r>
          </a:p>
          <a:p>
            <a:pPr>
              <a:lnSpc>
                <a:spcPct val="90000"/>
              </a:lnSpc>
              <a:spcBef>
                <a:spcPct val="50000"/>
              </a:spcBef>
              <a:buClrTx/>
              <a:buFontTx/>
              <a:buNone/>
            </a:pPr>
            <a:r>
              <a:rPr lang="zh-CN" altLang="en-US" sz="2600" dirty="0"/>
              <a:t>                                描述约束和目标、确定参数</a:t>
            </a:r>
          </a:p>
          <a:p>
            <a:pPr>
              <a:lnSpc>
                <a:spcPct val="90000"/>
              </a:lnSpc>
              <a:spcBef>
                <a:spcPct val="50000"/>
              </a:spcBef>
              <a:buClrTx/>
              <a:buFontTx/>
              <a:buNone/>
            </a:pPr>
            <a:r>
              <a:rPr lang="en-US" altLang="zh-CN" sz="2600" dirty="0"/>
              <a:t>                               </a:t>
            </a:r>
            <a:endParaRPr lang="zh-CN" altLang="en-US" sz="2600" dirty="0"/>
          </a:p>
          <a:p>
            <a:pPr>
              <a:lnSpc>
                <a:spcPct val="90000"/>
              </a:lnSpc>
              <a:spcBef>
                <a:spcPct val="50000"/>
              </a:spcBef>
              <a:buClrTx/>
              <a:buFontTx/>
              <a:buNone/>
            </a:pPr>
            <a:r>
              <a:rPr lang="zh-CN" altLang="en-US" sz="2600" dirty="0"/>
              <a:t>                                选择求解方法、求解问题</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灵敏度分析、评价</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汇总、解释结果、报告</a:t>
            </a:r>
          </a:p>
          <a:p>
            <a:pPr>
              <a:lnSpc>
                <a:spcPct val="90000"/>
              </a:lnSpc>
              <a:spcBef>
                <a:spcPct val="50000"/>
              </a:spcBef>
              <a:buClrTx/>
              <a:buFontTx/>
              <a:buNone/>
            </a:pPr>
            <a:r>
              <a:rPr lang="zh-CN" altLang="en-US" sz="2600" dirty="0"/>
              <a:t>                         </a:t>
            </a:r>
          </a:p>
        </p:txBody>
      </p:sp>
      <p:sp>
        <p:nvSpPr>
          <p:cNvPr id="23555"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运筹学方法论</a:t>
            </a:r>
          </a:p>
        </p:txBody>
      </p:sp>
      <p:grpSp>
        <p:nvGrpSpPr>
          <p:cNvPr id="23556" name="Group 21"/>
          <p:cNvGrpSpPr/>
          <p:nvPr/>
        </p:nvGrpSpPr>
        <p:grpSpPr bwMode="auto">
          <a:xfrm>
            <a:off x="869950" y="1089025"/>
            <a:ext cx="1981200" cy="5545138"/>
            <a:chOff x="1728" y="420"/>
            <a:chExt cx="1152" cy="3300"/>
          </a:xfrm>
        </p:grpSpPr>
        <p:sp>
          <p:nvSpPr>
            <p:cNvPr id="23557" name="Text Box 4"/>
            <p:cNvSpPr txBox="1">
              <a:spLocks noChangeArrowheads="1"/>
            </p:cNvSpPr>
            <p:nvPr/>
          </p:nvSpPr>
          <p:spPr bwMode="auto">
            <a:xfrm>
              <a:off x="1968" y="42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提出问题</a:t>
              </a:r>
            </a:p>
          </p:txBody>
        </p:sp>
        <p:sp>
          <p:nvSpPr>
            <p:cNvPr id="23558" name="Text Box 5"/>
            <p:cNvSpPr txBox="1">
              <a:spLocks noChangeArrowheads="1"/>
            </p:cNvSpPr>
            <p:nvPr/>
          </p:nvSpPr>
          <p:spPr bwMode="auto">
            <a:xfrm>
              <a:off x="1968" y="1344"/>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建立模型</a:t>
              </a:r>
            </a:p>
          </p:txBody>
        </p:sp>
        <p:sp>
          <p:nvSpPr>
            <p:cNvPr id="23559" name="Text Box 7"/>
            <p:cNvSpPr txBox="1">
              <a:spLocks noChangeArrowheads="1"/>
            </p:cNvSpPr>
            <p:nvPr/>
          </p:nvSpPr>
          <p:spPr bwMode="auto">
            <a:xfrm>
              <a:off x="1968" y="216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dirty="0"/>
                <a:t>优化求解</a:t>
              </a:r>
            </a:p>
          </p:txBody>
        </p:sp>
        <p:sp>
          <p:nvSpPr>
            <p:cNvPr id="23560" name="Text Box 8"/>
            <p:cNvSpPr txBox="1">
              <a:spLocks noChangeArrowheads="1"/>
            </p:cNvSpPr>
            <p:nvPr/>
          </p:nvSpPr>
          <p:spPr bwMode="auto">
            <a:xfrm>
              <a:off x="1968" y="282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评价分析</a:t>
              </a:r>
            </a:p>
          </p:txBody>
        </p:sp>
        <p:sp>
          <p:nvSpPr>
            <p:cNvPr id="23561" name="Text Box 9"/>
            <p:cNvSpPr txBox="1">
              <a:spLocks noChangeArrowheads="1"/>
            </p:cNvSpPr>
            <p:nvPr/>
          </p:nvSpPr>
          <p:spPr bwMode="auto">
            <a:xfrm>
              <a:off x="1968" y="3444"/>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决策支持</a:t>
              </a:r>
            </a:p>
          </p:txBody>
        </p:sp>
        <p:sp>
          <p:nvSpPr>
            <p:cNvPr id="23562" name="Line 10"/>
            <p:cNvSpPr>
              <a:spLocks noChangeShapeType="1"/>
            </p:cNvSpPr>
            <p:nvPr/>
          </p:nvSpPr>
          <p:spPr bwMode="auto">
            <a:xfrm>
              <a:off x="2400" y="720"/>
              <a:ext cx="0" cy="62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 name="Line 12"/>
            <p:cNvSpPr>
              <a:spLocks noChangeShapeType="1"/>
            </p:cNvSpPr>
            <p:nvPr/>
          </p:nvSpPr>
          <p:spPr bwMode="auto">
            <a:xfrm>
              <a:off x="2400" y="1632"/>
              <a:ext cx="0" cy="52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Line 13"/>
            <p:cNvSpPr>
              <a:spLocks noChangeShapeType="1"/>
            </p:cNvSpPr>
            <p:nvPr/>
          </p:nvSpPr>
          <p:spPr bwMode="auto">
            <a:xfrm>
              <a:off x="2400" y="2459"/>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4"/>
            <p:cNvSpPr>
              <a:spLocks noChangeShapeType="1"/>
            </p:cNvSpPr>
            <p:nvPr/>
          </p:nvSpPr>
          <p:spPr bwMode="auto">
            <a:xfrm>
              <a:off x="2400" y="3120"/>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15"/>
            <p:cNvSpPr>
              <a:spLocks noChangeShapeType="1"/>
            </p:cNvSpPr>
            <p:nvPr/>
          </p:nvSpPr>
          <p:spPr bwMode="auto">
            <a:xfrm flipH="1">
              <a:off x="1728" y="2976"/>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16"/>
            <p:cNvSpPr>
              <a:spLocks noChangeShapeType="1"/>
            </p:cNvSpPr>
            <p:nvPr/>
          </p:nvSpPr>
          <p:spPr bwMode="auto">
            <a:xfrm flipH="1">
              <a:off x="1728" y="2304"/>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17"/>
            <p:cNvSpPr>
              <a:spLocks noChangeShapeType="1"/>
            </p:cNvSpPr>
            <p:nvPr/>
          </p:nvSpPr>
          <p:spPr bwMode="auto">
            <a:xfrm flipH="1">
              <a:off x="1728" y="1488"/>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19"/>
            <p:cNvSpPr>
              <a:spLocks noChangeShapeType="1"/>
            </p:cNvSpPr>
            <p:nvPr/>
          </p:nvSpPr>
          <p:spPr bwMode="auto">
            <a:xfrm flipV="1">
              <a:off x="1728" y="1056"/>
              <a:ext cx="0" cy="19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20"/>
            <p:cNvSpPr>
              <a:spLocks noChangeShapeType="1"/>
            </p:cNvSpPr>
            <p:nvPr/>
          </p:nvSpPr>
          <p:spPr bwMode="auto">
            <a:xfrm>
              <a:off x="1728" y="1056"/>
              <a:ext cx="67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7"/>
          <p:cNvSpPr txBox="1">
            <a:spLocks noChangeArrowheads="1"/>
          </p:cNvSpPr>
          <p:nvPr/>
        </p:nvSpPr>
        <p:spPr bwMode="auto">
          <a:xfrm>
            <a:off x="1280592" y="4011145"/>
            <a:ext cx="1568450" cy="46377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dirty="0"/>
              <a:t>优化求解</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slide(fromTop)">
                                      <p:cBhvr>
                                        <p:cTn id="7" dur="500"/>
                                        <p:tgtEl>
                                          <p:spTgt spid="378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7894">
                                            <p:txEl>
                                              <p:pRg st="1" end="1"/>
                                            </p:txEl>
                                          </p:spTgt>
                                        </p:tgtEl>
                                        <p:attrNameLst>
                                          <p:attrName>style.visibility</p:attrName>
                                        </p:attrNameLst>
                                      </p:cBhvr>
                                      <p:to>
                                        <p:strVal val="visible"/>
                                      </p:to>
                                    </p:set>
                                    <p:animEffect transition="in" filter="slide(fromTop)">
                                      <p:cBhvr>
                                        <p:cTn id="12" dur="500"/>
                                        <p:tgtEl>
                                          <p:spTgt spid="378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7894">
                                            <p:txEl>
                                              <p:pRg st="2" end="2"/>
                                            </p:txEl>
                                          </p:spTgt>
                                        </p:tgtEl>
                                        <p:attrNameLst>
                                          <p:attrName>style.visibility</p:attrName>
                                        </p:attrNameLst>
                                      </p:cBhvr>
                                      <p:to>
                                        <p:strVal val="visible"/>
                                      </p:to>
                                    </p:set>
                                    <p:animEffect transition="in" filter="slide(fromTop)">
                                      <p:cBhvr>
                                        <p:cTn id="17" dur="500"/>
                                        <p:tgtEl>
                                          <p:spTgt spid="378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7894">
                                            <p:txEl>
                                              <p:pRg st="3" end="3"/>
                                            </p:txEl>
                                          </p:spTgt>
                                        </p:tgtEl>
                                        <p:attrNameLst>
                                          <p:attrName>style.visibility</p:attrName>
                                        </p:attrNameLst>
                                      </p:cBhvr>
                                      <p:to>
                                        <p:strVal val="visible"/>
                                      </p:to>
                                    </p:set>
                                    <p:animEffect transition="in" filter="slide(fromTop)">
                                      <p:cBhvr>
                                        <p:cTn id="22" dur="500"/>
                                        <p:tgtEl>
                                          <p:spTgt spid="378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37894">
                                            <p:txEl>
                                              <p:pRg st="4" end="4"/>
                                            </p:txEl>
                                          </p:spTgt>
                                        </p:tgtEl>
                                        <p:attrNameLst>
                                          <p:attrName>style.visibility</p:attrName>
                                        </p:attrNameLst>
                                      </p:cBhvr>
                                      <p:to>
                                        <p:strVal val="visible"/>
                                      </p:to>
                                    </p:set>
                                    <p:animEffect transition="in" filter="slide(fromTop)">
                                      <p:cBhvr>
                                        <p:cTn id="27" dur="500"/>
                                        <p:tgtEl>
                                          <p:spTgt spid="378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7894">
                                            <p:txEl>
                                              <p:pRg st="5" end="5"/>
                                            </p:txEl>
                                          </p:spTgt>
                                        </p:tgtEl>
                                        <p:attrNameLst>
                                          <p:attrName>style.visibility</p:attrName>
                                        </p:attrNameLst>
                                      </p:cBhvr>
                                      <p:to>
                                        <p:strVal val="visible"/>
                                      </p:to>
                                    </p:set>
                                    <p:animEffect transition="in" filter="slide(fromTop)">
                                      <p:cBhvr>
                                        <p:cTn id="32" dur="500"/>
                                        <p:tgtEl>
                                          <p:spTgt spid="378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7894">
                                            <p:txEl>
                                              <p:pRg st="7" end="7"/>
                                            </p:txEl>
                                          </p:spTgt>
                                        </p:tgtEl>
                                        <p:attrNameLst>
                                          <p:attrName>style.visibility</p:attrName>
                                        </p:attrNameLst>
                                      </p:cBhvr>
                                      <p:to>
                                        <p:strVal val="visible"/>
                                      </p:to>
                                    </p:set>
                                    <p:animEffect transition="in" filter="slide(fromTop)">
                                      <p:cBhvr>
                                        <p:cTn id="37" dur="500"/>
                                        <p:tgtEl>
                                          <p:spTgt spid="378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7894">
                                            <p:txEl>
                                              <p:pRg st="9" end="9"/>
                                            </p:txEl>
                                          </p:spTgt>
                                        </p:tgtEl>
                                        <p:attrNameLst>
                                          <p:attrName>style.visibility</p:attrName>
                                        </p:attrNameLst>
                                      </p:cBhvr>
                                      <p:to>
                                        <p:strVal val="visible"/>
                                      </p:to>
                                    </p:set>
                                    <p:animEffect transition="in" filter="slide(fromTop)">
                                      <p:cBhvr>
                                        <p:cTn id="42" dur="500"/>
                                        <p:tgtEl>
                                          <p:spTgt spid="3789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7894">
                                            <p:txEl>
                                              <p:pRg st="10" end="10"/>
                                            </p:txEl>
                                          </p:spTgt>
                                        </p:tgtEl>
                                        <p:attrNameLst>
                                          <p:attrName>style.visibility</p:attrName>
                                        </p:attrNameLst>
                                      </p:cBhvr>
                                      <p:to>
                                        <p:strVal val="visible"/>
                                      </p:to>
                                    </p:set>
                                    <p:animEffect transition="in" filter="slide(fromTop)">
                                      <p:cBhvr>
                                        <p:cTn id="47" dur="500"/>
                                        <p:tgtEl>
                                          <p:spTgt spid="3789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0" nodeType="clickEffect">
                                  <p:stCondLst>
                                    <p:cond delay="0"/>
                                  </p:stCondLst>
                                  <p:childTnLst>
                                    <p:animClr clrSpc="rgb" dir="cw">
                                      <p:cBhvr override="childStyle">
                                        <p:cTn id="51" dur="2000" fill="hold"/>
                                        <p:tgtEl>
                                          <p:spTgt spid="19"/>
                                        </p:tgtEl>
                                        <p:attrNameLst>
                                          <p:attrName>style.color</p:attrName>
                                        </p:attrNameLst>
                                      </p:cBhvr>
                                      <p:to>
                                        <a:srgbClr val="66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uiExpand="1" build="p" autoUpdateAnimBg="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5"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教材：</a:t>
            </a:r>
            <a:endParaRPr lang="en-US" altLang="zh-CN" sz="2600" kern="0" dirty="0">
              <a:solidFill>
                <a:srgbClr val="FF0000"/>
              </a:solidFill>
            </a:endParaRPr>
          </a:p>
          <a:p>
            <a:pPr lvl="1">
              <a:defRPr/>
            </a:pPr>
            <a:r>
              <a:rPr lang="zh-CN" altLang="en-US" sz="2200" kern="0" dirty="0">
                <a:solidFill>
                  <a:srgbClr val="FF0000"/>
                </a:solidFill>
              </a:rPr>
              <a:t>刘浩洋、户将、李勇锋、文再文编著，最优化：建模、算法与理论，高等教育出版社</a:t>
            </a:r>
            <a:endParaRPr lang="en-US" altLang="zh-CN" sz="2200" kern="0" dirty="0">
              <a:solidFill>
                <a:srgbClr val="FF0000"/>
              </a:solidFill>
            </a:endParaRPr>
          </a:p>
          <a:p>
            <a:pPr lvl="1">
              <a:defRPr/>
            </a:pPr>
            <a:r>
              <a:rPr lang="zh-CN" altLang="en-US" sz="2200" kern="0" dirty="0">
                <a:solidFill>
                  <a:srgbClr val="FF0000"/>
                </a:solidFill>
              </a:rPr>
              <a:t>吴祈宗，侯福均.运筹学与最优化方法，机械工业出版社, 2013</a:t>
            </a:r>
          </a:p>
          <a:p>
            <a:pPr lvl="1">
              <a:defRPr/>
            </a:pPr>
            <a:r>
              <a:rPr lang="zh-CN" altLang="en-US" sz="2200" kern="0" dirty="0">
                <a:solidFill>
                  <a:srgbClr val="FF0000"/>
                </a:solidFill>
              </a:rPr>
              <a:t>Dimitri P. Bertsekas. Convex Optimization Theory, Athena Scientific Press, 2009</a:t>
            </a:r>
          </a:p>
          <a:p>
            <a:pPr lvl="1">
              <a:defRPr/>
            </a:pPr>
            <a:r>
              <a:rPr lang="zh-CN" altLang="en-US" sz="2200" kern="0" dirty="0">
                <a:solidFill>
                  <a:srgbClr val="FF0000"/>
                </a:solidFill>
              </a:rPr>
              <a:t>Dimitri P. Bertsekas. Convex Optimization Algorithms. Athena Scientific Press, 2015</a:t>
            </a:r>
          </a:p>
          <a:p>
            <a:pPr lvl="1">
              <a:defRPr/>
            </a:pPr>
            <a:r>
              <a:rPr lang="zh-CN" altLang="en-US" sz="2200" kern="0" dirty="0">
                <a:solidFill>
                  <a:srgbClr val="FF0000"/>
                </a:solidFill>
              </a:rPr>
              <a:t>Dimitri P. Bertsekas. </a:t>
            </a:r>
            <a:r>
              <a:rPr lang="en-US" altLang="zh-CN" sz="2200" kern="0" dirty="0">
                <a:solidFill>
                  <a:srgbClr val="FF0000"/>
                </a:solidFill>
              </a:rPr>
              <a:t>Nonlinear Programming, ,3</a:t>
            </a:r>
            <a:r>
              <a:rPr lang="en-US" altLang="zh-CN" sz="2200" kern="0" baseline="30000" dirty="0">
                <a:solidFill>
                  <a:srgbClr val="FF0000"/>
                </a:solidFill>
              </a:rPr>
              <a:t>rd</a:t>
            </a:r>
            <a:r>
              <a:rPr lang="en-US" altLang="zh-CN" sz="2200" kern="0" dirty="0">
                <a:solidFill>
                  <a:srgbClr val="FF0000"/>
                </a:solidFill>
              </a:rPr>
              <a:t> Edition</a:t>
            </a:r>
            <a:r>
              <a:rPr lang="zh-CN" altLang="en-US" sz="2200" kern="0" dirty="0">
                <a:solidFill>
                  <a:srgbClr val="FF0000"/>
                </a:solidFill>
              </a:rPr>
              <a:t>. Athena Scientific Press, 201</a:t>
            </a:r>
            <a:r>
              <a:rPr lang="en-US" altLang="zh-CN" sz="2200" kern="0" dirty="0">
                <a:solidFill>
                  <a:srgbClr val="FF0000"/>
                </a:solidFill>
              </a:rPr>
              <a:t>6</a:t>
            </a:r>
          </a:p>
          <a:p>
            <a:pPr lvl="1">
              <a:defRPr/>
            </a:pPr>
            <a:r>
              <a:rPr lang="zh-CN" altLang="en-US" sz="2200" kern="0" dirty="0">
                <a:solidFill>
                  <a:srgbClr val="FF0000"/>
                </a:solidFill>
              </a:rPr>
              <a:t>Bernhardt Korte, Jens Vygen. Combinatorial Optimization theory and algorithms. Sixth edition, Springer, 2018</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t> 问题表述</a:t>
            </a:r>
          </a:p>
        </p:txBody>
      </p:sp>
      <p:sp>
        <p:nvSpPr>
          <p:cNvPr id="7171" name="Rectangle 3"/>
          <p:cNvSpPr>
            <a:spLocks noGrp="1" noChangeArrowheads="1"/>
          </p:cNvSpPr>
          <p:nvPr>
            <p:ph type="body" idx="1"/>
          </p:nvPr>
        </p:nvSpPr>
        <p:spPr/>
        <p:txBody>
          <a:bodyPr/>
          <a:lstStyle/>
          <a:p>
            <a:r>
              <a:rPr lang="zh-CN" altLang="en-US"/>
              <a:t>运筹学与最优化方法(Operational Research </a:t>
            </a:r>
            <a:r>
              <a:rPr lang="en-US" altLang="zh-CN"/>
              <a:t>And </a:t>
            </a:r>
            <a:r>
              <a:rPr lang="zh-CN" altLang="en-US"/>
              <a:t>Optimization Method)</a:t>
            </a:r>
          </a:p>
          <a:p>
            <a:pPr lvl="1"/>
            <a:r>
              <a:rPr lang="zh-CN" altLang="en-US"/>
              <a:t>运筹学：偏重应用，管理学：成本最小化、利润最大化...</a:t>
            </a:r>
          </a:p>
          <a:p>
            <a:pPr lvl="1"/>
            <a:r>
              <a:rPr lang="zh-CN" altLang="en-US"/>
              <a:t>最优化：偏重理论</a:t>
            </a:r>
          </a:p>
          <a:p>
            <a:pPr lvl="1"/>
            <a:r>
              <a:rPr lang="zh-CN" altLang="en-US"/>
              <a:t>数值最优化(Numerical Optimization)</a:t>
            </a:r>
          </a:p>
          <a:p>
            <a:pPr lvl="1"/>
            <a:r>
              <a:rPr lang="zh-CN" altLang="en-US"/>
              <a:t>大约在20世纪30-40年代成为一门独立的学科</a:t>
            </a:r>
          </a:p>
          <a:p>
            <a:pPr lvl="2"/>
            <a:r>
              <a:rPr lang="zh-CN" altLang="en-US"/>
              <a:t>1947年，Dantzig提出求解一般线性规划问题的单纯形法</a:t>
            </a:r>
          </a:p>
        </p:txBody>
      </p:sp>
      <p:graphicFrame>
        <p:nvGraphicFramePr>
          <p:cNvPr id="7173" name="Object 5"/>
          <p:cNvGraphicFramePr/>
          <p:nvPr/>
        </p:nvGraphicFramePr>
        <p:xfrm>
          <a:off x="1209675" y="4618038"/>
          <a:ext cx="2447925" cy="1203325"/>
        </p:xfrm>
        <a:graphic>
          <a:graphicData uri="http://schemas.openxmlformats.org/presentationml/2006/ole">
            <mc:AlternateContent xmlns:mc="http://schemas.openxmlformats.org/markup-compatibility/2006">
              <mc:Choice xmlns:v="urn:schemas-microsoft-com:vml" Requires="v">
                <p:oleObj spid="_x0000_s14925" r:id="rId3" imgW="622300" imgH="431800" progId="Equation.DSMT4">
                  <p:embed/>
                </p:oleObj>
              </mc:Choice>
              <mc:Fallback>
                <p:oleObj r:id="rId3" imgW="622300" imgH="43180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4618038"/>
                        <a:ext cx="24479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右箭头1 1075"/>
          <p:cNvSpPr/>
          <p:nvPr/>
        </p:nvSpPr>
        <p:spPr bwMode="auto">
          <a:xfrm>
            <a:off x="3513138" y="4978400"/>
            <a:ext cx="1152525" cy="503238"/>
          </a:xfrm>
          <a:custGeom>
            <a:avLst/>
            <a:gdLst>
              <a:gd name="T0" fmla="*/ 238745 w 3259563"/>
              <a:gd name="T1" fmla="*/ 8580 h 2941871"/>
              <a:gd name="T2" fmla="*/ 385985 w 3259563"/>
              <a:gd name="T3" fmla="*/ 43042 h 2941871"/>
              <a:gd name="T4" fmla="*/ 238745 w 3259563"/>
              <a:gd name="T5" fmla="*/ 77504 h 2941871"/>
              <a:gd name="T6" fmla="*/ 238745 w 3259563"/>
              <a:gd name="T7" fmla="*/ 60596 h 2941871"/>
              <a:gd name="T8" fmla="*/ 16279 w 3259563"/>
              <a:gd name="T9" fmla="*/ 60596 h 2941871"/>
              <a:gd name="T10" fmla="*/ 16279 w 3259563"/>
              <a:gd name="T11" fmla="*/ 25488 h 2941871"/>
              <a:gd name="T12" fmla="*/ 238745 w 3259563"/>
              <a:gd name="T13" fmla="*/ 25488 h 2941871"/>
              <a:gd name="T14" fmla="*/ 238745 w 3259563"/>
              <a:gd name="T15" fmla="*/ 8580 h 2941871"/>
              <a:gd name="T16" fmla="*/ 235000 w 3259563"/>
              <a:gd name="T17" fmla="*/ 6448 h 2941871"/>
              <a:gd name="T18" fmla="*/ 235000 w 3259563"/>
              <a:gd name="T19" fmla="*/ 24745 h 2941871"/>
              <a:gd name="T20" fmla="*/ 13242 w 3259563"/>
              <a:gd name="T21" fmla="*/ 24745 h 2941871"/>
              <a:gd name="T22" fmla="*/ 13242 w 3259563"/>
              <a:gd name="T23" fmla="*/ 61339 h 2941871"/>
              <a:gd name="T24" fmla="*/ 235000 w 3259563"/>
              <a:gd name="T25" fmla="*/ 61339 h 2941871"/>
              <a:gd name="T26" fmla="*/ 235000 w 3259563"/>
              <a:gd name="T27" fmla="*/ 79636 h 2941871"/>
              <a:gd name="T28" fmla="*/ 391346 w 3259563"/>
              <a:gd name="T29" fmla="*/ 43042 h 2941871"/>
              <a:gd name="T30" fmla="*/ 235000 w 3259563"/>
              <a:gd name="T31" fmla="*/ 6448 h 2941871"/>
              <a:gd name="T32" fmla="*/ 223616 w 3259563"/>
              <a:gd name="T33" fmla="*/ 0 h 2941871"/>
              <a:gd name="T34" fmla="*/ 407513 w 3259563"/>
              <a:gd name="T35" fmla="*/ 43042 h 2941871"/>
              <a:gd name="T36" fmla="*/ 223616 w 3259563"/>
              <a:gd name="T37" fmla="*/ 86084 h 2941871"/>
              <a:gd name="T38" fmla="*/ 223616 w 3259563"/>
              <a:gd name="T39" fmla="*/ 64563 h 2941871"/>
              <a:gd name="T40" fmla="*/ 0 w 3259563"/>
              <a:gd name="T41" fmla="*/ 64563 h 2941871"/>
              <a:gd name="T42" fmla="*/ 0 w 3259563"/>
              <a:gd name="T43" fmla="*/ 21521 h 2941871"/>
              <a:gd name="T44" fmla="*/ 223616 w 3259563"/>
              <a:gd name="T45" fmla="*/ 21521 h 2941871"/>
              <a:gd name="T46" fmla="*/ 223616 w 3259563"/>
              <a:gd name="T47" fmla="*/ 0 h 29418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59563" h="2941871">
                <a:moveTo>
                  <a:pt x="1909641" y="293210"/>
                </a:moveTo>
                <a:lnTo>
                  <a:pt x="3087365" y="1470936"/>
                </a:lnTo>
                <a:lnTo>
                  <a:pt x="1909641" y="2648659"/>
                </a:lnTo>
                <a:lnTo>
                  <a:pt x="1909641" y="2070825"/>
                </a:lnTo>
                <a:lnTo>
                  <a:pt x="130213" y="2070825"/>
                </a:lnTo>
                <a:lnTo>
                  <a:pt x="130213" y="871045"/>
                </a:lnTo>
                <a:lnTo>
                  <a:pt x="1909641" y="871045"/>
                </a:lnTo>
                <a:lnTo>
                  <a:pt x="1909641" y="293210"/>
                </a:lnTo>
                <a:close/>
                <a:moveTo>
                  <a:pt x="1879687" y="220369"/>
                </a:moveTo>
                <a:lnTo>
                  <a:pt x="1879687" y="845652"/>
                </a:lnTo>
                <a:lnTo>
                  <a:pt x="105916" y="845652"/>
                </a:lnTo>
                <a:lnTo>
                  <a:pt x="105916" y="2096218"/>
                </a:lnTo>
                <a:lnTo>
                  <a:pt x="1879687" y="2096218"/>
                </a:lnTo>
                <a:lnTo>
                  <a:pt x="1879687" y="2721501"/>
                </a:lnTo>
                <a:lnTo>
                  <a:pt x="3130252" y="1470936"/>
                </a:lnTo>
                <a:lnTo>
                  <a:pt x="1879687" y="220369"/>
                </a:lnTo>
                <a:close/>
                <a:moveTo>
                  <a:pt x="1788628" y="0"/>
                </a:moveTo>
                <a:lnTo>
                  <a:pt x="3259563" y="1470936"/>
                </a:lnTo>
                <a:lnTo>
                  <a:pt x="1788628" y="2941871"/>
                </a:lnTo>
                <a:lnTo>
                  <a:pt x="1788628" y="2206403"/>
                </a:lnTo>
                <a:lnTo>
                  <a:pt x="0" y="2206403"/>
                </a:lnTo>
                <a:lnTo>
                  <a:pt x="0" y="735468"/>
                </a:lnTo>
                <a:lnTo>
                  <a:pt x="1788628" y="735468"/>
                </a:lnTo>
                <a:lnTo>
                  <a:pt x="1788628" y="0"/>
                </a:lnTo>
                <a:close/>
              </a:path>
            </a:pathLst>
          </a:custGeom>
          <a:solidFill>
            <a:schemeClr val="accent1"/>
          </a:soli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175" name="Object 7"/>
          <p:cNvGraphicFramePr/>
          <p:nvPr/>
        </p:nvGraphicFramePr>
        <p:xfrm>
          <a:off x="4810125" y="4545013"/>
          <a:ext cx="1943100" cy="576262"/>
        </p:xfrm>
        <a:graphic>
          <a:graphicData uri="http://schemas.openxmlformats.org/presentationml/2006/ole">
            <mc:AlternateContent xmlns:mc="http://schemas.openxmlformats.org/markup-compatibility/2006">
              <mc:Choice xmlns:v="urn:schemas-microsoft-com:vml" Requires="v">
                <p:oleObj spid="_x0000_s14926" r:id="rId5" imgW="610235" imgH="279400" progId="Equation.DSMT4">
                  <p:embed/>
                </p:oleObj>
              </mc:Choice>
              <mc:Fallback>
                <p:oleObj r:id="rId5" imgW="610235" imgH="279400"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5" y="4545013"/>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p:nvPr/>
        </p:nvGraphicFramePr>
        <p:xfrm>
          <a:off x="4810125" y="5195888"/>
          <a:ext cx="1943100" cy="862012"/>
        </p:xfrm>
        <a:graphic>
          <a:graphicData uri="http://schemas.openxmlformats.org/presentationml/2006/ole">
            <mc:AlternateContent xmlns:mc="http://schemas.openxmlformats.org/markup-compatibility/2006">
              <mc:Choice xmlns:v="urn:schemas-microsoft-com:vml" Requires="v">
                <p:oleObj spid="_x0000_s14927" r:id="rId7" imgW="635000" imgH="419100" progId="Equation.DSMT4">
                  <p:embed/>
                </p:oleObj>
              </mc:Choice>
              <mc:Fallback>
                <p:oleObj r:id="rId7" imgW="635000" imgH="419100"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25" y="5195888"/>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ppt_x"/>
                                          </p:val>
                                        </p:tav>
                                        <p:tav tm="100000">
                                          <p:val>
                                            <p:strVal val="#ppt_x"/>
                                          </p:val>
                                        </p:tav>
                                      </p:tavLst>
                                    </p:anim>
                                    <p:anim calcmode="lin" valueType="num">
                                      <p:cBhvr additive="base">
                                        <p:cTn id="20" dur="500" fill="hold"/>
                                        <p:tgtEl>
                                          <p:spTgt spid="717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171">
                                            <p:txEl>
                                              <p:pRg st="0" end="0"/>
                                            </p:txEl>
                                          </p:spTgt>
                                        </p:tgtEl>
                                        <p:attrNameLst>
                                          <p:attrName>style.visibility</p:attrName>
                                        </p:attrNameLst>
                                      </p:cBhvr>
                                      <p:to>
                                        <p:strVal val="visible"/>
                                      </p:to>
                                    </p:set>
                                    <p:anim calcmode="lin" valueType="num">
                                      <p:cBhvr additive="base">
                                        <p:cTn id="29"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171">
                                            <p:txEl>
                                              <p:pRg st="1" end="1"/>
                                            </p:txEl>
                                          </p:spTgt>
                                        </p:tgtEl>
                                        <p:attrNameLst>
                                          <p:attrName>style.visibility</p:attrName>
                                        </p:attrNameLst>
                                      </p:cBhvr>
                                      <p:to>
                                        <p:strVal val="visible"/>
                                      </p:to>
                                    </p:set>
                                    <p:anim calcmode="lin" valueType="num">
                                      <p:cBhvr additive="base">
                                        <p:cTn id="3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171">
                                            <p:txEl>
                                              <p:pRg st="2" end="2"/>
                                            </p:txEl>
                                          </p:spTgt>
                                        </p:tgtEl>
                                        <p:attrNameLst>
                                          <p:attrName>style.visibility</p:attrName>
                                        </p:attrNameLst>
                                      </p:cBhvr>
                                      <p:to>
                                        <p:strVal val="visible"/>
                                      </p:to>
                                    </p:set>
                                    <p:anim calcmode="lin" valueType="num">
                                      <p:cBhvr additive="base">
                                        <p:cTn id="3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71">
                                            <p:txEl>
                                              <p:pRg st="3" end="3"/>
                                            </p:txEl>
                                          </p:spTgt>
                                        </p:tgtEl>
                                        <p:attrNameLst>
                                          <p:attrName>style.visibility</p:attrName>
                                        </p:attrNameLst>
                                      </p:cBhvr>
                                      <p:to>
                                        <p:strVal val="visible"/>
                                      </p:to>
                                    </p:set>
                                    <p:anim calcmode="lin" valueType="num">
                                      <p:cBhvr additive="base">
                                        <p:cTn id="4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71">
                                            <p:txEl>
                                              <p:pRg st="4" end="4"/>
                                            </p:txEl>
                                          </p:spTgt>
                                        </p:tgtEl>
                                        <p:attrNameLst>
                                          <p:attrName>style.visibility</p:attrName>
                                        </p:attrNameLst>
                                      </p:cBhvr>
                                      <p:to>
                                        <p:strVal val="visible"/>
                                      </p:to>
                                    </p:set>
                                    <p:anim calcmode="lin" valueType="num">
                                      <p:cBhvr additive="base">
                                        <p:cTn id="4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71">
                                            <p:txEl>
                                              <p:pRg st="5" end="5"/>
                                            </p:txEl>
                                          </p:spTgt>
                                        </p:tgtEl>
                                        <p:attrNameLst>
                                          <p:attrName>style.visibility</p:attrName>
                                        </p:attrNameLst>
                                      </p:cBhvr>
                                      <p:to>
                                        <p:strVal val="visible"/>
                                      </p:to>
                                    </p:set>
                                    <p:anim calcmode="lin" valueType="num">
                                      <p:cBhvr additive="base">
                                        <p:cTn id="4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最优化：追求最好结果或最优目标的学问</a:t>
                </a:r>
                <a:endParaRPr lang="en-US" altLang="zh-CN" dirty="0"/>
              </a:p>
              <a:p>
                <a:r>
                  <a:rPr lang="zh-CN" altLang="en-US" dirty="0"/>
                  <a:t>例</a:t>
                </a:r>
                <a:endParaRPr lang="en-US" altLang="zh-CN" dirty="0"/>
              </a:p>
              <a:p>
                <a:pPr lvl="1"/>
                <a:r>
                  <a:rPr lang="zh-CN" altLang="en-US" dirty="0"/>
                  <a:t>从甲地到乙地，有公路、水路、铁路、航空，若追求目标是省钱，则只需要比较四种走法的票价，从中选择最便宜的那种</a:t>
                </a:r>
                <a:endParaRPr lang="en-US" altLang="zh-CN" dirty="0"/>
              </a:p>
              <a:p>
                <a:pPr lvl="1"/>
                <a:r>
                  <a:rPr lang="zh-CN" altLang="en-US" dirty="0"/>
                  <a:t>某种产品有</a:t>
                </a:r>
                <a14:m>
                  <m:oMath xmlns:m="http://schemas.openxmlformats.org/officeDocument/2006/math">
                    <m:r>
                      <a:rPr lang="en-US" altLang="zh-CN" b="1" i="1" smtClean="0">
                        <a:latin typeface="Cambria Math" panose="02040503050406030204" pitchFamily="18" charset="0"/>
                      </a:rPr>
                      <m:t>𝒎</m:t>
                    </m:r>
                  </m:oMath>
                </a14:m>
                <a:r>
                  <a:rPr lang="zh-CN" altLang="en-US" dirty="0"/>
                  <a:t>个产地，</a:t>
                </a:r>
                <a14:m>
                  <m:oMath xmlns:m="http://schemas.openxmlformats.org/officeDocument/2006/math">
                    <m:r>
                      <a:rPr lang="en-US" altLang="zh-CN" b="1" i="1" smtClean="0">
                        <a:latin typeface="Cambria Math" panose="02040503050406030204" pitchFamily="18" charset="0"/>
                      </a:rPr>
                      <m:t>𝒏</m:t>
                    </m:r>
                  </m:oMath>
                </a14:m>
                <a:r>
                  <a:rPr lang="zh-CN" altLang="en-US" dirty="0"/>
                  <a:t>个销地，如果每个产地的产量和每个销地的销量以及每个产地到各个销地的路程、运费单价都是已知的，问：如何调运产品使得总运费最省。</a:t>
                </a:r>
                <a:endParaRPr lang="en-US" altLang="zh-CN" dirty="0"/>
              </a:p>
              <a:p>
                <a:r>
                  <a:rPr lang="zh-CN" altLang="en-US" dirty="0"/>
                  <a:t>从所有可能方案中选择最合理的一种以达到最优目标的科学。达到最优目标的方案就是最优方案，搜寻最优方案的方法是最优化方法，方法的数学理论就是最优化理论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389" t="-1735" r="-1190" b="-184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例：对边长为</a:t>
                </a:r>
                <a14:m>
                  <m:oMath xmlns:m="http://schemas.openxmlformats.org/officeDocument/2006/math">
                    <m:r>
                      <a:rPr lang="en-US" altLang="zh-CN" b="1" i="1" smtClean="0">
                        <a:latin typeface="Cambria Math" panose="02040503050406030204" pitchFamily="18" charset="0"/>
                      </a:rPr>
                      <m:t>𝒂</m:t>
                    </m:r>
                  </m:oMath>
                </a14:m>
                <a:r>
                  <a:rPr lang="zh-CN" altLang="en-US" dirty="0"/>
                  <a:t>的正方形铁板，在四个角处剪去相等的正方形以制成无盖水槽，问如何剪法使水槽的容积最大？</a:t>
                </a:r>
                <a:endParaRPr lang="en-US" altLang="zh-CN" dirty="0"/>
              </a:p>
              <a:p>
                <a:endParaRPr lang="en-US" altLang="zh-CN" dirty="0"/>
              </a:p>
              <a:p>
                <a:endParaRPr lang="en-US" altLang="zh-CN" dirty="0"/>
              </a:p>
              <a:p>
                <a:endParaRPr lang="en-US" altLang="zh-CN" dirty="0"/>
              </a:p>
              <a:p>
                <a:r>
                  <a:rPr lang="zh-CN" altLang="en-US" dirty="0"/>
                  <a:t>半径为</a:t>
                </a:r>
                <a:r>
                  <a:rPr lang="en-US" altLang="zh-CN" dirty="0"/>
                  <a:t>1</a:t>
                </a:r>
                <a:r>
                  <a:rPr lang="zh-CN" altLang="en-US" dirty="0"/>
                  <a:t>的实心金属球融化后，铸成一个实心圆柱体，问圆柱体取什么尺寸才能使它的表面积最小？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1627" r="-1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12640" y="2097013"/>
                <a:ext cx="8352928" cy="2736134"/>
              </a:xfrm>
              <a:prstGeom prst="rect">
                <a:avLst/>
              </a:prstGeom>
              <a:noFill/>
            </p:spPr>
            <p:txBody>
              <a:bodyPr wrap="square" rtlCol="0">
                <a:spAutoFit/>
              </a:bodyPr>
              <a:lstStyle/>
              <a:p>
                <a:r>
                  <a:rPr lang="zh-CN" altLang="en-US" dirty="0"/>
                  <a:t>令正方形边长为</a:t>
                </a:r>
                <a14:m>
                  <m:oMath xmlns:m="http://schemas.openxmlformats.org/officeDocument/2006/math">
                    <m:r>
                      <a:rPr lang="en-US" altLang="zh-CN" b="1" i="1" smtClean="0">
                        <a:latin typeface="Cambria Math" panose="02040503050406030204" pitchFamily="18" charset="0"/>
                      </a:rPr>
                      <m:t>𝒙</m:t>
                    </m:r>
                  </m:oMath>
                </a14:m>
                <a:r>
                  <a:rPr lang="en-US" altLang="zh-CN" dirty="0"/>
                  <a:t>,</a:t>
                </a:r>
                <a:r>
                  <a:rPr lang="zh-CN" altLang="en-US" dirty="0"/>
                  <a:t>则水槽容积：</a:t>
                </a:r>
                <a14:m>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𝒙</m:t>
                    </m:r>
                  </m:oMath>
                </a14:m>
                <a:endParaRPr lang="en-US" altLang="zh-CN" b="1" dirty="0"/>
              </a:p>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en-US" altLang="zh-CN" dirty="0"/>
                  <a:t>,</a:t>
                </a:r>
              </a:p>
              <a:p>
                <a:pPr algn="l"/>
                <a:r>
                  <a:rPr lang="zh-CN" altLang="en-US" dirty="0"/>
                  <a:t>显然</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zh-CN" altLang="en-US" dirty="0"/>
                  <a:t>，判别其是否为极大值点</a:t>
                </a:r>
                <a:r>
                  <a:rPr lang="en-US" altLang="zh-CN" dirty="0"/>
                  <a:t>:</a:t>
                </a:r>
              </a:p>
              <a:p>
                <a:pPr algn="l"/>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𝟐𝟒</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𝟖</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𝒂</m:t>
                      </m:r>
                      <m:r>
                        <a:rPr lang="en-US" altLang="zh-CN" b="1" i="1" smtClean="0">
                          <a:latin typeface="Cambria Math" panose="02040503050406030204" pitchFamily="18" charset="0"/>
                        </a:rPr>
                        <m:t>&lt;</m:t>
                      </m:r>
                      <m:r>
                        <a:rPr lang="en-US" altLang="zh-CN" b="1" i="1" smtClean="0">
                          <a:latin typeface="Cambria Math" panose="02040503050406030204" pitchFamily="18" charset="0"/>
                        </a:rPr>
                        <m:t>𝟎</m:t>
                      </m:r>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12640" y="2097013"/>
                <a:ext cx="8352928" cy="2736134"/>
              </a:xfrm>
              <a:prstGeom prst="rect">
                <a:avLst/>
              </a:prstGeom>
              <a:blipFill>
                <a:blip r:embed="rId3"/>
                <a:stretch>
                  <a:fillRect l="-1168" t="-2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53047" y="5405252"/>
                <a:ext cx="8352928" cy="1371786"/>
              </a:xfrm>
              <a:prstGeom prst="rect">
                <a:avLst/>
              </a:prstGeom>
              <a:noFill/>
            </p:spPr>
            <p:txBody>
              <a:bodyPr wrap="square" rtlCol="0">
                <a:spAutoFit/>
              </a:bodyPr>
              <a:lstStyle/>
              <a:p>
                <a:r>
                  <a:rPr lang="zh-CN" altLang="en-US" dirty="0"/>
                  <a:t>令铸成的圆柱体底面半径为</a:t>
                </a:r>
                <a14:m>
                  <m:oMath xmlns:m="http://schemas.openxmlformats.org/officeDocument/2006/math">
                    <m:r>
                      <a:rPr lang="en-US" altLang="zh-CN" b="1" i="1" smtClean="0">
                        <a:latin typeface="Cambria Math" panose="02040503050406030204" pitchFamily="18" charset="0"/>
                      </a:rPr>
                      <m:t>𝒓</m:t>
                    </m:r>
                  </m:oMath>
                </a14:m>
                <a:r>
                  <a:rPr lang="en-US" altLang="zh-CN" dirty="0"/>
                  <a:t>,</a:t>
                </a:r>
                <a:r>
                  <a:rPr lang="zh-CN" altLang="en-US" dirty="0"/>
                  <a:t>高为</a:t>
                </a:r>
                <a14:m>
                  <m:oMath xmlns:m="http://schemas.openxmlformats.org/officeDocument/2006/math">
                    <m:r>
                      <a:rPr lang="en-US" altLang="zh-CN" b="1" i="1" smtClean="0">
                        <a:latin typeface="Cambria Math" panose="02040503050406030204" pitchFamily="18" charset="0"/>
                      </a:rPr>
                      <m:t>𝒉</m:t>
                    </m:r>
                  </m:oMath>
                </a14:m>
                <a:r>
                  <a:rPr lang="en-US" altLang="zh-CN" dirty="0"/>
                  <a:t>.</a:t>
                </a:r>
                <a:r>
                  <a:rPr lang="zh-CN" altLang="en-US" dirty="0"/>
                  <a:t>则问题描述为：</a:t>
                </a:r>
                <a:endParaRPr lang="en-US" altLang="zh-CN" dirty="0"/>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𝒎𝒊𝒏</m:t>
                      </m:r>
                      <m:r>
                        <a:rPr lang="en-US" altLang="zh-CN" b="1" i="1" smtClean="0">
                          <a:latin typeface="Cambria Math" panose="02040503050406030204" pitchFamily="18" charset="0"/>
                        </a:rPr>
                        <m:t> </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oMath>
                  </m:oMathPara>
                </a14:m>
                <a:endParaRPr lang="en-US" altLang="zh-CN" dirty="0"/>
              </a:p>
              <a:p>
                <a:r>
                  <a:rPr lang="zh-CN" altLang="en-US" dirty="0"/>
                  <a:t>满足：</a:t>
                </a:r>
                <a14:m>
                  <m:oMath xmlns:m="http://schemas.openxmlformats.org/officeDocument/2006/math">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𝝅</m:t>
                    </m:r>
                  </m:oMath>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353047" y="5405252"/>
                <a:ext cx="8352928" cy="1371786"/>
              </a:xfrm>
              <a:prstGeom prst="rect">
                <a:avLst/>
              </a:prstGeom>
              <a:blipFill rotWithShape="1">
                <a:blip r:embed="rId4"/>
                <a:stretch>
                  <a:fillRect t="-4889" b="-1333"/>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𝒎𝒊𝒏</m:t>
                      </m:r>
                      <m:r>
                        <a:rPr lang="en-US" altLang="zh-CN" i="1" smtClean="0">
                          <a:latin typeface="Cambria Math" panose="02040503050406030204" pitchFamily="18" charset="0"/>
                        </a:rPr>
                        <m:t> </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r>
                        <a:rPr lang="en-US" altLang="zh-CN" i="1" smtClean="0">
                          <a:latin typeface="Cambria Math" panose="02040503050406030204" pitchFamily="18" charset="0"/>
                        </a:rPr>
                        <m:t>𝒓𝒉</m:t>
                      </m:r>
                      <m:r>
                        <a:rPr lang="en-US" altLang="zh-CN" i="1" smtClean="0">
                          <a:latin typeface="Cambria Math" panose="02040503050406030204" pitchFamily="18" charset="0"/>
                        </a:rPr>
                        <m:t>+</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oMath>
                  </m:oMathPara>
                </a14:m>
                <a:endParaRPr lang="en-US" altLang="zh-CN" dirty="0"/>
              </a:p>
              <a:p>
                <a:pPr marL="0" indent="0">
                  <a:buNone/>
                </a:pPr>
                <a:r>
                  <a:rPr lang="en-US" altLang="zh-CN" dirty="0"/>
                  <a:t>Subject to</a:t>
                </a:r>
                <a14:m>
                  <m:oMath xmlns:m="http://schemas.openxmlformats.org/officeDocument/2006/math">
                    <m:r>
                      <a:rPr lang="en-US" altLang="zh-CN" b="1" i="0" smtClean="0">
                        <a:latin typeface="Cambria Math" panose="02040503050406030204" pitchFamily="18" charset="0"/>
                      </a:rPr>
                      <m:t>  </m:t>
                    </m:r>
                    <m:r>
                      <a:rPr lang="en-US" altLang="zh-CN" i="1">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r>
                      <a:rPr lang="en-US" altLang="zh-CN" i="1">
                        <a:latin typeface="Cambria Math" panose="02040503050406030204" pitchFamily="18" charset="0"/>
                      </a:rPr>
                      <m:t>𝒉</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𝟒</m:t>
                        </m:r>
                      </m:num>
                      <m:den>
                        <m:r>
                          <a:rPr lang="en-US" altLang="zh-CN" i="1">
                            <a:latin typeface="Cambria Math" panose="02040503050406030204" pitchFamily="18" charset="0"/>
                          </a:rPr>
                          <m:t>𝟑</m:t>
                        </m:r>
                      </m:den>
                    </m:f>
                    <m:r>
                      <a:rPr lang="en-US" altLang="zh-CN" i="1">
                        <a:latin typeface="Cambria Math" panose="02040503050406030204" pitchFamily="18" charset="0"/>
                      </a:rPr>
                      <m:t>𝝅</m:t>
                    </m:r>
                  </m:oMath>
                </a14:m>
                <a:endParaRPr lang="en-US" altLang="zh-CN" dirty="0"/>
              </a:p>
              <a:p>
                <a:r>
                  <a:rPr lang="zh-CN" altLang="en-US" dirty="0"/>
                  <a:t>采用</a:t>
                </a:r>
                <a:r>
                  <a:rPr lang="en-US" altLang="zh-CN" dirty="0"/>
                  <a:t>Lagrange</a:t>
                </a:r>
                <a:r>
                  <a:rPr lang="zh-CN" altLang="en-US" dirty="0"/>
                  <a:t>乘子法求解</a:t>
                </a:r>
                <a:endParaRPr lang="en-US" altLang="zh-CN" dirty="0"/>
              </a:p>
              <a:p>
                <a:pPr marL="0" indent="0">
                  <a:buNone/>
                </a:pPr>
                <a:r>
                  <a:rPr lang="zh-CN" altLang="en-US" dirty="0"/>
                  <a:t>其</a:t>
                </a:r>
                <a14:m>
                  <m:oMath xmlns:m="http://schemas.openxmlformats.org/officeDocument/2006/math">
                    <m:r>
                      <a:rPr lang="en-US" altLang="zh-CN" b="1" i="1" smtClean="0">
                        <a:latin typeface="Cambria Math" panose="02040503050406030204" pitchFamily="18" charset="0"/>
                      </a:rPr>
                      <m:t>𝑳</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𝝀</m:t>
                    </m:r>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e>
                    </m:d>
                  </m:oMath>
                </a14:m>
                <a:r>
                  <a:rPr lang="en-US" altLang="zh-CN" dirty="0"/>
                  <a:t>,</a:t>
                </a:r>
                <a:r>
                  <a:rPr lang="zh-CN" altLang="en-US" dirty="0"/>
                  <a:t>分别对三个变量求偏导数，并令其为</a:t>
                </a:r>
                <a:r>
                  <a:rPr lang="en-US" altLang="zh-CN" dirty="0"/>
                  <a:t>0:</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𝒓</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r>
                                  <a:rPr lang="en-US" altLang="zh-CN" b="1" i="1" smtClean="0">
                                    <a:latin typeface="Cambria Math" panose="02040503050406030204" pitchFamily="18" charset="0"/>
                                  </a:rPr>
                                  <m:t>𝟐</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𝒉</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𝝏𝝀</m:t>
                                    </m:r>
                                  </m:den>
                                </m:f>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
                        </m:e>
                      </m:d>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𝒓</m:t>
                                </m:r>
                                <m:r>
                                  <a:rPr lang="en-US" altLang="zh-CN" b="1" i="1" smtClean="0">
                                    <a:latin typeface="Cambria Math" panose="02040503050406030204" pitchFamily="18" charset="0"/>
                                  </a:rPr>
                                  <m:t>=</m:t>
                                </m:r>
                                <m:rad>
                                  <m:radPr>
                                    <m:ctrlPr>
                                      <a:rPr lang="en-US" altLang="zh-CN" b="1" i="1" smtClean="0">
                                        <a:latin typeface="Cambria Math" panose="02040503050406030204" pitchFamily="18" charset="0"/>
                                      </a:rPr>
                                    </m:ctrlPr>
                                  </m:radPr>
                                  <m:deg>
                                    <m:r>
                                      <m:rPr>
                                        <m:brk m:alnAt="7"/>
                                      </m:rPr>
                                      <a:rPr lang="en-US" altLang="zh-CN" b="1" i="1" smtClean="0">
                                        <a:latin typeface="Cambria Math" panose="02040503050406030204" pitchFamily="18" charset="0"/>
                                      </a:rPr>
                                      <m:t>𝟑</m:t>
                                    </m:r>
                                  </m:deg>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𝟐</m:t>
                                        </m:r>
                                      </m:num>
                                      <m:den>
                                        <m:r>
                                          <a:rPr lang="en-US" altLang="zh-CN" b="1" i="1" smtClean="0">
                                            <a:latin typeface="Cambria Math" panose="02040503050406030204" pitchFamily="18" charset="0"/>
                                          </a:rPr>
                                          <m:t>𝟑</m:t>
                                        </m:r>
                                      </m:den>
                                    </m:f>
                                  </m:e>
                                </m:rad>
                              </m:e>
                            </m:mr>
                            <m:mr>
                              <m:e>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ad>
                                  <m:radPr>
                                    <m:ctrlPr>
                                      <a:rPr lang="en-US" altLang="zh-CN" i="1">
                                        <a:latin typeface="Cambria Math" panose="02040503050406030204" pitchFamily="18" charset="0"/>
                                      </a:rPr>
                                    </m:ctrlPr>
                                  </m:radPr>
                                  <m:deg>
                                    <m:r>
                                      <m:rPr>
                                        <m:brk m:alnAt="7"/>
                                      </m:rPr>
                                      <a:rPr lang="en-US" altLang="zh-CN" i="1">
                                        <a:latin typeface="Cambria Math" panose="02040503050406030204" pitchFamily="18" charset="0"/>
                                      </a:rPr>
                                      <m:t>𝟑</m:t>
                                    </m:r>
                                  </m:deg>
                                  <m:e>
                                    <m:f>
                                      <m:fPr>
                                        <m:ctrlPr>
                                          <a:rPr lang="en-US" altLang="zh-CN" i="1">
                                            <a:latin typeface="Cambria Math" panose="02040503050406030204" pitchFamily="18" charset="0"/>
                                          </a:rPr>
                                        </m:ctrlPr>
                                      </m:fPr>
                                      <m:num>
                                        <m:r>
                                          <a:rPr lang="en-US" altLang="zh-CN" i="1">
                                            <a:latin typeface="Cambria Math" panose="02040503050406030204" pitchFamily="18" charset="0"/>
                                          </a:rPr>
                                          <m:t>𝟐</m:t>
                                        </m:r>
                                      </m:num>
                                      <m:den>
                                        <m:r>
                                          <a:rPr lang="en-US" altLang="zh-CN" i="1">
                                            <a:latin typeface="Cambria Math" panose="02040503050406030204" pitchFamily="18" charset="0"/>
                                          </a:rPr>
                                          <m:t>𝟑</m:t>
                                        </m:r>
                                      </m:den>
                                    </m:f>
                                  </m:e>
                                </m:rad>
                              </m:e>
                            </m:mr>
                          </m:m>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87" r="-1124" b="-705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p:sp>
        <p:nvSpPr>
          <p:cNvPr id="3" name="内容占位符 2"/>
          <p:cNvSpPr>
            <a:spLocks noGrp="1"/>
          </p:cNvSpPr>
          <p:nvPr>
            <p:ph idx="1"/>
          </p:nvPr>
        </p:nvSpPr>
        <p:spPr/>
        <p:txBody>
          <a:bodyPr/>
          <a:lstStyle/>
          <a:p>
            <a:r>
              <a:rPr lang="zh-CN" altLang="en-US" dirty="0"/>
              <a:t>由此得到经典优化中的两种典型问题及其求解方法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第一，无约束极值问题</a:t>
            </a:r>
            <a:endParaRPr lang="en-US" altLang="zh-CN" dirty="0"/>
          </a:p>
          <a:p>
            <a:r>
              <a:rPr lang="zh-CN" altLang="en-US" dirty="0"/>
              <a:t>第二，具有约束的极值问题</a:t>
            </a:r>
            <a:endParaRPr lang="en-US" altLang="zh-CN" dirty="0"/>
          </a:p>
          <a:p>
            <a:endParaRPr lang="zh-CN" altLang="en-US" dirty="0"/>
          </a:p>
        </p:txBody>
      </p:sp>
      <p:graphicFrame>
        <p:nvGraphicFramePr>
          <p:cNvPr id="4" name="Object 7"/>
          <p:cNvGraphicFramePr/>
          <p:nvPr/>
        </p:nvGraphicFramePr>
        <p:xfrm>
          <a:off x="3656856" y="2310234"/>
          <a:ext cx="1943100" cy="576262"/>
        </p:xfrm>
        <a:graphic>
          <a:graphicData uri="http://schemas.openxmlformats.org/presentationml/2006/ole">
            <mc:AlternateContent xmlns:mc="http://schemas.openxmlformats.org/markup-compatibility/2006">
              <mc:Choice xmlns:v="urn:schemas-microsoft-com:vml" Requires="v">
                <p:oleObj spid="_x0000_s17642" r:id="rId3" imgW="610235" imgH="279400" progId="Equation.DSMT4">
                  <p:embed/>
                </p:oleObj>
              </mc:Choice>
              <mc:Fallback>
                <p:oleObj r:id="rId3" imgW="610235" imgH="279400"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310234"/>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p:nvPr/>
        </p:nvGraphicFramePr>
        <p:xfrm>
          <a:off x="3656856" y="2961109"/>
          <a:ext cx="1943100" cy="862012"/>
        </p:xfrm>
        <a:graphic>
          <a:graphicData uri="http://schemas.openxmlformats.org/presentationml/2006/ole">
            <mc:AlternateContent xmlns:mc="http://schemas.openxmlformats.org/markup-compatibility/2006">
              <mc:Choice xmlns:v="urn:schemas-microsoft-com:vml" Requires="v">
                <p:oleObj spid="_x0000_s17643" r:id="rId5" imgW="635000" imgH="419100" progId="Equation.DSMT4">
                  <p:embed/>
                </p:oleObj>
              </mc:Choice>
              <mc:Fallback>
                <p:oleObj r:id="rId5" imgW="635000" imgH="419100"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6" y="2961109"/>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计算机学科中典型的最优化问题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深度学习</a:t>
                </a:r>
                <a:r>
                  <a:rPr lang="en-US" altLang="zh-CN" sz="2400" dirty="0"/>
                  <a:t>-Deep learning</a:t>
                </a:r>
              </a:p>
              <a:p>
                <a:pPr lvl="1"/>
                <a14:m>
                  <m:oMath xmlns:m="http://schemas.openxmlformats.org/officeDocument/2006/math">
                    <m:r>
                      <a:rPr lang="en-US" altLang="zh-CN" sz="2000" b="1" i="1" smtClean="0">
                        <a:latin typeface="Cambria Math" panose="02040503050406030204" pitchFamily="18" charset="0"/>
                      </a:rPr>
                      <m:t>𝒎</m:t>
                    </m:r>
                  </m:oMath>
                </a14:m>
                <a:r>
                  <a:rPr lang="zh-CN" altLang="en-US" sz="2000" dirty="0"/>
                  <a:t>个样本</a:t>
                </a:r>
                <a14:m>
                  <m:oMath xmlns:m="http://schemas.openxmlformats.org/officeDocument/2006/math">
                    <m:sSubSup>
                      <m:sSubSupPr>
                        <m:ctrlPr>
                          <a:rPr lang="en-US" altLang="zh-CN" sz="2000" b="1" i="1" smtClean="0">
                            <a:latin typeface="Cambria Math" panose="02040503050406030204" pitchFamily="18" charset="0"/>
                          </a:rPr>
                        </m:ctrlPr>
                      </m:sSubSupPr>
                      <m:e>
                        <m:d>
                          <m:dPr>
                            <m:begChr m:val="{"/>
                            <m:endChr m:val="}"/>
                            <m:ctrlPr>
                              <a:rPr lang="en-US" altLang="zh-CN" sz="2000" b="1" i="1" smtClean="0">
                                <a:latin typeface="Cambria Math" panose="02040503050406030204" pitchFamily="18" charset="0"/>
                              </a:rPr>
                            </m:ctrlPr>
                          </m:d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e>
                            </m:d>
                          </m:e>
                        </m:d>
                      </m:e>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sSubSup>
                    <m:r>
                      <a:rPr lang="zh-CN" altLang="en-US" sz="2000" i="1">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oMath>
                </a14:m>
                <a:r>
                  <a:rPr lang="zh-CN" altLang="en-US" sz="2000" dirty="0"/>
                  <a:t>为特征向量，</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oMath>
                </a14:m>
                <a:r>
                  <a:rPr lang="zh-CN" altLang="en-US" sz="2000" dirty="0"/>
                  <a:t>为类别独热向量，期望训练映射</a:t>
                </a:r>
                <a14:m>
                  <m:oMath xmlns:m="http://schemas.openxmlformats.org/officeDocument/2006/math">
                    <m:r>
                      <a:rPr lang="en-US" altLang="zh-CN" sz="2000" b="1" i="1" smtClean="0">
                        <a:latin typeface="Cambria Math" panose="02040503050406030204" pitchFamily="18" charset="0"/>
                      </a:rPr>
                      <m:t>𝒑</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使得</a:t>
                </a:r>
                <a14:m>
                  <m:oMath xmlns:m="http://schemas.openxmlformats.org/officeDocument/2006/math">
                    <m:r>
                      <a:rPr lang="en-US" altLang="zh-CN" sz="2000" b="1" i="1" dirty="0" smtClean="0">
                        <a:latin typeface="Cambria Math" panose="02040503050406030204" pitchFamily="18" charset="0"/>
                      </a:rPr>
                      <m:t>𝒑</m:t>
                    </m:r>
                    <m:d>
                      <m:dPr>
                        <m:ctrlPr>
                          <a:rPr lang="en-US" altLang="zh-CN" sz="2000" b="1" i="1" dirty="0" smtClean="0">
                            <a:latin typeface="Cambria Math" panose="02040503050406030204" pitchFamily="18" charset="0"/>
                          </a:rPr>
                        </m:ctrlPr>
                      </m:dPr>
                      <m:e>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𝒙</m:t>
                            </m:r>
                          </m:e>
                          <m:sub>
                            <m:r>
                              <a:rPr lang="en-US" altLang="zh-CN" sz="2000" b="1" i="1" dirty="0" smtClean="0">
                                <a:latin typeface="Cambria Math" panose="02040503050406030204" pitchFamily="18" charset="0"/>
                              </a:rPr>
                              <m:t>𝒊</m:t>
                            </m:r>
                          </m:sub>
                        </m:sSub>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𝒘</m:t>
                        </m:r>
                      </m:e>
                    </m:d>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𝒚</m:t>
                        </m:r>
                      </m:e>
                      <m:sub>
                        <m:r>
                          <a:rPr lang="en-US" altLang="zh-CN" sz="2000" b="1" i="1" dirty="0" smtClean="0">
                            <a:latin typeface="Cambria Math" panose="02040503050406030204" pitchFamily="18" charset="0"/>
                          </a:rPr>
                          <m:t>𝒊</m:t>
                        </m:r>
                      </m:sub>
                    </m:sSub>
                    <m:r>
                      <a:rPr lang="zh-CN" altLang="en-US" sz="2000" i="1" dirty="0">
                        <a:latin typeface="Cambria Math" panose="02040503050406030204" pitchFamily="18" charset="0"/>
                      </a:rPr>
                      <m:t>，</m:t>
                    </m:r>
                  </m:oMath>
                </a14:m>
                <a:r>
                  <a:rPr lang="zh-CN" altLang="en-US" sz="2000" dirty="0"/>
                  <a:t>其中</a:t>
                </a:r>
                <a14:m>
                  <m:oMath xmlns:m="http://schemas.openxmlformats.org/officeDocument/2006/math">
                    <m:r>
                      <a:rPr lang="en-US" altLang="zh-CN" sz="2000" b="1" i="1" dirty="0" smtClean="0">
                        <a:latin typeface="Cambria Math" panose="02040503050406030204" pitchFamily="18" charset="0"/>
                      </a:rPr>
                      <m:t>𝒘</m:t>
                    </m:r>
                  </m:oMath>
                </a14:m>
                <a:r>
                  <a:rPr lang="zh-CN" altLang="en-US" sz="2000" dirty="0"/>
                  <a:t>为映射函数参数，若用全连接神经网络表示：</a:t>
                </a:r>
                <a:endParaRPr lang="en-US" altLang="zh-CN" sz="2000" dirty="0"/>
              </a:p>
              <a:p>
                <a:pPr lvl="1"/>
                <a14:m>
                  <m:oMath xmlns:m="http://schemas.openxmlformats.org/officeDocument/2006/math">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𝝓</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𝑳</m:t>
                        </m:r>
                      </m:sub>
                    </m:sSub>
                    <m:r>
                      <a:rPr lang="en-US" altLang="zh-CN" sz="2000" b="1" i="1" smtClean="0">
                        <a:latin typeface="Cambria Math" panose="02040503050406030204" pitchFamily="18" charset="0"/>
                      </a:rPr>
                      <m:t>𝝓</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𝝓</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m:t>
                        </m:r>
                      </m:e>
                    </m:d>
                    <m:r>
                      <a:rPr lang="en-US" altLang="zh-CN" sz="2000" b="1" i="1" smtClean="0">
                        <a:latin typeface="Cambria Math" panose="02040503050406030204" pitchFamily="18" charset="0"/>
                      </a:rPr>
                      <m:t>)</m:t>
                    </m:r>
                  </m:oMath>
                </a14:m>
                <a:endParaRPr lang="en-US" altLang="zh-CN" sz="2000" dirty="0"/>
              </a:p>
              <a:p>
                <a:pPr lvl="1"/>
                <a14:m>
                  <m:oMath xmlns:m="http://schemas.openxmlformats.org/officeDocument/2006/math">
                    <m:r>
                      <a:rPr lang="en-US" altLang="zh-CN" sz="2000" b="1" i="1" smtClean="0">
                        <a:latin typeface="Cambria Math" panose="02040503050406030204" pitchFamily="18" charset="0"/>
                      </a:rPr>
                      <m:t>𝒎𝒊</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𝑾</m:t>
                        </m:r>
                      </m:sub>
                    </m:sSub>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den>
                    </m:f>
                    <m:nary>
                      <m:naryPr>
                        <m:chr m:val="∑"/>
                        <m:ctrlPr>
                          <a:rPr lang="en-US" altLang="zh-CN" sz="2000" b="1" i="1" smtClean="0">
                            <a:latin typeface="Cambria Math" panose="02040503050406030204" pitchFamily="18" charset="0"/>
                          </a:rPr>
                        </m:ctrlPr>
                      </m:naryPr>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e>
                        <m:r>
                          <m:rPr>
                            <m:lit/>
                          </m:rP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r>
                          <m:rPr>
                            <m:lit/>
                          </m:rP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m:rPr>
                                <m:lit/>
                              </m:rP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e>
                    </m:nary>
                  </m:oMath>
                </a14:m>
                <a:endParaRPr lang="en-US" altLang="zh-CN" sz="2000" dirty="0"/>
              </a:p>
              <a:p>
                <a:pPr lvl="1"/>
                <a:r>
                  <a:rPr lang="zh-CN" altLang="en-US" sz="2000" dirty="0"/>
                  <a:t>推广：</a:t>
                </a:r>
                <a14:m>
                  <m:oMath xmlns:m="http://schemas.openxmlformats.org/officeDocument/2006/math">
                    <m:r>
                      <a:rPr lang="en-US" altLang="zh-CN" sz="2000" b="1" i="1" smtClean="0">
                        <a:latin typeface="Cambria Math" panose="02040503050406030204" pitchFamily="18" charset="0"/>
                      </a:rPr>
                      <m:t>𝒎𝒊</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sub>
                    </m:sSub>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den>
                    </m:f>
                    <m:nary>
                      <m:naryPr>
                        <m:chr m:val="∑"/>
                        <m:ctrlPr>
                          <a:rPr lang="en-US" altLang="zh-CN" sz="2000" b="1" i="1" smtClean="0">
                            <a:latin typeface="Cambria Math" panose="02040503050406030204" pitchFamily="18" charset="0"/>
                          </a:rPr>
                        </m:ctrlPr>
                      </m:naryPr>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e>
                        <m:r>
                          <a:rPr lang="en-US" altLang="zh-CN" sz="2000" b="1" i="1" smtClean="0">
                            <a:latin typeface="Cambria Math" panose="02040503050406030204" pitchFamily="18" charset="0"/>
                          </a:rPr>
                          <m:t>𝒍</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e>
                    </m:nary>
                  </m:oMath>
                </a14:m>
                <a:endParaRPr lang="en-US" altLang="zh-CN" sz="2000" dirty="0"/>
              </a:p>
              <a:p>
                <a:pPr lvl="1"/>
                <a:r>
                  <a:rPr lang="zh-CN" altLang="en-US" sz="2000" dirty="0"/>
                  <a:t>随机梯度下降算法（</a:t>
                </a:r>
                <a:r>
                  <a:rPr lang="en-US" altLang="zh-CN" sz="2000" dirty="0"/>
                  <a:t>SGD</a:t>
                </a:r>
                <a:r>
                  <a:rPr lang="zh-CN" altLang="en-US" sz="2000" dirty="0"/>
                  <a:t>）</a:t>
                </a:r>
                <a:endParaRPr lang="en-US" altLang="zh-CN" sz="2000" dirty="0"/>
              </a:p>
              <a:p>
                <a:pPr lvl="2"/>
                <a:r>
                  <a:rPr lang="zh-CN" altLang="en-US" sz="1800" dirty="0"/>
                  <a:t>最小化目标函数</a:t>
                </a:r>
                <a14:m>
                  <m:oMath xmlns:m="http://schemas.openxmlformats.org/officeDocument/2006/math">
                    <m:r>
                      <a:rPr lang="en-US" altLang="zh-CN" sz="1800" b="1" i="1" smtClean="0">
                        <a:latin typeface="Cambria Math" panose="02040503050406030204" pitchFamily="18" charset="0"/>
                      </a:rPr>
                      <m:t>𝑸</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𝒘</m:t>
                        </m:r>
                      </m:e>
                    </m:d>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𝟏</m:t>
                        </m:r>
                      </m:num>
                      <m:den>
                        <m:r>
                          <a:rPr lang="en-US" altLang="zh-CN" sz="1800" b="1" i="1" smtClean="0">
                            <a:latin typeface="Cambria Math" panose="02040503050406030204" pitchFamily="18" charset="0"/>
                          </a:rPr>
                          <m:t>𝒏</m:t>
                        </m:r>
                      </m:den>
                    </m:f>
                    <m:nary>
                      <m:naryPr>
                        <m:chr m:val="∑"/>
                        <m:ctrlPr>
                          <a:rPr lang="en-US" altLang="zh-CN" sz="1800" b="1" i="1" smtClean="0">
                            <a:latin typeface="Cambria Math" panose="02040503050406030204" pitchFamily="18" charset="0"/>
                          </a:rPr>
                        </m:ctrlPr>
                      </m:naryPr>
                      <m:sub>
                        <m:r>
                          <a:rPr lang="en-US" altLang="zh-CN" sz="1800" b="1" i="1" smtClean="0">
                            <a:latin typeface="Cambria Math" panose="02040503050406030204" pitchFamily="18" charset="0"/>
                          </a:rPr>
                          <m:t>𝒊</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up>
                        <m:r>
                          <a:rPr lang="en-US" altLang="zh-CN" sz="1800" b="1" i="1" smtClean="0">
                            <a:latin typeface="Cambria Math" panose="02040503050406030204" pitchFamily="18" charset="0"/>
                          </a:rPr>
                          <m:t>𝒏</m:t>
                        </m:r>
                      </m:sup>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𝑸</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e>
                    </m:nary>
                  </m:oMath>
                </a14:m>
                <a:r>
                  <a:rPr lang="zh-CN" altLang="en-US" sz="1800" dirty="0"/>
                  <a:t>，</a:t>
                </a:r>
                <a14:m>
                  <m:oMath xmlns:m="http://schemas.openxmlformats.org/officeDocument/2006/math">
                    <m:r>
                      <a:rPr lang="en-US" altLang="zh-CN" sz="1800" b="1" i="1" dirty="0" smtClean="0">
                        <a:latin typeface="Cambria Math" panose="02040503050406030204" pitchFamily="18" charset="0"/>
                      </a:rPr>
                      <m:t>𝑸</m:t>
                    </m:r>
                    <m:r>
                      <a:rPr lang="en-US" altLang="zh-CN" sz="1800" b="1" i="1" dirty="0" smtClean="0">
                        <a:latin typeface="Cambria Math" panose="02040503050406030204" pitchFamily="18" charset="0"/>
                      </a:rPr>
                      <m:t>:</m:t>
                    </m:r>
                  </m:oMath>
                </a14:m>
                <a:r>
                  <a:rPr lang="zh-CN" altLang="en-US" sz="1800" dirty="0"/>
                  <a:t> </a:t>
                </a:r>
                <a:r>
                  <a:rPr lang="en-US" altLang="zh-CN" sz="1800" dirty="0"/>
                  <a:t>The empirical risk</a:t>
                </a:r>
              </a:p>
              <a:p>
                <a:pPr lvl="2"/>
                <a:r>
                  <a:rPr lang="zh-CN" altLang="en-US" sz="1800" dirty="0"/>
                  <a:t>经典梯度下降</a:t>
                </a:r>
                <a:r>
                  <a:rPr lang="en-US" altLang="zh-CN" sz="1800" dirty="0"/>
                  <a:t>:</a:t>
                </a:r>
                <a14:m>
                  <m:oMath xmlns:m="http://schemas.openxmlformats.org/officeDocument/2006/math">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𝜼</m:t>
                    </m:r>
                    <m:r>
                      <a:rPr lang="en-US" altLang="zh-CN" sz="1800" b="1" i="0" smtClean="0">
                        <a:latin typeface="Cambria Math" panose="02040503050406030204" pitchFamily="18" charset="0"/>
                      </a:rPr>
                      <m:t>𝛁</m:t>
                    </m:r>
                    <m:r>
                      <a:rPr lang="en-US" altLang="zh-CN" sz="1800" b="1" i="1" smtClean="0">
                        <a:latin typeface="Cambria Math" panose="02040503050406030204" pitchFamily="18" charset="0"/>
                      </a:rPr>
                      <m:t>𝑸</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oMath>
                </a14:m>
                <a:r>
                  <a:rPr lang="en-US" altLang="zh-CN" sz="1800" dirty="0"/>
                  <a:t>, </a:t>
                </a:r>
                <a14:m>
                  <m:oMath xmlns:m="http://schemas.openxmlformats.org/officeDocument/2006/math">
                    <m:r>
                      <a:rPr lang="en-US" altLang="zh-CN" sz="1800" b="1" i="1" smtClean="0">
                        <a:latin typeface="Cambria Math" panose="02040503050406030204" pitchFamily="18" charset="0"/>
                      </a:rPr>
                      <m:t>𝜼</m:t>
                    </m:r>
                  </m:oMath>
                </a14:m>
                <a:r>
                  <a:rPr lang="en-US" altLang="zh-CN" sz="1800" dirty="0"/>
                  <a:t>: </a:t>
                </a:r>
                <a:r>
                  <a:rPr lang="zh-CN" altLang="en-US" sz="1800" dirty="0"/>
                  <a:t>步长，学习率</a:t>
                </a:r>
                <a:endParaRPr lang="en-US" altLang="zh-CN" sz="1800" dirty="0"/>
              </a:p>
              <a:p>
                <a:pPr lvl="2"/>
                <a:r>
                  <a:rPr lang="zh-CN" altLang="en-US" sz="1800" dirty="0"/>
                  <a:t>大样本情况下如何处理梯度计算问题？</a:t>
                </a:r>
                <a:endParaRPr lang="en-US" altLang="zh-CN" sz="1800" dirty="0"/>
              </a:p>
              <a:p>
                <a:r>
                  <a:rPr lang="zh-CN" altLang="en-US" sz="2400" dirty="0"/>
                  <a:t>多核任务调度</a:t>
                </a:r>
                <a:endParaRPr lang="en-US" altLang="zh-CN" sz="2400" dirty="0"/>
              </a:p>
              <a:p>
                <a:pPr lvl="1"/>
                <a:r>
                  <a:rPr lang="zh-CN" altLang="en-US" sz="2000" dirty="0"/>
                  <a:t>如何高效的把任务分配到各个核上运行</a:t>
                </a:r>
                <a:endParaRPr lang="en-US" altLang="zh-CN" sz="2000" dirty="0"/>
              </a:p>
              <a:p>
                <a:r>
                  <a:rPr lang="zh-CN" altLang="en-US" sz="2400"/>
                  <a:t>计算机</a:t>
                </a:r>
                <a:r>
                  <a:rPr lang="zh-CN" altLang="en-US" sz="2400" dirty="0"/>
                  <a:t>的各个学科都与最优化问题密切相关！</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6" t="-1193" b="-1844"/>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en-US" altLang="zh-CN" sz="2800" dirty="0"/>
              <a:t>How to Win at Rock-Paper-Scissors</a:t>
            </a:r>
          </a:p>
          <a:p>
            <a:pPr lvl="1">
              <a:defRPr/>
            </a:pPr>
            <a:r>
              <a:rPr lang="zh-CN" altLang="zh-CN" dirty="0"/>
              <a:t>在一定情况下，赢了会更多选择保留刚刚获胜的策略，输则更多按照“石头剪刀布”的名称顺序变动，而平的则按照“石头布剪刀”这样的反方向顺序变动</a:t>
            </a:r>
            <a:endParaRPr lang="zh-CN" altLang="zh-CN" sz="2400" dirty="0"/>
          </a:p>
          <a:p>
            <a:pPr>
              <a:defRPr/>
            </a:pPr>
            <a:r>
              <a:rPr lang="zh-CN" altLang="en-US" sz="2600" kern="0" dirty="0"/>
              <a:t> 其它的一些例子</a:t>
            </a:r>
            <a:endParaRPr lang="en-US" altLang="zh-CN" sz="2600" kern="0" dirty="0"/>
          </a:p>
          <a:p>
            <a:pPr lvl="1">
              <a:defRPr/>
            </a:pPr>
            <a:r>
              <a:rPr lang="zh-CN" altLang="en-US" sz="2200" kern="0" dirty="0"/>
              <a:t>参见补充的</a:t>
            </a:r>
            <a:r>
              <a:rPr lang="en-US" altLang="zh-CN" sz="2200" kern="0" dirty="0"/>
              <a:t>PPT</a:t>
            </a:r>
            <a:endParaRPr lang="zh-CN" altLang="en-US" sz="2200" kern="0" dirty="0"/>
          </a:p>
        </p:txBody>
      </p:sp>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nchor="ctr"/>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buNone/>
              <a:defRPr/>
            </a:pPr>
            <a:r>
              <a:rPr lang="en-US" altLang="zh-CN" kern="0" dirty="0"/>
              <a:t>1</a:t>
            </a:r>
            <a:r>
              <a:rPr lang="zh-CN" altLang="en-US" kern="0" dirty="0"/>
              <a:t>.</a:t>
            </a:r>
            <a:r>
              <a:rPr lang="en-US" altLang="zh-CN" kern="0" dirty="0"/>
              <a:t>4</a:t>
            </a:r>
            <a:r>
              <a:rPr lang="zh-CN" altLang="en-US" kern="0" dirty="0"/>
              <a:t> 补充问题</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3"/>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rPr>
              <a:t>Thank You !</a:t>
            </a:r>
            <a:endParaRPr lang="zh-CN" altLang="en-US"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400" kern="0" dirty="0">
                <a:sym typeface="+mn-ea"/>
              </a:rPr>
              <a:t>参考书：</a:t>
            </a:r>
            <a:endParaRPr lang="en-US" altLang="zh-CN" sz="2400" kern="0" dirty="0"/>
          </a:p>
          <a:p>
            <a:pPr>
              <a:defRPr/>
            </a:pPr>
            <a:r>
              <a:rPr lang="zh-CN" altLang="en-US" sz="2400" kern="0" dirty="0">
                <a:sym typeface="+mn-ea"/>
              </a:rPr>
              <a:t>林宙辰，李欢，方聪，机器学习中的加速一阶优化算法，机械工业出版社，</a:t>
            </a:r>
            <a:r>
              <a:rPr lang="en-US" altLang="zh-CN" sz="2400" kern="0" dirty="0">
                <a:sym typeface="+mn-ea"/>
              </a:rPr>
              <a:t>2021</a:t>
            </a:r>
            <a:r>
              <a:rPr lang="zh-CN" altLang="en-US" sz="2400" kern="0" dirty="0">
                <a:sym typeface="+mn-ea"/>
              </a:rPr>
              <a:t>年</a:t>
            </a:r>
            <a:r>
              <a:rPr lang="en-US" altLang="zh-CN" sz="2400" kern="0" dirty="0">
                <a:sym typeface="+mn-ea"/>
              </a:rPr>
              <a:t>10</a:t>
            </a:r>
            <a:r>
              <a:rPr lang="zh-CN" altLang="en-US" sz="2400" kern="0" dirty="0">
                <a:sym typeface="+mn-ea"/>
              </a:rPr>
              <a:t>月</a:t>
            </a:r>
            <a:endParaRPr lang="en-US" altLang="zh-CN" sz="2400" kern="0" dirty="0">
              <a:sym typeface="+mn-ea"/>
            </a:endParaRPr>
          </a:p>
          <a:p>
            <a:pPr>
              <a:defRPr/>
            </a:pPr>
            <a:r>
              <a:rPr lang="en-US" altLang="zh-CN" sz="2400" kern="0" dirty="0">
                <a:sym typeface="+mn-ea"/>
              </a:rPr>
              <a:t>Jorge </a:t>
            </a:r>
            <a:r>
              <a:rPr lang="en-US" altLang="zh-CN" sz="2400" kern="0" dirty="0" err="1">
                <a:sym typeface="+mn-ea"/>
              </a:rPr>
              <a:t>Nocedal</a:t>
            </a:r>
            <a:r>
              <a:rPr lang="en-US" altLang="zh-CN" sz="2400" kern="0" dirty="0">
                <a:sym typeface="+mn-ea"/>
              </a:rPr>
              <a:t>, Stephen </a:t>
            </a:r>
            <a:r>
              <a:rPr lang="en-US" altLang="zh-CN" sz="2400" kern="0" dirty="0" err="1">
                <a:sym typeface="+mn-ea"/>
              </a:rPr>
              <a:t>J.Wright</a:t>
            </a:r>
            <a:r>
              <a:rPr lang="en-US" altLang="zh-CN" sz="2400" kern="0" dirty="0">
                <a:sym typeface="+mn-ea"/>
              </a:rPr>
              <a:t>, Numerical Optimization, Second, Springer: </a:t>
            </a:r>
            <a:r>
              <a:rPr lang="en-US" altLang="zh-CN" sz="2400" kern="0" dirty="0">
                <a:sym typeface="+mn-ea"/>
                <a:hlinkClick r:id="rId2"/>
              </a:rPr>
              <a:t>http://pages.cs.wisc.edu/~swright/</a:t>
            </a:r>
            <a:r>
              <a:rPr lang="en-US" altLang="zh-CN" sz="2400" kern="0" dirty="0">
                <a:sym typeface="+mn-ea"/>
              </a:rPr>
              <a:t> ,2006</a:t>
            </a:r>
            <a:endParaRPr lang="en-US" altLang="zh-CN" sz="2400" kern="0" dirty="0"/>
          </a:p>
          <a:p>
            <a:pPr>
              <a:defRPr/>
            </a:pPr>
            <a:r>
              <a:rPr lang="zh-CN" altLang="en-US" sz="2400" kern="0" dirty="0">
                <a:sym typeface="+mn-ea"/>
              </a:rPr>
              <a:t>袁亚湘，孙文瑜，最优化理论与方法，科学出版社，2007（偏理论</a:t>
            </a:r>
            <a:r>
              <a:rPr lang="en-US" altLang="zh-CN" sz="2400" kern="0" dirty="0">
                <a:sym typeface="+mn-ea"/>
              </a:rPr>
              <a:t>,</a:t>
            </a:r>
            <a:r>
              <a:rPr lang="zh-CN" altLang="en-US" sz="2400" kern="0" dirty="0">
                <a:sym typeface="+mn-ea"/>
              </a:rPr>
              <a:t>有英文版，可以对照看)</a:t>
            </a:r>
            <a:endParaRPr lang="en-US" altLang="zh-CN" sz="2400" kern="0" dirty="0">
              <a:sym typeface="+mn-ea"/>
            </a:endParaRPr>
          </a:p>
          <a:p>
            <a:pPr>
              <a:defRPr/>
            </a:pPr>
            <a:r>
              <a:rPr lang="en-US" altLang="zh-CN" sz="2400" kern="0" dirty="0" err="1"/>
              <a:t>Dyvid</a:t>
            </a:r>
            <a:r>
              <a:rPr lang="en-US" altLang="zh-CN" sz="2400" kern="0" dirty="0"/>
              <a:t> </a:t>
            </a:r>
            <a:r>
              <a:rPr lang="en-US" altLang="zh-CN" sz="2400" kern="0" dirty="0" err="1"/>
              <a:t>G.Luenberger</a:t>
            </a:r>
            <a:r>
              <a:rPr lang="en-US" altLang="zh-CN" sz="2400" kern="0" dirty="0"/>
              <a:t>, </a:t>
            </a:r>
            <a:r>
              <a:rPr lang="en-US" altLang="zh-CN" sz="2400" kern="0" dirty="0" err="1"/>
              <a:t>Yinyu</a:t>
            </a:r>
            <a:r>
              <a:rPr lang="en-US" altLang="zh-CN" sz="2400" kern="0" dirty="0"/>
              <a:t> Ye, Linear and Nonlinear Programming, Fifth Edition, Springer, 2021</a:t>
            </a:r>
          </a:p>
          <a:p>
            <a:pPr>
              <a:defRPr/>
            </a:pPr>
            <a:r>
              <a:rPr lang="zh-CN" altLang="en-US" sz="2400" kern="0" dirty="0">
                <a:sym typeface="+mn-ea"/>
              </a:rPr>
              <a:t>薛嘉庆，最优化原理与方法，冶金工业出版社，1992</a:t>
            </a:r>
            <a:endParaRPr lang="zh-CN" altLang="en-US" sz="2400" kern="0" dirty="0"/>
          </a:p>
          <a:p>
            <a:pPr>
              <a:defRPr/>
            </a:pPr>
            <a:endParaRPr lang="zh-CN" altLang="en-US" sz="2400" kern="0" dirty="0"/>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刘浩洋、户将、李勇锋、文再文编著，最优化：建模、算法与理论，高等教育出版社</a:t>
            </a:r>
            <a:endParaRPr lang="en-US" altLang="zh-CN" sz="2600" kern="0" dirty="0">
              <a:solidFill>
                <a:srgbClr val="FF0000"/>
              </a:solidFill>
            </a:endParaRPr>
          </a:p>
          <a:p>
            <a:pPr lvl="1">
              <a:defRPr/>
            </a:pPr>
            <a:r>
              <a:rPr lang="zh-CN" altLang="en-US" dirty="0"/>
              <a:t>基础知识</a:t>
            </a:r>
            <a:r>
              <a:rPr lang="zh-CN" altLang="en-US" b="0" dirty="0"/>
              <a:t>：第二章介绍最优化建模和算法中经常需要使用的一些基础知识，包括范数、导数、凸集、凸函数、次梯度、共轭函数等。此外为了内容的完整性，也在附录部分简要概述了一些基础知识，其中线性代数部分包含矩阵、特征值、广义逆、 </a:t>
            </a:r>
            <a:r>
              <a:rPr lang="en-US" altLang="zh-CN" b="0" dirty="0"/>
              <a:t>SMW </a:t>
            </a:r>
            <a:r>
              <a:rPr lang="zh-CN" altLang="en-US" b="0" dirty="0"/>
              <a:t>公式、 </a:t>
            </a:r>
            <a:r>
              <a:rPr lang="en-US" altLang="zh-CN" b="0" dirty="0"/>
              <a:t>Schur </a:t>
            </a:r>
            <a:r>
              <a:rPr lang="zh-CN" altLang="en-US" b="0" dirty="0"/>
              <a:t>补等，数值代数部分包含范数、方程组求解、矩阵分解、数值代数软件包等，概率论部分包含随机变量、期望、方差、条件期望等重要概念和结论</a:t>
            </a:r>
            <a:r>
              <a:rPr lang="zh-CN" altLang="en-US" sz="2400" dirty="0"/>
              <a:t> </a:t>
            </a:r>
            <a:endParaRPr lang="en-US" altLang="zh-CN" sz="2200" kern="0" dirty="0">
              <a:solidFill>
                <a:srgbClr val="FF0000"/>
              </a:solidFill>
            </a:endParaRPr>
          </a:p>
          <a:p>
            <a:pPr marL="0" indent="0">
              <a:buFont typeface="Wingdings" panose="05000000000000000000" pitchFamily="2" charset="2"/>
              <a:buNone/>
              <a:defRPr/>
            </a:pPr>
            <a:r>
              <a:rPr lang="zh-CN" altLang="en-US" sz="20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5" name="矩形 4">
            <a:extLst>
              <a:ext uri="{FF2B5EF4-FFF2-40B4-BE49-F238E27FC236}">
                <a16:creationId xmlns:a16="http://schemas.microsoft.com/office/drawing/2014/main" id="{72000149-BF4C-44AC-998C-5CFF558A8882}"/>
              </a:ext>
            </a:extLst>
          </p:cNvPr>
          <p:cNvSpPr/>
          <p:nvPr/>
        </p:nvSpPr>
        <p:spPr>
          <a:xfrm>
            <a:off x="704528" y="5642401"/>
            <a:ext cx="9001447" cy="830997"/>
          </a:xfrm>
          <a:prstGeom prst="rect">
            <a:avLst/>
          </a:prstGeom>
        </p:spPr>
        <p:txBody>
          <a:bodyPr wrap="square">
            <a:spAutoFit/>
          </a:bodyPr>
          <a:lstStyle/>
          <a:p>
            <a:r>
              <a:rPr lang="zh-CN" altLang="en-US" dirty="0"/>
              <a:t>http://faculty.bicmr.pku.edu.cn/~wenzw/optbook/pages/contents/contents.html</a:t>
            </a:r>
          </a:p>
        </p:txBody>
      </p:sp>
      <p:pic>
        <p:nvPicPr>
          <p:cNvPr id="18434" name="Picture 2" descr="400px">
            <a:extLst>
              <a:ext uri="{FF2B5EF4-FFF2-40B4-BE49-F238E27FC236}">
                <a16:creationId xmlns:a16="http://schemas.microsoft.com/office/drawing/2014/main" id="{D1698A19-481D-41F4-BD85-997D4919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796498"/>
            <a:ext cx="95250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7176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4"/>
                                        </p:tgtEl>
                                        <p:attrNameLst>
                                          <p:attrName>style.visibility</p:attrName>
                                        </p:attrNameLst>
                                      </p:cBhvr>
                                      <p:to>
                                        <p:strVal val="visible"/>
                                      </p:to>
                                    </p:set>
                                    <p:anim calcmode="lin" valueType="num">
                                      <p:cBhvr additive="base">
                                        <p:cTn id="25" dur="500" fill="hold"/>
                                        <p:tgtEl>
                                          <p:spTgt spid="18434"/>
                                        </p:tgtEl>
                                        <p:attrNameLst>
                                          <p:attrName>ppt_x</p:attrName>
                                        </p:attrNameLst>
                                      </p:cBhvr>
                                      <p:tavLst>
                                        <p:tav tm="0">
                                          <p:val>
                                            <p:strVal val="#ppt_x"/>
                                          </p:val>
                                        </p:tav>
                                        <p:tav tm="100000">
                                          <p:val>
                                            <p:strVal val="#ppt_x"/>
                                          </p:val>
                                        </p:tav>
                                      </p:tavLst>
                                    </p:anim>
                                    <p:anim calcmode="lin" valueType="num">
                                      <p:cBhvr additive="base">
                                        <p:cTn id="26"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刘浩洋、户将、李勇锋、文再文编著，最优化：建模、算法与理论，高等教育出版社</a:t>
            </a:r>
            <a:endParaRPr lang="en-US" altLang="zh-CN" sz="2600" kern="0" dirty="0">
              <a:solidFill>
                <a:srgbClr val="FF0000"/>
              </a:solidFill>
            </a:endParaRPr>
          </a:p>
          <a:p>
            <a:pPr lvl="1">
              <a:defRPr/>
            </a:pPr>
            <a:r>
              <a:rPr lang="zh-CN" altLang="en-US" dirty="0"/>
              <a:t>优化建模</a:t>
            </a:r>
            <a:r>
              <a:rPr lang="zh-CN" altLang="en-US" b="0" dirty="0"/>
              <a:t>：</a:t>
            </a:r>
            <a:endParaRPr lang="en-US" altLang="zh-CN" b="0" dirty="0"/>
          </a:p>
          <a:p>
            <a:pPr lvl="1">
              <a:defRPr/>
            </a:pPr>
            <a:r>
              <a:rPr lang="zh-CN" altLang="en-US" b="0" dirty="0"/>
              <a:t>第三章阐述一些典型的优化建模方法，并以科学工程计算和机器学习中一些典型问题为例介绍如何建立优化模型。</a:t>
            </a:r>
            <a:endParaRPr lang="en-US" altLang="zh-CN" b="0" dirty="0"/>
          </a:p>
          <a:p>
            <a:pPr lvl="1">
              <a:defRPr/>
            </a:pPr>
            <a:r>
              <a:rPr lang="zh-CN" altLang="en-US" b="0" dirty="0"/>
              <a:t>第四章给出了最优化问题的一些典型分类和判别技巧，如线性规划、半定规划、最小二乘问题、复合优化、矩阵优化、随机优化等。一个实际问题根据其侧重点可以由不同的优化模型来描述，一种优化模型也可以对应很多不同的实际应用。</a:t>
            </a:r>
            <a:r>
              <a:rPr lang="zh-CN" altLang="en-US" dirty="0"/>
              <a:t> </a:t>
            </a:r>
            <a:br>
              <a:rPr lang="zh-CN" altLang="en-US" dirty="0"/>
            </a:br>
            <a:r>
              <a:rPr lang="zh-CN" altLang="en-US" sz="20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extLst>
      <p:ext uri="{BB962C8B-B14F-4D97-AF65-F5344CB8AC3E}">
        <p14:creationId xmlns:p14="http://schemas.microsoft.com/office/powerpoint/2010/main" val="10222663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400" kern="0" dirty="0">
                <a:solidFill>
                  <a:srgbClr val="FF0000"/>
                </a:solidFill>
              </a:rPr>
              <a:t>刘浩洋、户将、李勇锋、文再文编著，最优化：建模、算法与理论，高等教育出版社</a:t>
            </a:r>
            <a:endParaRPr lang="en-US" altLang="zh-CN" sz="2400" kern="0" dirty="0">
              <a:solidFill>
                <a:srgbClr val="FF0000"/>
              </a:solidFill>
            </a:endParaRPr>
          </a:p>
          <a:p>
            <a:pPr lvl="1">
              <a:defRPr/>
            </a:pPr>
            <a:r>
              <a:rPr lang="zh-CN" altLang="en-US" sz="2400" dirty="0"/>
              <a:t>最优性理论</a:t>
            </a:r>
            <a:r>
              <a:rPr lang="zh-CN" altLang="en-US" sz="2400" b="0" dirty="0"/>
              <a:t>：第五章介绍最优性理论，包括最优解的存在性和唯一性、无约束可微问题、无约束不可微问题、带约束优化问题和凸优化问题的一阶或二阶最优性条件、对偶理论、带广义不等式约束（如半定规划问题）的对偶理论</a:t>
            </a:r>
            <a:endParaRPr lang="en-US" altLang="zh-CN" sz="2400" b="0" dirty="0"/>
          </a:p>
          <a:p>
            <a:pPr lvl="1">
              <a:defRPr/>
            </a:pPr>
            <a:r>
              <a:rPr lang="zh-CN" altLang="en-US" sz="2400" dirty="0"/>
              <a:t>最优化算法</a:t>
            </a:r>
            <a:r>
              <a:rPr lang="zh-CN" altLang="en-US" sz="2400" b="0" dirty="0"/>
              <a:t>：第六章介绍无约束优化算法，包括线搜索方法、梯度类算法、次梯度算法、牛顿（</a:t>
            </a:r>
            <a:r>
              <a:rPr lang="en-US" altLang="zh-CN" sz="2400" b="0" dirty="0"/>
              <a:t>Newton</a:t>
            </a:r>
            <a:r>
              <a:rPr lang="zh-CN" altLang="en-US" sz="2400" b="0" dirty="0"/>
              <a:t>）类算法、拟牛顿类算法、信赖域算法、非线性最小二乘问题算法。</a:t>
            </a:r>
            <a:endParaRPr lang="en-US" altLang="zh-CN" sz="2400" b="0" dirty="0"/>
          </a:p>
          <a:p>
            <a:pPr lvl="1">
              <a:defRPr/>
            </a:pPr>
            <a:r>
              <a:rPr lang="zh-CN" altLang="en-US" sz="2400" b="0" dirty="0"/>
              <a:t>第七章介绍约束优化算法，包括罚函数法、增广拉格朗日（</a:t>
            </a:r>
            <a:r>
              <a:rPr lang="en-US" altLang="zh-CN" sz="2400" b="0" dirty="0"/>
              <a:t>Lagrange</a:t>
            </a:r>
            <a:r>
              <a:rPr lang="zh-CN" altLang="en-US" sz="2400" b="0" dirty="0"/>
              <a:t>）函数法及其在典型凸优化问题的原始问题和对偶问题上的具体应用、线性规划内点法。</a:t>
            </a:r>
            <a:endParaRPr lang="en-US" altLang="zh-CN" sz="2400" b="0" dirty="0"/>
          </a:p>
          <a:p>
            <a:pPr lvl="1">
              <a:defRPr/>
            </a:pPr>
            <a:r>
              <a:rPr lang="zh-CN" altLang="en-US" sz="2400" b="0" dirty="0"/>
              <a:t>第八章介绍复合优化算法，包括近似点梯度法、 </a:t>
            </a:r>
            <a:r>
              <a:rPr lang="en-US" altLang="zh-CN" sz="2400" b="0" dirty="0" err="1"/>
              <a:t>Nesterov</a:t>
            </a:r>
            <a:r>
              <a:rPr lang="en-US" altLang="zh-CN" sz="2400" b="0" dirty="0"/>
              <a:t> </a:t>
            </a:r>
            <a:r>
              <a:rPr lang="zh-CN" altLang="en-US" sz="2400" b="0" dirty="0"/>
              <a:t>加速算法、近似点算法、分块坐标下降法、对偶算法、交替方向乘子法、随机优化算法。</a:t>
            </a:r>
            <a:r>
              <a:rPr lang="zh-CN" altLang="en-US" sz="2400" dirty="0"/>
              <a:t>  </a:t>
            </a:r>
            <a:br>
              <a:rPr lang="zh-CN" altLang="en-US" sz="2400" dirty="0"/>
            </a:br>
            <a:br>
              <a:rPr lang="zh-CN" altLang="en-US" sz="2400" dirty="0"/>
            </a:br>
            <a:r>
              <a:rPr lang="zh-CN" altLang="en-US" sz="18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extLst>
      <p:ext uri="{BB962C8B-B14F-4D97-AF65-F5344CB8AC3E}">
        <p14:creationId xmlns:p14="http://schemas.microsoft.com/office/powerpoint/2010/main" val="104050089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orola">
  <a:themeElements>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otorola">
  <a:themeElements>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1_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1_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6686</Words>
  <Application>Microsoft Office PowerPoint</Application>
  <PresentationFormat>自定义</PresentationFormat>
  <Paragraphs>595</Paragraphs>
  <Slides>57</Slides>
  <Notes>0</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57</vt:i4>
      </vt:variant>
    </vt:vector>
  </HeadingPairs>
  <TitlesOfParts>
    <vt:vector size="76" baseType="lpstr">
      <vt:lpstr>pingfangSC</vt:lpstr>
      <vt:lpstr>黑体</vt:lpstr>
      <vt:lpstr>隶书</vt:lpstr>
      <vt:lpstr>宋体</vt:lpstr>
      <vt:lpstr>Microsoft YaHei</vt:lpstr>
      <vt:lpstr>Arial</vt:lpstr>
      <vt:lpstr>Arial</vt:lpstr>
      <vt:lpstr>Arial Narrow</vt:lpstr>
      <vt:lpstr>Bookman Old Style</vt:lpstr>
      <vt:lpstr>Cambria Math</vt:lpstr>
      <vt:lpstr>Tahoma</vt:lpstr>
      <vt:lpstr>Times New Roman</vt:lpstr>
      <vt:lpstr>Trebuchet MS</vt:lpstr>
      <vt:lpstr>Wingdings</vt:lpstr>
      <vt:lpstr>Motorola</vt:lpstr>
      <vt:lpstr>自定义设计方案</vt:lpstr>
      <vt:lpstr>1_Motorola</vt:lpstr>
      <vt:lpstr>1_自定义设计方案</vt:lpstr>
      <vt:lpstr>Equation.DSMT4</vt:lpstr>
      <vt:lpstr>组合优化与凸优化 第1章 简介</vt:lpstr>
      <vt:lpstr>自我介绍</vt:lpstr>
      <vt:lpstr>0.组合优化与凸优化课程简介</vt:lpstr>
      <vt:lpstr>0.组合优化与凸优化课程简介</vt:lpstr>
      <vt:lpstr>0.0 教材和参考文献</vt:lpstr>
      <vt:lpstr>0.0 教材和参考文献</vt:lpstr>
      <vt:lpstr>0.0 教材和参考文献</vt:lpstr>
      <vt:lpstr>0.0 教材和参考文献</vt:lpstr>
      <vt:lpstr>0.0 教材和参考文献</vt:lpstr>
      <vt:lpstr>0.0 教材和参考文献</vt:lpstr>
      <vt:lpstr>0.0 教材和参考文献</vt:lpstr>
      <vt:lpstr>Nonlinear Programming（880pages，2016）</vt:lpstr>
      <vt:lpstr>Nonlinear Programming</vt:lpstr>
      <vt:lpstr>Nonlinear Programming</vt:lpstr>
      <vt:lpstr>Nonlinear Programming</vt:lpstr>
      <vt:lpstr>Nonlinear Programming</vt:lpstr>
      <vt:lpstr>Chapter 6 Duality and Convex Programming</vt:lpstr>
      <vt:lpstr>Nonlinear Programming-chapter 7 Dual Methods</vt:lpstr>
      <vt:lpstr>Linear and Nonlinear Programming(600pages）</vt:lpstr>
      <vt:lpstr>Linear and Nonlinear Programming</vt:lpstr>
      <vt:lpstr>Linear and Nonlinear Programming</vt:lpstr>
      <vt:lpstr>Linear and Nonlinear Programming</vt:lpstr>
      <vt:lpstr>Linear and Nonlinear Programming</vt:lpstr>
      <vt:lpstr>Linear and Nonlinear Programming</vt:lpstr>
      <vt:lpstr>Linear and Nonlinear Programming</vt:lpstr>
      <vt:lpstr>Linear and Nonlinear Programming</vt:lpstr>
      <vt:lpstr>0.0 教材和参考文献</vt:lpstr>
      <vt:lpstr>组合最优化：理论与算法</vt:lpstr>
      <vt:lpstr>PowerPoint 演示文稿</vt:lpstr>
      <vt:lpstr>0.0 教材和参考文献</vt:lpstr>
      <vt:lpstr>最优化理论与方法</vt:lpstr>
      <vt:lpstr>最优化理论与方法</vt:lpstr>
      <vt:lpstr>机器学习中的加速一阶优化算法</vt:lpstr>
      <vt:lpstr>机器学习中的加速一阶优化算法</vt:lpstr>
      <vt:lpstr>0.0 教材和参考文献</vt:lpstr>
      <vt:lpstr>0.1 考试方法</vt:lpstr>
      <vt:lpstr>PowerPoint 演示文稿</vt:lpstr>
      <vt:lpstr>0.3 上课内容</vt:lpstr>
      <vt:lpstr>0.3 上课内容(cont.)</vt:lpstr>
      <vt:lpstr>0.3 上课内容-目的和要求</vt:lpstr>
      <vt:lpstr>第1章 简介</vt:lpstr>
      <vt:lpstr>1.1简介</vt:lpstr>
      <vt:lpstr>1.1简介</vt:lpstr>
      <vt:lpstr>1.1简介</vt:lpstr>
      <vt:lpstr>1.1简介</vt:lpstr>
      <vt:lpstr>1.1简介</vt:lpstr>
      <vt:lpstr>1.1简介-学科分支</vt:lpstr>
      <vt:lpstr>1.1简介-运筹学模型</vt:lpstr>
      <vt:lpstr>1.1简介-运筹学方法论</vt:lpstr>
      <vt:lpstr>1.1 问题表述</vt:lpstr>
      <vt:lpstr>1.1 例子</vt:lpstr>
      <vt:lpstr>1.2 经典极值问题</vt:lpstr>
      <vt:lpstr>1.2 经典极值问题</vt:lpstr>
      <vt:lpstr>1.2 经典极值问题</vt:lpstr>
      <vt:lpstr>1.3 计算机学科中典型的最优化问题</vt:lpstr>
      <vt:lpstr>PowerPoint 演示文稿</vt:lpstr>
      <vt:lpstr>PowerPoint 演示文稿</vt:lpstr>
    </vt:vector>
  </TitlesOfParts>
  <Company>Simon Fraser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组合优化与凸优化-第一章</dc:title>
  <dc:subject>Introduction</dc:subject>
  <dc:creator>刘绍辉</dc:creator>
  <cp:lastModifiedBy>绍辉 刘</cp:lastModifiedBy>
  <cp:revision>1849</cp:revision>
  <cp:lastPrinted>2016-03-02T08:18:00Z</cp:lastPrinted>
  <dcterms:created xsi:type="dcterms:W3CDTF">2001-03-12T06:47:00Z</dcterms:created>
  <dcterms:modified xsi:type="dcterms:W3CDTF">2024-03-04T12:54:18Z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