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4" r:id="rId3"/>
    <p:sldMasterId id="2147483686" r:id="rId4"/>
  </p:sldMasterIdLst>
  <p:notesMasterIdLst>
    <p:notesMasterId r:id="rId136"/>
  </p:notesMasterIdLst>
  <p:sldIdLst>
    <p:sldId id="460" r:id="rId5"/>
    <p:sldId id="784" r:id="rId6"/>
    <p:sldId id="937" r:id="rId7"/>
    <p:sldId id="803" r:id="rId8"/>
    <p:sldId id="938" r:id="rId9"/>
    <p:sldId id="934" r:id="rId10"/>
    <p:sldId id="935" r:id="rId11"/>
    <p:sldId id="936" r:id="rId12"/>
    <p:sldId id="804" r:id="rId13"/>
    <p:sldId id="805" r:id="rId14"/>
    <p:sldId id="939" r:id="rId15"/>
    <p:sldId id="761" r:id="rId16"/>
    <p:sldId id="783" r:id="rId17"/>
    <p:sldId id="785" r:id="rId18"/>
    <p:sldId id="786" r:id="rId19"/>
    <p:sldId id="790" r:id="rId20"/>
    <p:sldId id="940" r:id="rId21"/>
    <p:sldId id="787" r:id="rId22"/>
    <p:sldId id="788" r:id="rId23"/>
    <p:sldId id="789" r:id="rId24"/>
    <p:sldId id="792" r:id="rId25"/>
    <p:sldId id="795" r:id="rId26"/>
    <p:sldId id="780" r:id="rId27"/>
    <p:sldId id="796" r:id="rId28"/>
    <p:sldId id="797" r:id="rId29"/>
    <p:sldId id="793" r:id="rId30"/>
    <p:sldId id="794" r:id="rId31"/>
    <p:sldId id="799" r:id="rId32"/>
    <p:sldId id="800" r:id="rId33"/>
    <p:sldId id="801" r:id="rId34"/>
    <p:sldId id="802" r:id="rId35"/>
    <p:sldId id="798" r:id="rId36"/>
    <p:sldId id="806" r:id="rId37"/>
    <p:sldId id="807" r:id="rId38"/>
    <p:sldId id="808" r:id="rId39"/>
    <p:sldId id="809" r:id="rId40"/>
    <p:sldId id="810" r:id="rId41"/>
    <p:sldId id="811" r:id="rId42"/>
    <p:sldId id="812" r:id="rId43"/>
    <p:sldId id="813" r:id="rId44"/>
    <p:sldId id="943" r:id="rId45"/>
    <p:sldId id="814" r:id="rId46"/>
    <p:sldId id="815" r:id="rId47"/>
    <p:sldId id="817" r:id="rId48"/>
    <p:sldId id="816" r:id="rId49"/>
    <p:sldId id="857" r:id="rId50"/>
    <p:sldId id="858" r:id="rId51"/>
    <p:sldId id="859" r:id="rId52"/>
    <p:sldId id="818" r:id="rId53"/>
    <p:sldId id="819" r:id="rId54"/>
    <p:sldId id="820" r:id="rId55"/>
    <p:sldId id="821" r:id="rId56"/>
    <p:sldId id="846" r:id="rId57"/>
    <p:sldId id="847" r:id="rId58"/>
    <p:sldId id="848" r:id="rId59"/>
    <p:sldId id="849" r:id="rId60"/>
    <p:sldId id="850" r:id="rId61"/>
    <p:sldId id="860" r:id="rId62"/>
    <p:sldId id="862" r:id="rId63"/>
    <p:sldId id="874" r:id="rId64"/>
    <p:sldId id="897" r:id="rId65"/>
    <p:sldId id="875" r:id="rId66"/>
    <p:sldId id="876" r:id="rId67"/>
    <p:sldId id="877" r:id="rId68"/>
    <p:sldId id="878" r:id="rId69"/>
    <p:sldId id="885" r:id="rId70"/>
    <p:sldId id="886" r:id="rId71"/>
    <p:sldId id="879" r:id="rId72"/>
    <p:sldId id="887" r:id="rId73"/>
    <p:sldId id="898" r:id="rId74"/>
    <p:sldId id="899" r:id="rId75"/>
    <p:sldId id="900" r:id="rId76"/>
    <p:sldId id="888" r:id="rId77"/>
    <p:sldId id="931" r:id="rId78"/>
    <p:sldId id="932" r:id="rId79"/>
    <p:sldId id="933" r:id="rId80"/>
    <p:sldId id="942" r:id="rId81"/>
    <p:sldId id="941" r:id="rId82"/>
    <p:sldId id="889" r:id="rId83"/>
    <p:sldId id="890" r:id="rId84"/>
    <p:sldId id="891" r:id="rId85"/>
    <p:sldId id="928" r:id="rId86"/>
    <p:sldId id="892" r:id="rId87"/>
    <p:sldId id="893" r:id="rId88"/>
    <p:sldId id="894" r:id="rId89"/>
    <p:sldId id="901" r:id="rId90"/>
    <p:sldId id="907" r:id="rId91"/>
    <p:sldId id="895" r:id="rId92"/>
    <p:sldId id="896" r:id="rId93"/>
    <p:sldId id="902" r:id="rId94"/>
    <p:sldId id="903" r:id="rId95"/>
    <p:sldId id="904" r:id="rId96"/>
    <p:sldId id="906" r:id="rId97"/>
    <p:sldId id="908" r:id="rId98"/>
    <p:sldId id="909" r:id="rId99"/>
    <p:sldId id="910" r:id="rId100"/>
    <p:sldId id="911" r:id="rId101"/>
    <p:sldId id="912" r:id="rId102"/>
    <p:sldId id="913" r:id="rId103"/>
    <p:sldId id="914" r:id="rId104"/>
    <p:sldId id="915" r:id="rId105"/>
    <p:sldId id="916" r:id="rId106"/>
    <p:sldId id="917" r:id="rId107"/>
    <p:sldId id="919" r:id="rId108"/>
    <p:sldId id="920" r:id="rId109"/>
    <p:sldId id="921" r:id="rId110"/>
    <p:sldId id="922" r:id="rId111"/>
    <p:sldId id="923" r:id="rId112"/>
    <p:sldId id="924" r:id="rId113"/>
    <p:sldId id="925" r:id="rId114"/>
    <p:sldId id="926" r:id="rId115"/>
    <p:sldId id="927" r:id="rId116"/>
    <p:sldId id="918" r:id="rId117"/>
    <p:sldId id="863" r:id="rId118"/>
    <p:sldId id="864" r:id="rId119"/>
    <p:sldId id="865" r:id="rId120"/>
    <p:sldId id="866" r:id="rId121"/>
    <p:sldId id="867" r:id="rId122"/>
    <p:sldId id="868" r:id="rId123"/>
    <p:sldId id="869" r:id="rId124"/>
    <p:sldId id="870" r:id="rId125"/>
    <p:sldId id="871" r:id="rId126"/>
    <p:sldId id="872" r:id="rId127"/>
    <p:sldId id="873" r:id="rId128"/>
    <p:sldId id="880" r:id="rId129"/>
    <p:sldId id="881" r:id="rId130"/>
    <p:sldId id="882" r:id="rId131"/>
    <p:sldId id="883" r:id="rId132"/>
    <p:sldId id="884" r:id="rId133"/>
    <p:sldId id="929" r:id="rId134"/>
    <p:sldId id="930" r:id="rId135"/>
  </p:sldIdLst>
  <p:sldSz cx="9906000" cy="7218363"/>
  <p:notesSz cx="7099300" cy="10234613"/>
  <p:defaultTex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273">
          <p15:clr>
            <a:srgbClr val="A4A3A4"/>
          </p15:clr>
        </p15:guide>
        <p15:guide id="2" pos="37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CC00"/>
    <a:srgbClr val="00FF00"/>
    <a:srgbClr val="CC00CC"/>
    <a:srgbClr val="663300"/>
    <a:srgbClr val="FF3399"/>
    <a:srgbClr val="003300"/>
    <a:srgbClr val="6600FF"/>
    <a:srgbClr val="003399"/>
    <a:srgbClr val="005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76" autoAdjust="0"/>
  </p:normalViewPr>
  <p:slideViewPr>
    <p:cSldViewPr showGuides="1">
      <p:cViewPr varScale="1">
        <p:scale>
          <a:sx n="76" d="100"/>
          <a:sy n="76" d="100"/>
        </p:scale>
        <p:origin x="31" y="139"/>
      </p:cViewPr>
      <p:guideLst>
        <p:guide orient="horz" pos="2273"/>
        <p:guide pos="37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lvl1pPr algn="l" defTabSz="946150" eaLnBrk="0" hangingPunct="0">
              <a:defRPr sz="1200">
                <a:latin typeface="Arial" panose="020B0604020202020204" pitchFamily="34" charset="0"/>
              </a:defRPr>
            </a:lvl1pPr>
          </a:lstStyle>
          <a:p>
            <a:pPr>
              <a:defRPr/>
            </a:pPr>
            <a:endParaRPr lang="en-US"/>
          </a:p>
        </p:txBody>
      </p:sp>
      <p:sp>
        <p:nvSpPr>
          <p:cNvPr id="5123" name="Rectangle 3"/>
          <p:cNvSpPr>
            <a:spLocks noGrp="1" noChangeArrowheads="1"/>
          </p:cNvSpPr>
          <p:nvPr>
            <p:ph type="dt" idx="1"/>
          </p:nvPr>
        </p:nvSpPr>
        <p:spPr bwMode="auto">
          <a:xfrm>
            <a:off x="4054475"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lvl1pPr algn="r" defTabSz="946150" eaLnBrk="0" hangingPunct="0">
              <a:defRPr sz="1200">
                <a:latin typeface="Arial" panose="020B0604020202020204" pitchFamily="34" charset="0"/>
              </a:defRPr>
            </a:lvl1pPr>
          </a:lstStyle>
          <a:p>
            <a:pPr>
              <a:defRPr/>
            </a:pPr>
            <a:endParaRPr lang="en-US"/>
          </a:p>
        </p:txBody>
      </p:sp>
      <p:sp>
        <p:nvSpPr>
          <p:cNvPr id="16388" name="Rectangle 4"/>
          <p:cNvSpPr>
            <a:spLocks noGrp="1" noRot="1" noChangeAspect="1" noChangeArrowheads="1"/>
          </p:cNvSpPr>
          <p:nvPr>
            <p:ph type="sldImg" idx="2"/>
          </p:nvPr>
        </p:nvSpPr>
        <p:spPr bwMode="auto">
          <a:xfrm>
            <a:off x="898525" y="773113"/>
            <a:ext cx="530225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935038" y="4894263"/>
            <a:ext cx="52212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lstStyle>
            <a:lvl1pPr algn="l" defTabSz="946150" eaLnBrk="0" hangingPunct="0">
              <a:defRPr sz="1200">
                <a:latin typeface="Arial" panose="020B0604020202020204"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054475"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lstStyle>
            <a:lvl1pPr algn="r" defTabSz="946150" eaLnBrk="0" hangingPunct="0">
              <a:defRPr sz="1200">
                <a:latin typeface="Arial" panose="020B0604020202020204" pitchFamily="34" charset="0"/>
              </a:defRPr>
            </a:lvl1pPr>
          </a:lstStyle>
          <a:p>
            <a:pPr>
              <a:defRPr/>
            </a:pPr>
            <a:fld id="{54964AFB-F732-4DD9-9199-CD178992C230}"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42950" y="641632"/>
            <a:ext cx="8420100" cy="577469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Date Placeholder 2"/>
          <p:cNvSpPr>
            <a:spLocks noGrp="1"/>
          </p:cNvSpPr>
          <p:nvPr>
            <p:ph type="dt" sz="half" idx="10"/>
          </p:nvPr>
        </p:nvSpPr>
        <p:spPr>
          <a:xfrm>
            <a:off x="742950" y="6576731"/>
            <a:ext cx="2063750" cy="481224"/>
          </a:xfrm>
          <a:prstGeom prst="rect">
            <a:avLst/>
          </a:prstGeom>
        </p:spPr>
        <p:txBody>
          <a:bodyPr lIns="97850" tIns="48925" rIns="97850" bIns="48925"/>
          <a:lstStyle>
            <a:lvl1pPr>
              <a:defRPr/>
            </a:lvl1pPr>
          </a:lstStyle>
          <a:p>
            <a:fld id="{A2362030-B2FB-48B6-8687-075F597CA460}" type="datetime10">
              <a:rPr lang="zh-CN" altLang="en-US"/>
              <a:t>19:44</a:t>
            </a:fld>
            <a:endParaRPr lang="en-US" altLang="zh-CN"/>
          </a:p>
        </p:txBody>
      </p:sp>
      <p:sp>
        <p:nvSpPr>
          <p:cNvPr id="4" name="Footer Placeholder 3"/>
          <p:cNvSpPr>
            <a:spLocks noGrp="1"/>
          </p:cNvSpPr>
          <p:nvPr>
            <p:ph type="ftr" sz="quarter" idx="11"/>
          </p:nvPr>
        </p:nvSpPr>
        <p:spPr>
          <a:xfrm>
            <a:off x="3384550" y="6576731"/>
            <a:ext cx="3136900" cy="481224"/>
          </a:xfrm>
          <a:prstGeom prst="rect">
            <a:avLst/>
          </a:prstGeom>
        </p:spPr>
        <p:txBody>
          <a:bodyPr lIns="97850" tIns="48925" rIns="97850" bIns="48925"/>
          <a:lstStyle>
            <a:lvl1pPr>
              <a:defRPr/>
            </a:lvl1pPr>
          </a:lstStyle>
          <a:p>
            <a:endParaRPr lang="en-US" altLang="zh-CN"/>
          </a:p>
        </p:txBody>
      </p:sp>
      <p:sp>
        <p:nvSpPr>
          <p:cNvPr id="5" name="Slide Number Placeholder 4"/>
          <p:cNvSpPr>
            <a:spLocks noGrp="1"/>
          </p:cNvSpPr>
          <p:nvPr>
            <p:ph type="sldNum" sz="quarter" idx="12"/>
          </p:nvPr>
        </p:nvSpPr>
        <p:spPr>
          <a:xfrm>
            <a:off x="7099300" y="6576731"/>
            <a:ext cx="2063750" cy="481224"/>
          </a:xfrm>
          <a:prstGeom prst="rect">
            <a:avLst/>
          </a:prstGeom>
        </p:spPr>
        <p:txBody>
          <a:bodyPr lIns="97850" tIns="48925" rIns="97850" bIns="48925"/>
          <a:lstStyle>
            <a:lvl1pPr>
              <a:defRPr/>
            </a:lvl1pPr>
          </a:lstStyle>
          <a:p>
            <a:fld id="{B805FAA9-4958-4615-9B05-F974200503E4}" type="slidenum">
              <a:rPr lang="en-US" altLang="zh-CN"/>
              <a:t>‹#›</a:t>
            </a:fld>
            <a:endParaRPr lang="en-US" altLang="zh-CN"/>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641632"/>
            <a:ext cx="8420100" cy="1203061"/>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742950" y="2085305"/>
            <a:ext cx="4127500" cy="433101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35550" y="2085305"/>
            <a:ext cx="4127500" cy="433101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742950" y="6576731"/>
            <a:ext cx="2063750" cy="481224"/>
          </a:xfrm>
          <a:prstGeom prst="rect">
            <a:avLst/>
          </a:prstGeom>
        </p:spPr>
        <p:txBody>
          <a:bodyPr lIns="97850" tIns="48925" rIns="97850" bIns="48925"/>
          <a:lstStyle>
            <a:lvl1pPr>
              <a:defRPr/>
            </a:lvl1pPr>
          </a:lstStyle>
          <a:p>
            <a:fld id="{D8EB9AE5-4163-424D-9EC4-65FBCA444326}" type="datetime10">
              <a:rPr lang="zh-CN" altLang="en-US"/>
              <a:t>19:44</a:t>
            </a:fld>
            <a:endParaRPr lang="en-US" altLang="zh-CN"/>
          </a:p>
        </p:txBody>
      </p:sp>
      <p:sp>
        <p:nvSpPr>
          <p:cNvPr id="6" name="Footer Placeholder 5"/>
          <p:cNvSpPr>
            <a:spLocks noGrp="1"/>
          </p:cNvSpPr>
          <p:nvPr>
            <p:ph type="ftr" sz="quarter" idx="11"/>
          </p:nvPr>
        </p:nvSpPr>
        <p:spPr>
          <a:xfrm>
            <a:off x="3384550" y="6576731"/>
            <a:ext cx="3136900" cy="481224"/>
          </a:xfrm>
          <a:prstGeom prst="rect">
            <a:avLst/>
          </a:prstGeom>
        </p:spPr>
        <p:txBody>
          <a:bodyPr lIns="97850" tIns="48925" rIns="97850" bIns="48925"/>
          <a:lstStyle>
            <a:lvl1pPr>
              <a:defRPr/>
            </a:lvl1pPr>
          </a:lstStyle>
          <a:p>
            <a:endParaRPr lang="en-US" altLang="zh-CN"/>
          </a:p>
        </p:txBody>
      </p:sp>
      <p:sp>
        <p:nvSpPr>
          <p:cNvPr id="7" name="Slide Number Placeholder 6"/>
          <p:cNvSpPr>
            <a:spLocks noGrp="1"/>
          </p:cNvSpPr>
          <p:nvPr>
            <p:ph type="sldNum" sz="quarter" idx="12"/>
          </p:nvPr>
        </p:nvSpPr>
        <p:spPr>
          <a:xfrm>
            <a:off x="7099300" y="6576731"/>
            <a:ext cx="2063750" cy="481224"/>
          </a:xfrm>
          <a:prstGeom prst="rect">
            <a:avLst/>
          </a:prstGeom>
        </p:spPr>
        <p:txBody>
          <a:bodyPr lIns="97850" tIns="48925" rIns="97850" bIns="48925"/>
          <a:lstStyle>
            <a:lvl1pPr>
              <a:defRPr/>
            </a:lvl1pPr>
          </a:lstStyle>
          <a:p>
            <a:fld id="{DBE00D0D-C9A1-45D9-BAB0-5D362FE4E98C}" type="slidenum">
              <a:rPr lang="en-US" altLang="zh-CN"/>
              <a:t>‹#›</a:t>
            </a:fld>
            <a:endParaRPr lang="en-US" altLang="zh-CN"/>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3A6BD0B-F08D-4893-9E1A-26C1A9E0852E}"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4BDEB97-C56C-4CC4-9200-CB6D4B2DFD0C}" type="slidenum">
              <a:rPr lang="zh-CN" alt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8D7B061-5AAE-4F68-9544-4886A9F74F8D}"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534ED55-952C-4745-B090-6F7B7FBF0F94}" type="slidenum">
              <a:rPr lang="zh-CN" alt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33B01BBC-E841-42B8-9188-835DFC0698C1}"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E175AA0-2B1A-4FED-9911-CDC888D45A15}" type="slidenum">
              <a:rPr lang="zh-CN" alt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80F6EBBA-7CC0-470D-9D70-7DE50CA2A931}" type="datetime2">
              <a:rPr lang="zh-CN" altLang="en-US"/>
              <a:t>2024年3月7日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FFDB477-91BB-4B23-AF38-B9885CBB72B5}" type="slidenum">
              <a:rPr lang="zh-CN" alt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F1A3C301-4076-4A12-9AD6-81291D5300C2}" type="datetime2">
              <a:rPr lang="zh-CN" altLang="en-US"/>
              <a:t>2024年3月7日</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2E0037D-138B-43E7-A632-E42F1B054D30}" type="slidenum">
              <a:rPr lang="zh-CN" alt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88579287-42AB-43CD-9DEA-9730218E525C}" type="datetime2">
              <a:rPr lang="zh-CN" altLang="en-US"/>
              <a:t>2024年3月7日</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AD4C48C2-2764-47A8-8B9B-85896BF43C4E}" type="slidenum">
              <a:rPr lang="zh-CN" alt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93F5EE25-4D68-46B2-8C10-71CF70C021F2}" type="datetime2">
              <a:rPr lang="zh-CN" altLang="en-US"/>
              <a:t>2024年3月7日</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49842B60-13F2-420E-A7C3-20B87DBC3B5A}" type="slidenum">
              <a:rPr lang="zh-CN" alt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47C4E09B-7001-4B5A-86C7-6D7E8EA3E468}" type="datetime2">
              <a:rPr lang="zh-CN" altLang="en-US"/>
              <a:t>2024年3月7日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C51BCE7-3A4B-41CF-AFB4-C514D0095E96}" type="slidenum">
              <a:rPr lang="zh-CN" alt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51EAFBF5-1234-4658-A5DE-F9F35433EA0C}" type="datetime2">
              <a:rPr lang="zh-CN" altLang="en-US"/>
              <a:t>2024年3月7日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BF78F6B-65DB-48DE-B6CA-F63E46D58919}" type="slidenum">
              <a:rPr lang="zh-CN" alt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30B3E5B-F9AB-4DBB-861A-60333707C9BD}"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FEBB804-D562-48BF-B0B3-743D7DEC8785}" type="slidenum">
              <a:rPr lang="zh-CN" alt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250839D-2FFB-460B-A8F3-754EC9A255BA}"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0510E9A-5F37-476C-93AD-B1AEE08E9387}" type="slidenum">
              <a:rPr lang="zh-CN" alt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2069659-F56F-459B-8050-BE2E762F4638}"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614D8807-A6DA-4CC0-B473-1635F5CFBDF5}" type="slidenum">
              <a:rPr lang="zh-CN" alt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9269BCA-A675-40FF-96AA-054BBF835FEA}"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E7CFF41C-8510-4B2C-B57A-7F0D421A88BD}" type="slidenum">
              <a:rPr lang="zh-CN" alt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482FD2F9-C5F0-4980-855C-1B97F4B67963}"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567A8CE7-00A1-4494-AC82-F569F105220B}" type="slidenum">
              <a:rPr lang="zh-CN" alt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E84CCA07-3D10-41E9-BF8C-C8D5381DA504}" type="datetime2">
              <a:rPr lang="zh-CN" altLang="en-US"/>
              <a:t>2024年3月7日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B24A5F6A-93D3-449C-8447-7A7D5726A5F6}"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3D060021-DA4F-4841-B0E2-62FE19D67AB6}" type="datetime2">
              <a:rPr lang="zh-CN" altLang="en-US"/>
              <a:t>2024年3月7日</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9" name="Rectangle 6"/>
          <p:cNvSpPr>
            <a:spLocks noGrp="1" noChangeArrowheads="1"/>
          </p:cNvSpPr>
          <p:nvPr>
            <p:ph type="sldNum" sz="quarter" idx="12"/>
          </p:nvPr>
        </p:nvSpPr>
        <p:spPr/>
        <p:txBody>
          <a:bodyPr/>
          <a:lstStyle>
            <a:lvl1pPr>
              <a:defRPr/>
            </a:lvl1pPr>
          </a:lstStyle>
          <a:p>
            <a:pPr>
              <a:defRPr/>
            </a:pPr>
            <a:fld id="{78640675-C1C0-49D0-B414-EDD5A0204A6A}" type="slidenum">
              <a:rPr lang="zh-CN" alt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16A51D81-AC7A-4559-8019-805C98B1BBC3}" type="datetime2">
              <a:rPr lang="zh-CN" altLang="en-US"/>
              <a:t>2024年3月7日</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5" name="Rectangle 6"/>
          <p:cNvSpPr>
            <a:spLocks noGrp="1" noChangeArrowheads="1"/>
          </p:cNvSpPr>
          <p:nvPr>
            <p:ph type="sldNum" sz="quarter" idx="12"/>
          </p:nvPr>
        </p:nvSpPr>
        <p:spPr/>
        <p:txBody>
          <a:bodyPr/>
          <a:lstStyle>
            <a:lvl1pPr>
              <a:defRPr/>
            </a:lvl1pPr>
          </a:lstStyle>
          <a:p>
            <a:pPr>
              <a:defRPr/>
            </a:pPr>
            <a:fld id="{3E3A1F65-5B71-4A68-ACB4-1C4E474FB4F1}" type="slidenum">
              <a:rPr lang="zh-CN" alt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755EB85-CA55-4D24-B2B6-BE381BC7C7D5}" type="datetime2">
              <a:rPr lang="zh-CN" altLang="en-US"/>
              <a:t>2024年3月7日</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4" name="Rectangle 6"/>
          <p:cNvSpPr>
            <a:spLocks noGrp="1" noChangeArrowheads="1"/>
          </p:cNvSpPr>
          <p:nvPr>
            <p:ph type="sldNum" sz="quarter" idx="12"/>
          </p:nvPr>
        </p:nvSpPr>
        <p:spPr/>
        <p:txBody>
          <a:bodyPr/>
          <a:lstStyle>
            <a:lvl1pPr>
              <a:defRPr/>
            </a:lvl1pPr>
          </a:lstStyle>
          <a:p>
            <a:pPr>
              <a:defRPr/>
            </a:pPr>
            <a:fld id="{B3779FF4-C238-43D1-A7DB-F805D35C1A96}" type="slidenum">
              <a:rPr lang="zh-CN" alt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CB20EC53-BAB9-49A8-A136-83DA1E57F501}" type="datetime2">
              <a:rPr lang="zh-CN" altLang="en-US"/>
              <a:t>2024年3月7日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ADF39F4B-F5A9-48FE-8FF7-DCDF4077C5B9}" type="slidenum">
              <a:rPr lang="zh-CN" alt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B8AAEF74-B976-4E2F-8C3C-A1C82A710811}" type="datetime2">
              <a:rPr lang="zh-CN" altLang="en-US"/>
              <a:t>2024年3月7日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C62ACF83-5178-4C10-9106-AF2916AE9861}" type="slidenum">
              <a:rPr lang="zh-CN" altLang="en-US"/>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32259E22-81E4-4CEE-A70E-51070A0B4FF8}"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5450007B-410E-4399-8729-EA17B0E12AE4}" type="slidenum">
              <a:rPr lang="zh-CN" altLang="en-US"/>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D9FA7B3-7460-4E94-9128-6519F58E2801}" type="datetime2">
              <a:rPr lang="zh-CN" altLang="en-US"/>
              <a:t>2024年3月7日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67DA3539-048E-44FE-956D-626B1D19B6A4}" type="slidenum">
              <a:rPr lang="zh-CN" alt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3.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p>
            <a:pPr lvl="0"/>
            <a:r>
              <a:rPr lang="en-US" altLang="zh-CN"/>
              <a:t>Click to edit Master title style</a:t>
            </a:r>
          </a:p>
        </p:txBody>
      </p:sp>
      <p:sp>
        <p:nvSpPr>
          <p:cNvPr id="1027"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p>
            <a:pPr lvl="0"/>
            <a:r>
              <a:rPr lang="en-US" altLang="zh-CN"/>
              <a:t> Click to edit Master text styles</a:t>
            </a:r>
          </a:p>
          <a:p>
            <a:pPr lvl="1"/>
            <a:r>
              <a:rPr lang="en-US" altLang="zh-CN"/>
              <a:t> Second level</a:t>
            </a:r>
          </a:p>
          <a:p>
            <a:pPr lvl="2"/>
            <a:r>
              <a:rPr lang="en-US" altLang="zh-CN"/>
              <a:t> Third level</a:t>
            </a:r>
          </a:p>
          <a:p>
            <a:pPr lvl="3"/>
            <a:r>
              <a:rPr lang="en-US" altLang="zh-CN"/>
              <a:t> Fourth level</a:t>
            </a:r>
          </a:p>
          <a:p>
            <a:pPr lvl="4"/>
            <a:r>
              <a:rPr lang="en-US" altLang="zh-CN"/>
              <a:t> Fifth level</a:t>
            </a:r>
          </a:p>
        </p:txBody>
      </p:sp>
      <p:sp>
        <p:nvSpPr>
          <p:cNvPr id="1028"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anose="020B0604020202020204" pitchFamily="34" charset="0"/>
            </a:endParaRPr>
          </a:p>
        </p:txBody>
      </p:sp>
      <p:sp>
        <p:nvSpPr>
          <p:cNvPr id="1029"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380" eaLnBrk="0" hangingPunct="0">
              <a:lnSpc>
                <a:spcPct val="180000"/>
              </a:lnSpc>
              <a:spcBef>
                <a:spcPct val="50000"/>
              </a:spcBef>
              <a:buSzPct val="125000"/>
              <a:buFont typeface="Wingdings" panose="05000000000000000000" pitchFamily="2" charset="2"/>
              <a:buNone/>
              <a:defRPr/>
            </a:pPr>
            <a:endParaRPr lang="zh-CN" altLang="en-US" sz="1500">
              <a:effectLst>
                <a:outerShdw blurRad="38100" dist="38100" dir="2700000" algn="tl">
                  <a:srgbClr val="C0C0C0"/>
                </a:outerShdw>
              </a:effectLst>
              <a:latin typeface="Times New Roman" panose="02020603050405020304" pitchFamily="18" charset="0"/>
            </a:endParaRPr>
          </a:p>
        </p:txBody>
      </p:sp>
      <p:sp>
        <p:nvSpPr>
          <p:cNvPr id="1030" name="Line 22"/>
          <p:cNvSpPr>
            <a:spLocks noChangeShapeType="1"/>
          </p:cNvSpPr>
          <p:nvPr/>
        </p:nvSpPr>
        <p:spPr bwMode="auto">
          <a:xfrm>
            <a:off x="330200" y="180975"/>
            <a:ext cx="0" cy="16287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23"/>
          <p:cNvSpPr>
            <a:spLocks noChangeShapeType="1"/>
          </p:cNvSpPr>
          <p:nvPr/>
        </p:nvSpPr>
        <p:spPr bwMode="auto">
          <a:xfrm>
            <a:off x="333375" y="1017588"/>
            <a:ext cx="95535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gn="l" eaLnBrk="1" hangingPunct="1">
              <a:spcBef>
                <a:spcPct val="20000"/>
              </a:spcBef>
              <a:buClr>
                <a:srgbClr val="003366"/>
              </a:buClr>
              <a:defRPr/>
            </a:pPr>
            <a:fld id="{100306CA-81BE-4E2E-9FCD-3171B6F92DE3}" type="slidenum">
              <a:rPr lang="en-US" sz="1400" smtClean="0">
                <a:effectLst>
                  <a:outerShdw blurRad="38100" dist="38100" dir="2700000" algn="tl">
                    <a:srgbClr val="C0C0C0"/>
                  </a:outerShdw>
                </a:effectLst>
                <a:latin typeface="Arial" panose="020B0604020202020204" pitchFamily="34" charset="0"/>
                <a:cs typeface="Arial" panose="020B0604020202020204" pitchFamily="34" charset="0"/>
              </a:rPr>
              <a:t>‹#›</a:t>
            </a:fld>
            <a:endParaRPr lang="en-US" sz="140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033"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nSpc>
                <a:spcPct val="180000"/>
              </a:lnSpc>
              <a:spcBef>
                <a:spcPct val="50000"/>
              </a:spcBef>
              <a:buSzPct val="125000"/>
              <a:buFont typeface="Wingdings" panose="05000000000000000000" pitchFamily="2" charset="2"/>
              <a:buNone/>
              <a:defRPr/>
            </a:pPr>
            <a:fld id="{43136712-8E76-44C5-802C-27DFBF06D3BB}" type="datetime1">
              <a:rPr lang="en-US" sz="1400" smtClean="0">
                <a:effectLst>
                  <a:outerShdw blurRad="38100" dist="38100" dir="2700000" algn="tl">
                    <a:srgbClr val="C0C0C0"/>
                  </a:outerShdw>
                </a:effectLst>
                <a:latin typeface="Bookman Old Style" panose="02050604050505020204" pitchFamily="18" charset="0"/>
                <a:ea typeface="楷体_GB2312" pitchFamily="49" charset="-122"/>
              </a:rPr>
              <a:t>3/7/2024</a:t>
            </a:fld>
            <a:endParaRPr lang="en-US" sz="1400">
              <a:effectLst>
                <a:outerShdw blurRad="38100" dist="38100" dir="2700000" algn="tl">
                  <a:srgbClr val="C0C0C0"/>
                </a:outerShdw>
              </a:effectLst>
              <a:latin typeface="Bookman Old Style" panose="02050604050505020204" pitchFamily="18" charset="0"/>
              <a:ea typeface="楷体_GB2312" pitchFamily="49" charset="-122"/>
            </a:endParaRPr>
          </a:p>
        </p:txBody>
      </p:sp>
      <p:pic>
        <p:nvPicPr>
          <p:cNvPr id="1034" name="Picture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69350" y="9525"/>
            <a:ext cx="11525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random/>
  </p:transition>
  <p:txStyles>
    <p:title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p:titleStyle>
    <p:body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l" defTabSz="977900">
              <a:defRPr sz="1500">
                <a:latin typeface="+mn-lt"/>
              </a:defRPr>
            </a:lvl1pPr>
          </a:lstStyle>
          <a:p>
            <a:pPr>
              <a:defRPr/>
            </a:pPr>
            <a:fld id="{FFBD61B3-9F4C-4E80-859D-FB05C7BC1831}" type="datetime2">
              <a:rPr lang="zh-CN" altLang="en-US"/>
              <a:t>2024年3月7日</a:t>
            </a:fld>
            <a:endParaRPr lang="en-US"/>
          </a:p>
        </p:txBody>
      </p:sp>
      <p:sp>
        <p:nvSpPr>
          <p:cNvPr id="205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mn-lt"/>
              </a:defRPr>
            </a:lvl1pPr>
          </a:lstStyle>
          <a:p>
            <a:pPr>
              <a:defRPr/>
            </a:pPr>
            <a:endParaRPr lang="en-US"/>
          </a:p>
        </p:txBody>
      </p:sp>
      <p:sp>
        <p:nvSpPr>
          <p:cNvPr id="205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r" defTabSz="977900">
              <a:defRPr sz="1500">
                <a:latin typeface="+mn-lt"/>
              </a:defRPr>
            </a:lvl1pPr>
          </a:lstStyle>
          <a:p>
            <a:pPr>
              <a:defRPr/>
            </a:pPr>
            <a:fld id="{A31B5144-5A8C-409D-ACC0-F125B91FFFF1}" type="slidenum">
              <a:rPr lang="zh-CN" altLang="en-US"/>
              <a:t>‹#›</a:t>
            </a:fld>
            <a:endParaRPr lang="en-US"/>
          </a:p>
        </p:txBody>
      </p:sp>
      <p:sp>
        <p:nvSpPr>
          <p:cNvPr id="2055" name="Rectangle 7"/>
          <p:cNvSpPr>
            <a:spLocks noChangeArrowheads="1"/>
          </p:cNvSpPr>
          <p:nvPr userDrawn="1"/>
        </p:nvSpPr>
        <p:spPr bwMode="auto">
          <a:xfrm>
            <a:off x="306388" y="193675"/>
            <a:ext cx="474662" cy="50006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6" name="Rectangle 8"/>
          <p:cNvSpPr>
            <a:spLocks noChangeArrowheads="1"/>
          </p:cNvSpPr>
          <p:nvPr userDrawn="1"/>
        </p:nvSpPr>
        <p:spPr bwMode="auto">
          <a:xfrm>
            <a:off x="439738" y="638175"/>
            <a:ext cx="458787" cy="5000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7" name="Rectangle 9"/>
          <p:cNvSpPr>
            <a:spLocks noChangeArrowheads="1"/>
          </p:cNvSpPr>
          <p:nvPr userDrawn="1"/>
        </p:nvSpPr>
        <p:spPr bwMode="auto">
          <a:xfrm>
            <a:off x="-3175" y="561975"/>
            <a:ext cx="601663" cy="444500"/>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8" name="Rectangle 10"/>
          <p:cNvSpPr>
            <a:spLocks noChangeArrowheads="1"/>
          </p:cNvSpPr>
          <p:nvPr userDrawn="1"/>
        </p:nvSpPr>
        <p:spPr bwMode="auto">
          <a:xfrm>
            <a:off x="679450" y="160338"/>
            <a:ext cx="34925" cy="1108075"/>
          </a:xfrm>
          <a:prstGeom prst="rect">
            <a:avLst/>
          </a:prstGeom>
          <a:gradFill rotWithShape="1">
            <a:gsLst>
              <a:gs pos="0">
                <a:srgbClr val="000082"/>
              </a:gs>
              <a:gs pos="30000">
                <a:srgbClr val="66008F"/>
              </a:gs>
              <a:gs pos="64999">
                <a:srgbClr val="BA0066"/>
              </a:gs>
              <a:gs pos="89999">
                <a:srgbClr val="FF0000"/>
              </a:gs>
              <a:gs pos="100000">
                <a:srgbClr val="FF82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solidFill>
                <a:srgbClr val="FF3300"/>
              </a:solidFill>
              <a:latin typeface="Tahoma" panose="020B0604030504040204" pitchFamily="34" charset="0"/>
            </a:endParaRPr>
          </a:p>
        </p:txBody>
      </p:sp>
      <p:sp>
        <p:nvSpPr>
          <p:cNvPr id="2059" name="Rectangle 11"/>
          <p:cNvSpPr>
            <a:spLocks noChangeArrowheads="1"/>
          </p:cNvSpPr>
          <p:nvPr userDrawn="1"/>
        </p:nvSpPr>
        <p:spPr bwMode="auto">
          <a:xfrm>
            <a:off x="333375" y="992188"/>
            <a:ext cx="8912225" cy="33337"/>
          </a:xfrm>
          <a:prstGeom prst="rect">
            <a:avLst/>
          </a:prstGeom>
          <a:gradFill rotWithShape="1">
            <a:gsLst>
              <a:gs pos="0">
                <a:srgbClr val="0000FF"/>
              </a:gs>
              <a:gs pos="100000">
                <a:srgbClr val="8686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2pPr>
      <a:lvl3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3pPr>
      <a:lvl4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4pPr>
      <a:lvl5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5pPr>
      <a:lvl6pPr marL="4572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6pPr>
      <a:lvl7pPr marL="9144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7pPr>
      <a:lvl8pPr marL="13716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8pPr>
      <a:lvl9pPr marL="18288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9pPr>
    </p:titleStyle>
    <p:bodyStyle>
      <a:lvl1pPr marL="367030" indent="-367030"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655" indent="-306705"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3230" indent="-244475" algn="l" defTabSz="977900" rtl="0" eaLnBrk="0" fontAlgn="base" hangingPunct="0">
        <a:spcBef>
          <a:spcPct val="20000"/>
        </a:spcBef>
        <a:spcAft>
          <a:spcPct val="0"/>
        </a:spcAft>
        <a:buChar char="–"/>
        <a:defRPr sz="2100">
          <a:solidFill>
            <a:schemeClr val="tx1"/>
          </a:solidFill>
          <a:latin typeface="+mn-lt"/>
          <a:ea typeface="+mn-ea"/>
        </a:defRPr>
      </a:lvl4pPr>
      <a:lvl5pPr marL="2202180" indent="-244475" algn="l" defTabSz="977900" rtl="0" eaLnBrk="0" fontAlgn="base" hangingPunct="0">
        <a:spcBef>
          <a:spcPct val="20000"/>
        </a:spcBef>
        <a:spcAft>
          <a:spcPct val="0"/>
        </a:spcAft>
        <a:buChar char="»"/>
        <a:defRPr sz="2100">
          <a:solidFill>
            <a:schemeClr val="tx1"/>
          </a:solidFill>
          <a:latin typeface="+mn-lt"/>
          <a:ea typeface="+mn-ea"/>
        </a:defRPr>
      </a:lvl5pPr>
      <a:lvl6pPr marL="2659380" indent="-244475" algn="l" defTabSz="977900" rtl="0" eaLnBrk="0" fontAlgn="base" hangingPunct="0">
        <a:spcBef>
          <a:spcPct val="20000"/>
        </a:spcBef>
        <a:spcAft>
          <a:spcPct val="0"/>
        </a:spcAft>
        <a:buChar char="»"/>
        <a:defRPr sz="2100">
          <a:solidFill>
            <a:schemeClr val="tx1"/>
          </a:solidFill>
          <a:latin typeface="+mn-lt"/>
          <a:ea typeface="+mn-ea"/>
        </a:defRPr>
      </a:lvl6pPr>
      <a:lvl7pPr marL="3116580" indent="-244475" algn="l" defTabSz="977900" rtl="0" eaLnBrk="0" fontAlgn="base" hangingPunct="0">
        <a:spcBef>
          <a:spcPct val="20000"/>
        </a:spcBef>
        <a:spcAft>
          <a:spcPct val="0"/>
        </a:spcAft>
        <a:buChar char="»"/>
        <a:defRPr sz="2100">
          <a:solidFill>
            <a:schemeClr val="tx1"/>
          </a:solidFill>
          <a:latin typeface="+mn-lt"/>
          <a:ea typeface="+mn-ea"/>
        </a:defRPr>
      </a:lvl7pPr>
      <a:lvl8pPr marL="3573780" indent="-244475" algn="l" defTabSz="977900" rtl="0" eaLnBrk="0" fontAlgn="base" hangingPunct="0">
        <a:spcBef>
          <a:spcPct val="20000"/>
        </a:spcBef>
        <a:spcAft>
          <a:spcPct val="0"/>
        </a:spcAft>
        <a:buChar char="»"/>
        <a:defRPr sz="2100">
          <a:solidFill>
            <a:schemeClr val="tx1"/>
          </a:solidFill>
          <a:latin typeface="+mn-lt"/>
          <a:ea typeface="+mn-ea"/>
        </a:defRPr>
      </a:lvl8pPr>
      <a:lvl9pPr marL="4030980"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anose="020B0604020202020204" pitchFamily="34" charset="0"/>
            </a:endParaRPr>
          </a:p>
        </p:txBody>
      </p:sp>
      <p:sp>
        <p:nvSpPr>
          <p:cNvPr id="3075"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380" eaLnBrk="0" hangingPunct="0">
              <a:lnSpc>
                <a:spcPct val="180000"/>
              </a:lnSpc>
              <a:spcBef>
                <a:spcPct val="50000"/>
              </a:spcBef>
              <a:buSzPct val="125000"/>
              <a:buFont typeface="Wingdings" panose="05000000000000000000" pitchFamily="2" charset="2"/>
              <a:buNone/>
              <a:defRPr/>
            </a:pPr>
            <a:endParaRPr lang="zh-CN" altLang="en-US" sz="1500">
              <a:effectLst>
                <a:outerShdw blurRad="38100" dist="38100" dir="2700000" algn="tl">
                  <a:srgbClr val="C0C0C0"/>
                </a:outerShdw>
              </a:effectLst>
              <a:latin typeface="Times New Roman" panose="02020603050405020304" pitchFamily="18" charset="0"/>
            </a:endParaRPr>
          </a:p>
        </p:txBody>
      </p:sp>
      <p:sp>
        <p:nvSpPr>
          <p:cNvPr id="3076"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gn="l" eaLnBrk="1" hangingPunct="1">
              <a:spcBef>
                <a:spcPct val="20000"/>
              </a:spcBef>
              <a:buClr>
                <a:srgbClr val="003366"/>
              </a:buClr>
              <a:defRPr/>
            </a:pPr>
            <a:fld id="{D4E99214-74F9-44D6-AE2F-D9614A28E12E}" type="slidenum">
              <a:rPr lang="en-US" sz="1400" smtClean="0">
                <a:effectLst>
                  <a:outerShdw blurRad="38100" dist="38100" dir="2700000" algn="tl">
                    <a:srgbClr val="C0C0C0"/>
                  </a:outerShdw>
                </a:effectLst>
                <a:latin typeface="Arial" panose="020B0604020202020204" pitchFamily="34" charset="0"/>
                <a:cs typeface="Arial" panose="020B0604020202020204" pitchFamily="34" charset="0"/>
              </a:rPr>
              <a:t>‹#›</a:t>
            </a:fld>
            <a:endParaRPr lang="en-US" sz="140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3077"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nSpc>
                <a:spcPct val="180000"/>
              </a:lnSpc>
              <a:spcBef>
                <a:spcPct val="50000"/>
              </a:spcBef>
              <a:buSzPct val="125000"/>
              <a:buFont typeface="Wingdings" panose="05000000000000000000" pitchFamily="2" charset="2"/>
              <a:buNone/>
              <a:defRPr/>
            </a:pPr>
            <a:fld id="{E5CDD699-53F8-4783-A8B6-69A8720A65AF}" type="datetime1">
              <a:rPr lang="en-US" sz="1400" smtClean="0">
                <a:effectLst>
                  <a:outerShdw blurRad="38100" dist="38100" dir="2700000" algn="tl">
                    <a:srgbClr val="C0C0C0"/>
                  </a:outerShdw>
                </a:effectLst>
                <a:latin typeface="Bookman Old Style" panose="02050604050505020204" pitchFamily="18" charset="0"/>
                <a:ea typeface="楷体_GB2312" pitchFamily="49" charset="-122"/>
              </a:rPr>
              <a:t>3/7/2024</a:t>
            </a:fld>
            <a:endParaRPr lang="en-US" sz="1400">
              <a:effectLst>
                <a:outerShdw blurRad="38100" dist="38100" dir="2700000" algn="tl">
                  <a:srgbClr val="C0C0C0"/>
                </a:outerShdw>
              </a:effectLst>
              <a:latin typeface="Bookman Old Style" panose="02050604050505020204" pitchFamily="18" charset="0"/>
              <a:ea typeface="楷体_GB2312" pitchFamily="49" charset="-122"/>
            </a:endParaRPr>
          </a:p>
        </p:txBody>
      </p:sp>
      <p:pic>
        <p:nvPicPr>
          <p:cNvPr id="3078"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3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p>
            <a:pPr lvl="0"/>
            <a:r>
              <a:rPr lang="en-US" altLang="zh-CN"/>
              <a:t>Click to edit Master title style</a:t>
            </a:r>
          </a:p>
        </p:txBody>
      </p:sp>
      <p:sp>
        <p:nvSpPr>
          <p:cNvPr id="3082"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p>
            <a:pPr lvl="0"/>
            <a:r>
              <a:rPr lang="en-US" altLang="zh-CN"/>
              <a:t> Click to edit Master text styles</a:t>
            </a:r>
          </a:p>
          <a:p>
            <a:pPr lvl="1"/>
            <a:r>
              <a:rPr lang="en-US" altLang="zh-CN"/>
              <a:t> Second level</a:t>
            </a:r>
          </a:p>
          <a:p>
            <a:pPr lvl="2"/>
            <a:r>
              <a:rPr lang="en-US" altLang="zh-CN"/>
              <a:t> Third level</a:t>
            </a:r>
          </a:p>
          <a:p>
            <a:pPr lvl="3"/>
            <a:r>
              <a:rPr lang="en-US" altLang="zh-CN"/>
              <a:t> Fourth level</a:t>
            </a:r>
          </a:p>
          <a:p>
            <a:pPr lvl="4"/>
            <a:r>
              <a:rPr lang="en-US" altLang="zh-CN"/>
              <a:t> Fifth level</a:t>
            </a:r>
          </a:p>
        </p:txBody>
      </p:sp>
      <p:sp>
        <p:nvSpPr>
          <p:cNvPr id="3083" name="Rectangle 1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Arial" panose="020B0604020202020204" pitchFamily="34" charset="0"/>
              </a:defRPr>
            </a:lvl1pPr>
          </a:lstStyle>
          <a:p>
            <a:pPr>
              <a:defRPr/>
            </a:pPr>
            <a:endParaRPr lang="en-US"/>
          </a:p>
          <a:p>
            <a:pPr>
              <a:defRPr/>
            </a:pPr>
            <a:r>
              <a:rPr lang="zh-CN" altLang="en-US"/>
              <a:t>第</a:t>
            </a:r>
            <a:r>
              <a:rPr lang="en-US"/>
              <a:t>1</a:t>
            </a:r>
            <a:r>
              <a:rPr lang="zh-CN" altLang="en-US"/>
              <a:t>章 多媒体技术概要</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med">
    <p:random/>
  </p:transition>
  <p:txStyles>
    <p:title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p:titleStyle>
    <p:body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l" defTabSz="977900">
              <a:defRPr sz="1500">
                <a:latin typeface="+mn-lt"/>
              </a:defRPr>
            </a:lvl1pPr>
          </a:lstStyle>
          <a:p>
            <a:pPr>
              <a:defRPr/>
            </a:pPr>
            <a:fld id="{AE092DA8-208D-417C-8C19-76FC4AA36860}" type="datetime2">
              <a:rPr lang="zh-CN" altLang="en-US"/>
              <a:t>2024年3月7日</a:t>
            </a:fld>
            <a:endParaRPr lang="en-US"/>
          </a:p>
        </p:txBody>
      </p:sp>
      <p:sp>
        <p:nvSpPr>
          <p:cNvPr id="410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mn-lt"/>
              </a:defRPr>
            </a:lvl1pPr>
          </a:lstStyle>
          <a:p>
            <a:pPr>
              <a:defRPr/>
            </a:pPr>
            <a:endParaRPr lang="en-US"/>
          </a:p>
          <a:p>
            <a:pPr>
              <a:defRPr/>
            </a:pPr>
            <a:r>
              <a:rPr lang="zh-CN" altLang="en-US"/>
              <a:t>第</a:t>
            </a:r>
            <a:r>
              <a:rPr lang="en-US"/>
              <a:t>1</a:t>
            </a:r>
            <a:r>
              <a:rPr lang="zh-CN" altLang="en-US"/>
              <a:t>章 多媒体技术概要</a:t>
            </a:r>
          </a:p>
        </p:txBody>
      </p:sp>
      <p:sp>
        <p:nvSpPr>
          <p:cNvPr id="410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r" defTabSz="977900">
              <a:defRPr sz="1500">
                <a:latin typeface="+mn-lt"/>
              </a:defRPr>
            </a:lvl1pPr>
          </a:lstStyle>
          <a:p>
            <a:pPr>
              <a:defRPr/>
            </a:pPr>
            <a:fld id="{7582EEDD-250D-449F-8305-BE8AFD45BB3B}"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2pPr>
      <a:lvl3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3pPr>
      <a:lvl4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4pPr>
      <a:lvl5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5pPr>
      <a:lvl6pPr marL="4572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6pPr>
      <a:lvl7pPr marL="9144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7pPr>
      <a:lvl8pPr marL="13716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8pPr>
      <a:lvl9pPr marL="18288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9pPr>
    </p:titleStyle>
    <p:bodyStyle>
      <a:lvl1pPr marL="367030" indent="-367030"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655" indent="-306705"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3230" indent="-244475" algn="l" defTabSz="977900" rtl="0" eaLnBrk="0" fontAlgn="base" hangingPunct="0">
        <a:spcBef>
          <a:spcPct val="20000"/>
        </a:spcBef>
        <a:spcAft>
          <a:spcPct val="0"/>
        </a:spcAft>
        <a:buChar char="–"/>
        <a:defRPr sz="2100">
          <a:solidFill>
            <a:schemeClr val="tx1"/>
          </a:solidFill>
          <a:latin typeface="+mn-lt"/>
          <a:ea typeface="+mn-ea"/>
        </a:defRPr>
      </a:lvl4pPr>
      <a:lvl5pPr marL="2202180" indent="-244475" algn="l" defTabSz="977900" rtl="0" eaLnBrk="0" fontAlgn="base" hangingPunct="0">
        <a:spcBef>
          <a:spcPct val="20000"/>
        </a:spcBef>
        <a:spcAft>
          <a:spcPct val="0"/>
        </a:spcAft>
        <a:buChar char="»"/>
        <a:defRPr sz="2100">
          <a:solidFill>
            <a:schemeClr val="tx1"/>
          </a:solidFill>
          <a:latin typeface="+mn-lt"/>
          <a:ea typeface="+mn-ea"/>
        </a:defRPr>
      </a:lvl5pPr>
      <a:lvl6pPr marL="2659380" indent="-244475" algn="l" defTabSz="977900" rtl="0" eaLnBrk="0" fontAlgn="base" hangingPunct="0">
        <a:spcBef>
          <a:spcPct val="20000"/>
        </a:spcBef>
        <a:spcAft>
          <a:spcPct val="0"/>
        </a:spcAft>
        <a:buChar char="»"/>
        <a:defRPr sz="2100">
          <a:solidFill>
            <a:schemeClr val="tx1"/>
          </a:solidFill>
          <a:latin typeface="+mn-lt"/>
          <a:ea typeface="+mn-ea"/>
        </a:defRPr>
      </a:lvl6pPr>
      <a:lvl7pPr marL="3116580" indent="-244475" algn="l" defTabSz="977900" rtl="0" eaLnBrk="0" fontAlgn="base" hangingPunct="0">
        <a:spcBef>
          <a:spcPct val="20000"/>
        </a:spcBef>
        <a:spcAft>
          <a:spcPct val="0"/>
        </a:spcAft>
        <a:buChar char="»"/>
        <a:defRPr sz="2100">
          <a:solidFill>
            <a:schemeClr val="tx1"/>
          </a:solidFill>
          <a:latin typeface="+mn-lt"/>
          <a:ea typeface="+mn-ea"/>
        </a:defRPr>
      </a:lvl7pPr>
      <a:lvl8pPr marL="3573780" indent="-244475" algn="l" defTabSz="977900" rtl="0" eaLnBrk="0" fontAlgn="base" hangingPunct="0">
        <a:spcBef>
          <a:spcPct val="20000"/>
        </a:spcBef>
        <a:spcAft>
          <a:spcPct val="0"/>
        </a:spcAft>
        <a:buChar char="»"/>
        <a:defRPr sz="2100">
          <a:solidFill>
            <a:schemeClr val="tx1"/>
          </a:solidFill>
          <a:latin typeface="+mn-lt"/>
          <a:ea typeface="+mn-ea"/>
        </a:defRPr>
      </a:lvl8pPr>
      <a:lvl9pPr marL="4030980"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8.emf"/><Relationship Id="rId5" Type="http://schemas.openxmlformats.org/officeDocument/2006/relationships/oleObject" Target="../embeddings/oleObject33.bin"/><Relationship Id="rId4" Type="http://schemas.openxmlformats.org/officeDocument/2006/relationships/image" Target="NULL"/></Relationships>
</file>

<file path=ppt/slides/_rels/slide10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9.emf"/><Relationship Id="rId5" Type="http://schemas.openxmlformats.org/officeDocument/2006/relationships/oleObject" Target="../embeddings/oleObject34.bin"/><Relationship Id="rId4" Type="http://schemas.openxmlformats.org/officeDocument/2006/relationships/image" Target="NUL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audio" Target="../media/audio7.wav"/><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0.emf"/><Relationship Id="rId4" Type="http://schemas.openxmlformats.org/officeDocument/2006/relationships/oleObject" Target="../embeddings/oleObject35.bin"/></Relationships>
</file>

<file path=ppt/slides/_rels/slide10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 Target="slide130.xml"/><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2.wmf"/><Relationship Id="rId5" Type="http://schemas.openxmlformats.org/officeDocument/2006/relationships/oleObject" Target="../embeddings/oleObject37.bin"/><Relationship Id="rId4" Type="http://schemas.openxmlformats.org/officeDocument/2006/relationships/image" Target="../media/image31.wmf"/><Relationship Id="rId9" Type="http://schemas.openxmlformats.org/officeDocument/2006/relationships/image" Target="../media/image34.png"/></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5.wmf"/></Relationships>
</file>

<file path=ppt/slides/_rels/slide1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66.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67.wmf"/></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NULL"/><Relationship Id="rId5" Type="http://schemas.openxmlformats.org/officeDocument/2006/relationships/image" Target="../media/image69.wmf"/><Relationship Id="rId4" Type="http://schemas.openxmlformats.org/officeDocument/2006/relationships/oleObject" Target="../embeddings/oleObject42.bin"/></Relationships>
</file>

<file path=ppt/slides/_rels/slide1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 Id="rId5" Type="http://schemas.openxmlformats.org/officeDocument/2006/relationships/image" Target="NULL"/><Relationship Id="rId4" Type="http://schemas.openxmlformats.org/officeDocument/2006/relationships/image" Target="NUL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24.vml"/><Relationship Id="rId4" Type="http://schemas.openxmlformats.org/officeDocument/2006/relationships/image" Target="../media/image73.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4.xml"/><Relationship Id="rId1" Type="http://schemas.openxmlformats.org/officeDocument/2006/relationships/vmlDrawing" Target="../drawings/vmlDrawing25.vml"/><Relationship Id="rId4" Type="http://schemas.openxmlformats.org/officeDocument/2006/relationships/image" Target="../media/image74.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4.xml"/><Relationship Id="rId1" Type="http://schemas.openxmlformats.org/officeDocument/2006/relationships/vmlDrawing" Target="../drawings/vmlDrawing26.vml"/><Relationship Id="rId4" Type="http://schemas.openxmlformats.org/officeDocument/2006/relationships/image" Target="../media/image75.wmf"/></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 Id="rId5" Type="http://schemas.openxmlformats.org/officeDocument/2006/relationships/image" Target="../media/image79.png"/><Relationship Id="rId4" Type="http://schemas.openxmlformats.org/officeDocument/2006/relationships/image" Target="../media/image78.png"/></Relationships>
</file>

<file path=ppt/slides/_rels/slide1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 Id="rId6" Type="http://schemas.openxmlformats.org/officeDocument/2006/relationships/slide" Target="slide110.xml"/><Relationship Id="rId5" Type="http://schemas.openxmlformats.org/officeDocument/2006/relationships/image" Target="../media/image83.png"/><Relationship Id="rId4" Type="http://schemas.openxmlformats.org/officeDocument/2006/relationships/image" Target="../media/image82.GIF"/></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NUL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10.bin"/><Relationship Id="rId4" Type="http://schemas.openxmlformats.org/officeDocument/2006/relationships/image" Target="../media/image31.wmf"/><Relationship Id="rId9" Type="http://schemas.openxmlformats.org/officeDocument/2006/relationships/image" Target="../media/image34.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NUL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3.wmf"/><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6.emf"/><Relationship Id="rId4"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7.wmf"/></Relationships>
</file>

<file path=ppt/slides/_rels/slide6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8.wmf"/><Relationship Id="rId4" Type="http://schemas.openxmlformats.org/officeDocument/2006/relationships/oleObject" Target="../embeddings/oleObject15.bin"/></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0.wmf"/><Relationship Id="rId4" Type="http://schemas.openxmlformats.org/officeDocument/2006/relationships/oleObject" Target="../embeddings/oleObject16.bin"/></Relationships>
</file>

<file path=ppt/slides/_rels/slide6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1.emf"/><Relationship Id="rId4" Type="http://schemas.openxmlformats.org/officeDocument/2006/relationships/oleObject" Target="../embeddings/oleObject17.bin"/></Relationships>
</file>

<file path=ppt/slides/_rels/slide7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2.emf"/><Relationship Id="rId5" Type="http://schemas.openxmlformats.org/officeDocument/2006/relationships/oleObject" Target="../embeddings/oleObject18.bin"/><Relationship Id="rId4" Type="http://schemas.openxmlformats.org/officeDocument/2006/relationships/image" Target="NULL"/></Relationships>
</file>

<file path=ppt/slides/_rels/slide7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4.emf"/><Relationship Id="rId5" Type="http://schemas.openxmlformats.org/officeDocument/2006/relationships/oleObject" Target="../embeddings/oleObject19.bin"/><Relationship Id="rId4" Type="http://schemas.openxmlformats.org/officeDocument/2006/relationships/image" Target="NULL"/></Relationships>
</file>

<file path=ppt/slides/_rels/slide8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5.emf"/><Relationship Id="rId4" Type="http://schemas.openxmlformats.org/officeDocument/2006/relationships/oleObject" Target="../embeddings/oleObject20.bin"/></Relationships>
</file>

<file path=ppt/slides/_rels/slide91.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26.bin"/><Relationship Id="rId18" Type="http://schemas.openxmlformats.org/officeDocument/2006/relationships/image" Target="../media/image53.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50.wmf"/><Relationship Id="rId17"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image" Target="../media/image52.wmf"/><Relationship Id="rId1" Type="http://schemas.openxmlformats.org/officeDocument/2006/relationships/vmlDrawing" Target="../drawings/vmlDrawing13.vml"/><Relationship Id="rId6" Type="http://schemas.openxmlformats.org/officeDocument/2006/relationships/image" Target="../media/image47.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24.bin"/><Relationship Id="rId14" Type="http://schemas.openxmlformats.org/officeDocument/2006/relationships/image" Target="../media/image51.wmf"/></Relationships>
</file>

<file path=ppt/slides/_rels/slide9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audio" Target="../media/audio5.wav"/><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4.emf"/><Relationship Id="rId5" Type="http://schemas.openxmlformats.org/officeDocument/2006/relationships/oleObject" Target="../embeddings/oleObject29.bin"/><Relationship Id="rId4" Type="http://schemas.openxmlformats.org/officeDocument/2006/relationships/image" Target="NULL"/></Relationships>
</file>

<file path=ppt/slides/_rels/slide9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audio" Target="../media/audio4.wav"/><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6.emf"/><Relationship Id="rId5" Type="http://schemas.openxmlformats.org/officeDocument/2006/relationships/oleObject" Target="../embeddings/oleObject31.bin"/><Relationship Id="rId4" Type="http://schemas.openxmlformats.org/officeDocument/2006/relationships/image" Target="NULL"/></Relationships>
</file>

<file path=ppt/slides/_rels/slide9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073150" y="2141538"/>
            <a:ext cx="8420100" cy="15398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r>
              <a:rPr lang="zh-CN" altLang="en-US" sz="2400" dirty="0">
                <a:solidFill>
                  <a:srgbClr val="CC00CC"/>
                </a:solidFill>
              </a:rPr>
              <a:t>组合优化与凸优化</a:t>
            </a:r>
            <a:br>
              <a:rPr lang="zh-CN" altLang="en-US" sz="2400" dirty="0">
                <a:solidFill>
                  <a:srgbClr val="CC00CC"/>
                </a:solidFill>
                <a:latin typeface="隶书" panose="02010509060101010101" pitchFamily="1" charset="-122"/>
              </a:rPr>
            </a:br>
            <a:r>
              <a:rPr lang="zh-CN" altLang="en-US" sz="2400" dirty="0">
                <a:latin typeface="隶书" panose="02010509060101010101" pitchFamily="1" charset="-122"/>
              </a:rPr>
              <a:t>第</a:t>
            </a:r>
            <a:r>
              <a:rPr lang="en-US" altLang="zh-CN" sz="2400" dirty="0">
                <a:latin typeface="隶书" panose="02010509060101010101" pitchFamily="1" charset="-122"/>
              </a:rPr>
              <a:t>2</a:t>
            </a:r>
            <a:r>
              <a:rPr lang="zh-CN" altLang="en-US" sz="2400" dirty="0">
                <a:latin typeface="隶书" panose="02010509060101010101" pitchFamily="1" charset="-122"/>
              </a:rPr>
              <a:t>章 线性规划</a:t>
            </a:r>
            <a:endParaRPr lang="zh-CN" altLang="en-US" dirty="0">
              <a:latin typeface="隶书" panose="02010509060101010101" pitchFamily="1" charset="-122"/>
            </a:endParaRPr>
          </a:p>
        </p:txBody>
      </p:sp>
      <p:sp>
        <p:nvSpPr>
          <p:cNvPr id="5123" name="Rectangle 3"/>
          <p:cNvSpPr>
            <a:spLocks noGrp="1" noChangeArrowheads="1"/>
          </p:cNvSpPr>
          <p:nvPr>
            <p:ph type="subTitle" idx="4294967295"/>
          </p:nvPr>
        </p:nvSpPr>
        <p:spPr>
          <a:xfrm>
            <a:off x="1485900" y="4090988"/>
            <a:ext cx="6934200" cy="18446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0" indent="0" algn="ctr">
              <a:lnSpc>
                <a:spcPct val="90000"/>
              </a:lnSpc>
              <a:buFont typeface="Wingdings" panose="05000000000000000000" pitchFamily="2" charset="2"/>
              <a:buNone/>
            </a:pPr>
            <a:r>
              <a:rPr lang="zh-CN" altLang="en-US" sz="2600" dirty="0"/>
              <a:t>刘绍辉</a:t>
            </a:r>
          </a:p>
          <a:p>
            <a:pPr marL="0" indent="0" algn="ctr">
              <a:lnSpc>
                <a:spcPct val="90000"/>
              </a:lnSpc>
              <a:buFont typeface="Wingdings" panose="05000000000000000000" pitchFamily="2" charset="2"/>
              <a:buNone/>
            </a:pPr>
            <a:r>
              <a:rPr lang="zh-CN" altLang="en-US" sz="2600" dirty="0"/>
              <a:t>计算机科学与技术学院 哈尔滨工业大学</a:t>
            </a:r>
          </a:p>
          <a:p>
            <a:pPr marL="0" indent="0" algn="ctr">
              <a:lnSpc>
                <a:spcPct val="90000"/>
              </a:lnSpc>
              <a:buFont typeface="Wingdings" panose="05000000000000000000" pitchFamily="2" charset="2"/>
              <a:buNone/>
            </a:pPr>
            <a:r>
              <a:rPr lang="zh-CN" altLang="en-US" sz="2600" dirty="0"/>
              <a:t>shliu@hit.edu.cn</a:t>
            </a:r>
          </a:p>
          <a:p>
            <a:pPr marL="0" indent="0" algn="ctr">
              <a:lnSpc>
                <a:spcPct val="90000"/>
              </a:lnSpc>
              <a:buFont typeface="Wingdings" panose="05000000000000000000" pitchFamily="2" charset="2"/>
              <a:buNone/>
            </a:pPr>
            <a:r>
              <a:rPr lang="zh-CN" altLang="en-US" sz="2600" dirty="0"/>
              <a:t>20</a:t>
            </a:r>
            <a:r>
              <a:rPr lang="en-US" sz="2600" dirty="0"/>
              <a:t>24</a:t>
            </a:r>
            <a:r>
              <a:rPr lang="zh-CN" altLang="en-US" sz="2600" dirty="0"/>
              <a:t>年春季</a:t>
            </a: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zh-CN" sz="2800" dirty="0"/>
            </a:br>
            <a:r>
              <a:rPr lang="en-US" altLang="zh-CN" sz="2800" dirty="0"/>
              <a:t>2.0</a:t>
            </a:r>
            <a:r>
              <a:rPr lang="zh-CN" altLang="en-US" sz="2800" dirty="0"/>
              <a:t>简单回顾一下线性代数里面的概念凸性</a:t>
            </a:r>
            <a:r>
              <a:rPr lang="en-US" altLang="zh-CN" sz="2800" dirty="0"/>
              <a:t>(Convexity)</a:t>
            </a:r>
            <a:br>
              <a:rPr lang="en-US" altLang="zh-CN" sz="2800" dirty="0"/>
            </a:b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对于函数</a:t>
                </a:r>
                <a14:m>
                  <m:oMath xmlns:m="http://schemas.openxmlformats.org/officeDocument/2006/math">
                    <m:r>
                      <a:rPr lang="en-US" altLang="zh-CN" sz="2000" b="1" i="1" smtClean="0">
                        <a:latin typeface="Cambria Math"/>
                      </a:rPr>
                      <m:t>𝒇</m:t>
                    </m:r>
                    <m:r>
                      <a:rPr lang="en-US" altLang="zh-CN" sz="2000" b="1" i="1" smtClean="0">
                        <a:latin typeface="Cambria Math"/>
                      </a:rPr>
                      <m:t>(</m:t>
                    </m:r>
                    <m:r>
                      <a:rPr lang="en-US" altLang="zh-CN" sz="2000" b="1" i="1" smtClean="0">
                        <a:latin typeface="Cambria Math"/>
                      </a:rPr>
                      <m:t>𝒙</m:t>
                    </m:r>
                    <m:r>
                      <a:rPr lang="en-US" altLang="zh-CN" sz="2000" b="1" i="1" smtClean="0">
                        <a:latin typeface="Cambria Math"/>
                      </a:rPr>
                      <m:t>)</m:t>
                    </m:r>
                  </m:oMath>
                </a14:m>
                <a:r>
                  <a:rPr lang="zh-CN" altLang="en-US" sz="2000" dirty="0"/>
                  <a:t>，</a:t>
                </a:r>
                <a14:m>
                  <m:oMath xmlns:m="http://schemas.openxmlformats.org/officeDocument/2006/math">
                    <m:r>
                      <a:rPr lang="en-US" altLang="zh-CN" sz="2000" b="1" i="1" dirty="0" smtClean="0">
                        <a:latin typeface="Cambria Math"/>
                      </a:rPr>
                      <m:t>𝒙</m:t>
                    </m:r>
                    <m:r>
                      <a:rPr lang="en-US" altLang="zh-CN" sz="2000" b="1" i="1" dirty="0" smtClean="0">
                        <a:latin typeface="Cambria Math"/>
                      </a:rPr>
                      <m:t>∈</m:t>
                    </m:r>
                    <m:sSup>
                      <m:sSupPr>
                        <m:ctrlPr>
                          <a:rPr lang="en-US" altLang="zh-CN" sz="2000" b="1" i="1" dirty="0" smtClean="0">
                            <a:latin typeface="Cambria Math" panose="02040503050406030204" pitchFamily="18" charset="0"/>
                          </a:rPr>
                        </m:ctrlPr>
                      </m:sSupPr>
                      <m:e>
                        <m:r>
                          <a:rPr lang="en-US" altLang="zh-CN" sz="2000" b="1" i="1" dirty="0" smtClean="0">
                            <a:latin typeface="Cambria Math"/>
                          </a:rPr>
                          <m:t>𝑹</m:t>
                        </m:r>
                      </m:e>
                      <m:sup>
                        <m:r>
                          <a:rPr lang="en-US" altLang="zh-CN" sz="2000" b="1" i="1" dirty="0" smtClean="0">
                            <a:latin typeface="Cambria Math"/>
                          </a:rPr>
                          <m:t>𝒏</m:t>
                        </m:r>
                      </m:sup>
                    </m:sSup>
                  </m:oMath>
                </a14:m>
                <a:r>
                  <a:rPr lang="en-US" altLang="zh-CN" sz="2000" dirty="0"/>
                  <a:t>,</a:t>
                </a:r>
                <a:r>
                  <a:rPr lang="zh-CN" altLang="en-US" sz="2000" dirty="0"/>
                  <a:t>其</a:t>
                </a:r>
                <a:r>
                  <a:rPr lang="en-US" altLang="zh-CN" sz="2000" dirty="0"/>
                  <a:t>Hessian</a:t>
                </a:r>
                <a:r>
                  <a:rPr lang="zh-CN" altLang="en-US" sz="2000" dirty="0"/>
                  <a:t>矩阵</a:t>
                </a:r>
                <a14:m>
                  <m:oMath xmlns:m="http://schemas.openxmlformats.org/officeDocument/2006/math">
                    <m:r>
                      <a:rPr lang="en-US" altLang="zh-CN" sz="2000" b="1" i="1" smtClean="0">
                        <a:latin typeface="Cambria Math"/>
                      </a:rPr>
                      <m:t>𝑯</m:t>
                    </m:r>
                    <m:d>
                      <m:dPr>
                        <m:ctrlPr>
                          <a:rPr lang="en-US" altLang="zh-CN" sz="2000" b="1" i="1" smtClean="0">
                            <a:latin typeface="Cambria Math" panose="02040503050406030204" pitchFamily="18" charset="0"/>
                          </a:rPr>
                        </m:ctrlPr>
                      </m:dPr>
                      <m:e>
                        <m:r>
                          <a:rPr lang="en-US" altLang="zh-CN" sz="2000" b="1" i="1" smtClean="0">
                            <a:latin typeface="Cambria Math"/>
                          </a:rPr>
                          <m:t>𝒇</m:t>
                        </m:r>
                        <m:d>
                          <m:dPr>
                            <m:ctrlPr>
                              <a:rPr lang="en-US" altLang="zh-CN" sz="2000" b="1" i="1" smtClean="0">
                                <a:latin typeface="Cambria Math" panose="02040503050406030204" pitchFamily="18" charset="0"/>
                              </a:rPr>
                            </m:ctrlPr>
                          </m:dPr>
                          <m:e>
                            <m:r>
                              <a:rPr lang="en-US" altLang="zh-CN" sz="2000" b="1" i="1" smtClean="0">
                                <a:latin typeface="Cambria Math"/>
                              </a:rPr>
                              <m:t>𝒙</m:t>
                            </m:r>
                          </m:e>
                        </m:d>
                      </m:e>
                    </m:d>
                    <m:r>
                      <a:rPr lang="en-US" altLang="zh-CN" sz="2000" b="1" i="1" smtClean="0">
                        <a:latin typeface="Cambria Math"/>
                      </a:rPr>
                      <m:t>=(</m:t>
                    </m:r>
                    <m:f>
                      <m:fPr>
                        <m:ctrlPr>
                          <a:rPr lang="en-US" altLang="zh-CN" sz="2000" b="1" i="1" smtClean="0">
                            <a:latin typeface="Cambria Math" panose="02040503050406030204" pitchFamily="18" charset="0"/>
                            <a:ea typeface="Cambria Math"/>
                          </a:rPr>
                        </m:ctrlPr>
                      </m:fPr>
                      <m:num>
                        <m:sSup>
                          <m:sSupPr>
                            <m:ctrlPr>
                              <a:rPr lang="en-US" altLang="zh-CN" sz="2000" b="1" i="1" smtClean="0">
                                <a:latin typeface="Cambria Math" panose="02040503050406030204" pitchFamily="18" charset="0"/>
                                <a:ea typeface="Cambria Math"/>
                              </a:rPr>
                            </m:ctrlPr>
                          </m:sSupPr>
                          <m:e>
                            <m:r>
                              <a:rPr lang="en-US" altLang="zh-CN" sz="2000" b="1" i="1" smtClean="0">
                                <a:latin typeface="Cambria Math"/>
                                <a:ea typeface="Cambria Math"/>
                              </a:rPr>
                              <m:t>𝝏</m:t>
                            </m:r>
                          </m:e>
                          <m:sup>
                            <m:r>
                              <a:rPr lang="en-US" altLang="zh-CN" sz="2000" b="1" i="1" smtClean="0">
                                <a:latin typeface="Cambria Math"/>
                                <a:ea typeface="Cambria Math"/>
                              </a:rPr>
                              <m:t>𝟐</m:t>
                            </m:r>
                          </m:sup>
                        </m:sSup>
                        <m:r>
                          <a:rPr lang="en-US" altLang="zh-CN" sz="2000" b="1" i="1" smtClean="0">
                            <a:latin typeface="Cambria Math"/>
                            <a:ea typeface="Cambria Math"/>
                          </a:rPr>
                          <m:t>𝒇</m:t>
                        </m:r>
                        <m:d>
                          <m:dPr>
                            <m:ctrlPr>
                              <a:rPr lang="en-US" altLang="zh-CN" sz="2000" b="1" i="1" smtClean="0">
                                <a:latin typeface="Cambria Math" panose="02040503050406030204" pitchFamily="18" charset="0"/>
                                <a:ea typeface="Cambria Math"/>
                              </a:rPr>
                            </m:ctrlPr>
                          </m:dPr>
                          <m:e>
                            <m:r>
                              <a:rPr lang="en-US" altLang="zh-CN" sz="2000" b="1" i="1" smtClean="0">
                                <a:latin typeface="Cambria Math"/>
                                <a:ea typeface="Cambria Math"/>
                              </a:rPr>
                              <m:t>𝒙</m:t>
                            </m:r>
                          </m:e>
                        </m:d>
                      </m:num>
                      <m:den>
                        <m:r>
                          <a:rPr lang="en-US" altLang="zh-CN" sz="2000" b="1" i="1" smtClean="0">
                            <a:latin typeface="Cambria Math"/>
                            <a:ea typeface="Cambria Math"/>
                          </a:rPr>
                          <m:t>𝝏</m:t>
                        </m:r>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𝒙</m:t>
                            </m:r>
                          </m:e>
                          <m:sub>
                            <m:r>
                              <a:rPr lang="en-US" altLang="zh-CN" sz="2000" b="1" i="1" smtClean="0">
                                <a:latin typeface="Cambria Math"/>
                                <a:ea typeface="Cambria Math"/>
                              </a:rPr>
                              <m:t>𝒊</m:t>
                            </m:r>
                          </m:sub>
                        </m:sSub>
                        <m:r>
                          <a:rPr lang="en-US" altLang="zh-CN" sz="2000" b="1" i="1" smtClean="0">
                            <a:latin typeface="Cambria Math"/>
                            <a:ea typeface="Cambria Math"/>
                          </a:rPr>
                          <m:t>𝝏</m:t>
                        </m:r>
                        <m:sSub>
                          <m:sSubPr>
                            <m:ctrlPr>
                              <a:rPr lang="en-US" altLang="zh-CN" sz="2000" b="1" i="1" smtClean="0">
                                <a:latin typeface="Cambria Math" panose="02040503050406030204" pitchFamily="18" charset="0"/>
                                <a:ea typeface="Cambria Math"/>
                              </a:rPr>
                            </m:ctrlPr>
                          </m:sSubPr>
                          <m:e>
                            <m:r>
                              <a:rPr lang="en-US" altLang="zh-CN" sz="2000" b="1" i="1" smtClean="0">
                                <a:latin typeface="Cambria Math"/>
                                <a:ea typeface="Cambria Math"/>
                              </a:rPr>
                              <m:t>𝒙</m:t>
                            </m:r>
                          </m:e>
                          <m:sub>
                            <m:r>
                              <a:rPr lang="en-US" altLang="zh-CN" sz="2000" b="1" i="1" smtClean="0">
                                <a:latin typeface="Cambria Math"/>
                                <a:ea typeface="Cambria Math"/>
                              </a:rPr>
                              <m:t>𝒋</m:t>
                            </m:r>
                          </m:sub>
                        </m:sSub>
                      </m:den>
                    </m:f>
                    <m:r>
                      <a:rPr lang="en-US" altLang="zh-CN" sz="2000" b="1" i="1" smtClean="0">
                        <a:latin typeface="Cambria Math"/>
                      </a:rPr>
                      <m:t>)</m:t>
                    </m:r>
                  </m:oMath>
                </a14:m>
                <a:r>
                  <a:rPr lang="en-US" altLang="zh-CN" sz="2000" dirty="0"/>
                  <a:t>,H</a:t>
                </a:r>
                <a:r>
                  <a:rPr lang="zh-CN" altLang="en-US" sz="2000" dirty="0"/>
                  <a:t>是对称矩阵，梯度为向量</a:t>
                </a:r>
                <a:r>
                  <a:rPr lang="en-US" altLang="zh-CN" sz="2000" dirty="0"/>
                  <a:t>:</a:t>
                </a:r>
                <a14:m>
                  <m:oMath xmlns:m="http://schemas.openxmlformats.org/officeDocument/2006/math">
                    <m:r>
                      <a:rPr lang="en-US" altLang="zh-CN" sz="2000" b="1" i="1" smtClean="0">
                        <a:latin typeface="Cambria Math"/>
                      </a:rPr>
                      <m:t>𝑮</m:t>
                    </m:r>
                    <m:d>
                      <m:dPr>
                        <m:ctrlPr>
                          <a:rPr lang="en-US" altLang="zh-CN" sz="2000" b="1" i="1" smtClean="0">
                            <a:latin typeface="Cambria Math" panose="02040503050406030204" pitchFamily="18" charset="0"/>
                          </a:rPr>
                        </m:ctrlPr>
                      </m:dPr>
                      <m:e>
                        <m:r>
                          <a:rPr lang="en-US" altLang="zh-CN" sz="2000" b="1" i="1" smtClean="0">
                            <a:latin typeface="Cambria Math"/>
                          </a:rPr>
                          <m:t>𝒇</m:t>
                        </m:r>
                        <m:d>
                          <m:dPr>
                            <m:ctrlPr>
                              <a:rPr lang="en-US" altLang="zh-CN" sz="2000" b="1" i="1" smtClean="0">
                                <a:latin typeface="Cambria Math" panose="02040503050406030204" pitchFamily="18" charset="0"/>
                              </a:rPr>
                            </m:ctrlPr>
                          </m:dPr>
                          <m:e>
                            <m:r>
                              <a:rPr lang="en-US" altLang="zh-CN" sz="2000" b="1" i="1" smtClean="0">
                                <a:latin typeface="Cambria Math"/>
                              </a:rPr>
                              <m:t>𝒙</m:t>
                            </m:r>
                          </m:e>
                        </m:d>
                      </m:e>
                    </m:d>
                    <m:r>
                      <a:rPr lang="en-US" altLang="zh-CN" sz="2000" b="1" i="1" smtClean="0">
                        <a:latin typeface="Cambria Math"/>
                      </a:rPr>
                      <m:t>=(</m:t>
                    </m:r>
                    <m:r>
                      <a:rPr lang="en-US" altLang="zh-CN" sz="2000" b="1" i="1" smtClean="0">
                        <a:latin typeface="Cambria Math"/>
                        <a:ea typeface="Cambria Math"/>
                      </a:rPr>
                      <m:t>𝝏</m:t>
                    </m:r>
                    <m:r>
                      <a:rPr lang="en-US" altLang="zh-CN" sz="2000" b="1" i="1" smtClean="0">
                        <a:latin typeface="Cambria Math"/>
                        <a:ea typeface="Cambria Math"/>
                      </a:rPr>
                      <m:t>𝒇</m:t>
                    </m:r>
                    <m:r>
                      <a:rPr lang="en-US" altLang="zh-CN" sz="2000" b="1" i="1" smtClean="0">
                        <a:latin typeface="Cambria Math"/>
                        <a:ea typeface="Cambria Math"/>
                      </a:rPr>
                      <m:t>(</m:t>
                    </m:r>
                    <m:r>
                      <a:rPr lang="en-US" altLang="zh-CN" sz="2000" b="1" i="1" smtClean="0">
                        <a:latin typeface="Cambria Math"/>
                        <a:ea typeface="Cambria Math"/>
                      </a:rPr>
                      <m:t>𝒙</m:t>
                    </m:r>
                    <m:r>
                      <a:rPr lang="en-US" altLang="zh-CN" sz="2000" b="1" i="1" smtClean="0">
                        <a:latin typeface="Cambria Math"/>
                        <a:ea typeface="Cambria Math"/>
                      </a:rPr>
                      <m:t>)/</m:t>
                    </m:r>
                    <m:r>
                      <a:rPr lang="en-US" altLang="zh-CN" sz="2000" b="1" i="1" smtClean="0">
                        <a:latin typeface="Cambria Math"/>
                        <a:ea typeface="Cambria Math"/>
                      </a:rPr>
                      <m:t>𝝏</m:t>
                    </m:r>
                    <m:r>
                      <a:rPr lang="en-US" altLang="zh-CN" sz="2000" b="1" i="1" smtClean="0">
                        <a:latin typeface="Cambria Math"/>
                        <a:ea typeface="Cambria Math"/>
                      </a:rPr>
                      <m:t>𝒙</m:t>
                    </m:r>
                    <m:r>
                      <a:rPr lang="en-US" altLang="zh-CN" sz="2000" b="1" i="1" smtClean="0">
                        <a:latin typeface="Cambria Math"/>
                      </a:rPr>
                      <m:t>)</m:t>
                    </m:r>
                  </m:oMath>
                </a14:m>
                <a:endParaRPr lang="en-US" altLang="zh-CN" sz="2000" dirty="0"/>
              </a:p>
              <a:p>
                <a:pPr lvl="1"/>
                <a:r>
                  <a:rPr lang="zh-CN" altLang="en-US" sz="1800" dirty="0"/>
                  <a:t>若一阶梯度或二阶</a:t>
                </a:r>
                <a:r>
                  <a:rPr lang="en-US" altLang="zh-CN" sz="1800" dirty="0"/>
                  <a:t>Hessian</a:t>
                </a:r>
                <a:r>
                  <a:rPr lang="zh-CN" altLang="en-US" sz="1800" dirty="0"/>
                  <a:t>矩阵在定义域的每个点上都存在，则称函数为一阶或二阶可微，若其还连续，则为连续可微（此时</a:t>
                </a:r>
                <a:r>
                  <a:rPr lang="en-US" altLang="zh-CN" sz="1800" dirty="0"/>
                  <a:t>Hessian</a:t>
                </a:r>
                <a:r>
                  <a:rPr lang="zh-CN" altLang="en-US" sz="1800" dirty="0"/>
                  <a:t>对称）</a:t>
                </a:r>
                <a:endParaRPr lang="en-US" altLang="zh-CN" sz="1800" dirty="0"/>
              </a:p>
              <a:p>
                <a:pPr lvl="1"/>
                <a:r>
                  <a:rPr lang="zh-CN" altLang="en-US" sz="1800" dirty="0"/>
                  <a:t>若函数</a:t>
                </a:r>
                <a14:m>
                  <m:oMath xmlns:m="http://schemas.openxmlformats.org/officeDocument/2006/math">
                    <m:r>
                      <a:rPr lang="en-US" altLang="zh-CN" sz="1800" b="1" i="1" smtClean="0">
                        <a:latin typeface="Cambria Math" panose="02040503050406030204" pitchFamily="18" charset="0"/>
                      </a:rPr>
                      <m:t>𝒇</m:t>
                    </m:r>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ℝ</m:t>
                        </m:r>
                      </m:e>
                      <m:sup>
                        <m:r>
                          <a:rPr lang="en-US" altLang="zh-CN" sz="1800" b="1" i="1" smtClean="0">
                            <a:latin typeface="Cambria Math" panose="02040503050406030204" pitchFamily="18" charset="0"/>
                          </a:rPr>
                          <m:t>𝒏</m:t>
                        </m:r>
                      </m:sup>
                    </m:sSup>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ℝ</m:t>
                        </m:r>
                      </m:e>
                      <m:sup>
                        <m:r>
                          <a:rPr lang="en-US" altLang="zh-CN" sz="1800" b="1" i="1" smtClean="0">
                            <a:latin typeface="Cambria Math" panose="02040503050406030204" pitchFamily="18" charset="0"/>
                          </a:rPr>
                          <m:t>𝒎</m:t>
                        </m:r>
                      </m:sup>
                    </m:sSup>
                  </m:oMath>
                </a14:m>
                <a:r>
                  <a:rPr lang="zh-CN" altLang="en-US" sz="1800" dirty="0"/>
                  <a:t>为向量值函数，此时有</a:t>
                </a:r>
                <a:r>
                  <a:rPr lang="en-US" altLang="zh-CN" sz="1800" dirty="0"/>
                  <a:t>Jacobi</a:t>
                </a:r>
                <a:r>
                  <a:rPr lang="zh-CN" altLang="en-US" sz="1800" dirty="0"/>
                  <a:t>矩阵</a:t>
                </a:r>
                <a14:m>
                  <m:oMath xmlns:m="http://schemas.openxmlformats.org/officeDocument/2006/math">
                    <m:r>
                      <a:rPr lang="en-US" altLang="zh-CN" sz="1800" b="1" i="1" smtClean="0">
                        <a:latin typeface="Cambria Math" panose="02040503050406030204" pitchFamily="18" charset="0"/>
                      </a:rPr>
                      <m:t>𝑱</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e>
                    </m:d>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𝑹</m:t>
                        </m:r>
                      </m:e>
                      <m:sup>
                        <m:r>
                          <a:rPr lang="en-US" altLang="zh-CN" sz="1800" b="1" i="1" smtClean="0">
                            <a:latin typeface="Cambria Math" panose="02040503050406030204" pitchFamily="18" charset="0"/>
                          </a:rPr>
                          <m:t>𝒎</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𝒏</m:t>
                        </m:r>
                      </m:sup>
                    </m:sSup>
                  </m:oMath>
                </a14:m>
                <a:r>
                  <a:rPr lang="zh-CN" altLang="en-US" sz="1800" dirty="0"/>
                  <a:t>，其第</a:t>
                </a:r>
                <a14:m>
                  <m:oMath xmlns:m="http://schemas.openxmlformats.org/officeDocument/2006/math">
                    <m:r>
                      <a:rPr lang="en-US" altLang="zh-CN" sz="1800" b="1" i="1" smtClean="0">
                        <a:latin typeface="Cambria Math" panose="02040503050406030204" pitchFamily="18" charset="0"/>
                      </a:rPr>
                      <m:t>𝒊</m:t>
                    </m:r>
                  </m:oMath>
                </a14:m>
                <a:r>
                  <a:rPr lang="zh-CN" altLang="en-US" sz="1800" dirty="0"/>
                  <a:t>行是分量</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oMath>
                </a14:m>
                <a:r>
                  <a:rPr lang="zh-CN" altLang="en-US" sz="1800" dirty="0"/>
                  <a:t>梯度的转置</a:t>
                </a:r>
                <a:r>
                  <a:rPr lang="en-US" altLang="zh-CN" sz="1800" dirty="0"/>
                  <a:t>:</a:t>
                </a:r>
                <a14:m>
                  <m:oMath xmlns:m="http://schemas.openxmlformats.org/officeDocument/2006/math">
                    <m:r>
                      <a:rPr lang="en-US" altLang="zh-CN" sz="1800" b="1" i="1" smtClean="0">
                        <a:latin typeface="Cambria Math" panose="02040503050406030204" pitchFamily="18" charset="0"/>
                      </a:rPr>
                      <m:t>𝑱</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e>
                    </m:d>
                    <m:r>
                      <a:rPr lang="en-US" altLang="zh-CN" sz="1800" b="1" i="1" smtClean="0">
                        <a:latin typeface="Cambria Math" panose="02040503050406030204" pitchFamily="18" charset="0"/>
                      </a:rPr>
                      <m:t>=</m:t>
                    </m:r>
                    <m:d>
                      <m:dPr>
                        <m:ctrlPr>
                          <a:rPr lang="en-US" altLang="zh-CN" sz="1800" b="1" i="1" smtClean="0">
                            <a:latin typeface="Cambria Math" panose="02040503050406030204" pitchFamily="18" charset="0"/>
                          </a:rPr>
                        </m:ctrlPr>
                      </m:dPr>
                      <m:e>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𝒊</m:t>
                                </m:r>
                              </m:sub>
                            </m:sSub>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e>
                            </m:d>
                          </m:num>
                          <m:den>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𝒋</m:t>
                                </m:r>
                              </m:sub>
                            </m:sSub>
                          </m:den>
                        </m:f>
                      </m:e>
                    </m:d>
                  </m:oMath>
                </a14:m>
                <a:r>
                  <a:rPr lang="en-US" altLang="zh-CN" sz="1800" dirty="0"/>
                  <a:t>,</a:t>
                </a:r>
                <a:r>
                  <a:rPr lang="zh-CN" altLang="en-US" sz="1800" dirty="0"/>
                  <a:t>梯度的</a:t>
                </a:r>
                <a:r>
                  <a:rPr lang="en-US" altLang="zh-CN" sz="1800" dirty="0"/>
                  <a:t>Jacobi</a:t>
                </a:r>
                <a:r>
                  <a:rPr lang="zh-CN" altLang="en-US" sz="1800" dirty="0"/>
                  <a:t>矩阵就是</a:t>
                </a:r>
                <a:r>
                  <a:rPr lang="en-US" altLang="zh-CN" sz="1800" dirty="0"/>
                  <a:t>Hessian</a:t>
                </a:r>
                <a:r>
                  <a:rPr lang="zh-CN" altLang="en-US" sz="1800" dirty="0"/>
                  <a:t>矩阵</a:t>
                </a:r>
                <a:endParaRPr lang="en-US" altLang="zh-CN" sz="1800" dirty="0"/>
              </a:p>
              <a:p>
                <a:r>
                  <a:rPr lang="zh-CN" altLang="en-US" sz="2000" dirty="0"/>
                  <a:t>函数</a:t>
                </a:r>
                <a14:m>
                  <m:oMath xmlns:m="http://schemas.openxmlformats.org/officeDocument/2006/math">
                    <m:r>
                      <a:rPr lang="en-US" altLang="zh-CN" sz="2000" i="1">
                        <a:latin typeface="Cambria Math"/>
                      </a:rPr>
                      <m:t>𝒇</m:t>
                    </m:r>
                    <m:r>
                      <a:rPr lang="en-US" altLang="zh-CN" sz="2000" i="1">
                        <a:latin typeface="Cambria Math"/>
                      </a:rPr>
                      <m:t>(</m:t>
                    </m:r>
                    <m:r>
                      <a:rPr lang="en-US" altLang="zh-CN" sz="2000" i="1">
                        <a:latin typeface="Cambria Math"/>
                      </a:rPr>
                      <m:t>𝒙</m:t>
                    </m:r>
                    <m:r>
                      <a:rPr lang="en-US" altLang="zh-CN" sz="2000" i="1">
                        <a:latin typeface="Cambria Math"/>
                      </a:rPr>
                      <m:t>)</m:t>
                    </m:r>
                  </m:oMath>
                </a14:m>
                <a:r>
                  <a:rPr lang="zh-CN" altLang="en-US" sz="2000" dirty="0"/>
                  <a:t>是凸的，如果其海塞矩阵</a:t>
                </a:r>
                <a:r>
                  <a:rPr lang="en-US" altLang="zh-CN" sz="2000" dirty="0"/>
                  <a:t>H</a:t>
                </a:r>
                <a:r>
                  <a:rPr lang="zh-CN" altLang="en-US" sz="2000" dirty="0"/>
                  <a:t>是半正定的</a:t>
                </a:r>
                <a:endParaRPr lang="en-US" altLang="zh-CN" sz="2000" dirty="0"/>
              </a:p>
              <a:p>
                <a:r>
                  <a:rPr lang="zh-CN" altLang="en-US" sz="2000" dirty="0"/>
                  <a:t>拐点</a:t>
                </a:r>
                <a:r>
                  <a:rPr lang="en-US" altLang="zh-CN" sz="2000" dirty="0"/>
                  <a:t>(infection point)</a:t>
                </a:r>
                <a:r>
                  <a:rPr lang="zh-CN" altLang="en-US" sz="2000" dirty="0"/>
                  <a:t>或者鞍点</a:t>
                </a:r>
                <a:r>
                  <a:rPr lang="en-US" altLang="zh-CN" sz="2000" dirty="0"/>
                  <a:t>(saddle point)</a:t>
                </a:r>
              </a:p>
              <a:p>
                <a:pPr lvl="1"/>
                <a:r>
                  <a:rPr lang="zh-CN" altLang="en-US" sz="1800" dirty="0"/>
                  <a:t>鞍点：曲线或曲面导数为</a:t>
                </a:r>
                <a:r>
                  <a:rPr lang="en-US" altLang="zh-CN" sz="1800" dirty="0"/>
                  <a:t>0</a:t>
                </a:r>
                <a:r>
                  <a:rPr lang="zh-CN" altLang="en-US" sz="1800" dirty="0"/>
                  <a:t>，但不是极值点</a:t>
                </a:r>
                <a:endParaRPr lang="en-US" altLang="zh-CN" sz="1800" dirty="0"/>
              </a:p>
              <a:p>
                <a:pPr lvl="1"/>
                <a:r>
                  <a:rPr lang="zh-CN" altLang="en-US" sz="1800" dirty="0"/>
                  <a:t>拐点：曲线的曲率符号发生变化，凸凹性发生变化的点，不一定导数为</a:t>
                </a:r>
                <a:r>
                  <a:rPr lang="en-US" altLang="zh-CN" sz="1800" dirty="0"/>
                  <a:t>0</a:t>
                </a:r>
              </a:p>
              <a:p>
                <a:r>
                  <a:rPr lang="zh-CN" altLang="en-US" sz="2000" dirty="0"/>
                  <a:t>函数</a:t>
                </a:r>
                <a14:m>
                  <m:oMath xmlns:m="http://schemas.openxmlformats.org/officeDocument/2006/math">
                    <m:r>
                      <a:rPr lang="en-US" altLang="zh-CN" sz="2000" i="1">
                        <a:latin typeface="Cambria Math"/>
                      </a:rPr>
                      <m:t>𝒇</m:t>
                    </m:r>
                    <m:r>
                      <a:rPr lang="en-US" altLang="zh-CN" sz="2000" i="1">
                        <a:latin typeface="Cambria Math"/>
                      </a:rPr>
                      <m:t>(</m:t>
                    </m:r>
                    <m:r>
                      <a:rPr lang="en-US" altLang="zh-CN" sz="2000" i="1">
                        <a:latin typeface="Cambria Math"/>
                      </a:rPr>
                      <m:t>𝒙</m:t>
                    </m:r>
                    <m:r>
                      <a:rPr lang="en-US" altLang="zh-CN" sz="2000" i="1">
                        <a:latin typeface="Cambria Math"/>
                      </a:rPr>
                      <m:t>)</m:t>
                    </m:r>
                  </m:oMath>
                </a14:m>
                <a:r>
                  <a:rPr lang="zh-CN" altLang="en-US" sz="2000" dirty="0"/>
                  <a:t>是凸的，则满足</a:t>
                </a:r>
                <a14:m>
                  <m:oMath xmlns:m="http://schemas.openxmlformats.org/officeDocument/2006/math">
                    <m:r>
                      <a:rPr lang="zh-CN" altLang="en-US" sz="2000" i="1" smtClean="0">
                        <a:latin typeface="Cambria Math"/>
                      </a:rPr>
                      <m:t>𝛁</m:t>
                    </m:r>
                    <m:r>
                      <a:rPr lang="en-US" altLang="zh-CN" sz="2000" b="1" i="1" smtClean="0">
                        <a:latin typeface="Cambria Math"/>
                      </a:rPr>
                      <m:t>𝒇</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a:rPr>
                              <m:t>𝒙</m:t>
                            </m:r>
                          </m:e>
                          <m:sup>
                            <m:r>
                              <a:rPr lang="en-US" altLang="zh-CN" sz="2000" b="1" i="1" smtClean="0">
                                <a:latin typeface="Cambria Math"/>
                              </a:rPr>
                              <m:t>∗</m:t>
                            </m:r>
                          </m:sup>
                        </m:sSup>
                      </m:e>
                    </m:d>
                    <m:r>
                      <a:rPr lang="en-US" altLang="zh-CN" sz="2000" b="1" i="1" smtClean="0">
                        <a:latin typeface="Cambria Math"/>
                      </a:rPr>
                      <m:t>=</m:t>
                    </m:r>
                    <m:r>
                      <a:rPr lang="en-US" altLang="zh-CN" sz="2000" b="1" i="1" smtClean="0">
                        <a:latin typeface="Cambria Math"/>
                      </a:rPr>
                      <m:t>𝟎</m:t>
                    </m:r>
                  </m:oMath>
                </a14:m>
                <a:r>
                  <a:rPr lang="zh-CN" altLang="en-US" sz="2000" dirty="0"/>
                  <a:t>的点为极小值点，如果</a:t>
                </a:r>
                <a14:m>
                  <m:oMath xmlns:m="http://schemas.openxmlformats.org/officeDocument/2006/math">
                    <m:r>
                      <a:rPr lang="en-US" altLang="zh-CN" sz="2000" i="1">
                        <a:latin typeface="Cambria Math"/>
                      </a:rPr>
                      <m:t>𝒇</m:t>
                    </m:r>
                    <m:r>
                      <a:rPr lang="en-US" altLang="zh-CN" sz="2000" i="1">
                        <a:latin typeface="Cambria Math"/>
                      </a:rPr>
                      <m:t>(</m:t>
                    </m:r>
                    <m:r>
                      <a:rPr lang="en-US" altLang="zh-CN" sz="2000" i="1">
                        <a:latin typeface="Cambria Math"/>
                      </a:rPr>
                      <m:t>𝒙</m:t>
                    </m:r>
                    <m:r>
                      <a:rPr lang="en-US" altLang="zh-CN" sz="2000" i="1">
                        <a:latin typeface="Cambria Math"/>
                      </a:rPr>
                      <m:t>)</m:t>
                    </m:r>
                  </m:oMath>
                </a14:m>
                <a:r>
                  <a:rPr lang="zh-CN" altLang="en-US" sz="2000" dirty="0"/>
                  <a:t>是凹的，则为极大值点，</a:t>
                </a:r>
                <a:endParaRPr lang="en-US" altLang="zh-CN" sz="2000" dirty="0"/>
              </a:p>
              <a:p>
                <a:r>
                  <a:rPr lang="zh-CN" altLang="en-US" sz="2000" dirty="0"/>
                  <a:t>由</a:t>
                </a:r>
                <a14:m>
                  <m:oMath xmlns:m="http://schemas.openxmlformats.org/officeDocument/2006/math">
                    <m:r>
                      <a:rPr lang="zh-CN" altLang="en-US" sz="2000" i="1">
                        <a:latin typeface="Cambria Math"/>
                      </a:rPr>
                      <m:t>𝛁</m:t>
                    </m:r>
                    <m:r>
                      <a:rPr lang="en-US" altLang="zh-CN" sz="2000" i="1">
                        <a:latin typeface="Cambria Math"/>
                      </a:rPr>
                      <m:t>𝒇</m:t>
                    </m:r>
                    <m:d>
                      <m:dPr>
                        <m:ctrlPr>
                          <a:rPr lang="en-US" altLang="zh-CN" sz="2000" i="1">
                            <a:latin typeface="Cambria Math" panose="02040503050406030204" pitchFamily="18" charset="0"/>
                          </a:rPr>
                        </m:ctrlPr>
                      </m:dPr>
                      <m:e>
                        <m:r>
                          <a:rPr lang="en-US" altLang="zh-CN" sz="2000" b="1" i="1" smtClean="0">
                            <a:latin typeface="Cambria Math"/>
                          </a:rPr>
                          <m:t>𝒙</m:t>
                        </m:r>
                      </m:e>
                    </m:d>
                    <m:r>
                      <a:rPr lang="en-US" altLang="zh-CN" sz="2000" i="1">
                        <a:latin typeface="Cambria Math"/>
                      </a:rPr>
                      <m:t>=</m:t>
                    </m:r>
                    <m:r>
                      <a:rPr lang="en-US" altLang="zh-CN" sz="2000" i="1">
                        <a:latin typeface="Cambria Math"/>
                      </a:rPr>
                      <m:t>𝟎</m:t>
                    </m:r>
                  </m:oMath>
                </a14:m>
                <a:r>
                  <a:rPr lang="zh-CN" altLang="en-US" sz="2000" dirty="0"/>
                  <a:t>可以找到临界点</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a:rPr>
                          <m:t>𝒙</m:t>
                        </m:r>
                      </m:e>
                      <m:sup>
                        <m:r>
                          <a:rPr lang="en-US" altLang="zh-CN" sz="2000" b="1" i="1" smtClean="0">
                            <a:latin typeface="Cambria Math"/>
                          </a:rPr>
                          <m:t>∗</m:t>
                        </m:r>
                      </m:sup>
                    </m:sSup>
                  </m:oMath>
                </a14:m>
                <a:r>
                  <a:rPr lang="en-US" altLang="zh-CN" sz="2000" dirty="0"/>
                  <a:t>,</a:t>
                </a:r>
              </a:p>
              <a:p>
                <a:pPr lvl="1"/>
                <a:r>
                  <a:rPr lang="zh-CN" altLang="en-US" sz="1800" dirty="0"/>
                  <a:t>如果</a:t>
                </a:r>
                <a14:m>
                  <m:oMath xmlns:m="http://schemas.openxmlformats.org/officeDocument/2006/math">
                    <m:r>
                      <a:rPr lang="en-US" altLang="zh-CN" sz="1800" b="1" i="1" smtClean="0">
                        <a:latin typeface="Cambria Math"/>
                      </a:rPr>
                      <m:t>𝑯</m:t>
                    </m:r>
                    <m:r>
                      <a:rPr lang="en-US" altLang="zh-CN" sz="1800" b="1" i="1" smtClean="0">
                        <a:latin typeface="Cambria Math"/>
                      </a:rPr>
                      <m:t>(</m:t>
                    </m:r>
                    <m:r>
                      <a:rPr lang="en-US" altLang="zh-CN" sz="1800" b="1" i="1" smtClean="0">
                        <a:latin typeface="Cambria Math"/>
                      </a:rPr>
                      <m:t>𝒇</m:t>
                    </m:r>
                    <m:d>
                      <m:dPr>
                        <m:ctrlPr>
                          <a:rPr lang="en-US" altLang="zh-CN" sz="1800" b="1" i="1" smtClean="0">
                            <a:latin typeface="Cambria Math" panose="02040503050406030204" pitchFamily="18" charset="0"/>
                          </a:rPr>
                        </m:ctrlPr>
                      </m:dPr>
                      <m:e>
                        <m:r>
                          <a:rPr lang="en-US" altLang="zh-CN" sz="1800" b="1" i="1" smtClean="0">
                            <a:latin typeface="Cambria Math"/>
                          </a:rPr>
                          <m:t>𝒙</m:t>
                        </m:r>
                      </m:e>
                    </m:d>
                    <m:r>
                      <a:rPr lang="en-US" altLang="zh-CN" sz="1800" b="1" i="1" smtClean="0">
                        <a:latin typeface="Cambria Math"/>
                      </a:rPr>
                      <m:t>)</m:t>
                    </m:r>
                  </m:oMath>
                </a14:m>
                <a:r>
                  <a:rPr lang="zh-CN" altLang="en-US" sz="1800" dirty="0"/>
                  <a:t>是半正定的，则为极小点</a:t>
                </a:r>
                <a:endParaRPr lang="en-US" altLang="zh-CN" sz="1800" dirty="0"/>
              </a:p>
              <a:p>
                <a:pPr lvl="1"/>
                <a:r>
                  <a:rPr lang="zh-CN" altLang="en-US" sz="1800" dirty="0"/>
                  <a:t>如果</a:t>
                </a:r>
                <a14:m>
                  <m:oMath xmlns:m="http://schemas.openxmlformats.org/officeDocument/2006/math">
                    <m:r>
                      <a:rPr lang="en-US" altLang="zh-CN" sz="1800" i="1">
                        <a:latin typeface="Cambria Math"/>
                      </a:rPr>
                      <m:t>𝑯</m:t>
                    </m:r>
                    <m:r>
                      <a:rPr lang="en-US" altLang="zh-CN" sz="1800" i="1">
                        <a:latin typeface="Cambria Math"/>
                      </a:rPr>
                      <m:t>(</m:t>
                    </m:r>
                    <m:r>
                      <a:rPr lang="en-US" altLang="zh-CN" sz="1800" i="1">
                        <a:latin typeface="Cambria Math"/>
                      </a:rPr>
                      <m:t>𝒇</m:t>
                    </m:r>
                    <m:d>
                      <m:dPr>
                        <m:ctrlPr>
                          <a:rPr lang="en-US" altLang="zh-CN" sz="1800" i="1">
                            <a:latin typeface="Cambria Math" panose="02040503050406030204" pitchFamily="18" charset="0"/>
                          </a:rPr>
                        </m:ctrlPr>
                      </m:dPr>
                      <m:e>
                        <m:r>
                          <a:rPr lang="en-US" altLang="zh-CN" sz="1800" i="1">
                            <a:latin typeface="Cambria Math"/>
                          </a:rPr>
                          <m:t>𝒙</m:t>
                        </m:r>
                      </m:e>
                    </m:d>
                    <m:r>
                      <a:rPr lang="en-US" altLang="zh-CN" sz="1800" i="1">
                        <a:latin typeface="Cambria Math"/>
                      </a:rPr>
                      <m:t>)</m:t>
                    </m:r>
                  </m:oMath>
                </a14:m>
                <a:r>
                  <a:rPr lang="zh-CN" altLang="en-US" sz="1800" dirty="0"/>
                  <a:t>是半负定的，则为极大点</a:t>
                </a:r>
                <a:endParaRPr lang="en-US" altLang="zh-CN" sz="1800" dirty="0"/>
              </a:p>
              <a:p>
                <a:pPr lvl="1"/>
                <a:r>
                  <a:rPr lang="zh-CN" altLang="en-US" sz="1800" dirty="0"/>
                  <a:t>如果</a:t>
                </a:r>
                <a14:m>
                  <m:oMath xmlns:m="http://schemas.openxmlformats.org/officeDocument/2006/math">
                    <m:r>
                      <a:rPr lang="en-US" altLang="zh-CN" sz="1800" i="1">
                        <a:latin typeface="Cambria Math"/>
                      </a:rPr>
                      <m:t>𝑯</m:t>
                    </m:r>
                    <m:r>
                      <a:rPr lang="en-US" altLang="zh-CN" sz="1800" i="1">
                        <a:latin typeface="Cambria Math"/>
                      </a:rPr>
                      <m:t>(</m:t>
                    </m:r>
                    <m:r>
                      <a:rPr lang="en-US" altLang="zh-CN" sz="1800" i="1">
                        <a:latin typeface="Cambria Math"/>
                      </a:rPr>
                      <m:t>𝒇</m:t>
                    </m:r>
                    <m:d>
                      <m:dPr>
                        <m:ctrlPr>
                          <a:rPr lang="en-US" altLang="zh-CN" sz="1800" i="1">
                            <a:latin typeface="Cambria Math" panose="02040503050406030204" pitchFamily="18" charset="0"/>
                          </a:rPr>
                        </m:ctrlPr>
                      </m:dPr>
                      <m:e>
                        <m:r>
                          <a:rPr lang="en-US" altLang="zh-CN" sz="1800" i="1">
                            <a:latin typeface="Cambria Math"/>
                          </a:rPr>
                          <m:t>𝒙</m:t>
                        </m:r>
                      </m:e>
                    </m:d>
                    <m:r>
                      <a:rPr lang="en-US" altLang="zh-CN" sz="1800" i="1">
                        <a:latin typeface="Cambria Math"/>
                      </a:rPr>
                      <m:t>)</m:t>
                    </m:r>
                  </m:oMath>
                </a14:m>
                <a:r>
                  <a:rPr lang="zh-CN" altLang="en-US" sz="1800" dirty="0"/>
                  <a:t>是不定的，则为拐点</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5" b="-5423"/>
                </a:stretch>
              </a:blipFill>
            </p:spPr>
            <p:txBody>
              <a:bodyPr/>
              <a:lstStyle/>
              <a:p>
                <a:r>
                  <a:rPr lang="zh-CN" altLang="en-US">
                    <a:noFill/>
                  </a:rPr>
                  <a:t> </a:t>
                </a:r>
              </a:p>
            </p:txBody>
          </p:sp>
        </mc:Fallback>
      </mc:AlternateContent>
    </p:spTree>
  </p:cSld>
  <p:clrMapOvr>
    <a:masterClrMapping/>
  </p:clrMapOvr>
  <p:transition spd="med">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2.4 </a:t>
            </a:r>
            <a:r>
              <a:rPr lang="zh-CN" altLang="en-US" sz="3200" dirty="0">
                <a:latin typeface="隶书" panose="02010509060101010101" pitchFamily="1" charset="-122"/>
              </a:rPr>
              <a:t>灵敏度分析</a:t>
            </a:r>
            <a:r>
              <a:rPr lang="en-US" altLang="zh-CN" sz="3200" dirty="0">
                <a:latin typeface="隶书" panose="02010509060101010101" pitchFamily="1" charset="-122"/>
              </a:rPr>
              <a:t>-</a:t>
            </a:r>
            <a:r>
              <a:rPr lang="zh-CN" altLang="en-US" sz="3200" dirty="0">
                <a:latin typeface="隶书" panose="02010509060101010101" pitchFamily="1" charset="-122"/>
              </a:rPr>
              <a:t>右端项变化例子</a:t>
            </a:r>
            <a:endParaRPr lang="zh-CN" alt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前面例子的最优单纯形表如下</a:t>
                </a:r>
                <a:endParaRPr lang="en-US" altLang="zh-CN" dirty="0"/>
              </a:p>
              <a:p>
                <a:endParaRPr lang="en-US" altLang="zh-CN" dirty="0"/>
              </a:p>
              <a:p>
                <a:endParaRPr lang="en-US" altLang="zh-CN" dirty="0"/>
              </a:p>
              <a:p>
                <a:endParaRPr lang="en-US" altLang="zh-CN" dirty="0"/>
              </a:p>
              <a:p>
                <a:endParaRPr lang="en-US" altLang="zh-CN" dirty="0"/>
              </a:p>
              <a:p>
                <a:r>
                  <a:rPr lang="zh-CN" altLang="en-US" dirty="0"/>
                  <a:t>这里</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𝑩</m:t>
                        </m:r>
                      </m:e>
                      <m:sup>
                        <m:r>
                          <a:rPr lang="en-US" altLang="zh-CN" b="1" i="1" smtClean="0">
                            <a:latin typeface="Cambria Math"/>
                          </a:rPr>
                          <m:t>−</m:t>
                        </m:r>
                        <m:r>
                          <a:rPr lang="en-US" altLang="zh-CN" b="1" i="1" smtClean="0">
                            <a:latin typeface="Cambria Math"/>
                          </a:rPr>
                          <m:t>𝟏</m:t>
                        </m:r>
                      </m:sup>
                    </m:sSup>
                    <m:r>
                      <a:rPr lang="en-US" altLang="zh-CN" b="1" i="1" smtClean="0">
                        <a:latin typeface="Cambria Math"/>
                      </a:rPr>
                      <m:t>=[</m:t>
                    </m:r>
                    <m:r>
                      <a:rPr lang="en-US" altLang="zh-CN" b="1" i="1" smtClean="0">
                        <a:latin typeface="Cambria Math"/>
                      </a:rPr>
                      <m:t>𝟎</m:t>
                    </m:r>
                    <m:r>
                      <a:rPr lang="en-US" altLang="zh-CN" b="1" i="1" smtClean="0">
                        <a:latin typeface="Cambria Math"/>
                      </a:rPr>
                      <m:t> </m:t>
                    </m:r>
                    <m:f>
                      <m:fPr>
                        <m:ctrlPr>
                          <a:rPr lang="en-US" altLang="zh-CN" b="1"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𝟒</m:t>
                        </m:r>
                      </m:den>
                    </m:f>
                    <m:r>
                      <a:rPr lang="en-US" altLang="zh-CN" b="1" i="1" smtClean="0">
                        <a:latin typeface="Cambria Math"/>
                      </a:rPr>
                      <m:t> </m:t>
                    </m:r>
                    <m:r>
                      <a:rPr lang="en-US" altLang="zh-CN" b="1" i="1" smtClean="0">
                        <a:latin typeface="Cambria Math"/>
                      </a:rPr>
                      <m:t>𝟎</m:t>
                    </m:r>
                    <m:r>
                      <a:rPr lang="en-US" altLang="zh-CN" b="1" i="1" smtClean="0">
                        <a:latin typeface="Cambria Math"/>
                      </a:rPr>
                      <m:t>;−</m:t>
                    </m:r>
                    <m:r>
                      <a:rPr lang="en-US" altLang="zh-CN" b="1" i="1" smtClean="0">
                        <a:latin typeface="Cambria Math"/>
                      </a:rPr>
                      <m:t>𝟐</m:t>
                    </m:r>
                    <m:r>
                      <a:rPr lang="en-US" altLang="zh-CN" b="1" i="1" smtClean="0">
                        <a:latin typeface="Cambria Math"/>
                      </a:rPr>
                      <m:t> </m:t>
                    </m:r>
                    <m:f>
                      <m:fPr>
                        <m:ctrlPr>
                          <a:rPr lang="en-US" altLang="zh-CN" b="1"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𝟐</m:t>
                        </m:r>
                      </m:den>
                    </m:f>
                    <m:r>
                      <a:rPr lang="en-US" altLang="zh-CN" b="1" i="1" smtClean="0">
                        <a:latin typeface="Cambria Math"/>
                      </a:rPr>
                      <m:t> </m:t>
                    </m:r>
                    <m:r>
                      <a:rPr lang="en-US" altLang="zh-CN" b="1" i="1" smtClean="0">
                        <a:latin typeface="Cambria Math"/>
                      </a:rPr>
                      <m:t>𝟏</m:t>
                    </m:r>
                    <m:r>
                      <a:rPr lang="en-US" altLang="zh-CN" b="1" i="1" smtClean="0">
                        <a:latin typeface="Cambria Math"/>
                      </a:rPr>
                      <m:t>;</m:t>
                    </m:r>
                    <m:f>
                      <m:fPr>
                        <m:ctrlPr>
                          <a:rPr lang="en-US" altLang="zh-CN" b="1"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𝟐</m:t>
                        </m:r>
                      </m:den>
                    </m:f>
                    <m:r>
                      <a:rPr lang="en-US" altLang="zh-CN" b="1" i="1" smtClean="0">
                        <a:latin typeface="Cambria Math"/>
                      </a:rPr>
                      <m:t>−</m:t>
                    </m:r>
                    <m:f>
                      <m:fPr>
                        <m:ctrlPr>
                          <a:rPr lang="en-US" altLang="zh-CN" b="1"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𝟖</m:t>
                        </m:r>
                        <m:r>
                          <a:rPr lang="en-US" altLang="zh-CN" b="1" i="1" smtClean="0">
                            <a:latin typeface="Cambria Math"/>
                          </a:rPr>
                          <m:t> </m:t>
                        </m:r>
                      </m:den>
                    </m:f>
                    <m:r>
                      <a:rPr lang="en-US" altLang="zh-CN" b="1" i="1" smtClean="0">
                        <a:latin typeface="Cambria Math"/>
                      </a:rPr>
                      <m:t>𝟎</m:t>
                    </m:r>
                    <m:r>
                      <a:rPr lang="en-US" altLang="zh-CN" b="1" i="1" smtClean="0">
                        <a:latin typeface="Cambria Math"/>
                      </a:rPr>
                      <m:t>]</m:t>
                    </m:r>
                  </m:oMath>
                </a14:m>
                <a:r>
                  <a:rPr lang="en-US" altLang="zh-CN" dirty="0"/>
                  <a:t>,</a:t>
                </a:r>
                <a:r>
                  <a:rPr lang="zh-CN" altLang="en-US" dirty="0"/>
                  <a:t>分别对应</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𝟐</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𝟑</m:t>
                        </m:r>
                      </m:sub>
                    </m:sSub>
                  </m:oMath>
                </a14:m>
                <a:r>
                  <a:rPr lang="zh-CN" altLang="en-US" dirty="0"/>
                  <a:t>的单列变化，设</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𝟏</m:t>
                        </m:r>
                      </m:sub>
                    </m:sSub>
                    <m:r>
                      <a:rPr lang="zh-CN" altLang="en-US" i="1">
                        <a:latin typeface="Cambria Math"/>
                      </a:rPr>
                      <m:t>增加</m:t>
                    </m:r>
                  </m:oMath>
                </a14:m>
                <a:r>
                  <a:rPr lang="en-US" altLang="zh-CN" dirty="0"/>
                  <a:t>4,</a:t>
                </a:r>
                <a:r>
                  <a:rPr lang="zh-CN" altLang="en-US" dirty="0"/>
                  <a:t>则</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𝟓</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oMath>
                </a14:m>
                <a:r>
                  <a:rPr lang="zh-CN" altLang="en-US" dirty="0"/>
                  <a:t>分别变为</a:t>
                </a:r>
                <a:r>
                  <a:rPr lang="en-US" altLang="zh-CN" dirty="0"/>
                  <a:t>:</a:t>
                </a:r>
                <a14:m>
                  <m:oMath xmlns:m="http://schemas.openxmlformats.org/officeDocument/2006/math">
                    <m:r>
                      <a:rPr lang="en-US" altLang="zh-CN" b="1" i="1" smtClean="0">
                        <a:latin typeface="Cambria Math"/>
                      </a:rPr>
                      <m:t>𝟒</m:t>
                    </m:r>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𝟒</m:t>
                    </m:r>
                    <m:r>
                      <a:rPr lang="en-US" altLang="zh-CN" b="1" i="1" smtClean="0">
                        <a:latin typeface="Cambria Math"/>
                      </a:rPr>
                      <m:t>=</m:t>
                    </m:r>
                    <m:r>
                      <a:rPr lang="en-US" altLang="zh-CN" b="1" i="1" smtClean="0">
                        <a:latin typeface="Cambria Math"/>
                      </a:rPr>
                      <m:t>𝟒</m:t>
                    </m:r>
                    <m:r>
                      <a:rPr lang="en-US" altLang="zh-CN" b="1" i="1" smtClean="0">
                        <a:latin typeface="Cambria Math"/>
                      </a:rPr>
                      <m:t>, </m:t>
                    </m:r>
                    <m:r>
                      <a:rPr lang="en-US" altLang="zh-CN" b="1" i="1" smtClean="0">
                        <a:latin typeface="Cambria Math"/>
                      </a:rPr>
                      <m:t>𝟒</m:t>
                    </m:r>
                    <m:r>
                      <a:rPr lang="en-US" altLang="zh-CN" b="1" i="1" smtClean="0">
                        <a:latin typeface="Cambria Math"/>
                      </a:rPr>
                      <m:t>+</m:t>
                    </m:r>
                    <m:d>
                      <m:dPr>
                        <m:ctrlPr>
                          <a:rPr lang="en-US" altLang="zh-CN" b="1" i="1" smtClean="0">
                            <a:latin typeface="Cambria Math" panose="02040503050406030204" pitchFamily="18" charset="0"/>
                          </a:rPr>
                        </m:ctrlPr>
                      </m:dPr>
                      <m:e>
                        <m:r>
                          <a:rPr lang="en-US" altLang="zh-CN" b="1" i="1" smtClean="0">
                            <a:latin typeface="Cambria Math"/>
                          </a:rPr>
                          <m:t>−</m:t>
                        </m:r>
                        <m:r>
                          <a:rPr lang="en-US" altLang="zh-CN" b="1" i="1" smtClean="0">
                            <a:latin typeface="Cambria Math"/>
                          </a:rPr>
                          <m:t>𝟐</m:t>
                        </m:r>
                      </m:e>
                    </m:d>
                    <m:r>
                      <a:rPr lang="en-US" altLang="zh-CN" b="1" i="1" smtClean="0">
                        <a:latin typeface="Cambria Math"/>
                      </a:rPr>
                      <m:t>×</m:t>
                    </m:r>
                    <m:r>
                      <a:rPr lang="en-US" altLang="zh-CN" b="1" i="1" smtClean="0">
                        <a:latin typeface="Cambria Math"/>
                      </a:rPr>
                      <m:t>𝟒</m:t>
                    </m:r>
                    <m:r>
                      <a:rPr lang="en-US" altLang="zh-CN" b="1" i="1" smtClean="0">
                        <a:latin typeface="Cambria Math"/>
                      </a:rPr>
                      <m:t>=−</m:t>
                    </m:r>
                    <m:r>
                      <a:rPr lang="en-US" altLang="zh-CN" b="1" i="1" smtClean="0">
                        <a:latin typeface="Cambria Math"/>
                      </a:rPr>
                      <m:t>𝟒</m:t>
                    </m:r>
                    <m:r>
                      <a:rPr lang="en-US" altLang="zh-CN" b="1" i="1" smtClean="0">
                        <a:latin typeface="Cambria Math"/>
                      </a:rPr>
                      <m:t>&lt;</m:t>
                    </m:r>
                    <m:r>
                      <a:rPr lang="en-US" altLang="zh-CN" b="1" i="1" smtClean="0">
                        <a:latin typeface="Cambria Math"/>
                      </a:rPr>
                      <m:t>𝟎</m:t>
                    </m:r>
                    <m:r>
                      <a:rPr lang="en-US" altLang="zh-CN" b="1" i="1" smtClean="0">
                        <a:latin typeface="Cambria Math"/>
                      </a:rPr>
                      <m:t>,</m:t>
                    </m:r>
                    <m:r>
                      <a:rPr lang="en-US" altLang="zh-CN" b="1" i="1" smtClean="0">
                        <a:latin typeface="Cambria Math"/>
                      </a:rPr>
                      <m:t>𝟐</m:t>
                    </m:r>
                    <m:r>
                      <a:rPr lang="en-US" altLang="zh-CN" b="1" i="1" smtClean="0">
                        <a:latin typeface="Cambria Math"/>
                      </a:rPr>
                      <m:t>+</m:t>
                    </m:r>
                    <m:f>
                      <m:fPr>
                        <m:ctrlPr>
                          <a:rPr lang="en-US" altLang="zh-CN" b="1"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𝟐</m:t>
                        </m:r>
                      </m:den>
                    </m:f>
                    <m:r>
                      <a:rPr lang="en-US" altLang="zh-CN" b="1" i="1" smtClean="0">
                        <a:latin typeface="Cambria Math"/>
                      </a:rPr>
                      <m:t>×</m:t>
                    </m:r>
                    <m:r>
                      <a:rPr lang="en-US" altLang="zh-CN" b="1" i="1" smtClean="0">
                        <a:latin typeface="Cambria Math"/>
                      </a:rPr>
                      <m:t>𝟒</m:t>
                    </m:r>
                    <m:r>
                      <a:rPr lang="en-US" altLang="zh-CN" b="1" i="1" smtClean="0">
                        <a:latin typeface="Cambria Math"/>
                      </a:rPr>
                      <m:t>=</m:t>
                    </m:r>
                    <m:r>
                      <a:rPr lang="en-US" altLang="zh-CN" b="1" i="1" smtClean="0">
                        <a:latin typeface="Cambria Math"/>
                      </a:rPr>
                      <m:t>𝟒</m:t>
                    </m:r>
                  </m:oMath>
                </a14:m>
                <a:endParaRPr lang="en-US" altLang="zh-CN" b="1" dirty="0"/>
              </a:p>
              <a:p>
                <a:r>
                  <a:rPr lang="zh-CN" altLang="en-US" dirty="0"/>
                  <a:t>用对偶单纯形求解，可得</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𝒙</m:t>
                        </m:r>
                      </m:e>
                      <m:sup>
                        <m:r>
                          <a:rPr lang="en-US" altLang="zh-CN" b="1" i="1" smtClean="0">
                            <a:latin typeface="Cambria Math"/>
                          </a:rPr>
                          <m:t>∗</m:t>
                        </m:r>
                      </m:sup>
                    </m:sSup>
                    <m:r>
                      <a:rPr lang="en-US" altLang="zh-CN"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a:rPr>
                              <m:t>𝟒</m:t>
                            </m:r>
                            <m:r>
                              <a:rPr lang="en-US" altLang="zh-CN" b="1" i="1" smtClean="0">
                                <a:latin typeface="Cambria Math"/>
                              </a:rPr>
                              <m:t>,</m:t>
                            </m:r>
                            <m:r>
                              <a:rPr lang="en-US" altLang="zh-CN" b="1" i="1" smtClean="0">
                                <a:latin typeface="Cambria Math"/>
                              </a:rPr>
                              <m:t>𝟑</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𝟎</m:t>
                            </m:r>
                          </m:e>
                        </m:d>
                      </m:e>
                      <m:sup>
                        <m:r>
                          <a:rPr lang="en-US" altLang="zh-CN" b="1" i="1" smtClean="0">
                            <a:latin typeface="Cambria Math"/>
                          </a:rPr>
                          <m:t>𝑻</m:t>
                        </m:r>
                      </m:sup>
                    </m:sSup>
                    <m:r>
                      <a:rPr lang="en-US" altLang="zh-CN" b="1" i="1" smtClean="0">
                        <a:latin typeface="Cambria Math"/>
                      </a:rPr>
                      <m:t>,</m:t>
                    </m:r>
                    <m:sSup>
                      <m:sSupPr>
                        <m:ctrlPr>
                          <a:rPr lang="en-US" altLang="zh-CN" b="1" i="1" smtClean="0">
                            <a:latin typeface="Cambria Math" panose="02040503050406030204" pitchFamily="18" charset="0"/>
                          </a:rPr>
                        </m:ctrlPr>
                      </m:sSupPr>
                      <m:e>
                        <m:r>
                          <a:rPr lang="en-US" altLang="zh-CN" b="1" i="1" smtClean="0">
                            <a:latin typeface="Cambria Math"/>
                          </a:rPr>
                          <m:t>𝒇</m:t>
                        </m:r>
                      </m:e>
                      <m:sup>
                        <m:r>
                          <a:rPr lang="en-US" altLang="zh-CN" b="1" i="1" smtClean="0">
                            <a:latin typeface="Cambria Math"/>
                          </a:rPr>
                          <m:t>∗</m:t>
                        </m:r>
                      </m:sup>
                    </m:sSup>
                    <m:r>
                      <a:rPr lang="en-US" altLang="zh-CN" b="1" i="1" smtClean="0">
                        <a:latin typeface="Cambria Math"/>
                      </a:rPr>
                      <m:t>=</m:t>
                    </m:r>
                    <m:r>
                      <a:rPr lang="en-US" altLang="zh-CN" b="1" i="1" smtClean="0">
                        <a:latin typeface="Cambria Math"/>
                      </a:rPr>
                      <m:t>𝟏𝟕</m:t>
                    </m:r>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389" t="-1735" r="-1455" b="-6616"/>
                </a:stretch>
              </a:blipFill>
            </p:spPr>
            <p:txBody>
              <a:bodyPr/>
              <a:lstStyle/>
              <a:p>
                <a:r>
                  <a:rPr lang="zh-CN" altLang="en-US">
                    <a:noFill/>
                  </a:rPr>
                  <a:t> </a:t>
                </a:r>
                <a:endParaRPr lang="zh-CN" altLang="en-US">
                  <a:noFill/>
                </a:endParaRPr>
              </a:p>
            </p:txBody>
          </p:sp>
        </mc:Fallback>
      </mc:AlternateContent>
      <p:graphicFrame>
        <p:nvGraphicFramePr>
          <p:cNvPr id="4" name="Object 3"/>
          <p:cNvGraphicFramePr/>
          <p:nvPr/>
        </p:nvGraphicFramePr>
        <p:xfrm>
          <a:off x="632520" y="1880989"/>
          <a:ext cx="9093200" cy="2260600"/>
        </p:xfrm>
        <a:graphic>
          <a:graphicData uri="http://schemas.openxmlformats.org/presentationml/2006/ole">
            <mc:AlternateContent xmlns:mc="http://schemas.openxmlformats.org/markup-compatibility/2006">
              <mc:Choice xmlns:v="urn:schemas-microsoft-com:vml" Requires="v">
                <p:oleObj spid="_x0000_s43101" name="Document" r:id="rId5" imgW="5631180" imgH="1633855" progId="Word.Document.8">
                  <p:embed/>
                </p:oleObj>
              </mc:Choice>
              <mc:Fallback>
                <p:oleObj name="Document" r:id="rId5" imgW="5631180" imgH="1633855" progId="Word.Document.8">
                  <p:embed/>
                  <p:pic>
                    <p:nvPicPr>
                      <p:cNvPr id="0" name="Object 3"/>
                      <p:cNvPicPr>
                        <a:picLocks noChangeArrowheads="1"/>
                      </p:cNvPicPr>
                      <p:nvPr/>
                    </p:nvPicPr>
                    <p:blipFill>
                      <a:blip r:embed="rId6"/>
                      <a:srcRect/>
                      <a:stretch>
                        <a:fillRect/>
                      </a:stretch>
                    </p:blipFill>
                    <p:spPr bwMode="auto">
                      <a:xfrm>
                        <a:off x="632520" y="1880989"/>
                        <a:ext cx="9093200" cy="2260600"/>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out)">
                                      <p:cBhvr>
                                        <p:cTn id="14" dur="500"/>
                                        <p:tgtEl>
                                          <p:spTgt spid="4"/>
                                        </p:tgtEl>
                                      </p:cBhvr>
                                    </p:animEffect>
                                  </p:childTnLst>
                                  <p:subTnLst>
                                    <p:audio>
                                      <p:cMediaNode>
                                        <p:cTn display="0" masterRel="sameClick">
                                          <p:stCondLst>
                                            <p:cond evt="begin" delay="0">
                                              <p:tn val="12"/>
                                            </p:cond>
                                          </p:stCondLst>
                                          <p:endCondLst>
                                            <p:cond evt="onStopAudio" delay="0">
                                              <p:tgtEl>
                                                <p:sldTgt/>
                                              </p:tgtEl>
                                            </p:cond>
                                          </p:endCondLst>
                                        </p:cTn>
                                        <p:tgtEl>
                                          <p:sndTgt r:embed="rId3" name="Plugin.wav"/>
                                        </p:tgtEl>
                                      </p:cMediaNode>
                                    </p:audio>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1000"/>
                                        <p:tgtEl>
                                          <p:spTgt spid="3">
                                            <p:txEl>
                                              <p:pRg st="6" end="6"/>
                                            </p:txEl>
                                          </p:spTgt>
                                        </p:tgtEl>
                                      </p:cBhvr>
                                    </p:animEffect>
                                    <p:anim calcmode="lin" valueType="num">
                                      <p:cBhvr>
                                        <p:cTn id="2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r>
              <a:rPr lang="en-US" altLang="zh-CN" dirty="0">
                <a:latin typeface="隶书" panose="02010509060101010101" pitchFamily="1" charset="-122"/>
              </a:rPr>
              <a:t>-</a:t>
            </a:r>
            <a:r>
              <a:rPr lang="zh-CN" altLang="en-US" dirty="0">
                <a:latin typeface="隶书" panose="02010509060101010101" pitchFamily="1" charset="-122"/>
              </a:rPr>
              <a:t>增加变量</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90000"/>
                  </a:lnSpc>
                </a:pPr>
                <a:r>
                  <a:rPr lang="zh-CN" altLang="en-US" sz="2400" dirty="0">
                    <a:latin typeface="隶书" pitchFamily="49" charset="-122"/>
                  </a:rPr>
                  <a:t>增加变量</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𝒏</m:t>
                        </m:r>
                        <m:r>
                          <a:rPr lang="en-US" altLang="zh-CN" sz="2400" b="1" i="1" smtClean="0">
                            <a:latin typeface="Cambria Math"/>
                          </a:rPr>
                          <m:t>+</m:t>
                        </m:r>
                        <m:r>
                          <a:rPr lang="en-US" altLang="zh-CN" sz="2400" b="1" i="1" smtClean="0">
                            <a:latin typeface="Cambria Math"/>
                          </a:rPr>
                          <m:t>𝟏</m:t>
                        </m:r>
                      </m:sub>
                    </m:sSub>
                  </m:oMath>
                </a14:m>
                <a:r>
                  <a:rPr lang="zh-CN" altLang="en-US" sz="2400" dirty="0">
                    <a:latin typeface="隶书" pitchFamily="49" charset="-122"/>
                  </a:rPr>
                  <a:t>则有相应的</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𝒏</m:t>
                        </m:r>
                        <m:r>
                          <a:rPr lang="en-US" altLang="zh-CN" sz="2400" b="1" i="1" smtClean="0">
                            <a:latin typeface="Cambria Math"/>
                          </a:rPr>
                          <m:t>+</m:t>
                        </m:r>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𝒄</m:t>
                        </m:r>
                      </m:e>
                      <m:sub>
                        <m:r>
                          <a:rPr lang="en-US" altLang="zh-CN" sz="2400" b="1" i="1" smtClean="0">
                            <a:latin typeface="Cambria Math"/>
                          </a:rPr>
                          <m:t>𝒏</m:t>
                        </m:r>
                        <m:r>
                          <a:rPr lang="en-US" altLang="zh-CN" sz="2400" b="1" i="1" smtClean="0">
                            <a:latin typeface="Cambria Math"/>
                          </a:rPr>
                          <m:t>+</m:t>
                        </m:r>
                        <m:r>
                          <a:rPr lang="en-US" altLang="zh-CN" sz="2400" b="1" i="1" smtClean="0">
                            <a:latin typeface="Cambria Math"/>
                          </a:rPr>
                          <m:t>𝟏</m:t>
                        </m:r>
                      </m:sub>
                    </m:sSub>
                  </m:oMath>
                </a14:m>
                <a:r>
                  <a:rPr lang="en-US" altLang="zh-CN" sz="2400" dirty="0">
                    <a:latin typeface="隶书" pitchFamily="49" charset="-122"/>
                  </a:rPr>
                  <a:t>, </a:t>
                </a:r>
                <a:r>
                  <a:rPr lang="zh-CN" altLang="en-US" sz="2400" dirty="0">
                    <a:latin typeface="隶书" pitchFamily="49" charset="-122"/>
                  </a:rPr>
                  <a:t>那么计算出</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𝑩</m:t>
                        </m:r>
                      </m:e>
                      <m:sup>
                        <m:r>
                          <a:rPr lang="en-US" altLang="zh-CN" sz="2400" b="1" i="1" smtClean="0">
                            <a:latin typeface="Cambria Math"/>
                          </a:rPr>
                          <m:t>−</m:t>
                        </m:r>
                        <m:r>
                          <a:rPr lang="en-US" altLang="zh-CN" sz="2400" b="1" i="1" smtClean="0">
                            <a:latin typeface="Cambria Math"/>
                          </a:rPr>
                          <m:t>𝟏</m:t>
                        </m:r>
                      </m:sup>
                    </m:sSup>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𝒏</m:t>
                        </m:r>
                        <m:r>
                          <a:rPr lang="en-US" altLang="zh-CN" sz="2400" b="1" i="1" smtClean="0">
                            <a:latin typeface="Cambria Math"/>
                          </a:rPr>
                          <m:t>+</m:t>
                        </m:r>
                        <m:r>
                          <a:rPr lang="en-US" altLang="zh-CN" sz="2400" b="1" i="1" smtClean="0">
                            <a:latin typeface="Cambria Math"/>
                          </a:rPr>
                          <m:t>𝟏</m:t>
                        </m:r>
                      </m:sub>
                    </m:sSub>
                    <m:r>
                      <a:rPr lang="en-US" altLang="zh-CN" sz="2400" b="1" i="1" smtClean="0">
                        <a:latin typeface="Cambria Math"/>
                      </a:rPr>
                      <m:t>,</m:t>
                    </m:r>
                  </m:oMath>
                </a14:m>
                <a:r>
                  <a:rPr lang="en-US" altLang="zh-CN" sz="2400" baseline="-25000" dirty="0">
                    <a:latin typeface="隶书" pitchFamily="49" charset="-122"/>
                  </a:rPr>
                  <a:t> </a:t>
                </a:r>
                <a14:m>
                  <m:oMath xmlns:m="http://schemas.openxmlformats.org/officeDocument/2006/math">
                    <m:r>
                      <a:rPr lang="en-US" altLang="zh-CN" sz="2400" i="1" dirty="0" smtClean="0">
                        <a:latin typeface="Cambria Math"/>
                        <a:sym typeface="Symbol" pitchFamily="18" charset="2"/>
                      </a:rPr>
                      <m:t></m:t>
                    </m:r>
                    <m:r>
                      <a:rPr lang="en-US" altLang="zh-CN" sz="2400" i="1" baseline="-25000" dirty="0">
                        <a:latin typeface="Cambria Math"/>
                        <a:sym typeface="Symbol" pitchFamily="18" charset="2"/>
                      </a:rPr>
                      <m:t>𝑛</m:t>
                    </m:r>
                    <m:r>
                      <a:rPr lang="en-US" altLang="zh-CN" sz="2400" b="1" i="1" baseline="-25000" dirty="0" smtClean="0">
                        <a:latin typeface="Cambria Math"/>
                        <a:sym typeface="Symbol" pitchFamily="18" charset="2"/>
                      </a:rPr>
                      <m:t>+</m:t>
                    </m:r>
                    <m:r>
                      <a:rPr lang="en-US" altLang="zh-CN" sz="2400" i="1" baseline="-25000" dirty="0">
                        <a:latin typeface="Cambria Math"/>
                        <a:sym typeface="Symbol" pitchFamily="18" charset="2"/>
                      </a:rPr>
                      <m:t>1</m:t>
                    </m:r>
                    <m:r>
                      <a:rPr lang="en-US" altLang="zh-CN" sz="2400" i="1" dirty="0">
                        <a:latin typeface="Cambria Math"/>
                      </a:rPr>
                      <m:t>=</m:t>
                    </m:r>
                    <m:r>
                      <a:rPr lang="en-US" altLang="zh-CN" sz="2400" i="1" dirty="0">
                        <a:latin typeface="Cambria Math"/>
                      </a:rPr>
                      <m:t>𝑐𝑛</m:t>
                    </m:r>
                    <m:r>
                      <a:rPr lang="en-US" altLang="zh-CN" sz="2400" i="1" baseline="-25000" dirty="0">
                        <a:latin typeface="Cambria Math"/>
                      </a:rPr>
                      <m:t>+1−∑</m:t>
                    </m:r>
                    <m:r>
                      <a:rPr lang="en-US" altLang="zh-CN" sz="2400" i="1" dirty="0">
                        <a:latin typeface="Cambria Math"/>
                      </a:rPr>
                      <m:t>𝑐𝑟𝑖</m:t>
                    </m:r>
                    <m:r>
                      <a:rPr lang="en-US" altLang="zh-CN" sz="2400" i="1" baseline="-25000" dirty="0">
                        <a:latin typeface="Cambria Math"/>
                      </a:rPr>
                      <m:t> </m:t>
                    </m:r>
                    <m:r>
                      <a:rPr lang="en-US" altLang="zh-CN" sz="2400" i="1" dirty="0" err="1">
                        <a:latin typeface="Cambria Math"/>
                      </a:rPr>
                      <m:t>𝑎</m:t>
                    </m:r>
                    <m:r>
                      <a:rPr lang="en-US" altLang="zh-CN" sz="2400" i="1" baseline="-25000" dirty="0" err="1">
                        <a:latin typeface="Cambria Math"/>
                      </a:rPr>
                      <m:t>𝑟𝑖</m:t>
                    </m:r>
                    <m:r>
                      <a:rPr lang="en-US" altLang="zh-CN" sz="2400" i="1" baseline="-25000" dirty="0">
                        <a:latin typeface="Cambria Math"/>
                      </a:rPr>
                      <m:t> </m:t>
                    </m:r>
                    <m:r>
                      <a:rPr lang="en-US" altLang="zh-CN" sz="2400" i="1" baseline="-25000" dirty="0">
                        <a:latin typeface="Cambria Math"/>
                      </a:rPr>
                      <m:t>𝑛</m:t>
                    </m:r>
                    <m:r>
                      <a:rPr lang="en-US" altLang="zh-CN" sz="2400" i="1" baseline="-25000" dirty="0">
                        <a:latin typeface="Cambria Math"/>
                      </a:rPr>
                      <m:t>+1 </m:t>
                    </m:r>
                  </m:oMath>
                </a14:m>
                <a:r>
                  <a:rPr lang="en-US" altLang="zh-CN" sz="2400" dirty="0">
                    <a:latin typeface="隶书" pitchFamily="49" charset="-122"/>
                  </a:rPr>
                  <a:t>,</a:t>
                </a:r>
                <a:r>
                  <a:rPr lang="zh-CN" altLang="en-US" sz="2400" dirty="0">
                    <a:latin typeface="隶书" pitchFamily="49" charset="-122"/>
                  </a:rPr>
                  <a:t>填入最优单纯形表</a:t>
                </a:r>
                <a:r>
                  <a:rPr lang="en-US" altLang="zh-CN" sz="2400" dirty="0">
                    <a:latin typeface="隶书" pitchFamily="49" charset="-122"/>
                  </a:rPr>
                  <a:t>,</a:t>
                </a:r>
              </a:p>
              <a:p>
                <a:pPr>
                  <a:lnSpc>
                    <a:spcPct val="90000"/>
                  </a:lnSpc>
                  <a:buNone/>
                </a:pPr>
                <a:r>
                  <a:rPr lang="en-US" altLang="zh-CN" sz="2400" dirty="0">
                    <a:latin typeface="隶书" pitchFamily="49" charset="-122"/>
                  </a:rPr>
                  <a:t>		</a:t>
                </a:r>
                <a:r>
                  <a:rPr lang="zh-CN" altLang="en-US" sz="2400" dirty="0">
                    <a:latin typeface="隶书" pitchFamily="49" charset="-122"/>
                  </a:rPr>
                  <a:t>若 </a:t>
                </a:r>
                <a:r>
                  <a:rPr lang="zh-CN" altLang="en-US" sz="2400" i="1" dirty="0">
                    <a:latin typeface="隶书" pitchFamily="49" charset="-122"/>
                    <a:sym typeface="Symbol" pitchFamily="18" charset="2"/>
                  </a:rPr>
                  <a:t></a:t>
                </a:r>
                <a:r>
                  <a:rPr lang="en-US" altLang="zh-CN" sz="2400" i="1" baseline="-25000" dirty="0">
                    <a:latin typeface="隶书" pitchFamily="49" charset="-122"/>
                    <a:sym typeface="Symbol" pitchFamily="18" charset="2"/>
                  </a:rPr>
                  <a:t>n</a:t>
                </a:r>
                <a:r>
                  <a:rPr lang="en-US" altLang="zh-CN" sz="2400" baseline="-25000" dirty="0">
                    <a:latin typeface="隶书" pitchFamily="49" charset="-122"/>
                    <a:sym typeface="Symbol" pitchFamily="18" charset="2"/>
                  </a:rPr>
                  <a:t>+1</a:t>
                </a:r>
                <a:r>
                  <a:rPr lang="en-US" altLang="zh-CN" sz="2400" dirty="0">
                    <a:latin typeface="隶书" pitchFamily="49" charset="-122"/>
                  </a:rPr>
                  <a:t> ≤ 0 </a:t>
                </a:r>
                <a:r>
                  <a:rPr lang="zh-CN" altLang="en-US" sz="2400" dirty="0">
                    <a:latin typeface="隶书" pitchFamily="49" charset="-122"/>
                  </a:rPr>
                  <a:t>则 最优解不变；</a:t>
                </a:r>
                <a:endParaRPr lang="en-US" altLang="zh-CN" sz="2400" dirty="0">
                  <a:latin typeface="隶书" pitchFamily="49" charset="-122"/>
                </a:endParaRPr>
              </a:p>
              <a:p>
                <a:pPr>
                  <a:lnSpc>
                    <a:spcPct val="90000"/>
                  </a:lnSpc>
                  <a:buNone/>
                </a:pPr>
                <a:r>
                  <a:rPr lang="en-US" altLang="zh-CN" sz="2400" dirty="0">
                    <a:latin typeface="隶书" pitchFamily="49" charset="-122"/>
                  </a:rPr>
                  <a:t>		</a:t>
                </a:r>
                <a:r>
                  <a:rPr lang="zh-CN" altLang="en-US" sz="2400" dirty="0">
                    <a:latin typeface="隶书" pitchFamily="49" charset="-122"/>
                  </a:rPr>
                  <a:t>否则，进一步用单纯形法求解</a:t>
                </a:r>
                <a:endParaRPr lang="en-US" altLang="zh-CN" sz="2400" dirty="0">
                  <a:latin typeface="隶书" pitchFamily="49" charset="-122"/>
                </a:endParaRPr>
              </a:p>
              <a:p>
                <a:pPr>
                  <a:lnSpc>
                    <a:spcPct val="90000"/>
                  </a:lnSpc>
                </a:pPr>
                <a:r>
                  <a:rPr lang="zh-CN" altLang="en-US" sz="2400" dirty="0"/>
                  <a:t>沿用前面的例子，但增加一列约束，</a:t>
                </a:r>
                <a14:m>
                  <m:oMath xmlns:m="http://schemas.openxmlformats.org/officeDocument/2006/math">
                    <m:r>
                      <a:rPr lang="en-US" altLang="zh-CN" sz="2400" i="1" dirty="0" smtClean="0">
                        <a:latin typeface="Cambria Math"/>
                      </a:rPr>
                      <m:t>𝑥</m:t>
                    </m:r>
                    <m:r>
                      <a:rPr lang="en-US" altLang="zh-CN" sz="2400" i="1" baseline="-25000" dirty="0" smtClean="0">
                        <a:latin typeface="Cambria Math"/>
                      </a:rPr>
                      <m:t>6 </m:t>
                    </m:r>
                    <m:r>
                      <a:rPr lang="en-US" altLang="zh-CN" sz="2400" i="1" dirty="0">
                        <a:latin typeface="Cambria Math"/>
                      </a:rPr>
                      <m:t>, </m:t>
                    </m:r>
                    <m:r>
                      <a:rPr lang="en-US" altLang="zh-CN" sz="2400" i="1" dirty="0">
                        <a:latin typeface="Cambria Math"/>
                      </a:rPr>
                      <m:t>𝑝</m:t>
                    </m:r>
                    <m:r>
                      <a:rPr lang="en-US" altLang="zh-CN" sz="2400" i="1" baseline="-25000" dirty="0">
                        <a:latin typeface="Cambria Math"/>
                      </a:rPr>
                      <m:t>6</m:t>
                    </m:r>
                    <m:r>
                      <a:rPr lang="en-US" altLang="zh-CN" sz="2400" i="1" dirty="0">
                        <a:latin typeface="Cambria Math"/>
                      </a:rPr>
                      <m:t>=</m:t>
                    </m:r>
                    <m:d>
                      <m:dPr>
                        <m:ctrlPr>
                          <a:rPr lang="en-US" altLang="zh-CN" sz="2400" i="1" dirty="0">
                            <a:latin typeface="Cambria Math" panose="02040503050406030204" pitchFamily="18" charset="0"/>
                          </a:rPr>
                        </m:ctrlPr>
                      </m:dPr>
                      <m:e>
                        <m:r>
                          <a:rPr lang="en-US" altLang="zh-CN" sz="2400" i="1" dirty="0">
                            <a:latin typeface="Cambria Math"/>
                          </a:rPr>
                          <m:t> 2, 6, 3 </m:t>
                        </m:r>
                      </m:e>
                    </m:d>
                    <m:r>
                      <a:rPr lang="en-US" altLang="zh-CN" sz="2400" i="1" baseline="30000" dirty="0">
                        <a:latin typeface="Cambria Math"/>
                      </a:rPr>
                      <m:t>𝑇</m:t>
                    </m:r>
                    <m:r>
                      <a:rPr lang="en-US" altLang="zh-CN" sz="2400" i="1" dirty="0">
                        <a:latin typeface="Cambria Math"/>
                      </a:rPr>
                      <m:t>, </m:t>
                    </m:r>
                    <m:r>
                      <a:rPr lang="en-US" altLang="zh-CN" sz="2400" i="1" dirty="0">
                        <a:latin typeface="Cambria Math"/>
                      </a:rPr>
                      <m:t>𝑐</m:t>
                    </m:r>
                    <m:r>
                      <a:rPr lang="en-US" altLang="zh-CN" sz="2400" i="1" baseline="-25000" dirty="0">
                        <a:latin typeface="Cambria Math"/>
                      </a:rPr>
                      <m:t>6</m:t>
                    </m:r>
                    <m:r>
                      <a:rPr lang="en-US" altLang="zh-CN" sz="2400" i="1" dirty="0">
                        <a:latin typeface="Cambria Math"/>
                      </a:rPr>
                      <m:t>=</m:t>
                    </m:r>
                    <m:r>
                      <a:rPr lang="en-US" altLang="zh-CN" sz="2400" b="1" i="1" dirty="0" smtClean="0">
                        <a:latin typeface="Cambria Math"/>
                      </a:rPr>
                      <m:t>𝟓</m:t>
                    </m:r>
                    <m:r>
                      <a:rPr lang="zh-CN" altLang="en-US" sz="2400" b="1" i="1" dirty="0" smtClean="0">
                        <a:latin typeface="Cambria Math"/>
                      </a:rPr>
                      <m:t>，</m:t>
                    </m:r>
                    <m:r>
                      <a:rPr lang="zh-CN" altLang="en-US" sz="2400" i="1" dirty="0">
                        <a:latin typeface="Cambria Math"/>
                      </a:rPr>
                      <m:t>最终</m:t>
                    </m:r>
                    <m:r>
                      <a:rPr lang="zh-CN" altLang="en-US" sz="2400" i="1" dirty="0" smtClean="0">
                        <a:latin typeface="Cambria Math"/>
                      </a:rPr>
                      <m:t>可得</m:t>
                    </m:r>
                    <m:r>
                      <a:rPr lang="zh-CN" altLang="en-US" sz="2400" i="1" dirty="0">
                        <a:latin typeface="Cambria Math"/>
                      </a:rPr>
                      <m:t>如下</m:t>
                    </m:r>
                    <m:r>
                      <a:rPr lang="zh-CN" altLang="en-US" sz="2400" i="1" dirty="0" smtClean="0">
                        <a:latin typeface="Cambria Math"/>
                      </a:rPr>
                      <m:t>单纯形表</m:t>
                    </m:r>
                  </m:oMath>
                </a14:m>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r>
                  <a:rPr lang="zh-CN" altLang="en-US" sz="2400" dirty="0">
                    <a:latin typeface="隶书" pitchFamily="49" charset="-122"/>
                    <a:ea typeface="隶书" pitchFamily="49" charset="-122"/>
                    <a:sym typeface="Symbol" pitchFamily="18" charset="2"/>
                  </a:rPr>
                  <a:t>用单纯形法进一步求解，可得：</a:t>
                </a:r>
                <a14:m>
                  <m:oMath xmlns:m="http://schemas.openxmlformats.org/officeDocument/2006/math">
                    <m:r>
                      <a:rPr lang="en-US" altLang="zh-CN" sz="2400" i="1" dirty="0" smtClean="0">
                        <a:latin typeface="Cambria Math"/>
                        <a:ea typeface="隶书" pitchFamily="49" charset="-122"/>
                        <a:sym typeface="Symbol" pitchFamily="18" charset="2"/>
                      </a:rPr>
                      <m:t>𝑥</m:t>
                    </m:r>
                    <m:r>
                      <a:rPr lang="en-US" altLang="zh-CN" sz="2400" i="1" dirty="0">
                        <a:latin typeface="Cambria Math"/>
                        <a:ea typeface="隶书" pitchFamily="49" charset="-122"/>
                        <a:sym typeface="Symbol" pitchFamily="18" charset="2"/>
                      </a:rPr>
                      <m:t>∗ = ( 1,1.5,0,0,0,2 )</m:t>
                    </m:r>
                    <m:r>
                      <a:rPr lang="en-US" altLang="zh-CN" sz="2400" i="1" baseline="30000" dirty="0">
                        <a:latin typeface="Cambria Math"/>
                        <a:ea typeface="隶书" pitchFamily="49" charset="-122"/>
                        <a:sym typeface="Symbol" pitchFamily="18" charset="2"/>
                      </a:rPr>
                      <m:t>𝑇</m:t>
                    </m:r>
                    <m:r>
                      <a:rPr lang="en-US" altLang="zh-CN" sz="2400" i="1" baseline="30000" dirty="0">
                        <a:latin typeface="Cambria Math"/>
                        <a:ea typeface="隶书" pitchFamily="49" charset="-122"/>
                        <a:sym typeface="Symbol" pitchFamily="18" charset="2"/>
                      </a:rPr>
                      <m:t>   </m:t>
                    </m:r>
                    <m:r>
                      <a:rPr lang="en-US" altLang="zh-CN" sz="2400" i="1" dirty="0" smtClean="0">
                        <a:latin typeface="Cambria Math"/>
                        <a:ea typeface="隶书" pitchFamily="49" charset="-122"/>
                        <a:sym typeface="Symbol" pitchFamily="18" charset="2"/>
                      </a:rPr>
                      <m:t>𝑓</m:t>
                    </m:r>
                    <m:r>
                      <a:rPr lang="en-US" altLang="zh-CN" sz="2400" i="1" dirty="0" smtClean="0">
                        <a:latin typeface="Cambria Math"/>
                        <a:ea typeface="隶书" pitchFamily="49" charset="-122"/>
                        <a:sym typeface="Symbol" pitchFamily="18" charset="2"/>
                      </a:rPr>
                      <m:t>∗ = 16.5</m:t>
                    </m:r>
                  </m:oMath>
                </a14:m>
                <a:endParaRPr lang="en-US" altLang="zh-CN" sz="2400" dirty="0">
                  <a:ea typeface="隶书" pitchFamily="49" charset="-122"/>
                </a:endParaRPr>
              </a:p>
              <a:p>
                <a:pPr>
                  <a:lnSpc>
                    <a:spcPct val="90000"/>
                  </a:lnSpc>
                </a:pPr>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926" t="-1735"/>
                </a:stretch>
              </a:blipFill>
            </p:spPr>
            <p:txBody>
              <a:bodyPr/>
              <a:lstStyle/>
              <a:p>
                <a:r>
                  <a:rPr lang="zh-CN" altLang="en-US">
                    <a:noFill/>
                  </a:rPr>
                  <a:t> </a:t>
                </a:r>
                <a:endParaRPr lang="zh-CN" altLang="en-US">
                  <a:noFill/>
                </a:endParaRPr>
              </a:p>
            </p:txBody>
          </p:sp>
        </mc:Fallback>
      </mc:AlternateContent>
      <p:graphicFrame>
        <p:nvGraphicFramePr>
          <p:cNvPr id="4" name="Object 3"/>
          <p:cNvGraphicFramePr>
            <a:graphicFrameLocks noChangeAspect="1"/>
          </p:cNvGraphicFramePr>
          <p:nvPr/>
        </p:nvGraphicFramePr>
        <p:xfrm>
          <a:off x="848544" y="3465165"/>
          <a:ext cx="8483600" cy="2413000"/>
        </p:xfrm>
        <a:graphic>
          <a:graphicData uri="http://schemas.openxmlformats.org/presentationml/2006/ole">
            <mc:AlternateContent xmlns:mc="http://schemas.openxmlformats.org/markup-compatibility/2006">
              <mc:Choice xmlns:v="urn:schemas-microsoft-com:vml" Requires="v">
                <p:oleObj spid="_x0000_s44124" name="Document" r:id="rId5" imgW="7780020" imgH="2229485" progId="Word.Document.8">
                  <p:embed/>
                </p:oleObj>
              </mc:Choice>
              <mc:Fallback>
                <p:oleObj name="Document" r:id="rId5" imgW="7780020" imgH="2229485" progId="Word.Document.8">
                  <p:embed/>
                  <p:pic>
                    <p:nvPicPr>
                      <p:cNvPr id="0" name="Object 3"/>
                      <p:cNvPicPr>
                        <a:picLocks noChangeAspect="1" noChangeArrowheads="1"/>
                      </p:cNvPicPr>
                      <p:nvPr/>
                    </p:nvPicPr>
                    <p:blipFill>
                      <a:blip r:embed="rId6"/>
                      <a:srcRect/>
                      <a:stretch>
                        <a:fillRect/>
                      </a:stretch>
                    </p:blipFill>
                    <p:spPr bwMode="auto">
                      <a:xfrm>
                        <a:off x="848544" y="3465165"/>
                        <a:ext cx="8483600" cy="2413000"/>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ox(out)">
                                      <p:cBhvr>
                                        <p:cTn id="35" dur="500"/>
                                        <p:tgtEl>
                                          <p:spTgt spid="4"/>
                                        </p:tgtEl>
                                      </p:cBhvr>
                                    </p:animEffect>
                                  </p:childTnLst>
                                  <p:subTnLst>
                                    <p:audio>
                                      <p:cMediaNode>
                                        <p:cTn display="0" masterRel="sameClick">
                                          <p:stCondLst>
                                            <p:cond evt="begin" delay="0">
                                              <p:tn val="33"/>
                                            </p:cond>
                                          </p:stCondLst>
                                          <p:endCondLst>
                                            <p:cond evt="onStopAudio" delay="0">
                                              <p:tgtEl>
                                                <p:sldTgt/>
                                              </p:tgtEl>
                                            </p:cond>
                                          </p:endCondLst>
                                        </p:cTn>
                                        <p:tgtEl>
                                          <p:sndTgt r:embed="rId3" name="System.wav"/>
                                        </p:tgtEl>
                                      </p:cMediaNode>
                                    </p:audio>
                                  </p:sub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1000"/>
                                        <p:tgtEl>
                                          <p:spTgt spid="3">
                                            <p:txEl>
                                              <p:pRg st="10" end="10"/>
                                            </p:txEl>
                                          </p:spTgt>
                                        </p:tgtEl>
                                      </p:cBhvr>
                                    </p:animEffect>
                                    <p:anim calcmode="lin" valueType="num">
                                      <p:cBhvr>
                                        <p:cTn id="4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r>
              <a:rPr lang="en-US" altLang="zh-CN" dirty="0">
                <a:latin typeface="隶书" panose="02010509060101010101" pitchFamily="1" charset="-122"/>
              </a:rPr>
              <a:t>-</a:t>
            </a:r>
            <a:r>
              <a:rPr lang="zh-CN" altLang="en-US" dirty="0">
                <a:latin typeface="隶书" panose="02010509060101010101" pitchFamily="1" charset="-122"/>
              </a:rPr>
              <a:t>增加约束</a:t>
            </a:r>
            <a:endParaRPr lang="zh-CN" altLang="en-US" dirty="0"/>
          </a:p>
        </p:txBody>
      </p:sp>
      <p:sp>
        <p:nvSpPr>
          <p:cNvPr id="3" name="Content Placeholder 2"/>
          <p:cNvSpPr>
            <a:spLocks noGrp="1"/>
          </p:cNvSpPr>
          <p:nvPr>
            <p:ph idx="1"/>
          </p:nvPr>
        </p:nvSpPr>
        <p:spPr/>
        <p:txBody>
          <a:bodyPr/>
          <a:lstStyle/>
          <a:p>
            <a:r>
              <a:rPr lang="zh-CN" altLang="en-US" dirty="0"/>
              <a:t>若增加一个约束</a:t>
            </a:r>
            <a:endParaRPr lang="en-US" altLang="zh-CN" dirty="0"/>
          </a:p>
          <a:p>
            <a:pPr lvl="1"/>
            <a:r>
              <a:rPr lang="zh-CN" altLang="en-US" sz="2800" dirty="0">
                <a:latin typeface="隶书" panose="02010509060101010101" pitchFamily="1" charset="-122"/>
              </a:rPr>
              <a:t>增加约束一个之后，应把最优解代入</a:t>
            </a:r>
            <a:r>
              <a:rPr lang="zh-CN" altLang="en-US" sz="3200" dirty="0">
                <a:latin typeface="隶书" panose="02010509060101010101" pitchFamily="1" charset="-122"/>
              </a:rPr>
              <a:t>入新的约束，若满足则最优解不变，否则填入最优单纯形表作为新的一行，引入一个新的非负变量（原约束若是小于等于形式可引入非负松弛变量，否则引入非负人工变量），并通过矩阵行变换把对应基变量的元素变为</a:t>
            </a:r>
            <a:r>
              <a:rPr lang="en-US" altLang="zh-CN" sz="3200" dirty="0">
                <a:latin typeface="隶书" panose="02010509060101010101" pitchFamily="1" charset="-122"/>
              </a:rPr>
              <a:t>0</a:t>
            </a:r>
            <a:r>
              <a:rPr lang="zh-CN" altLang="en-US" sz="3200" dirty="0">
                <a:latin typeface="隶书" panose="02010509060101010101" pitchFamily="1" charset="-122"/>
              </a:rPr>
              <a:t>，进一步用单纯形法或对偶单纯形法求解。</a:t>
            </a:r>
          </a:p>
          <a:p>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r>
              <a:rPr lang="en-US" altLang="zh-CN" dirty="0">
                <a:latin typeface="隶书" panose="02010509060101010101" pitchFamily="1" charset="-122"/>
              </a:rPr>
              <a:t>-</a:t>
            </a:r>
            <a:r>
              <a:rPr lang="zh-CN" altLang="en-US" dirty="0">
                <a:latin typeface="隶书" panose="02010509060101010101" pitchFamily="1" charset="-122"/>
              </a:rPr>
              <a:t>增加约束</a:t>
            </a:r>
            <a:endParaRPr lang="zh-CN" altLang="en-US" dirty="0"/>
          </a:p>
        </p:txBody>
      </p:sp>
      <p:sp>
        <p:nvSpPr>
          <p:cNvPr id="3" name="Content Placeholder 2"/>
          <p:cNvSpPr>
            <a:spLocks noGrp="1"/>
          </p:cNvSpPr>
          <p:nvPr>
            <p:ph idx="1"/>
          </p:nvPr>
        </p:nvSpPr>
        <p:spPr/>
        <p:txBody>
          <a:bodyPr/>
          <a:lstStyle/>
          <a:p>
            <a:pPr>
              <a:spcBef>
                <a:spcPct val="0"/>
              </a:spcBef>
            </a:pPr>
            <a:r>
              <a:rPr lang="zh-CN" altLang="en-US" dirty="0"/>
              <a:t>仍考虑前面的例子，</a:t>
            </a:r>
            <a:r>
              <a:rPr lang="zh-CN" altLang="en-US" sz="3200" dirty="0">
                <a:latin typeface="隶书" panose="02010509060101010101" pitchFamily="1" charset="-122"/>
              </a:rPr>
              <a:t>增加</a:t>
            </a:r>
            <a:r>
              <a:rPr lang="en-US" altLang="zh-CN" sz="3200" dirty="0">
                <a:latin typeface="隶书" panose="02010509060101010101" pitchFamily="1" charset="-122"/>
              </a:rPr>
              <a:t>3</a:t>
            </a:r>
            <a:r>
              <a:rPr lang="en-US" altLang="zh-CN" sz="3200" i="1" dirty="0">
                <a:latin typeface="隶书" panose="02010509060101010101" pitchFamily="1" charset="-122"/>
              </a:rPr>
              <a:t>x</a:t>
            </a:r>
            <a:r>
              <a:rPr lang="en-US" altLang="zh-CN" sz="3200" baseline="-25000" dirty="0">
                <a:latin typeface="隶书" panose="02010509060101010101" pitchFamily="1" charset="-122"/>
              </a:rPr>
              <a:t>1</a:t>
            </a:r>
            <a:r>
              <a:rPr lang="en-US" altLang="zh-CN" sz="3200" dirty="0">
                <a:latin typeface="隶书" panose="02010509060101010101" pitchFamily="1" charset="-122"/>
              </a:rPr>
              <a:t>+ 2</a:t>
            </a:r>
            <a:r>
              <a:rPr lang="en-US" altLang="zh-CN" sz="3200" i="1" dirty="0">
                <a:latin typeface="隶书" panose="02010509060101010101" pitchFamily="1" charset="-122"/>
              </a:rPr>
              <a:t>x</a:t>
            </a:r>
            <a:r>
              <a:rPr lang="en-US" altLang="zh-CN" sz="3200" baseline="-25000" dirty="0">
                <a:latin typeface="隶书" panose="02010509060101010101" pitchFamily="1" charset="-122"/>
              </a:rPr>
              <a:t>2</a:t>
            </a:r>
            <a:r>
              <a:rPr lang="en-US" altLang="zh-CN" sz="3200" dirty="0">
                <a:latin typeface="隶书" panose="02010509060101010101" pitchFamily="1" charset="-122"/>
              </a:rPr>
              <a:t>≤15</a:t>
            </a:r>
            <a:r>
              <a:rPr lang="zh-CN" altLang="en-US" sz="3200" dirty="0">
                <a:latin typeface="隶书" panose="02010509060101010101" pitchFamily="1" charset="-122"/>
              </a:rPr>
              <a:t>，原最优解不满足这个约束</a:t>
            </a:r>
            <a:endParaRPr lang="en-US" altLang="zh-CN" sz="3200" dirty="0">
              <a:latin typeface="隶书" panose="02010509060101010101" pitchFamily="1" charset="-122"/>
            </a:endParaRPr>
          </a:p>
          <a:p>
            <a:pPr>
              <a:spcBef>
                <a:spcPct val="0"/>
              </a:spcBef>
              <a:buNone/>
            </a:pPr>
            <a:endParaRPr lang="en-US" altLang="zh-CN" sz="3200" dirty="0"/>
          </a:p>
          <a:p>
            <a:pPr>
              <a:spcBef>
                <a:spcPct val="0"/>
              </a:spcBef>
              <a:buNone/>
            </a:pPr>
            <a:endParaRPr lang="en-US" altLang="zh-CN" sz="3200" dirty="0"/>
          </a:p>
          <a:p>
            <a:pPr>
              <a:spcBef>
                <a:spcPct val="0"/>
              </a:spcBef>
              <a:buNone/>
            </a:pPr>
            <a:endParaRPr lang="en-US" altLang="zh-CN" sz="3200" dirty="0"/>
          </a:p>
          <a:p>
            <a:pPr>
              <a:spcBef>
                <a:spcPct val="0"/>
              </a:spcBef>
              <a:buNone/>
            </a:pPr>
            <a:endParaRPr lang="en-US" altLang="zh-CN" sz="3200" dirty="0"/>
          </a:p>
          <a:p>
            <a:pPr>
              <a:spcBef>
                <a:spcPct val="0"/>
              </a:spcBef>
              <a:buNone/>
            </a:pPr>
            <a:endParaRPr lang="en-US" altLang="zh-CN" sz="3200" dirty="0"/>
          </a:p>
          <a:p>
            <a:pPr>
              <a:spcBef>
                <a:spcPct val="0"/>
              </a:spcBef>
              <a:buNone/>
            </a:pPr>
            <a:endParaRPr lang="en-US" altLang="zh-CN" sz="3200" dirty="0"/>
          </a:p>
          <a:p>
            <a:pPr>
              <a:spcBef>
                <a:spcPct val="0"/>
              </a:spcBef>
            </a:pPr>
            <a:r>
              <a:rPr lang="zh-CN" altLang="en-US" sz="3200" dirty="0">
                <a:ea typeface="隶书" panose="02010509060101010101" pitchFamily="1" charset="-122"/>
              </a:rPr>
              <a:t>经对偶单纯形法一步，可得最优解为（</a:t>
            </a:r>
            <a:r>
              <a:rPr lang="en-US" altLang="zh-CN" sz="3200" dirty="0">
                <a:ea typeface="隶书" panose="02010509060101010101" pitchFamily="1" charset="-122"/>
              </a:rPr>
              <a:t>3.5, 2.25, 0, 0, 3, 2 )</a:t>
            </a:r>
            <a:r>
              <a:rPr lang="en-US" altLang="zh-CN" sz="3200" baseline="30000" dirty="0">
                <a:ea typeface="隶书" panose="02010509060101010101" pitchFamily="1" charset="-122"/>
              </a:rPr>
              <a:t>T</a:t>
            </a:r>
            <a:r>
              <a:rPr lang="zh-CN" altLang="en-US" sz="3200" dirty="0">
                <a:ea typeface="隶书" panose="02010509060101010101" pitchFamily="1" charset="-122"/>
              </a:rPr>
              <a:t>，最优值为 </a:t>
            </a:r>
            <a:r>
              <a:rPr lang="en-US" altLang="zh-CN" sz="3200" dirty="0">
                <a:ea typeface="隶书" panose="02010509060101010101" pitchFamily="1" charset="-122"/>
              </a:rPr>
              <a:t>13. 75</a:t>
            </a:r>
          </a:p>
          <a:p>
            <a:pPr>
              <a:spcBef>
                <a:spcPct val="0"/>
              </a:spcBef>
              <a:buNone/>
            </a:pPr>
            <a:endParaRPr lang="zh-CN" altLang="en-US" dirty="0"/>
          </a:p>
        </p:txBody>
      </p:sp>
      <p:graphicFrame>
        <p:nvGraphicFramePr>
          <p:cNvPr id="4" name="Object 3"/>
          <p:cNvGraphicFramePr/>
          <p:nvPr/>
        </p:nvGraphicFramePr>
        <p:xfrm>
          <a:off x="561528" y="2242442"/>
          <a:ext cx="9144000" cy="3382963"/>
        </p:xfrm>
        <a:graphic>
          <a:graphicData uri="http://schemas.openxmlformats.org/presentationml/2006/ole">
            <mc:AlternateContent xmlns:mc="http://schemas.openxmlformats.org/markup-compatibility/2006">
              <mc:Choice xmlns:v="urn:schemas-microsoft-com:vml" Requires="v">
                <p:oleObj spid="_x0000_s45148" name="Document" r:id="rId4" imgW="8025130" imgH="2811780" progId="Word.Document.8">
                  <p:embed/>
                </p:oleObj>
              </mc:Choice>
              <mc:Fallback>
                <p:oleObj name="Document" r:id="rId4" imgW="8025130" imgH="2811780" progId="Word.Document.8">
                  <p:embed/>
                  <p:pic>
                    <p:nvPicPr>
                      <p:cNvPr id="0" name="Object 3"/>
                      <p:cNvPicPr>
                        <a:picLocks noChangeArrowheads="1"/>
                      </p:cNvPicPr>
                      <p:nvPr/>
                    </p:nvPicPr>
                    <p:blipFill>
                      <a:blip r:embed="rId5"/>
                      <a:srcRect/>
                      <a:stretch>
                        <a:fillRect/>
                      </a:stretch>
                    </p:blipFill>
                    <p:spPr bwMode="auto">
                      <a:xfrm>
                        <a:off x="561528" y="2242442"/>
                        <a:ext cx="9144000" cy="3382963"/>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out)">
                                      <p:cBhvr>
                                        <p:cTn id="14" dur="500"/>
                                        <p:tgtEl>
                                          <p:spTgt spid="4"/>
                                        </p:tgtEl>
                                      </p:cBhvr>
                                    </p:animEffect>
                                  </p:childTnLst>
                                  <p:subTnLst>
                                    <p:audio>
                                      <p:cMediaNode>
                                        <p:cTn display="0" masterRel="sameClick">
                                          <p:stCondLst>
                                            <p:cond evt="begin" delay="0">
                                              <p:tn val="12"/>
                                            </p:cond>
                                          </p:stCondLst>
                                          <p:endCondLst>
                                            <p:cond evt="onStopAudio" delay="0">
                                              <p:tgtEl>
                                                <p:sldTgt/>
                                              </p:tgtEl>
                                            </p:cond>
                                          </p:endCondLst>
                                        </p:cTn>
                                        <p:tgtEl>
                                          <p:sndTgt r:embed="rId3" name="type.wav"/>
                                        </p:tgtEl>
                                      </p:cMediaNode>
                                    </p:audio>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altLang="zh-CN" b="1" i="1" smtClean="0">
                        <a:latin typeface="Cambria Math"/>
                      </a:rPr>
                      <m:t>𝑳𝑷</m:t>
                    </m:r>
                    <m:r>
                      <a:rPr lang="en-US" altLang="zh-CN" b="1" i="1" smtClean="0">
                        <a:latin typeface="Cambria Math"/>
                      </a:rPr>
                      <m:t>:</m:t>
                    </m:r>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sSup>
                      <m:sSupPr>
                        <m:ctrlPr>
                          <a:rPr lang="en-US" altLang="zh-CN" b="1" i="1" smtClean="0">
                            <a:latin typeface="Cambria Math" panose="02040503050406030204" pitchFamily="18" charset="0"/>
                          </a:rPr>
                        </m:ctrlPr>
                      </m:sSupPr>
                      <m:e>
                        <m:r>
                          <a:rPr lang="en-US" altLang="zh-CN" b="1" i="1" smtClean="0">
                            <a:latin typeface="Cambria Math"/>
                          </a:rPr>
                          <m:t>𝒄</m:t>
                        </m:r>
                      </m:e>
                      <m:sup>
                        <m:r>
                          <a:rPr lang="en-US" altLang="zh-CN" b="1" i="1" smtClean="0">
                            <a:latin typeface="Cambria Math"/>
                          </a:rPr>
                          <m:t>𝑻</m:t>
                        </m:r>
                      </m:sup>
                    </m:sSup>
                    <m:r>
                      <a:rPr lang="en-US" altLang="zh-CN" b="1" i="1" smtClean="0">
                        <a:latin typeface="Cambria Math"/>
                      </a:rPr>
                      <m:t>𝒙</m:t>
                    </m:r>
                    <m:r>
                      <a:rPr lang="en-US" altLang="zh-CN" b="1" i="1" smtClean="0">
                        <a:latin typeface="Cambria Math"/>
                      </a:rPr>
                      <m:t>,</m:t>
                    </m:r>
                    <m:r>
                      <a:rPr lang="en-US" altLang="zh-CN" b="1" i="1" smtClean="0">
                        <a:latin typeface="Cambria Math"/>
                      </a:rPr>
                      <m:t>𝑨𝒙</m:t>
                    </m:r>
                    <m:r>
                      <a:rPr lang="en-US" altLang="zh-CN" b="1" i="1" smtClean="0">
                        <a:latin typeface="Cambria Math"/>
                      </a:rPr>
                      <m:t>=</m:t>
                    </m:r>
                    <m:r>
                      <a:rPr lang="en-US" altLang="zh-CN" b="1" i="1" smtClean="0">
                        <a:latin typeface="Cambria Math"/>
                      </a:rPr>
                      <m:t>𝒃</m:t>
                    </m:r>
                    <m:r>
                      <a:rPr lang="en-US" altLang="zh-CN" b="1" i="1" smtClean="0">
                        <a:latin typeface="Cambria Math"/>
                      </a:rPr>
                      <m:t>,</m:t>
                    </m:r>
                    <m:r>
                      <a:rPr lang="en-US" altLang="zh-CN" b="1" i="1" smtClean="0">
                        <a:latin typeface="Cambria Math"/>
                      </a:rPr>
                      <m:t>𝒙</m:t>
                    </m:r>
                    <m:r>
                      <a:rPr lang="en-US" altLang="zh-CN" b="1" i="1" smtClean="0">
                        <a:latin typeface="Cambria Math"/>
                      </a:rPr>
                      <m:t>≥</m:t>
                    </m:r>
                    <m:r>
                      <a:rPr lang="en-US" altLang="zh-CN" b="1" i="1" smtClean="0">
                        <a:latin typeface="Cambria Math"/>
                      </a:rPr>
                      <m:t>𝟎</m:t>
                    </m:r>
                  </m:oMath>
                </a14:m>
                <a:endParaRPr lang="en-US" altLang="zh-CN" b="1" dirty="0"/>
              </a:p>
              <a:p>
                <a:r>
                  <a:rPr lang="zh-CN" altLang="en-US" dirty="0"/>
                  <a:t>如果</a:t>
                </a:r>
                <a14:m>
                  <m:oMath xmlns:m="http://schemas.openxmlformats.org/officeDocument/2006/math">
                    <m:r>
                      <a:rPr lang="en-US" altLang="zh-CN" b="1" i="1" smtClean="0">
                        <a:latin typeface="Cambria Math"/>
                      </a:rPr>
                      <m:t>𝒛</m:t>
                    </m:r>
                    <m:r>
                      <a:rPr lang="en-US" altLang="zh-CN" b="1" i="1" smtClean="0">
                        <a:latin typeface="Cambria Math"/>
                      </a:rPr>
                      <m:t>=</m:t>
                    </m:r>
                    <m:f>
                      <m:fPr>
                        <m:ctrlPr>
                          <a:rPr lang="en-US" altLang="zh-CN" b="1"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𝟐</m:t>
                        </m:r>
                      </m:den>
                    </m:f>
                    <m:sSup>
                      <m:sSupPr>
                        <m:ctrlPr>
                          <a:rPr lang="en-US" altLang="zh-CN" b="1" i="1" smtClean="0">
                            <a:latin typeface="Cambria Math" panose="02040503050406030204" pitchFamily="18" charset="0"/>
                          </a:rPr>
                        </m:ctrlPr>
                      </m:sSupPr>
                      <m:e>
                        <m:r>
                          <a:rPr lang="en-US" altLang="zh-CN" b="1" i="1" smtClean="0">
                            <a:latin typeface="Cambria Math"/>
                          </a:rPr>
                          <m:t>𝒙</m:t>
                        </m:r>
                      </m:e>
                      <m:sup>
                        <m:r>
                          <a:rPr lang="en-US" altLang="zh-CN" b="1" i="1" smtClean="0">
                            <a:latin typeface="Cambria Math"/>
                          </a:rPr>
                          <m:t>𝑻</m:t>
                        </m:r>
                      </m:sup>
                    </m:sSup>
                    <m:r>
                      <a:rPr lang="en-US" altLang="zh-CN" b="1" i="1" smtClean="0">
                        <a:latin typeface="Cambria Math"/>
                      </a:rPr>
                      <m:t>𝑯𝒙</m:t>
                    </m:r>
                    <m:r>
                      <a:rPr lang="en-US" altLang="zh-CN" b="1" i="1" smtClean="0">
                        <a:latin typeface="Cambria Math"/>
                      </a:rPr>
                      <m:t>+</m:t>
                    </m:r>
                    <m:sSup>
                      <m:sSupPr>
                        <m:ctrlPr>
                          <a:rPr lang="en-US" altLang="zh-CN" b="1" i="1" smtClean="0">
                            <a:latin typeface="Cambria Math" panose="02040503050406030204" pitchFamily="18" charset="0"/>
                          </a:rPr>
                        </m:ctrlPr>
                      </m:sSupPr>
                      <m:e>
                        <m:r>
                          <a:rPr lang="en-US" altLang="zh-CN" b="1" i="1" smtClean="0">
                            <a:latin typeface="Cambria Math"/>
                          </a:rPr>
                          <m:t>𝒄</m:t>
                        </m:r>
                      </m:e>
                      <m:sup>
                        <m:r>
                          <a:rPr lang="en-US" altLang="zh-CN" b="1" i="1" smtClean="0">
                            <a:latin typeface="Cambria Math"/>
                          </a:rPr>
                          <m:t>𝑻</m:t>
                        </m:r>
                      </m:sup>
                    </m:sSup>
                    <m:r>
                      <a:rPr lang="en-US" altLang="zh-CN" b="1" i="1" smtClean="0">
                        <a:latin typeface="Cambria Math"/>
                      </a:rPr>
                      <m:t>𝒙</m:t>
                    </m:r>
                    <m:r>
                      <a:rPr lang="en-US" altLang="zh-CN" b="1" i="1" smtClean="0">
                        <a:latin typeface="Cambria Math"/>
                      </a:rPr>
                      <m:t>,</m:t>
                    </m:r>
                    <m:r>
                      <a:rPr lang="en-US" altLang="zh-CN" b="1" i="1" smtClean="0">
                        <a:latin typeface="Cambria Math"/>
                      </a:rPr>
                      <m:t>𝑯</m:t>
                    </m:r>
                    <m:r>
                      <a:rPr lang="zh-CN" altLang="en-US" b="1" i="1" smtClean="0">
                        <a:latin typeface="Cambria Math"/>
                      </a:rPr>
                      <m:t>为</m:t>
                    </m:r>
                    <m:r>
                      <a:rPr lang="en-US" altLang="zh-CN" b="1" i="1" smtClean="0">
                        <a:latin typeface="Cambria Math"/>
                      </a:rPr>
                      <m:t>𝒏</m:t>
                    </m:r>
                    <m:r>
                      <a:rPr lang="zh-CN" altLang="en-US" b="1" i="1" smtClean="0">
                        <a:latin typeface="Cambria Math"/>
                      </a:rPr>
                      <m:t>阶的</m:t>
                    </m:r>
                    <m:r>
                      <a:rPr lang="zh-CN" altLang="en-US" i="1">
                        <a:latin typeface="Cambria Math"/>
                      </a:rPr>
                      <m:t>对称</m:t>
                    </m:r>
                    <m:r>
                      <a:rPr lang="zh-CN" altLang="en-US" i="1" smtClean="0">
                        <a:latin typeface="Cambria Math"/>
                      </a:rPr>
                      <m:t>矩阵</m:t>
                    </m:r>
                  </m:oMath>
                </a14:m>
                <a:r>
                  <a:rPr lang="zh-CN" altLang="en-US" dirty="0"/>
                  <a:t>，其余不变，则成为二次规划</a:t>
                </a:r>
                <a:r>
                  <a:rPr lang="en-US" altLang="zh-CN" dirty="0"/>
                  <a:t>(Quadratic Programming)</a:t>
                </a:r>
              </a:p>
              <a:p>
                <a:r>
                  <a:rPr lang="zh-CN" altLang="en-US" dirty="0"/>
                  <a:t>如果目标和约束都允许非线性，称为非线性规划</a:t>
                </a:r>
                <a:r>
                  <a:rPr lang="en-US" altLang="zh-CN" dirty="0"/>
                  <a:t>(nonlinear program)</a:t>
                </a:r>
              </a:p>
              <a:p>
                <a:r>
                  <a:rPr lang="zh-CN" altLang="en-US" dirty="0"/>
                  <a:t>如果变量为整数，则成为整数规划</a:t>
                </a:r>
                <a:r>
                  <a:rPr lang="en-US" altLang="zh-CN" dirty="0"/>
                  <a:t>(integer program)</a:t>
                </a:r>
              </a:p>
              <a:p>
                <a:r>
                  <a:rPr lang="zh-CN" altLang="en-US" dirty="0"/>
                  <a:t>线性规划最先在经济规划</a:t>
                </a:r>
                <a:r>
                  <a:rPr lang="en-US" altLang="zh-CN" dirty="0"/>
                  <a:t>(economic planning)</a:t>
                </a:r>
                <a:r>
                  <a:rPr lang="zh-CN" altLang="en-US" dirty="0"/>
                  <a:t>中使用，后在数值分析，逼近论，模式识别，机器学习中都有很多应用</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r="-463"/>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1)</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应用问题简述</a:t>
                </a:r>
                <a:endParaRPr lang="en-US" altLang="zh-CN" dirty="0"/>
              </a:p>
              <a:p>
                <a:pPr lvl="1"/>
                <a:r>
                  <a:rPr lang="zh-CN" altLang="en-US" dirty="0"/>
                  <a:t>饮食问题</a:t>
                </a:r>
                <a:r>
                  <a:rPr lang="en-US" altLang="zh-CN" dirty="0"/>
                  <a:t>-The Diet Problem: </a:t>
                </a:r>
                <a:r>
                  <a:rPr lang="zh-CN" altLang="en-US" dirty="0"/>
                  <a:t>花最少的钱为个人制定适合营养计划要求的食物规划：给定食物品种，确保个人营养要求</a:t>
                </a:r>
                <a:endParaRPr lang="en-US" altLang="zh-CN" dirty="0"/>
              </a:p>
              <a:p>
                <a:pPr lvl="1"/>
                <a:r>
                  <a:rPr lang="zh-CN" altLang="en-US" dirty="0"/>
                  <a:t>线性曲面拟合</a:t>
                </a:r>
                <a:r>
                  <a:rPr lang="en-US" altLang="zh-CN" dirty="0"/>
                  <a:t>(Linear surface fitting): </a:t>
                </a:r>
                <a:r>
                  <a:rPr lang="zh-CN" altLang="en-US" dirty="0"/>
                  <a:t>一系列观测量</a:t>
                </a:r>
                <a14:m>
                  <m:oMath xmlns:m="http://schemas.openxmlformats.org/officeDocument/2006/math">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a:rPr>
                              <m:t>𝑨</m:t>
                            </m:r>
                          </m:e>
                          <m:sub>
                            <m:r>
                              <a:rPr lang="en-US" altLang="zh-CN" b="1" i="1" smtClean="0">
                                <a:latin typeface="Cambria Math"/>
                              </a:rPr>
                              <m:t>𝒊</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e>
                    </m:d>
                    <m:r>
                      <a:rPr lang="en-US" altLang="zh-CN" b="1" i="1" smtClean="0">
                        <a:latin typeface="Cambria Math"/>
                      </a:rPr>
                      <m:t>,</m:t>
                    </m:r>
                    <m:r>
                      <a:rPr lang="en-US" altLang="zh-CN" b="1" i="1" smtClean="0">
                        <a:latin typeface="Cambria Math"/>
                      </a:rPr>
                      <m:t>𝒊</m:t>
                    </m:r>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𝒎</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𝑨</m:t>
                        </m:r>
                      </m:e>
                      <m:sub>
                        <m:r>
                          <a:rPr lang="en-US" altLang="zh-CN" b="1" i="1" smtClean="0">
                            <a:latin typeface="Cambria Math"/>
                          </a:rPr>
                          <m:t>𝒊</m:t>
                        </m:r>
                      </m:sub>
                    </m:sSub>
                    <m:r>
                      <a:rPr lang="zh-CN" altLang="en-US" b="1" i="1" smtClean="0">
                        <a:latin typeface="Cambria Math"/>
                      </a:rPr>
                      <m:t>为</m:t>
                    </m:r>
                    <m:r>
                      <a:rPr lang="en-US" altLang="zh-CN" b="1" i="1" smtClean="0">
                        <a:latin typeface="Cambria Math"/>
                      </a:rPr>
                      <m:t>𝒏</m:t>
                    </m:r>
                  </m:oMath>
                </a14:m>
                <a:r>
                  <a:rPr lang="zh-CN" altLang="en-US" dirty="0"/>
                  <a:t>个元素的行向量，</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oMath>
                </a14:m>
                <a:r>
                  <a:rPr lang="zh-CN" altLang="en-US" dirty="0"/>
                  <a:t>为实数，目的值找到向量</a:t>
                </a:r>
                <a14:m>
                  <m:oMath xmlns:m="http://schemas.openxmlformats.org/officeDocument/2006/math">
                    <m:r>
                      <a:rPr lang="en-US" altLang="zh-CN" b="1" i="1" smtClean="0">
                        <a:latin typeface="Cambria Math"/>
                      </a:rPr>
                      <m:t>𝒙</m:t>
                    </m:r>
                    <m:r>
                      <a:rPr lang="en-US" altLang="zh-CN" b="1" i="1" smtClean="0">
                        <a:latin typeface="Cambria Math"/>
                      </a:rPr>
                      <m:t>,</m:t>
                    </m:r>
                  </m:oMath>
                </a14:m>
                <a:r>
                  <a:rPr lang="zh-CN" altLang="en-US" dirty="0"/>
                  <a:t>常数</a:t>
                </a:r>
                <a14:m>
                  <m:oMath xmlns:m="http://schemas.openxmlformats.org/officeDocument/2006/math">
                    <m:r>
                      <a:rPr lang="en-US" altLang="zh-CN" b="1" i="1" smtClean="0">
                        <a:latin typeface="Cambria Math"/>
                      </a:rPr>
                      <m:t>𝜸</m:t>
                    </m:r>
                  </m:oMath>
                </a14:m>
                <a:r>
                  <a:rPr lang="en-US" altLang="zh-CN" dirty="0"/>
                  <a:t>: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𝑨</m:t>
                        </m:r>
                      </m:e>
                      <m:sub>
                        <m:r>
                          <a:rPr lang="en-US" altLang="zh-CN" b="1" i="1" smtClean="0">
                            <a:latin typeface="Cambria Math"/>
                          </a:rPr>
                          <m:t>𝒊</m:t>
                        </m:r>
                      </m:sub>
                    </m:sSub>
                    <m:r>
                      <a:rPr lang="en-US" altLang="zh-CN" b="1" i="1" smtClean="0">
                        <a:latin typeface="Cambria Math"/>
                      </a:rPr>
                      <m:t>𝒙</m:t>
                    </m:r>
                    <m:r>
                      <a:rPr lang="en-US" altLang="zh-CN" b="1" i="1" smtClean="0">
                        <a:latin typeface="Cambria Math"/>
                      </a:rPr>
                      <m:t>+</m:t>
                    </m:r>
                    <m:r>
                      <a:rPr lang="en-US" altLang="zh-CN" b="1" i="1" smtClean="0">
                        <a:latin typeface="Cambria Math"/>
                      </a:rPr>
                      <m:t>𝜸</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r>
                      <a:rPr lang="en-US" altLang="zh-CN" b="1" i="1" smtClean="0">
                        <a:latin typeface="Cambria Math"/>
                      </a:rPr>
                      <m:t>,</m:t>
                    </m:r>
                    <m:r>
                      <a:rPr lang="en-US" altLang="zh-CN" b="1" i="1" smtClean="0">
                        <a:latin typeface="Cambria Math"/>
                      </a:rPr>
                      <m:t>𝒊</m:t>
                    </m:r>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𝒎</m:t>
                    </m:r>
                  </m:oMath>
                </a14:m>
                <a:r>
                  <a:rPr lang="en-US" altLang="zh-CN" dirty="0"/>
                  <a:t>, </a:t>
                </a:r>
                <a:r>
                  <a:rPr lang="zh-CN" altLang="en-US" dirty="0"/>
                  <a:t>为了测量这种拟合度，可以使用</a:t>
                </a:r>
                <a14:m>
                  <m:oMath xmlns:m="http://schemas.openxmlformats.org/officeDocument/2006/math">
                    <m:sSubSup>
                      <m:sSubSupPr>
                        <m:ctrlPr>
                          <a:rPr lang="en-US" altLang="zh-CN" b="1" i="1" smtClean="0">
                            <a:latin typeface="Cambria Math" panose="02040503050406030204" pitchFamily="18" charset="0"/>
                          </a:rPr>
                        </m:ctrlPr>
                      </m:sSubSupPr>
                      <m:e>
                        <m:r>
                          <a:rPr lang="en-US" altLang="zh-CN" b="1" i="0" smtClean="0">
                            <a:latin typeface="Cambria Math"/>
                          </a:rPr>
                          <m:t>𝚺</m:t>
                        </m:r>
                      </m:e>
                      <m:sub>
                        <m:r>
                          <a:rPr lang="en-US" altLang="zh-CN" b="1" i="0" smtClean="0">
                            <a:latin typeface="Cambria Math"/>
                          </a:rPr>
                          <m:t>𝐢</m:t>
                        </m:r>
                        <m:r>
                          <a:rPr lang="en-US" altLang="zh-CN" b="1" i="0" smtClean="0">
                            <a:latin typeface="Cambria Math"/>
                          </a:rPr>
                          <m:t>=</m:t>
                        </m:r>
                        <m:r>
                          <a:rPr lang="en-US" altLang="zh-CN" b="1" i="0" smtClean="0">
                            <a:latin typeface="Cambria Math"/>
                          </a:rPr>
                          <m:t>𝟏</m:t>
                        </m:r>
                      </m:sub>
                      <m:sup>
                        <m:r>
                          <a:rPr lang="en-US" altLang="zh-CN" b="1" i="0" smtClean="0">
                            <a:latin typeface="Cambria Math"/>
                          </a:rPr>
                          <m:t>𝐦</m:t>
                        </m:r>
                      </m:sup>
                    </m:sSubSup>
                    <m:r>
                      <a:rPr lang="en-US" altLang="zh-CN" b="1" i="0" smtClean="0">
                        <a:latin typeface="Cambria Math"/>
                      </a:rPr>
                      <m:t>|</m:t>
                    </m:r>
                    <m:sSub>
                      <m:sSubPr>
                        <m:ctrlPr>
                          <a:rPr lang="en-US" altLang="zh-CN" b="1" i="1" smtClean="0">
                            <a:latin typeface="Cambria Math" panose="02040503050406030204" pitchFamily="18" charset="0"/>
                          </a:rPr>
                        </m:ctrlPr>
                      </m:sSubPr>
                      <m:e>
                        <m:r>
                          <a:rPr lang="en-US" altLang="zh-CN" b="1" i="0" smtClean="0">
                            <a:latin typeface="Cambria Math"/>
                          </a:rPr>
                          <m:t>𝐀</m:t>
                        </m:r>
                      </m:e>
                      <m:sub>
                        <m:r>
                          <a:rPr lang="en-US" altLang="zh-CN" b="1" i="0" smtClean="0">
                            <a:latin typeface="Cambria Math"/>
                          </a:rPr>
                          <m:t>𝐢</m:t>
                        </m:r>
                      </m:sub>
                    </m:sSub>
                    <m:r>
                      <a:rPr lang="en-US" altLang="zh-CN" b="1" i="1" smtClean="0">
                        <a:latin typeface="Cambria Math"/>
                      </a:rPr>
                      <m:t>𝒙</m:t>
                    </m:r>
                    <m:r>
                      <a:rPr lang="en-US" altLang="zh-CN" b="1" i="1" smtClean="0">
                        <a:latin typeface="Cambria Math"/>
                      </a:rPr>
                      <m:t>+</m:t>
                    </m:r>
                    <m:r>
                      <a:rPr lang="en-US" altLang="zh-CN" b="1" i="1" smtClean="0">
                        <a:latin typeface="Cambria Math"/>
                      </a:rPr>
                      <m:t>𝜸</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r>
                      <a:rPr lang="en-US" altLang="zh-CN" b="1" i="0" smtClean="0">
                        <a:latin typeface="Cambria Math"/>
                      </a:rPr>
                      <m:t>|</m:t>
                    </m:r>
                  </m:oMath>
                </a14:m>
                <a:r>
                  <a:rPr lang="zh-CN" altLang="en-US" dirty="0"/>
                  <a:t>来度量，该问题就可以形式化为一个</a:t>
                </a:r>
                <a:r>
                  <a:rPr lang="en-US" altLang="zh-CN" dirty="0"/>
                  <a:t>LP</a:t>
                </a:r>
                <a:r>
                  <a:rPr lang="zh-CN" altLang="en-US" dirty="0"/>
                  <a:t>问题：</a:t>
                </a:r>
                <a14:m>
                  <m:oMath xmlns:m="http://schemas.openxmlformats.org/officeDocument/2006/math">
                    <m:r>
                      <a:rPr lang="en-US" altLang="zh-CN" b="1" i="1" smtClean="0">
                        <a:latin typeface="Cambria Math"/>
                      </a:rPr>
                      <m:t>𝒎𝒊</m:t>
                    </m:r>
                    <m:sSub>
                      <m:sSubPr>
                        <m:ctrlPr>
                          <a:rPr lang="en-US" altLang="zh-CN" b="1" i="1" smtClean="0">
                            <a:latin typeface="Cambria Math" panose="02040503050406030204" pitchFamily="18" charset="0"/>
                          </a:rPr>
                        </m:ctrlPr>
                      </m:sSubPr>
                      <m:e>
                        <m:r>
                          <a:rPr lang="en-US" altLang="zh-CN" b="1" i="1" smtClean="0">
                            <a:latin typeface="Cambria Math"/>
                          </a:rPr>
                          <m:t>𝒏</m:t>
                        </m:r>
                      </m:e>
                      <m:sub>
                        <m:r>
                          <a:rPr lang="en-US" altLang="zh-CN" b="1" i="1" smtClean="0">
                            <a:latin typeface="Cambria Math"/>
                          </a:rPr>
                          <m:t>𝒙</m:t>
                        </m:r>
                        <m:r>
                          <a:rPr lang="en-US" altLang="zh-CN" b="1" i="1" smtClean="0">
                            <a:latin typeface="Cambria Math"/>
                          </a:rPr>
                          <m:t>,</m:t>
                        </m:r>
                        <m:r>
                          <a:rPr lang="en-US" altLang="zh-CN" b="1" i="1" smtClean="0">
                            <a:latin typeface="Cambria Math"/>
                          </a:rPr>
                          <m:t>𝜸</m:t>
                        </m:r>
                        <m:r>
                          <a:rPr lang="en-US" altLang="zh-CN" b="1" i="1" smtClean="0">
                            <a:latin typeface="Cambria Math"/>
                          </a:rPr>
                          <m:t>,</m:t>
                        </m:r>
                        <m:r>
                          <a:rPr lang="en-US" altLang="zh-CN" b="1" i="1" smtClean="0">
                            <a:latin typeface="Cambria Math"/>
                          </a:rPr>
                          <m:t>𝒚</m:t>
                        </m:r>
                      </m:sub>
                    </m:sSub>
                    <m:r>
                      <a:rPr lang="en-US" altLang="zh-CN" b="1" i="1" smtClean="0">
                        <a:latin typeface="Cambria Math"/>
                      </a:rPr>
                      <m:t> </m:t>
                    </m:r>
                    <m:r>
                      <a:rPr lang="en-US" altLang="zh-CN" b="1" i="1" smtClean="0">
                        <a:latin typeface="Cambria Math"/>
                      </a:rPr>
                      <m:t>𝒛</m:t>
                    </m:r>
                    <m:r>
                      <a:rPr lang="en-US" altLang="zh-CN" b="1" i="1" smtClean="0">
                        <a:latin typeface="Cambria Math"/>
                      </a:rPr>
                      <m:t>=</m:t>
                    </m:r>
                    <m:sSup>
                      <m:sSupPr>
                        <m:ctrlPr>
                          <a:rPr lang="en-US" altLang="zh-CN" b="1" i="1" smtClean="0">
                            <a:latin typeface="Cambria Math" panose="02040503050406030204" pitchFamily="18" charset="0"/>
                          </a:rPr>
                        </m:ctrlPr>
                      </m:sSupPr>
                      <m:e>
                        <m:r>
                          <a:rPr lang="en-US" altLang="zh-CN" b="1" i="1" smtClean="0">
                            <a:latin typeface="Cambria Math"/>
                          </a:rPr>
                          <m:t>𝒆</m:t>
                        </m:r>
                      </m:e>
                      <m:sup>
                        <m:r>
                          <a:rPr lang="en-US" altLang="zh-CN" b="1" i="1" smtClean="0">
                            <a:latin typeface="Cambria Math"/>
                          </a:rPr>
                          <m:t>′</m:t>
                        </m:r>
                      </m:sup>
                    </m:sSup>
                    <m:r>
                      <a:rPr lang="en-US" altLang="zh-CN" b="1" i="1" smtClean="0">
                        <a:latin typeface="Cambria Math"/>
                      </a:rPr>
                      <m:t>𝒚</m:t>
                    </m:r>
                    <m:r>
                      <a:rPr lang="en-US" altLang="zh-CN" b="1" i="1" smtClean="0">
                        <a:latin typeface="Cambria Math"/>
                      </a:rPr>
                      <m:t>, </m:t>
                    </m:r>
                    <m:r>
                      <a:rPr lang="en-US" altLang="zh-CN" b="1" i="1" smtClean="0">
                        <a:latin typeface="Cambria Math"/>
                      </a:rPr>
                      <m:t>𝒔</m:t>
                    </m:r>
                    <m:r>
                      <a:rPr lang="en-US" altLang="zh-CN" b="1" i="1" smtClean="0">
                        <a:latin typeface="Cambria Math"/>
                      </a:rPr>
                      <m:t>.</m:t>
                    </m:r>
                    <m:r>
                      <a:rPr lang="en-US" altLang="zh-CN" b="1" i="1" smtClean="0">
                        <a:latin typeface="Cambria Math"/>
                      </a:rPr>
                      <m:t>𝒕</m:t>
                    </m:r>
                    <m:r>
                      <a:rPr lang="en-US" altLang="zh-CN" b="1" i="1" smtClean="0">
                        <a:latin typeface="Cambria Math"/>
                      </a:rPr>
                      <m:t>. −</m:t>
                    </m:r>
                    <m:r>
                      <a:rPr lang="en-US" altLang="zh-CN" b="1" i="1" smtClean="0">
                        <a:latin typeface="Cambria Math"/>
                      </a:rPr>
                      <m:t>𝒚</m:t>
                    </m:r>
                    <m:r>
                      <a:rPr lang="en-US" altLang="zh-CN" b="1" i="1" smtClean="0">
                        <a:latin typeface="Cambria Math"/>
                      </a:rPr>
                      <m:t>≤</m:t>
                    </m:r>
                    <m:r>
                      <a:rPr lang="en-US" altLang="zh-CN" b="1" i="1" smtClean="0">
                        <a:latin typeface="Cambria Math"/>
                      </a:rPr>
                      <m:t>𝑨𝒙</m:t>
                    </m:r>
                    <m:r>
                      <a:rPr lang="en-US" altLang="zh-CN" b="1" i="1" smtClean="0">
                        <a:latin typeface="Cambria Math"/>
                      </a:rPr>
                      <m:t>+</m:t>
                    </m:r>
                    <m:r>
                      <a:rPr lang="en-US" altLang="zh-CN" b="1" i="1" smtClean="0">
                        <a:latin typeface="Cambria Math"/>
                      </a:rPr>
                      <m:t>𝜸</m:t>
                    </m:r>
                    <m:r>
                      <a:rPr lang="en-US" altLang="zh-CN" b="1" i="1" smtClean="0">
                        <a:latin typeface="Cambria Math"/>
                      </a:rPr>
                      <m:t>𝒆</m:t>
                    </m:r>
                    <m:r>
                      <a:rPr lang="en-US" altLang="zh-CN" b="1" i="1" smtClean="0">
                        <a:latin typeface="Cambria Math"/>
                      </a:rPr>
                      <m:t>−</m:t>
                    </m:r>
                    <m:r>
                      <a:rPr lang="en-US" altLang="zh-CN" b="1" i="1" smtClean="0">
                        <a:latin typeface="Cambria Math"/>
                      </a:rPr>
                      <m:t>𝒃</m:t>
                    </m:r>
                    <m:r>
                      <a:rPr lang="en-US" altLang="zh-CN" b="1" i="1" smtClean="0">
                        <a:latin typeface="Cambria Math"/>
                      </a:rPr>
                      <m:t>≤</m:t>
                    </m:r>
                    <m:r>
                      <a:rPr lang="en-US" altLang="zh-CN" b="1" i="1" smtClean="0">
                        <a:latin typeface="Cambria Math"/>
                      </a:rPr>
                      <m:t>𝒚</m:t>
                    </m:r>
                  </m:oMath>
                </a14:m>
                <a:r>
                  <a:rPr lang="en-US" altLang="zh-CN" dirty="0"/>
                  <a:t>,</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smtClean="0">
                            <a:latin typeface="Cambria Math"/>
                          </a:rPr>
                          <m:t>𝒆</m:t>
                        </m:r>
                      </m:e>
                      <m:sup>
                        <m:r>
                          <a:rPr lang="en-US" altLang="zh-CN" b="1" i="1" dirty="0" smtClean="0">
                            <a:latin typeface="Cambria Math"/>
                          </a:rPr>
                          <m:t>′</m:t>
                        </m:r>
                      </m:sup>
                    </m:sSup>
                    <m:r>
                      <a:rPr lang="en-US" altLang="zh-CN" b="1" i="1" dirty="0" smtClean="0">
                        <a:latin typeface="Cambria Math"/>
                      </a:rPr>
                      <m:t>=(</m:t>
                    </m:r>
                    <m:r>
                      <a:rPr lang="en-US" altLang="zh-CN" b="1" i="1" dirty="0" smtClean="0">
                        <a:latin typeface="Cambria Math"/>
                      </a:rPr>
                      <m:t>𝟏</m:t>
                    </m:r>
                    <m:r>
                      <a:rPr lang="en-US" altLang="zh-CN" b="1" i="1" dirty="0" smtClean="0">
                        <a:latin typeface="Cambria Math"/>
                      </a:rPr>
                      <m:t> </m:t>
                    </m:r>
                    <m:r>
                      <a:rPr lang="en-US" altLang="zh-CN" b="1" i="1" dirty="0" smtClean="0">
                        <a:latin typeface="Cambria Math"/>
                      </a:rPr>
                      <m:t>𝟏</m:t>
                    </m:r>
                    <m:r>
                      <a:rPr lang="en-US" altLang="zh-CN" b="1" i="1" dirty="0" smtClean="0">
                        <a:latin typeface="Cambria Math"/>
                      </a:rPr>
                      <m:t> ⋯</m:t>
                    </m:r>
                    <m:r>
                      <a:rPr lang="en-US" altLang="zh-CN" b="1" i="1" dirty="0" smtClean="0">
                        <a:latin typeface="Cambria Math"/>
                      </a:rPr>
                      <m:t>𝟏</m:t>
                    </m:r>
                    <m:r>
                      <a:rPr lang="en-US" altLang="zh-CN" b="1" i="1" dirty="0" smtClean="0">
                        <a:latin typeface="Cambria Math"/>
                      </a:rPr>
                      <m:t>)</m:t>
                    </m:r>
                  </m:oMath>
                </a14:m>
                <a:r>
                  <a:rPr lang="en-US" altLang="zh-CN" dirty="0"/>
                  <a:t>,</a:t>
                </a:r>
                <a:r>
                  <a:rPr lang="zh-CN" altLang="en-US" dirty="0"/>
                  <a:t>如果</a:t>
                </a:r>
                <a14:m>
                  <m:oMath xmlns:m="http://schemas.openxmlformats.org/officeDocument/2006/math">
                    <m:r>
                      <a:rPr lang="en-US" altLang="zh-CN" b="1" i="1" smtClean="0">
                        <a:latin typeface="Cambria Math"/>
                      </a:rPr>
                      <m:t>𝒏</m:t>
                    </m:r>
                    <m:r>
                      <a:rPr lang="en-US" altLang="zh-CN" b="1" i="1" smtClean="0">
                        <a:latin typeface="Cambria Math"/>
                      </a:rPr>
                      <m:t>=</m:t>
                    </m:r>
                    <m:r>
                      <a:rPr lang="en-US" altLang="zh-CN" b="1" i="1" smtClean="0">
                        <a:latin typeface="Cambria Math"/>
                      </a:rPr>
                      <m:t>𝟏</m:t>
                    </m:r>
                  </m:oMath>
                </a14:m>
                <a:r>
                  <a:rPr lang="en-US" altLang="zh-CN" dirty="0"/>
                  <a:t>,</a:t>
                </a:r>
                <a:r>
                  <a:rPr lang="zh-CN" altLang="en-US" dirty="0"/>
                  <a:t>可体会其在二维空间</a:t>
                </a:r>
                <a:r>
                  <a:rPr lang="en-US" altLang="zh-CN" dirty="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𝑨</m:t>
                        </m:r>
                      </m:e>
                      <m:sub>
                        <m:r>
                          <a:rPr lang="en-US" altLang="zh-CN" b="1" i="1" smtClean="0">
                            <a:latin typeface="Cambria Math"/>
                          </a:rPr>
                          <m:t>𝒊</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oMath>
                </a14:m>
                <a:r>
                  <a:rPr lang="en-US" altLang="zh-CN" dirty="0"/>
                  <a:t>)</a:t>
                </a:r>
                <a:r>
                  <a:rPr lang="zh-CN" altLang="en-US" dirty="0"/>
                  <a:t>中的几何意义</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119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负载均衡</a:t>
                </a:r>
                <a:r>
                  <a:rPr lang="en-US" altLang="zh-CN" dirty="0"/>
                  <a:t>(Load balancing problem): </a:t>
                </a:r>
                <a:r>
                  <a:rPr lang="zh-CN" altLang="en-US" dirty="0"/>
                  <a:t>考虑</a:t>
                </a:r>
                <a14:m>
                  <m:oMath xmlns:m="http://schemas.openxmlformats.org/officeDocument/2006/math">
                    <m:r>
                      <a:rPr lang="en-US" altLang="zh-CN" b="1" i="1" smtClean="0">
                        <a:latin typeface="Cambria Math"/>
                      </a:rPr>
                      <m:t>𝒏</m:t>
                    </m:r>
                  </m:oMath>
                </a14:m>
                <a:r>
                  <a:rPr lang="zh-CN" altLang="en-US" dirty="0"/>
                  <a:t>个多核处理器来执行某计算任务，这些处理器可能已经运行了别的工作，这时需要在已运行任务轻的处理器上多运行一些任务，假设</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𝒑</m:t>
                        </m:r>
                      </m:e>
                      <m:sub>
                        <m:r>
                          <a:rPr lang="en-US" altLang="zh-CN" b="1" i="1" smtClean="0">
                            <a:latin typeface="Cambria Math"/>
                          </a:rPr>
                          <m:t>𝒊</m:t>
                        </m:r>
                      </m:sub>
                    </m:sSub>
                    <m:r>
                      <a:rPr lang="en-US" altLang="zh-CN" b="1" i="1" smtClean="0">
                        <a:latin typeface="Cambria Math"/>
                      </a:rPr>
                      <m:t>:</m:t>
                    </m:r>
                    <m:r>
                      <a:rPr lang="zh-CN" altLang="en-US" i="1">
                        <a:latin typeface="Cambria Math"/>
                      </a:rPr>
                      <m:t>处理器</m:t>
                    </m:r>
                    <m:r>
                      <a:rPr lang="zh-CN" altLang="en-US" i="1" smtClean="0">
                        <a:latin typeface="Cambria Math"/>
                      </a:rPr>
                      <m:t>当前</m:t>
                    </m:r>
                    <m:r>
                      <a:rPr lang="zh-CN" altLang="en-US" i="1">
                        <a:latin typeface="Cambria Math"/>
                      </a:rPr>
                      <m:t>负载</m:t>
                    </m:r>
                  </m:oMath>
                </a14:m>
                <a:r>
                  <a:rPr lang="en-US" altLang="zh-CN" dirty="0"/>
                  <a:t>, </a:t>
                </a:r>
                <a14:m>
                  <m:oMath xmlns:m="http://schemas.openxmlformats.org/officeDocument/2006/math">
                    <m:r>
                      <a:rPr lang="en-US" altLang="zh-CN" i="1">
                        <a:latin typeface="Cambria Math"/>
                      </a:rPr>
                      <m:t>𝑳</m:t>
                    </m:r>
                    <m:r>
                      <a:rPr lang="en-US" altLang="zh-CN" i="1">
                        <a:latin typeface="Cambria Math"/>
                      </a:rPr>
                      <m:t>:</m:t>
                    </m:r>
                    <m:r>
                      <a:rPr lang="zh-CN" altLang="en-US" i="1">
                        <a:latin typeface="Cambria Math"/>
                      </a:rPr>
                      <m:t>代分配的总负载</m:t>
                    </m:r>
                  </m:oMath>
                </a14:m>
                <a:r>
                  <a:rPr lang="en-US" altLang="zh-CN" dirty="0"/>
                  <a:t>,</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a:rPr>
                          <m:t>𝒙</m:t>
                        </m:r>
                      </m:e>
                      <m:sub>
                        <m:r>
                          <a:rPr lang="en-US" altLang="zh-CN" b="1" i="1" dirty="0" smtClean="0">
                            <a:latin typeface="Cambria Math"/>
                          </a:rPr>
                          <m:t>𝒊</m:t>
                        </m:r>
                      </m:sub>
                    </m:sSub>
                    <m:r>
                      <a:rPr lang="en-US" altLang="zh-CN" b="1" i="0" dirty="0" smtClean="0">
                        <a:latin typeface="Cambria Math"/>
                      </a:rPr>
                      <m:t>:</m:t>
                    </m:r>
                  </m:oMath>
                </a14:m>
                <a:r>
                  <a:rPr lang="zh-CN" altLang="en-US" dirty="0"/>
                  <a:t>剩余负载分配到第</a:t>
                </a:r>
                <a14:m>
                  <m:oMath xmlns:m="http://schemas.openxmlformats.org/officeDocument/2006/math">
                    <m:r>
                      <a:rPr lang="en-US" altLang="zh-CN" b="1" i="1" smtClean="0">
                        <a:latin typeface="Cambria Math"/>
                      </a:rPr>
                      <m:t>𝒊</m:t>
                    </m:r>
                  </m:oMath>
                </a14:m>
                <a:r>
                  <a:rPr lang="zh-CN" altLang="en-US" dirty="0"/>
                  <a:t>个处理器的比例，</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𝒊</m:t>
                        </m:r>
                      </m:sub>
                    </m:sSub>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0" smtClean="0">
                        <a:latin typeface="Cambria Math"/>
                      </a:rPr>
                      <m:t>𝚺</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𝒊</m:t>
                        </m:r>
                      </m:sub>
                    </m:sSub>
                    <m:r>
                      <a:rPr lang="en-US" altLang="zh-CN" b="1" i="0" smtClean="0">
                        <a:latin typeface="Cambria Math"/>
                      </a:rPr>
                      <m:t>=</m:t>
                    </m:r>
                    <m:r>
                      <a:rPr lang="en-US" altLang="zh-CN" b="1" i="0" smtClean="0">
                        <a:latin typeface="Cambria Math"/>
                      </a:rPr>
                      <m:t>𝟏</m:t>
                    </m:r>
                  </m:oMath>
                </a14:m>
                <a:r>
                  <a:rPr lang="en-US" altLang="zh-CN" dirty="0"/>
                  <a:t>, </a:t>
                </a:r>
                <a14:m>
                  <m:oMath xmlns:m="http://schemas.openxmlformats.org/officeDocument/2006/math">
                    <m:r>
                      <a:rPr lang="en-US" altLang="zh-CN" b="1" i="1" smtClean="0">
                        <a:latin typeface="Cambria Math"/>
                      </a:rPr>
                      <m:t>𝜸</m:t>
                    </m:r>
                    <m:r>
                      <a:rPr lang="en-US" altLang="zh-CN" b="1" i="1" smtClean="0">
                        <a:latin typeface="Cambria Math"/>
                      </a:rPr>
                      <m:t>:</m:t>
                    </m:r>
                    <m:r>
                      <a:rPr lang="zh-CN" altLang="en-US" i="1">
                        <a:latin typeface="Cambria Math"/>
                      </a:rPr>
                      <m:t>任务</m:t>
                    </m:r>
                    <m:r>
                      <a:rPr lang="zh-CN" altLang="en-US" i="1" smtClean="0">
                        <a:latin typeface="Cambria Math"/>
                      </a:rPr>
                      <m:t>分配</m:t>
                    </m:r>
                    <m:r>
                      <a:rPr lang="zh-CN" altLang="en-US" b="1" i="1" smtClean="0">
                        <a:latin typeface="Cambria Math"/>
                      </a:rPr>
                      <m:t>到</m:t>
                    </m:r>
                    <m:r>
                      <a:rPr lang="en-US" altLang="zh-CN" b="1" i="1" smtClean="0">
                        <a:latin typeface="Cambria Math"/>
                      </a:rPr>
                      <m:t>𝑳</m:t>
                    </m:r>
                  </m:oMath>
                </a14:m>
                <a:r>
                  <a:rPr lang="zh-CN" altLang="en-US" dirty="0"/>
                  <a:t>个处理器后</a:t>
                </a:r>
                <a:r>
                  <a:rPr lang="en-US" altLang="zh-CN" dirty="0"/>
                  <a:t>,</a:t>
                </a:r>
                <a:r>
                  <a:rPr lang="zh-CN" altLang="en-US" dirty="0"/>
                  <a:t>其剩余负载的最小值，此时问题可形式化为：</a:t>
                </a:r>
                <a14:m>
                  <m:oMath xmlns:m="http://schemas.openxmlformats.org/officeDocument/2006/math">
                    <m:r>
                      <a:rPr lang="en-US" altLang="zh-CN" b="1" i="1" smtClean="0">
                        <a:latin typeface="Cambria Math"/>
                      </a:rPr>
                      <m:t>𝒎𝒂</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𝒙</m:t>
                        </m:r>
                        <m:r>
                          <a:rPr lang="en-US" altLang="zh-CN" b="1" i="1" smtClean="0">
                            <a:latin typeface="Cambria Math"/>
                          </a:rPr>
                          <m:t>,</m:t>
                        </m:r>
                        <m:r>
                          <a:rPr lang="en-US" altLang="zh-CN" b="1" i="1" smtClean="0">
                            <a:latin typeface="Cambria Math"/>
                          </a:rPr>
                          <m:t>𝜸</m:t>
                        </m:r>
                      </m:sub>
                    </m:sSub>
                    <m:r>
                      <a:rPr lang="en-US" altLang="zh-CN" b="1" i="1" smtClean="0">
                        <a:latin typeface="Cambria Math"/>
                      </a:rPr>
                      <m:t> </m:t>
                    </m:r>
                    <m:r>
                      <a:rPr lang="en-US" altLang="zh-CN" b="1" i="1" smtClean="0">
                        <a:latin typeface="Cambria Math"/>
                      </a:rPr>
                      <m:t>𝜸</m:t>
                    </m:r>
                    <m:r>
                      <a:rPr lang="en-US" altLang="zh-CN" b="1" i="1" smtClean="0">
                        <a:latin typeface="Cambria Math"/>
                      </a:rPr>
                      <m:t>, </m:t>
                    </m:r>
                    <m:r>
                      <a:rPr lang="en-US" altLang="zh-CN" b="1" i="1" smtClean="0">
                        <a:latin typeface="Cambria Math"/>
                      </a:rPr>
                      <m:t>𝒔</m:t>
                    </m:r>
                    <m:r>
                      <a:rPr lang="en-US" altLang="zh-CN" b="1" i="1" smtClean="0">
                        <a:latin typeface="Cambria Math"/>
                      </a:rPr>
                      <m:t>.</m:t>
                    </m:r>
                    <m:r>
                      <a:rPr lang="en-US" altLang="zh-CN" b="1" i="1" smtClean="0">
                        <a:latin typeface="Cambria Math"/>
                      </a:rPr>
                      <m:t>𝒕</m:t>
                    </m:r>
                    <m:r>
                      <a:rPr lang="en-US" altLang="zh-CN" b="1" i="1" smtClean="0">
                        <a:latin typeface="Cambria Math"/>
                      </a:rPr>
                      <m:t>. </m:t>
                    </m:r>
                    <m:r>
                      <a:rPr lang="en-US" altLang="zh-CN" b="1" i="1" smtClean="0">
                        <a:latin typeface="Cambria Math"/>
                      </a:rPr>
                      <m:t>𝜸</m:t>
                    </m:r>
                    <m:r>
                      <a:rPr lang="en-US" altLang="zh-CN" b="1" i="1" smtClean="0">
                        <a:latin typeface="Cambria Math"/>
                      </a:rPr>
                      <m:t>𝒆</m:t>
                    </m:r>
                    <m:r>
                      <a:rPr lang="en-US" altLang="zh-CN" b="1" i="1" smtClean="0">
                        <a:latin typeface="Cambria Math"/>
                      </a:rPr>
                      <m:t>≤</m:t>
                    </m:r>
                    <m:r>
                      <a:rPr lang="en-US" altLang="zh-CN" b="1" i="1" smtClean="0">
                        <a:latin typeface="Cambria Math"/>
                      </a:rPr>
                      <m:t>𝒑</m:t>
                    </m:r>
                    <m:r>
                      <a:rPr lang="en-US" altLang="zh-CN" b="1" i="1" smtClean="0">
                        <a:latin typeface="Cambria Math"/>
                      </a:rPr>
                      <m:t>+</m:t>
                    </m:r>
                    <m:r>
                      <a:rPr lang="en-US" altLang="zh-CN" b="1" i="1" smtClean="0">
                        <a:latin typeface="Cambria Math"/>
                      </a:rPr>
                      <m:t>𝒙𝑳</m:t>
                    </m:r>
                    <m:r>
                      <a:rPr lang="en-US" altLang="zh-CN" b="1" i="1" smtClean="0">
                        <a:latin typeface="Cambria Math"/>
                      </a:rPr>
                      <m:t>, </m:t>
                    </m:r>
                    <m:sSup>
                      <m:sSupPr>
                        <m:ctrlPr>
                          <a:rPr lang="en-US" altLang="zh-CN" b="1" i="1" smtClean="0">
                            <a:latin typeface="Cambria Math" panose="02040503050406030204" pitchFamily="18" charset="0"/>
                          </a:rPr>
                        </m:ctrlPr>
                      </m:sSupPr>
                      <m:e>
                        <m:r>
                          <a:rPr lang="en-US" altLang="zh-CN" b="1" i="1" smtClean="0">
                            <a:latin typeface="Cambria Math"/>
                          </a:rPr>
                          <m:t>𝒆</m:t>
                        </m:r>
                      </m:e>
                      <m:sup>
                        <m:r>
                          <a:rPr lang="en-US" altLang="zh-CN" b="1" i="1" smtClean="0">
                            <a:latin typeface="Cambria Math"/>
                          </a:rPr>
                          <m:t>′</m:t>
                        </m:r>
                      </m:sup>
                    </m:sSup>
                    <m:r>
                      <a:rPr lang="en-US" altLang="zh-CN" b="1" i="1" smtClean="0">
                        <a:latin typeface="Cambria Math"/>
                      </a:rPr>
                      <m:t>𝒙</m:t>
                    </m:r>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𝒙</m:t>
                    </m:r>
                    <m:r>
                      <a:rPr lang="en-US" altLang="zh-CN" b="1" i="1" smtClean="0">
                        <a:latin typeface="Cambria Math"/>
                      </a:rPr>
                      <m:t>≥</m:t>
                    </m:r>
                    <m:r>
                      <a:rPr lang="en-US" altLang="zh-CN" b="1" i="1" smtClean="0">
                        <a:latin typeface="Cambria Math"/>
                      </a:rPr>
                      <m:t>𝟎</m:t>
                    </m:r>
                  </m:oMath>
                </a14:m>
                <a:r>
                  <a:rPr lang="en-US" altLang="zh-CN" dirty="0"/>
                  <a:t>,</a:t>
                </a:r>
                <a14:m>
                  <m:oMath xmlns:m="http://schemas.openxmlformats.org/officeDocument/2006/math">
                    <m:r>
                      <a:rPr lang="en-US" altLang="zh-CN" b="1" i="1" dirty="0" smtClean="0">
                        <a:latin typeface="Cambria Math"/>
                      </a:rPr>
                      <m:t>𝒆</m:t>
                    </m:r>
                  </m:oMath>
                </a14:m>
                <a:r>
                  <a:rPr lang="zh-CN" altLang="en-US" dirty="0"/>
                  <a:t>为全</a:t>
                </a:r>
                <a:r>
                  <a:rPr lang="en-US" altLang="zh-CN" dirty="0"/>
                  <a:t>1</a:t>
                </a:r>
                <a:r>
                  <a:rPr lang="zh-CN" altLang="en-US" dirty="0"/>
                  <a:t>向量</a:t>
                </a:r>
                <a:endParaRPr lang="en-US" altLang="zh-CN" dirty="0"/>
              </a:p>
              <a:p>
                <a:r>
                  <a:rPr lang="zh-CN" altLang="en-US" dirty="0"/>
                  <a:t>这是少数几个有</a:t>
                </a:r>
                <a:r>
                  <a:rPr lang="en-US" altLang="zh-CN" dirty="0"/>
                  <a:t>close-form</a:t>
                </a:r>
                <a:r>
                  <a:rPr lang="zh-CN" altLang="en-US" dirty="0"/>
                  <a:t>解的</a:t>
                </a:r>
                <a:r>
                  <a:rPr lang="en-US" altLang="zh-CN" dirty="0"/>
                  <a:t>LP</a:t>
                </a:r>
                <a:r>
                  <a:rPr lang="zh-CN" altLang="en-US" dirty="0"/>
                  <a:t>问题之一，当</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𝒑</m:t>
                        </m:r>
                      </m:e>
                      <m:sub>
                        <m:r>
                          <a:rPr lang="en-US" altLang="zh-CN" b="1" i="1" smtClean="0">
                            <a:latin typeface="Cambria Math"/>
                          </a:rPr>
                          <m:t>𝒊</m:t>
                        </m:r>
                      </m:sub>
                    </m:sSub>
                    <m:r>
                      <a:rPr lang="en-US" altLang="zh-CN" b="1" i="1" smtClean="0">
                        <a:latin typeface="Cambria Math"/>
                      </a:rPr>
                      <m:t>≤</m:t>
                    </m:r>
                    <m:f>
                      <m:fPr>
                        <m:ctrlPr>
                          <a:rPr lang="en-US" altLang="zh-CN" b="1" i="1" smtClean="0">
                            <a:latin typeface="Cambria Math" panose="02040503050406030204" pitchFamily="18" charset="0"/>
                          </a:rPr>
                        </m:ctrlPr>
                      </m:fPr>
                      <m:num>
                        <m:r>
                          <a:rPr lang="en-US" altLang="zh-CN" b="1" i="1" smtClean="0">
                            <a:latin typeface="Cambria Math"/>
                          </a:rPr>
                          <m:t>𝑳</m:t>
                        </m:r>
                      </m:num>
                      <m:den>
                        <m:r>
                          <a:rPr lang="en-US" altLang="zh-CN" b="1" i="1" smtClean="0">
                            <a:latin typeface="Cambria Math"/>
                          </a:rPr>
                          <m:t>𝒏</m:t>
                        </m:r>
                      </m:den>
                    </m:f>
                    <m:r>
                      <a:rPr lang="en-US" altLang="zh-CN" b="1" i="1" smtClean="0">
                        <a:latin typeface="Cambria Math"/>
                      </a:rPr>
                      <m:t>,</m:t>
                    </m:r>
                    <m:r>
                      <a:rPr lang="en-US" altLang="zh-CN" b="1" i="1" smtClean="0">
                        <a:latin typeface="Cambria Math"/>
                      </a:rPr>
                      <m:t>𝒊</m:t>
                    </m:r>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𝒏</m:t>
                    </m:r>
                  </m:oMath>
                </a14:m>
                <a:r>
                  <a:rPr lang="en-US" altLang="zh-CN" dirty="0"/>
                  <a:t>,</a:t>
                </a:r>
                <a:r>
                  <a:rPr lang="zh-CN" altLang="en-US" dirty="0"/>
                  <a:t>最优解</a:t>
                </a:r>
                <a14:m>
                  <m:oMath xmlns:m="http://schemas.openxmlformats.org/officeDocument/2006/math">
                    <m:r>
                      <a:rPr lang="en-US" altLang="zh-CN" b="1" i="1" smtClean="0">
                        <a:latin typeface="Cambria Math"/>
                      </a:rPr>
                      <m:t>𝜸</m:t>
                    </m:r>
                    <m:r>
                      <a:rPr lang="en-US" altLang="zh-CN" b="1" i="1" smtClean="0">
                        <a:latin typeface="Cambria Math"/>
                      </a:rPr>
                      <m:t>=(</m:t>
                    </m:r>
                    <m:sSup>
                      <m:sSupPr>
                        <m:ctrlPr>
                          <a:rPr lang="en-US" altLang="zh-CN" b="1" i="1" smtClean="0">
                            <a:latin typeface="Cambria Math" panose="02040503050406030204" pitchFamily="18" charset="0"/>
                          </a:rPr>
                        </m:ctrlPr>
                      </m:sSupPr>
                      <m:e>
                        <m:r>
                          <a:rPr lang="en-US" altLang="zh-CN" b="1" i="1" smtClean="0">
                            <a:latin typeface="Cambria Math"/>
                          </a:rPr>
                          <m:t>𝒆</m:t>
                        </m:r>
                      </m:e>
                      <m:sup>
                        <m:r>
                          <a:rPr lang="en-US" altLang="zh-CN" b="1" i="1" smtClean="0">
                            <a:latin typeface="Cambria Math"/>
                          </a:rPr>
                          <m:t>′</m:t>
                        </m:r>
                      </m:sup>
                    </m:sSup>
                    <m:r>
                      <a:rPr lang="en-US" altLang="zh-CN" b="1" i="1" smtClean="0">
                        <a:latin typeface="Cambria Math"/>
                      </a:rPr>
                      <m:t>𝒑</m:t>
                    </m:r>
                    <m:r>
                      <a:rPr lang="en-US" altLang="zh-CN" b="1" i="1" smtClean="0">
                        <a:latin typeface="Cambria Math"/>
                      </a:rPr>
                      <m:t>+</m:t>
                    </m:r>
                    <m:r>
                      <a:rPr lang="en-US" altLang="zh-CN" b="1" i="1" smtClean="0">
                        <a:latin typeface="Cambria Math"/>
                      </a:rPr>
                      <m:t>𝑳</m:t>
                    </m:r>
                    <m:r>
                      <a:rPr lang="en-US" altLang="zh-CN" b="1" i="1" smtClean="0">
                        <a:latin typeface="Cambria Math"/>
                      </a:rPr>
                      <m:t>)/</m:t>
                    </m:r>
                    <m:r>
                      <a:rPr lang="en-US" altLang="zh-CN" b="1" i="1" smtClean="0">
                        <a:latin typeface="Cambria Math"/>
                      </a:rPr>
                      <m:t>𝒏</m:t>
                    </m:r>
                  </m:oMath>
                </a14:m>
                <a:r>
                  <a:rPr lang="en-US" altLang="zh-CN" dirty="0"/>
                  <a:t>,</a:t>
                </a:r>
                <a:r>
                  <a:rPr lang="zh-CN" altLang="en-US" dirty="0"/>
                  <a:t>即所有处理器有同样的负载。否则，需要对</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𝒑</m:t>
                        </m:r>
                      </m:e>
                      <m:sub>
                        <m:r>
                          <a:rPr lang="en-US" altLang="zh-CN" b="1" i="1" smtClean="0">
                            <a:latin typeface="Cambria Math"/>
                          </a:rPr>
                          <m:t>𝒊</m:t>
                        </m:r>
                      </m:sub>
                    </m:sSub>
                  </m:oMath>
                </a14:m>
                <a:r>
                  <a:rPr lang="zh-CN" altLang="en-US" dirty="0"/>
                  <a:t>排序</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1587" b="-8134"/>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3)</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资源分配</a:t>
                </a:r>
                <a:r>
                  <a:rPr lang="en-US" altLang="zh-CN" dirty="0"/>
                  <a:t>(Resource Allocation):</a:t>
                </a:r>
                <a:r>
                  <a:rPr lang="zh-CN" altLang="en-US" dirty="0"/>
                  <a:t>某公司需要确定如何来在某个时间段安排其资源</a:t>
                </a:r>
                <a:r>
                  <a:rPr lang="en-US" altLang="zh-CN" dirty="0"/>
                  <a:t>(</a:t>
                </a:r>
                <a:r>
                  <a:rPr lang="zh-CN" altLang="en-US" dirty="0"/>
                  <a:t>原材料，劳力，租用设备的时间等</a:t>
                </a:r>
                <a:r>
                  <a:rPr lang="en-US" altLang="zh-CN" dirty="0"/>
                  <a:t>)</a:t>
                </a:r>
                <a:r>
                  <a:rPr lang="zh-CN" altLang="en-US" dirty="0"/>
                  <a:t>来生产某些产品</a:t>
                </a:r>
                <a:endParaRPr lang="en-US" altLang="zh-CN" dirty="0"/>
              </a:p>
              <a:p>
                <a:r>
                  <a:rPr lang="zh-CN" altLang="en-US" dirty="0"/>
                  <a:t>分类</a:t>
                </a:r>
                <a:r>
                  <a:rPr lang="en-US" altLang="zh-CN" dirty="0"/>
                  <a:t>(Classification)</a:t>
                </a:r>
              </a:p>
              <a:p>
                <a:pPr lvl="1"/>
                <a:r>
                  <a:rPr lang="zh-CN" altLang="en-US" dirty="0"/>
                  <a:t>给定空间</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𝑹</m:t>
                        </m:r>
                      </m:e>
                      <m:sup>
                        <m:r>
                          <a:rPr lang="en-US" altLang="zh-CN" b="1" i="1" smtClean="0">
                            <a:latin typeface="Cambria Math"/>
                          </a:rPr>
                          <m:t>𝒏</m:t>
                        </m:r>
                      </m:sup>
                    </m:sSup>
                  </m:oMath>
                </a14:m>
                <a:r>
                  <a:rPr lang="zh-CN" altLang="en-US" dirty="0"/>
                  <a:t>中的两组点，目标：找到该空间中的一个超平面，将其尽可能精确的分离开。然后可以使用这个超平面来分类任何新获得的点</a:t>
                </a:r>
                <a:endParaRPr lang="en-US" altLang="zh-CN" dirty="0"/>
              </a:p>
              <a:p>
                <a:pPr lvl="1"/>
                <a:r>
                  <a:rPr lang="en-US" altLang="zh-CN" dirty="0"/>
                  <a:t>LP</a:t>
                </a:r>
                <a:r>
                  <a:rPr lang="zh-CN" altLang="en-US" dirty="0"/>
                  <a:t>问题</a:t>
                </a:r>
                <a:r>
                  <a:rPr lang="en-US" altLang="zh-CN" dirty="0"/>
                  <a:t>:</a:t>
                </a:r>
                <a:r>
                  <a:rPr lang="zh-CN" altLang="en-US" dirty="0"/>
                  <a:t>超平面可用向量</a:t>
                </a:r>
                <a14:m>
                  <m:oMath xmlns:m="http://schemas.openxmlformats.org/officeDocument/2006/math">
                    <m:r>
                      <a:rPr lang="en-US" altLang="zh-CN" b="1" i="1" smtClean="0">
                        <a:latin typeface="Cambria Math"/>
                      </a:rPr>
                      <m:t>𝒘</m:t>
                    </m:r>
                    <m:r>
                      <a:rPr lang="en-US" altLang="zh-CN" b="1" i="1" smtClean="0">
                        <a:latin typeface="Cambria Math"/>
                      </a:rPr>
                      <m:t>∈</m:t>
                    </m:r>
                    <m:sSup>
                      <m:sSupPr>
                        <m:ctrlPr>
                          <a:rPr lang="en-US" altLang="zh-CN" b="1" i="1" smtClean="0">
                            <a:latin typeface="Cambria Math" panose="02040503050406030204" pitchFamily="18" charset="0"/>
                          </a:rPr>
                        </m:ctrlPr>
                      </m:sSupPr>
                      <m:e>
                        <m:r>
                          <a:rPr lang="en-US" altLang="zh-CN" b="1" i="1" smtClean="0">
                            <a:latin typeface="Cambria Math"/>
                          </a:rPr>
                          <m:t>𝑹</m:t>
                        </m:r>
                      </m:e>
                      <m:sup>
                        <m:r>
                          <a:rPr lang="en-US" altLang="zh-CN" b="1" i="1" smtClean="0">
                            <a:latin typeface="Cambria Math"/>
                          </a:rPr>
                          <m:t>𝒏</m:t>
                        </m:r>
                      </m:sup>
                    </m:sSup>
                  </m:oMath>
                </a14:m>
                <a:r>
                  <a:rPr lang="en-US" altLang="zh-CN" dirty="0"/>
                  <a:t>,</a:t>
                </a:r>
                <a:r>
                  <a:rPr lang="zh-CN" altLang="en-US" dirty="0"/>
                  <a:t>和标量</a:t>
                </a:r>
                <a14:m>
                  <m:oMath xmlns:m="http://schemas.openxmlformats.org/officeDocument/2006/math">
                    <m:r>
                      <a:rPr lang="en-US" altLang="zh-CN" b="1" i="1" smtClean="0">
                        <a:latin typeface="Cambria Math"/>
                      </a:rPr>
                      <m:t>𝜸</m:t>
                    </m:r>
                  </m:oMath>
                </a14:m>
                <a:r>
                  <a:rPr lang="zh-CN" altLang="en-US" dirty="0"/>
                  <a:t>来确定，点分类根据</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𝒘</m:t>
                        </m:r>
                      </m:e>
                      <m:sup>
                        <m:r>
                          <a:rPr lang="en-US" altLang="zh-CN" b="1" i="1" smtClean="0">
                            <a:latin typeface="Cambria Math"/>
                          </a:rPr>
                          <m:t>′</m:t>
                        </m:r>
                      </m:sup>
                    </m:sSup>
                    <m:r>
                      <a:rPr lang="en-US" altLang="zh-CN" b="1" i="1" smtClean="0">
                        <a:latin typeface="Cambria Math"/>
                      </a:rPr>
                      <m:t>𝒕</m:t>
                    </m:r>
                    <m:r>
                      <a:rPr lang="en-US" altLang="zh-CN" b="1" i="1" smtClean="0">
                        <a:latin typeface="Cambria Math"/>
                      </a:rPr>
                      <m:t>≥</m:t>
                    </m:r>
                    <m:r>
                      <a:rPr lang="en-US" altLang="zh-CN" b="1" i="1" smtClean="0">
                        <a:latin typeface="Cambria Math"/>
                      </a:rPr>
                      <m:t>𝜸</m:t>
                    </m:r>
                  </m:oMath>
                </a14:m>
                <a:r>
                  <a:rPr lang="zh-CN" altLang="en-US" dirty="0"/>
                  <a:t>或者</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𝒘</m:t>
                        </m:r>
                      </m:e>
                      <m:sup>
                        <m:r>
                          <a:rPr lang="en-US" altLang="zh-CN" b="1" i="1" smtClean="0">
                            <a:latin typeface="Cambria Math"/>
                          </a:rPr>
                          <m:t>′</m:t>
                        </m:r>
                      </m:sup>
                    </m:sSup>
                    <m:r>
                      <a:rPr lang="en-US" altLang="zh-CN" b="1" i="1" smtClean="0">
                        <a:latin typeface="Cambria Math"/>
                      </a:rPr>
                      <m:t>𝒕</m:t>
                    </m:r>
                    <m:r>
                      <a:rPr lang="en-US" altLang="zh-CN" b="1" i="1" smtClean="0">
                        <a:latin typeface="Cambria Math"/>
                      </a:rPr>
                      <m:t>≤</m:t>
                    </m:r>
                    <m:r>
                      <a:rPr lang="en-US" altLang="zh-CN" b="1" i="1" smtClean="0">
                        <a:latin typeface="Cambria Math"/>
                      </a:rPr>
                      <m:t>𝜸</m:t>
                    </m:r>
                  </m:oMath>
                </a14:m>
                <a:r>
                  <a:rPr lang="zh-CN" altLang="en-US" dirty="0"/>
                  <a:t>来确认，为了排除超平面退化的情况，可以加强一下条件</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𝒘</m:t>
                        </m:r>
                      </m:e>
                      <m:sup>
                        <m:r>
                          <a:rPr lang="en-US" altLang="zh-CN" b="1" i="1" smtClean="0">
                            <a:latin typeface="Cambria Math"/>
                          </a:rPr>
                          <m:t>′</m:t>
                        </m:r>
                      </m:sup>
                    </m:sSup>
                    <m:r>
                      <a:rPr lang="en-US" altLang="zh-CN" b="1" i="1" smtClean="0">
                        <a:latin typeface="Cambria Math"/>
                      </a:rPr>
                      <m:t>𝒕</m:t>
                    </m:r>
                    <m:r>
                      <a:rPr lang="en-US" altLang="zh-CN" b="1" i="1" smtClean="0">
                        <a:latin typeface="Cambria Math"/>
                      </a:rPr>
                      <m:t>≥</m:t>
                    </m:r>
                    <m:r>
                      <a:rPr lang="en-US" altLang="zh-CN" b="1" i="1" smtClean="0">
                        <a:latin typeface="Cambria Math"/>
                      </a:rPr>
                      <m:t>𝜸</m:t>
                    </m:r>
                    <m:r>
                      <a:rPr lang="en-US" altLang="zh-CN" b="1" i="1" smtClean="0">
                        <a:latin typeface="Cambria Math"/>
                      </a:rPr>
                      <m:t>+</m:t>
                    </m:r>
                    <m:r>
                      <a:rPr lang="en-US" altLang="zh-CN" b="1" i="1" smtClean="0">
                        <a:latin typeface="Cambria Math"/>
                      </a:rPr>
                      <m:t>𝟏</m:t>
                    </m:r>
                    <m:r>
                      <a:rPr lang="en-US" altLang="zh-CN" b="1" i="1" smtClean="0">
                        <a:latin typeface="Cambria Math"/>
                      </a:rPr>
                      <m:t>, </m:t>
                    </m:r>
                    <m:sSup>
                      <m:sSupPr>
                        <m:ctrlPr>
                          <a:rPr lang="en-US" altLang="zh-CN" b="1" i="1" smtClean="0">
                            <a:latin typeface="Cambria Math" panose="02040503050406030204" pitchFamily="18" charset="0"/>
                          </a:rPr>
                        </m:ctrlPr>
                      </m:sSupPr>
                      <m:e>
                        <m:r>
                          <a:rPr lang="en-US" altLang="zh-CN" b="1" i="1" smtClean="0">
                            <a:latin typeface="Cambria Math"/>
                          </a:rPr>
                          <m:t>𝒘</m:t>
                        </m:r>
                      </m:e>
                      <m:sup>
                        <m:r>
                          <a:rPr lang="en-US" altLang="zh-CN" b="1" i="1" smtClean="0">
                            <a:latin typeface="Cambria Math"/>
                          </a:rPr>
                          <m:t>′</m:t>
                        </m:r>
                      </m:sup>
                    </m:sSup>
                    <m:r>
                      <a:rPr lang="en-US" altLang="zh-CN" b="1" i="1" smtClean="0">
                        <a:latin typeface="Cambria Math"/>
                      </a:rPr>
                      <m:t>𝒕</m:t>
                    </m:r>
                    <m:r>
                      <a:rPr lang="en-US" altLang="zh-CN" b="1" i="1" smtClean="0">
                        <a:latin typeface="Cambria Math"/>
                      </a:rPr>
                      <m:t>≤</m:t>
                    </m:r>
                    <m:r>
                      <a:rPr lang="en-US" altLang="zh-CN" b="1" i="1" smtClean="0">
                        <a:latin typeface="Cambria Math"/>
                      </a:rPr>
                      <m:t>𝜸</m:t>
                    </m:r>
                    <m:r>
                      <a:rPr lang="en-US" altLang="zh-CN" b="1" i="1" smtClean="0">
                        <a:latin typeface="Cambria Math"/>
                      </a:rPr>
                      <m:t>−</m:t>
                    </m:r>
                    <m:r>
                      <a:rPr lang="en-US" altLang="zh-CN" b="1" i="1" smtClean="0">
                        <a:latin typeface="Cambria Math"/>
                      </a:rPr>
                      <m:t>𝟏</m:t>
                    </m:r>
                  </m:oMath>
                </a14:m>
                <a:r>
                  <a:rPr lang="zh-CN" altLang="en-US" dirty="0"/>
                  <a:t>来分类，目标函数为：每个集合上平均分类错误的点数</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1389"/>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4)</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建立</a:t>
                </a:r>
                <a:r>
                  <a:rPr lang="en-US" altLang="zh-CN" dirty="0"/>
                  <a:t>LP</a:t>
                </a:r>
                <a:r>
                  <a:rPr lang="zh-CN" altLang="en-US" dirty="0"/>
                  <a:t>问题：</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𝑴</m:t>
                        </m:r>
                      </m:e>
                      <m:sub>
                        <m:r>
                          <a:rPr lang="en-US" altLang="zh-CN" b="1" i="1" smtClean="0">
                            <a:latin typeface="Cambria Math"/>
                          </a:rPr>
                          <m:t>𝒎</m:t>
                        </m:r>
                        <m:r>
                          <a:rPr lang="en-US" altLang="zh-CN" b="1" i="1" smtClean="0">
                            <a:latin typeface="Cambria Math"/>
                          </a:rPr>
                          <m:t>×</m:t>
                        </m:r>
                        <m:r>
                          <a:rPr lang="en-US" altLang="zh-CN" b="1" i="1" smtClean="0">
                            <a:latin typeface="Cambria Math"/>
                          </a:rPr>
                          <m:t>𝒏</m:t>
                        </m:r>
                      </m:sub>
                    </m:sSub>
                    <m:r>
                      <a:rPr lang="en-US" altLang="zh-CN" b="1" i="1" smtClean="0">
                        <a:latin typeface="Cambria Math"/>
                      </a:rPr>
                      <m:t>:</m:t>
                    </m:r>
                  </m:oMath>
                </a14:m>
                <a:r>
                  <a:rPr lang="zh-CN" altLang="en-US" dirty="0"/>
                  <a:t>第</a:t>
                </a:r>
                <a:r>
                  <a:rPr lang="en-US" altLang="zh-CN" i="1" dirty="0" err="1"/>
                  <a:t>i</a:t>
                </a:r>
                <a:r>
                  <a:rPr lang="zh-CN" altLang="en-US" dirty="0"/>
                  <a:t>行包含第一个集合中第</a:t>
                </a:r>
                <a:r>
                  <a:rPr lang="en-US" altLang="zh-CN" i="1" dirty="0" err="1"/>
                  <a:t>i</a:t>
                </a:r>
                <a:r>
                  <a:rPr lang="zh-CN" altLang="en-US" dirty="0"/>
                  <a:t>个点的</a:t>
                </a:r>
                <a:r>
                  <a:rPr lang="en-US" altLang="zh-CN" i="1" dirty="0"/>
                  <a:t>n</a:t>
                </a:r>
                <a:r>
                  <a:rPr lang="zh-CN" altLang="en-US" dirty="0"/>
                  <a:t>个分量，</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𝑩</m:t>
                        </m:r>
                      </m:e>
                      <m:sub>
                        <m:r>
                          <a:rPr lang="en-US" altLang="zh-CN" b="1" i="1" smtClean="0">
                            <a:latin typeface="Cambria Math"/>
                          </a:rPr>
                          <m:t>𝒌</m:t>
                        </m:r>
                        <m:r>
                          <a:rPr lang="en-US" altLang="zh-CN" b="1" i="1" smtClean="0">
                            <a:latin typeface="Cambria Math"/>
                          </a:rPr>
                          <m:t>×</m:t>
                        </m:r>
                        <m:r>
                          <a:rPr lang="en-US" altLang="zh-CN" b="1" i="1" smtClean="0">
                            <a:latin typeface="Cambria Math"/>
                          </a:rPr>
                          <m:t>𝒏</m:t>
                        </m:r>
                      </m:sub>
                    </m:sSub>
                  </m:oMath>
                </a14:m>
                <a:r>
                  <a:rPr lang="zh-CN" altLang="en-US" dirty="0"/>
                  <a:t>：意义跟前一样，不过是第二个点集里面的点</a:t>
                </a:r>
                <a:endParaRPr lang="en-US" altLang="zh-CN" dirty="0"/>
              </a:p>
              <a:p>
                <a:r>
                  <a:rPr lang="zh-CN" altLang="en-US" dirty="0"/>
                  <a:t>违反第一类分类条件的点：</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𝒘</m:t>
                        </m:r>
                      </m:e>
                      <m:sup>
                        <m:r>
                          <a:rPr lang="en-US" altLang="zh-CN" b="1" i="1" smtClean="0">
                            <a:latin typeface="Cambria Math"/>
                          </a:rPr>
                          <m:t>′</m:t>
                        </m:r>
                      </m:sup>
                    </m:sSup>
                    <m:r>
                      <a:rPr lang="en-US" altLang="zh-CN" b="1" i="1" smtClean="0">
                        <a:latin typeface="Cambria Math"/>
                      </a:rPr>
                      <m:t>𝒕</m:t>
                    </m:r>
                    <m:r>
                      <a:rPr lang="en-US" altLang="zh-CN" b="1" i="1" smtClean="0">
                        <a:latin typeface="Cambria Math"/>
                      </a:rPr>
                      <m:t>≥</m:t>
                    </m:r>
                    <m:r>
                      <a:rPr lang="en-US" altLang="zh-CN" b="1" i="1" smtClean="0">
                        <a:latin typeface="Cambria Math"/>
                      </a:rPr>
                      <m:t>𝜸</m:t>
                    </m:r>
                    <m:r>
                      <a:rPr lang="en-US" altLang="zh-CN" b="1" i="1" smtClean="0">
                        <a:latin typeface="Cambria Math"/>
                      </a:rPr>
                      <m:t>+</m:t>
                    </m:r>
                    <m:r>
                      <a:rPr lang="en-US" altLang="zh-CN" b="1" i="1" smtClean="0">
                        <a:latin typeface="Cambria Math"/>
                      </a:rPr>
                      <m:t>𝟏</m:t>
                    </m:r>
                  </m:oMath>
                </a14:m>
                <a:r>
                  <a:rPr lang="zh-CN" altLang="en-US" dirty="0"/>
                  <a:t>，可由向量</a:t>
                </a:r>
                <a14:m>
                  <m:oMath xmlns:m="http://schemas.openxmlformats.org/officeDocument/2006/math">
                    <m:r>
                      <a:rPr lang="en-US" altLang="zh-CN" b="1" i="1" smtClean="0">
                        <a:latin typeface="Cambria Math"/>
                      </a:rPr>
                      <m:t>𝒚</m:t>
                    </m:r>
                  </m:oMath>
                </a14:m>
                <a:r>
                  <a:rPr lang="zh-CN" altLang="en-US" dirty="0"/>
                  <a:t>通过不等式来测度</a:t>
                </a:r>
                <a:r>
                  <a:rPr lang="en-US" altLang="zh-CN" dirty="0"/>
                  <a:t>:</a:t>
                </a:r>
                <a14:m>
                  <m:oMath xmlns:m="http://schemas.openxmlformats.org/officeDocument/2006/math">
                    <m:r>
                      <a:rPr lang="en-US" altLang="zh-CN" b="1" i="1" smtClean="0">
                        <a:latin typeface="Cambria Math"/>
                      </a:rPr>
                      <m:t>𝒚</m:t>
                    </m:r>
                    <m:r>
                      <a:rPr lang="en-US" altLang="zh-CN" b="1" i="1" smtClean="0">
                        <a:latin typeface="Cambria Math"/>
                      </a:rPr>
                      <m:t>≥−</m:t>
                    </m:r>
                    <m:d>
                      <m:dPr>
                        <m:ctrlPr>
                          <a:rPr lang="en-US" altLang="zh-CN" b="1" i="1" smtClean="0">
                            <a:latin typeface="Cambria Math" panose="02040503050406030204" pitchFamily="18" charset="0"/>
                          </a:rPr>
                        </m:ctrlPr>
                      </m:dPr>
                      <m:e>
                        <m:r>
                          <a:rPr lang="en-US" altLang="zh-CN" b="1" i="1" smtClean="0">
                            <a:latin typeface="Cambria Math"/>
                          </a:rPr>
                          <m:t>𝑴𝒘</m:t>
                        </m:r>
                        <m:r>
                          <a:rPr lang="en-US" altLang="zh-CN" b="1" i="1" smtClean="0">
                            <a:latin typeface="Cambria Math"/>
                          </a:rPr>
                          <m:t>−</m:t>
                        </m:r>
                        <m:r>
                          <a:rPr lang="en-US" altLang="zh-CN" b="1" i="1" smtClean="0">
                            <a:latin typeface="Cambria Math"/>
                          </a:rPr>
                          <m:t>𝜸</m:t>
                        </m:r>
                        <m:r>
                          <a:rPr lang="en-US" altLang="zh-CN" b="1" i="1" smtClean="0">
                            <a:latin typeface="Cambria Math"/>
                          </a:rPr>
                          <m:t>𝒆</m:t>
                        </m:r>
                      </m:e>
                    </m:d>
                    <m:r>
                      <a:rPr lang="en-US" altLang="zh-CN" b="1" i="1" smtClean="0">
                        <a:latin typeface="Cambria Math"/>
                      </a:rPr>
                      <m:t>+</m:t>
                    </m:r>
                    <m:r>
                      <a:rPr lang="en-US" altLang="zh-CN" b="1" i="1" smtClean="0">
                        <a:latin typeface="Cambria Math"/>
                      </a:rPr>
                      <m:t>𝒆</m:t>
                    </m:r>
                    <m:r>
                      <a:rPr lang="en-US" altLang="zh-CN" b="1" i="1" smtClean="0">
                        <a:latin typeface="Cambria Math"/>
                      </a:rPr>
                      <m:t>,</m:t>
                    </m:r>
                    <m:r>
                      <a:rPr lang="en-US" altLang="zh-CN" b="1" i="1" smtClean="0">
                        <a:latin typeface="Cambria Math"/>
                      </a:rPr>
                      <m:t>𝒚</m:t>
                    </m:r>
                    <m:r>
                      <a:rPr lang="en-US" altLang="zh-CN" b="1" i="1" smtClean="0">
                        <a:latin typeface="Cambria Math"/>
                      </a:rPr>
                      <m:t>≥</m:t>
                    </m:r>
                    <m:r>
                      <a:rPr lang="en-US" altLang="zh-CN" b="1" i="1" smtClean="0">
                        <a:latin typeface="Cambria Math"/>
                      </a:rPr>
                      <m:t>𝟎</m:t>
                    </m:r>
                    <m:r>
                      <a:rPr lang="en-US" altLang="zh-CN" b="1" i="1" smtClean="0">
                        <a:latin typeface="Cambria Math"/>
                      </a:rPr>
                      <m:t>,</m:t>
                    </m:r>
                  </m:oMath>
                </a14:m>
                <a:r>
                  <a:rPr lang="en-US" altLang="zh-CN" dirty="0"/>
                  <a:t>e</a:t>
                </a:r>
                <a:r>
                  <a:rPr lang="zh-CN" altLang="en-US" dirty="0"/>
                  <a:t>为全</a:t>
                </a:r>
                <a:r>
                  <a:rPr lang="en-US" altLang="zh-CN" dirty="0"/>
                  <a:t>1</a:t>
                </a:r>
                <a:r>
                  <a:rPr lang="zh-CN" altLang="en-US" dirty="0"/>
                  <a:t>向量；类似对于第二类违反分类的点可由向量</a:t>
                </a:r>
                <a14:m>
                  <m:oMath xmlns:m="http://schemas.openxmlformats.org/officeDocument/2006/math">
                    <m:r>
                      <a:rPr lang="en-US" altLang="zh-CN" b="1" i="1" smtClean="0">
                        <a:latin typeface="Cambria Math"/>
                      </a:rPr>
                      <m:t>𝒛</m:t>
                    </m:r>
                    <m:r>
                      <a:rPr lang="en-US" altLang="zh-CN" b="1" i="1" smtClean="0">
                        <a:latin typeface="Cambria Math"/>
                      </a:rPr>
                      <m:t>,</m:t>
                    </m:r>
                    <m:r>
                      <a:rPr lang="en-US" altLang="zh-CN" b="1" i="1" smtClean="0">
                        <a:latin typeface="Cambria Math"/>
                      </a:rPr>
                      <m:t>𝒛</m:t>
                    </m:r>
                    <m:r>
                      <a:rPr lang="en-US" altLang="zh-CN" b="1" i="1" smtClean="0">
                        <a:latin typeface="Cambria Math"/>
                      </a:rPr>
                      <m:t>≥</m:t>
                    </m:r>
                    <m:d>
                      <m:dPr>
                        <m:ctrlPr>
                          <a:rPr lang="en-US" altLang="zh-CN" b="1" i="1" smtClean="0">
                            <a:latin typeface="Cambria Math" panose="02040503050406030204" pitchFamily="18" charset="0"/>
                          </a:rPr>
                        </m:ctrlPr>
                      </m:dPr>
                      <m:e>
                        <m:r>
                          <a:rPr lang="en-US" altLang="zh-CN" b="1" i="1" smtClean="0">
                            <a:latin typeface="Cambria Math"/>
                          </a:rPr>
                          <m:t>𝑩𝒘</m:t>
                        </m:r>
                        <m:r>
                          <a:rPr lang="en-US" altLang="zh-CN" b="1" i="1" smtClean="0">
                            <a:latin typeface="Cambria Math"/>
                          </a:rPr>
                          <m:t>−</m:t>
                        </m:r>
                        <m:r>
                          <a:rPr lang="en-US" altLang="zh-CN" b="1" i="1" smtClean="0">
                            <a:latin typeface="Cambria Math"/>
                          </a:rPr>
                          <m:t>𝜸</m:t>
                        </m:r>
                        <m:r>
                          <a:rPr lang="en-US" altLang="zh-CN" b="1" i="1" smtClean="0">
                            <a:latin typeface="Cambria Math"/>
                          </a:rPr>
                          <m:t>𝒆</m:t>
                        </m:r>
                      </m:e>
                    </m:d>
                    <m:r>
                      <a:rPr lang="en-US" altLang="zh-CN" b="1" i="1" smtClean="0">
                        <a:latin typeface="Cambria Math"/>
                      </a:rPr>
                      <m:t>+</m:t>
                    </m:r>
                    <m:r>
                      <a:rPr lang="en-US" altLang="zh-CN" b="1" i="1" smtClean="0">
                        <a:latin typeface="Cambria Math"/>
                      </a:rPr>
                      <m:t>𝒆</m:t>
                    </m:r>
                    <m:r>
                      <a:rPr lang="en-US" altLang="zh-CN" b="1" i="1" smtClean="0">
                        <a:latin typeface="Cambria Math"/>
                      </a:rPr>
                      <m:t>,</m:t>
                    </m:r>
                    <m:r>
                      <a:rPr lang="en-US" altLang="zh-CN" b="1" i="1" smtClean="0">
                        <a:latin typeface="Cambria Math"/>
                      </a:rPr>
                      <m:t>𝒛</m:t>
                    </m:r>
                    <m:r>
                      <a:rPr lang="en-US" altLang="zh-CN" b="1" i="1" smtClean="0">
                        <a:latin typeface="Cambria Math"/>
                      </a:rPr>
                      <m:t>≥</m:t>
                    </m:r>
                    <m:r>
                      <a:rPr lang="en-US" altLang="zh-CN" b="1" i="1" smtClean="0">
                        <a:latin typeface="Cambria Math"/>
                      </a:rPr>
                      <m:t>𝟎</m:t>
                    </m:r>
                  </m:oMath>
                </a14:m>
                <a:r>
                  <a:rPr lang="zh-CN" altLang="en-US" dirty="0"/>
                  <a:t>来测度</a:t>
                </a:r>
                <a:endParaRPr lang="en-US" altLang="zh-CN" dirty="0"/>
              </a:p>
              <a:p>
                <a:r>
                  <a:rPr lang="zh-CN" altLang="en-US" dirty="0"/>
                  <a:t>第一和第二个集合上平均违反分类准则的点分别为</a:t>
                </a:r>
                <a:r>
                  <a:rPr lang="en-US" altLang="zh-CN" dirty="0"/>
                  <a:t>:</a:t>
                </a:r>
                <a14:m>
                  <m:oMath xmlns:m="http://schemas.openxmlformats.org/officeDocument/2006/math">
                    <m:f>
                      <m:fPr>
                        <m:ctrlPr>
                          <a:rPr lang="en-US" altLang="zh-CN" b="1" i="1" smtClean="0">
                            <a:latin typeface="Cambria Math" panose="02040503050406030204" pitchFamily="18" charset="0"/>
                          </a:rPr>
                        </m:ctrlPr>
                      </m:fPr>
                      <m:num>
                        <m:sSup>
                          <m:sSupPr>
                            <m:ctrlPr>
                              <a:rPr lang="en-US" altLang="zh-CN" b="1" i="1" smtClean="0">
                                <a:latin typeface="Cambria Math" panose="02040503050406030204" pitchFamily="18" charset="0"/>
                              </a:rPr>
                            </m:ctrlPr>
                          </m:sSupPr>
                          <m:e>
                            <m:r>
                              <a:rPr lang="en-US" altLang="zh-CN" b="1" i="1" smtClean="0">
                                <a:latin typeface="Cambria Math"/>
                              </a:rPr>
                              <m:t>𝒆</m:t>
                            </m:r>
                          </m:e>
                          <m:sup>
                            <m:r>
                              <a:rPr lang="en-US" altLang="zh-CN" b="1" i="1" smtClean="0">
                                <a:latin typeface="Cambria Math"/>
                              </a:rPr>
                              <m:t>′</m:t>
                            </m:r>
                          </m:sup>
                        </m:sSup>
                        <m:r>
                          <a:rPr lang="en-US" altLang="zh-CN" b="1" i="1" smtClean="0">
                            <a:latin typeface="Cambria Math"/>
                          </a:rPr>
                          <m:t>𝒚</m:t>
                        </m:r>
                      </m:num>
                      <m:den>
                        <m:r>
                          <a:rPr lang="en-US" altLang="zh-CN" b="1" i="1" smtClean="0">
                            <a:latin typeface="Cambria Math"/>
                          </a:rPr>
                          <m:t>𝒎</m:t>
                        </m:r>
                      </m:den>
                    </m:f>
                    <m:r>
                      <a:rPr lang="en-US" altLang="zh-CN" b="1" i="1" smtClean="0">
                        <a:latin typeface="Cambria Math"/>
                      </a:rPr>
                      <m:t>,</m:t>
                    </m:r>
                    <m:f>
                      <m:fPr>
                        <m:ctrlPr>
                          <a:rPr lang="en-US" altLang="zh-CN" b="1" i="1" smtClean="0">
                            <a:latin typeface="Cambria Math" panose="02040503050406030204" pitchFamily="18" charset="0"/>
                          </a:rPr>
                        </m:ctrlPr>
                      </m:fPr>
                      <m:num>
                        <m:sSup>
                          <m:sSupPr>
                            <m:ctrlPr>
                              <a:rPr lang="en-US" altLang="zh-CN" b="1" i="1" smtClean="0">
                                <a:latin typeface="Cambria Math" panose="02040503050406030204" pitchFamily="18" charset="0"/>
                              </a:rPr>
                            </m:ctrlPr>
                          </m:sSupPr>
                          <m:e>
                            <m:r>
                              <a:rPr lang="en-US" altLang="zh-CN" b="1" i="1" smtClean="0">
                                <a:latin typeface="Cambria Math"/>
                              </a:rPr>
                              <m:t>𝒆</m:t>
                            </m:r>
                          </m:e>
                          <m:sup>
                            <m:r>
                              <a:rPr lang="en-US" altLang="zh-CN" b="1" i="1" smtClean="0">
                                <a:latin typeface="Cambria Math"/>
                              </a:rPr>
                              <m:t>′</m:t>
                            </m:r>
                          </m:sup>
                        </m:sSup>
                        <m:r>
                          <a:rPr lang="en-US" altLang="zh-CN" b="1" i="1" smtClean="0">
                            <a:latin typeface="Cambria Math"/>
                          </a:rPr>
                          <m:t>𝒛</m:t>
                        </m:r>
                      </m:num>
                      <m:den>
                        <m:r>
                          <a:rPr lang="en-US" altLang="zh-CN" b="1" i="1" smtClean="0">
                            <a:latin typeface="Cambria Math"/>
                          </a:rPr>
                          <m:t>𝒌</m:t>
                        </m:r>
                      </m:den>
                    </m:f>
                    <m:r>
                      <a:rPr lang="zh-CN" altLang="en-US" b="1" i="1" smtClean="0">
                        <a:latin typeface="Cambria Math"/>
                      </a:rPr>
                      <m:t>，</m:t>
                    </m:r>
                  </m:oMath>
                </a14:m>
                <a:r>
                  <a:rPr lang="zh-CN" altLang="en-US" dirty="0"/>
                  <a:t>因此</a:t>
                </a:r>
                <a:r>
                  <a:rPr lang="en-US" altLang="zh-CN" dirty="0"/>
                  <a:t>LP</a:t>
                </a:r>
                <a:r>
                  <a:rPr lang="zh-CN" altLang="en-US" dirty="0"/>
                  <a:t>问题为</a:t>
                </a:r>
                <a:r>
                  <a:rPr lang="en-US" altLang="zh-CN" dirty="0"/>
                  <a:t>: </a:t>
                </a:r>
                <a14:m>
                  <m:oMath xmlns:m="http://schemas.openxmlformats.org/officeDocument/2006/math">
                    <m:r>
                      <a:rPr lang="en-US" altLang="zh-CN" b="1" i="1" smtClean="0">
                        <a:latin typeface="Cambria Math"/>
                      </a:rPr>
                      <m:t>𝒎𝒊</m:t>
                    </m:r>
                    <m:sSub>
                      <m:sSubPr>
                        <m:ctrlPr>
                          <a:rPr lang="en-US" altLang="zh-CN" b="1" i="1" smtClean="0">
                            <a:latin typeface="Cambria Math" panose="02040503050406030204" pitchFamily="18" charset="0"/>
                          </a:rPr>
                        </m:ctrlPr>
                      </m:sSubPr>
                      <m:e>
                        <m:r>
                          <a:rPr lang="en-US" altLang="zh-CN" b="1" i="1" smtClean="0">
                            <a:latin typeface="Cambria Math"/>
                          </a:rPr>
                          <m:t>𝒏</m:t>
                        </m:r>
                      </m:e>
                      <m:sub>
                        <m:r>
                          <a:rPr lang="en-US" altLang="zh-CN" b="1" i="1" smtClean="0">
                            <a:latin typeface="Cambria Math"/>
                          </a:rPr>
                          <m:t>𝒘</m:t>
                        </m:r>
                        <m:r>
                          <a:rPr lang="en-US" altLang="zh-CN" b="1" i="1" smtClean="0">
                            <a:latin typeface="Cambria Math"/>
                          </a:rPr>
                          <m:t>,</m:t>
                        </m:r>
                        <m:r>
                          <a:rPr lang="en-US" altLang="zh-CN" b="1" i="1" smtClean="0">
                            <a:latin typeface="Cambria Math"/>
                          </a:rPr>
                          <m:t>𝜸</m:t>
                        </m:r>
                        <m:r>
                          <a:rPr lang="en-US" altLang="zh-CN" b="1" i="1" smtClean="0">
                            <a:latin typeface="Cambria Math"/>
                          </a:rPr>
                          <m:t>,</m:t>
                        </m:r>
                        <m:r>
                          <a:rPr lang="en-US" altLang="zh-CN" b="1" i="1" smtClean="0">
                            <a:latin typeface="Cambria Math"/>
                          </a:rPr>
                          <m:t>𝒚</m:t>
                        </m:r>
                        <m:r>
                          <a:rPr lang="en-US" altLang="zh-CN" b="1" i="1" smtClean="0">
                            <a:latin typeface="Cambria Math"/>
                          </a:rPr>
                          <m:t>,</m:t>
                        </m:r>
                        <m:r>
                          <a:rPr lang="en-US" altLang="zh-CN" b="1" i="1" smtClean="0">
                            <a:latin typeface="Cambria Math"/>
                          </a:rPr>
                          <m:t>𝒛</m:t>
                        </m:r>
                      </m:sub>
                    </m:sSub>
                    <m:f>
                      <m:fPr>
                        <m:ctrlPr>
                          <a:rPr lang="en-US" altLang="zh-CN" b="1"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𝒎</m:t>
                        </m:r>
                      </m:den>
                    </m:f>
                    <m:sSup>
                      <m:sSupPr>
                        <m:ctrlPr>
                          <a:rPr lang="en-US" altLang="zh-CN" b="1" i="1" smtClean="0">
                            <a:latin typeface="Cambria Math" panose="02040503050406030204" pitchFamily="18" charset="0"/>
                          </a:rPr>
                        </m:ctrlPr>
                      </m:sSupPr>
                      <m:e>
                        <m:r>
                          <a:rPr lang="en-US" altLang="zh-CN" b="1" i="1" smtClean="0">
                            <a:latin typeface="Cambria Math"/>
                          </a:rPr>
                          <m:t>𝒆</m:t>
                        </m:r>
                      </m:e>
                      <m:sup>
                        <m:r>
                          <a:rPr lang="en-US" altLang="zh-CN" b="1" i="1" smtClean="0">
                            <a:latin typeface="Cambria Math"/>
                          </a:rPr>
                          <m:t>′</m:t>
                        </m:r>
                      </m:sup>
                    </m:sSup>
                    <m:r>
                      <a:rPr lang="en-US" altLang="zh-CN" b="1" i="1" smtClean="0">
                        <a:latin typeface="Cambria Math"/>
                      </a:rPr>
                      <m:t>𝒚</m:t>
                    </m:r>
                    <m:r>
                      <a:rPr lang="en-US" altLang="zh-CN" b="1" i="1" smtClean="0">
                        <a:latin typeface="Cambria Math"/>
                      </a:rPr>
                      <m:t>+</m:t>
                    </m:r>
                    <m:f>
                      <m:fPr>
                        <m:ctrlPr>
                          <a:rPr lang="en-US" altLang="zh-CN" b="1"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𝒌</m:t>
                        </m:r>
                      </m:den>
                    </m:f>
                    <m:sSup>
                      <m:sSupPr>
                        <m:ctrlPr>
                          <a:rPr lang="en-US" altLang="zh-CN" b="1" i="1" smtClean="0">
                            <a:latin typeface="Cambria Math" panose="02040503050406030204" pitchFamily="18" charset="0"/>
                          </a:rPr>
                        </m:ctrlPr>
                      </m:sSupPr>
                      <m:e>
                        <m:r>
                          <a:rPr lang="en-US" altLang="zh-CN" b="1" i="1" smtClean="0">
                            <a:latin typeface="Cambria Math"/>
                          </a:rPr>
                          <m:t>𝒆</m:t>
                        </m:r>
                      </m:e>
                      <m:sup>
                        <m:r>
                          <a:rPr lang="en-US" altLang="zh-CN" b="1" i="1" smtClean="0">
                            <a:latin typeface="Cambria Math"/>
                          </a:rPr>
                          <m:t>′</m:t>
                        </m:r>
                      </m:sup>
                    </m:sSup>
                    <m:r>
                      <a:rPr lang="en-US" altLang="zh-CN" b="1" i="1" smtClean="0">
                        <a:latin typeface="Cambria Math"/>
                      </a:rPr>
                      <m:t>𝒛</m:t>
                    </m:r>
                    <m:r>
                      <a:rPr lang="en-US" altLang="zh-CN" b="1" i="1" smtClean="0">
                        <a:latin typeface="Cambria Math"/>
                      </a:rPr>
                      <m:t>, </m:t>
                    </m:r>
                    <m:r>
                      <a:rPr lang="en-US" altLang="zh-CN" b="1" i="1" smtClean="0">
                        <a:latin typeface="Cambria Math"/>
                      </a:rPr>
                      <m:t>𝒔</m:t>
                    </m:r>
                    <m:r>
                      <a:rPr lang="en-US" altLang="zh-CN" b="1" i="1" smtClean="0">
                        <a:latin typeface="Cambria Math"/>
                      </a:rPr>
                      <m:t>.</m:t>
                    </m:r>
                    <m:r>
                      <a:rPr lang="en-US" altLang="zh-CN" b="1" i="1" smtClean="0">
                        <a:latin typeface="Cambria Math"/>
                      </a:rPr>
                      <m:t>𝒕</m:t>
                    </m:r>
                    <m:r>
                      <a:rPr lang="en-US" altLang="zh-CN" b="1" i="1" smtClean="0">
                        <a:latin typeface="Cambria Math"/>
                      </a:rPr>
                      <m:t>.</m:t>
                    </m:r>
                    <m:r>
                      <a:rPr lang="en-US" altLang="zh-CN" b="1" i="1" smtClean="0">
                        <a:latin typeface="Cambria Math"/>
                      </a:rPr>
                      <m:t>𝒚</m:t>
                    </m:r>
                    <m:r>
                      <a:rPr lang="en-US" altLang="zh-CN" b="1" i="1" smtClean="0">
                        <a:latin typeface="Cambria Math"/>
                      </a:rPr>
                      <m:t>≥−</m:t>
                    </m:r>
                    <m:d>
                      <m:dPr>
                        <m:ctrlPr>
                          <a:rPr lang="en-US" altLang="zh-CN" b="1" i="1" smtClean="0">
                            <a:latin typeface="Cambria Math" panose="02040503050406030204" pitchFamily="18" charset="0"/>
                          </a:rPr>
                        </m:ctrlPr>
                      </m:dPr>
                      <m:e>
                        <m:r>
                          <a:rPr lang="en-US" altLang="zh-CN" b="1" i="1" smtClean="0">
                            <a:latin typeface="Cambria Math"/>
                          </a:rPr>
                          <m:t>𝑴𝒘</m:t>
                        </m:r>
                        <m:r>
                          <a:rPr lang="en-US" altLang="zh-CN" b="1" i="1" smtClean="0">
                            <a:latin typeface="Cambria Math"/>
                          </a:rPr>
                          <m:t>−</m:t>
                        </m:r>
                        <m:r>
                          <a:rPr lang="en-US" altLang="zh-CN" b="1" i="1" smtClean="0">
                            <a:latin typeface="Cambria Math"/>
                          </a:rPr>
                          <m:t>𝜸</m:t>
                        </m:r>
                        <m:r>
                          <a:rPr lang="en-US" altLang="zh-CN" b="1" i="1" smtClean="0">
                            <a:latin typeface="Cambria Math"/>
                          </a:rPr>
                          <m:t>𝒆</m:t>
                        </m:r>
                      </m:e>
                    </m:d>
                    <m:r>
                      <a:rPr lang="en-US" altLang="zh-CN" b="1" i="1" smtClean="0">
                        <a:latin typeface="Cambria Math"/>
                      </a:rPr>
                      <m:t>+</m:t>
                    </m:r>
                    <m:r>
                      <a:rPr lang="en-US" altLang="zh-CN" b="1" i="1" smtClean="0">
                        <a:latin typeface="Cambria Math"/>
                      </a:rPr>
                      <m:t>𝒆</m:t>
                    </m:r>
                    <m:r>
                      <a:rPr lang="en-US" altLang="zh-CN" b="1" i="1" smtClean="0">
                        <a:latin typeface="Cambria Math"/>
                      </a:rPr>
                      <m:t>,</m:t>
                    </m:r>
                    <m:r>
                      <a:rPr lang="en-US" altLang="zh-CN" b="1" i="1" smtClean="0">
                        <a:latin typeface="Cambria Math"/>
                      </a:rPr>
                      <m:t>𝒛</m:t>
                    </m:r>
                    <m:r>
                      <a:rPr lang="en-US" altLang="zh-CN" b="1" i="1" smtClean="0">
                        <a:latin typeface="Cambria Math"/>
                      </a:rPr>
                      <m:t>≥</m:t>
                    </m:r>
                    <m:d>
                      <m:dPr>
                        <m:ctrlPr>
                          <a:rPr lang="en-US" altLang="zh-CN" b="1" i="1" smtClean="0">
                            <a:latin typeface="Cambria Math" panose="02040503050406030204" pitchFamily="18" charset="0"/>
                          </a:rPr>
                        </m:ctrlPr>
                      </m:dPr>
                      <m:e>
                        <m:r>
                          <a:rPr lang="en-US" altLang="zh-CN" b="1" i="1" smtClean="0">
                            <a:latin typeface="Cambria Math"/>
                          </a:rPr>
                          <m:t>𝑩𝒘</m:t>
                        </m:r>
                        <m:r>
                          <a:rPr lang="en-US" altLang="zh-CN" b="1" i="1" smtClean="0">
                            <a:latin typeface="Cambria Math"/>
                          </a:rPr>
                          <m:t>−</m:t>
                        </m:r>
                        <m:r>
                          <a:rPr lang="en-US" altLang="zh-CN" b="1" i="1" smtClean="0">
                            <a:latin typeface="Cambria Math"/>
                          </a:rPr>
                          <m:t>𝜸</m:t>
                        </m:r>
                        <m:r>
                          <a:rPr lang="en-US" altLang="zh-CN" b="1" i="1" smtClean="0">
                            <a:latin typeface="Cambria Math"/>
                          </a:rPr>
                          <m:t>𝒆</m:t>
                        </m:r>
                      </m:e>
                    </m:d>
                    <m:r>
                      <a:rPr lang="en-US" altLang="zh-CN" b="1" i="1" smtClean="0">
                        <a:latin typeface="Cambria Math"/>
                      </a:rPr>
                      <m:t>+</m:t>
                    </m:r>
                    <m:r>
                      <a:rPr lang="en-US" altLang="zh-CN" b="1" i="1" smtClean="0">
                        <a:latin typeface="Cambria Math"/>
                      </a:rPr>
                      <m:t>𝒆</m:t>
                    </m:r>
                    <m:r>
                      <a:rPr lang="en-US" altLang="zh-CN" b="1" i="1" smtClean="0">
                        <a:latin typeface="Cambria Math"/>
                      </a:rPr>
                      <m:t>,</m:t>
                    </m:r>
                    <m:d>
                      <m:dPr>
                        <m:ctrlPr>
                          <a:rPr lang="en-US" altLang="zh-CN" b="1" i="1" smtClean="0">
                            <a:latin typeface="Cambria Math" panose="02040503050406030204" pitchFamily="18" charset="0"/>
                          </a:rPr>
                        </m:ctrlPr>
                      </m:dPr>
                      <m:e>
                        <m:r>
                          <a:rPr lang="en-US" altLang="zh-CN" b="1" i="1" smtClean="0">
                            <a:latin typeface="Cambria Math"/>
                          </a:rPr>
                          <m:t>𝒚</m:t>
                        </m:r>
                        <m:r>
                          <a:rPr lang="en-US" altLang="zh-CN" b="1" i="1" smtClean="0">
                            <a:latin typeface="Cambria Math"/>
                          </a:rPr>
                          <m:t>,</m:t>
                        </m:r>
                        <m:r>
                          <a:rPr lang="en-US" altLang="zh-CN" b="1" i="1" smtClean="0">
                            <a:latin typeface="Cambria Math"/>
                          </a:rPr>
                          <m:t>𝒛</m:t>
                        </m:r>
                      </m:e>
                    </m:d>
                    <m:r>
                      <a:rPr lang="en-US" altLang="zh-CN" b="1" i="1" smtClean="0">
                        <a:latin typeface="Cambria Math"/>
                      </a:rPr>
                      <m:t>≥</m:t>
                    </m:r>
                    <m:r>
                      <a:rPr lang="en-US" altLang="zh-CN" b="1" i="1" smtClean="0">
                        <a:latin typeface="Cambria Math"/>
                      </a:rPr>
                      <m:t>𝟎</m:t>
                    </m:r>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1587" b="-1735"/>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4)</a:t>
            </a:r>
            <a:endParaRPr lang="zh-CN" altLang="en-US" dirty="0"/>
          </a:p>
        </p:txBody>
      </p:sp>
      <p:sp>
        <p:nvSpPr>
          <p:cNvPr id="3" name="Content Placeholder 2"/>
          <p:cNvSpPr>
            <a:spLocks noGrp="1"/>
          </p:cNvSpPr>
          <p:nvPr>
            <p:ph idx="1"/>
          </p:nvPr>
        </p:nvSpPr>
        <p:spPr/>
        <p:txBody>
          <a:bodyPr/>
          <a:lstStyle/>
          <a:p>
            <a:r>
              <a:rPr lang="zh-CN" altLang="en-US" dirty="0"/>
              <a:t>乳腺癌分类</a:t>
            </a:r>
            <a:endParaRPr lang="en-US" altLang="zh-CN" dirty="0"/>
          </a:p>
          <a:p>
            <a:pPr lvl="1"/>
            <a:r>
              <a:rPr lang="en-US" altLang="zh-CN" dirty="0"/>
              <a:t>M(malignant tumors)</a:t>
            </a:r>
          </a:p>
          <a:p>
            <a:pPr lvl="1"/>
            <a:r>
              <a:rPr lang="en-US" altLang="zh-CN" dirty="0"/>
              <a:t>B(Benign tumors)</a:t>
            </a:r>
          </a:p>
          <a:p>
            <a:r>
              <a:rPr lang="en-US" altLang="zh-CN" dirty="0"/>
              <a:t>1998, Bosch &amp; Smith</a:t>
            </a:r>
          </a:p>
          <a:p>
            <a:pPr marL="0" indent="0">
              <a:buNone/>
            </a:pPr>
            <a:r>
              <a:rPr lang="zh-CN" altLang="en-US" dirty="0"/>
              <a:t>提出用</a:t>
            </a:r>
            <a:r>
              <a:rPr lang="en-US" altLang="zh-CN" dirty="0"/>
              <a:t>LP</a:t>
            </a:r>
            <a:r>
              <a:rPr lang="zh-CN" altLang="en-US" dirty="0"/>
              <a:t>解决美国</a:t>
            </a:r>
            <a:r>
              <a:rPr lang="en-US" altLang="zh-CN" dirty="0"/>
              <a:t>12</a:t>
            </a:r>
          </a:p>
          <a:p>
            <a:pPr marL="0" indent="0">
              <a:buNone/>
            </a:pPr>
            <a:r>
              <a:rPr lang="zh-CN" altLang="en-US" dirty="0"/>
              <a:t>联邦文件是由</a:t>
            </a:r>
            <a:r>
              <a:rPr lang="en-US" altLang="zh-CN" dirty="0"/>
              <a:t>James</a:t>
            </a:r>
          </a:p>
          <a:p>
            <a:pPr marL="0" indent="0">
              <a:buNone/>
            </a:pPr>
            <a:r>
              <a:rPr lang="en-US" altLang="zh-CN" dirty="0"/>
              <a:t>Madison,</a:t>
            </a:r>
            <a:r>
              <a:rPr lang="zh-CN" altLang="en-US" dirty="0"/>
              <a:t>还是</a:t>
            </a:r>
            <a:r>
              <a:rPr lang="en-US" altLang="zh-CN" dirty="0"/>
              <a:t>Alexander</a:t>
            </a:r>
          </a:p>
          <a:p>
            <a:pPr marL="0" indent="0">
              <a:buNone/>
            </a:pPr>
            <a:r>
              <a:rPr lang="en-US" altLang="zh-CN" dirty="0"/>
              <a:t>Hamilton</a:t>
            </a:r>
            <a:r>
              <a:rPr lang="zh-CN" altLang="en-US" dirty="0"/>
              <a:t>起草的，使用</a:t>
            </a:r>
            <a:endParaRPr lang="en-US" altLang="zh-CN" dirty="0"/>
          </a:p>
          <a:p>
            <a:pPr marL="0" indent="0">
              <a:buNone/>
            </a:pPr>
            <a:r>
              <a:rPr lang="zh-CN" altLang="en-US" dirty="0"/>
              <a:t>某些单词的使用频率来</a:t>
            </a:r>
            <a:endParaRPr lang="en-US" altLang="zh-CN" dirty="0"/>
          </a:p>
          <a:p>
            <a:pPr marL="0" indent="0">
              <a:buNone/>
            </a:pPr>
            <a:r>
              <a:rPr lang="zh-CN" altLang="en-US" dirty="0"/>
              <a:t>建立超平面</a:t>
            </a: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4928" y="1304925"/>
            <a:ext cx="5328592" cy="5337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a:hlinkClick r:id="rId3" action="ppaction://hlinksldjump"/>
          </p:cNvPr>
          <p:cNvSpPr txBox="1"/>
          <p:nvPr/>
        </p:nvSpPr>
        <p:spPr>
          <a:xfrm>
            <a:off x="1568624" y="6607227"/>
            <a:ext cx="1296144" cy="461665"/>
          </a:xfrm>
          <a:prstGeom prst="rect">
            <a:avLst/>
          </a:prstGeom>
          <a:noFill/>
        </p:spPr>
        <p:txBody>
          <a:bodyPr wrap="square" rtlCol="0">
            <a:spAutoFit/>
          </a:bodyPr>
          <a:lstStyle/>
          <a:p>
            <a:r>
              <a:rPr lang="en-US" altLang="zh-CN" dirty="0"/>
              <a:t>SVM</a:t>
            </a:r>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6082"/>
                                        </p:tgtEl>
                                        <p:attrNameLst>
                                          <p:attrName>style.visibility</p:attrName>
                                        </p:attrNameLst>
                                      </p:cBhvr>
                                      <p:to>
                                        <p:strVal val="visible"/>
                                      </p:to>
                                    </p:set>
                                    <p:animEffect transition="in" filter="fade">
                                      <p:cBhvr>
                                        <p:cTn id="28" dur="1000"/>
                                        <p:tgtEl>
                                          <p:spTgt spid="46082"/>
                                        </p:tgtEl>
                                      </p:cBhvr>
                                    </p:animEffect>
                                    <p:anim calcmode="lin" valueType="num">
                                      <p:cBhvr>
                                        <p:cTn id="29" dur="1000" fill="hold"/>
                                        <p:tgtEl>
                                          <p:spTgt spid="46082"/>
                                        </p:tgtEl>
                                        <p:attrNameLst>
                                          <p:attrName>ppt_x</p:attrName>
                                        </p:attrNameLst>
                                      </p:cBhvr>
                                      <p:tavLst>
                                        <p:tav tm="0">
                                          <p:val>
                                            <p:strVal val="#ppt_x"/>
                                          </p:val>
                                        </p:tav>
                                        <p:tav tm="100000">
                                          <p:val>
                                            <p:strVal val="#ppt_x"/>
                                          </p:val>
                                        </p:tav>
                                      </p:tavLst>
                                    </p:anim>
                                    <p:anim calcmode="lin" valueType="num">
                                      <p:cBhvr>
                                        <p:cTn id="30" dur="1000" fill="hold"/>
                                        <p:tgtEl>
                                          <p:spTgt spid="4608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arn(inVertic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barn(inVertical)">
                                      <p:cBhvr>
                                        <p:cTn id="43" dur="500"/>
                                        <p:tgtEl>
                                          <p:spTgt spid="3">
                                            <p:txEl>
                                              <p:pRg st="5" end="5"/>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barn(inVertical)">
                                      <p:cBhvr>
                                        <p:cTn id="46" dur="500"/>
                                        <p:tgtEl>
                                          <p:spTgt spid="3">
                                            <p:txEl>
                                              <p:pRg st="6" end="6"/>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barn(inVertical)">
                                      <p:cBhvr>
                                        <p:cTn id="49" dur="500"/>
                                        <p:tgtEl>
                                          <p:spTgt spid="3">
                                            <p:txEl>
                                              <p:pRg st="7" end="7"/>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barn(inVertical)">
                                      <p:cBhvr>
                                        <p:cTn id="5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zh-CN" sz="2800" dirty="0"/>
            </a:br>
            <a:r>
              <a:rPr lang="en-US" altLang="zh-CN" sz="2800" dirty="0"/>
              <a:t>2.0</a:t>
            </a:r>
            <a:r>
              <a:rPr lang="zh-CN" altLang="en-US" sz="2800" dirty="0"/>
              <a:t>简单回顾一下线性代数里面的概念凸性</a:t>
            </a:r>
            <a:r>
              <a:rPr lang="en-US" altLang="zh-CN" sz="2800" dirty="0"/>
              <a:t>(Convexity)</a:t>
            </a:r>
            <a:br>
              <a:rPr lang="en-US" altLang="zh-CN" sz="2800" dirty="0"/>
            </a:b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梯度的定义</a:t>
                </a:r>
                <a:endParaRPr lang="en-US" altLang="zh-CN" sz="2000" dirty="0"/>
              </a:p>
              <a:p>
                <a:pPr lvl="1"/>
                <a:r>
                  <a:rPr lang="zh-CN" altLang="en-US" sz="1400" dirty="0"/>
                  <a:t>给定函数</a:t>
                </a:r>
                <a14:m>
                  <m:oMath xmlns:m="http://schemas.openxmlformats.org/officeDocument/2006/math">
                    <m:r>
                      <a:rPr lang="en-US" altLang="zh-CN" sz="1400" b="1" i="1" smtClean="0">
                        <a:latin typeface="Cambria Math" panose="02040503050406030204" pitchFamily="18" charset="0"/>
                      </a:rPr>
                      <m:t>𝒇</m:t>
                    </m:r>
                    <m: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a:rPr lang="en-US" altLang="zh-CN" sz="1400" b="1" i="1" smtClean="0">
                            <a:latin typeface="Cambria Math" panose="02040503050406030204" pitchFamily="18" charset="0"/>
                          </a:rPr>
                          <m:t>𝑹</m:t>
                        </m:r>
                      </m:e>
                      <m:sup>
                        <m:r>
                          <a:rPr lang="en-US" altLang="zh-CN" sz="1400" b="1" i="1" smtClean="0">
                            <a:latin typeface="Cambria Math" panose="02040503050406030204" pitchFamily="18" charset="0"/>
                          </a:rPr>
                          <m:t>𝒏</m:t>
                        </m:r>
                      </m:sup>
                    </m:sSup>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𝑹</m:t>
                    </m:r>
                  </m:oMath>
                </a14:m>
                <a:r>
                  <a:rPr lang="en-US" altLang="zh-CN" sz="1400" dirty="0"/>
                  <a:t>,</a:t>
                </a:r>
                <a14:m>
                  <m:oMath xmlns:m="http://schemas.openxmlformats.org/officeDocument/2006/math">
                    <m:r>
                      <a:rPr lang="en-US" altLang="zh-CN" sz="1400" b="1" i="1" dirty="0" smtClean="0">
                        <a:latin typeface="Cambria Math" panose="02040503050406030204" pitchFamily="18" charset="0"/>
                      </a:rPr>
                      <m:t>𝒇</m:t>
                    </m:r>
                  </m:oMath>
                </a14:m>
                <a:r>
                  <a:rPr lang="zh-CN" altLang="en-US" sz="1400" dirty="0"/>
                  <a:t>在点</a:t>
                </a:r>
                <a14:m>
                  <m:oMath xmlns:m="http://schemas.openxmlformats.org/officeDocument/2006/math">
                    <m:r>
                      <a:rPr lang="en-US" altLang="zh-CN" sz="1400" b="1" i="1" smtClean="0">
                        <a:latin typeface="Cambria Math" panose="02040503050406030204" pitchFamily="18" charset="0"/>
                      </a:rPr>
                      <m:t>𝒙</m:t>
                    </m:r>
                  </m:oMath>
                </a14:m>
                <a:r>
                  <a:rPr lang="zh-CN" altLang="en-US" sz="1400" dirty="0"/>
                  <a:t>的一个邻域内有意义，若存在向量</a:t>
                </a:r>
                <a14:m>
                  <m:oMath xmlns:m="http://schemas.openxmlformats.org/officeDocument/2006/math">
                    <m:r>
                      <a:rPr lang="en-US" altLang="zh-CN" sz="1400" b="1" i="1" smtClean="0">
                        <a:latin typeface="Cambria Math" panose="02040503050406030204" pitchFamily="18" charset="0"/>
                      </a:rPr>
                      <m:t>𝒈</m:t>
                    </m:r>
                    <m: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a:rPr lang="en-US" altLang="zh-CN" sz="1400" b="1" i="1" smtClean="0">
                            <a:latin typeface="Cambria Math" panose="02040503050406030204" pitchFamily="18" charset="0"/>
                          </a:rPr>
                          <m:t>𝑹</m:t>
                        </m:r>
                      </m:e>
                      <m:sup>
                        <m:r>
                          <a:rPr lang="en-US" altLang="zh-CN" sz="1400" b="1" i="1" smtClean="0">
                            <a:latin typeface="Cambria Math" panose="02040503050406030204" pitchFamily="18" charset="0"/>
                          </a:rPr>
                          <m:t>𝒏</m:t>
                        </m:r>
                      </m:sup>
                    </m:sSup>
                  </m:oMath>
                </a14:m>
                <a:r>
                  <a:rPr lang="zh-CN" altLang="en-US" sz="1400" dirty="0"/>
                  <a:t>，满足</a:t>
                </a:r>
                <a14:m>
                  <m:oMath xmlns:m="http://schemas.openxmlformats.org/officeDocument/2006/math">
                    <m:r>
                      <a:rPr lang="en-US" altLang="zh-CN" sz="1400" b="1" i="1" smtClean="0">
                        <a:latin typeface="Cambria Math" panose="02040503050406030204" pitchFamily="18" charset="0"/>
                      </a:rPr>
                      <m:t>𝒍𝒊</m:t>
                    </m:r>
                    <m:sSub>
                      <m:sSubPr>
                        <m:ctrlPr>
                          <a:rPr lang="en-US" altLang="zh-CN" sz="1400" b="1" i="1" smtClean="0">
                            <a:latin typeface="Cambria Math" panose="02040503050406030204" pitchFamily="18" charset="0"/>
                          </a:rPr>
                        </m:ctrlPr>
                      </m:sSubPr>
                      <m:e>
                        <m:r>
                          <a:rPr lang="en-US" altLang="zh-CN" sz="1400" b="1" i="1" smtClean="0">
                            <a:latin typeface="Cambria Math" panose="02040503050406030204" pitchFamily="18" charset="0"/>
                          </a:rPr>
                          <m:t>𝒎</m:t>
                        </m:r>
                      </m:e>
                      <m:sub>
                        <m:r>
                          <a:rPr lang="en-US" altLang="zh-CN" sz="1400" b="1" i="1" smtClean="0">
                            <a:latin typeface="Cambria Math" panose="02040503050406030204" pitchFamily="18" charset="0"/>
                          </a:rPr>
                          <m:t>𝒑</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𝟎</m:t>
                        </m:r>
                      </m:sub>
                    </m:sSub>
                    <m:f>
                      <m:fPr>
                        <m:ctrlPr>
                          <a:rPr lang="en-US" altLang="zh-CN" sz="1400" b="1" i="1" smtClean="0">
                            <a:latin typeface="Cambria Math" panose="02040503050406030204" pitchFamily="18" charset="0"/>
                          </a:rPr>
                        </m:ctrlPr>
                      </m:fPr>
                      <m:num>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𝒑</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e>
                        </m:d>
                        <m: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a:rPr lang="en-US" altLang="zh-CN" sz="1400" b="1" i="1" smtClean="0">
                                <a:latin typeface="Cambria Math" panose="02040503050406030204" pitchFamily="18" charset="0"/>
                              </a:rPr>
                              <m:t>𝒈</m:t>
                            </m:r>
                          </m:e>
                          <m:sup>
                            <m:r>
                              <a:rPr lang="en-US" altLang="zh-CN" sz="1400" b="1" i="1" smtClean="0">
                                <a:latin typeface="Cambria Math" panose="02040503050406030204" pitchFamily="18" charset="0"/>
                              </a:rPr>
                              <m:t>𝑻</m:t>
                            </m:r>
                          </m:sup>
                        </m:sSup>
                        <m:r>
                          <a:rPr lang="en-US" altLang="zh-CN" sz="1400" b="1" i="1" smtClean="0">
                            <a:latin typeface="Cambria Math" panose="02040503050406030204" pitchFamily="18" charset="0"/>
                          </a:rPr>
                          <m:t>𝒑</m:t>
                        </m:r>
                      </m:num>
                      <m:den>
                        <m:r>
                          <m:rPr>
                            <m:lit/>
                          </m:rP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𝒑</m:t>
                        </m:r>
                        <m:r>
                          <m:rPr>
                            <m:lit/>
                          </m:rPr>
                          <a:rPr lang="en-US" altLang="zh-CN" sz="1400" b="1" i="1" smtClean="0">
                            <a:latin typeface="Cambria Math" panose="02040503050406030204" pitchFamily="18" charset="0"/>
                          </a:rPr>
                          <m:t>||</m:t>
                        </m:r>
                      </m:den>
                    </m:f>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𝟎</m:t>
                    </m:r>
                  </m:oMath>
                </a14:m>
                <a:r>
                  <a:rPr lang="en-US" altLang="zh-CN" sz="1400" dirty="0"/>
                  <a:t>,</a:t>
                </a:r>
                <a:r>
                  <a:rPr lang="zh-CN" altLang="en-US" sz="1400" dirty="0"/>
                  <a:t>其中范数是任意的范数，则称函数</a:t>
                </a:r>
                <a14:m>
                  <m:oMath xmlns:m="http://schemas.openxmlformats.org/officeDocument/2006/math">
                    <m:r>
                      <a:rPr lang="en-US" altLang="zh-CN" sz="1400" b="1" i="1" smtClean="0">
                        <a:latin typeface="Cambria Math" panose="02040503050406030204" pitchFamily="18" charset="0"/>
                      </a:rPr>
                      <m:t>𝒇</m:t>
                    </m:r>
                  </m:oMath>
                </a14:m>
                <a:r>
                  <a:rPr lang="zh-CN" altLang="en-US" sz="1400" dirty="0"/>
                  <a:t>在点</a:t>
                </a:r>
                <a14:m>
                  <m:oMath xmlns:m="http://schemas.openxmlformats.org/officeDocument/2006/math">
                    <m:r>
                      <a:rPr lang="en-US" altLang="zh-CN" sz="1400" b="1" i="1" smtClean="0">
                        <a:latin typeface="Cambria Math" panose="02040503050406030204" pitchFamily="18" charset="0"/>
                      </a:rPr>
                      <m:t>𝒙</m:t>
                    </m:r>
                  </m:oMath>
                </a14:m>
                <a:r>
                  <a:rPr lang="zh-CN" altLang="en-US" sz="1400" dirty="0"/>
                  <a:t>处可微，而</a:t>
                </a:r>
                <a14:m>
                  <m:oMath xmlns:m="http://schemas.openxmlformats.org/officeDocument/2006/math">
                    <m:r>
                      <a:rPr lang="en-US" altLang="zh-CN" sz="1400" b="1" i="1" smtClean="0">
                        <a:latin typeface="Cambria Math" panose="02040503050406030204" pitchFamily="18" charset="0"/>
                      </a:rPr>
                      <m:t>𝒈</m:t>
                    </m:r>
                  </m:oMath>
                </a14:m>
                <a:r>
                  <a:rPr lang="zh-CN" altLang="en-US" sz="1400" dirty="0"/>
                  <a:t>为函数</a:t>
                </a:r>
                <a14:m>
                  <m:oMath xmlns:m="http://schemas.openxmlformats.org/officeDocument/2006/math">
                    <m:r>
                      <a:rPr lang="en-US" altLang="zh-CN" sz="1400" b="1" i="1" smtClean="0">
                        <a:latin typeface="Cambria Math" panose="02040503050406030204" pitchFamily="18" charset="0"/>
                      </a:rPr>
                      <m:t>𝒇</m:t>
                    </m:r>
                  </m:oMath>
                </a14:m>
                <a:r>
                  <a:rPr lang="zh-CN" altLang="en-US" sz="1400" dirty="0"/>
                  <a:t>在点</a:t>
                </a:r>
                <a14:m>
                  <m:oMath xmlns:m="http://schemas.openxmlformats.org/officeDocument/2006/math">
                    <m:r>
                      <a:rPr lang="en-US" altLang="zh-CN" sz="1400" b="1" i="1" smtClean="0">
                        <a:latin typeface="Cambria Math" panose="02040503050406030204" pitchFamily="18" charset="0"/>
                      </a:rPr>
                      <m:t>𝒙</m:t>
                    </m:r>
                  </m:oMath>
                </a14:m>
                <a:r>
                  <a:rPr lang="zh-CN" altLang="en-US" sz="1400" dirty="0"/>
                  <a:t>处的梯度</a:t>
                </a:r>
                <a:endParaRPr lang="en-US" altLang="zh-CN" sz="1400" dirty="0"/>
              </a:p>
              <a:p>
                <a:r>
                  <a:rPr lang="zh-CN" altLang="en-US" sz="1800" dirty="0"/>
                  <a:t>梯度李普希兹连续</a:t>
                </a:r>
                <a:endParaRPr lang="en-US" altLang="zh-CN" sz="1800" dirty="0"/>
              </a:p>
              <a:p>
                <a:pPr lvl="1"/>
                <a:r>
                  <a:rPr lang="zh-CN" altLang="en-US" sz="1400" dirty="0"/>
                  <a:t>给定可微函数</a:t>
                </a:r>
                <a14:m>
                  <m:oMath xmlns:m="http://schemas.openxmlformats.org/officeDocument/2006/math">
                    <m:r>
                      <a:rPr lang="en-US" altLang="zh-CN" sz="1400" b="1" i="1" smtClean="0">
                        <a:latin typeface="Cambria Math" panose="02040503050406030204" pitchFamily="18" charset="0"/>
                      </a:rPr>
                      <m:t>𝒇</m:t>
                    </m:r>
                  </m:oMath>
                </a14:m>
                <a:r>
                  <a:rPr lang="en-US" altLang="zh-CN" sz="1400" dirty="0"/>
                  <a:t>,</a:t>
                </a:r>
                <a:r>
                  <a:rPr lang="zh-CN" altLang="en-US" sz="1400" dirty="0"/>
                  <a:t>若存在</a:t>
                </a:r>
                <a14:m>
                  <m:oMath xmlns:m="http://schemas.openxmlformats.org/officeDocument/2006/math">
                    <m:r>
                      <a:rPr lang="en-US" altLang="zh-CN" sz="1400" b="1" i="1" smtClean="0">
                        <a:latin typeface="Cambria Math" panose="02040503050406030204" pitchFamily="18" charset="0"/>
                      </a:rPr>
                      <m:t>𝑳</m:t>
                    </m:r>
                    <m:r>
                      <a:rPr lang="en-US" altLang="zh-CN" sz="1400" b="1" i="1" smtClean="0">
                        <a:latin typeface="Cambria Math" panose="02040503050406030204" pitchFamily="18" charset="0"/>
                      </a:rPr>
                      <m:t>&gt;</m:t>
                    </m:r>
                    <m:r>
                      <a:rPr lang="en-US" altLang="zh-CN" sz="1400" b="1" i="1" smtClean="0">
                        <a:latin typeface="Cambria Math" panose="02040503050406030204" pitchFamily="18" charset="0"/>
                      </a:rPr>
                      <m:t>𝟎</m:t>
                    </m:r>
                  </m:oMath>
                </a14:m>
                <a:r>
                  <a:rPr lang="en-US" altLang="zh-CN" sz="1400" dirty="0"/>
                  <a:t>,</a:t>
                </a:r>
                <a:r>
                  <a:rPr lang="zh-CN" altLang="en-US" sz="1400" dirty="0"/>
                  <a:t>对任意的</a:t>
                </a:r>
                <a14:m>
                  <m:oMath xmlns:m="http://schemas.openxmlformats.org/officeDocument/2006/math">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𝒅𝒐𝒎𝒇</m:t>
                    </m:r>
                  </m:oMath>
                </a14:m>
                <a:r>
                  <a:rPr lang="en-US" altLang="zh-CN" sz="1400" dirty="0"/>
                  <a:t>,</a:t>
                </a:r>
                <a:r>
                  <a:rPr lang="zh-CN" altLang="en-US" sz="1400" dirty="0"/>
                  <a:t>有</a:t>
                </a:r>
                <a14:m>
                  <m:oMath xmlns:m="http://schemas.openxmlformats.org/officeDocument/2006/math">
                    <m:r>
                      <m:rPr>
                        <m:lit/>
                      </m:rPr>
                      <a:rPr lang="en-US" altLang="zh-CN" sz="1400" b="1" i="1" smtClean="0">
                        <a:latin typeface="Cambria Math" panose="02040503050406030204" pitchFamily="18" charset="0"/>
                      </a:rPr>
                      <m:t>||</m:t>
                    </m:r>
                    <m:r>
                      <a:rPr lang="en-US" altLang="zh-CN" sz="1400" b="1" i="0"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e>
                    </m:d>
                    <m:r>
                      <a:rPr lang="en-US" altLang="zh-CN" sz="1400" b="1" i="1" smtClean="0">
                        <a:latin typeface="Cambria Math" panose="02040503050406030204" pitchFamily="18" charset="0"/>
                      </a:rPr>
                      <m:t>−</m:t>
                    </m:r>
                    <m:r>
                      <a:rPr lang="en-US" altLang="zh-CN" sz="1400" b="1" i="0"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𝒚</m:t>
                        </m:r>
                      </m:e>
                    </m:d>
                    <m:r>
                      <m:rPr>
                        <m:lit/>
                      </m:rPr>
                      <a:rPr lang="en-US" altLang="zh-CN" sz="1400" b="1" i="1" smtClean="0">
                        <a:latin typeface="Cambria Math" panose="02040503050406030204" pitchFamily="18" charset="0"/>
                      </a:rPr>
                      <m:t>||</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𝑳</m:t>
                    </m:r>
                    <m:r>
                      <m:rPr>
                        <m:lit/>
                      </m:rP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𝒚</m:t>
                    </m:r>
                    <m:r>
                      <m:rPr>
                        <m:lit/>
                      </m:rPr>
                      <a:rPr lang="en-US" altLang="zh-CN" sz="1400" b="1" i="1" smtClean="0">
                        <a:latin typeface="Cambria Math" panose="02040503050406030204" pitchFamily="18" charset="0"/>
                      </a:rPr>
                      <m:t>||</m:t>
                    </m:r>
                  </m:oMath>
                </a14:m>
                <a:r>
                  <a:rPr lang="en-US" altLang="zh-CN" sz="1400" dirty="0"/>
                  <a:t>,</a:t>
                </a:r>
                <a:r>
                  <a:rPr lang="zh-CN" altLang="en-US" sz="1400" dirty="0"/>
                  <a:t>则称之为梯度李普希兹连续的，有时也称之为</a:t>
                </a:r>
                <a14:m>
                  <m:oMath xmlns:m="http://schemas.openxmlformats.org/officeDocument/2006/math">
                    <m:r>
                      <a:rPr lang="en-US" altLang="zh-CN" sz="1400" b="1" i="1" smtClean="0">
                        <a:latin typeface="Cambria Math" panose="02040503050406030204" pitchFamily="18" charset="0"/>
                      </a:rPr>
                      <m:t>𝑳</m:t>
                    </m:r>
                    <m:r>
                      <a:rPr lang="en-US" altLang="zh-CN" sz="1400" b="1" i="1" smtClean="0">
                        <a:latin typeface="Cambria Math" panose="02040503050406030204" pitchFamily="18" charset="0"/>
                      </a:rPr>
                      <m:t>−</m:t>
                    </m:r>
                  </m:oMath>
                </a14:m>
                <a:r>
                  <a:rPr lang="zh-CN" altLang="en-US" sz="1400" dirty="0"/>
                  <a:t>光滑</a:t>
                </a:r>
                <a:endParaRPr lang="en-US" altLang="zh-CN" sz="1400" dirty="0"/>
              </a:p>
              <a:p>
                <a:pPr lvl="1"/>
                <a:r>
                  <a:rPr lang="zh-CN" altLang="en-US" sz="1400" dirty="0"/>
                  <a:t>表明梯度的变化被自变量</a:t>
                </a:r>
                <a14:m>
                  <m:oMath xmlns:m="http://schemas.openxmlformats.org/officeDocument/2006/math">
                    <m:r>
                      <a:rPr lang="en-US" altLang="zh-CN" sz="1400" b="1" i="1" smtClean="0">
                        <a:latin typeface="Cambria Math" panose="02040503050406030204" pitchFamily="18" charset="0"/>
                      </a:rPr>
                      <m:t>𝒙</m:t>
                    </m:r>
                  </m:oMath>
                </a14:m>
                <a:r>
                  <a:rPr lang="zh-CN" altLang="en-US" sz="1400" dirty="0"/>
                  <a:t>的变化所控制</a:t>
                </a:r>
                <a:endParaRPr lang="en-US" altLang="zh-CN" sz="1400" dirty="0"/>
              </a:p>
              <a:p>
                <a:pPr lvl="1"/>
                <a:r>
                  <a:rPr lang="zh-CN" altLang="en-US" sz="1400" dirty="0"/>
                  <a:t>设可微函数</a:t>
                </a:r>
                <a14:m>
                  <m:oMath xmlns:m="http://schemas.openxmlformats.org/officeDocument/2006/math">
                    <m:r>
                      <a:rPr lang="en-US" altLang="zh-CN" sz="1400" b="1" i="1" smtClean="0">
                        <a:latin typeface="Cambria Math" panose="02040503050406030204" pitchFamily="18" charset="0"/>
                      </a:rPr>
                      <m:t>𝒇</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oMath>
                </a14:m>
                <a:r>
                  <a:rPr lang="zh-CN" altLang="en-US" sz="1400" dirty="0"/>
                  <a:t>的定义域</a:t>
                </a:r>
                <a14:m>
                  <m:oMath xmlns:m="http://schemas.openxmlformats.org/officeDocument/2006/math">
                    <m:r>
                      <a:rPr lang="en-US" altLang="zh-CN" sz="1400" b="1" i="1" smtClean="0">
                        <a:latin typeface="Cambria Math" panose="02040503050406030204" pitchFamily="18" charset="0"/>
                      </a:rPr>
                      <m:t>𝒅𝒐𝒎𝒇</m:t>
                    </m:r>
                    <m: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a:rPr lang="en-US" altLang="zh-CN" sz="1400" b="1" i="1" smtClean="0">
                            <a:latin typeface="Cambria Math" panose="02040503050406030204" pitchFamily="18" charset="0"/>
                          </a:rPr>
                          <m:t>𝑹</m:t>
                        </m:r>
                      </m:e>
                      <m:sup>
                        <m:r>
                          <a:rPr lang="en-US" altLang="zh-CN" sz="1400" b="1" i="1" smtClean="0">
                            <a:latin typeface="Cambria Math" panose="02040503050406030204" pitchFamily="18" charset="0"/>
                          </a:rPr>
                          <m:t>𝒏</m:t>
                        </m:r>
                      </m:sup>
                    </m:sSup>
                  </m:oMath>
                </a14:m>
                <a:r>
                  <a:rPr lang="en-US" altLang="zh-CN" sz="1400" dirty="0"/>
                  <a:t>,</a:t>
                </a:r>
                <a:r>
                  <a:rPr lang="zh-CN" altLang="en-US" sz="1400" dirty="0"/>
                  <a:t>且为梯度李普希兹连续的，则函数</a:t>
                </a:r>
                <a14:m>
                  <m:oMath xmlns:m="http://schemas.openxmlformats.org/officeDocument/2006/math">
                    <m:r>
                      <a:rPr lang="en-US" altLang="zh-CN" sz="1400" b="1" i="1" smtClean="0">
                        <a:latin typeface="Cambria Math" panose="02040503050406030204" pitchFamily="18" charset="0"/>
                      </a:rPr>
                      <m:t>𝒇</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oMath>
                </a14:m>
                <a:r>
                  <a:rPr lang="zh-CN" altLang="en-US" sz="1400" dirty="0"/>
                  <a:t>有二次上界：</a:t>
                </a:r>
                <a:endParaRPr lang="en-US" altLang="zh-CN" sz="1400" dirty="0"/>
              </a:p>
              <a:p>
                <a:pPr lvl="1"/>
                <a14:m>
                  <m:oMath xmlns:m="http://schemas.openxmlformats.org/officeDocument/2006/math">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𝒚</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e>
                    </m:d>
                    <m:r>
                      <a:rPr lang="en-US" altLang="zh-CN" sz="1400" b="1" i="1" smtClean="0">
                        <a:latin typeface="Cambria Math" panose="02040503050406030204" pitchFamily="18" charset="0"/>
                      </a:rPr>
                      <m:t>+</m:t>
                    </m:r>
                    <m:r>
                      <a:rPr lang="en-US" altLang="zh-CN" sz="1400" b="1" i="0" smtClean="0">
                        <a:latin typeface="Cambria Math" panose="02040503050406030204" pitchFamily="18" charset="0"/>
                      </a:rPr>
                      <m:t>𝛁</m:t>
                    </m:r>
                    <m:r>
                      <a:rPr lang="en-US" altLang="zh-CN" sz="1400" b="1" i="1" smtClean="0">
                        <a:latin typeface="Cambria Math" panose="02040503050406030204" pitchFamily="18" charset="0"/>
                      </a:rPr>
                      <m:t>𝒇</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e>
                        </m:d>
                      </m:e>
                      <m:sup>
                        <m:r>
                          <a:rPr lang="en-US" altLang="zh-CN" sz="1400" b="1" i="1" smtClean="0">
                            <a:latin typeface="Cambria Math" panose="02040503050406030204" pitchFamily="18" charset="0"/>
                          </a:rPr>
                          <m:t>𝑻</m:t>
                        </m:r>
                      </m:sup>
                    </m:sSup>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e>
                    </m:d>
                    <m:r>
                      <a:rPr lang="en-US" altLang="zh-CN" sz="1400" b="1" i="1" smtClean="0">
                        <a:latin typeface="Cambria Math" panose="02040503050406030204" pitchFamily="18" charset="0"/>
                      </a:rPr>
                      <m:t>+</m:t>
                    </m:r>
                    <m:f>
                      <m:fPr>
                        <m:ctrlPr>
                          <a:rPr lang="en-US" altLang="zh-CN" sz="1400" b="1" i="1" smtClean="0">
                            <a:latin typeface="Cambria Math" panose="02040503050406030204" pitchFamily="18" charset="0"/>
                          </a:rPr>
                        </m:ctrlPr>
                      </m:fPr>
                      <m:num>
                        <m:r>
                          <a:rPr lang="en-US" altLang="zh-CN" sz="1400" b="1" i="1" smtClean="0">
                            <a:latin typeface="Cambria Math" panose="02040503050406030204" pitchFamily="18" charset="0"/>
                          </a:rPr>
                          <m:t>𝑳</m:t>
                        </m:r>
                      </m:num>
                      <m:den>
                        <m:r>
                          <a:rPr lang="en-US" altLang="zh-CN" sz="1400" b="1" i="1" smtClean="0">
                            <a:latin typeface="Cambria Math" panose="02040503050406030204" pitchFamily="18" charset="0"/>
                          </a:rPr>
                          <m:t>𝟐</m:t>
                        </m:r>
                      </m:den>
                    </m:f>
                    <m:r>
                      <m:rPr>
                        <m:lit/>
                      </m:rP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r>
                      <m:rPr>
                        <m:lit/>
                      </m:rP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m:rPr>
                            <m:lit/>
                          </m:rPr>
                          <a:rPr lang="en-US" altLang="zh-CN" sz="1400" b="1" i="1" smtClean="0">
                            <a:latin typeface="Cambria Math" panose="02040503050406030204" pitchFamily="18" charset="0"/>
                          </a:rPr>
                          <m:t>|</m:t>
                        </m:r>
                      </m:e>
                      <m:sup>
                        <m:r>
                          <a:rPr lang="en-US" altLang="zh-CN" sz="1400" b="1" i="1" smtClean="0">
                            <a:latin typeface="Cambria Math" panose="02040503050406030204" pitchFamily="18" charset="0"/>
                          </a:rPr>
                          <m:t>𝟐</m:t>
                        </m:r>
                      </m:sup>
                    </m:sSup>
                    <m:r>
                      <a:rPr lang="en-US" altLang="zh-CN" sz="1400" b="1" i="1" smtClean="0">
                        <a:latin typeface="Cambria Math" panose="02040503050406030204" pitchFamily="18" charset="0"/>
                      </a:rPr>
                      <m:t>, ∀</m:t>
                    </m:r>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𝒅𝒐𝒎𝒇</m:t>
                    </m:r>
                    <m:r>
                      <a:rPr lang="en-US" altLang="zh-CN" sz="1400" b="1" i="1" smtClean="0">
                        <a:latin typeface="Cambria Math" panose="02040503050406030204" pitchFamily="18" charset="0"/>
                      </a:rPr>
                      <m:t> </m:t>
                    </m:r>
                  </m:oMath>
                </a14:m>
                <a:endParaRPr lang="en-US" altLang="zh-CN" sz="1400" dirty="0"/>
              </a:p>
              <a:p>
                <a:pPr lvl="1"/>
                <a:r>
                  <a:rPr lang="zh-CN" altLang="en-US" sz="1400" dirty="0"/>
                  <a:t>构造辅助函数</a:t>
                </a:r>
                <a14:m>
                  <m:oMath xmlns:m="http://schemas.openxmlformats.org/officeDocument/2006/math">
                    <m:r>
                      <a:rPr lang="en-US" altLang="zh-CN" sz="1400" b="1" i="1" smtClean="0">
                        <a:latin typeface="Cambria Math" panose="02040503050406030204" pitchFamily="18" charset="0"/>
                      </a:rPr>
                      <m:t>𝒈</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𝒕</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e>
                        </m:d>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r>
                      <a:rPr lang="en-US" altLang="zh-CN" sz="1400" b="1" i="1" smtClean="0">
                        <a:latin typeface="Cambria Math" panose="02040503050406030204" pitchFamily="18" charset="0"/>
                      </a:rPr>
                      <m:t>∈</m:t>
                    </m:r>
                    <m:d>
                      <m:dPr>
                        <m:begChr m:val="["/>
                        <m:endChr m:val="]"/>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𝟎</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𝟏</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𝒈</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𝟎</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𝒈</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𝟏</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𝒚</m:t>
                        </m:r>
                      </m:e>
                    </m:d>
                    <m: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a:rPr lang="en-US" altLang="zh-CN" sz="1400" b="1" i="1" smtClean="0">
                            <a:latin typeface="Cambria Math" panose="02040503050406030204" pitchFamily="18" charset="0"/>
                          </a:rPr>
                          <m:t>𝒈</m:t>
                        </m:r>
                      </m:e>
                      <m:sup>
                        <m:r>
                          <a:rPr lang="en-US" altLang="zh-CN" sz="1400" b="1" i="1" smtClean="0">
                            <a:latin typeface="Cambria Math" panose="02040503050406030204" pitchFamily="18" charset="0"/>
                          </a:rPr>
                          <m:t>′</m:t>
                        </m:r>
                      </m:sup>
                    </m:sSup>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𝒕</m:t>
                        </m:r>
                      </m:e>
                    </m:d>
                    <m:r>
                      <a:rPr lang="en-US" altLang="zh-CN" sz="1400" b="1" i="1" smtClean="0">
                        <a:latin typeface="Cambria Math" panose="02040503050406030204" pitchFamily="18" charset="0"/>
                      </a:rPr>
                      <m:t>=</m:t>
                    </m:r>
                    <m:r>
                      <a:rPr lang="en-US" altLang="zh-CN" sz="1400" b="1" i="0" smtClean="0">
                        <a:latin typeface="Cambria Math" panose="02040503050406030204" pitchFamily="18" charset="0"/>
                      </a:rPr>
                      <m:t>𝛁</m:t>
                    </m:r>
                    <m:r>
                      <a:rPr lang="en-US" altLang="zh-CN" sz="1400" b="1" i="1" smtClean="0">
                        <a:latin typeface="Cambria Math" panose="02040503050406030204" pitchFamily="18" charset="0"/>
                      </a:rPr>
                      <m:t>𝒇</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𝒕</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e>
                            </m:d>
                          </m:e>
                        </m:d>
                      </m:e>
                      <m:sup>
                        <m:r>
                          <a:rPr lang="en-US" altLang="zh-CN" sz="1400" b="1" i="1" smtClean="0">
                            <a:latin typeface="Cambria Math" panose="02040503050406030204" pitchFamily="18" charset="0"/>
                          </a:rPr>
                          <m:t>𝑻</m:t>
                        </m:r>
                      </m:sup>
                    </m:sSup>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r>
                      <a:rPr lang="en-US" altLang="zh-CN" sz="1400" b="1" i="1" smtClean="0">
                        <a:latin typeface="Cambria Math" panose="02040503050406030204" pitchFamily="18" charset="0"/>
                      </a:rPr>
                      <m:t>)</m:t>
                    </m:r>
                  </m:oMath>
                </a14:m>
                <a:r>
                  <a:rPr lang="en-US" altLang="zh-CN" sz="1400" dirty="0"/>
                  <a:t>,</a:t>
                </a:r>
                <a:r>
                  <a:rPr lang="zh-CN" altLang="en-US" sz="1400" dirty="0"/>
                  <a:t>由等式</a:t>
                </a:r>
                <a14:m>
                  <m:oMath xmlns:m="http://schemas.openxmlformats.org/officeDocument/2006/math">
                    <m:r>
                      <a:rPr lang="en-US" altLang="zh-CN" sz="1400" b="1" i="1" smtClean="0">
                        <a:latin typeface="Cambria Math" panose="02040503050406030204" pitchFamily="18" charset="0"/>
                      </a:rPr>
                      <m:t>𝒈</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𝟏</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𝒈</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𝟎</m:t>
                        </m:r>
                      </m:e>
                    </m:d>
                    <m:r>
                      <a:rPr lang="en-US" altLang="zh-CN" sz="1400" b="1" i="1" smtClean="0">
                        <a:latin typeface="Cambria Math" panose="02040503050406030204" pitchFamily="18" charset="0"/>
                      </a:rPr>
                      <m:t>=</m:t>
                    </m:r>
                    <m:nary>
                      <m:naryPr>
                        <m:ctrlPr>
                          <a:rPr lang="en-US" altLang="zh-CN" sz="1400" b="1" i="1" smtClean="0">
                            <a:latin typeface="Cambria Math" panose="02040503050406030204" pitchFamily="18" charset="0"/>
                          </a:rPr>
                        </m:ctrlPr>
                      </m:naryPr>
                      <m:sub>
                        <m:r>
                          <a:rPr lang="en-US" altLang="zh-CN" sz="1400" b="1" i="1" smtClean="0">
                            <a:latin typeface="Cambria Math" panose="02040503050406030204" pitchFamily="18" charset="0"/>
                          </a:rPr>
                          <m:t>𝟎</m:t>
                        </m:r>
                      </m:sub>
                      <m:sup>
                        <m:r>
                          <a:rPr lang="en-US" altLang="zh-CN" sz="1400" b="1" i="1" smtClean="0">
                            <a:latin typeface="Cambria Math" panose="02040503050406030204" pitchFamily="18" charset="0"/>
                          </a:rPr>
                          <m:t>𝟏</m:t>
                        </m:r>
                      </m:sup>
                      <m:e>
                        <m:sSup>
                          <m:sSupPr>
                            <m:ctrlPr>
                              <a:rPr lang="en-US" altLang="zh-CN" sz="1400" b="1" i="1" smtClean="0">
                                <a:latin typeface="Cambria Math" panose="02040503050406030204" pitchFamily="18" charset="0"/>
                              </a:rPr>
                            </m:ctrlPr>
                          </m:sSupPr>
                          <m:e>
                            <m:r>
                              <a:rPr lang="en-US" altLang="zh-CN" sz="1400" b="1" i="1" smtClean="0">
                                <a:latin typeface="Cambria Math" panose="02040503050406030204" pitchFamily="18" charset="0"/>
                              </a:rPr>
                              <m:t>𝒈</m:t>
                            </m:r>
                          </m:e>
                          <m:sup>
                            <m:r>
                              <a:rPr lang="en-US" altLang="zh-CN" sz="1400" b="1" i="1" smtClean="0">
                                <a:latin typeface="Cambria Math" panose="02040503050406030204" pitchFamily="18" charset="0"/>
                              </a:rPr>
                              <m:t>′</m:t>
                            </m:r>
                          </m:sup>
                        </m:sSup>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𝒕</m:t>
                            </m:r>
                          </m:e>
                        </m:d>
                        <m:r>
                          <a:rPr lang="en-US" altLang="zh-CN" sz="1400" b="1" i="1" smtClean="0">
                            <a:latin typeface="Cambria Math" panose="02040503050406030204" pitchFamily="18" charset="0"/>
                          </a:rPr>
                          <m:t>𝒅𝒕</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𝒚</m:t>
                            </m:r>
                          </m:e>
                        </m:d>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𝒇</m:t>
                        </m:r>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e>
                        </m:d>
                        <m:r>
                          <a:rPr lang="en-US" altLang="zh-CN" sz="1400" b="1" i="1" smtClean="0">
                            <a:latin typeface="Cambria Math" panose="02040503050406030204" pitchFamily="18" charset="0"/>
                          </a:rPr>
                          <m:t>−</m:t>
                        </m:r>
                        <m:r>
                          <a:rPr lang="en-US" altLang="zh-CN" sz="1400" b="1" i="0" smtClean="0">
                            <a:latin typeface="Cambria Math" panose="02040503050406030204" pitchFamily="18" charset="0"/>
                          </a:rPr>
                          <m:t>𝛁</m:t>
                        </m:r>
                        <m:r>
                          <a:rPr lang="en-US" altLang="zh-CN" sz="1400" b="1" i="1" smtClean="0">
                            <a:latin typeface="Cambria Math" panose="02040503050406030204" pitchFamily="18" charset="0"/>
                          </a:rPr>
                          <m:t>𝒇</m:t>
                        </m:r>
                        <m:sSup>
                          <m:sSupPr>
                            <m:ctrlPr>
                              <a:rPr lang="en-US" altLang="zh-CN" sz="1400" b="1" i="1" smtClean="0">
                                <a:latin typeface="Cambria Math" panose="02040503050406030204" pitchFamily="18" charset="0"/>
                              </a:rPr>
                            </m:ctrlPr>
                          </m:sSupPr>
                          <m:e>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𝒙</m:t>
                                </m:r>
                              </m:e>
                            </m:d>
                          </m:e>
                          <m:sup>
                            <m:r>
                              <a:rPr lang="en-US" altLang="zh-CN" sz="1400" b="1" i="1" smtClean="0">
                                <a:latin typeface="Cambria Math" panose="02040503050406030204" pitchFamily="18" charset="0"/>
                              </a:rPr>
                              <m:t>𝑻</m:t>
                            </m:r>
                          </m:sup>
                        </m:sSup>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e>
                        </m:d>
                        <m:r>
                          <a:rPr lang="en-US" altLang="zh-CN" sz="1400" b="1" i="1" smtClean="0">
                            <a:latin typeface="Cambria Math" panose="02040503050406030204" pitchFamily="18" charset="0"/>
                          </a:rPr>
                          <m:t>=</m:t>
                        </m:r>
                        <m:nary>
                          <m:naryPr>
                            <m:ctrlPr>
                              <a:rPr lang="en-US" altLang="zh-CN" sz="1400" b="1" i="1" smtClean="0">
                                <a:latin typeface="Cambria Math" panose="02040503050406030204" pitchFamily="18" charset="0"/>
                              </a:rPr>
                            </m:ctrlPr>
                          </m:naryPr>
                          <m:sub>
                            <m:r>
                              <m:rPr>
                                <m:brk m:alnAt="23"/>
                              </m:rPr>
                              <a:rPr lang="en-US" altLang="zh-CN" sz="1400" b="1" i="1" smtClean="0">
                                <a:latin typeface="Cambria Math" panose="02040503050406030204" pitchFamily="18" charset="0"/>
                              </a:rPr>
                              <m:t>𝟎</m:t>
                            </m:r>
                          </m:sub>
                          <m:sup>
                            <m:r>
                              <a:rPr lang="en-US" altLang="zh-CN" sz="1400" b="1" i="1" smtClean="0">
                                <a:latin typeface="Cambria Math" panose="02040503050406030204" pitchFamily="18" charset="0"/>
                              </a:rPr>
                              <m:t>𝟏</m:t>
                            </m:r>
                          </m:sup>
                          <m:e>
                            <m: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a:rPr lang="en-US" altLang="zh-CN" sz="1400" b="1" i="1" smtClean="0">
                                    <a:latin typeface="Cambria Math" panose="02040503050406030204" pitchFamily="18" charset="0"/>
                                  </a:rPr>
                                  <m:t>𝒈</m:t>
                                </m:r>
                              </m:e>
                              <m:sup>
                                <m:r>
                                  <a:rPr lang="en-US" altLang="zh-CN" sz="1400" b="1" i="1" smtClean="0">
                                    <a:latin typeface="Cambria Math" panose="02040503050406030204" pitchFamily="18" charset="0"/>
                                  </a:rPr>
                                  <m:t>′</m:t>
                                </m:r>
                              </m:sup>
                            </m:sSup>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𝒕</m:t>
                                </m:r>
                              </m:e>
                            </m:d>
                            <m: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a:rPr lang="en-US" altLang="zh-CN" sz="1400" b="1" i="1" smtClean="0">
                                    <a:latin typeface="Cambria Math" panose="02040503050406030204" pitchFamily="18" charset="0"/>
                                  </a:rPr>
                                  <m:t>𝒈</m:t>
                                </m:r>
                              </m:e>
                              <m:sup>
                                <m:r>
                                  <a:rPr lang="en-US" altLang="zh-CN" sz="1400" b="1" i="1" smtClean="0">
                                    <a:latin typeface="Cambria Math" panose="02040503050406030204" pitchFamily="18" charset="0"/>
                                  </a:rPr>
                                  <m:t>′</m:t>
                                </m:r>
                              </m:sup>
                            </m:sSup>
                            <m:d>
                              <m:dPr>
                                <m:ctrlPr>
                                  <a:rPr lang="en-US" altLang="zh-CN" sz="1400" b="1" i="1" smtClean="0">
                                    <a:latin typeface="Cambria Math" panose="02040503050406030204" pitchFamily="18" charset="0"/>
                                  </a:rPr>
                                </m:ctrlPr>
                              </m:dPr>
                              <m:e>
                                <m:r>
                                  <a:rPr lang="en-US" altLang="zh-CN" sz="1400" b="1" i="1" smtClean="0">
                                    <a:latin typeface="Cambria Math" panose="02040503050406030204" pitchFamily="18" charset="0"/>
                                  </a:rPr>
                                  <m:t>𝟎</m:t>
                                </m:r>
                              </m:e>
                            </m:d>
                            <m:r>
                              <a:rPr lang="en-US" altLang="zh-CN" sz="1400" b="1" i="1" smtClean="0">
                                <a:latin typeface="Cambria Math" panose="02040503050406030204" pitchFamily="18" charset="0"/>
                              </a:rPr>
                              <m:t>𝒅𝒕</m:t>
                            </m:r>
                            <m:r>
                              <a:rPr lang="en-US" altLang="zh-CN" sz="1400" b="1" i="1" smtClean="0">
                                <a:latin typeface="Cambria Math" panose="02040503050406030204" pitchFamily="18" charset="0"/>
                              </a:rPr>
                              <m:t>≤</m:t>
                            </m:r>
                            <m:f>
                              <m:fPr>
                                <m:ctrlPr>
                                  <a:rPr lang="en-US" altLang="zh-CN" sz="1400" b="1" i="1" smtClean="0">
                                    <a:latin typeface="Cambria Math" panose="02040503050406030204" pitchFamily="18" charset="0"/>
                                  </a:rPr>
                                </m:ctrlPr>
                              </m:fPr>
                              <m:num>
                                <m:r>
                                  <a:rPr lang="en-US" altLang="zh-CN" sz="1400" b="1" i="1" smtClean="0">
                                    <a:latin typeface="Cambria Math" panose="02040503050406030204" pitchFamily="18" charset="0"/>
                                  </a:rPr>
                                  <m:t>𝑳</m:t>
                                </m:r>
                              </m:num>
                              <m:den>
                                <m:r>
                                  <a:rPr lang="en-US" altLang="zh-CN" sz="1400" b="1" i="1" smtClean="0">
                                    <a:latin typeface="Cambria Math" panose="02040503050406030204" pitchFamily="18" charset="0"/>
                                  </a:rPr>
                                  <m:t>𝟐</m:t>
                                </m:r>
                              </m:den>
                            </m:f>
                            <m:r>
                              <m:rPr>
                                <m:lit/>
                              </m:rP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𝒚</m:t>
                            </m:r>
                            <m:r>
                              <a:rPr lang="en-US" altLang="zh-CN" sz="1400" b="1" i="1" smtClean="0">
                                <a:latin typeface="Cambria Math" panose="02040503050406030204" pitchFamily="18" charset="0"/>
                              </a:rPr>
                              <m:t>−</m:t>
                            </m:r>
                            <m:r>
                              <a:rPr lang="en-US" altLang="zh-CN" sz="1400" b="1" i="1" smtClean="0">
                                <a:latin typeface="Cambria Math" panose="02040503050406030204" pitchFamily="18" charset="0"/>
                              </a:rPr>
                              <m:t>𝒙</m:t>
                            </m:r>
                            <m:r>
                              <m:rPr>
                                <m:lit/>
                              </m:rPr>
                              <a:rPr lang="en-US" altLang="zh-CN" sz="1400" b="1" i="1" smtClean="0">
                                <a:latin typeface="Cambria Math" panose="02040503050406030204" pitchFamily="18" charset="0"/>
                              </a:rPr>
                              <m:t>|</m:t>
                            </m:r>
                            <m:sSup>
                              <m:sSupPr>
                                <m:ctrlPr>
                                  <a:rPr lang="en-US" altLang="zh-CN" sz="1400" b="1" i="1" smtClean="0">
                                    <a:latin typeface="Cambria Math" panose="02040503050406030204" pitchFamily="18" charset="0"/>
                                  </a:rPr>
                                </m:ctrlPr>
                              </m:sSupPr>
                              <m:e>
                                <m:r>
                                  <m:rPr>
                                    <m:lit/>
                                  </m:rPr>
                                  <a:rPr lang="en-US" altLang="zh-CN" sz="1400" b="1" i="1" smtClean="0">
                                    <a:latin typeface="Cambria Math" panose="02040503050406030204" pitchFamily="18" charset="0"/>
                                  </a:rPr>
                                  <m:t>|</m:t>
                                </m:r>
                              </m:e>
                              <m:sup>
                                <m:r>
                                  <a:rPr lang="en-US" altLang="zh-CN" sz="1400" b="1" i="1" smtClean="0">
                                    <a:latin typeface="Cambria Math" panose="02040503050406030204" pitchFamily="18" charset="0"/>
                                  </a:rPr>
                                  <m:t>𝟐</m:t>
                                </m:r>
                              </m:sup>
                            </m:sSup>
                          </m:e>
                        </m:nary>
                      </m:e>
                    </m:nary>
                  </m:oMath>
                </a14:m>
                <a:endParaRPr lang="en-US" altLang="zh-CN" sz="1400" dirty="0"/>
              </a:p>
              <a:p>
                <a:r>
                  <a:rPr lang="zh-CN" altLang="en-US" sz="1800" dirty="0"/>
                  <a:t>可微函数存在一个全局极小点</a:t>
                </a:r>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𝒙</m:t>
                        </m:r>
                      </m:e>
                      <m:sup>
                        <m:r>
                          <a:rPr lang="en-US" altLang="zh-CN" sz="1800" b="1" i="1" smtClean="0">
                            <a:latin typeface="Cambria Math" panose="02040503050406030204" pitchFamily="18" charset="0"/>
                          </a:rPr>
                          <m:t>∗</m:t>
                        </m:r>
                      </m:sup>
                    </m:sSup>
                  </m:oMath>
                </a14:m>
                <a:r>
                  <a:rPr lang="en-US" altLang="zh-CN" sz="1800" dirty="0"/>
                  <a:t>,</a:t>
                </a:r>
                <a14:m>
                  <m:oMath xmlns:m="http://schemas.openxmlformats.org/officeDocument/2006/math">
                    <m:r>
                      <a:rPr lang="en-US" altLang="zh-CN" sz="1800" b="1" i="1" dirty="0" smtClean="0">
                        <a:latin typeface="Cambria Math" panose="02040503050406030204" pitchFamily="18" charset="0"/>
                      </a:rPr>
                      <m:t>𝒇</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𝒙</m:t>
                    </m:r>
                    <m:r>
                      <a:rPr lang="en-US" altLang="zh-CN" sz="1800" b="1" i="1" dirty="0" smtClean="0">
                        <a:latin typeface="Cambria Math" panose="02040503050406030204" pitchFamily="18" charset="0"/>
                      </a:rPr>
                      <m:t>)</m:t>
                    </m:r>
                  </m:oMath>
                </a14:m>
                <a:r>
                  <a:rPr lang="zh-CN" altLang="en-US" sz="1800" dirty="0"/>
                  <a:t>为</a:t>
                </a:r>
                <a14:m>
                  <m:oMath xmlns:m="http://schemas.openxmlformats.org/officeDocument/2006/math">
                    <m:r>
                      <a:rPr lang="en-US" altLang="zh-CN" sz="1800" b="1" i="1" dirty="0" smtClean="0">
                        <a:latin typeface="Cambria Math" panose="02040503050406030204" pitchFamily="18" charset="0"/>
                      </a:rPr>
                      <m:t>𝑳</m:t>
                    </m:r>
                    <m:r>
                      <a:rPr lang="en-US" altLang="zh-CN" sz="1800" b="1" i="1" dirty="0" smtClean="0">
                        <a:latin typeface="Cambria Math" panose="02040503050406030204" pitchFamily="18" charset="0"/>
                      </a:rPr>
                      <m:t>−</m:t>
                    </m:r>
                  </m:oMath>
                </a14:m>
                <a:r>
                  <a:rPr lang="zh-CN" altLang="en-US" sz="1800" dirty="0"/>
                  <a:t>光滑，则对任意的</a:t>
                </a:r>
                <a14:m>
                  <m:oMath xmlns:m="http://schemas.openxmlformats.org/officeDocument/2006/math">
                    <m:r>
                      <a:rPr lang="en-US" altLang="zh-CN" sz="1800" b="1" i="1" smtClean="0">
                        <a:latin typeface="Cambria Math" panose="02040503050406030204" pitchFamily="18" charset="0"/>
                      </a:rPr>
                      <m:t>𝒙</m:t>
                    </m:r>
                  </m:oMath>
                </a14:m>
                <a:r>
                  <a:rPr lang="zh-CN" altLang="en-US" sz="1800" dirty="0"/>
                  <a:t>有：</a:t>
                </a:r>
                <a:endParaRPr lang="en-US" altLang="zh-CN" sz="1800" dirty="0"/>
              </a:p>
              <a:p>
                <a14:m>
                  <m:oMath xmlns:m="http://schemas.openxmlformats.org/officeDocument/2006/math">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𝟏</m:t>
                        </m:r>
                      </m:num>
                      <m:den>
                        <m:r>
                          <a:rPr lang="en-US" altLang="zh-CN" sz="1800" b="1" i="1" smtClean="0">
                            <a:latin typeface="Cambria Math" panose="02040503050406030204" pitchFamily="18" charset="0"/>
                          </a:rPr>
                          <m:t>𝟐</m:t>
                        </m:r>
                        <m:r>
                          <a:rPr lang="en-US" altLang="zh-CN" sz="1800" b="1" i="1" smtClean="0">
                            <a:latin typeface="Cambria Math" panose="02040503050406030204" pitchFamily="18" charset="0"/>
                          </a:rPr>
                          <m:t>𝑳</m:t>
                        </m:r>
                      </m:den>
                    </m:f>
                    <m:r>
                      <m:rPr>
                        <m:lit/>
                      </m:rPr>
                      <a:rPr lang="en-US" altLang="zh-CN" sz="1800" b="1" i="1" smtClean="0">
                        <a:latin typeface="Cambria Math" panose="02040503050406030204" pitchFamily="18" charset="0"/>
                      </a:rPr>
                      <m:t>||</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𝒇</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e>
                    </m:d>
                    <m:r>
                      <m:rPr>
                        <m:lit/>
                      </m:rP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m:rPr>
                            <m:lit/>
                          </m:rPr>
                          <a:rPr lang="en-US" altLang="zh-CN" sz="1800" b="1" i="1" smtClean="0">
                            <a:latin typeface="Cambria Math" panose="02040503050406030204" pitchFamily="18" charset="0"/>
                          </a:rPr>
                          <m:t>|</m:t>
                        </m:r>
                      </m:e>
                      <m:sup>
                        <m:r>
                          <a:rPr lang="en-US" altLang="zh-CN" sz="1800" b="1" i="1" smtClean="0">
                            <a:latin typeface="Cambria Math" panose="02040503050406030204" pitchFamily="18" charset="0"/>
                          </a:rPr>
                          <m:t>𝟐</m:t>
                        </m:r>
                      </m:sup>
                    </m:sSup>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𝒇</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e>
                    </m:d>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𝒇</m:t>
                    </m:r>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𝒙</m:t>
                        </m:r>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m:t>
                    </m:r>
                  </m:oMath>
                </a14:m>
                <a:endParaRPr lang="en-US" altLang="zh-CN" sz="1800" i="1" dirty="0"/>
              </a:p>
              <a:p>
                <a:r>
                  <a:rPr lang="zh-CN" altLang="en-US" sz="1800" dirty="0"/>
                  <a:t>矩阵变量函数的导数</a:t>
                </a:r>
                <a:endParaRPr lang="en-US" altLang="zh-CN" sz="1800" dirty="0"/>
              </a:p>
              <a:p>
                <a:pPr lvl="1"/>
                <a:r>
                  <a:rPr lang="zh-CN" altLang="en-US" sz="1400" dirty="0"/>
                  <a:t>梯度的推广，称为</a:t>
                </a:r>
                <a14:m>
                  <m:oMath xmlns:m="http://schemas.openxmlformats.org/officeDocument/2006/math">
                    <m:r>
                      <a:rPr lang="en-US" altLang="zh-CN" sz="1400" b="1" i="1" smtClean="0">
                        <a:latin typeface="Cambria Math" panose="02040503050406030204" pitchFamily="18" charset="0"/>
                      </a:rPr>
                      <m:t>𝑭𝒓𝒆𝒄𝒉𝒆𝒕</m:t>
                    </m:r>
                  </m:oMath>
                </a14:m>
                <a:r>
                  <a:rPr lang="zh-CN" altLang="en-US" sz="1400" dirty="0"/>
                  <a:t>可微</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5" t="-759" r="-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7386102"/>
      </p:ext>
    </p:extLst>
  </p:cSld>
  <p:clrMapOvr>
    <a:masterClrMapping/>
  </p:clrMapOvr>
  <p:transition spd="med">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5)</a:t>
            </a:r>
            <a:endParaRPr lang="zh-CN" altLang="en-US" dirty="0"/>
          </a:p>
        </p:txBody>
      </p:sp>
      <p:sp>
        <p:nvSpPr>
          <p:cNvPr id="3" name="Content Placeholder 2"/>
          <p:cNvSpPr>
            <a:spLocks noGrp="1"/>
          </p:cNvSpPr>
          <p:nvPr>
            <p:ph idx="1"/>
          </p:nvPr>
        </p:nvSpPr>
        <p:spPr/>
        <p:txBody>
          <a:bodyPr/>
          <a:lstStyle/>
          <a:p>
            <a:r>
              <a:rPr lang="zh-CN" altLang="en-US" dirty="0"/>
              <a:t>最小代价网络流</a:t>
            </a:r>
            <a:r>
              <a:rPr lang="en-US" altLang="zh-CN" dirty="0"/>
              <a:t>(Minimum-cost network flow)</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例如运输产品到某些城市中，如何代价最小</a:t>
            </a:r>
            <a:endParaRPr lang="en-US" altLang="zh-CN" dirty="0"/>
          </a:p>
          <a:p>
            <a:r>
              <a:rPr lang="zh-CN" altLang="en-US" dirty="0"/>
              <a:t>例如如何分割图像</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67" y="1777194"/>
            <a:ext cx="5334545" cy="363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8" name="Picture 4" descr="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8466" y="1600929"/>
            <a:ext cx="2713862" cy="2033837"/>
          </a:xfrm>
          <a:prstGeom prst="rect">
            <a:avLst/>
          </a:prstGeom>
          <a:noFill/>
          <a:extLst>
            <a:ext uri="{909E8E84-426E-40DD-AFC4-6F175D3DCCD1}">
              <a14:hiddenFill xmlns:a14="http://schemas.microsoft.com/office/drawing/2010/main">
                <a:solidFill>
                  <a:srgbClr val="FFFFFF"/>
                </a:solidFill>
              </a14:hiddenFill>
            </a:ext>
          </a:extLst>
        </p:spPr>
      </p:pic>
      <p:pic>
        <p:nvPicPr>
          <p:cNvPr id="47110" name="Picture 6" descr="segment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8604" y="3554872"/>
            <a:ext cx="2762828" cy="207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06"/>
                                        </p:tgtEl>
                                        <p:attrNameLst>
                                          <p:attrName>style.visibility</p:attrName>
                                        </p:attrNameLst>
                                      </p:cBhvr>
                                      <p:to>
                                        <p:strVal val="visible"/>
                                      </p:to>
                                    </p:set>
                                    <p:animEffect transition="in" filter="fade">
                                      <p:cBhvr>
                                        <p:cTn id="14" dur="1000"/>
                                        <p:tgtEl>
                                          <p:spTgt spid="47106"/>
                                        </p:tgtEl>
                                      </p:cBhvr>
                                    </p:animEffect>
                                    <p:anim calcmode="lin" valueType="num">
                                      <p:cBhvr>
                                        <p:cTn id="15" dur="1000" fill="hold"/>
                                        <p:tgtEl>
                                          <p:spTgt spid="47106"/>
                                        </p:tgtEl>
                                        <p:attrNameLst>
                                          <p:attrName>ppt_x</p:attrName>
                                        </p:attrNameLst>
                                      </p:cBhvr>
                                      <p:tavLst>
                                        <p:tav tm="0">
                                          <p:val>
                                            <p:strVal val="#ppt_x"/>
                                          </p:val>
                                        </p:tav>
                                        <p:tav tm="100000">
                                          <p:val>
                                            <p:strVal val="#ppt_x"/>
                                          </p:val>
                                        </p:tav>
                                      </p:tavLst>
                                    </p:anim>
                                    <p:anim calcmode="lin" valueType="num">
                                      <p:cBhvr>
                                        <p:cTn id="16" dur="1000" fill="hold"/>
                                        <p:tgtEl>
                                          <p:spTgt spid="4710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7108"/>
                                        </p:tgtEl>
                                        <p:attrNameLst>
                                          <p:attrName>style.visibility</p:attrName>
                                        </p:attrNameLst>
                                      </p:cBhvr>
                                      <p:to>
                                        <p:strVal val="visible"/>
                                      </p:to>
                                    </p:set>
                                    <p:animEffect transition="in" filter="fade">
                                      <p:cBhvr>
                                        <p:cTn id="35" dur="1000"/>
                                        <p:tgtEl>
                                          <p:spTgt spid="47108"/>
                                        </p:tgtEl>
                                      </p:cBhvr>
                                    </p:animEffect>
                                    <p:anim calcmode="lin" valueType="num">
                                      <p:cBhvr>
                                        <p:cTn id="36" dur="1000" fill="hold"/>
                                        <p:tgtEl>
                                          <p:spTgt spid="47108"/>
                                        </p:tgtEl>
                                        <p:attrNameLst>
                                          <p:attrName>ppt_x</p:attrName>
                                        </p:attrNameLst>
                                      </p:cBhvr>
                                      <p:tavLst>
                                        <p:tav tm="0">
                                          <p:val>
                                            <p:strVal val="#ppt_x"/>
                                          </p:val>
                                        </p:tav>
                                        <p:tav tm="100000">
                                          <p:val>
                                            <p:strVal val="#ppt_x"/>
                                          </p:val>
                                        </p:tav>
                                      </p:tavLst>
                                    </p:anim>
                                    <p:anim calcmode="lin" valueType="num">
                                      <p:cBhvr>
                                        <p:cTn id="37" dur="1000" fill="hold"/>
                                        <p:tgtEl>
                                          <p:spTgt spid="4710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7110"/>
                                        </p:tgtEl>
                                        <p:attrNameLst>
                                          <p:attrName>style.visibility</p:attrName>
                                        </p:attrNameLst>
                                      </p:cBhvr>
                                      <p:to>
                                        <p:strVal val="visible"/>
                                      </p:to>
                                    </p:set>
                                    <p:anim calcmode="lin" valueType="num">
                                      <p:cBhvr additive="base">
                                        <p:cTn id="42" dur="500" fill="hold"/>
                                        <p:tgtEl>
                                          <p:spTgt spid="47110"/>
                                        </p:tgtEl>
                                        <p:attrNameLst>
                                          <p:attrName>ppt_x</p:attrName>
                                        </p:attrNameLst>
                                      </p:cBhvr>
                                      <p:tavLst>
                                        <p:tav tm="0">
                                          <p:val>
                                            <p:strVal val="#ppt_x"/>
                                          </p:val>
                                        </p:tav>
                                        <p:tav tm="100000">
                                          <p:val>
                                            <p:strVal val="#ppt_x"/>
                                          </p:val>
                                        </p:tav>
                                      </p:tavLst>
                                    </p:anim>
                                    <p:anim calcmode="lin" valueType="num">
                                      <p:cBhvr additive="base">
                                        <p:cTn id="43" dur="500" fill="hold"/>
                                        <p:tgtEl>
                                          <p:spTgt spid="47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6)</a:t>
            </a:r>
            <a:endParaRPr lang="zh-CN" altLang="en-US" dirty="0"/>
          </a:p>
        </p:txBody>
      </p:sp>
      <p:sp>
        <p:nvSpPr>
          <p:cNvPr id="3" name="Content Placeholder 2"/>
          <p:cNvSpPr>
            <a:spLocks noGrp="1"/>
          </p:cNvSpPr>
          <p:nvPr>
            <p:ph idx="1"/>
          </p:nvPr>
        </p:nvSpPr>
        <p:spPr/>
        <p:txBody>
          <a:bodyPr/>
          <a:lstStyle/>
          <a:p>
            <a:r>
              <a:rPr lang="en-US" altLang="zh-CN" sz="2400" dirty="0"/>
              <a:t>Simplex </a:t>
            </a:r>
            <a:r>
              <a:rPr lang="zh-CN" altLang="en-US" sz="2400" dirty="0"/>
              <a:t>方法在大部分实际问题中运行良好</a:t>
            </a:r>
            <a:endParaRPr lang="en-US" altLang="zh-CN" sz="2400" dirty="0"/>
          </a:p>
          <a:p>
            <a:r>
              <a:rPr lang="zh-CN" altLang="en-US" sz="2400" dirty="0"/>
              <a:t>但有些问题迭代次数按变量的指数级递增（</a:t>
            </a:r>
            <a:r>
              <a:rPr lang="en-US" altLang="zh-CN" sz="2400" dirty="0"/>
              <a:t> 1972</a:t>
            </a:r>
            <a:r>
              <a:rPr lang="zh-CN" altLang="en-US" sz="2400" dirty="0"/>
              <a:t>年，</a:t>
            </a:r>
            <a:r>
              <a:rPr lang="en-US" altLang="zh-CN" sz="2400" dirty="0"/>
              <a:t>Klee-Minty </a:t>
            </a:r>
            <a:r>
              <a:rPr lang="zh-CN" altLang="en-US" sz="2400" dirty="0"/>
              <a:t>），但很多学者相信，存在问题规模的多项式时间算法！</a:t>
            </a:r>
            <a:endParaRPr lang="en-US" altLang="zh-CN" sz="2400" dirty="0"/>
          </a:p>
          <a:p>
            <a:r>
              <a:rPr lang="zh-CN" altLang="en-US" sz="2400" dirty="0"/>
              <a:t>后续</a:t>
            </a:r>
            <a:r>
              <a:rPr lang="en-US" altLang="zh-CN" sz="2400" dirty="0"/>
              <a:t>1979</a:t>
            </a:r>
            <a:r>
              <a:rPr lang="zh-CN" altLang="en-US" sz="2400" dirty="0"/>
              <a:t>年，哈奇扬（</a:t>
            </a:r>
            <a:r>
              <a:rPr lang="en-US" altLang="zh-CN" sz="2400" dirty="0" err="1"/>
              <a:t>Khachiyan</a:t>
            </a:r>
            <a:r>
              <a:rPr lang="zh-CN" altLang="en-US" sz="2400" dirty="0"/>
              <a:t>）发明了椭球方法</a:t>
            </a:r>
            <a:r>
              <a:rPr lang="en-US" altLang="zh-CN" sz="2400" dirty="0"/>
              <a:t>(Ellipsoid method)-</a:t>
            </a:r>
            <a:r>
              <a:rPr lang="zh-CN" altLang="en-US" sz="2400" dirty="0"/>
              <a:t>构造一系列缩小的椭圆</a:t>
            </a:r>
            <a:r>
              <a:rPr lang="en-US" altLang="zh-CN" sz="2400" dirty="0"/>
              <a:t>,</a:t>
            </a:r>
            <a:r>
              <a:rPr lang="zh-CN" altLang="en-US" sz="2400" dirty="0"/>
              <a:t>运行时间以存储数据和变量的比特数的多项式函数为界，但该算法很难实现，并且实际运行时令人失望</a:t>
            </a:r>
            <a:endParaRPr lang="en-US" altLang="zh-CN" sz="2400" dirty="0"/>
          </a:p>
          <a:p>
            <a:r>
              <a:rPr lang="en-US" altLang="zh-CN" sz="2400" dirty="0"/>
              <a:t>1984</a:t>
            </a:r>
            <a:r>
              <a:rPr lang="zh-CN" altLang="en-US" sz="2400" dirty="0"/>
              <a:t>年，卡玛哈（</a:t>
            </a:r>
            <a:r>
              <a:rPr lang="en-US" altLang="zh-CN" sz="2400" dirty="0" err="1"/>
              <a:t>Karmarkar</a:t>
            </a:r>
            <a:r>
              <a:rPr lang="zh-CN" altLang="en-US" sz="2400" dirty="0"/>
              <a:t>）提出了一个具有类似多项式时间界的算法，声称优于已有的所有单纯形代码，但没人验证</a:t>
            </a:r>
            <a:endParaRPr lang="en-US" altLang="zh-CN" sz="2400" dirty="0"/>
          </a:p>
          <a:p>
            <a:r>
              <a:rPr lang="zh-CN" altLang="en-US" sz="2400" dirty="0"/>
              <a:t>但推动了内点法</a:t>
            </a:r>
            <a:r>
              <a:rPr lang="en-US" altLang="zh-CN" sz="2400" dirty="0"/>
              <a:t>(interior-point method)</a:t>
            </a:r>
            <a:r>
              <a:rPr lang="zh-CN" altLang="en-US" sz="2400" dirty="0"/>
              <a:t>的研究大潮</a:t>
            </a:r>
            <a:r>
              <a:rPr lang="en-US" altLang="zh-CN" sz="2400" dirty="0"/>
              <a:t>: </a:t>
            </a:r>
            <a:r>
              <a:rPr lang="zh-CN" altLang="en-US" sz="2400" dirty="0"/>
              <a:t>迭代不是在顶点和边界上进行，而是可行域内部进行移动，其性能在很多问题上显著优于单纯形法</a:t>
            </a:r>
            <a:endParaRPr lang="en-US" altLang="zh-CN" sz="24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总结</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7)</a:t>
            </a:r>
            <a:endParaRPr lang="zh-CN" altLang="en-US" dirty="0"/>
          </a:p>
        </p:txBody>
      </p:sp>
      <p:sp>
        <p:nvSpPr>
          <p:cNvPr id="3" name="Content Placeholder 2"/>
          <p:cNvSpPr>
            <a:spLocks noGrp="1"/>
          </p:cNvSpPr>
          <p:nvPr>
            <p:ph idx="1"/>
          </p:nvPr>
        </p:nvSpPr>
        <p:spPr/>
        <p:txBody>
          <a:bodyPr/>
          <a:lstStyle/>
          <a:p>
            <a:r>
              <a:rPr lang="zh-CN" altLang="en-US" dirty="0"/>
              <a:t>单词</a:t>
            </a:r>
            <a:r>
              <a:rPr lang="en-US" altLang="zh-CN" dirty="0"/>
              <a:t>”Programming”:</a:t>
            </a:r>
            <a:r>
              <a:rPr lang="zh-CN" altLang="en-US" dirty="0"/>
              <a:t>是指用于求解优化问题的逐步的数学过程，而不是具体指计算机上的实现</a:t>
            </a:r>
            <a:endParaRPr lang="en-US" altLang="zh-CN" dirty="0"/>
          </a:p>
          <a:p>
            <a:r>
              <a:rPr lang="en-US" altLang="zh-CN" dirty="0"/>
              <a:t>Linear programming</a:t>
            </a:r>
            <a:r>
              <a:rPr lang="zh-CN" altLang="en-US" dirty="0"/>
              <a:t>出现在</a:t>
            </a:r>
            <a:r>
              <a:rPr lang="en-US" altLang="zh-CN" dirty="0"/>
              <a:t>1940’s, </a:t>
            </a:r>
            <a:r>
              <a:rPr lang="zh-CN" altLang="en-US" dirty="0"/>
              <a:t>很久之前单词</a:t>
            </a:r>
            <a:r>
              <a:rPr lang="en-US" altLang="zh-CN" dirty="0"/>
              <a:t>programming</a:t>
            </a:r>
            <a:r>
              <a:rPr lang="zh-CN" altLang="en-US" dirty="0"/>
              <a:t>就与计算机有强烈的关联</a:t>
            </a:r>
            <a:endParaRPr lang="en-US" altLang="zh-CN" dirty="0"/>
          </a:p>
          <a:p>
            <a:r>
              <a:rPr lang="zh-CN" altLang="en-US" dirty="0"/>
              <a:t>从线性规划中了解到一些基本的概念和观点</a:t>
            </a:r>
            <a:endParaRPr lang="en-US" altLang="zh-CN" dirty="0"/>
          </a:p>
          <a:p>
            <a:pPr lvl="1"/>
            <a:r>
              <a:rPr lang="zh-CN" altLang="en-US" dirty="0"/>
              <a:t>提出问题</a:t>
            </a:r>
            <a:endParaRPr lang="en-US" altLang="zh-CN" dirty="0"/>
          </a:p>
          <a:p>
            <a:pPr lvl="1"/>
            <a:r>
              <a:rPr lang="zh-CN" altLang="en-US" dirty="0"/>
              <a:t>数学形式化描述问题</a:t>
            </a:r>
            <a:endParaRPr lang="en-US" altLang="zh-CN" dirty="0"/>
          </a:p>
          <a:p>
            <a:pPr lvl="1"/>
            <a:r>
              <a:rPr lang="zh-CN" altLang="en-US" dirty="0"/>
              <a:t>提出解决办法</a:t>
            </a:r>
            <a:endParaRPr lang="en-US" altLang="zh-CN" dirty="0"/>
          </a:p>
          <a:p>
            <a:pPr lvl="2"/>
            <a:r>
              <a:rPr lang="zh-CN" altLang="en-US" dirty="0"/>
              <a:t>找到一个初始解</a:t>
            </a:r>
            <a:endParaRPr lang="en-US" altLang="zh-CN" dirty="0"/>
          </a:p>
          <a:p>
            <a:pPr lvl="2"/>
            <a:r>
              <a:rPr lang="zh-CN" altLang="en-US" dirty="0"/>
              <a:t>判断是否是最优解</a:t>
            </a:r>
            <a:endParaRPr lang="en-US" altLang="zh-CN" dirty="0"/>
          </a:p>
          <a:p>
            <a:pPr lvl="2"/>
            <a:r>
              <a:rPr lang="zh-CN" altLang="en-US" dirty="0"/>
              <a:t>寻找更优的解</a:t>
            </a:r>
            <a:endParaRPr lang="en-US" altLang="zh-CN" dirty="0"/>
          </a:p>
          <a:p>
            <a:pPr lvl="3"/>
            <a:r>
              <a:rPr lang="zh-CN" altLang="en-US" dirty="0"/>
              <a:t>搜索方向</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第二章 概念总结</a:t>
            </a:r>
          </a:p>
        </p:txBody>
      </p:sp>
      <p:sp>
        <p:nvSpPr>
          <p:cNvPr id="3" name="Content Placeholder 2"/>
          <p:cNvSpPr>
            <a:spLocks noGrp="1"/>
          </p:cNvSpPr>
          <p:nvPr>
            <p:ph idx="1"/>
          </p:nvPr>
        </p:nvSpPr>
        <p:spPr/>
        <p:txBody>
          <a:bodyPr/>
          <a:lstStyle/>
          <a:p>
            <a:r>
              <a:rPr lang="zh-CN" altLang="en-US" dirty="0"/>
              <a:t>一些基本概念，凸性，梯度，</a:t>
            </a:r>
            <a:r>
              <a:rPr lang="en-US" altLang="zh-CN" dirty="0"/>
              <a:t>Hessian</a:t>
            </a:r>
            <a:r>
              <a:rPr lang="zh-CN" altLang="en-US" dirty="0"/>
              <a:t>矩阵，拐点</a:t>
            </a:r>
            <a:endParaRPr lang="en-US" altLang="zh-CN" dirty="0"/>
          </a:p>
          <a:p>
            <a:r>
              <a:rPr lang="zh-CN" altLang="en-US" dirty="0"/>
              <a:t>线性规划建模</a:t>
            </a:r>
            <a:endParaRPr lang="en-US" altLang="zh-CN" dirty="0"/>
          </a:p>
          <a:p>
            <a:pPr lvl="1"/>
            <a:r>
              <a:rPr lang="en-US" altLang="zh-CN" dirty="0"/>
              <a:t>LP</a:t>
            </a:r>
            <a:r>
              <a:rPr lang="zh-CN" altLang="en-US" dirty="0"/>
              <a:t>的基本概念</a:t>
            </a:r>
            <a:endParaRPr lang="en-US" altLang="zh-CN" dirty="0"/>
          </a:p>
          <a:p>
            <a:pPr lvl="1"/>
            <a:r>
              <a:rPr lang="zh-CN" altLang="en-US" dirty="0"/>
              <a:t>标准型</a:t>
            </a:r>
            <a:r>
              <a:rPr lang="en-US" altLang="zh-CN" dirty="0"/>
              <a:t>LP</a:t>
            </a:r>
            <a:r>
              <a:rPr lang="zh-CN" altLang="en-US" dirty="0"/>
              <a:t>问题</a:t>
            </a:r>
            <a:endParaRPr lang="en-US" altLang="zh-CN" dirty="0"/>
          </a:p>
          <a:p>
            <a:r>
              <a:rPr lang="en-US" altLang="zh-CN" dirty="0"/>
              <a:t>LP</a:t>
            </a:r>
            <a:r>
              <a:rPr lang="zh-CN" altLang="en-US" dirty="0"/>
              <a:t>求解</a:t>
            </a:r>
            <a:endParaRPr lang="en-US" altLang="zh-CN" dirty="0"/>
          </a:p>
          <a:p>
            <a:pPr lvl="1"/>
            <a:r>
              <a:rPr lang="zh-CN" altLang="en-US" dirty="0"/>
              <a:t>图解法，理解其基本的思想</a:t>
            </a:r>
            <a:endParaRPr lang="en-US" altLang="zh-CN" dirty="0"/>
          </a:p>
          <a:p>
            <a:pPr lvl="1"/>
            <a:r>
              <a:rPr lang="zh-CN" altLang="en-US" dirty="0"/>
              <a:t>代数法：单纯形法</a:t>
            </a:r>
            <a:endParaRPr lang="en-US" altLang="zh-CN" dirty="0"/>
          </a:p>
          <a:p>
            <a:pPr lvl="1"/>
            <a:r>
              <a:rPr lang="zh-CN" altLang="en-US" dirty="0"/>
              <a:t>单纯形表，易于操作</a:t>
            </a:r>
            <a:endParaRPr lang="en-US" altLang="zh-CN" dirty="0"/>
          </a:p>
          <a:p>
            <a:r>
              <a:rPr lang="en-US" altLang="zh-CN" dirty="0"/>
              <a:t>LP</a:t>
            </a:r>
            <a:r>
              <a:rPr lang="zh-CN" altLang="en-US" dirty="0"/>
              <a:t>的对偶问题</a:t>
            </a:r>
            <a:endParaRPr lang="en-US" altLang="zh-CN" dirty="0"/>
          </a:p>
          <a:p>
            <a:pPr lvl="1"/>
            <a:r>
              <a:rPr lang="zh-CN" altLang="en-US" dirty="0"/>
              <a:t>理解</a:t>
            </a:r>
            <a:r>
              <a:rPr lang="en-US" altLang="zh-CN" dirty="0"/>
              <a:t>LP</a:t>
            </a:r>
            <a:r>
              <a:rPr lang="zh-CN" altLang="en-US" dirty="0"/>
              <a:t>与</a:t>
            </a:r>
            <a:r>
              <a:rPr lang="en-US" altLang="zh-CN" dirty="0"/>
              <a:t>DP</a:t>
            </a:r>
            <a:r>
              <a:rPr lang="zh-CN" altLang="en-US" dirty="0"/>
              <a:t>的关系</a:t>
            </a:r>
            <a:endParaRPr lang="en-US" altLang="zh-CN" dirty="0"/>
          </a:p>
          <a:p>
            <a:r>
              <a:rPr lang="zh-CN" altLang="en-US" dirty="0"/>
              <a:t>灵敏度分析</a:t>
            </a:r>
            <a:endParaRPr lang="en-US" altLang="zh-CN" dirty="0"/>
          </a:p>
          <a:p>
            <a:pPr lvl="1"/>
            <a:r>
              <a:rPr lang="zh-CN" altLang="en-US" dirty="0"/>
              <a:t>右端项，价值系数，约束，变量</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附录</a:t>
            </a:r>
          </a:p>
        </p:txBody>
      </p:sp>
      <p:sp>
        <p:nvSpPr>
          <p:cNvPr id="3" name="Content Placeholder 2"/>
          <p:cNvSpPr>
            <a:spLocks noGrp="1"/>
          </p:cNvSpPr>
          <p:nvPr>
            <p:ph sz="half" idx="1"/>
          </p:nvPr>
        </p:nvSpPr>
        <p:spPr/>
        <p:txBody>
          <a:bodyPr/>
          <a:lstStyle/>
          <a:p>
            <a:r>
              <a:rPr lang="zh-CN" altLang="en-US" dirty="0"/>
              <a:t>附录：单纯形表例子</a:t>
            </a:r>
            <a:endParaRPr lang="en-US" altLang="zh-CN" dirty="0"/>
          </a:p>
          <a:p>
            <a:r>
              <a:rPr lang="zh-CN" altLang="en-US" dirty="0"/>
              <a:t>附录：退化循环例子</a:t>
            </a:r>
          </a:p>
        </p:txBody>
      </p:sp>
    </p:spTree>
  </p:cSld>
  <p:clrMapOvr>
    <a:masterClrMapping/>
  </p:clrMapOvr>
  <p:transition spd="med">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7)</a:t>
            </a:r>
            <a:endParaRPr lang="zh-CN" altLang="en-US" dirty="0"/>
          </a:p>
        </p:txBody>
      </p:sp>
      <p:sp>
        <p:nvSpPr>
          <p:cNvPr id="3" name="Content Placeholder 2"/>
          <p:cNvSpPr>
            <a:spLocks noGrp="1"/>
          </p:cNvSpPr>
          <p:nvPr>
            <p:ph idx="1"/>
          </p:nvPr>
        </p:nvSpPr>
        <p:spPr/>
        <p:txBody>
          <a:bodyPr/>
          <a:lstStyle/>
          <a:p>
            <a:r>
              <a:rPr lang="zh-CN" altLang="en-US" dirty="0"/>
              <a:t>单纯形表</a:t>
            </a:r>
            <a:endParaRPr lang="en-US" altLang="zh-CN" dirty="0"/>
          </a:p>
          <a:p>
            <a:endParaRPr lang="en-US" altLang="zh-CN" dirty="0"/>
          </a:p>
          <a:p>
            <a:endParaRPr lang="en-US" altLang="zh-CN" dirty="0"/>
          </a:p>
          <a:p>
            <a:endParaRPr lang="en-US" altLang="zh-CN" dirty="0"/>
          </a:p>
          <a:p>
            <a:r>
              <a:rPr lang="zh-CN" altLang="en-US" dirty="0"/>
              <a:t>化为标准型</a:t>
            </a:r>
            <a:endParaRPr lang="en-US" altLang="zh-CN" dirty="0"/>
          </a:p>
          <a:p>
            <a:endParaRPr lang="en-US" altLang="zh-CN" dirty="0"/>
          </a:p>
          <a:p>
            <a:endParaRPr lang="en-US" altLang="zh-CN" dirty="0"/>
          </a:p>
          <a:p>
            <a:endParaRPr lang="en-US" altLang="zh-CN" dirty="0"/>
          </a:p>
          <a:p>
            <a:r>
              <a:rPr lang="zh-CN" altLang="en-US" dirty="0"/>
              <a:t>矩阵形式</a:t>
            </a:r>
          </a:p>
        </p:txBody>
      </p:sp>
      <p:graphicFrame>
        <p:nvGraphicFramePr>
          <p:cNvPr id="4" name="Object 3"/>
          <p:cNvGraphicFramePr>
            <a:graphicFrameLocks noChangeAspect="1"/>
          </p:cNvGraphicFramePr>
          <p:nvPr/>
        </p:nvGraphicFramePr>
        <p:xfrm>
          <a:off x="2792760" y="1088901"/>
          <a:ext cx="1929209" cy="2019410"/>
        </p:xfrm>
        <a:graphic>
          <a:graphicData uri="http://schemas.openxmlformats.org/presentationml/2006/ole">
            <mc:AlternateContent xmlns:mc="http://schemas.openxmlformats.org/markup-compatibility/2006">
              <mc:Choice xmlns:v="urn:schemas-microsoft-com:vml" Requires="v">
                <p:oleObj spid="_x0000_s22889" name="Equation" r:id="rId3" imgW="26212800" imgH="27432000" progId="Equation.DSMT4">
                  <p:embed/>
                </p:oleObj>
              </mc:Choice>
              <mc:Fallback>
                <p:oleObj name="Equation" r:id="rId3" imgW="26212800" imgH="27432000" progId="Equation.DSMT4">
                  <p:embed/>
                  <p:pic>
                    <p:nvPicPr>
                      <p:cNvPr id="0" name="图片 22769"/>
                      <p:cNvPicPr/>
                      <p:nvPr/>
                    </p:nvPicPr>
                    <p:blipFill>
                      <a:blip r:embed="rId4"/>
                      <a:stretch>
                        <a:fillRect/>
                      </a:stretch>
                    </p:blipFill>
                    <p:spPr>
                      <a:xfrm>
                        <a:off x="2792760" y="1088901"/>
                        <a:ext cx="1929209" cy="201941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008784" y="3105125"/>
          <a:ext cx="6120680" cy="1549940"/>
        </p:xfrm>
        <a:graphic>
          <a:graphicData uri="http://schemas.openxmlformats.org/presentationml/2006/ole">
            <mc:AlternateContent xmlns:mc="http://schemas.openxmlformats.org/markup-compatibility/2006">
              <mc:Choice xmlns:v="urn:schemas-microsoft-com:vml" Requires="v">
                <p:oleObj spid="_x0000_s22890" name="Equation" r:id="rId5" imgW="58216800" imgH="27432000" progId="Equation.DSMT4">
                  <p:embed/>
                </p:oleObj>
              </mc:Choice>
              <mc:Fallback>
                <p:oleObj name="Equation" r:id="rId5" imgW="58216800" imgH="27432000" progId="Equation.DSMT4">
                  <p:embed/>
                  <p:pic>
                    <p:nvPicPr>
                      <p:cNvPr id="0" name="图片 22770"/>
                      <p:cNvPicPr>
                        <a:picLocks noChangeAspect="1" noChangeArrowheads="1"/>
                      </p:cNvPicPr>
                      <p:nvPr/>
                    </p:nvPicPr>
                    <p:blipFill>
                      <a:blip r:embed="rId6"/>
                      <a:srcRect/>
                      <a:stretch>
                        <a:fillRect/>
                      </a:stretch>
                    </p:blipFill>
                    <p:spPr bwMode="auto">
                      <a:xfrm>
                        <a:off x="3008784" y="3105125"/>
                        <a:ext cx="6120680" cy="1549940"/>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nvGraphicFramePr>
        <p:xfrm>
          <a:off x="2576736" y="5265365"/>
          <a:ext cx="2940386" cy="1638424"/>
        </p:xfrm>
        <a:graphic>
          <a:graphicData uri="http://schemas.openxmlformats.org/presentationml/2006/ole">
            <mc:AlternateContent xmlns:mc="http://schemas.openxmlformats.org/markup-compatibility/2006">
              <mc:Choice xmlns:v="urn:schemas-microsoft-com:vml" Requires="v">
                <p:oleObj spid="_x0000_s22891" name="Equation" r:id="rId7" imgW="2552700" imgH="1422400" progId="Equation.DSMT4">
                  <p:embed/>
                </p:oleObj>
              </mc:Choice>
              <mc:Fallback>
                <p:oleObj name="Equation" r:id="rId7" imgW="2552700" imgH="1422400" progId="Equation.DSMT4">
                  <p:embed/>
                  <p:pic>
                    <p:nvPicPr>
                      <p:cNvPr id="0" name="图片 22771"/>
                      <p:cNvPicPr/>
                      <p:nvPr/>
                    </p:nvPicPr>
                    <p:blipFill>
                      <a:blip r:embed="rId8"/>
                      <a:stretch>
                        <a:fillRect/>
                      </a:stretch>
                    </p:blipFill>
                    <p:spPr>
                      <a:xfrm>
                        <a:off x="2576736" y="5265365"/>
                        <a:ext cx="2940386" cy="1638424"/>
                      </a:xfrm>
                      <a:prstGeom prst="rect">
                        <a:avLst/>
                      </a:prstGeom>
                    </p:spPr>
                  </p:pic>
                </p:oleObj>
              </mc:Fallback>
            </mc:AlternateContent>
          </a:graphicData>
        </a:graphic>
      </p:graphicFrame>
      <p:graphicFrame>
        <p:nvGraphicFramePr>
          <p:cNvPr id="8" name="Table 7"/>
          <p:cNvGraphicFramePr>
            <a:graphicFrameLocks noGrp="1"/>
          </p:cNvGraphicFramePr>
          <p:nvPr/>
        </p:nvGraphicFramePr>
        <p:xfrm>
          <a:off x="5673080" y="4838937"/>
          <a:ext cx="4094037" cy="2226628"/>
        </p:xfrm>
        <a:graphic>
          <a:graphicData uri="http://schemas.openxmlformats.org/drawingml/2006/table">
            <a:tbl>
              <a:tblPr firstRow="1" bandRow="1">
                <a:tableStyleId>{5C22544A-7EE6-4342-B048-85BDC9FD1C3A}</a:tableStyleId>
              </a:tblPr>
              <a:tblGrid>
                <a:gridCol w="454893">
                  <a:extLst>
                    <a:ext uri="{9D8B030D-6E8A-4147-A177-3AD203B41FA5}">
                      <a16:colId xmlns:a16="http://schemas.microsoft.com/office/drawing/2014/main" val="20000"/>
                    </a:ext>
                  </a:extLst>
                </a:gridCol>
                <a:gridCol w="454893">
                  <a:extLst>
                    <a:ext uri="{9D8B030D-6E8A-4147-A177-3AD203B41FA5}">
                      <a16:colId xmlns:a16="http://schemas.microsoft.com/office/drawing/2014/main" val="20001"/>
                    </a:ext>
                  </a:extLst>
                </a:gridCol>
                <a:gridCol w="454893">
                  <a:extLst>
                    <a:ext uri="{9D8B030D-6E8A-4147-A177-3AD203B41FA5}">
                      <a16:colId xmlns:a16="http://schemas.microsoft.com/office/drawing/2014/main" val="20002"/>
                    </a:ext>
                  </a:extLst>
                </a:gridCol>
                <a:gridCol w="454893">
                  <a:extLst>
                    <a:ext uri="{9D8B030D-6E8A-4147-A177-3AD203B41FA5}">
                      <a16:colId xmlns:a16="http://schemas.microsoft.com/office/drawing/2014/main" val="20003"/>
                    </a:ext>
                  </a:extLst>
                </a:gridCol>
                <a:gridCol w="454893">
                  <a:extLst>
                    <a:ext uri="{9D8B030D-6E8A-4147-A177-3AD203B41FA5}">
                      <a16:colId xmlns:a16="http://schemas.microsoft.com/office/drawing/2014/main" val="20004"/>
                    </a:ext>
                  </a:extLst>
                </a:gridCol>
                <a:gridCol w="454893">
                  <a:extLst>
                    <a:ext uri="{9D8B030D-6E8A-4147-A177-3AD203B41FA5}">
                      <a16:colId xmlns:a16="http://schemas.microsoft.com/office/drawing/2014/main" val="20005"/>
                    </a:ext>
                  </a:extLst>
                </a:gridCol>
                <a:gridCol w="454893">
                  <a:extLst>
                    <a:ext uri="{9D8B030D-6E8A-4147-A177-3AD203B41FA5}">
                      <a16:colId xmlns:a16="http://schemas.microsoft.com/office/drawing/2014/main" val="20006"/>
                    </a:ext>
                  </a:extLst>
                </a:gridCol>
                <a:gridCol w="454893">
                  <a:extLst>
                    <a:ext uri="{9D8B030D-6E8A-4147-A177-3AD203B41FA5}">
                      <a16:colId xmlns:a16="http://schemas.microsoft.com/office/drawing/2014/main" val="20007"/>
                    </a:ext>
                  </a:extLst>
                </a:gridCol>
                <a:gridCol w="454893">
                  <a:extLst>
                    <a:ext uri="{9D8B030D-6E8A-4147-A177-3AD203B41FA5}">
                      <a16:colId xmlns:a16="http://schemas.microsoft.com/office/drawing/2014/main" val="20008"/>
                    </a:ext>
                  </a:extLst>
                </a:gridCol>
              </a:tblGrid>
              <a:tr h="391795">
                <a:tc gridSpan="3">
                  <a:txBody>
                    <a:bodyPr/>
                    <a:lstStyle/>
                    <a:p>
                      <a:endParaRPr lang="zh-CN"/>
                    </a:p>
                  </a:txBody>
                  <a:tcPr>
                    <a:blipFill rotWithShape="1">
                      <a:blip r:embed="rId9"/>
                      <a:stretch>
                        <a:fillRect l="-446" t="-1563" r="-200000" b="-471875"/>
                      </a:stretch>
                    </a:blipFill>
                  </a:tcPr>
                </a:tc>
                <a:tc hMerge="1">
                  <a:txBody>
                    <a:bodyPr/>
                    <a:lstStyle/>
                    <a:p>
                      <a:endParaRPr lang="zh-CN"/>
                    </a:p>
                  </a:txBody>
                  <a:tcPr/>
                </a:tc>
                <a:tc hMerge="1">
                  <a:txBody>
                    <a:bodyPr/>
                    <a:lstStyle/>
                    <a:p>
                      <a:endParaRPr lang="zh-CN"/>
                    </a:p>
                  </a:txBody>
                  <a:tcPr/>
                </a:tc>
                <a:tc>
                  <a:txBody>
                    <a:bodyPr/>
                    <a:lstStyle/>
                    <a:p>
                      <a:endParaRPr lang="zh-CN"/>
                    </a:p>
                  </a:txBody>
                  <a:tcPr>
                    <a:blipFill rotWithShape="1">
                      <a:blip r:embed="rId9"/>
                      <a:stretch>
                        <a:fillRect l="-304054" t="-1563" r="-505405" b="-471875"/>
                      </a:stretch>
                    </a:blipFill>
                  </a:tcPr>
                </a:tc>
                <a:tc>
                  <a:txBody>
                    <a:bodyPr/>
                    <a:lstStyle/>
                    <a:p>
                      <a:endParaRPr lang="zh-CN"/>
                    </a:p>
                  </a:txBody>
                  <a:tcPr>
                    <a:blipFill rotWithShape="1">
                      <a:blip r:embed="rId9"/>
                      <a:stretch>
                        <a:fillRect l="-398667" t="-1563" r="-398667" b="-471875"/>
                      </a:stretch>
                    </a:blipFill>
                  </a:tcPr>
                </a:tc>
                <a:tc>
                  <a:txBody>
                    <a:bodyPr/>
                    <a:lstStyle/>
                    <a:p>
                      <a:endParaRPr lang="zh-CN"/>
                    </a:p>
                  </a:txBody>
                  <a:tcPr>
                    <a:blipFill rotWithShape="1">
                      <a:blip r:embed="rId9"/>
                      <a:stretch>
                        <a:fillRect l="-505405" t="-1563" r="-304054" b="-471875"/>
                      </a:stretch>
                    </a:blipFill>
                  </a:tcPr>
                </a:tc>
                <a:tc>
                  <a:txBody>
                    <a:bodyPr/>
                    <a:lstStyle/>
                    <a:p>
                      <a:endParaRPr lang="zh-CN"/>
                    </a:p>
                  </a:txBody>
                  <a:tcPr>
                    <a:blipFill rotWithShape="1">
                      <a:blip r:embed="rId9"/>
                      <a:stretch>
                        <a:fillRect l="-597333" t="-1563" r="-200000" b="-471875"/>
                      </a:stretch>
                    </a:blipFill>
                  </a:tcPr>
                </a:tc>
                <a:tc>
                  <a:txBody>
                    <a:bodyPr/>
                    <a:lstStyle/>
                    <a:p>
                      <a:endParaRPr lang="zh-CN"/>
                    </a:p>
                  </a:txBody>
                  <a:tcPr>
                    <a:blipFill rotWithShape="1">
                      <a:blip r:embed="rId9"/>
                      <a:stretch>
                        <a:fillRect l="-706757" t="-1563" r="-102703" b="-471875"/>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0"/>
                  </a:ext>
                </a:extLst>
              </a:tr>
              <a:tr h="371793">
                <a:tc>
                  <a:txBody>
                    <a:bodyPr/>
                    <a:lstStyle/>
                    <a:p>
                      <a:endParaRPr lang="zh-CN"/>
                    </a:p>
                  </a:txBody>
                  <a:tcPr>
                    <a:blipFill rotWithShape="1">
                      <a:blip r:embed="rId9"/>
                      <a:stretch>
                        <a:fillRect l="-1333" t="-106557" r="-796000" b="-395082"/>
                      </a:stretch>
                    </a:blipFill>
                  </a:tcPr>
                </a:tc>
                <a:tc>
                  <a:txBody>
                    <a:bodyPr/>
                    <a:lstStyle/>
                    <a:p>
                      <a:endParaRPr lang="zh-CN"/>
                    </a:p>
                  </a:txBody>
                  <a:tcPr>
                    <a:blipFill rotWithShape="1">
                      <a:blip r:embed="rId9"/>
                      <a:stretch>
                        <a:fillRect l="-102703" t="-106557" r="-706757" b="-395082"/>
                      </a:stretch>
                    </a:blipFill>
                  </a:tcPr>
                </a:tc>
                <a:tc>
                  <a:txBody>
                    <a:bodyPr/>
                    <a:lstStyle/>
                    <a:p>
                      <a:endParaRPr lang="zh-CN"/>
                    </a:p>
                  </a:txBody>
                  <a:tcPr>
                    <a:blipFill rotWithShape="1">
                      <a:blip r:embed="rId9"/>
                      <a:stretch>
                        <a:fillRect l="-200000" t="-106557" r="-597333" b="-395082"/>
                      </a:stretch>
                    </a:blipFill>
                  </a:tcPr>
                </a:tc>
                <a:tc>
                  <a:txBody>
                    <a:bodyPr/>
                    <a:lstStyle/>
                    <a:p>
                      <a:endParaRPr lang="zh-CN"/>
                    </a:p>
                  </a:txBody>
                  <a:tcPr>
                    <a:blipFill rotWithShape="1">
                      <a:blip r:embed="rId9"/>
                      <a:stretch>
                        <a:fillRect l="-304054" t="-106557" r="-505405" b="-395082"/>
                      </a:stretch>
                    </a:blipFill>
                  </a:tcPr>
                </a:tc>
                <a:tc>
                  <a:txBody>
                    <a:bodyPr/>
                    <a:lstStyle/>
                    <a:p>
                      <a:endParaRPr lang="zh-CN"/>
                    </a:p>
                  </a:txBody>
                  <a:tcPr>
                    <a:blipFill rotWithShape="1">
                      <a:blip r:embed="rId9"/>
                      <a:stretch>
                        <a:fillRect l="-398667" t="-106557" r="-398667" b="-395082"/>
                      </a:stretch>
                    </a:blipFill>
                  </a:tcPr>
                </a:tc>
                <a:tc>
                  <a:txBody>
                    <a:bodyPr/>
                    <a:lstStyle/>
                    <a:p>
                      <a:endParaRPr lang="zh-CN"/>
                    </a:p>
                  </a:txBody>
                  <a:tcPr>
                    <a:blipFill rotWithShape="1">
                      <a:blip r:embed="rId9"/>
                      <a:stretch>
                        <a:fillRect l="-505405" t="-106557" r="-304054" b="-395082"/>
                      </a:stretch>
                    </a:blipFill>
                  </a:tcPr>
                </a:tc>
                <a:tc>
                  <a:txBody>
                    <a:bodyPr/>
                    <a:lstStyle/>
                    <a:p>
                      <a:endParaRPr lang="zh-CN"/>
                    </a:p>
                  </a:txBody>
                  <a:tcPr>
                    <a:blipFill rotWithShape="1">
                      <a:blip r:embed="rId9"/>
                      <a:stretch>
                        <a:fillRect l="-597333" t="-106557" r="-200000" b="-395082"/>
                      </a:stretch>
                    </a:blipFill>
                  </a:tcPr>
                </a:tc>
                <a:tc>
                  <a:txBody>
                    <a:bodyPr/>
                    <a:lstStyle/>
                    <a:p>
                      <a:endParaRPr lang="zh-CN"/>
                    </a:p>
                  </a:txBody>
                  <a:tcPr>
                    <a:blipFill rotWithShape="1">
                      <a:blip r:embed="rId9"/>
                      <a:stretch>
                        <a:fillRect l="-706757" t="-106557" r="-102703" b="-395082"/>
                      </a:stretch>
                    </a:blipFill>
                  </a:tcPr>
                </a:tc>
                <a:tc>
                  <a:txBody>
                    <a:bodyPr/>
                    <a:lstStyle/>
                    <a:p>
                      <a:endParaRPr lang="zh-CN"/>
                    </a:p>
                  </a:txBody>
                  <a:tcPr>
                    <a:blipFill rotWithShape="1">
                      <a:blip r:embed="rId9"/>
                      <a:stretch>
                        <a:fillRect l="-796000" t="-106557" r="-1333" b="-395082"/>
                      </a:stretch>
                    </a:blipFill>
                  </a:tcPr>
                </a:tc>
                <a:extLst>
                  <a:ext uri="{0D108BD9-81ED-4DB2-BD59-A6C34878D82A}">
                    <a16:rowId xmlns:a16="http://schemas.microsoft.com/office/drawing/2014/main" val="10001"/>
                  </a:ext>
                </a:extLst>
              </a:tr>
              <a:tr h="365760">
                <a:tc>
                  <a:txBody>
                    <a:bodyPr/>
                    <a:lstStyle/>
                    <a:p>
                      <a:endParaRPr lang="zh-CN"/>
                    </a:p>
                  </a:txBody>
                  <a:tcPr>
                    <a:blipFill rotWithShape="1">
                      <a:blip r:embed="rId9"/>
                      <a:stretch>
                        <a:fillRect l="-1333" t="-210000" r="-796000" b="-301667"/>
                      </a:stretch>
                    </a:blipFill>
                  </a:tcPr>
                </a:tc>
                <a:tc>
                  <a:txBody>
                    <a:bodyPr/>
                    <a:lstStyle/>
                    <a:p>
                      <a:endParaRPr lang="zh-CN"/>
                    </a:p>
                  </a:txBody>
                  <a:tcPr>
                    <a:blipFill rotWithShape="1">
                      <a:blip r:embed="rId9"/>
                      <a:stretch>
                        <a:fillRect l="-102703" t="-210000" r="-706757" b="-301667"/>
                      </a:stretch>
                    </a:blipFill>
                  </a:tcPr>
                </a:tc>
                <a:tc>
                  <a:txBody>
                    <a:bodyPr/>
                    <a:lstStyle/>
                    <a:p>
                      <a:endParaRPr lang="zh-CN"/>
                    </a:p>
                  </a:txBody>
                  <a:tcPr>
                    <a:blipFill rotWithShape="1">
                      <a:blip r:embed="rId9"/>
                      <a:stretch>
                        <a:fillRect l="-200000" t="-210000" r="-597333" b="-301667"/>
                      </a:stretch>
                    </a:blipFill>
                  </a:tcPr>
                </a:tc>
                <a:tc>
                  <a:txBody>
                    <a:bodyPr/>
                    <a:lstStyle/>
                    <a:p>
                      <a:endParaRPr lang="zh-CN"/>
                    </a:p>
                  </a:txBody>
                  <a:tcPr>
                    <a:blipFill rotWithShape="1">
                      <a:blip r:embed="rId9"/>
                      <a:stretch>
                        <a:fillRect l="-304054" t="-210000" r="-505405" b="-301667"/>
                      </a:stretch>
                    </a:blipFill>
                  </a:tcPr>
                </a:tc>
                <a:tc>
                  <a:txBody>
                    <a:bodyPr/>
                    <a:lstStyle/>
                    <a:p>
                      <a:endParaRPr lang="zh-CN"/>
                    </a:p>
                  </a:txBody>
                  <a:tcPr>
                    <a:blipFill rotWithShape="1">
                      <a:blip r:embed="rId9"/>
                      <a:stretch>
                        <a:fillRect l="-398667" t="-210000" r="-398667" b="-301667"/>
                      </a:stretch>
                    </a:blipFill>
                  </a:tcPr>
                </a:tc>
                <a:tc>
                  <a:txBody>
                    <a:bodyPr/>
                    <a:lstStyle/>
                    <a:p>
                      <a:endParaRPr lang="zh-CN"/>
                    </a:p>
                  </a:txBody>
                  <a:tcPr>
                    <a:blipFill rotWithShape="1">
                      <a:blip r:embed="rId9"/>
                      <a:stretch>
                        <a:fillRect l="-505405" t="-210000" r="-304054" b="-301667"/>
                      </a:stretch>
                    </a:blipFill>
                  </a:tcPr>
                </a:tc>
                <a:tc>
                  <a:txBody>
                    <a:bodyPr/>
                    <a:lstStyle/>
                    <a:p>
                      <a:endParaRPr lang="zh-CN"/>
                    </a:p>
                  </a:txBody>
                  <a:tcPr>
                    <a:blipFill rotWithShape="1">
                      <a:blip r:embed="rId9"/>
                      <a:stretch>
                        <a:fillRect l="-597333" t="-210000" r="-200000" b="-301667"/>
                      </a:stretch>
                    </a:blipFill>
                  </a:tcPr>
                </a:tc>
                <a:tc>
                  <a:txBody>
                    <a:bodyPr/>
                    <a:lstStyle/>
                    <a:p>
                      <a:endParaRPr lang="zh-CN"/>
                    </a:p>
                  </a:txBody>
                  <a:tcPr>
                    <a:blipFill rotWithShape="1">
                      <a:blip r:embed="rId9"/>
                      <a:stretch>
                        <a:fillRect l="-706757" t="-210000" r="-102703" b="-3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2"/>
                  </a:ext>
                </a:extLst>
              </a:tr>
              <a:tr h="365760">
                <a:tc>
                  <a:txBody>
                    <a:bodyPr/>
                    <a:lstStyle/>
                    <a:p>
                      <a:endParaRPr lang="zh-CN"/>
                    </a:p>
                  </a:txBody>
                  <a:tcPr>
                    <a:blipFill rotWithShape="1">
                      <a:blip r:embed="rId9"/>
                      <a:stretch>
                        <a:fillRect l="-1333" t="-310000" r="-796000" b="-201667"/>
                      </a:stretch>
                    </a:blipFill>
                  </a:tcPr>
                </a:tc>
                <a:tc>
                  <a:txBody>
                    <a:bodyPr/>
                    <a:lstStyle/>
                    <a:p>
                      <a:endParaRPr lang="zh-CN"/>
                    </a:p>
                  </a:txBody>
                  <a:tcPr>
                    <a:blipFill rotWithShape="1">
                      <a:blip r:embed="rId9"/>
                      <a:stretch>
                        <a:fillRect l="-102703" t="-310000" r="-706757" b="-201667"/>
                      </a:stretch>
                    </a:blipFill>
                  </a:tcPr>
                </a:tc>
                <a:tc>
                  <a:txBody>
                    <a:bodyPr/>
                    <a:lstStyle/>
                    <a:p>
                      <a:endParaRPr lang="zh-CN"/>
                    </a:p>
                  </a:txBody>
                  <a:tcPr>
                    <a:blipFill rotWithShape="1">
                      <a:blip r:embed="rId9"/>
                      <a:stretch>
                        <a:fillRect l="-200000" t="-310000" r="-597333" b="-201667"/>
                      </a:stretch>
                    </a:blipFill>
                  </a:tcPr>
                </a:tc>
                <a:tc>
                  <a:txBody>
                    <a:bodyPr/>
                    <a:lstStyle/>
                    <a:p>
                      <a:endParaRPr lang="zh-CN"/>
                    </a:p>
                  </a:txBody>
                  <a:tcPr>
                    <a:blipFill rotWithShape="1">
                      <a:blip r:embed="rId9"/>
                      <a:stretch>
                        <a:fillRect l="-304054" t="-310000" r="-505405" b="-201667"/>
                      </a:stretch>
                    </a:blipFill>
                  </a:tcPr>
                </a:tc>
                <a:tc>
                  <a:txBody>
                    <a:bodyPr/>
                    <a:lstStyle/>
                    <a:p>
                      <a:endParaRPr lang="zh-CN"/>
                    </a:p>
                  </a:txBody>
                  <a:tcPr>
                    <a:blipFill rotWithShape="1">
                      <a:blip r:embed="rId9"/>
                      <a:stretch>
                        <a:fillRect l="-398667" t="-310000" r="-398667" b="-201667"/>
                      </a:stretch>
                    </a:blipFill>
                  </a:tcPr>
                </a:tc>
                <a:tc>
                  <a:txBody>
                    <a:bodyPr/>
                    <a:lstStyle/>
                    <a:p>
                      <a:endParaRPr lang="zh-CN"/>
                    </a:p>
                  </a:txBody>
                  <a:tcPr>
                    <a:blipFill rotWithShape="1">
                      <a:blip r:embed="rId9"/>
                      <a:stretch>
                        <a:fillRect l="-505405" t="-310000" r="-304054" b="-201667"/>
                      </a:stretch>
                    </a:blipFill>
                  </a:tcPr>
                </a:tc>
                <a:tc>
                  <a:txBody>
                    <a:bodyPr/>
                    <a:lstStyle/>
                    <a:p>
                      <a:endParaRPr lang="zh-CN"/>
                    </a:p>
                  </a:txBody>
                  <a:tcPr>
                    <a:blipFill rotWithShape="1">
                      <a:blip r:embed="rId9"/>
                      <a:stretch>
                        <a:fillRect l="-597333" t="-310000" r="-200000" b="-201667"/>
                      </a:stretch>
                    </a:blipFill>
                  </a:tcPr>
                </a:tc>
                <a:tc>
                  <a:txBody>
                    <a:bodyPr/>
                    <a:lstStyle/>
                    <a:p>
                      <a:endParaRPr lang="zh-CN"/>
                    </a:p>
                  </a:txBody>
                  <a:tcPr>
                    <a:blipFill rotWithShape="1">
                      <a:blip r:embed="rId9"/>
                      <a:stretch>
                        <a:fillRect l="-706757" t="-310000" r="-102703" b="-2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3"/>
                  </a:ext>
                </a:extLst>
              </a:tr>
              <a:tr h="365760">
                <a:tc>
                  <a:txBody>
                    <a:bodyPr/>
                    <a:lstStyle/>
                    <a:p>
                      <a:endParaRPr lang="zh-CN"/>
                    </a:p>
                  </a:txBody>
                  <a:tcPr>
                    <a:blipFill rotWithShape="1">
                      <a:blip r:embed="rId9"/>
                      <a:stretch>
                        <a:fillRect l="-1333" t="-410000" r="-796000" b="-101667"/>
                      </a:stretch>
                    </a:blipFill>
                  </a:tcPr>
                </a:tc>
                <a:tc>
                  <a:txBody>
                    <a:bodyPr/>
                    <a:lstStyle/>
                    <a:p>
                      <a:endParaRPr lang="zh-CN"/>
                    </a:p>
                  </a:txBody>
                  <a:tcPr>
                    <a:blipFill rotWithShape="1">
                      <a:blip r:embed="rId9"/>
                      <a:stretch>
                        <a:fillRect l="-102703" t="-410000" r="-706757" b="-101667"/>
                      </a:stretch>
                    </a:blipFill>
                  </a:tcPr>
                </a:tc>
                <a:tc>
                  <a:txBody>
                    <a:bodyPr/>
                    <a:lstStyle/>
                    <a:p>
                      <a:endParaRPr lang="zh-CN"/>
                    </a:p>
                  </a:txBody>
                  <a:tcPr>
                    <a:blipFill rotWithShape="1">
                      <a:blip r:embed="rId9"/>
                      <a:stretch>
                        <a:fillRect l="-200000" t="-410000" r="-597333" b="-101667"/>
                      </a:stretch>
                    </a:blipFill>
                  </a:tcPr>
                </a:tc>
                <a:tc>
                  <a:txBody>
                    <a:bodyPr/>
                    <a:lstStyle/>
                    <a:p>
                      <a:endParaRPr lang="zh-CN"/>
                    </a:p>
                  </a:txBody>
                  <a:tcPr>
                    <a:blipFill rotWithShape="1">
                      <a:blip r:embed="rId9"/>
                      <a:stretch>
                        <a:fillRect l="-304054" t="-410000" r="-505405" b="-101667"/>
                      </a:stretch>
                    </a:blipFill>
                  </a:tcPr>
                </a:tc>
                <a:tc>
                  <a:txBody>
                    <a:bodyPr/>
                    <a:lstStyle/>
                    <a:p>
                      <a:endParaRPr lang="zh-CN"/>
                    </a:p>
                  </a:txBody>
                  <a:tcPr>
                    <a:blipFill rotWithShape="1">
                      <a:blip r:embed="rId9"/>
                      <a:stretch>
                        <a:fillRect l="-398667" t="-410000" r="-398667" b="-101667"/>
                      </a:stretch>
                    </a:blipFill>
                  </a:tcPr>
                </a:tc>
                <a:tc>
                  <a:txBody>
                    <a:bodyPr/>
                    <a:lstStyle/>
                    <a:p>
                      <a:endParaRPr lang="zh-CN"/>
                    </a:p>
                  </a:txBody>
                  <a:tcPr>
                    <a:blipFill rotWithShape="1">
                      <a:blip r:embed="rId9"/>
                      <a:stretch>
                        <a:fillRect l="-505405" t="-410000" r="-304054" b="-101667"/>
                      </a:stretch>
                    </a:blipFill>
                  </a:tcPr>
                </a:tc>
                <a:tc>
                  <a:txBody>
                    <a:bodyPr/>
                    <a:lstStyle/>
                    <a:p>
                      <a:endParaRPr lang="zh-CN"/>
                    </a:p>
                  </a:txBody>
                  <a:tcPr>
                    <a:blipFill rotWithShape="1">
                      <a:blip r:embed="rId9"/>
                      <a:stretch>
                        <a:fillRect l="-597333" t="-410000" r="-200000" b="-101667"/>
                      </a:stretch>
                    </a:blipFill>
                  </a:tcPr>
                </a:tc>
                <a:tc>
                  <a:txBody>
                    <a:bodyPr/>
                    <a:lstStyle/>
                    <a:p>
                      <a:endParaRPr lang="zh-CN"/>
                    </a:p>
                  </a:txBody>
                  <a:tcPr>
                    <a:blipFill rotWithShape="1">
                      <a:blip r:embed="rId9"/>
                      <a:stretch>
                        <a:fillRect l="-706757" t="-410000" r="-102703" b="-1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4"/>
                  </a:ext>
                </a:extLst>
              </a:tr>
              <a:tr h="365760">
                <a:tc>
                  <a:txBody>
                    <a:bodyPr/>
                    <a:lstStyle/>
                    <a:p>
                      <a:endParaRPr lang="zh-CN" altLang="en-US" dirty="0"/>
                    </a:p>
                  </a:txBody>
                  <a:tcPr>
                    <a:solidFill>
                      <a:srgbClr val="00B050"/>
                    </a:solidFill>
                  </a:tcPr>
                </a:tc>
                <a:tc>
                  <a:txBody>
                    <a:bodyPr/>
                    <a:lstStyle/>
                    <a:p>
                      <a:endParaRPr lang="zh-CN"/>
                    </a:p>
                  </a:txBody>
                  <a:tcPr>
                    <a:blipFill rotWithShape="1">
                      <a:blip r:embed="rId9"/>
                      <a:stretch>
                        <a:fillRect l="-102703" t="-510000" r="-706757" b="-1667"/>
                      </a:stretch>
                    </a:blipFill>
                  </a:tcPr>
                </a:tc>
                <a:tc>
                  <a:txBody>
                    <a:bodyPr/>
                    <a:lstStyle/>
                    <a:p>
                      <a:endParaRPr lang="zh-CN"/>
                    </a:p>
                  </a:txBody>
                  <a:tcPr>
                    <a:blipFill rotWithShape="1">
                      <a:blip r:embed="rId9"/>
                      <a:stretch>
                        <a:fillRect l="-200000" t="-510000" r="-597333" b="-1667"/>
                      </a:stretch>
                    </a:blipFill>
                  </a:tcPr>
                </a:tc>
                <a:tc>
                  <a:txBody>
                    <a:bodyPr/>
                    <a:lstStyle/>
                    <a:p>
                      <a:endParaRPr lang="zh-CN"/>
                    </a:p>
                  </a:txBody>
                  <a:tcPr>
                    <a:blipFill rotWithShape="1">
                      <a:blip r:embed="rId9"/>
                      <a:stretch>
                        <a:fillRect l="-304054" t="-510000" r="-505405" b="-1667"/>
                      </a:stretch>
                    </a:blipFill>
                  </a:tcPr>
                </a:tc>
                <a:tc>
                  <a:txBody>
                    <a:bodyPr/>
                    <a:lstStyle/>
                    <a:p>
                      <a:endParaRPr lang="zh-CN"/>
                    </a:p>
                  </a:txBody>
                  <a:tcPr>
                    <a:blipFill rotWithShape="1">
                      <a:blip r:embed="rId9"/>
                      <a:stretch>
                        <a:fillRect l="-398667" t="-510000" r="-398667" b="-1667"/>
                      </a:stretch>
                    </a:blipFill>
                  </a:tcPr>
                </a:tc>
                <a:tc>
                  <a:txBody>
                    <a:bodyPr/>
                    <a:lstStyle/>
                    <a:p>
                      <a:endParaRPr lang="zh-CN"/>
                    </a:p>
                  </a:txBody>
                  <a:tcPr>
                    <a:blipFill rotWithShape="1">
                      <a:blip r:embed="rId9"/>
                      <a:stretch>
                        <a:fillRect l="-505405" t="-510000" r="-304054" b="-1667"/>
                      </a:stretch>
                    </a:blipFill>
                  </a:tcPr>
                </a:tc>
                <a:tc>
                  <a:txBody>
                    <a:bodyPr/>
                    <a:lstStyle/>
                    <a:p>
                      <a:endParaRPr lang="zh-CN"/>
                    </a:p>
                  </a:txBody>
                  <a:tcPr>
                    <a:blipFill rotWithShape="1">
                      <a:blip r:embed="rId9"/>
                      <a:stretch>
                        <a:fillRect l="-597333" t="-510000" r="-200000" b="-1667"/>
                      </a:stretch>
                    </a:blipFill>
                  </a:tcPr>
                </a:tc>
                <a:tc>
                  <a:txBody>
                    <a:bodyPr/>
                    <a:lstStyle/>
                    <a:p>
                      <a:endParaRPr lang="zh-CN"/>
                    </a:p>
                  </a:txBody>
                  <a:tcPr>
                    <a:blipFill rotWithShape="1">
                      <a:blip r:embed="rId9"/>
                      <a:stretch>
                        <a:fillRect l="-706757" t="-510000" r="-102703" b="-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5"/>
                  </a:ext>
                </a:extLst>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8)</a:t>
            </a:r>
            <a:endParaRPr lang="zh-CN" altLang="en-US" dirty="0"/>
          </a:p>
        </p:txBody>
      </p:sp>
      <p:sp>
        <p:nvSpPr>
          <p:cNvPr id="3" name="Content Placeholder 2"/>
          <p:cNvSpPr>
            <a:spLocks noGrp="1"/>
          </p:cNvSpPr>
          <p:nvPr>
            <p:ph idx="1"/>
          </p:nvPr>
        </p:nvSpPr>
        <p:spPr/>
        <p:txBody>
          <a:bodyPr/>
          <a:lstStyle/>
          <a:p>
            <a:r>
              <a:rPr lang="zh-CN" altLang="en-US" dirty="0"/>
              <a:t>找一个初始基本可行解</a:t>
            </a:r>
            <a:r>
              <a:rPr lang="en-US" altLang="zh-CN" dirty="0"/>
              <a:t>(BFS)</a:t>
            </a:r>
            <a:endParaRPr lang="zh-CN" altLang="en-US" dirty="0"/>
          </a:p>
        </p:txBody>
      </p:sp>
      <p:graphicFrame>
        <p:nvGraphicFramePr>
          <p:cNvPr id="4" name="Object 3"/>
          <p:cNvGraphicFramePr>
            <a:graphicFrameLocks noGrp="1" noChangeAspect="1"/>
          </p:cNvGraphicFramePr>
          <p:nvPr/>
        </p:nvGraphicFramePr>
        <p:xfrm>
          <a:off x="1130300" y="1714500"/>
          <a:ext cx="8034338" cy="4926013"/>
        </p:xfrm>
        <a:graphic>
          <a:graphicData uri="http://schemas.openxmlformats.org/presentationml/2006/ole">
            <mc:AlternateContent xmlns:mc="http://schemas.openxmlformats.org/markup-compatibility/2006">
              <mc:Choice xmlns:v="urn:schemas-microsoft-com:vml" Requires="v">
                <p:oleObj spid="_x0000_s23675" name="Equation" r:id="rId3" imgW="3378200" imgH="2882900" progId="Equation.DSMT4">
                  <p:embed/>
                </p:oleObj>
              </mc:Choice>
              <mc:Fallback>
                <p:oleObj name="Equation" r:id="rId3" imgW="3378200" imgH="2882900" progId="Equation.DSMT4">
                  <p:embed/>
                  <p:pic>
                    <p:nvPicPr>
                      <p:cNvPr id="0" name="图片 236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00" y="1714500"/>
                        <a:ext cx="8034338" cy="4926013"/>
                      </a:xfrm>
                      <a:prstGeom prst="rect">
                        <a:avLst/>
                      </a:prstGeom>
                      <a:noFill/>
                      <a:ln>
                        <a:noFill/>
                      </a:ln>
                      <a:effec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9)</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找一个改进的初始基本可行解</a:t>
                </a:r>
                <a:r>
                  <a:rPr lang="en-US" altLang="zh-CN" dirty="0"/>
                  <a:t>(BFS)</a:t>
                </a:r>
              </a:p>
              <a:p>
                <a:pPr lvl="1"/>
                <a14:m>
                  <m:oMath xmlns:m="http://schemas.openxmlformats.org/officeDocument/2006/math">
                    <m:r>
                      <a:rPr lang="en-US" altLang="zh-CN" sz="2000" b="1" i="1" smtClean="0">
                        <a:latin typeface="Cambria Math"/>
                      </a:rPr>
                      <m:t>𝒇</m:t>
                    </m:r>
                    <m:d>
                      <m:dPr>
                        <m:ctrlPr>
                          <a:rPr lang="en-US" altLang="zh-CN" sz="2000" b="1" i="1" smtClean="0">
                            <a:latin typeface="Cambria Math" panose="02040503050406030204" pitchFamily="18" charset="0"/>
                          </a:rPr>
                        </m:ctrlPr>
                      </m:dPr>
                      <m:e>
                        <m:sSup>
                          <m:sSupPr>
                            <m:ctrlPr>
                              <a:rPr lang="en-US" altLang="zh-CN" sz="2000" b="1" i="1" smtClean="0">
                                <a:latin typeface="Cambria Math" panose="02040503050406030204" pitchFamily="18" charset="0"/>
                              </a:rPr>
                            </m:ctrlPr>
                          </m:sSupPr>
                          <m:e>
                            <m:r>
                              <a:rPr lang="en-US" altLang="zh-CN" sz="2000" b="1" i="1" smtClean="0">
                                <a:latin typeface="Cambria Math"/>
                              </a:rPr>
                              <m:t>𝒙</m:t>
                            </m:r>
                          </m:e>
                          <m:sup>
                            <m:d>
                              <m:dPr>
                                <m:ctrlPr>
                                  <a:rPr lang="en-US" altLang="zh-CN" sz="2000" b="1" i="1" smtClean="0">
                                    <a:latin typeface="Cambria Math" panose="02040503050406030204" pitchFamily="18" charset="0"/>
                                  </a:rPr>
                                </m:ctrlPr>
                              </m:dPr>
                              <m:e>
                                <m:r>
                                  <a:rPr lang="en-US" altLang="zh-CN" sz="2000" b="1" i="1" smtClean="0">
                                    <a:latin typeface="Cambria Math"/>
                                  </a:rPr>
                                  <m:t>𝟎</m:t>
                                </m:r>
                              </m:e>
                            </m:d>
                          </m:sup>
                        </m:sSup>
                      </m:e>
                    </m:d>
                    <m:r>
                      <a:rPr lang="en-US" altLang="zh-CN" sz="2000" b="1" i="1" smtClean="0">
                        <a:latin typeface="Cambria Math"/>
                      </a:rPr>
                      <m:t>=</m:t>
                    </m:r>
                    <m:sSubSup>
                      <m:sSubSupPr>
                        <m:ctrlPr>
                          <a:rPr lang="en-US" altLang="zh-CN" sz="2000" b="1" i="1" smtClean="0">
                            <a:latin typeface="Cambria Math" panose="02040503050406030204" pitchFamily="18" charset="0"/>
                          </a:rPr>
                        </m:ctrlPr>
                      </m:sSubSupPr>
                      <m:e>
                        <m:r>
                          <a:rPr lang="en-US" altLang="zh-CN" sz="2000" b="1" i="1" smtClean="0">
                            <a:latin typeface="Cambria Math"/>
                          </a:rPr>
                          <m:t>𝒄</m:t>
                        </m:r>
                      </m:e>
                      <m:sub>
                        <m:r>
                          <a:rPr lang="en-US" altLang="zh-CN" sz="2000" b="1" i="1" smtClean="0">
                            <a:latin typeface="Cambria Math"/>
                          </a:rPr>
                          <m:t>𝑩</m:t>
                        </m:r>
                      </m:sub>
                      <m:sup>
                        <m:r>
                          <a:rPr lang="en-US" altLang="zh-CN" sz="2000" b="1" i="1" smtClean="0">
                            <a:latin typeface="Cambria Math"/>
                          </a:rPr>
                          <m:t>𝑻</m:t>
                        </m:r>
                      </m:sup>
                    </m:sSubSup>
                    <m:sSup>
                      <m:sSupPr>
                        <m:ctrlPr>
                          <a:rPr lang="en-US" altLang="zh-CN" sz="2000" b="1" i="1" smtClean="0">
                            <a:latin typeface="Cambria Math" panose="02040503050406030204" pitchFamily="18" charset="0"/>
                          </a:rPr>
                        </m:ctrlPr>
                      </m:sSupPr>
                      <m:e>
                        <m:r>
                          <a:rPr lang="en-US" altLang="zh-CN" sz="2000" b="1" i="1" smtClean="0">
                            <a:latin typeface="Cambria Math"/>
                          </a:rPr>
                          <m:t>𝑩</m:t>
                        </m:r>
                      </m:e>
                      <m:sup>
                        <m:r>
                          <a:rPr lang="en-US" altLang="zh-CN" sz="2000" b="1" i="1" smtClean="0">
                            <a:latin typeface="Cambria Math"/>
                          </a:rPr>
                          <m:t>−</m:t>
                        </m:r>
                        <m:r>
                          <a:rPr lang="en-US" altLang="zh-CN" sz="2000" b="1" i="1" smtClean="0">
                            <a:latin typeface="Cambria Math"/>
                          </a:rPr>
                          <m:t>𝟏</m:t>
                        </m:r>
                      </m:sup>
                    </m:sSup>
                    <m:r>
                      <a:rPr lang="en-US" altLang="zh-CN" sz="2000" b="1" i="1" smtClean="0">
                        <a:latin typeface="Cambria Math"/>
                      </a:rPr>
                      <m:t>𝒃</m:t>
                    </m:r>
                    <m:r>
                      <a:rPr lang="en-US" altLang="zh-CN" sz="2000" b="1" i="1" smtClean="0">
                        <a:latin typeface="Cambria Math"/>
                      </a:rPr>
                      <m:t>+</m:t>
                    </m:r>
                    <m:nary>
                      <m:naryPr>
                        <m:chr m:val="∑"/>
                        <m:supHide m:val="on"/>
                        <m:ctrlPr>
                          <a:rPr lang="en-US" altLang="zh-CN" sz="2000" b="1" i="1" smtClean="0">
                            <a:latin typeface="Cambria Math" panose="02040503050406030204" pitchFamily="18" charset="0"/>
                          </a:rPr>
                        </m:ctrlPr>
                      </m:naryPr>
                      <m:sub>
                        <m:r>
                          <m:rPr>
                            <m:brk m:alnAt="7"/>
                          </m:rPr>
                          <a:rPr lang="en-US" altLang="zh-CN" sz="2000" b="1" i="1" smtClean="0">
                            <a:latin typeface="Cambria Math"/>
                          </a:rPr>
                          <m:t>𝒋</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𝑱</m:t>
                            </m:r>
                          </m:e>
                          <m:sub>
                            <m:r>
                              <a:rPr lang="en-US" altLang="zh-CN" sz="2000" b="1" i="1" smtClean="0">
                                <a:latin typeface="Cambria Math"/>
                              </a:rPr>
                              <m:t>𝑵</m:t>
                            </m:r>
                          </m:sub>
                        </m:sSub>
                      </m:sub>
                      <m:sup/>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𝒄</m:t>
                                </m:r>
                              </m:e>
                              <m:sub>
                                <m:r>
                                  <a:rPr lang="en-US" altLang="zh-CN" sz="2000" b="1" i="1" smtClean="0">
                                    <a:latin typeface="Cambria Math"/>
                                  </a:rPr>
                                  <m:t>𝒋</m:t>
                                </m:r>
                              </m:sub>
                            </m:sSub>
                            <m:r>
                              <a:rPr lang="en-US" altLang="zh-CN" sz="2000" b="1" i="1" smtClean="0">
                                <a:latin typeface="Cambria Math"/>
                              </a:rPr>
                              <m:t>−</m:t>
                            </m:r>
                            <m:sSubSup>
                              <m:sSubSupPr>
                                <m:ctrlPr>
                                  <a:rPr lang="en-US" altLang="zh-CN" sz="2000" b="1" i="1" smtClean="0">
                                    <a:latin typeface="Cambria Math" panose="02040503050406030204" pitchFamily="18" charset="0"/>
                                  </a:rPr>
                                </m:ctrlPr>
                              </m:sSubSupPr>
                              <m:e>
                                <m:r>
                                  <a:rPr lang="en-US" altLang="zh-CN" sz="2000" b="1" i="1" smtClean="0">
                                    <a:latin typeface="Cambria Math"/>
                                  </a:rPr>
                                  <m:t>𝒄</m:t>
                                </m:r>
                              </m:e>
                              <m:sub>
                                <m:r>
                                  <a:rPr lang="en-US" altLang="zh-CN" sz="2000" b="1" i="1" smtClean="0">
                                    <a:latin typeface="Cambria Math"/>
                                  </a:rPr>
                                  <m:t>𝑩</m:t>
                                </m:r>
                              </m:sub>
                              <m:sup>
                                <m:r>
                                  <a:rPr lang="en-US" altLang="zh-CN" sz="2000" b="1" i="1" smtClean="0">
                                    <a:latin typeface="Cambria Math"/>
                                  </a:rPr>
                                  <m:t>𝑻</m:t>
                                </m:r>
                              </m:sup>
                            </m:sSubSup>
                            <m:sSup>
                              <m:sSupPr>
                                <m:ctrlPr>
                                  <a:rPr lang="en-US" altLang="zh-CN" sz="2000" b="1" i="1" smtClean="0">
                                    <a:latin typeface="Cambria Math" panose="02040503050406030204" pitchFamily="18" charset="0"/>
                                  </a:rPr>
                                </m:ctrlPr>
                              </m:sSupPr>
                              <m:e>
                                <m:r>
                                  <a:rPr lang="en-US" altLang="zh-CN" sz="2000" b="1" i="1" smtClean="0">
                                    <a:latin typeface="Cambria Math"/>
                                  </a:rPr>
                                  <m:t>𝑩</m:t>
                                </m:r>
                              </m:e>
                              <m:sup>
                                <m:r>
                                  <a:rPr lang="en-US" altLang="zh-CN" sz="2000" b="1" i="1" smtClean="0">
                                    <a:latin typeface="Cambria Math"/>
                                  </a:rPr>
                                  <m:t>−</m:t>
                                </m:r>
                                <m:r>
                                  <a:rPr lang="en-US" altLang="zh-CN" sz="2000" b="1" i="1" smtClean="0">
                                    <a:latin typeface="Cambria Math"/>
                                  </a:rPr>
                                  <m:t>𝟏</m:t>
                                </m:r>
                              </m:sup>
                            </m:sSup>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𝒋</m:t>
                                </m:r>
                              </m:sub>
                            </m:sSub>
                          </m:e>
                        </m:d>
                        <m:sSubSup>
                          <m:sSubSupPr>
                            <m:ctrlPr>
                              <a:rPr lang="en-US" altLang="zh-CN" sz="2000" b="1" i="1" smtClean="0">
                                <a:latin typeface="Cambria Math" panose="02040503050406030204" pitchFamily="18" charset="0"/>
                              </a:rPr>
                            </m:ctrlPr>
                          </m:sSubSupPr>
                          <m:e>
                            <m:r>
                              <a:rPr lang="en-US" altLang="zh-CN" sz="2000" b="1" i="1" smtClean="0">
                                <a:latin typeface="Cambria Math"/>
                              </a:rPr>
                              <m:t>𝒙</m:t>
                            </m:r>
                          </m:e>
                          <m:sub>
                            <m:r>
                              <a:rPr lang="en-US" altLang="zh-CN" sz="2000" b="1" i="1" smtClean="0">
                                <a:latin typeface="Cambria Math"/>
                              </a:rPr>
                              <m:t>𝒋</m:t>
                            </m:r>
                          </m:sub>
                          <m:sup>
                            <m:d>
                              <m:dPr>
                                <m:ctrlPr>
                                  <a:rPr lang="en-US" altLang="zh-CN" sz="2000" b="1" i="1" smtClean="0">
                                    <a:latin typeface="Cambria Math" panose="02040503050406030204" pitchFamily="18" charset="0"/>
                                  </a:rPr>
                                </m:ctrlPr>
                              </m:dPr>
                              <m:e>
                                <m:r>
                                  <a:rPr lang="en-US" altLang="zh-CN" sz="2000" b="1" i="1" smtClean="0">
                                    <a:latin typeface="Cambria Math"/>
                                  </a:rPr>
                                  <m:t>𝟎</m:t>
                                </m:r>
                              </m:e>
                            </m:d>
                          </m:sup>
                        </m:sSubSup>
                      </m:e>
                    </m:nary>
                    <m:r>
                      <a:rPr lang="en-US" altLang="zh-CN" sz="2000" b="1" i="0" smtClean="0">
                        <a:latin typeface="Cambria Math"/>
                      </a:rPr>
                      <m:t>=</m:t>
                    </m:r>
                    <m:r>
                      <a:rPr lang="en-US" altLang="zh-CN" sz="2000" b="1" i="0" smtClean="0">
                        <a:latin typeface="Cambria Math"/>
                      </a:rPr>
                      <m:t>𝟎</m:t>
                    </m:r>
                    <m:r>
                      <a:rPr lang="en-US" altLang="zh-CN" sz="2000" b="1" i="0" smtClean="0">
                        <a:latin typeface="Cambria Math"/>
                      </a:rPr>
                      <m:t>+</m:t>
                    </m:r>
                    <m:d>
                      <m:dPr>
                        <m:ctrlPr>
                          <a:rPr lang="en-US" altLang="zh-CN" sz="2000" b="1" i="1" smtClean="0">
                            <a:latin typeface="Cambria Math" panose="02040503050406030204" pitchFamily="18" charset="0"/>
                          </a:rPr>
                        </m:ctrlPr>
                      </m:dPr>
                      <m:e>
                        <m:r>
                          <a:rPr lang="en-US" altLang="zh-CN" sz="2000" b="1" i="1" smtClean="0">
                            <a:latin typeface="Cambria Math"/>
                          </a:rPr>
                          <m:t>𝟐</m:t>
                        </m:r>
                        <m:sSubSup>
                          <m:sSubSupPr>
                            <m:ctrlPr>
                              <a:rPr lang="en-US" altLang="zh-CN" sz="2000" b="1" i="1" smtClean="0">
                                <a:latin typeface="Cambria Math" panose="02040503050406030204" pitchFamily="18" charset="0"/>
                              </a:rPr>
                            </m:ctrlPr>
                          </m:sSubSupPr>
                          <m:e>
                            <m:r>
                              <a:rPr lang="en-US" altLang="zh-CN" sz="2000" b="1" i="1" smtClean="0">
                                <a:latin typeface="Cambria Math"/>
                              </a:rPr>
                              <m:t>𝒙</m:t>
                            </m:r>
                          </m:e>
                          <m:sub>
                            <m:r>
                              <a:rPr lang="en-US" altLang="zh-CN" sz="2000" b="1" i="1" smtClean="0">
                                <a:latin typeface="Cambria Math"/>
                              </a:rPr>
                              <m:t>𝟏</m:t>
                            </m:r>
                          </m:sub>
                          <m:sup>
                            <m:d>
                              <m:dPr>
                                <m:ctrlPr>
                                  <a:rPr lang="en-US" altLang="zh-CN" sz="2000" b="1" i="1" smtClean="0">
                                    <a:latin typeface="Cambria Math" panose="02040503050406030204" pitchFamily="18" charset="0"/>
                                  </a:rPr>
                                </m:ctrlPr>
                              </m:dPr>
                              <m:e>
                                <m:r>
                                  <a:rPr lang="en-US" altLang="zh-CN" sz="2000" b="1" i="1" smtClean="0">
                                    <a:latin typeface="Cambria Math"/>
                                  </a:rPr>
                                  <m:t>𝟎</m:t>
                                </m:r>
                              </m:e>
                            </m:d>
                          </m:sup>
                        </m:sSubSup>
                        <m:r>
                          <a:rPr lang="en-US" altLang="zh-CN" sz="2000" b="1" i="1" smtClean="0">
                            <a:latin typeface="Cambria Math"/>
                          </a:rPr>
                          <m:t>+</m:t>
                        </m:r>
                        <m:r>
                          <a:rPr lang="en-US" altLang="zh-CN" sz="2000" b="1" i="1" smtClean="0">
                            <a:latin typeface="Cambria Math"/>
                          </a:rPr>
                          <m:t>𝟓</m:t>
                        </m:r>
                        <m:sSubSup>
                          <m:sSubSupPr>
                            <m:ctrlPr>
                              <a:rPr lang="en-US" altLang="zh-CN" sz="2000" b="1" i="1" smtClean="0">
                                <a:latin typeface="Cambria Math" panose="02040503050406030204" pitchFamily="18" charset="0"/>
                              </a:rPr>
                            </m:ctrlPr>
                          </m:sSubSupPr>
                          <m:e>
                            <m:r>
                              <a:rPr lang="en-US" altLang="zh-CN" sz="2000" b="1" i="1" smtClean="0">
                                <a:latin typeface="Cambria Math"/>
                              </a:rPr>
                              <m:t>𝒙</m:t>
                            </m:r>
                          </m:e>
                          <m:sub>
                            <m:r>
                              <a:rPr lang="en-US" altLang="zh-CN" sz="2000" b="1" i="1" smtClean="0">
                                <a:latin typeface="Cambria Math"/>
                              </a:rPr>
                              <m:t>𝟐</m:t>
                            </m:r>
                          </m:sub>
                          <m:sup>
                            <m:d>
                              <m:dPr>
                                <m:ctrlPr>
                                  <a:rPr lang="en-US" altLang="zh-CN" sz="2000" b="1" i="1" smtClean="0">
                                    <a:latin typeface="Cambria Math" panose="02040503050406030204" pitchFamily="18" charset="0"/>
                                  </a:rPr>
                                </m:ctrlPr>
                              </m:dPr>
                              <m:e>
                                <m:r>
                                  <a:rPr lang="en-US" altLang="zh-CN" sz="2000" b="1" i="1" smtClean="0">
                                    <a:latin typeface="Cambria Math"/>
                                  </a:rPr>
                                  <m:t>𝟎</m:t>
                                </m:r>
                              </m:e>
                            </m:d>
                          </m:sup>
                        </m:sSubSup>
                      </m:e>
                    </m:d>
                    <m:r>
                      <a:rPr lang="en-US" altLang="zh-CN" sz="2000" b="1" i="0" smtClean="0">
                        <a:latin typeface="Cambria Math"/>
                      </a:rPr>
                      <m:t>=</m:t>
                    </m:r>
                    <m:r>
                      <a:rPr lang="en-US" altLang="zh-CN" sz="2000" b="1" i="0" smtClean="0">
                        <a:latin typeface="Cambria Math"/>
                      </a:rPr>
                      <m:t>𝟎</m:t>
                    </m:r>
                  </m:oMath>
                </a14:m>
                <a:endParaRPr lang="zh-CN" altLang="en-US" dirty="0"/>
              </a:p>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𝝀</m:t>
                        </m:r>
                      </m:e>
                      <m:sub>
                        <m:r>
                          <a:rPr lang="en-US" altLang="zh-CN" sz="2400" b="1" i="1" smtClean="0">
                            <a:latin typeface="Cambria Math"/>
                          </a:rPr>
                          <m:t>𝒋</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𝒄</m:t>
                        </m:r>
                      </m:e>
                      <m:sub>
                        <m:r>
                          <a:rPr lang="en-US" altLang="zh-CN" sz="2400" b="1" i="1" smtClean="0">
                            <a:latin typeface="Cambria Math"/>
                          </a:rPr>
                          <m:t>𝒋</m:t>
                        </m:r>
                      </m:sub>
                    </m:sSub>
                    <m:r>
                      <a:rPr lang="en-US" altLang="zh-CN" sz="2400" b="1" i="1" smtClean="0">
                        <a:latin typeface="Cambria Math"/>
                      </a:rPr>
                      <m:t>−</m:t>
                    </m:r>
                    <m:sSubSup>
                      <m:sSubSupPr>
                        <m:ctrlPr>
                          <a:rPr lang="en-US" altLang="zh-CN" sz="2400" b="1" i="1" smtClean="0">
                            <a:latin typeface="Cambria Math" panose="02040503050406030204" pitchFamily="18" charset="0"/>
                          </a:rPr>
                        </m:ctrlPr>
                      </m:sSubSupPr>
                      <m:e>
                        <m:r>
                          <a:rPr lang="en-US" altLang="zh-CN" sz="2400" b="1" i="1" smtClean="0">
                            <a:latin typeface="Cambria Math"/>
                          </a:rPr>
                          <m:t>𝒄</m:t>
                        </m:r>
                      </m:e>
                      <m:sub>
                        <m:r>
                          <a:rPr lang="en-US" altLang="zh-CN" sz="2400" b="1" i="1" smtClean="0">
                            <a:latin typeface="Cambria Math"/>
                          </a:rPr>
                          <m:t>𝑩</m:t>
                        </m:r>
                      </m:sub>
                      <m:sup>
                        <m:r>
                          <a:rPr lang="en-US" altLang="zh-CN" sz="2400" b="1" i="1" smtClean="0">
                            <a:latin typeface="Cambria Math"/>
                          </a:rPr>
                          <m:t>𝑻</m:t>
                        </m:r>
                      </m:sup>
                    </m:sSubSup>
                    <m:sSup>
                      <m:sSupPr>
                        <m:ctrlPr>
                          <a:rPr lang="en-US" altLang="zh-CN" sz="2400" b="1" i="1" smtClean="0">
                            <a:latin typeface="Cambria Math" panose="02040503050406030204" pitchFamily="18" charset="0"/>
                          </a:rPr>
                        </m:ctrlPr>
                      </m:sSupPr>
                      <m:e>
                        <m:r>
                          <a:rPr lang="en-US" altLang="zh-CN" sz="2400" b="1" i="1" smtClean="0">
                            <a:latin typeface="Cambria Math"/>
                          </a:rPr>
                          <m:t>𝑩</m:t>
                        </m:r>
                      </m:e>
                      <m:sup>
                        <m:r>
                          <a:rPr lang="en-US" altLang="zh-CN" sz="2400" b="1" i="1" smtClean="0">
                            <a:latin typeface="Cambria Math"/>
                          </a:rPr>
                          <m:t>−</m:t>
                        </m:r>
                        <m:r>
                          <a:rPr lang="en-US" altLang="zh-CN" sz="2400" b="1" i="1" smtClean="0">
                            <a:latin typeface="Cambria Math"/>
                          </a:rPr>
                          <m:t>𝟏</m:t>
                        </m:r>
                      </m:sup>
                    </m:sSup>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𝒋</m:t>
                        </m:r>
                      </m:sub>
                    </m:sSub>
                    <m:r>
                      <a:rPr lang="en-US" altLang="zh-CN" sz="2400" b="1" i="1" smtClean="0">
                        <a:latin typeface="Cambria Math"/>
                      </a:rPr>
                      <m:t>,</m:t>
                    </m:r>
                    <m:r>
                      <a:rPr lang="en-US" altLang="zh-CN" sz="2400" b="1" i="1" smtClean="0">
                        <a:latin typeface="Cambria Math"/>
                      </a:rPr>
                      <m:t>𝒋</m:t>
                    </m:r>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𝑱</m:t>
                        </m:r>
                      </m:e>
                      <m:sub>
                        <m:r>
                          <a:rPr lang="en-US" altLang="zh-CN" sz="2400" b="1" i="1" smtClean="0">
                            <a:latin typeface="Cambria Math"/>
                          </a:rPr>
                          <m:t>𝑵</m:t>
                        </m:r>
                      </m:sub>
                    </m:sSub>
                  </m:oMath>
                </a14:m>
                <a:r>
                  <a:rPr lang="zh-CN" altLang="en-US" sz="2400" dirty="0"/>
                  <a:t>为检验数，根据前面的定理，检验数都为负，说明已经是最优解，否则需要将决策变量进行入基变量和出基变量轮换来求得新的基本可行解</a:t>
                </a:r>
                <a:endParaRPr lang="en-US" altLang="zh-CN" sz="2400" dirty="0"/>
              </a:p>
              <a:p>
                <a:r>
                  <a:rPr lang="zh-CN" altLang="en-US" sz="2400" dirty="0">
                    <a:solidFill>
                      <a:srgbClr val="FF0000"/>
                    </a:solidFill>
                  </a:rPr>
                  <a:t>显然，选取</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𝒌</m:t>
                        </m:r>
                      </m:sub>
                    </m:sSub>
                    <m:r>
                      <a:rPr lang="en-US" altLang="zh-CN" sz="2400" b="1" i="1" smtClean="0">
                        <a:solidFill>
                          <a:srgbClr val="FF0000"/>
                        </a:solidFill>
                        <a:latin typeface="Cambria Math"/>
                      </a:rPr>
                      <m:t>,</m:t>
                    </m:r>
                    <m:r>
                      <a:rPr lang="zh-CN" altLang="en-US" sz="2400" i="1">
                        <a:solidFill>
                          <a:srgbClr val="FF0000"/>
                        </a:solidFill>
                        <a:latin typeface="Cambria Math"/>
                      </a:rPr>
                      <m:t>使得</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𝝀</m:t>
                        </m:r>
                      </m:e>
                      <m:sub>
                        <m:r>
                          <a:rPr lang="en-US" altLang="zh-CN" sz="2400" b="1" i="1" smtClean="0">
                            <a:solidFill>
                              <a:srgbClr val="FF0000"/>
                            </a:solidFill>
                            <a:latin typeface="Cambria Math"/>
                          </a:rPr>
                          <m:t>𝒌</m:t>
                        </m:r>
                      </m:sub>
                    </m:sSub>
                    <m:r>
                      <a:rPr lang="en-US" altLang="zh-CN" sz="2400" b="1" i="1" smtClean="0">
                        <a:solidFill>
                          <a:srgbClr val="FF0000"/>
                        </a:solidFill>
                        <a:latin typeface="Cambria Math"/>
                      </a:rPr>
                      <m:t>=</m:t>
                    </m:r>
                    <m:r>
                      <a:rPr lang="en-US" altLang="zh-CN" sz="2400" b="1" i="1" smtClean="0">
                        <a:solidFill>
                          <a:srgbClr val="FF0000"/>
                        </a:solidFill>
                        <a:latin typeface="Cambria Math"/>
                      </a:rPr>
                      <m:t>𝒎𝒂𝒙</m:t>
                    </m:r>
                    <m:r>
                      <a:rPr lang="en-US" altLang="zh-CN" sz="2400" b="1" i="1" smtClean="0">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𝝀</m:t>
                        </m:r>
                      </m:e>
                      <m:sub>
                        <m:r>
                          <a:rPr lang="en-US" altLang="zh-CN" sz="2400" b="1" i="1" smtClean="0">
                            <a:solidFill>
                              <a:srgbClr val="FF0000"/>
                            </a:solidFill>
                            <a:latin typeface="Cambria Math"/>
                          </a:rPr>
                          <m:t>𝒊</m:t>
                        </m:r>
                      </m:sub>
                    </m:sSub>
                    <m:r>
                      <a:rPr lang="en-US" altLang="zh-CN" sz="2400" b="1" i="1" smtClean="0">
                        <a:solidFill>
                          <a:srgbClr val="FF0000"/>
                        </a:solidFill>
                        <a:latin typeface="Cambria Math"/>
                      </a:rPr>
                      <m:t>,</m:t>
                    </m:r>
                    <m:r>
                      <a:rPr lang="en-US" altLang="zh-CN" sz="2400" b="1" i="1" smtClean="0">
                        <a:solidFill>
                          <a:srgbClr val="FF0000"/>
                        </a:solidFill>
                        <a:latin typeface="Cambria Math"/>
                      </a:rPr>
                      <m:t>𝒊</m:t>
                    </m:r>
                    <m:r>
                      <a:rPr lang="en-US" altLang="zh-CN" sz="2400" b="1" i="1" smtClean="0">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𝑱</m:t>
                        </m:r>
                      </m:e>
                      <m:sub>
                        <m:r>
                          <a:rPr lang="en-US" altLang="zh-CN" sz="2400" b="1" i="1" smtClean="0">
                            <a:solidFill>
                              <a:srgbClr val="FF0000"/>
                            </a:solidFill>
                            <a:latin typeface="Cambria Math"/>
                          </a:rPr>
                          <m:t>𝑵</m:t>
                        </m:r>
                      </m:sub>
                    </m:sSub>
                    <m:r>
                      <a:rPr lang="en-US" altLang="zh-CN" sz="2400" b="1" i="1" smtClean="0">
                        <a:solidFill>
                          <a:srgbClr val="FF0000"/>
                        </a:solidFill>
                        <a:latin typeface="Cambria Math"/>
                      </a:rPr>
                      <m:t>}</m:t>
                    </m:r>
                  </m:oMath>
                </a14:m>
                <a:r>
                  <a:rPr lang="zh-CN" altLang="en-US" sz="2400" dirty="0"/>
                  <a:t>此时入基变量选取</a:t>
                </a:r>
                <a14:m>
                  <m:oMath xmlns:m="http://schemas.openxmlformats.org/officeDocument/2006/math">
                    <m:r>
                      <a:rPr lang="en-US" altLang="zh-CN" sz="2400" b="1" i="1" smtClean="0">
                        <a:latin typeface="Cambria Math"/>
                      </a:rPr>
                      <m:t>𝟐</m:t>
                    </m:r>
                    <m:r>
                      <a:rPr lang="en-US" altLang="zh-CN" sz="2400" b="1" i="1" smtClean="0">
                        <a:latin typeface="Cambria Math"/>
                      </a:rPr>
                      <m:t>=</m:t>
                    </m:r>
                    <m:r>
                      <a:rPr lang="en-US" altLang="zh-CN" sz="2400" b="1" i="1" smtClean="0">
                        <a:latin typeface="Cambria Math"/>
                      </a:rPr>
                      <m:t>𝒎𝒂</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𝒊</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𝝀</m:t>
                        </m:r>
                      </m:e>
                      <m:sub>
                        <m:r>
                          <a:rPr lang="en-US" altLang="zh-CN" sz="2400" b="1" i="1" smtClean="0">
                            <a:latin typeface="Cambria Math"/>
                          </a:rPr>
                          <m:t>𝒊</m:t>
                        </m:r>
                      </m:sub>
                    </m:sSub>
                    <m:r>
                      <a:rPr lang="en-US" altLang="zh-CN" sz="2400" b="1" i="1" smtClean="0">
                        <a:latin typeface="Cambria Math"/>
                      </a:rPr>
                      <m:t>}</m:t>
                    </m:r>
                  </m:oMath>
                </a14:m>
                <a:r>
                  <a:rPr lang="en-US" altLang="zh-CN" sz="2400" dirty="0"/>
                  <a:t>,</a:t>
                </a:r>
                <a:r>
                  <a:rPr lang="zh-CN" altLang="en-US" sz="2400" dirty="0"/>
                  <a:t>即</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𝟐</m:t>
                        </m:r>
                      </m:sub>
                    </m:sSub>
                  </m:oMath>
                </a14:m>
                <a:endParaRPr lang="en-US" altLang="zh-CN" sz="2400" dirty="0"/>
              </a:p>
              <a:p>
                <a:r>
                  <a:rPr lang="zh-CN" altLang="en-US" sz="2400" dirty="0"/>
                  <a:t>此时，</a:t>
                </a:r>
                <a14:m>
                  <m:oMath xmlns:m="http://schemas.openxmlformats.org/officeDocument/2006/math">
                    <m:sSubSup>
                      <m:sSubSupPr>
                        <m:ctrlPr>
                          <a:rPr lang="en-US" altLang="zh-CN" sz="2400" b="1" i="1" smtClean="0">
                            <a:latin typeface="Cambria Math" panose="02040503050406030204" pitchFamily="18" charset="0"/>
                          </a:rPr>
                        </m:ctrlPr>
                      </m:sSubSupPr>
                      <m:e>
                        <m:r>
                          <a:rPr lang="en-US" altLang="zh-CN" sz="2400" b="1" i="1" smtClean="0">
                            <a:latin typeface="Cambria Math"/>
                          </a:rPr>
                          <m:t>𝒙</m:t>
                        </m:r>
                      </m:e>
                      <m:sub>
                        <m:r>
                          <a:rPr lang="en-US" altLang="zh-CN" sz="2400" b="1" i="1" smtClean="0">
                            <a:latin typeface="Cambria Math"/>
                          </a:rPr>
                          <m:t>𝑩</m:t>
                        </m:r>
                      </m:sub>
                      <m:sup>
                        <m:d>
                          <m:dPr>
                            <m:ctrlPr>
                              <a:rPr lang="en-US" altLang="zh-CN" sz="2400" b="1" i="1" smtClean="0">
                                <a:latin typeface="Cambria Math" panose="02040503050406030204" pitchFamily="18" charset="0"/>
                              </a:rPr>
                            </m:ctrlPr>
                          </m:dPr>
                          <m:e>
                            <m:r>
                              <a:rPr lang="en-US" altLang="zh-CN" sz="2400" b="1" i="1" smtClean="0">
                                <a:latin typeface="Cambria Math"/>
                              </a:rPr>
                              <m:t>𝟏</m:t>
                            </m:r>
                          </m:e>
                        </m:d>
                      </m:sup>
                    </m:sSubSup>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𝑩</m:t>
                        </m:r>
                      </m:e>
                      <m:sup>
                        <m:r>
                          <a:rPr lang="en-US" altLang="zh-CN" sz="2400" b="1" i="1" smtClean="0">
                            <a:latin typeface="Cambria Math"/>
                          </a:rPr>
                          <m:t>−</m:t>
                        </m:r>
                        <m:r>
                          <a:rPr lang="en-US" altLang="zh-CN" sz="2400" b="1" i="1" smtClean="0">
                            <a:latin typeface="Cambria Math"/>
                          </a:rPr>
                          <m:t>𝟏</m:t>
                        </m:r>
                      </m:sup>
                    </m:sSup>
                    <m:r>
                      <a:rPr lang="en-US" altLang="zh-CN" sz="2400" b="1" i="1" smtClean="0">
                        <a:latin typeface="Cambria Math"/>
                      </a:rPr>
                      <m:t>𝒃</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𝑩</m:t>
                        </m:r>
                      </m:e>
                      <m:sup>
                        <m:r>
                          <a:rPr lang="en-US" altLang="zh-CN" sz="2400" b="1" i="1" smtClean="0">
                            <a:latin typeface="Cambria Math"/>
                          </a:rPr>
                          <m:t>−</m:t>
                        </m:r>
                        <m:r>
                          <a:rPr lang="en-US" altLang="zh-CN" sz="2400" b="1" i="1" smtClean="0">
                            <a:latin typeface="Cambria Math"/>
                          </a:rPr>
                          <m:t>𝟏</m:t>
                        </m:r>
                      </m:sup>
                    </m:sSup>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𝒌</m:t>
                        </m:r>
                      </m:sub>
                    </m:sSub>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𝒌</m:t>
                        </m:r>
                      </m:sub>
                    </m:sSub>
                    <m:r>
                      <a:rPr lang="en-US" altLang="zh-CN" sz="2400" b="1" i="1" smtClean="0">
                        <a:latin typeface="Cambria Math"/>
                      </a:rPr>
                      <m:t>=</m:t>
                    </m:r>
                    <m:sSubSup>
                      <m:sSubSupPr>
                        <m:ctrlPr>
                          <a:rPr lang="en-US" altLang="zh-CN" sz="2400" b="1" i="1" smtClean="0">
                            <a:latin typeface="Cambria Math" panose="02040503050406030204" pitchFamily="18" charset="0"/>
                          </a:rPr>
                        </m:ctrlPr>
                      </m:sSubSupPr>
                      <m:e>
                        <m:r>
                          <a:rPr lang="en-US" altLang="zh-CN" sz="2400" b="1" i="1" smtClean="0">
                            <a:latin typeface="Cambria Math"/>
                          </a:rPr>
                          <m:t>𝒙</m:t>
                        </m:r>
                      </m:e>
                      <m:sub>
                        <m:r>
                          <a:rPr lang="en-US" altLang="zh-CN" sz="2400" b="1" i="1" smtClean="0">
                            <a:latin typeface="Cambria Math"/>
                          </a:rPr>
                          <m:t>𝑩</m:t>
                        </m:r>
                      </m:sub>
                      <m:sup>
                        <m:d>
                          <m:dPr>
                            <m:ctrlPr>
                              <a:rPr lang="en-US" altLang="zh-CN" sz="2400" b="1" i="1" smtClean="0">
                                <a:latin typeface="Cambria Math" panose="02040503050406030204" pitchFamily="18" charset="0"/>
                              </a:rPr>
                            </m:ctrlPr>
                          </m:dPr>
                          <m:e>
                            <m:r>
                              <a:rPr lang="en-US" altLang="zh-CN" sz="2400" b="1" i="1" smtClean="0">
                                <a:latin typeface="Cambria Math"/>
                              </a:rPr>
                              <m:t>𝟎</m:t>
                            </m:r>
                          </m:e>
                        </m:d>
                      </m:sup>
                    </m:sSubSup>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𝒌</m:t>
                        </m:r>
                      </m:sub>
                    </m:sSub>
                    <m:sSup>
                      <m:sSupPr>
                        <m:ctrlPr>
                          <a:rPr lang="en-US" altLang="zh-CN" sz="2400" b="1" i="1" smtClean="0">
                            <a:latin typeface="Cambria Math" panose="02040503050406030204" pitchFamily="18" charset="0"/>
                          </a:rPr>
                        </m:ctrlPr>
                      </m:sSupPr>
                      <m:e>
                        <m:r>
                          <a:rPr lang="en-US" altLang="zh-CN" sz="2400" b="1" i="1" smtClean="0">
                            <a:latin typeface="Cambria Math"/>
                          </a:rPr>
                          <m:t>𝑩</m:t>
                        </m:r>
                      </m:e>
                      <m:sup>
                        <m:r>
                          <a:rPr lang="en-US" altLang="zh-CN" sz="2400" b="1" i="1" smtClean="0">
                            <a:latin typeface="Cambria Math"/>
                          </a:rPr>
                          <m:t>−</m:t>
                        </m:r>
                        <m:r>
                          <a:rPr lang="en-US" altLang="zh-CN" sz="2400" b="1" i="1" smtClean="0">
                            <a:latin typeface="Cambria Math"/>
                          </a:rPr>
                          <m:t>𝟏</m:t>
                        </m:r>
                      </m:sup>
                    </m:sSup>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𝒌</m:t>
                        </m:r>
                      </m:sub>
                    </m:sSub>
                  </m:oMath>
                </a14:m>
                <a:r>
                  <a:rPr lang="en-US" altLang="zh-CN" sz="2400" dirty="0"/>
                  <a:t>=</a:t>
                </a:r>
                <a14:m>
                  <m:oMath xmlns:m="http://schemas.openxmlformats.org/officeDocument/2006/math">
                    <m:acc>
                      <m:accPr>
                        <m:chr m:val="̅"/>
                        <m:ctrlPr>
                          <a:rPr lang="en-US" altLang="zh-CN" sz="2400" b="1" i="1" dirty="0" smtClean="0">
                            <a:latin typeface="Cambria Math" panose="02040503050406030204" pitchFamily="18" charset="0"/>
                          </a:rPr>
                        </m:ctrlPr>
                      </m:accPr>
                      <m:e>
                        <m:r>
                          <a:rPr lang="en-US" altLang="zh-CN" sz="2400" b="1" i="1" dirty="0" smtClean="0">
                            <a:latin typeface="Cambria Math"/>
                          </a:rPr>
                          <m:t>𝒃</m:t>
                        </m:r>
                      </m:e>
                    </m:acc>
                    <m:r>
                      <a:rPr lang="en-US" altLang="zh-CN" sz="2400" b="1" i="1" dirty="0" smtClean="0">
                        <a:latin typeface="Cambria Math"/>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𝒚</m:t>
                        </m:r>
                      </m:e>
                      <m:sub>
                        <m:r>
                          <a:rPr lang="en-US" altLang="zh-CN" sz="2400" b="1" i="1" dirty="0" smtClean="0">
                            <a:latin typeface="Cambria Math"/>
                          </a:rPr>
                          <m:t>𝒌</m:t>
                        </m:r>
                      </m:sub>
                    </m:sSub>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𝒌</m:t>
                        </m:r>
                      </m:sub>
                    </m:sSub>
                    <m:r>
                      <a:rPr lang="en-US" altLang="zh-CN" sz="2400" b="1" i="1" dirty="0" smtClean="0">
                        <a:latin typeface="Cambria Math"/>
                      </a:rPr>
                      <m:t>=</m:t>
                    </m:r>
                    <m:sSup>
                      <m:sSupPr>
                        <m:ctrlPr>
                          <a:rPr lang="en-US" altLang="zh-CN" sz="2400" b="1" i="1" dirty="0" smtClean="0">
                            <a:latin typeface="Cambria Math" panose="02040503050406030204" pitchFamily="18" charset="0"/>
                          </a:rPr>
                        </m:ctrlPr>
                      </m:sSupPr>
                      <m:e>
                        <m:d>
                          <m:dPr>
                            <m:ctrlPr>
                              <a:rPr lang="en-US" altLang="zh-CN" sz="2400" b="1" i="1" dirty="0" smtClean="0">
                                <a:latin typeface="Cambria Math" panose="02040503050406030204" pitchFamily="18" charset="0"/>
                              </a:rPr>
                            </m:ctrlPr>
                          </m:dPr>
                          <m:e>
                            <m:r>
                              <a:rPr lang="en-US" altLang="zh-CN" sz="2400" b="1" i="1" dirty="0" smtClean="0">
                                <a:latin typeface="Cambria Math"/>
                              </a:rPr>
                              <m:t>𝟖</m:t>
                            </m:r>
                            <m:r>
                              <a:rPr lang="en-US" altLang="zh-CN" sz="2400" b="1" i="1" dirty="0" smtClean="0">
                                <a:latin typeface="Cambria Math"/>
                              </a:rPr>
                              <m:t>,</m:t>
                            </m:r>
                            <m:r>
                              <a:rPr lang="en-US" altLang="zh-CN" sz="2400" b="1" i="1" dirty="0" smtClean="0">
                                <a:latin typeface="Cambria Math"/>
                              </a:rPr>
                              <m:t>𝟒</m:t>
                            </m:r>
                            <m:r>
                              <a:rPr lang="en-US" altLang="zh-CN" sz="2400" b="1" i="1" dirty="0" smtClean="0">
                                <a:latin typeface="Cambria Math"/>
                              </a:rPr>
                              <m:t>,</m:t>
                            </m:r>
                            <m:r>
                              <a:rPr lang="en-US" altLang="zh-CN" sz="2400" b="1" i="1" dirty="0" smtClean="0">
                                <a:latin typeface="Cambria Math"/>
                              </a:rPr>
                              <m:t>𝟑</m:t>
                            </m:r>
                          </m:e>
                        </m:d>
                      </m:e>
                      <m:sup>
                        <m:r>
                          <a:rPr lang="en-US" altLang="zh-CN" sz="2400" b="1" i="1" dirty="0" smtClean="0">
                            <a:latin typeface="Cambria Math"/>
                          </a:rPr>
                          <m:t>𝑻</m:t>
                        </m:r>
                      </m:sup>
                    </m:sSup>
                    <m:r>
                      <a:rPr lang="en-US" altLang="zh-CN" sz="2400" b="1" i="1" dirty="0" smtClean="0">
                        <a:latin typeface="Cambria Math"/>
                      </a:rPr>
                      <m:t>−</m:t>
                    </m:r>
                    <m:sSubSup>
                      <m:sSubSupPr>
                        <m:ctrlPr>
                          <a:rPr lang="en-US" altLang="zh-CN" sz="2400" b="1" i="1" dirty="0" smtClean="0">
                            <a:latin typeface="Cambria Math" panose="02040503050406030204" pitchFamily="18" charset="0"/>
                          </a:rPr>
                        </m:ctrlPr>
                      </m:sSubSupPr>
                      <m:e>
                        <m:d>
                          <m:dPr>
                            <m:ctrlPr>
                              <a:rPr lang="en-US" altLang="zh-CN" sz="2400" b="1" i="1" dirty="0" smtClean="0">
                                <a:latin typeface="Cambria Math" panose="02040503050406030204" pitchFamily="18" charset="0"/>
                              </a:rPr>
                            </m:ctrlPr>
                          </m:dPr>
                          <m:e>
                            <m:r>
                              <a:rPr lang="en-US" altLang="zh-CN" sz="2400" b="1" i="1" dirty="0" smtClean="0">
                                <a:latin typeface="Cambria Math"/>
                              </a:rPr>
                              <m:t>𝟐</m:t>
                            </m:r>
                            <m:r>
                              <a:rPr lang="en-US" altLang="zh-CN" sz="2400" b="1" i="1" dirty="0" smtClean="0">
                                <a:latin typeface="Cambria Math"/>
                              </a:rPr>
                              <m:t>,</m:t>
                            </m:r>
                            <m:r>
                              <a:rPr lang="en-US" altLang="zh-CN" sz="2400" b="1" i="1" dirty="0" smtClean="0">
                                <a:latin typeface="Cambria Math"/>
                              </a:rPr>
                              <m:t>𝟎</m:t>
                            </m:r>
                            <m:r>
                              <a:rPr lang="en-US" altLang="zh-CN" sz="2400" b="1" i="1" dirty="0" smtClean="0">
                                <a:latin typeface="Cambria Math"/>
                              </a:rPr>
                              <m:t>,</m:t>
                            </m:r>
                            <m:r>
                              <a:rPr lang="en-US" altLang="zh-CN" sz="2400" b="1" i="1" dirty="0" smtClean="0">
                                <a:latin typeface="Cambria Math"/>
                              </a:rPr>
                              <m:t>𝟏</m:t>
                            </m:r>
                          </m:e>
                        </m:d>
                      </m:e>
                      <m:sub/>
                      <m:sup>
                        <m:r>
                          <a:rPr lang="en-US" altLang="zh-CN" sz="2400" b="1" i="1" dirty="0" smtClean="0">
                            <a:latin typeface="Cambria Math"/>
                          </a:rPr>
                          <m:t>𝑻</m:t>
                        </m:r>
                      </m:sup>
                    </m:sSubSup>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𝟐</m:t>
                        </m:r>
                      </m:sub>
                    </m:sSub>
                  </m:oMath>
                </a14:m>
                <a:r>
                  <a:rPr lang="en-US" altLang="zh-CN" sz="2400" dirty="0"/>
                  <a:t>;</a:t>
                </a:r>
                <a14:m>
                  <m:oMath xmlns:m="http://schemas.openxmlformats.org/officeDocument/2006/math">
                    <m:sSubSup>
                      <m:sSubSupPr>
                        <m:ctrlPr>
                          <a:rPr lang="en-US" altLang="zh-CN" sz="2400" b="1" i="1" dirty="0" smtClean="0">
                            <a:latin typeface="Cambria Math" panose="02040503050406030204" pitchFamily="18" charset="0"/>
                          </a:rPr>
                        </m:ctrlPr>
                      </m:sSubSupPr>
                      <m:e>
                        <m:r>
                          <a:rPr lang="en-US" altLang="zh-CN" sz="2400" b="1" i="1" dirty="0" smtClean="0">
                            <a:latin typeface="Cambria Math"/>
                          </a:rPr>
                          <m:t>𝒙</m:t>
                        </m:r>
                      </m:e>
                      <m:sub>
                        <m:r>
                          <a:rPr lang="en-US" altLang="zh-CN" sz="2400" b="1" i="1" dirty="0" smtClean="0">
                            <a:latin typeface="Cambria Math"/>
                          </a:rPr>
                          <m:t>𝑵</m:t>
                        </m:r>
                      </m:sub>
                      <m:sup>
                        <m:d>
                          <m:dPr>
                            <m:ctrlPr>
                              <a:rPr lang="en-US" altLang="zh-CN" sz="2400" b="1" i="1" dirty="0" smtClean="0">
                                <a:latin typeface="Cambria Math" panose="02040503050406030204" pitchFamily="18" charset="0"/>
                              </a:rPr>
                            </m:ctrlPr>
                          </m:dPr>
                          <m:e>
                            <m:r>
                              <a:rPr lang="en-US" altLang="zh-CN" sz="2400" b="1" i="1" dirty="0" smtClean="0">
                                <a:latin typeface="Cambria Math"/>
                              </a:rPr>
                              <m:t>𝟏</m:t>
                            </m:r>
                          </m:e>
                        </m:d>
                      </m:sup>
                    </m:sSubSup>
                    <m:r>
                      <a:rPr lang="en-US" altLang="zh-CN" sz="2400" b="1" i="1" dirty="0" smtClean="0">
                        <a:latin typeface="Cambria Math"/>
                      </a:rPr>
                      <m:t>=</m:t>
                    </m:r>
                    <m:sSup>
                      <m:sSupPr>
                        <m:ctrlPr>
                          <a:rPr lang="en-US" altLang="zh-CN" sz="2400" b="1" i="1" dirty="0" smtClean="0">
                            <a:latin typeface="Cambria Math" panose="02040503050406030204" pitchFamily="18" charset="0"/>
                          </a:rPr>
                        </m:ctrlPr>
                      </m:sSupPr>
                      <m:e>
                        <m:d>
                          <m:dPr>
                            <m:ctrlPr>
                              <a:rPr lang="en-US" altLang="zh-CN" sz="2400" b="1" i="1" dirty="0" smtClean="0">
                                <a:latin typeface="Cambria Math" panose="02040503050406030204" pitchFamily="18" charset="0"/>
                              </a:rPr>
                            </m:ctrlPr>
                          </m:dPr>
                          <m:e>
                            <m:r>
                              <a:rPr lang="en-US" altLang="zh-CN" sz="2400" b="1" i="1" dirty="0" smtClean="0">
                                <a:latin typeface="Cambria Math"/>
                              </a:rPr>
                              <m:t>𝟎</m:t>
                            </m:r>
                            <m:r>
                              <a:rPr lang="en-US" altLang="zh-CN" sz="2400" b="1" i="1" dirty="0" smtClean="0">
                                <a:latin typeface="Cambria Math"/>
                              </a:rPr>
                              <m:t>,⋯,</m:t>
                            </m:r>
                            <m:r>
                              <a:rPr lang="en-US" altLang="zh-CN" sz="2400" b="1" i="1" dirty="0" smtClean="0">
                                <a:latin typeface="Cambria Math"/>
                              </a:rPr>
                              <m:t>𝟎</m:t>
                            </m:r>
                            <m:r>
                              <a:rPr lang="en-US" altLang="zh-CN" sz="2400" b="1" i="1" dirty="0" smtClean="0">
                                <a:latin typeface="Cambria Math"/>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𝒌</m:t>
                                </m:r>
                              </m:sub>
                            </m:sSub>
                            <m:r>
                              <a:rPr lang="en-US" altLang="zh-CN" sz="2400" b="1" i="1" dirty="0" smtClean="0">
                                <a:latin typeface="Cambria Math"/>
                              </a:rPr>
                              <m:t>,</m:t>
                            </m:r>
                            <m:r>
                              <a:rPr lang="en-US" altLang="zh-CN" sz="2400" b="1" i="1" dirty="0" smtClean="0">
                                <a:latin typeface="Cambria Math"/>
                              </a:rPr>
                              <m:t>𝟎</m:t>
                            </m:r>
                            <m:r>
                              <a:rPr lang="en-US" altLang="zh-CN" sz="2400" b="1" i="1" dirty="0" smtClean="0">
                                <a:latin typeface="Cambria Math"/>
                              </a:rPr>
                              <m:t>,⋯,</m:t>
                            </m:r>
                            <m:r>
                              <a:rPr lang="en-US" altLang="zh-CN" sz="2400" b="1" i="1" dirty="0" smtClean="0">
                                <a:latin typeface="Cambria Math"/>
                              </a:rPr>
                              <m:t>𝟎</m:t>
                            </m:r>
                          </m:e>
                        </m:d>
                      </m:e>
                      <m:sup>
                        <m:r>
                          <a:rPr lang="en-US" altLang="zh-CN" sz="2400" b="1" i="1" dirty="0" smtClean="0">
                            <a:latin typeface="Cambria Math"/>
                          </a:rPr>
                          <m:t>𝑻</m:t>
                        </m:r>
                      </m:sup>
                    </m:sSup>
                    <m:r>
                      <a:rPr lang="en-US" altLang="zh-CN" sz="2400" b="1" i="1" dirty="0" smtClean="0">
                        <a:latin typeface="Cambria Math"/>
                      </a:rPr>
                      <m:t>=</m:t>
                    </m:r>
                    <m:sSup>
                      <m:sSupPr>
                        <m:ctrlPr>
                          <a:rPr lang="en-US" altLang="zh-CN" sz="2400" b="1" i="1" dirty="0" smtClean="0">
                            <a:latin typeface="Cambria Math" panose="02040503050406030204" pitchFamily="18" charset="0"/>
                          </a:rPr>
                        </m:ctrlPr>
                      </m:sSupPr>
                      <m:e>
                        <m:d>
                          <m:dPr>
                            <m:ctrlPr>
                              <a:rPr lang="en-US" altLang="zh-CN" sz="2400" b="1" i="1" dirty="0" smtClean="0">
                                <a:latin typeface="Cambria Math" panose="02040503050406030204" pitchFamily="18" charset="0"/>
                              </a:rPr>
                            </m:ctrlPr>
                          </m:dPr>
                          <m:e>
                            <m:r>
                              <a:rPr lang="en-US" altLang="zh-CN" sz="2400" b="1" i="1" dirty="0" smtClean="0">
                                <a:latin typeface="Cambria Math"/>
                              </a:rPr>
                              <m:t>𝟎</m:t>
                            </m:r>
                            <m:r>
                              <a:rPr lang="en-US" altLang="zh-CN" sz="2400" b="1" i="1" dirty="0" smtClean="0">
                                <a:latin typeface="Cambria Math"/>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𝟐</m:t>
                                </m:r>
                              </m:sub>
                            </m:sSub>
                          </m:e>
                        </m:d>
                      </m:e>
                      <m:sup>
                        <m:r>
                          <a:rPr lang="en-US" altLang="zh-CN" sz="2400" b="1" i="1" dirty="0" smtClean="0">
                            <a:latin typeface="Cambria Math"/>
                          </a:rPr>
                          <m:t>𝑻</m:t>
                        </m:r>
                      </m:sup>
                    </m:sSup>
                    <m:r>
                      <a:rPr lang="en-US" altLang="zh-CN" sz="2400" b="1" i="1" dirty="0" smtClean="0">
                        <a:latin typeface="Cambria Math"/>
                      </a:rPr>
                      <m:t> </m:t>
                    </m:r>
                  </m:oMath>
                </a14:m>
                <a:r>
                  <a:rPr lang="en-US" altLang="zh-CN" sz="2400" dirty="0"/>
                  <a:t>;</a:t>
                </a:r>
              </a:p>
              <a:p>
                <a:r>
                  <a:rPr lang="zh-CN" altLang="en-US" sz="2400" dirty="0"/>
                  <a:t>取</a:t>
                </a:r>
                <a14:m>
                  <m:oMath xmlns:m="http://schemas.openxmlformats.org/officeDocument/2006/math">
                    <m:r>
                      <a:rPr lang="en-US" altLang="zh-CN" sz="2400" b="1" i="1" smtClean="0">
                        <a:latin typeface="Cambria Math"/>
                      </a:rPr>
                      <m:t>𝒅</m:t>
                    </m:r>
                    <m:r>
                      <a:rPr lang="en-US" altLang="zh-CN" sz="2400" b="1" i="1" smtClean="0">
                        <a:latin typeface="Cambria Math"/>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a:rPr>
                                          <m:t>𝑩</m:t>
                                        </m:r>
                                      </m:e>
                                      <m:sup>
                                        <m:r>
                                          <a:rPr lang="en-US" altLang="zh-CN" sz="2400" b="1" i="1" smtClean="0">
                                            <a:latin typeface="Cambria Math"/>
                                          </a:rPr>
                                          <m:t>−</m:t>
                                        </m:r>
                                        <m:r>
                                          <a:rPr lang="en-US" altLang="zh-CN" sz="2400" b="1" i="1" smtClean="0">
                                            <a:latin typeface="Cambria Math"/>
                                          </a:rPr>
                                          <m:t>𝟏</m:t>
                                        </m:r>
                                      </m:sup>
                                    </m:sSup>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𝒌</m:t>
                                        </m:r>
                                      </m:sub>
                                    </m:sSub>
                                  </m:e>
                                </m:d>
                              </m:e>
                              <m:sup>
                                <m:r>
                                  <a:rPr lang="en-US" altLang="zh-CN" sz="2400" b="1" i="1" smtClean="0">
                                    <a:latin typeface="Cambria Math"/>
                                  </a:rPr>
                                  <m:t>𝑻</m:t>
                                </m:r>
                              </m:sup>
                            </m:sSup>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𝟏</m:t>
                                    </m:r>
                                    <m:r>
                                      <a:rPr lang="en-US" altLang="zh-CN" sz="2400" b="1" i="1" smtClean="0">
                                        <a:latin typeface="Cambria Math"/>
                                      </a:rPr>
                                      <m: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𝟎</m:t>
                                    </m:r>
                                  </m:e>
                                </m:d>
                              </m:e>
                              <m:sup>
                                <m:r>
                                  <a:rPr lang="en-US" altLang="zh-CN" sz="2400" b="1" i="1" smtClean="0">
                                    <a:latin typeface="Cambria Math"/>
                                  </a:rPr>
                                  <m:t>𝑻</m:t>
                                </m:r>
                              </m:sup>
                            </m:sSup>
                          </m:e>
                        </m:d>
                      </m:e>
                      <m:sup>
                        <m:r>
                          <a:rPr lang="en-US" altLang="zh-CN" sz="2400" b="1" i="1" smtClean="0">
                            <a:latin typeface="Cambria Math"/>
                          </a:rPr>
                          <m:t>𝑻</m:t>
                        </m:r>
                      </m:sup>
                    </m:sSup>
                  </m:oMath>
                </a14:m>
                <a:r>
                  <a:rPr lang="en-US" altLang="zh-CN" sz="2400" dirty="0"/>
                  <a:t>,</a:t>
                </a:r>
                <a:r>
                  <a:rPr lang="zh-CN" altLang="en-US" sz="2400" dirty="0"/>
                  <a:t>则</a:t>
                </a:r>
                <a14:m>
                  <m:oMath xmlns:m="http://schemas.openxmlformats.org/officeDocument/2006/math">
                    <m:r>
                      <a:rPr lang="en-US" altLang="zh-CN" sz="2400" b="1" i="1" dirty="0" smtClean="0">
                        <a:latin typeface="Cambria Math"/>
                      </a:rPr>
                      <m:t>𝒇</m:t>
                    </m:r>
                    <m:d>
                      <m:dPr>
                        <m:ctrlPr>
                          <a:rPr lang="en-US" altLang="zh-CN" sz="2400" b="1" i="1" dirty="0" smtClean="0">
                            <a:latin typeface="Cambria Math" panose="02040503050406030204" pitchFamily="18" charset="0"/>
                          </a:rPr>
                        </m:ctrlPr>
                      </m:dPr>
                      <m:e>
                        <m:sSup>
                          <m:sSupPr>
                            <m:ctrlPr>
                              <a:rPr lang="en-US" altLang="zh-CN" sz="2400" b="1" i="1" dirty="0" smtClean="0">
                                <a:latin typeface="Cambria Math" panose="02040503050406030204" pitchFamily="18" charset="0"/>
                              </a:rPr>
                            </m:ctrlPr>
                          </m:sSupPr>
                          <m:e>
                            <m:r>
                              <a:rPr lang="en-US" altLang="zh-CN" sz="2400" b="1" i="1" dirty="0" smtClean="0">
                                <a:latin typeface="Cambria Math"/>
                              </a:rPr>
                              <m:t>𝒙</m:t>
                            </m:r>
                          </m:e>
                          <m:sup>
                            <m:d>
                              <m:dPr>
                                <m:ctrlPr>
                                  <a:rPr lang="en-US" altLang="zh-CN" sz="2400" b="1" i="1" dirty="0" smtClean="0">
                                    <a:latin typeface="Cambria Math" panose="02040503050406030204" pitchFamily="18" charset="0"/>
                                  </a:rPr>
                                </m:ctrlPr>
                              </m:dPr>
                              <m:e>
                                <m:r>
                                  <a:rPr lang="en-US" altLang="zh-CN" sz="2400" b="1" i="1" dirty="0" smtClean="0">
                                    <a:latin typeface="Cambria Math"/>
                                  </a:rPr>
                                  <m:t>𝟏</m:t>
                                </m:r>
                              </m:e>
                            </m:d>
                          </m:sup>
                        </m:sSup>
                      </m:e>
                    </m:d>
                    <m:r>
                      <a:rPr lang="en-US" altLang="zh-CN" sz="2400" b="1" i="1" dirty="0" smtClean="0">
                        <a:latin typeface="Cambria Math"/>
                      </a:rPr>
                      <m:t>=</m:t>
                    </m:r>
                    <m:r>
                      <a:rPr lang="en-US" altLang="zh-CN" sz="2400" b="1" i="1" dirty="0" smtClean="0">
                        <a:latin typeface="Cambria Math"/>
                      </a:rPr>
                      <m:t>𝒇</m:t>
                    </m:r>
                    <m:d>
                      <m:dPr>
                        <m:ctrlPr>
                          <a:rPr lang="en-US" altLang="zh-CN" sz="2400" b="1" i="1" dirty="0" smtClean="0">
                            <a:latin typeface="Cambria Math" panose="02040503050406030204" pitchFamily="18" charset="0"/>
                          </a:rPr>
                        </m:ctrlPr>
                      </m:dPr>
                      <m:e>
                        <m:sSup>
                          <m:sSupPr>
                            <m:ctrlPr>
                              <a:rPr lang="en-US" altLang="zh-CN" sz="2400" b="1" i="1" dirty="0" smtClean="0">
                                <a:latin typeface="Cambria Math" panose="02040503050406030204" pitchFamily="18" charset="0"/>
                              </a:rPr>
                            </m:ctrlPr>
                          </m:sSupPr>
                          <m:e>
                            <m:r>
                              <a:rPr lang="en-US" altLang="zh-CN" sz="2400" b="1" i="1" dirty="0" smtClean="0">
                                <a:latin typeface="Cambria Math"/>
                              </a:rPr>
                              <m:t>𝒙</m:t>
                            </m:r>
                          </m:e>
                          <m:sup>
                            <m:d>
                              <m:dPr>
                                <m:ctrlPr>
                                  <a:rPr lang="en-US" altLang="zh-CN" sz="2400" b="1" i="1" dirty="0" smtClean="0">
                                    <a:latin typeface="Cambria Math" panose="02040503050406030204" pitchFamily="18" charset="0"/>
                                  </a:rPr>
                                </m:ctrlPr>
                              </m:dPr>
                              <m:e>
                                <m:r>
                                  <a:rPr lang="en-US" altLang="zh-CN" sz="2400" b="1" i="1" dirty="0" smtClean="0">
                                    <a:latin typeface="Cambria Math"/>
                                  </a:rPr>
                                  <m:t>𝟎</m:t>
                                </m:r>
                              </m:e>
                            </m:d>
                          </m:sup>
                        </m:sSup>
                        <m:r>
                          <a:rPr lang="en-US" altLang="zh-CN" sz="2400" b="1" i="1" dirty="0" smtClean="0">
                            <a:latin typeface="Cambria Math"/>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𝒌</m:t>
                            </m:r>
                          </m:sub>
                        </m:sSub>
                        <m:r>
                          <a:rPr lang="en-US" altLang="zh-CN" sz="2400" b="1" i="1" dirty="0" smtClean="0">
                            <a:latin typeface="Cambria Math"/>
                          </a:rPr>
                          <m:t>𝒅</m:t>
                        </m:r>
                      </m:e>
                    </m:d>
                    <m:r>
                      <a:rPr lang="en-US" altLang="zh-CN" sz="2400" b="1" i="1" dirty="0" smtClean="0">
                        <a:latin typeface="Cambria Math"/>
                      </a:rPr>
                      <m:t>=</m:t>
                    </m:r>
                    <m:r>
                      <a:rPr lang="en-US" altLang="zh-CN" sz="2400" b="1" i="1" dirty="0" smtClean="0">
                        <a:latin typeface="Cambria Math"/>
                      </a:rPr>
                      <m:t>𝒇</m:t>
                    </m:r>
                    <m:d>
                      <m:dPr>
                        <m:ctrlPr>
                          <a:rPr lang="en-US" altLang="zh-CN" sz="2400" b="1" i="1" dirty="0" smtClean="0">
                            <a:latin typeface="Cambria Math" panose="02040503050406030204" pitchFamily="18" charset="0"/>
                          </a:rPr>
                        </m:ctrlPr>
                      </m:dPr>
                      <m:e>
                        <m:sSup>
                          <m:sSupPr>
                            <m:ctrlPr>
                              <a:rPr lang="en-US" altLang="zh-CN" sz="2400" b="1" i="1" dirty="0" smtClean="0">
                                <a:latin typeface="Cambria Math" panose="02040503050406030204" pitchFamily="18" charset="0"/>
                              </a:rPr>
                            </m:ctrlPr>
                          </m:sSupPr>
                          <m:e>
                            <m:r>
                              <a:rPr lang="en-US" altLang="zh-CN" sz="2400" b="1" i="1" dirty="0" smtClean="0">
                                <a:latin typeface="Cambria Math"/>
                              </a:rPr>
                              <m:t>𝒙</m:t>
                            </m:r>
                          </m:e>
                          <m:sup>
                            <m:d>
                              <m:dPr>
                                <m:ctrlPr>
                                  <a:rPr lang="en-US" altLang="zh-CN" sz="2400" b="1" i="1" dirty="0" smtClean="0">
                                    <a:latin typeface="Cambria Math" panose="02040503050406030204" pitchFamily="18" charset="0"/>
                                  </a:rPr>
                                </m:ctrlPr>
                              </m:dPr>
                              <m:e>
                                <m:r>
                                  <a:rPr lang="en-US" altLang="zh-CN" sz="2400" b="1" i="1" dirty="0" smtClean="0">
                                    <a:latin typeface="Cambria Math"/>
                                  </a:rPr>
                                  <m:t>𝟎</m:t>
                                </m:r>
                              </m:e>
                            </m:d>
                          </m:sup>
                        </m:sSup>
                      </m:e>
                    </m:d>
                    <m:r>
                      <a:rPr lang="en-US" altLang="zh-CN" sz="2400" b="1" i="1" dirty="0" smtClean="0">
                        <a:latin typeface="Cambria Math"/>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𝒌</m:t>
                        </m:r>
                      </m:sub>
                    </m:sSub>
                    <m:d>
                      <m:dPr>
                        <m:ctrlPr>
                          <a:rPr lang="en-US" altLang="zh-CN" sz="2400" b="1" i="1" dirty="0" smtClean="0">
                            <a:latin typeface="Cambria Math" panose="02040503050406030204" pitchFamily="18" charset="0"/>
                          </a:rPr>
                        </m:ctrlPr>
                      </m:dPr>
                      <m:e>
                        <m:sSubSup>
                          <m:sSubSupPr>
                            <m:ctrlPr>
                              <a:rPr lang="en-US" altLang="zh-CN" sz="2400" b="1" i="1" dirty="0" smtClean="0">
                                <a:latin typeface="Cambria Math" panose="02040503050406030204" pitchFamily="18" charset="0"/>
                              </a:rPr>
                            </m:ctrlPr>
                          </m:sSubSupPr>
                          <m:e>
                            <m:sSub>
                              <m:sSubPr>
                                <m:ctrlPr>
                                  <a:rPr lang="en-US" altLang="zh-CN" sz="2400" b="1" i="1" dirty="0" smtClean="0">
                                    <a:latin typeface="Cambria Math" panose="02040503050406030204" pitchFamily="18" charset="0"/>
                                  </a:rPr>
                                </m:ctrlPr>
                              </m:sSubPr>
                              <m:e>
                                <m:r>
                                  <a:rPr lang="en-US" altLang="zh-CN" sz="2400" b="1" i="1" dirty="0" smtClean="0">
                                    <a:latin typeface="Cambria Math"/>
                                  </a:rPr>
                                  <m:t>𝒄</m:t>
                                </m:r>
                              </m:e>
                              <m:sub>
                                <m:r>
                                  <a:rPr lang="en-US" altLang="zh-CN" sz="2400" b="1" i="1" dirty="0" smtClean="0">
                                    <a:latin typeface="Cambria Math"/>
                                  </a:rPr>
                                  <m:t>𝒌</m:t>
                                </m:r>
                              </m:sub>
                            </m:sSub>
                            <m:r>
                              <a:rPr lang="en-US" altLang="zh-CN" sz="2400" b="1" i="1" dirty="0" smtClean="0">
                                <a:latin typeface="Cambria Math"/>
                              </a:rPr>
                              <m:t>−</m:t>
                            </m:r>
                            <m:r>
                              <a:rPr lang="en-US" altLang="zh-CN" sz="2400" b="1" i="1" dirty="0" smtClean="0">
                                <a:latin typeface="Cambria Math"/>
                              </a:rPr>
                              <m:t>𝒄</m:t>
                            </m:r>
                          </m:e>
                          <m:sub>
                            <m:r>
                              <a:rPr lang="en-US" altLang="zh-CN" sz="2400" b="1" i="1" dirty="0" smtClean="0">
                                <a:latin typeface="Cambria Math"/>
                              </a:rPr>
                              <m:t>𝑩</m:t>
                            </m:r>
                          </m:sub>
                          <m:sup>
                            <m:r>
                              <a:rPr lang="en-US" altLang="zh-CN" sz="2400" b="1" i="1" dirty="0" smtClean="0">
                                <a:latin typeface="Cambria Math"/>
                              </a:rPr>
                              <m:t>𝑻</m:t>
                            </m:r>
                          </m:sup>
                        </m:sSubSup>
                        <m:sSup>
                          <m:sSupPr>
                            <m:ctrlPr>
                              <a:rPr lang="en-US" altLang="zh-CN" sz="2400" b="1" i="1" dirty="0" smtClean="0">
                                <a:latin typeface="Cambria Math" panose="02040503050406030204" pitchFamily="18" charset="0"/>
                              </a:rPr>
                            </m:ctrlPr>
                          </m:sSupPr>
                          <m:e>
                            <m:r>
                              <a:rPr lang="en-US" altLang="zh-CN" sz="2400" b="1" i="1" dirty="0" smtClean="0">
                                <a:latin typeface="Cambria Math"/>
                              </a:rPr>
                              <m:t>𝑩</m:t>
                            </m:r>
                          </m:e>
                          <m:sup>
                            <m:r>
                              <a:rPr lang="en-US" altLang="zh-CN" sz="2400" b="1" i="1" dirty="0" smtClean="0">
                                <a:latin typeface="Cambria Math"/>
                              </a:rPr>
                              <m:t>−</m:t>
                            </m:r>
                            <m:r>
                              <a:rPr lang="en-US" altLang="zh-CN" sz="2400" b="1" i="1" dirty="0" smtClean="0">
                                <a:latin typeface="Cambria Math"/>
                              </a:rPr>
                              <m:t>𝟏</m:t>
                            </m:r>
                          </m:sup>
                        </m:sSup>
                        <m:sSub>
                          <m:sSubPr>
                            <m:ctrlPr>
                              <a:rPr lang="en-US" altLang="zh-CN" sz="2400" b="1" i="1" dirty="0" smtClean="0">
                                <a:latin typeface="Cambria Math" panose="02040503050406030204" pitchFamily="18" charset="0"/>
                              </a:rPr>
                            </m:ctrlPr>
                          </m:sSubPr>
                          <m:e>
                            <m:r>
                              <a:rPr lang="en-US" altLang="zh-CN" sz="2400" b="1" i="1" dirty="0" smtClean="0">
                                <a:latin typeface="Cambria Math"/>
                              </a:rPr>
                              <m:t>𝒑</m:t>
                            </m:r>
                          </m:e>
                          <m:sub>
                            <m:r>
                              <a:rPr lang="en-US" altLang="zh-CN" sz="2400" b="1" i="1" dirty="0" smtClean="0">
                                <a:latin typeface="Cambria Math"/>
                              </a:rPr>
                              <m:t>𝒌</m:t>
                            </m:r>
                          </m:sub>
                        </m:sSub>
                      </m:e>
                    </m:d>
                    <m:r>
                      <a:rPr lang="en-US" altLang="zh-CN" sz="2400" b="1" i="1" dirty="0" smtClean="0">
                        <a:latin typeface="Cambria Math"/>
                      </a:rPr>
                      <m:t>=</m:t>
                    </m:r>
                    <m:r>
                      <a:rPr lang="en-US" altLang="zh-CN" sz="2400" b="1" i="1" dirty="0" smtClean="0">
                        <a:latin typeface="Cambria Math"/>
                      </a:rPr>
                      <m:t>𝒇</m:t>
                    </m:r>
                    <m:d>
                      <m:dPr>
                        <m:ctrlPr>
                          <a:rPr lang="en-US" altLang="zh-CN" sz="2400" b="1" i="1" dirty="0" smtClean="0">
                            <a:latin typeface="Cambria Math" panose="02040503050406030204" pitchFamily="18" charset="0"/>
                          </a:rPr>
                        </m:ctrlPr>
                      </m:dPr>
                      <m:e>
                        <m:sSup>
                          <m:sSupPr>
                            <m:ctrlPr>
                              <a:rPr lang="en-US" altLang="zh-CN" sz="2400" b="1" i="1" dirty="0" smtClean="0">
                                <a:latin typeface="Cambria Math" panose="02040503050406030204" pitchFamily="18" charset="0"/>
                              </a:rPr>
                            </m:ctrlPr>
                          </m:sSupPr>
                          <m:e>
                            <m:r>
                              <a:rPr lang="en-US" altLang="zh-CN" sz="2400" b="1" i="1" dirty="0" smtClean="0">
                                <a:latin typeface="Cambria Math"/>
                              </a:rPr>
                              <m:t>𝒙</m:t>
                            </m:r>
                          </m:e>
                          <m:sup>
                            <m:d>
                              <m:dPr>
                                <m:ctrlPr>
                                  <a:rPr lang="en-US" altLang="zh-CN" sz="2400" b="1" i="1" dirty="0" smtClean="0">
                                    <a:latin typeface="Cambria Math" panose="02040503050406030204" pitchFamily="18" charset="0"/>
                                  </a:rPr>
                                </m:ctrlPr>
                              </m:dPr>
                              <m:e>
                                <m:r>
                                  <a:rPr lang="en-US" altLang="zh-CN" sz="2400" b="1" i="1" dirty="0" smtClean="0">
                                    <a:latin typeface="Cambria Math"/>
                                  </a:rPr>
                                  <m:t>𝟎</m:t>
                                </m:r>
                              </m:e>
                            </m:d>
                          </m:sup>
                        </m:sSup>
                      </m:e>
                    </m:d>
                    <m:r>
                      <a:rPr lang="en-US" altLang="zh-CN" sz="2400" b="1" i="1" dirty="0" smtClean="0">
                        <a:latin typeface="Cambria Math"/>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𝝀</m:t>
                        </m:r>
                      </m:e>
                      <m:sub>
                        <m:r>
                          <a:rPr lang="en-US" altLang="zh-CN" sz="2400" b="1" i="1" dirty="0" smtClean="0">
                            <a:latin typeface="Cambria Math"/>
                          </a:rPr>
                          <m:t>𝒌</m:t>
                        </m:r>
                      </m:sub>
                    </m:sSub>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𝒌</m:t>
                        </m:r>
                      </m:sub>
                    </m:sSub>
                    <m:r>
                      <a:rPr lang="en-US" altLang="zh-CN" sz="2400" b="1" i="1" dirty="0" smtClean="0">
                        <a:latin typeface="Cambria Math"/>
                      </a:rPr>
                      <m:t>=</m:t>
                    </m:r>
                    <m:r>
                      <a:rPr lang="en-US" altLang="zh-CN" sz="2400" b="1" i="1" dirty="0" smtClean="0">
                        <a:latin typeface="Cambria Math"/>
                      </a:rPr>
                      <m:t>𝟓</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𝟐</m:t>
                        </m:r>
                      </m:sub>
                    </m:sSub>
                  </m:oMath>
                </a14:m>
                <a:endParaRPr lang="en-US" altLang="zh-C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b="-3362"/>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a:latin typeface="隶书" panose="02010509060101010101" pitchFamily="1" charset="-122"/>
              </a:rPr>
              <a:t>第</a:t>
            </a:r>
            <a:r>
              <a:rPr lang="en-US" altLang="zh-CN" sz="3200" dirty="0">
                <a:latin typeface="隶书" panose="02010509060101010101" pitchFamily="1" charset="-122"/>
              </a:rPr>
              <a:t>2</a:t>
            </a:r>
            <a:r>
              <a:rPr lang="zh-CN" altLang="en-US" sz="3200" dirty="0">
                <a:latin typeface="隶书" panose="02010509060101010101" pitchFamily="1" charset="-122"/>
              </a:rPr>
              <a:t>章线性规划</a:t>
            </a:r>
            <a:r>
              <a:rPr lang="en-US" altLang="zh-CN" sz="3200" dirty="0">
                <a:latin typeface="隶书" panose="02010509060101010101" pitchFamily="1" charset="-122"/>
              </a:rPr>
              <a:t>-</a:t>
            </a:r>
            <a:r>
              <a:rPr lang="zh-CN" altLang="en-US" sz="3200" dirty="0">
                <a:latin typeface="隶书" panose="02010509060101010101" pitchFamily="1" charset="-122"/>
              </a:rPr>
              <a:t>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10)</a:t>
            </a:r>
            <a:endParaRPr lang="zh-CN" altLang="en-US" sz="3200" dirty="0"/>
          </a:p>
        </p:txBody>
      </p:sp>
      <p:sp>
        <p:nvSpPr>
          <p:cNvPr id="3" name="Content Placeholder 2"/>
          <p:cNvSpPr>
            <a:spLocks noGrp="1"/>
          </p:cNvSpPr>
          <p:nvPr>
            <p:ph idx="1"/>
          </p:nvPr>
        </p:nvSpPr>
        <p:spPr/>
        <p:txBody>
          <a:bodyPr/>
          <a:lstStyle/>
          <a:p>
            <a:r>
              <a:rPr lang="zh-CN" altLang="en-US" dirty="0"/>
              <a:t>具体如下</a:t>
            </a:r>
            <a:r>
              <a:rPr lang="en-US" altLang="zh-CN" dirty="0"/>
              <a:t> </a:t>
            </a:r>
            <a:endParaRPr lang="zh-CN" altLang="en-US" dirty="0"/>
          </a:p>
        </p:txBody>
      </p:sp>
      <p:graphicFrame>
        <p:nvGraphicFramePr>
          <p:cNvPr id="4" name="Object 3"/>
          <p:cNvGraphicFramePr>
            <a:graphicFrameLocks noGrp="1" noChangeAspect="1"/>
          </p:cNvGraphicFramePr>
          <p:nvPr/>
        </p:nvGraphicFramePr>
        <p:xfrm>
          <a:off x="1208584" y="1592957"/>
          <a:ext cx="7540625" cy="5184775"/>
        </p:xfrm>
        <a:graphic>
          <a:graphicData uri="http://schemas.openxmlformats.org/presentationml/2006/ole">
            <mc:AlternateContent xmlns:mc="http://schemas.openxmlformats.org/markup-compatibility/2006">
              <mc:Choice xmlns:v="urn:schemas-microsoft-com:vml" Requires="v">
                <p:oleObj spid="_x0000_s24699" name="Equation" r:id="rId3" imgW="111556800" imgH="78943200" progId="Equation.DSMT4">
                  <p:embed/>
                </p:oleObj>
              </mc:Choice>
              <mc:Fallback>
                <p:oleObj name="Equation" r:id="rId3" imgW="111556800" imgH="78943200" progId="Equation.DSMT4">
                  <p:embed/>
                  <p:pic>
                    <p:nvPicPr>
                      <p:cNvPr id="0" name="图片 24657"/>
                      <p:cNvPicPr>
                        <a:picLocks noGrp="1" noChangeAspect="1" noChangeArrowheads="1"/>
                      </p:cNvPicPr>
                      <p:nvPr/>
                    </p:nvPicPr>
                    <p:blipFill>
                      <a:blip r:embed="rId4"/>
                      <a:srcRect/>
                      <a:stretch>
                        <a:fillRect/>
                      </a:stretch>
                    </p:blipFill>
                    <p:spPr bwMode="auto">
                      <a:xfrm>
                        <a:off x="1208584" y="1592957"/>
                        <a:ext cx="7540625" cy="5184775"/>
                      </a:xfrm>
                      <a:prstGeom prst="rect">
                        <a:avLst/>
                      </a:prstGeom>
                      <a:noFill/>
                      <a:ln>
                        <a:noFill/>
                      </a:ln>
                      <a:effec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a:latin typeface="隶书" panose="02010509060101010101" pitchFamily="1" charset="-122"/>
              </a:rPr>
              <a:t>第</a:t>
            </a:r>
            <a:r>
              <a:rPr lang="en-US" altLang="zh-CN" sz="3200" dirty="0">
                <a:latin typeface="隶书" panose="02010509060101010101" pitchFamily="1" charset="-122"/>
              </a:rPr>
              <a:t>2</a:t>
            </a:r>
            <a:r>
              <a:rPr lang="zh-CN" altLang="en-US" sz="3200" dirty="0">
                <a:latin typeface="隶书" panose="02010509060101010101" pitchFamily="1" charset="-122"/>
              </a:rPr>
              <a:t>章线性规划</a:t>
            </a:r>
            <a:r>
              <a:rPr lang="en-US" altLang="zh-CN" sz="3200" dirty="0">
                <a:latin typeface="隶书" panose="02010509060101010101" pitchFamily="1" charset="-122"/>
              </a:rPr>
              <a:t>-</a:t>
            </a:r>
            <a:r>
              <a:rPr lang="zh-CN" altLang="en-US" sz="3200" dirty="0">
                <a:latin typeface="隶书" panose="02010509060101010101" pitchFamily="1" charset="-122"/>
              </a:rPr>
              <a:t>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11)</a:t>
            </a:r>
            <a:endParaRPr lang="zh-CN" altLang="en-US" sz="3200" dirty="0"/>
          </a:p>
        </p:txBody>
      </p:sp>
      <p:sp>
        <p:nvSpPr>
          <p:cNvPr id="3" name="Content Placeholder 2"/>
          <p:cNvSpPr>
            <a:spLocks noGrp="1"/>
          </p:cNvSpPr>
          <p:nvPr>
            <p:ph idx="1"/>
          </p:nvPr>
        </p:nvSpPr>
        <p:spPr/>
        <p:txBody>
          <a:bodyPr/>
          <a:lstStyle/>
          <a:p>
            <a:r>
              <a:rPr lang="zh-CN" altLang="en-US" dirty="0"/>
              <a:t>继续上述过程</a:t>
            </a:r>
          </a:p>
        </p:txBody>
      </p:sp>
      <p:graphicFrame>
        <p:nvGraphicFramePr>
          <p:cNvPr id="5" name="Object 4"/>
          <p:cNvGraphicFramePr>
            <a:graphicFrameLocks noGrp="1" noChangeAspect="1"/>
          </p:cNvGraphicFramePr>
          <p:nvPr/>
        </p:nvGraphicFramePr>
        <p:xfrm>
          <a:off x="920553" y="1949637"/>
          <a:ext cx="8496944" cy="3811401"/>
        </p:xfrm>
        <a:graphic>
          <a:graphicData uri="http://schemas.openxmlformats.org/presentationml/2006/ole">
            <mc:AlternateContent xmlns:mc="http://schemas.openxmlformats.org/markup-compatibility/2006">
              <mc:Choice xmlns:v="urn:schemas-microsoft-com:vml" Requires="v">
                <p:oleObj spid="_x0000_s25723" name="Equation" r:id="rId3" imgW="3657600" imgH="1689100" progId="Equation.DSMT4">
                  <p:embed/>
                </p:oleObj>
              </mc:Choice>
              <mc:Fallback>
                <p:oleObj name="Equation" r:id="rId3" imgW="3657600" imgH="1689100" progId="Equation.DSMT4">
                  <p:embed/>
                  <p:pic>
                    <p:nvPicPr>
                      <p:cNvPr id="0" name="图片 2568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553" y="1949637"/>
                        <a:ext cx="8496944" cy="3811401"/>
                      </a:xfrm>
                      <a:prstGeom prst="rect">
                        <a:avLst/>
                      </a:prstGeom>
                      <a:noFill/>
                      <a:ln>
                        <a:noFill/>
                      </a:ln>
                      <a:effectLst/>
                    </p:spPr>
                  </p:pic>
                </p:oleObj>
              </mc:Fallback>
            </mc:AlternateContent>
          </a:graphicData>
        </a:graphic>
      </p:graphicFrame>
      <p:sp>
        <p:nvSpPr>
          <p:cNvPr id="6" name="TextBox 5"/>
          <p:cNvSpPr txBox="1"/>
          <p:nvPr/>
        </p:nvSpPr>
        <p:spPr>
          <a:xfrm>
            <a:off x="3728864" y="6113492"/>
            <a:ext cx="4248472" cy="400110"/>
          </a:xfrm>
          <a:prstGeom prst="rect">
            <a:avLst/>
          </a:prstGeom>
          <a:noFill/>
        </p:spPr>
        <p:txBody>
          <a:bodyPr wrap="square" rtlCol="0">
            <a:spAutoFit/>
          </a:bodyPr>
          <a:lstStyle/>
          <a:p>
            <a:r>
              <a:rPr lang="zh-CN" altLang="en-US" sz="2000" dirty="0">
                <a:solidFill>
                  <a:srgbClr val="CC00CC"/>
                </a:solidFill>
              </a:rPr>
              <a:t>如何用单纯形表完成上述过程？</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416496" y="1088901"/>
            <a:ext cx="8788722" cy="1669649"/>
          </a:xfrm>
          <a:noFill/>
          <a:extLst>
            <a:ext uri="{909E8E84-426E-40DD-AFC4-6F175D3DCCD1}">
              <a14:hiddenFill xmlns:a14="http://schemas.microsoft.com/office/drawing/2010/main">
                <a:solidFill>
                  <a:schemeClr val="folHlink"/>
                </a:solidFill>
              </a14:hiddenFill>
            </a:ext>
          </a:extLst>
        </p:spPr>
        <p:txBody>
          <a:bodyPr/>
          <a:lstStyle/>
          <a:p>
            <a:pPr algn="just">
              <a:lnSpc>
                <a:spcPct val="80000"/>
              </a:lnSpc>
              <a:buFontTx/>
              <a:buNone/>
            </a:pPr>
            <a:r>
              <a:rPr lang="zh-CN" altLang="en-US" b="1" dirty="0">
                <a:latin typeface="宋体" panose="02010600030101010101" pitchFamily="2" charset="-122"/>
              </a:rPr>
              <a:t>  例</a:t>
            </a:r>
            <a:r>
              <a:rPr lang="en-US" altLang="zh-CN" b="1" dirty="0">
                <a:latin typeface="宋体" panose="02010600030101010101" pitchFamily="2" charset="-122"/>
              </a:rPr>
              <a:t>:</a:t>
            </a:r>
            <a:r>
              <a:rPr lang="zh-CN" altLang="en-US" b="1" dirty="0">
                <a:latin typeface="宋体" panose="02010600030101010101" pitchFamily="2" charset="-122"/>
              </a:rPr>
              <a:t>某工厂拥有</a:t>
            </a:r>
            <a:r>
              <a:rPr lang="en-US" altLang="zh-CN" b="1" i="1" dirty="0">
                <a:latin typeface="宋体" panose="02010600030101010101" pitchFamily="2" charset="-122"/>
              </a:rPr>
              <a:t>A</a:t>
            </a:r>
            <a:r>
              <a:rPr lang="zh-CN" altLang="en-US" b="1" dirty="0">
                <a:latin typeface="宋体" panose="02010600030101010101" pitchFamily="2" charset="-122"/>
              </a:rPr>
              <a:t>、</a:t>
            </a:r>
            <a:r>
              <a:rPr lang="en-US" altLang="zh-CN" b="1" i="1" dirty="0">
                <a:latin typeface="宋体" panose="02010600030101010101" pitchFamily="2" charset="-122"/>
              </a:rPr>
              <a:t>B</a:t>
            </a:r>
            <a:r>
              <a:rPr lang="zh-CN" altLang="en-US" b="1" dirty="0">
                <a:latin typeface="宋体" panose="02010600030101010101" pitchFamily="2" charset="-122"/>
              </a:rPr>
              <a:t>、</a:t>
            </a:r>
            <a:r>
              <a:rPr lang="en-US" altLang="zh-CN" b="1" i="1" dirty="0">
                <a:latin typeface="宋体" panose="02010600030101010101" pitchFamily="2" charset="-122"/>
              </a:rPr>
              <a:t>C </a:t>
            </a:r>
            <a:r>
              <a:rPr lang="zh-CN" altLang="en-US" b="1" dirty="0">
                <a:latin typeface="宋体" panose="02010600030101010101" pitchFamily="2" charset="-122"/>
              </a:rPr>
              <a:t>三种类型的设备，生产甲、乙两种产品。每件产品在生产中需要占用的设备机时数，每件产品可以获得的利润以及三种设备可利用的时数如下表所示：</a:t>
            </a:r>
          </a:p>
        </p:txBody>
      </p:sp>
      <p:grpSp>
        <p:nvGrpSpPr>
          <p:cNvPr id="29700" name="Group 4"/>
          <p:cNvGrpSpPr/>
          <p:nvPr/>
        </p:nvGrpSpPr>
        <p:grpSpPr bwMode="auto">
          <a:xfrm>
            <a:off x="1208584" y="2745085"/>
            <a:ext cx="7759700" cy="3378595"/>
            <a:chOff x="-3" y="-3"/>
            <a:chExt cx="2760" cy="2022"/>
          </a:xfrm>
        </p:grpSpPr>
        <p:grpSp>
          <p:nvGrpSpPr>
            <p:cNvPr id="29701" name="Group 5"/>
            <p:cNvGrpSpPr/>
            <p:nvPr/>
          </p:nvGrpSpPr>
          <p:grpSpPr bwMode="auto">
            <a:xfrm>
              <a:off x="0" y="0"/>
              <a:ext cx="2754" cy="2016"/>
              <a:chOff x="0" y="0"/>
              <a:chExt cx="2754" cy="2016"/>
            </a:xfrm>
          </p:grpSpPr>
          <p:grpSp>
            <p:nvGrpSpPr>
              <p:cNvPr id="29702" name="Group 6"/>
              <p:cNvGrpSpPr/>
              <p:nvPr/>
            </p:nvGrpSpPr>
            <p:grpSpPr bwMode="auto">
              <a:xfrm>
                <a:off x="0" y="0"/>
                <a:ext cx="908" cy="480"/>
                <a:chOff x="0" y="0"/>
                <a:chExt cx="908" cy="480"/>
              </a:xfrm>
            </p:grpSpPr>
            <p:sp>
              <p:nvSpPr>
                <p:cNvPr id="29703" name="Rectangle 7"/>
                <p:cNvSpPr>
                  <a:spLocks noChangeArrowheads="1"/>
                </p:cNvSpPr>
                <p:nvPr/>
              </p:nvSpPr>
              <p:spPr bwMode="auto">
                <a:xfrm>
                  <a:off x="11" y="0"/>
                  <a:ext cx="8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just"/>
                  <a:r>
                    <a:rPr lang="en-US" altLang="zh-CN">
                      <a:latin typeface="Times New Roman" panose="02020603050405020304"/>
                      <a:ea typeface="隶书" panose="02010509060101010101" pitchFamily="1" charset="-122"/>
                    </a:rPr>
                    <a:t> </a:t>
                  </a:r>
                  <a:endParaRPr lang="en-US" altLang="zh-CN">
                    <a:latin typeface="隶书" panose="02010509060101010101" pitchFamily="1" charset="-122"/>
                    <a:ea typeface="隶书" panose="02010509060101010101" pitchFamily="1" charset="-122"/>
                  </a:endParaRPr>
                </a:p>
                <a:p>
                  <a:pPr algn="just" eaLnBrk="0" hangingPunct="0"/>
                  <a:endParaRPr lang="en-US" altLang="zh-CN">
                    <a:latin typeface="隶书" panose="02010509060101010101" pitchFamily="1" charset="-122"/>
                    <a:ea typeface="隶书" panose="02010509060101010101" pitchFamily="1" charset="-122"/>
                  </a:endParaRPr>
                </a:p>
              </p:txBody>
            </p:sp>
            <p:sp>
              <p:nvSpPr>
                <p:cNvPr id="29704" name="Rectangle 8"/>
                <p:cNvSpPr>
                  <a:spLocks noChangeArrowheads="1"/>
                </p:cNvSpPr>
                <p:nvPr/>
              </p:nvSpPr>
              <p:spPr bwMode="auto">
                <a:xfrm>
                  <a:off x="0" y="0"/>
                  <a:ext cx="90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05" name="Group 9"/>
              <p:cNvGrpSpPr/>
              <p:nvPr/>
            </p:nvGrpSpPr>
            <p:grpSpPr bwMode="auto">
              <a:xfrm>
                <a:off x="908" y="0"/>
                <a:ext cx="582" cy="480"/>
                <a:chOff x="908" y="0"/>
                <a:chExt cx="582" cy="480"/>
              </a:xfrm>
            </p:grpSpPr>
            <p:sp>
              <p:nvSpPr>
                <p:cNvPr id="29706" name="Rectangle 10"/>
                <p:cNvSpPr>
                  <a:spLocks noChangeArrowheads="1"/>
                </p:cNvSpPr>
                <p:nvPr/>
              </p:nvSpPr>
              <p:spPr bwMode="auto">
                <a:xfrm>
                  <a:off x="919" y="0"/>
                  <a:ext cx="56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zh-CN" altLang="en-US">
                      <a:latin typeface="隶书" panose="02010509060101010101" pitchFamily="1" charset="-122"/>
                      <a:ea typeface="隶书" panose="02010509060101010101" pitchFamily="1" charset="-122"/>
                    </a:rPr>
                    <a:t>产品甲</a:t>
                  </a:r>
                </a:p>
                <a:p>
                  <a:pPr eaLnBrk="0" hangingPunct="0"/>
                  <a:endParaRPr lang="en-US" altLang="zh-CN">
                    <a:latin typeface="隶书" panose="02010509060101010101" pitchFamily="1" charset="-122"/>
                    <a:ea typeface="隶书" panose="02010509060101010101" pitchFamily="1" charset="-122"/>
                  </a:endParaRPr>
                </a:p>
              </p:txBody>
            </p:sp>
            <p:sp>
              <p:nvSpPr>
                <p:cNvPr id="29707" name="Rectangle 11"/>
                <p:cNvSpPr>
                  <a:spLocks noChangeArrowheads="1"/>
                </p:cNvSpPr>
                <p:nvPr/>
              </p:nvSpPr>
              <p:spPr bwMode="auto">
                <a:xfrm>
                  <a:off x="908" y="0"/>
                  <a:ext cx="582"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08" name="Group 12"/>
              <p:cNvGrpSpPr/>
              <p:nvPr/>
            </p:nvGrpSpPr>
            <p:grpSpPr bwMode="auto">
              <a:xfrm>
                <a:off x="1490" y="0"/>
                <a:ext cx="576" cy="480"/>
                <a:chOff x="1490" y="0"/>
                <a:chExt cx="576" cy="480"/>
              </a:xfrm>
            </p:grpSpPr>
            <p:sp>
              <p:nvSpPr>
                <p:cNvPr id="29709" name="Rectangle 13"/>
                <p:cNvSpPr>
                  <a:spLocks noChangeArrowheads="1"/>
                </p:cNvSpPr>
                <p:nvPr/>
              </p:nvSpPr>
              <p:spPr bwMode="auto">
                <a:xfrm>
                  <a:off x="1501" y="0"/>
                  <a:ext cx="5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zh-CN" altLang="en-US">
                      <a:latin typeface="隶书" panose="02010509060101010101" pitchFamily="1" charset="-122"/>
                      <a:ea typeface="隶书" panose="02010509060101010101" pitchFamily="1" charset="-122"/>
                    </a:rPr>
                    <a:t>产品乙</a:t>
                  </a:r>
                </a:p>
                <a:p>
                  <a:pPr eaLnBrk="0" hangingPunct="0"/>
                  <a:endParaRPr lang="en-US" altLang="zh-CN">
                    <a:latin typeface="隶书" panose="02010509060101010101" pitchFamily="1" charset="-122"/>
                    <a:ea typeface="隶书" panose="02010509060101010101" pitchFamily="1" charset="-122"/>
                  </a:endParaRPr>
                </a:p>
              </p:txBody>
            </p:sp>
            <p:sp>
              <p:nvSpPr>
                <p:cNvPr id="29710" name="Rectangle 14"/>
                <p:cNvSpPr>
                  <a:spLocks noChangeArrowheads="1"/>
                </p:cNvSpPr>
                <p:nvPr/>
              </p:nvSpPr>
              <p:spPr bwMode="auto">
                <a:xfrm>
                  <a:off x="1490" y="0"/>
                  <a:ext cx="576"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11" name="Group 15"/>
              <p:cNvGrpSpPr/>
              <p:nvPr/>
            </p:nvGrpSpPr>
            <p:grpSpPr bwMode="auto">
              <a:xfrm>
                <a:off x="2066" y="0"/>
                <a:ext cx="688" cy="480"/>
                <a:chOff x="2066" y="0"/>
                <a:chExt cx="688" cy="480"/>
              </a:xfrm>
            </p:grpSpPr>
            <p:sp>
              <p:nvSpPr>
                <p:cNvPr id="29712" name="Rectangle 16"/>
                <p:cNvSpPr>
                  <a:spLocks noChangeArrowheads="1"/>
                </p:cNvSpPr>
                <p:nvPr/>
              </p:nvSpPr>
              <p:spPr bwMode="auto">
                <a:xfrm>
                  <a:off x="2077" y="0"/>
                  <a:ext cx="6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endParaRPr lang="en-US" altLang="zh-CN">
                    <a:latin typeface="隶书" panose="02010509060101010101" pitchFamily="1" charset="-122"/>
                    <a:ea typeface="隶书" panose="02010509060101010101" pitchFamily="1" charset="-122"/>
                  </a:endParaRPr>
                </a:p>
                <a:p>
                  <a:r>
                    <a:rPr lang="zh-CN" altLang="en-US">
                      <a:latin typeface="隶书" panose="02010509060101010101" pitchFamily="1" charset="-122"/>
                      <a:ea typeface="隶书" panose="02010509060101010101" pitchFamily="1" charset="-122"/>
                    </a:rPr>
                    <a:t>设备能力（</a:t>
                  </a:r>
                  <a:r>
                    <a:rPr lang="en-US" altLang="zh-CN" i="1">
                      <a:latin typeface="隶书" panose="02010509060101010101" pitchFamily="1" charset="-122"/>
                      <a:ea typeface="隶书" panose="02010509060101010101" pitchFamily="1" charset="-122"/>
                    </a:rPr>
                    <a:t>h</a:t>
                  </a:r>
                  <a:r>
                    <a:rPr lang="zh-CN" altLang="en-US">
                      <a:latin typeface="隶书" panose="02010509060101010101" pitchFamily="1" charset="-122"/>
                      <a:ea typeface="隶书" panose="02010509060101010101" pitchFamily="1" charset="-122"/>
                    </a:rPr>
                    <a:t>）</a:t>
                  </a:r>
                </a:p>
                <a:p>
                  <a:pPr eaLnBrk="0" hangingPunct="0"/>
                  <a:endParaRPr lang="en-US" altLang="zh-CN">
                    <a:latin typeface="隶书" panose="02010509060101010101" pitchFamily="1" charset="-122"/>
                    <a:ea typeface="隶书" panose="02010509060101010101" pitchFamily="1" charset="-122"/>
                  </a:endParaRPr>
                </a:p>
              </p:txBody>
            </p:sp>
            <p:sp>
              <p:nvSpPr>
                <p:cNvPr id="29713" name="Rectangle 17"/>
                <p:cNvSpPr>
                  <a:spLocks noChangeArrowheads="1"/>
                </p:cNvSpPr>
                <p:nvPr/>
              </p:nvSpPr>
              <p:spPr bwMode="auto">
                <a:xfrm>
                  <a:off x="2066" y="0"/>
                  <a:ext cx="68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14" name="Group 18"/>
              <p:cNvGrpSpPr/>
              <p:nvPr/>
            </p:nvGrpSpPr>
            <p:grpSpPr bwMode="auto">
              <a:xfrm>
                <a:off x="0" y="480"/>
                <a:ext cx="908" cy="384"/>
                <a:chOff x="0" y="480"/>
                <a:chExt cx="908" cy="384"/>
              </a:xfrm>
            </p:grpSpPr>
            <p:sp>
              <p:nvSpPr>
                <p:cNvPr id="29715" name="Rectangle 19"/>
                <p:cNvSpPr>
                  <a:spLocks noChangeArrowheads="1"/>
                </p:cNvSpPr>
                <p:nvPr/>
              </p:nvSpPr>
              <p:spPr bwMode="auto">
                <a:xfrm>
                  <a:off x="11" y="480"/>
                  <a:ext cx="8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zh-CN" altLang="en-US">
                      <a:latin typeface="隶书" panose="02010509060101010101" pitchFamily="1" charset="-122"/>
                      <a:ea typeface="隶书" panose="02010509060101010101" pitchFamily="1" charset="-122"/>
                    </a:rPr>
                    <a:t>设备</a:t>
                  </a:r>
                  <a:r>
                    <a:rPr lang="en-US" altLang="zh-CN" i="1">
                      <a:latin typeface="隶书" panose="02010509060101010101" pitchFamily="1" charset="-122"/>
                      <a:ea typeface="隶书" panose="02010509060101010101" pitchFamily="1" charset="-122"/>
                    </a:rPr>
                    <a:t>A</a:t>
                  </a:r>
                </a:p>
                <a:p>
                  <a:pPr eaLnBrk="0" hangingPunct="0"/>
                  <a:endParaRPr lang="en-US" altLang="zh-CN">
                    <a:latin typeface="隶书" panose="02010509060101010101" pitchFamily="1" charset="-122"/>
                    <a:ea typeface="隶书" panose="02010509060101010101" pitchFamily="1" charset="-122"/>
                  </a:endParaRPr>
                </a:p>
              </p:txBody>
            </p:sp>
            <p:sp>
              <p:nvSpPr>
                <p:cNvPr id="29716" name="Rectangle 20"/>
                <p:cNvSpPr>
                  <a:spLocks noChangeArrowheads="1"/>
                </p:cNvSpPr>
                <p:nvPr/>
              </p:nvSpPr>
              <p:spPr bwMode="auto">
                <a:xfrm>
                  <a:off x="0" y="480"/>
                  <a:ext cx="90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17" name="Group 21"/>
              <p:cNvGrpSpPr/>
              <p:nvPr/>
            </p:nvGrpSpPr>
            <p:grpSpPr bwMode="auto">
              <a:xfrm>
                <a:off x="908" y="480"/>
                <a:ext cx="582" cy="384"/>
                <a:chOff x="908" y="480"/>
                <a:chExt cx="582" cy="384"/>
              </a:xfrm>
            </p:grpSpPr>
            <p:sp>
              <p:nvSpPr>
                <p:cNvPr id="29718" name="Rectangle 22"/>
                <p:cNvSpPr>
                  <a:spLocks noChangeArrowheads="1"/>
                </p:cNvSpPr>
                <p:nvPr/>
              </p:nvSpPr>
              <p:spPr bwMode="auto">
                <a:xfrm>
                  <a:off x="919" y="480"/>
                  <a:ext cx="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3</a:t>
                  </a:r>
                </a:p>
                <a:p>
                  <a:pPr eaLnBrk="0" hangingPunct="0"/>
                  <a:endParaRPr lang="en-US" altLang="zh-CN">
                    <a:latin typeface="隶书" panose="02010509060101010101" pitchFamily="1" charset="-122"/>
                    <a:ea typeface="隶书" panose="02010509060101010101" pitchFamily="1" charset="-122"/>
                  </a:endParaRPr>
                </a:p>
              </p:txBody>
            </p:sp>
            <p:sp>
              <p:nvSpPr>
                <p:cNvPr id="29719" name="Rectangle 23"/>
                <p:cNvSpPr>
                  <a:spLocks noChangeArrowheads="1"/>
                </p:cNvSpPr>
                <p:nvPr/>
              </p:nvSpPr>
              <p:spPr bwMode="auto">
                <a:xfrm>
                  <a:off x="908" y="480"/>
                  <a:ext cx="58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20" name="Group 24"/>
              <p:cNvGrpSpPr/>
              <p:nvPr/>
            </p:nvGrpSpPr>
            <p:grpSpPr bwMode="auto">
              <a:xfrm>
                <a:off x="1490" y="480"/>
                <a:ext cx="576" cy="384"/>
                <a:chOff x="1490" y="480"/>
                <a:chExt cx="576" cy="384"/>
              </a:xfrm>
            </p:grpSpPr>
            <p:sp>
              <p:nvSpPr>
                <p:cNvPr id="29721" name="Rectangle 25"/>
                <p:cNvSpPr>
                  <a:spLocks noChangeArrowheads="1"/>
                </p:cNvSpPr>
                <p:nvPr/>
              </p:nvSpPr>
              <p:spPr bwMode="auto">
                <a:xfrm>
                  <a:off x="1501" y="480"/>
                  <a:ext cx="5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2</a:t>
                  </a:r>
                </a:p>
                <a:p>
                  <a:pPr eaLnBrk="0" hangingPunct="0"/>
                  <a:endParaRPr lang="en-US" altLang="zh-CN">
                    <a:latin typeface="隶书" panose="02010509060101010101" pitchFamily="1" charset="-122"/>
                    <a:ea typeface="隶书" panose="02010509060101010101" pitchFamily="1" charset="-122"/>
                  </a:endParaRPr>
                </a:p>
              </p:txBody>
            </p:sp>
            <p:sp>
              <p:nvSpPr>
                <p:cNvPr id="29722" name="Rectangle 26"/>
                <p:cNvSpPr>
                  <a:spLocks noChangeArrowheads="1"/>
                </p:cNvSpPr>
                <p:nvPr/>
              </p:nvSpPr>
              <p:spPr bwMode="auto">
                <a:xfrm>
                  <a:off x="1490" y="480"/>
                  <a:ext cx="57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23" name="Group 27"/>
              <p:cNvGrpSpPr/>
              <p:nvPr/>
            </p:nvGrpSpPr>
            <p:grpSpPr bwMode="auto">
              <a:xfrm>
                <a:off x="2066" y="480"/>
                <a:ext cx="688" cy="384"/>
                <a:chOff x="2066" y="480"/>
                <a:chExt cx="688" cy="384"/>
              </a:xfrm>
            </p:grpSpPr>
            <p:sp>
              <p:nvSpPr>
                <p:cNvPr id="29724" name="Rectangle 28"/>
                <p:cNvSpPr>
                  <a:spLocks noChangeArrowheads="1"/>
                </p:cNvSpPr>
                <p:nvPr/>
              </p:nvSpPr>
              <p:spPr bwMode="auto">
                <a:xfrm>
                  <a:off x="2077" y="480"/>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65</a:t>
                  </a:r>
                </a:p>
                <a:p>
                  <a:pPr eaLnBrk="0" hangingPunct="0"/>
                  <a:endParaRPr lang="en-US" altLang="zh-CN">
                    <a:latin typeface="隶书" panose="02010509060101010101" pitchFamily="1" charset="-122"/>
                    <a:ea typeface="隶书" panose="02010509060101010101" pitchFamily="1" charset="-122"/>
                  </a:endParaRPr>
                </a:p>
              </p:txBody>
            </p:sp>
            <p:sp>
              <p:nvSpPr>
                <p:cNvPr id="29725" name="Rectangle 29"/>
                <p:cNvSpPr>
                  <a:spLocks noChangeArrowheads="1"/>
                </p:cNvSpPr>
                <p:nvPr/>
              </p:nvSpPr>
              <p:spPr bwMode="auto">
                <a:xfrm>
                  <a:off x="2066" y="480"/>
                  <a:ext cx="68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26" name="Group 30"/>
              <p:cNvGrpSpPr/>
              <p:nvPr/>
            </p:nvGrpSpPr>
            <p:grpSpPr bwMode="auto">
              <a:xfrm>
                <a:off x="0" y="864"/>
                <a:ext cx="908" cy="384"/>
                <a:chOff x="0" y="864"/>
                <a:chExt cx="908" cy="384"/>
              </a:xfrm>
            </p:grpSpPr>
            <p:sp>
              <p:nvSpPr>
                <p:cNvPr id="29727" name="Rectangle 31"/>
                <p:cNvSpPr>
                  <a:spLocks noChangeArrowheads="1"/>
                </p:cNvSpPr>
                <p:nvPr/>
              </p:nvSpPr>
              <p:spPr bwMode="auto">
                <a:xfrm>
                  <a:off x="11" y="864"/>
                  <a:ext cx="8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zh-CN" altLang="en-US">
                      <a:latin typeface="隶书" panose="02010509060101010101" pitchFamily="1" charset="-122"/>
                      <a:ea typeface="隶书" panose="02010509060101010101" pitchFamily="1" charset="-122"/>
                    </a:rPr>
                    <a:t>设备</a:t>
                  </a:r>
                  <a:r>
                    <a:rPr lang="en-US" altLang="zh-CN" i="1">
                      <a:latin typeface="隶书" panose="02010509060101010101" pitchFamily="1" charset="-122"/>
                      <a:ea typeface="隶书" panose="02010509060101010101" pitchFamily="1" charset="-122"/>
                    </a:rPr>
                    <a:t>B</a:t>
                  </a:r>
                </a:p>
                <a:p>
                  <a:pPr eaLnBrk="0" hangingPunct="0"/>
                  <a:endParaRPr lang="en-US" altLang="zh-CN">
                    <a:latin typeface="隶书" panose="02010509060101010101" pitchFamily="1" charset="-122"/>
                    <a:ea typeface="隶书" panose="02010509060101010101" pitchFamily="1" charset="-122"/>
                  </a:endParaRPr>
                </a:p>
              </p:txBody>
            </p:sp>
            <p:sp>
              <p:nvSpPr>
                <p:cNvPr id="29728" name="Rectangle 32"/>
                <p:cNvSpPr>
                  <a:spLocks noChangeArrowheads="1"/>
                </p:cNvSpPr>
                <p:nvPr/>
              </p:nvSpPr>
              <p:spPr bwMode="auto">
                <a:xfrm>
                  <a:off x="0" y="864"/>
                  <a:ext cx="90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29" name="Group 33"/>
              <p:cNvGrpSpPr/>
              <p:nvPr/>
            </p:nvGrpSpPr>
            <p:grpSpPr bwMode="auto">
              <a:xfrm>
                <a:off x="908" y="864"/>
                <a:ext cx="582" cy="384"/>
                <a:chOff x="908" y="864"/>
                <a:chExt cx="582" cy="384"/>
              </a:xfrm>
            </p:grpSpPr>
            <p:sp>
              <p:nvSpPr>
                <p:cNvPr id="29730" name="Rectangle 34"/>
                <p:cNvSpPr>
                  <a:spLocks noChangeArrowheads="1"/>
                </p:cNvSpPr>
                <p:nvPr/>
              </p:nvSpPr>
              <p:spPr bwMode="auto">
                <a:xfrm>
                  <a:off x="919" y="864"/>
                  <a:ext cx="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2</a:t>
                  </a:r>
                </a:p>
                <a:p>
                  <a:pPr eaLnBrk="0" hangingPunct="0"/>
                  <a:endParaRPr lang="en-US" altLang="zh-CN">
                    <a:latin typeface="隶书" panose="02010509060101010101" pitchFamily="1" charset="-122"/>
                    <a:ea typeface="隶书" panose="02010509060101010101" pitchFamily="1" charset="-122"/>
                  </a:endParaRPr>
                </a:p>
              </p:txBody>
            </p:sp>
            <p:sp>
              <p:nvSpPr>
                <p:cNvPr id="29731" name="Rectangle 35"/>
                <p:cNvSpPr>
                  <a:spLocks noChangeArrowheads="1"/>
                </p:cNvSpPr>
                <p:nvPr/>
              </p:nvSpPr>
              <p:spPr bwMode="auto">
                <a:xfrm>
                  <a:off x="908" y="864"/>
                  <a:ext cx="58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32" name="Group 36"/>
              <p:cNvGrpSpPr/>
              <p:nvPr/>
            </p:nvGrpSpPr>
            <p:grpSpPr bwMode="auto">
              <a:xfrm>
                <a:off x="1490" y="864"/>
                <a:ext cx="576" cy="384"/>
                <a:chOff x="1490" y="864"/>
                <a:chExt cx="576" cy="384"/>
              </a:xfrm>
            </p:grpSpPr>
            <p:sp>
              <p:nvSpPr>
                <p:cNvPr id="29733" name="Rectangle 37"/>
                <p:cNvSpPr>
                  <a:spLocks noChangeArrowheads="1"/>
                </p:cNvSpPr>
                <p:nvPr/>
              </p:nvSpPr>
              <p:spPr bwMode="auto">
                <a:xfrm>
                  <a:off x="1501" y="864"/>
                  <a:ext cx="5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1</a:t>
                  </a:r>
                </a:p>
                <a:p>
                  <a:pPr eaLnBrk="0" hangingPunct="0"/>
                  <a:endParaRPr lang="en-US" altLang="zh-CN">
                    <a:latin typeface="隶书" panose="02010509060101010101" pitchFamily="1" charset="-122"/>
                    <a:ea typeface="隶书" panose="02010509060101010101" pitchFamily="1" charset="-122"/>
                  </a:endParaRPr>
                </a:p>
              </p:txBody>
            </p:sp>
            <p:sp>
              <p:nvSpPr>
                <p:cNvPr id="29734" name="Rectangle 38"/>
                <p:cNvSpPr>
                  <a:spLocks noChangeArrowheads="1"/>
                </p:cNvSpPr>
                <p:nvPr/>
              </p:nvSpPr>
              <p:spPr bwMode="auto">
                <a:xfrm>
                  <a:off x="1490" y="864"/>
                  <a:ext cx="57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35" name="Group 39"/>
              <p:cNvGrpSpPr/>
              <p:nvPr/>
            </p:nvGrpSpPr>
            <p:grpSpPr bwMode="auto">
              <a:xfrm>
                <a:off x="2066" y="864"/>
                <a:ext cx="688" cy="384"/>
                <a:chOff x="2066" y="864"/>
                <a:chExt cx="688" cy="384"/>
              </a:xfrm>
            </p:grpSpPr>
            <p:sp>
              <p:nvSpPr>
                <p:cNvPr id="29736" name="Rectangle 40"/>
                <p:cNvSpPr>
                  <a:spLocks noChangeArrowheads="1"/>
                </p:cNvSpPr>
                <p:nvPr/>
              </p:nvSpPr>
              <p:spPr bwMode="auto">
                <a:xfrm>
                  <a:off x="2077" y="864"/>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40</a:t>
                  </a:r>
                </a:p>
                <a:p>
                  <a:pPr eaLnBrk="0" hangingPunct="0"/>
                  <a:endParaRPr lang="en-US" altLang="zh-CN">
                    <a:latin typeface="隶书" panose="02010509060101010101" pitchFamily="1" charset="-122"/>
                    <a:ea typeface="隶书" panose="02010509060101010101" pitchFamily="1" charset="-122"/>
                  </a:endParaRPr>
                </a:p>
              </p:txBody>
            </p:sp>
            <p:sp>
              <p:nvSpPr>
                <p:cNvPr id="29737" name="Rectangle 41"/>
                <p:cNvSpPr>
                  <a:spLocks noChangeArrowheads="1"/>
                </p:cNvSpPr>
                <p:nvPr/>
              </p:nvSpPr>
              <p:spPr bwMode="auto">
                <a:xfrm>
                  <a:off x="2066" y="864"/>
                  <a:ext cx="68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38" name="Group 42"/>
              <p:cNvGrpSpPr/>
              <p:nvPr/>
            </p:nvGrpSpPr>
            <p:grpSpPr bwMode="auto">
              <a:xfrm>
                <a:off x="0" y="1248"/>
                <a:ext cx="908" cy="384"/>
                <a:chOff x="0" y="1248"/>
                <a:chExt cx="908" cy="384"/>
              </a:xfrm>
            </p:grpSpPr>
            <p:sp>
              <p:nvSpPr>
                <p:cNvPr id="29739" name="Rectangle 43"/>
                <p:cNvSpPr>
                  <a:spLocks noChangeArrowheads="1"/>
                </p:cNvSpPr>
                <p:nvPr/>
              </p:nvSpPr>
              <p:spPr bwMode="auto">
                <a:xfrm>
                  <a:off x="11" y="1248"/>
                  <a:ext cx="8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zh-CN" altLang="en-US">
                      <a:latin typeface="隶书" panose="02010509060101010101" pitchFamily="1" charset="-122"/>
                      <a:ea typeface="隶书" panose="02010509060101010101" pitchFamily="1" charset="-122"/>
                    </a:rPr>
                    <a:t>设备</a:t>
                  </a:r>
                  <a:r>
                    <a:rPr lang="en-US" altLang="zh-CN" i="1">
                      <a:latin typeface="隶书" panose="02010509060101010101" pitchFamily="1" charset="-122"/>
                      <a:ea typeface="隶书" panose="02010509060101010101" pitchFamily="1" charset="-122"/>
                    </a:rPr>
                    <a:t>C</a:t>
                  </a:r>
                </a:p>
                <a:p>
                  <a:pPr eaLnBrk="0" hangingPunct="0"/>
                  <a:endParaRPr lang="en-US" altLang="zh-CN">
                    <a:latin typeface="隶书" panose="02010509060101010101" pitchFamily="1" charset="-122"/>
                    <a:ea typeface="隶书" panose="02010509060101010101" pitchFamily="1" charset="-122"/>
                  </a:endParaRPr>
                </a:p>
              </p:txBody>
            </p:sp>
            <p:sp>
              <p:nvSpPr>
                <p:cNvPr id="29740" name="Rectangle 44"/>
                <p:cNvSpPr>
                  <a:spLocks noChangeArrowheads="1"/>
                </p:cNvSpPr>
                <p:nvPr/>
              </p:nvSpPr>
              <p:spPr bwMode="auto">
                <a:xfrm>
                  <a:off x="0" y="1248"/>
                  <a:ext cx="90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41" name="Group 45"/>
              <p:cNvGrpSpPr/>
              <p:nvPr/>
            </p:nvGrpSpPr>
            <p:grpSpPr bwMode="auto">
              <a:xfrm>
                <a:off x="908" y="1248"/>
                <a:ext cx="582" cy="384"/>
                <a:chOff x="908" y="1248"/>
                <a:chExt cx="582" cy="384"/>
              </a:xfrm>
            </p:grpSpPr>
            <p:sp>
              <p:nvSpPr>
                <p:cNvPr id="29742" name="Rectangle 46"/>
                <p:cNvSpPr>
                  <a:spLocks noChangeArrowheads="1"/>
                </p:cNvSpPr>
                <p:nvPr/>
              </p:nvSpPr>
              <p:spPr bwMode="auto">
                <a:xfrm>
                  <a:off x="919" y="1248"/>
                  <a:ext cx="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0</a:t>
                  </a:r>
                </a:p>
                <a:p>
                  <a:pPr eaLnBrk="0" hangingPunct="0"/>
                  <a:endParaRPr lang="en-US" altLang="zh-CN">
                    <a:latin typeface="隶书" panose="02010509060101010101" pitchFamily="1" charset="-122"/>
                    <a:ea typeface="隶书" panose="02010509060101010101" pitchFamily="1" charset="-122"/>
                  </a:endParaRPr>
                </a:p>
              </p:txBody>
            </p:sp>
            <p:sp>
              <p:nvSpPr>
                <p:cNvPr id="29743" name="Rectangle 47"/>
                <p:cNvSpPr>
                  <a:spLocks noChangeArrowheads="1"/>
                </p:cNvSpPr>
                <p:nvPr/>
              </p:nvSpPr>
              <p:spPr bwMode="auto">
                <a:xfrm>
                  <a:off x="908" y="1248"/>
                  <a:ext cx="58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44" name="Group 48"/>
              <p:cNvGrpSpPr/>
              <p:nvPr/>
            </p:nvGrpSpPr>
            <p:grpSpPr bwMode="auto">
              <a:xfrm>
                <a:off x="1490" y="1248"/>
                <a:ext cx="576" cy="384"/>
                <a:chOff x="1490" y="1248"/>
                <a:chExt cx="576" cy="384"/>
              </a:xfrm>
            </p:grpSpPr>
            <p:sp>
              <p:nvSpPr>
                <p:cNvPr id="29745" name="Rectangle 49"/>
                <p:cNvSpPr>
                  <a:spLocks noChangeArrowheads="1"/>
                </p:cNvSpPr>
                <p:nvPr/>
              </p:nvSpPr>
              <p:spPr bwMode="auto">
                <a:xfrm>
                  <a:off x="1501" y="1248"/>
                  <a:ext cx="5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3</a:t>
                  </a:r>
                </a:p>
                <a:p>
                  <a:pPr eaLnBrk="0" hangingPunct="0"/>
                  <a:endParaRPr lang="en-US" altLang="zh-CN">
                    <a:latin typeface="隶书" panose="02010509060101010101" pitchFamily="1" charset="-122"/>
                    <a:ea typeface="隶书" panose="02010509060101010101" pitchFamily="1" charset="-122"/>
                  </a:endParaRPr>
                </a:p>
              </p:txBody>
            </p:sp>
            <p:sp>
              <p:nvSpPr>
                <p:cNvPr id="29746" name="Rectangle 50"/>
                <p:cNvSpPr>
                  <a:spLocks noChangeArrowheads="1"/>
                </p:cNvSpPr>
                <p:nvPr/>
              </p:nvSpPr>
              <p:spPr bwMode="auto">
                <a:xfrm>
                  <a:off x="1490" y="1248"/>
                  <a:ext cx="57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47" name="Group 51"/>
              <p:cNvGrpSpPr/>
              <p:nvPr/>
            </p:nvGrpSpPr>
            <p:grpSpPr bwMode="auto">
              <a:xfrm>
                <a:off x="2066" y="1248"/>
                <a:ext cx="688" cy="384"/>
                <a:chOff x="2066" y="1248"/>
                <a:chExt cx="688" cy="384"/>
              </a:xfrm>
            </p:grpSpPr>
            <p:sp>
              <p:nvSpPr>
                <p:cNvPr id="29748" name="Rectangle 52"/>
                <p:cNvSpPr>
                  <a:spLocks noChangeArrowheads="1"/>
                </p:cNvSpPr>
                <p:nvPr/>
              </p:nvSpPr>
              <p:spPr bwMode="auto">
                <a:xfrm>
                  <a:off x="2077" y="1248"/>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75</a:t>
                  </a:r>
                </a:p>
                <a:p>
                  <a:pPr eaLnBrk="0" hangingPunct="0"/>
                  <a:endParaRPr lang="en-US" altLang="zh-CN">
                    <a:latin typeface="隶书" panose="02010509060101010101" pitchFamily="1" charset="-122"/>
                    <a:ea typeface="隶书" panose="02010509060101010101" pitchFamily="1" charset="-122"/>
                  </a:endParaRPr>
                </a:p>
              </p:txBody>
            </p:sp>
            <p:sp>
              <p:nvSpPr>
                <p:cNvPr id="29749" name="Rectangle 53"/>
                <p:cNvSpPr>
                  <a:spLocks noChangeArrowheads="1"/>
                </p:cNvSpPr>
                <p:nvPr/>
              </p:nvSpPr>
              <p:spPr bwMode="auto">
                <a:xfrm>
                  <a:off x="2066" y="1248"/>
                  <a:ext cx="68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50" name="Group 54"/>
              <p:cNvGrpSpPr/>
              <p:nvPr/>
            </p:nvGrpSpPr>
            <p:grpSpPr bwMode="auto">
              <a:xfrm>
                <a:off x="0" y="1632"/>
                <a:ext cx="908" cy="384"/>
                <a:chOff x="0" y="1632"/>
                <a:chExt cx="908" cy="384"/>
              </a:xfrm>
            </p:grpSpPr>
            <p:sp>
              <p:nvSpPr>
                <p:cNvPr id="29751" name="Rectangle 55"/>
                <p:cNvSpPr>
                  <a:spLocks noChangeArrowheads="1"/>
                </p:cNvSpPr>
                <p:nvPr/>
              </p:nvSpPr>
              <p:spPr bwMode="auto">
                <a:xfrm>
                  <a:off x="11" y="1632"/>
                  <a:ext cx="8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zh-CN" altLang="en-US">
                      <a:latin typeface="隶书" panose="02010509060101010101" pitchFamily="1" charset="-122"/>
                      <a:ea typeface="隶书" panose="02010509060101010101" pitchFamily="1" charset="-122"/>
                    </a:rPr>
                    <a:t>利润（元</a:t>
                  </a:r>
                  <a:r>
                    <a:rPr lang="en-US" altLang="zh-CN">
                      <a:latin typeface="隶书" panose="02010509060101010101" pitchFamily="1" charset="-122"/>
                      <a:ea typeface="隶书" panose="02010509060101010101" pitchFamily="1" charset="-122"/>
                    </a:rPr>
                    <a:t>/</a:t>
                  </a:r>
                  <a:r>
                    <a:rPr lang="zh-CN" altLang="en-US">
                      <a:latin typeface="隶书" panose="02010509060101010101" pitchFamily="1" charset="-122"/>
                      <a:ea typeface="隶书" panose="02010509060101010101" pitchFamily="1" charset="-122"/>
                    </a:rPr>
                    <a:t>件）</a:t>
                  </a:r>
                </a:p>
                <a:p>
                  <a:pPr eaLnBrk="0" hangingPunct="0"/>
                  <a:endParaRPr lang="en-US" altLang="zh-CN">
                    <a:latin typeface="隶书" panose="02010509060101010101" pitchFamily="1" charset="-122"/>
                    <a:ea typeface="隶书" panose="02010509060101010101" pitchFamily="1" charset="-122"/>
                  </a:endParaRPr>
                </a:p>
              </p:txBody>
            </p:sp>
            <p:sp>
              <p:nvSpPr>
                <p:cNvPr id="29752" name="Rectangle 56"/>
                <p:cNvSpPr>
                  <a:spLocks noChangeArrowheads="1"/>
                </p:cNvSpPr>
                <p:nvPr/>
              </p:nvSpPr>
              <p:spPr bwMode="auto">
                <a:xfrm>
                  <a:off x="0" y="1632"/>
                  <a:ext cx="90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53" name="Group 57"/>
              <p:cNvGrpSpPr/>
              <p:nvPr/>
            </p:nvGrpSpPr>
            <p:grpSpPr bwMode="auto">
              <a:xfrm>
                <a:off x="908" y="1632"/>
                <a:ext cx="582" cy="384"/>
                <a:chOff x="908" y="1632"/>
                <a:chExt cx="582" cy="384"/>
              </a:xfrm>
            </p:grpSpPr>
            <p:sp>
              <p:nvSpPr>
                <p:cNvPr id="29754" name="Rectangle 58"/>
                <p:cNvSpPr>
                  <a:spLocks noChangeArrowheads="1"/>
                </p:cNvSpPr>
                <p:nvPr/>
              </p:nvSpPr>
              <p:spPr bwMode="auto">
                <a:xfrm>
                  <a:off x="919" y="1632"/>
                  <a:ext cx="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1500</a:t>
                  </a:r>
                </a:p>
                <a:p>
                  <a:pPr eaLnBrk="0" hangingPunct="0"/>
                  <a:endParaRPr lang="en-US" altLang="zh-CN">
                    <a:latin typeface="隶书" panose="02010509060101010101" pitchFamily="1" charset="-122"/>
                    <a:ea typeface="隶书" panose="02010509060101010101" pitchFamily="1" charset="-122"/>
                  </a:endParaRPr>
                </a:p>
              </p:txBody>
            </p:sp>
            <p:sp>
              <p:nvSpPr>
                <p:cNvPr id="29755" name="Rectangle 59"/>
                <p:cNvSpPr>
                  <a:spLocks noChangeArrowheads="1"/>
                </p:cNvSpPr>
                <p:nvPr/>
              </p:nvSpPr>
              <p:spPr bwMode="auto">
                <a:xfrm>
                  <a:off x="908" y="1632"/>
                  <a:ext cx="58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56" name="Group 60"/>
              <p:cNvGrpSpPr/>
              <p:nvPr/>
            </p:nvGrpSpPr>
            <p:grpSpPr bwMode="auto">
              <a:xfrm>
                <a:off x="1490" y="1632"/>
                <a:ext cx="576" cy="384"/>
                <a:chOff x="1490" y="1632"/>
                <a:chExt cx="576" cy="384"/>
              </a:xfrm>
            </p:grpSpPr>
            <p:sp>
              <p:nvSpPr>
                <p:cNvPr id="29757" name="Rectangle 61"/>
                <p:cNvSpPr>
                  <a:spLocks noChangeArrowheads="1"/>
                </p:cNvSpPr>
                <p:nvPr/>
              </p:nvSpPr>
              <p:spPr bwMode="auto">
                <a:xfrm>
                  <a:off x="1501" y="1632"/>
                  <a:ext cx="5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b="1">
                      <a:latin typeface="隶书" panose="02010509060101010101" pitchFamily="1" charset="-122"/>
                      <a:ea typeface="隶书" panose="02010509060101010101" pitchFamily="1" charset="-122"/>
                    </a:rPr>
                    <a:t>2500</a:t>
                  </a:r>
                </a:p>
                <a:p>
                  <a:pPr eaLnBrk="0" hangingPunct="0"/>
                  <a:endParaRPr lang="en-US" altLang="zh-CN">
                    <a:latin typeface="隶书" panose="02010509060101010101" pitchFamily="1" charset="-122"/>
                    <a:ea typeface="隶书" panose="02010509060101010101" pitchFamily="1" charset="-122"/>
                  </a:endParaRPr>
                </a:p>
              </p:txBody>
            </p:sp>
            <p:sp>
              <p:nvSpPr>
                <p:cNvPr id="29758" name="Rectangle 62"/>
                <p:cNvSpPr>
                  <a:spLocks noChangeArrowheads="1"/>
                </p:cNvSpPr>
                <p:nvPr/>
              </p:nvSpPr>
              <p:spPr bwMode="auto">
                <a:xfrm>
                  <a:off x="1490" y="1632"/>
                  <a:ext cx="57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29759" name="Group 63"/>
              <p:cNvGrpSpPr/>
              <p:nvPr/>
            </p:nvGrpSpPr>
            <p:grpSpPr bwMode="auto">
              <a:xfrm>
                <a:off x="2066" y="1632"/>
                <a:ext cx="688" cy="384"/>
                <a:chOff x="2066" y="1632"/>
                <a:chExt cx="688" cy="384"/>
              </a:xfrm>
            </p:grpSpPr>
            <p:sp>
              <p:nvSpPr>
                <p:cNvPr id="29760" name="Rectangle 64"/>
                <p:cNvSpPr>
                  <a:spLocks noChangeArrowheads="1"/>
                </p:cNvSpPr>
                <p:nvPr/>
              </p:nvSpPr>
              <p:spPr bwMode="auto">
                <a:xfrm>
                  <a:off x="2077" y="1632"/>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r>
                    <a:rPr lang="en-US" altLang="zh-CN">
                      <a:latin typeface="Times New Roman" panose="02020603050405020304"/>
                      <a:ea typeface="隶书" panose="02010509060101010101" pitchFamily="1" charset="-122"/>
                    </a:rPr>
                    <a:t> </a:t>
                  </a:r>
                  <a:endParaRPr lang="en-US" altLang="zh-CN">
                    <a:latin typeface="隶书" panose="02010509060101010101" pitchFamily="1" charset="-122"/>
                    <a:ea typeface="隶书" panose="02010509060101010101" pitchFamily="1" charset="-122"/>
                  </a:endParaRPr>
                </a:p>
                <a:p>
                  <a:pPr eaLnBrk="0" hangingPunct="0"/>
                  <a:endParaRPr lang="en-US" altLang="zh-CN">
                    <a:latin typeface="隶书" panose="02010509060101010101" pitchFamily="1" charset="-122"/>
                    <a:ea typeface="隶书" panose="02010509060101010101" pitchFamily="1" charset="-122"/>
                  </a:endParaRPr>
                </a:p>
              </p:txBody>
            </p:sp>
            <p:sp>
              <p:nvSpPr>
                <p:cNvPr id="29761" name="Rectangle 65"/>
                <p:cNvSpPr>
                  <a:spLocks noChangeArrowheads="1"/>
                </p:cNvSpPr>
                <p:nvPr/>
              </p:nvSpPr>
              <p:spPr bwMode="auto">
                <a:xfrm>
                  <a:off x="2066" y="1632"/>
                  <a:ext cx="68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grpSp>
        <p:sp>
          <p:nvSpPr>
            <p:cNvPr id="29762" name="Rectangle 66"/>
            <p:cNvSpPr>
              <a:spLocks noChangeArrowheads="1"/>
            </p:cNvSpPr>
            <p:nvPr/>
          </p:nvSpPr>
          <p:spPr bwMode="auto">
            <a:xfrm>
              <a:off x="-3" y="-3"/>
              <a:ext cx="2760" cy="2022"/>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p>
          </p:txBody>
        </p:sp>
      </p:grpSp>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dirty="0">
                <a:latin typeface="隶书" panose="02010509060101010101" pitchFamily="1" charset="-122"/>
              </a:rPr>
              <a:t>-</a:t>
            </a:r>
            <a:r>
              <a:rPr lang="zh-CN" altLang="en-US" dirty="0">
                <a:latin typeface="隶书" panose="02010509060101010101" pitchFamily="1" charset="-122"/>
              </a:rPr>
              <a:t>例</a:t>
            </a:r>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9700"/>
                                        </p:tgtEl>
                                        <p:attrNameLst>
                                          <p:attrName>style.visibility</p:attrName>
                                        </p:attrNameLst>
                                      </p:cBhvr>
                                      <p:to>
                                        <p:strVal val="visible"/>
                                      </p:to>
                                    </p:set>
                                    <p:animEffect transition="in" filter="box(in)">
                                      <p:cBhvr>
                                        <p:cTn id="13" dur="500"/>
                                        <p:tgtEl>
                                          <p:spTgt spid="29700"/>
                                        </p:tgtEl>
                                      </p:cBhvr>
                                    </p:animEffect>
                                  </p:childTnLst>
                                  <p:subTnLst>
                                    <p:audio>
                                      <p:cMediaNode>
                                        <p:cTn display="0" masterRel="sameClick">
                                          <p:stCondLst>
                                            <p:cond evt="begin" delay="0">
                                              <p:tn val="11"/>
                                            </p:cond>
                                          </p:stCondLst>
                                          <p:endCondLst>
                                            <p:cond evt="onStopAudio" delay="0">
                                              <p:tgtEl>
                                                <p:sldTgt/>
                                              </p:tgtEl>
                                            </p:cond>
                                          </p:endCondLst>
                                        </p:cTn>
                                        <p:tgtEl>
                                          <p:sndTgt r:embed="rId3" name="MsgSen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200" dirty="0">
                <a:latin typeface="隶书" panose="02010509060101010101" pitchFamily="1" charset="-122"/>
              </a:rPr>
              <a:t>第</a:t>
            </a:r>
            <a:r>
              <a:rPr lang="en-US" altLang="zh-CN" sz="3200" dirty="0">
                <a:latin typeface="隶书" panose="02010509060101010101" pitchFamily="1" charset="-122"/>
              </a:rPr>
              <a:t>2</a:t>
            </a:r>
            <a:r>
              <a:rPr lang="zh-CN" altLang="en-US" sz="3200" dirty="0">
                <a:latin typeface="隶书" panose="02010509060101010101" pitchFamily="1" charset="-122"/>
              </a:rPr>
              <a:t>章线性规划</a:t>
            </a:r>
            <a:r>
              <a:rPr lang="en-US" altLang="zh-CN" sz="3200" dirty="0">
                <a:latin typeface="隶书" panose="02010509060101010101" pitchFamily="1" charset="-122"/>
              </a:rPr>
              <a:t>-</a:t>
            </a:r>
            <a:r>
              <a:rPr lang="zh-CN" altLang="en-US" sz="3200" dirty="0">
                <a:latin typeface="隶书" panose="02010509060101010101" pitchFamily="1" charset="-122"/>
              </a:rPr>
              <a:t>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12)</a:t>
            </a:r>
            <a:endParaRPr lang="zh-CN" altLang="en-US" sz="3200" dirty="0"/>
          </a:p>
        </p:txBody>
      </p:sp>
      <p:sp>
        <p:nvSpPr>
          <p:cNvPr id="3" name="Content Placeholder 2"/>
          <p:cNvSpPr>
            <a:spLocks noGrp="1"/>
          </p:cNvSpPr>
          <p:nvPr>
            <p:ph idx="1"/>
          </p:nvPr>
        </p:nvSpPr>
        <p:spPr/>
        <p:txBody>
          <a:bodyPr/>
          <a:lstStyle/>
          <a:p>
            <a:r>
              <a:rPr lang="zh-CN" altLang="en-US" dirty="0"/>
              <a:t>单纯形的一般过程</a:t>
            </a:r>
          </a:p>
        </p:txBody>
      </p:sp>
      <p:grpSp>
        <p:nvGrpSpPr>
          <p:cNvPr id="4" name="Group 3"/>
          <p:cNvGrpSpPr/>
          <p:nvPr/>
        </p:nvGrpSpPr>
        <p:grpSpPr bwMode="auto">
          <a:xfrm>
            <a:off x="1496268" y="1880989"/>
            <a:ext cx="6769100" cy="4331017"/>
            <a:chOff x="864" y="960"/>
            <a:chExt cx="4800" cy="3024"/>
          </a:xfrm>
        </p:grpSpPr>
        <p:sp>
          <p:nvSpPr>
            <p:cNvPr id="5" name="AutoShape 4" descr="蓝色砂纸"/>
            <p:cNvSpPr>
              <a:spLocks noChangeArrowheads="1"/>
            </p:cNvSpPr>
            <p:nvPr/>
          </p:nvSpPr>
          <p:spPr bwMode="auto">
            <a:xfrm>
              <a:off x="1008" y="960"/>
              <a:ext cx="2112" cy="432"/>
            </a:xfrm>
            <a:prstGeom prst="roundRect">
              <a:avLst>
                <a:gd name="adj" fmla="val 16667"/>
              </a:avLst>
            </a:prstGeom>
            <a:blipFill dpi="0" rotWithShape="0">
              <a:blip r:embed="rId2"/>
              <a:srcRect/>
              <a:tile tx="0" ty="0" sx="100000" sy="100000" flip="none" algn="tl"/>
            </a:blipFill>
            <a:ln>
              <a:noFill/>
            </a:ln>
            <a:effectLst/>
            <a:extLst>
              <a:ext uri="{91240B29-F687-4F45-9708-019B960494DF}">
                <a14:hiddenLine xmlns:a14="http://schemas.microsoft.com/office/drawing/2010/main" w="57150">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t">
                <a:lnSpc>
                  <a:spcPct val="80000"/>
                </a:lnSpc>
                <a:spcBef>
                  <a:spcPct val="20000"/>
                </a:spcBef>
                <a:buClr>
                  <a:schemeClr val="hlink"/>
                </a:buClr>
                <a:buSzPct val="80000"/>
                <a:buFont typeface="Monotype Sorts" pitchFamily="2" charset="2"/>
                <a:buNone/>
              </a:pPr>
              <a:r>
                <a:rPr lang="zh-CN" altLang="en-US">
                  <a:latin typeface="隶书" panose="02010509060101010101" pitchFamily="1" charset="-122"/>
                  <a:ea typeface="隶书" panose="02010509060101010101" pitchFamily="1" charset="-122"/>
                </a:rPr>
                <a:t>初始基本可行解</a:t>
              </a:r>
            </a:p>
          </p:txBody>
        </p:sp>
        <p:sp>
          <p:nvSpPr>
            <p:cNvPr id="6" name="AutoShape 5" descr="蓝色砂纸"/>
            <p:cNvSpPr>
              <a:spLocks noChangeArrowheads="1"/>
            </p:cNvSpPr>
            <p:nvPr/>
          </p:nvSpPr>
          <p:spPr bwMode="auto">
            <a:xfrm>
              <a:off x="864" y="2016"/>
              <a:ext cx="2352" cy="912"/>
            </a:xfrm>
            <a:prstGeom prst="diamond">
              <a:avLst/>
            </a:prstGeom>
            <a:blipFill dpi="0" rotWithShape="0">
              <a:blip r:embed="rId2"/>
              <a:srcRect/>
              <a:tile tx="0" ty="0" sx="100000" sy="100000" flip="none" algn="tl"/>
            </a:blipFill>
            <a:ln>
              <a:noFill/>
            </a:ln>
            <a:effectLst/>
            <a:extLs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t">
                <a:lnSpc>
                  <a:spcPct val="80000"/>
                </a:lnSpc>
                <a:spcBef>
                  <a:spcPct val="20000"/>
                </a:spcBef>
                <a:buClr>
                  <a:schemeClr val="hlink"/>
                </a:buClr>
                <a:buSzPct val="80000"/>
                <a:buFont typeface="Monotype Sorts" pitchFamily="2" charset="2"/>
                <a:buNone/>
              </a:pPr>
              <a:r>
                <a:rPr lang="zh-CN" altLang="en-US" sz="2000">
                  <a:latin typeface="隶书" panose="02010509060101010101" pitchFamily="1" charset="-122"/>
                  <a:ea typeface="隶书" panose="02010509060101010101" pitchFamily="1" charset="-122"/>
                </a:rPr>
                <a:t>是否最优解或</a:t>
              </a:r>
            </a:p>
            <a:p>
              <a:pPr fontAlgn="t">
                <a:lnSpc>
                  <a:spcPct val="80000"/>
                </a:lnSpc>
                <a:spcBef>
                  <a:spcPct val="20000"/>
                </a:spcBef>
                <a:buClr>
                  <a:schemeClr val="hlink"/>
                </a:buClr>
                <a:buSzPct val="80000"/>
                <a:buFont typeface="Monotype Sorts" pitchFamily="2" charset="2"/>
                <a:buNone/>
              </a:pPr>
              <a:r>
                <a:rPr lang="zh-CN" altLang="en-US" sz="2000">
                  <a:latin typeface="隶书" panose="02010509060101010101" pitchFamily="1" charset="-122"/>
                  <a:ea typeface="隶书" panose="02010509060101010101" pitchFamily="1" charset="-122"/>
                </a:rPr>
                <a:t>无限最优解</a:t>
              </a:r>
              <a:r>
                <a:rPr lang="en-US" altLang="zh-CN" sz="2000">
                  <a:latin typeface="隶书" panose="02010509060101010101" pitchFamily="1" charset="-122"/>
                  <a:ea typeface="隶书" panose="02010509060101010101" pitchFamily="1" charset="-122"/>
                </a:rPr>
                <a:t>?</a:t>
              </a:r>
            </a:p>
          </p:txBody>
        </p:sp>
        <p:sp>
          <p:nvSpPr>
            <p:cNvPr id="7" name="AutoShape 6" descr="蓝色砂纸"/>
            <p:cNvSpPr>
              <a:spLocks noChangeArrowheads="1"/>
            </p:cNvSpPr>
            <p:nvPr/>
          </p:nvSpPr>
          <p:spPr bwMode="auto">
            <a:xfrm>
              <a:off x="1056" y="3552"/>
              <a:ext cx="2112" cy="432"/>
            </a:xfrm>
            <a:prstGeom prst="roundRect">
              <a:avLst>
                <a:gd name="adj" fmla="val 16667"/>
              </a:avLst>
            </a:prstGeom>
            <a:blipFill dpi="0" rotWithShape="0">
              <a:blip r:embed="rId2"/>
              <a:srcRect/>
              <a:tile tx="0" ty="0" sx="100000" sy="100000" flip="none" algn="tl"/>
            </a:blipFill>
            <a:ln>
              <a:noFill/>
            </a:ln>
            <a:effectLst/>
            <a:extLst>
              <a:ext uri="{91240B29-F687-4F45-9708-019B960494DF}">
                <a14:hiddenLine xmlns:a14="http://schemas.microsoft.com/office/drawing/2010/main" w="57150">
                  <a:solidFill>
                    <a:schemeClr val="hlink"/>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t">
                <a:lnSpc>
                  <a:spcPct val="80000"/>
                </a:lnSpc>
                <a:spcBef>
                  <a:spcPct val="20000"/>
                </a:spcBef>
                <a:buClr>
                  <a:schemeClr val="hlink"/>
                </a:buClr>
                <a:buSzPct val="80000"/>
                <a:buFont typeface="Monotype Sorts" pitchFamily="2" charset="2"/>
                <a:buNone/>
              </a:pPr>
              <a:r>
                <a:rPr lang="zh-CN" altLang="en-US">
                  <a:latin typeface="隶书" panose="02010509060101010101" pitchFamily="1" charset="-122"/>
                  <a:ea typeface="隶书" panose="02010509060101010101" pitchFamily="1" charset="-122"/>
                </a:rPr>
                <a:t>结束</a:t>
              </a:r>
            </a:p>
          </p:txBody>
        </p:sp>
        <p:sp>
          <p:nvSpPr>
            <p:cNvPr id="8" name="Rectangle 7" descr="蓝色砂纸"/>
            <p:cNvSpPr>
              <a:spLocks noChangeArrowheads="1"/>
            </p:cNvSpPr>
            <p:nvPr/>
          </p:nvSpPr>
          <p:spPr bwMode="auto">
            <a:xfrm>
              <a:off x="3936" y="2112"/>
              <a:ext cx="1728" cy="576"/>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fontAlgn="t">
                <a:lnSpc>
                  <a:spcPct val="80000"/>
                </a:lnSpc>
                <a:spcBef>
                  <a:spcPct val="20000"/>
                </a:spcBef>
                <a:buClr>
                  <a:schemeClr val="hlink"/>
                </a:buClr>
                <a:buSzPct val="80000"/>
                <a:buFont typeface="Monotype Sorts" pitchFamily="2" charset="2"/>
                <a:buNone/>
              </a:pPr>
              <a:r>
                <a:rPr lang="zh-CN" altLang="en-US" sz="2000">
                  <a:latin typeface="隶书" panose="02010509060101010101" pitchFamily="1" charset="-122"/>
                  <a:ea typeface="隶书" panose="02010509060101010101" pitchFamily="1" charset="-122"/>
                </a:rPr>
                <a:t>沿边界找新</a:t>
              </a:r>
            </a:p>
            <a:p>
              <a:pPr fontAlgn="t">
                <a:lnSpc>
                  <a:spcPct val="80000"/>
                </a:lnSpc>
                <a:spcBef>
                  <a:spcPct val="20000"/>
                </a:spcBef>
                <a:buClr>
                  <a:schemeClr val="hlink"/>
                </a:buClr>
                <a:buSzPct val="80000"/>
                <a:buFont typeface="Monotype Sorts" pitchFamily="2" charset="2"/>
                <a:buNone/>
              </a:pPr>
              <a:r>
                <a:rPr lang="zh-CN" altLang="en-US" sz="2000">
                  <a:latin typeface="隶书" panose="02010509060101010101" pitchFamily="1" charset="-122"/>
                  <a:ea typeface="隶书" panose="02010509060101010101" pitchFamily="1" charset="-122"/>
                </a:rPr>
                <a:t>的基本可行解</a:t>
              </a:r>
            </a:p>
          </p:txBody>
        </p:sp>
        <p:sp>
          <p:nvSpPr>
            <p:cNvPr id="9" name="Line 8"/>
            <p:cNvSpPr>
              <a:spLocks noChangeShapeType="1"/>
            </p:cNvSpPr>
            <p:nvPr/>
          </p:nvSpPr>
          <p:spPr bwMode="auto">
            <a:xfrm>
              <a:off x="2016" y="1392"/>
              <a:ext cx="0" cy="624"/>
            </a:xfrm>
            <a:prstGeom prst="line">
              <a:avLst/>
            </a:prstGeom>
            <a:noFill/>
            <a:ln w="5715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sz="1600"/>
            </a:p>
          </p:txBody>
        </p:sp>
        <p:sp>
          <p:nvSpPr>
            <p:cNvPr id="10" name="Line 9"/>
            <p:cNvSpPr>
              <a:spLocks noChangeShapeType="1"/>
            </p:cNvSpPr>
            <p:nvPr/>
          </p:nvSpPr>
          <p:spPr bwMode="auto">
            <a:xfrm>
              <a:off x="2064" y="2928"/>
              <a:ext cx="0" cy="624"/>
            </a:xfrm>
            <a:prstGeom prst="line">
              <a:avLst/>
            </a:prstGeom>
            <a:noFill/>
            <a:ln w="5715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sz="1600"/>
            </a:p>
          </p:txBody>
        </p:sp>
        <p:sp>
          <p:nvSpPr>
            <p:cNvPr id="11" name="Line 10"/>
            <p:cNvSpPr>
              <a:spLocks noChangeShapeType="1"/>
            </p:cNvSpPr>
            <p:nvPr/>
          </p:nvSpPr>
          <p:spPr bwMode="auto">
            <a:xfrm>
              <a:off x="3264" y="2448"/>
              <a:ext cx="672" cy="0"/>
            </a:xfrm>
            <a:prstGeom prst="line">
              <a:avLst/>
            </a:prstGeom>
            <a:noFill/>
            <a:ln w="5715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sz="1600"/>
            </a:p>
          </p:txBody>
        </p:sp>
        <p:sp>
          <p:nvSpPr>
            <p:cNvPr id="12" name="Line 11"/>
            <p:cNvSpPr>
              <a:spLocks noChangeShapeType="1"/>
            </p:cNvSpPr>
            <p:nvPr/>
          </p:nvSpPr>
          <p:spPr bwMode="auto">
            <a:xfrm flipV="1">
              <a:off x="4704" y="1632"/>
              <a:ext cx="0" cy="480"/>
            </a:xfrm>
            <a:prstGeom prst="line">
              <a:avLst/>
            </a:prstGeom>
            <a:noFill/>
            <a:ln w="5715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sz="1600"/>
            </a:p>
          </p:txBody>
        </p:sp>
        <p:sp>
          <p:nvSpPr>
            <p:cNvPr id="13" name="Line 12"/>
            <p:cNvSpPr>
              <a:spLocks noChangeShapeType="1"/>
            </p:cNvSpPr>
            <p:nvPr/>
          </p:nvSpPr>
          <p:spPr bwMode="auto">
            <a:xfrm flipH="1">
              <a:off x="2112" y="1632"/>
              <a:ext cx="2592" cy="0"/>
            </a:xfrm>
            <a:prstGeom prst="line">
              <a:avLst/>
            </a:prstGeom>
            <a:noFill/>
            <a:ln w="5715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sz="1600"/>
            </a:p>
          </p:txBody>
        </p:sp>
        <p:sp>
          <p:nvSpPr>
            <p:cNvPr id="14" name="Rectangle 13"/>
            <p:cNvSpPr>
              <a:spLocks noChangeArrowheads="1"/>
            </p:cNvSpPr>
            <p:nvPr/>
          </p:nvSpPr>
          <p:spPr bwMode="auto">
            <a:xfrm>
              <a:off x="3360" y="2112"/>
              <a:ext cx="288" cy="24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000">
                  <a:solidFill>
                    <a:schemeClr val="hlink"/>
                  </a:solidFill>
                  <a:latin typeface="隶书" panose="02010509060101010101" pitchFamily="1" charset="-122"/>
                  <a:ea typeface="隶书" panose="02010509060101010101" pitchFamily="1" charset="-122"/>
                </a:rPr>
                <a:t>N</a:t>
              </a:r>
            </a:p>
          </p:txBody>
        </p:sp>
        <p:sp>
          <p:nvSpPr>
            <p:cNvPr id="15" name="Rectangle 14"/>
            <p:cNvSpPr>
              <a:spLocks noChangeArrowheads="1"/>
            </p:cNvSpPr>
            <p:nvPr/>
          </p:nvSpPr>
          <p:spPr bwMode="auto">
            <a:xfrm>
              <a:off x="1728" y="3072"/>
              <a:ext cx="288" cy="24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000">
                  <a:solidFill>
                    <a:schemeClr val="hlink"/>
                  </a:solidFill>
                  <a:latin typeface="隶书" panose="02010509060101010101" pitchFamily="1" charset="-122"/>
                  <a:ea typeface="隶书" panose="02010509060101010101" pitchFamily="1" charset="-122"/>
                </a:rPr>
                <a:t>Y</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2147" name="Rectangle 3"/>
              <p:cNvSpPr>
                <a:spLocks noGrp="1" noChangeArrowheads="1"/>
              </p:cNvSpPr>
              <p:nvPr>
                <p:ph type="body" idx="1"/>
              </p:nvPr>
            </p:nvSpPr>
            <p:spPr>
              <a:xfrm>
                <a:off x="350838" y="1160909"/>
                <a:ext cx="9163050" cy="5631371"/>
              </a:xfrm>
            </p:spPr>
            <p:txBody>
              <a:bodyPr/>
              <a:lstStyle/>
              <a:p>
                <a:pPr>
                  <a:lnSpc>
                    <a:spcPct val="90000"/>
                  </a:lnSpc>
                  <a:buFontTx/>
                  <a:buNone/>
                </a:pPr>
                <a:r>
                  <a:rPr lang="zh-CN" altLang="en-US" sz="2400" dirty="0"/>
                  <a:t>（</a:t>
                </a:r>
                <a:r>
                  <a:rPr lang="en-US" altLang="zh-CN" sz="2400" dirty="0"/>
                  <a:t>1</a:t>
                </a:r>
                <a:r>
                  <a:rPr lang="zh-CN" altLang="en-US" sz="2400" dirty="0"/>
                  <a:t>）确定一个初始基本可行解</a:t>
                </a:r>
                <a:r>
                  <a:rPr lang="en-US" altLang="zh-CN" sz="2400" dirty="0"/>
                  <a:t>: </a:t>
                </a:r>
                <a14:m>
                  <m:oMath xmlns:m="http://schemas.openxmlformats.org/officeDocument/2006/math">
                    <m:r>
                      <a:rPr lang="en-US" altLang="zh-CN" sz="2400" i="1" dirty="0" smtClean="0">
                        <a:solidFill>
                          <a:schemeClr val="tx2"/>
                        </a:solidFill>
                        <a:latin typeface="Cambria Math"/>
                      </a:rPr>
                      <m:t>𝐴</m:t>
                    </m:r>
                    <m:r>
                      <a:rPr lang="en-US" altLang="zh-CN" sz="2400" i="1" dirty="0" smtClean="0">
                        <a:solidFill>
                          <a:schemeClr val="tx2"/>
                        </a:solidFill>
                        <a:latin typeface="Cambria Math"/>
                      </a:rPr>
                      <m:t> = [ </m:t>
                    </m:r>
                    <m:r>
                      <a:rPr lang="en-US" altLang="zh-CN" sz="2400" i="1" dirty="0" smtClean="0">
                        <a:solidFill>
                          <a:schemeClr val="tx2"/>
                        </a:solidFill>
                        <a:latin typeface="Cambria Math"/>
                      </a:rPr>
                      <m:t>𝐵</m:t>
                    </m:r>
                    <m:r>
                      <a:rPr lang="en-US" altLang="zh-CN" sz="2400" i="1" dirty="0" smtClean="0">
                        <a:solidFill>
                          <a:schemeClr val="tx2"/>
                        </a:solidFill>
                        <a:latin typeface="Cambria Math"/>
                      </a:rPr>
                      <m:t> , </m:t>
                    </m:r>
                    <m:r>
                      <a:rPr lang="en-US" altLang="zh-CN" sz="2400" i="1" dirty="0" smtClean="0">
                        <a:solidFill>
                          <a:schemeClr val="tx2"/>
                        </a:solidFill>
                        <a:latin typeface="Cambria Math"/>
                      </a:rPr>
                      <m:t>𝑁</m:t>
                    </m:r>
                    <m:r>
                      <a:rPr lang="en-US" altLang="zh-CN" sz="2400" i="1" dirty="0" smtClean="0">
                        <a:solidFill>
                          <a:schemeClr val="tx2"/>
                        </a:solidFill>
                        <a:latin typeface="Cambria Math"/>
                      </a:rPr>
                      <m:t> ]</m:t>
                    </m:r>
                    <m:r>
                      <a:rPr lang="en-US" altLang="zh-CN" sz="2400" i="1" dirty="0" smtClean="0">
                        <a:solidFill>
                          <a:schemeClr val="tx2"/>
                        </a:solidFill>
                        <a:latin typeface="Cambria Math"/>
                      </a:rPr>
                      <m:t>，</m:t>
                    </m:r>
                    <m:r>
                      <a:rPr lang="en-US" altLang="zh-CN" sz="2400" i="1" dirty="0" smtClean="0">
                        <a:solidFill>
                          <a:schemeClr val="tx2"/>
                        </a:solidFill>
                        <a:latin typeface="Cambria Math"/>
                      </a:rPr>
                      <m:t> </m:t>
                    </m:r>
                    <m:r>
                      <a:rPr lang="en-US" altLang="zh-CN" sz="2400" i="1" dirty="0" err="1">
                        <a:solidFill>
                          <a:schemeClr val="tx2"/>
                        </a:solidFill>
                        <a:latin typeface="Cambria Math"/>
                      </a:rPr>
                      <m:t>𝑥</m:t>
                    </m:r>
                    <m:r>
                      <a:rPr lang="en-US" altLang="zh-CN" sz="2400" i="1" baseline="30000" dirty="0" err="1">
                        <a:solidFill>
                          <a:schemeClr val="tx2"/>
                        </a:solidFill>
                        <a:latin typeface="Cambria Math"/>
                      </a:rPr>
                      <m:t>𝑇</m:t>
                    </m:r>
                    <m:r>
                      <a:rPr lang="en-US" altLang="zh-CN" sz="2400" i="1" dirty="0">
                        <a:solidFill>
                          <a:schemeClr val="tx2"/>
                        </a:solidFill>
                        <a:latin typeface="Cambria Math"/>
                      </a:rPr>
                      <m:t> = [ </m:t>
                    </m:r>
                    <m:r>
                      <a:rPr lang="en-US" altLang="zh-CN" sz="2400" i="1" dirty="0" err="1">
                        <a:solidFill>
                          <a:schemeClr val="tx2"/>
                        </a:solidFill>
                        <a:latin typeface="Cambria Math"/>
                      </a:rPr>
                      <m:t>𝑥</m:t>
                    </m:r>
                    <m:r>
                      <a:rPr lang="en-US" altLang="zh-CN" sz="2400" i="1" baseline="-25000" dirty="0" err="1">
                        <a:solidFill>
                          <a:schemeClr val="tx2"/>
                        </a:solidFill>
                        <a:latin typeface="Cambria Math"/>
                      </a:rPr>
                      <m:t>𝐵</m:t>
                    </m:r>
                    <m:r>
                      <a:rPr lang="en-US" altLang="zh-CN" sz="2400" i="1" baseline="30000" dirty="0" err="1">
                        <a:solidFill>
                          <a:schemeClr val="tx2"/>
                        </a:solidFill>
                        <a:latin typeface="Cambria Math"/>
                      </a:rPr>
                      <m:t>𝑇</m:t>
                    </m:r>
                    <m:r>
                      <a:rPr lang="en-US" altLang="zh-CN" sz="2400" i="1" dirty="0">
                        <a:solidFill>
                          <a:schemeClr val="tx2"/>
                        </a:solidFill>
                        <a:latin typeface="Cambria Math"/>
                      </a:rPr>
                      <m:t>, </m:t>
                    </m:r>
                    <m:r>
                      <a:rPr lang="en-US" altLang="zh-CN" sz="2400" i="1" dirty="0" err="1">
                        <a:solidFill>
                          <a:schemeClr val="tx2"/>
                        </a:solidFill>
                        <a:latin typeface="Cambria Math"/>
                      </a:rPr>
                      <m:t>𝑥</m:t>
                    </m:r>
                    <m:r>
                      <a:rPr lang="en-US" altLang="zh-CN" sz="2400" i="1" baseline="-25000" dirty="0" err="1">
                        <a:solidFill>
                          <a:schemeClr val="tx2"/>
                        </a:solidFill>
                        <a:latin typeface="Cambria Math"/>
                      </a:rPr>
                      <m:t>𝑁</m:t>
                    </m:r>
                    <m:r>
                      <a:rPr lang="en-US" altLang="zh-CN" sz="2400" i="1" baseline="30000" dirty="0" err="1">
                        <a:solidFill>
                          <a:schemeClr val="tx2"/>
                        </a:solidFill>
                        <a:latin typeface="Cambria Math"/>
                      </a:rPr>
                      <m:t>𝑇</m:t>
                    </m:r>
                    <m:r>
                      <a:rPr lang="en-US" altLang="zh-CN" sz="2400" i="1" dirty="0">
                        <a:solidFill>
                          <a:schemeClr val="tx2"/>
                        </a:solidFill>
                        <a:latin typeface="Cambria Math"/>
                      </a:rPr>
                      <m:t> ]</m:t>
                    </m:r>
                    <m:r>
                      <a:rPr lang="en-US" altLang="zh-CN" sz="2400" i="1" dirty="0">
                        <a:latin typeface="Cambria Math"/>
                      </a:rPr>
                      <m:t>, </m:t>
                    </m:r>
                    <m:r>
                      <a:rPr lang="en-US" altLang="zh-CN" sz="2400" i="1" dirty="0" err="1">
                        <a:solidFill>
                          <a:schemeClr val="tx2"/>
                        </a:solidFill>
                        <a:latin typeface="Cambria Math"/>
                      </a:rPr>
                      <m:t>𝑐</m:t>
                    </m:r>
                    <m:r>
                      <a:rPr lang="en-US" altLang="zh-CN" sz="2400" i="1" baseline="30000" dirty="0" err="1">
                        <a:solidFill>
                          <a:schemeClr val="tx2"/>
                        </a:solidFill>
                        <a:latin typeface="Cambria Math"/>
                      </a:rPr>
                      <m:t>𝑇</m:t>
                    </m:r>
                    <m:r>
                      <a:rPr lang="en-US" altLang="zh-CN" sz="2400" i="1" dirty="0">
                        <a:solidFill>
                          <a:schemeClr val="tx2"/>
                        </a:solidFill>
                        <a:latin typeface="Cambria Math"/>
                      </a:rPr>
                      <m:t> = [ </m:t>
                    </m:r>
                    <m:r>
                      <a:rPr lang="en-US" altLang="zh-CN" sz="2400" i="1" dirty="0" err="1">
                        <a:solidFill>
                          <a:schemeClr val="tx2"/>
                        </a:solidFill>
                        <a:latin typeface="Cambria Math"/>
                      </a:rPr>
                      <m:t>𝑐</m:t>
                    </m:r>
                    <m:r>
                      <a:rPr lang="en-US" altLang="zh-CN" sz="2400" i="1" baseline="-25000" dirty="0" err="1">
                        <a:solidFill>
                          <a:schemeClr val="tx2"/>
                        </a:solidFill>
                        <a:latin typeface="Cambria Math"/>
                      </a:rPr>
                      <m:t>𝐵</m:t>
                    </m:r>
                    <m:r>
                      <a:rPr lang="en-US" altLang="zh-CN" sz="2400" i="1" baseline="30000" dirty="0" err="1">
                        <a:solidFill>
                          <a:schemeClr val="tx2"/>
                        </a:solidFill>
                        <a:latin typeface="Cambria Math"/>
                      </a:rPr>
                      <m:t>𝑇</m:t>
                    </m:r>
                    <m:r>
                      <a:rPr lang="en-US" altLang="zh-CN" sz="2400" i="1" dirty="0">
                        <a:solidFill>
                          <a:schemeClr val="tx2"/>
                        </a:solidFill>
                        <a:latin typeface="Cambria Math"/>
                      </a:rPr>
                      <m:t>, </m:t>
                    </m:r>
                    <m:r>
                      <a:rPr lang="en-US" altLang="zh-CN" sz="2400" i="1" dirty="0" err="1">
                        <a:solidFill>
                          <a:schemeClr val="tx2"/>
                        </a:solidFill>
                        <a:latin typeface="Cambria Math"/>
                      </a:rPr>
                      <m:t>𝑐</m:t>
                    </m:r>
                    <m:r>
                      <a:rPr lang="en-US" altLang="zh-CN" sz="2400" i="1" baseline="-25000" dirty="0" err="1">
                        <a:solidFill>
                          <a:schemeClr val="tx2"/>
                        </a:solidFill>
                        <a:latin typeface="Cambria Math"/>
                      </a:rPr>
                      <m:t>𝑁</m:t>
                    </m:r>
                    <m:r>
                      <a:rPr lang="en-US" altLang="zh-CN" sz="2400" i="1" baseline="30000" dirty="0" err="1">
                        <a:solidFill>
                          <a:schemeClr val="tx2"/>
                        </a:solidFill>
                        <a:latin typeface="Cambria Math"/>
                      </a:rPr>
                      <m:t>𝑇</m:t>
                    </m:r>
                    <m:r>
                      <a:rPr lang="en-US" altLang="zh-CN" sz="2400" i="1" dirty="0">
                        <a:solidFill>
                          <a:schemeClr val="tx2"/>
                        </a:solidFill>
                        <a:latin typeface="Cambria Math"/>
                      </a:rPr>
                      <m:t> ],</m:t>
                    </m:r>
                    <m:r>
                      <a:rPr lang="en-US" altLang="zh-CN" sz="2400" i="1" dirty="0">
                        <a:latin typeface="Cambria Math"/>
                      </a:rPr>
                      <m:t> </m:t>
                    </m:r>
                    <m:r>
                      <a:rPr lang="en-US" altLang="zh-CN" sz="2400" i="1" dirty="0">
                        <a:solidFill>
                          <a:schemeClr val="tx2"/>
                        </a:solidFill>
                        <a:latin typeface="Cambria Math"/>
                      </a:rPr>
                      <m:t>𝑓</m:t>
                    </m:r>
                    <m:r>
                      <a:rPr lang="en-US" altLang="zh-CN" sz="2400" i="1" dirty="0">
                        <a:solidFill>
                          <a:schemeClr val="tx2"/>
                        </a:solidFill>
                        <a:latin typeface="Cambria Math"/>
                      </a:rPr>
                      <m:t>=</m:t>
                    </m:r>
                    <m:r>
                      <a:rPr lang="en-US" altLang="zh-CN" sz="2400" i="1" dirty="0" err="1">
                        <a:solidFill>
                          <a:schemeClr val="tx2"/>
                        </a:solidFill>
                        <a:latin typeface="Cambria Math"/>
                      </a:rPr>
                      <m:t>𝑐</m:t>
                    </m:r>
                    <m:r>
                      <a:rPr lang="en-US" altLang="zh-CN" sz="2400" i="1" baseline="-25000" dirty="0" err="1">
                        <a:solidFill>
                          <a:schemeClr val="tx2"/>
                        </a:solidFill>
                        <a:latin typeface="Cambria Math"/>
                      </a:rPr>
                      <m:t>𝐵</m:t>
                    </m:r>
                    <m:r>
                      <a:rPr lang="en-US" altLang="zh-CN" sz="2400" i="1" baseline="30000" dirty="0" err="1">
                        <a:solidFill>
                          <a:schemeClr val="tx2"/>
                        </a:solidFill>
                        <a:latin typeface="Cambria Math"/>
                      </a:rPr>
                      <m:t>𝑇</m:t>
                    </m:r>
                    <m:r>
                      <a:rPr lang="en-US" altLang="zh-CN" sz="2400" i="1" baseline="-25000" dirty="0">
                        <a:solidFill>
                          <a:schemeClr val="tx2"/>
                        </a:solidFill>
                        <a:latin typeface="Cambria Math"/>
                      </a:rPr>
                      <m:t> </m:t>
                    </m:r>
                    <m:r>
                      <a:rPr lang="en-US" altLang="zh-CN" sz="2400" i="1" dirty="0" err="1">
                        <a:solidFill>
                          <a:schemeClr val="tx2"/>
                        </a:solidFill>
                        <a:latin typeface="Cambria Math"/>
                      </a:rPr>
                      <m:t>𝑥</m:t>
                    </m:r>
                    <m:r>
                      <a:rPr lang="en-US" altLang="zh-CN" sz="2400" i="1" baseline="-25000" dirty="0" err="1">
                        <a:solidFill>
                          <a:schemeClr val="tx2"/>
                        </a:solidFill>
                        <a:latin typeface="Cambria Math"/>
                      </a:rPr>
                      <m:t>𝐵</m:t>
                    </m:r>
                  </m:oMath>
                </a14:m>
                <a:r>
                  <a:rPr lang="en-US" altLang="zh-CN" sz="2400" i="1" baseline="-25000" dirty="0">
                    <a:solidFill>
                      <a:schemeClr val="tx2"/>
                    </a:solidFill>
                  </a:rPr>
                  <a:t> </a:t>
                </a:r>
                <a:r>
                  <a:rPr lang="en-US" altLang="zh-CN" sz="2400" i="1" dirty="0">
                    <a:solidFill>
                      <a:schemeClr val="tx2"/>
                    </a:solidFill>
                  </a:rPr>
                  <a:t>. </a:t>
                </a:r>
                <a:r>
                  <a:rPr lang="zh-CN" altLang="en-US" sz="2400" dirty="0"/>
                  <a:t>这里 </a:t>
                </a:r>
                <a14:m>
                  <m:oMath xmlns:m="http://schemas.openxmlformats.org/officeDocument/2006/math">
                    <m:r>
                      <a:rPr lang="en-US" altLang="zh-CN" sz="2400" i="1" dirty="0" smtClean="0">
                        <a:solidFill>
                          <a:schemeClr val="tx2"/>
                        </a:solidFill>
                        <a:latin typeface="Cambria Math"/>
                      </a:rPr>
                      <m:t>𝑥</m:t>
                    </m:r>
                    <m:r>
                      <a:rPr lang="en-US" altLang="zh-CN" sz="2400" i="1" baseline="-25000" dirty="0" err="1">
                        <a:solidFill>
                          <a:schemeClr val="tx2"/>
                        </a:solidFill>
                        <a:latin typeface="Cambria Math"/>
                      </a:rPr>
                      <m:t>𝐵</m:t>
                    </m:r>
                    <m:r>
                      <a:rPr lang="en-US" altLang="zh-CN" sz="2400" i="1" dirty="0">
                        <a:solidFill>
                          <a:schemeClr val="tx2"/>
                        </a:solidFill>
                        <a:latin typeface="Cambria Math"/>
                      </a:rPr>
                      <m:t> =</m:t>
                    </m:r>
                    <m:sSup>
                      <m:sSupPr>
                        <m:ctrlPr>
                          <a:rPr lang="en-US" altLang="zh-CN" sz="2400" b="1" i="1" dirty="0" smtClean="0">
                            <a:solidFill>
                              <a:schemeClr val="tx2"/>
                            </a:solidFill>
                            <a:latin typeface="Cambria Math" panose="02040503050406030204" pitchFamily="18" charset="0"/>
                          </a:rPr>
                        </m:ctrlPr>
                      </m:sSupPr>
                      <m:e>
                        <m:r>
                          <a:rPr lang="en-US" altLang="zh-CN" sz="2400" b="1" i="1" dirty="0" smtClean="0">
                            <a:solidFill>
                              <a:schemeClr val="tx2"/>
                            </a:solidFill>
                            <a:latin typeface="Cambria Math"/>
                          </a:rPr>
                          <m:t>𝑩</m:t>
                        </m:r>
                      </m:e>
                      <m:sup>
                        <m:r>
                          <a:rPr lang="en-US" altLang="zh-CN" sz="2400" b="1" i="1" dirty="0" smtClean="0">
                            <a:solidFill>
                              <a:schemeClr val="tx2"/>
                            </a:solidFill>
                            <a:latin typeface="Cambria Math"/>
                          </a:rPr>
                          <m:t>−</m:t>
                        </m:r>
                        <m:r>
                          <a:rPr lang="en-US" altLang="zh-CN" sz="2400" b="1" i="1" dirty="0" smtClean="0">
                            <a:solidFill>
                              <a:schemeClr val="tx2"/>
                            </a:solidFill>
                            <a:latin typeface="Cambria Math"/>
                          </a:rPr>
                          <m:t>𝟏</m:t>
                        </m:r>
                      </m:sup>
                    </m:sSup>
                    <m:r>
                      <a:rPr lang="en-US" altLang="zh-CN" sz="2400" i="1" dirty="0">
                        <a:solidFill>
                          <a:schemeClr val="tx2"/>
                        </a:solidFill>
                        <a:latin typeface="Cambria Math"/>
                      </a:rPr>
                      <m:t>𝑏</m:t>
                    </m:r>
                    <m:r>
                      <a:rPr lang="en-US" altLang="zh-CN" sz="2400" i="1" dirty="0">
                        <a:solidFill>
                          <a:schemeClr val="tx2"/>
                        </a:solidFill>
                        <a:latin typeface="Cambria Math"/>
                      </a:rPr>
                      <m:t>≥0,  </m:t>
                    </m:r>
                    <m:r>
                      <a:rPr lang="en-US" altLang="zh-CN" sz="2400" i="1" dirty="0" err="1">
                        <a:solidFill>
                          <a:schemeClr val="tx2"/>
                        </a:solidFill>
                        <a:latin typeface="Cambria Math"/>
                      </a:rPr>
                      <m:t>𝑥</m:t>
                    </m:r>
                    <m:r>
                      <a:rPr lang="en-US" altLang="zh-CN" sz="2400" i="1" baseline="-25000" dirty="0" err="1">
                        <a:solidFill>
                          <a:schemeClr val="tx2"/>
                        </a:solidFill>
                        <a:latin typeface="Cambria Math"/>
                      </a:rPr>
                      <m:t>𝑁</m:t>
                    </m:r>
                    <m:r>
                      <a:rPr lang="en-US" altLang="zh-CN" sz="2400" i="1" dirty="0">
                        <a:solidFill>
                          <a:schemeClr val="tx2"/>
                        </a:solidFill>
                        <a:latin typeface="Cambria Math"/>
                      </a:rPr>
                      <m:t> =0</m:t>
                    </m:r>
                  </m:oMath>
                </a14:m>
                <a:r>
                  <a:rPr lang="en-US" altLang="zh-CN" sz="2400" dirty="0"/>
                  <a:t>. </a:t>
                </a:r>
              </a:p>
              <a:p>
                <a:pPr>
                  <a:lnSpc>
                    <a:spcPct val="90000"/>
                  </a:lnSpc>
                  <a:buFontTx/>
                  <a:buNone/>
                </a:pPr>
                <a:r>
                  <a:rPr lang="zh-CN" altLang="en-US" sz="2400" dirty="0"/>
                  <a:t>（</a:t>
                </a:r>
                <a:r>
                  <a:rPr lang="en-US" altLang="zh-CN" sz="2400" dirty="0"/>
                  <a:t>2</a:t>
                </a:r>
                <a:r>
                  <a:rPr lang="zh-CN" altLang="en-US" sz="2400" dirty="0"/>
                  <a:t>）计算非基变量检验数</a:t>
                </a:r>
                <a14:m>
                  <m:oMath xmlns:m="http://schemas.openxmlformats.org/officeDocument/2006/math">
                    <m:r>
                      <a:rPr lang="zh-CN" altLang="en-US" sz="2400" i="1" dirty="0" smtClean="0">
                        <a:solidFill>
                          <a:schemeClr val="tx2"/>
                        </a:solidFill>
                        <a:latin typeface="Cambria Math"/>
                        <a:sym typeface="Euclid Symbol" pitchFamily="18" charset="2"/>
                      </a:rPr>
                      <m:t></m:t>
                    </m:r>
                    <m:r>
                      <a:rPr lang="en-US" altLang="zh-CN" sz="2400" i="1" dirty="0">
                        <a:solidFill>
                          <a:schemeClr val="tx2"/>
                        </a:solidFill>
                        <a:latin typeface="Cambria Math"/>
                        <a:sym typeface="Euclid Symbol" pitchFamily="18" charset="2"/>
                      </a:rPr>
                      <m:t>=</m:t>
                    </m:r>
                    <m:r>
                      <a:rPr lang="en-US" altLang="zh-CN" sz="2400" i="1" dirty="0" err="1">
                        <a:solidFill>
                          <a:schemeClr val="tx2"/>
                        </a:solidFill>
                        <a:latin typeface="Cambria Math"/>
                      </a:rPr>
                      <m:t>𝑐</m:t>
                    </m:r>
                    <m:r>
                      <a:rPr lang="en-US" altLang="zh-CN" sz="2400" i="1" baseline="-25000" dirty="0" err="1">
                        <a:solidFill>
                          <a:schemeClr val="tx2"/>
                        </a:solidFill>
                        <a:latin typeface="Cambria Math"/>
                      </a:rPr>
                      <m:t>𝑁</m:t>
                    </m:r>
                    <m:r>
                      <a:rPr lang="en-US" altLang="zh-CN" sz="2400" i="1" baseline="30000" dirty="0" err="1">
                        <a:solidFill>
                          <a:schemeClr val="tx2"/>
                        </a:solidFill>
                        <a:latin typeface="Cambria Math"/>
                      </a:rPr>
                      <m:t>𝑇</m:t>
                    </m:r>
                    <m:r>
                      <a:rPr lang="en-US" altLang="zh-CN" sz="2400" i="1" dirty="0">
                        <a:solidFill>
                          <a:schemeClr val="tx2"/>
                        </a:solidFill>
                        <a:latin typeface="Cambria Math"/>
                      </a:rPr>
                      <m:t>−</m:t>
                    </m:r>
                    <m:sSubSup>
                      <m:sSubSupPr>
                        <m:ctrlPr>
                          <a:rPr lang="en-US" altLang="zh-CN" sz="2400" b="1" i="1" dirty="0" smtClean="0">
                            <a:solidFill>
                              <a:schemeClr val="tx2"/>
                            </a:solidFill>
                            <a:latin typeface="Cambria Math" panose="02040503050406030204" pitchFamily="18" charset="0"/>
                          </a:rPr>
                        </m:ctrlPr>
                      </m:sSubSupPr>
                      <m:e>
                        <m:r>
                          <a:rPr lang="en-US" altLang="zh-CN" sz="2400" b="1" i="1" dirty="0" smtClean="0">
                            <a:solidFill>
                              <a:schemeClr val="tx2"/>
                            </a:solidFill>
                            <a:latin typeface="Cambria Math"/>
                          </a:rPr>
                          <m:t>𝒄</m:t>
                        </m:r>
                      </m:e>
                      <m:sub>
                        <m:r>
                          <a:rPr lang="en-US" altLang="zh-CN" sz="2400" b="1" i="1" dirty="0" smtClean="0">
                            <a:solidFill>
                              <a:schemeClr val="tx2"/>
                            </a:solidFill>
                            <a:latin typeface="Cambria Math"/>
                          </a:rPr>
                          <m:t>𝑩</m:t>
                        </m:r>
                      </m:sub>
                      <m:sup>
                        <m:r>
                          <a:rPr lang="en-US" altLang="zh-CN" sz="2400" b="1" i="1" dirty="0" smtClean="0">
                            <a:solidFill>
                              <a:schemeClr val="tx2"/>
                            </a:solidFill>
                            <a:latin typeface="Cambria Math"/>
                          </a:rPr>
                          <m:t>𝑻</m:t>
                        </m:r>
                      </m:sup>
                    </m:sSubSup>
                    <m:sSup>
                      <m:sSupPr>
                        <m:ctrlPr>
                          <a:rPr lang="en-US" altLang="zh-CN" sz="2400" b="1" i="1" dirty="0" smtClean="0">
                            <a:solidFill>
                              <a:schemeClr val="tx2"/>
                            </a:solidFill>
                            <a:latin typeface="Cambria Math" panose="02040503050406030204" pitchFamily="18" charset="0"/>
                          </a:rPr>
                        </m:ctrlPr>
                      </m:sSupPr>
                      <m:e>
                        <m:r>
                          <a:rPr lang="en-US" altLang="zh-CN" sz="2400" b="1" i="1" dirty="0" smtClean="0">
                            <a:solidFill>
                              <a:schemeClr val="tx2"/>
                            </a:solidFill>
                            <a:latin typeface="Cambria Math"/>
                          </a:rPr>
                          <m:t>𝑩</m:t>
                        </m:r>
                      </m:e>
                      <m:sup>
                        <m:r>
                          <a:rPr lang="en-US" altLang="zh-CN" sz="2400" b="1" i="1" dirty="0" smtClean="0">
                            <a:solidFill>
                              <a:schemeClr val="tx2"/>
                            </a:solidFill>
                            <a:latin typeface="Cambria Math"/>
                          </a:rPr>
                          <m:t>−</m:t>
                        </m:r>
                        <m:r>
                          <a:rPr lang="en-US" altLang="zh-CN" sz="2400" b="1" i="1" dirty="0" smtClean="0">
                            <a:solidFill>
                              <a:schemeClr val="tx2"/>
                            </a:solidFill>
                            <a:latin typeface="Cambria Math"/>
                          </a:rPr>
                          <m:t>𝟏</m:t>
                        </m:r>
                      </m:sup>
                    </m:sSup>
                    <m:r>
                      <a:rPr lang="en-US" altLang="zh-CN" sz="2400" i="1" dirty="0">
                        <a:solidFill>
                          <a:schemeClr val="tx2"/>
                        </a:solidFill>
                        <a:latin typeface="Cambria Math"/>
                      </a:rPr>
                      <m:t>𝑁</m:t>
                    </m:r>
                    <m:r>
                      <a:rPr lang="en-US" altLang="zh-CN" sz="2400" i="1" dirty="0">
                        <a:solidFill>
                          <a:schemeClr val="tx2"/>
                        </a:solidFill>
                        <a:latin typeface="Cambria Math"/>
                      </a:rPr>
                      <m:t> </m:t>
                    </m:r>
                  </m:oMath>
                </a14:m>
                <a:r>
                  <a:rPr lang="en-US" altLang="zh-CN" sz="2400" dirty="0">
                    <a:solidFill>
                      <a:schemeClr val="tx2"/>
                    </a:solidFill>
                  </a:rPr>
                  <a:t>,  </a:t>
                </a:r>
                <a:r>
                  <a:rPr lang="zh-CN" altLang="en-US" sz="2400" dirty="0"/>
                  <a:t>根据最优解判别定理，判断</a:t>
                </a:r>
                <a:r>
                  <a:rPr lang="zh-CN" altLang="en-US" sz="2400" i="1" dirty="0">
                    <a:solidFill>
                      <a:schemeClr val="tx2"/>
                    </a:solidFill>
                  </a:rPr>
                  <a:t> </a:t>
                </a:r>
                <a:r>
                  <a:rPr lang="en-US" altLang="zh-CN" sz="2400" i="1" dirty="0">
                    <a:solidFill>
                      <a:schemeClr val="tx2"/>
                    </a:solidFill>
                  </a:rPr>
                  <a:t>x</a:t>
                </a:r>
                <a:r>
                  <a:rPr lang="en-US" altLang="zh-CN" sz="2400" dirty="0">
                    <a:solidFill>
                      <a:schemeClr val="tx2"/>
                    </a:solidFill>
                  </a:rPr>
                  <a:t> </a:t>
                </a:r>
                <a:r>
                  <a:rPr lang="zh-CN" altLang="en-US" sz="2400" dirty="0"/>
                  <a:t>是否为最优解</a:t>
                </a:r>
                <a:r>
                  <a:rPr lang="en-US" altLang="zh-CN" sz="2400" dirty="0"/>
                  <a:t>. </a:t>
                </a:r>
                <a:r>
                  <a:rPr lang="zh-CN" altLang="en-US" sz="2400" dirty="0"/>
                  <a:t>若是，则停止，否则转下一步</a:t>
                </a:r>
                <a:r>
                  <a:rPr lang="en-US" altLang="zh-CN" sz="2400" dirty="0">
                    <a:solidFill>
                      <a:schemeClr val="tx2"/>
                    </a:solidFill>
                  </a:rPr>
                  <a:t>.</a:t>
                </a:r>
              </a:p>
              <a:p>
                <a:pPr>
                  <a:lnSpc>
                    <a:spcPct val="90000"/>
                  </a:lnSpc>
                  <a:buFontTx/>
                  <a:buNone/>
                </a:pPr>
                <a:r>
                  <a:rPr lang="zh-CN" altLang="en-US" sz="2400" dirty="0"/>
                  <a:t>（</a:t>
                </a:r>
                <a:r>
                  <a:rPr lang="en-US" altLang="zh-CN" sz="2400" dirty="0"/>
                  <a:t>3</a:t>
                </a:r>
                <a:r>
                  <a:rPr lang="zh-CN" altLang="en-US" sz="2400" dirty="0"/>
                  <a:t>）求一改进的基本可行解</a:t>
                </a:r>
              </a:p>
              <a:p>
                <a:pPr>
                  <a:lnSpc>
                    <a:spcPct val="90000"/>
                  </a:lnSpc>
                  <a:buFontTx/>
                  <a:buNone/>
                </a:pPr>
                <a:r>
                  <a:rPr lang="zh-CN" altLang="en-US" sz="2400" dirty="0"/>
                  <a:t>	</a:t>
                </a:r>
                <a:r>
                  <a:rPr lang="en-US" altLang="zh-CN" sz="2400" dirty="0"/>
                  <a:t>1) </a:t>
                </a:r>
                <a:r>
                  <a:rPr lang="zh-CN" altLang="en-US" sz="2400" dirty="0"/>
                  <a:t>确定换入变量</a:t>
                </a:r>
                <a:r>
                  <a:rPr lang="en-US" altLang="zh-CN" sz="2400" dirty="0"/>
                  <a:t>: </a:t>
                </a:r>
                <a14:m>
                  <m:oMath xmlns:m="http://schemas.openxmlformats.org/officeDocument/2006/math">
                    <m:r>
                      <a:rPr lang="en-US" altLang="zh-CN" sz="2400" i="1" dirty="0" smtClean="0">
                        <a:solidFill>
                          <a:schemeClr val="tx2"/>
                        </a:solidFill>
                        <a:latin typeface="Cambria Math"/>
                        <a:sym typeface="Euclid Symbol" pitchFamily="18" charset="2"/>
                      </a:rPr>
                      <m:t></m:t>
                    </m:r>
                    <m:r>
                      <a:rPr lang="en-US" altLang="zh-CN" sz="2400" i="1" baseline="-25000" dirty="0">
                        <a:solidFill>
                          <a:schemeClr val="tx2"/>
                        </a:solidFill>
                        <a:latin typeface="Cambria Math"/>
                        <a:sym typeface="Euclid Symbol" pitchFamily="18" charset="2"/>
                      </a:rPr>
                      <m:t>𝑘</m:t>
                    </m:r>
                    <m:r>
                      <a:rPr lang="en-US" altLang="zh-CN" sz="2400" i="1" dirty="0">
                        <a:solidFill>
                          <a:schemeClr val="tx2"/>
                        </a:solidFill>
                        <a:latin typeface="Cambria Math"/>
                        <a:sym typeface="Euclid Symbol" pitchFamily="18" charset="2"/>
                      </a:rPr>
                      <m:t>=</m:t>
                    </m:r>
                    <m:r>
                      <m:rPr>
                        <m:sty m:val="p"/>
                      </m:rPr>
                      <a:rPr lang="en-US" altLang="zh-CN" sz="2400" i="1" dirty="0">
                        <a:solidFill>
                          <a:schemeClr val="tx2"/>
                        </a:solidFill>
                        <a:latin typeface="Cambria Math"/>
                        <a:sym typeface="Euclid Symbol" pitchFamily="18" charset="2"/>
                      </a:rPr>
                      <m:t>max</m:t>
                    </m:r>
                    <m:r>
                      <a:rPr lang="en-US" altLang="zh-CN" sz="2400" i="1" dirty="0">
                        <a:solidFill>
                          <a:schemeClr val="tx2"/>
                        </a:solidFill>
                        <a:latin typeface="Cambria Math"/>
                        <a:sym typeface="Euclid Symbol" pitchFamily="18" charset="2"/>
                      </a:rPr>
                      <m:t>⁡{</m:t>
                    </m:r>
                    <m:r>
                      <a:rPr lang="en-US" altLang="zh-CN" sz="2400" i="1" baseline="-25000" dirty="0">
                        <a:solidFill>
                          <a:schemeClr val="tx2"/>
                        </a:solidFill>
                        <a:latin typeface="Cambria Math"/>
                        <a:sym typeface="Euclid Symbol" pitchFamily="18" charset="2"/>
                      </a:rPr>
                      <m:t>𝑗</m:t>
                    </m:r>
                    <m:r>
                      <a:rPr lang="en-US" altLang="zh-CN" sz="2400" i="1" dirty="0">
                        <a:solidFill>
                          <a:schemeClr val="tx2"/>
                        </a:solidFill>
                        <a:latin typeface="Cambria Math"/>
                        <a:sym typeface="Euclid Symbol" pitchFamily="18" charset="2"/>
                      </a:rPr>
                      <m:t> |  </m:t>
                    </m:r>
                    <m:r>
                      <a:rPr lang="en-US" altLang="zh-CN" sz="2400" i="1" dirty="0" err="1">
                        <a:solidFill>
                          <a:schemeClr val="tx2"/>
                        </a:solidFill>
                        <a:latin typeface="Cambria Math"/>
                        <a:sym typeface="Euclid Symbol" pitchFamily="18" charset="2"/>
                      </a:rPr>
                      <m:t>𝑗</m:t>
                    </m:r>
                    <m:r>
                      <a:rPr lang="en-US" altLang="zh-CN" sz="2400" i="1" dirty="0" err="1" smtClean="0">
                        <a:solidFill>
                          <a:schemeClr val="tx2"/>
                        </a:solidFill>
                        <a:latin typeface="Cambria Math"/>
                        <a:sym typeface="Euclid Symbol" pitchFamily="18" charset="2"/>
                      </a:rPr>
                      <m:t>∈</m:t>
                    </m:r>
                    <m:sSub>
                      <m:sSubPr>
                        <m:ctrlPr>
                          <a:rPr lang="en-US" altLang="zh-CN" sz="2400" i="1" dirty="0" err="1" smtClean="0">
                            <a:solidFill>
                              <a:schemeClr val="tx2"/>
                            </a:solidFill>
                            <a:latin typeface="Cambria Math" panose="02040503050406030204" pitchFamily="18" charset="0"/>
                            <a:sym typeface="Euclid Symbol" pitchFamily="18" charset="2"/>
                          </a:rPr>
                        </m:ctrlPr>
                      </m:sSubPr>
                      <m:e>
                        <m:r>
                          <a:rPr lang="en-US" altLang="zh-CN" sz="2400" i="1" dirty="0" err="1" smtClean="0">
                            <a:solidFill>
                              <a:schemeClr val="tx2"/>
                            </a:solidFill>
                            <a:latin typeface="Cambria Math"/>
                            <a:sym typeface="Euclid Symbol" pitchFamily="18" charset="2"/>
                          </a:rPr>
                          <m:t>𝐽</m:t>
                        </m:r>
                      </m:e>
                      <m:sub>
                        <m:r>
                          <a:rPr lang="en-US" altLang="zh-CN" sz="2400" i="1" dirty="0" err="1" smtClean="0">
                            <a:solidFill>
                              <a:schemeClr val="tx2"/>
                            </a:solidFill>
                            <a:latin typeface="Cambria Math"/>
                            <a:sym typeface="Euclid Symbol" pitchFamily="18" charset="2"/>
                          </a:rPr>
                          <m:t>𝑁</m:t>
                        </m:r>
                      </m:sub>
                    </m:sSub>
                    <m:r>
                      <a:rPr lang="en-US" altLang="zh-CN" sz="2400" i="1" dirty="0" smtClean="0">
                        <a:solidFill>
                          <a:schemeClr val="tx2"/>
                        </a:solidFill>
                        <a:latin typeface="Cambria Math"/>
                        <a:sym typeface="Euclid Symbol" pitchFamily="18" charset="2"/>
                      </a:rPr>
                      <m:t>},</m:t>
                    </m:r>
                  </m:oMath>
                </a14:m>
                <a:r>
                  <a:rPr lang="zh-CN" altLang="en-US" sz="2400" dirty="0">
                    <a:sym typeface="Euclid Symbol" pitchFamily="18" charset="2"/>
                  </a:rPr>
                  <a:t>相应的</a:t>
                </a:r>
                <a:r>
                  <a:rPr lang="en-US" altLang="zh-CN" sz="2400" i="1" dirty="0" err="1">
                    <a:solidFill>
                      <a:schemeClr val="tx2"/>
                    </a:solidFill>
                    <a:sym typeface="Euclid Symbol" pitchFamily="18" charset="2"/>
                  </a:rPr>
                  <a:t>x</a:t>
                </a:r>
                <a:r>
                  <a:rPr lang="en-US" altLang="zh-CN" sz="2400" baseline="-25000" dirty="0" err="1">
                    <a:solidFill>
                      <a:schemeClr val="tx2"/>
                    </a:solidFill>
                    <a:sym typeface="Euclid Symbol" pitchFamily="18" charset="2"/>
                  </a:rPr>
                  <a:t>k</a:t>
                </a:r>
                <a:r>
                  <a:rPr lang="zh-CN" altLang="en-US" sz="2400" dirty="0"/>
                  <a:t>为换入变量</a:t>
                </a:r>
                <a:endParaRPr lang="en-US" altLang="zh-CN" sz="2400" dirty="0"/>
              </a:p>
              <a:p>
                <a:pPr>
                  <a:lnSpc>
                    <a:spcPct val="90000"/>
                  </a:lnSpc>
                  <a:buFontTx/>
                  <a:buNone/>
                </a:pPr>
                <a:r>
                  <a:rPr lang="en-US" altLang="zh-CN" sz="2400" dirty="0"/>
                  <a:t>	2) </a:t>
                </a:r>
                <a:r>
                  <a:rPr lang="zh-CN" altLang="en-US" sz="2400" dirty="0"/>
                  <a:t>确定换出变量</a:t>
                </a:r>
                <a:r>
                  <a:rPr lang="en-US" altLang="zh-CN" sz="2400" dirty="0"/>
                  <a:t>: </a:t>
                </a:r>
                <a:r>
                  <a:rPr lang="zh-CN" altLang="en-US" sz="2400" dirty="0"/>
                  <a:t>按</a:t>
                </a:r>
                <a:r>
                  <a:rPr lang="el-GR" altLang="zh-CN" sz="2400" dirty="0">
                    <a:cs typeface="Times New Roman" pitchFamily="18" charset="0"/>
                  </a:rPr>
                  <a:t>θ</a:t>
                </a:r>
                <a:r>
                  <a:rPr lang="zh-CN" altLang="el-GR" sz="2400" dirty="0">
                    <a:cs typeface="Times New Roman" pitchFamily="18" charset="0"/>
                  </a:rPr>
                  <a:t>规则计算</a:t>
                </a:r>
                <a:endParaRPr lang="zh-CN" altLang="en-US" sz="2400" dirty="0">
                  <a:cs typeface="Times New Roman" pitchFamily="18" charset="0"/>
                </a:endParaRPr>
              </a:p>
              <a:p>
                <a:pPr>
                  <a:lnSpc>
                    <a:spcPct val="90000"/>
                  </a:lnSpc>
                  <a:buFontTx/>
                  <a:buNone/>
                </a:pPr>
                <a:r>
                  <a:rPr lang="zh-CN" altLang="en-US" sz="2400" dirty="0">
                    <a:cs typeface="Times New Roman" pitchFamily="18" charset="0"/>
                  </a:rPr>
                  <a:t>               </a:t>
                </a:r>
                <a14:m>
                  <m:oMath xmlns:m="http://schemas.openxmlformats.org/officeDocument/2006/math">
                    <m:r>
                      <a:rPr lang="el-GR" altLang="zh-CN" sz="2400" i="1" dirty="0" smtClean="0">
                        <a:solidFill>
                          <a:schemeClr val="tx2"/>
                        </a:solidFill>
                        <a:latin typeface="Cambria Math"/>
                        <a:cs typeface="Times New Roman" pitchFamily="18" charset="0"/>
                      </a:rPr>
                      <m:t>𝜃</m:t>
                    </m:r>
                    <m:r>
                      <a:rPr lang="en-US" altLang="zh-CN" sz="2400" i="1" dirty="0">
                        <a:solidFill>
                          <a:schemeClr val="tx2"/>
                        </a:solidFill>
                        <a:latin typeface="Cambria Math"/>
                        <a:cs typeface="Times New Roman" pitchFamily="18" charset="0"/>
                      </a:rPr>
                      <m:t>=</m:t>
                    </m:r>
                    <m:r>
                      <m:rPr>
                        <m:sty m:val="p"/>
                      </m:rPr>
                      <a:rPr lang="en-US" altLang="zh-CN" sz="2400" i="1" dirty="0">
                        <a:solidFill>
                          <a:schemeClr val="tx2"/>
                        </a:solidFill>
                        <a:latin typeface="Cambria Math"/>
                        <a:cs typeface="Times New Roman" pitchFamily="18" charset="0"/>
                      </a:rPr>
                      <m:t>min</m:t>
                    </m:r>
                    <m:r>
                      <a:rPr lang="en-US" altLang="zh-CN" sz="2400" i="1" dirty="0">
                        <a:solidFill>
                          <a:schemeClr val="tx2"/>
                        </a:solidFill>
                        <a:latin typeface="Cambria Math"/>
                        <a:cs typeface="Times New Roman" pitchFamily="18" charset="0"/>
                      </a:rPr>
                      <m:t>⁡{</m:t>
                    </m:r>
                    <m:r>
                      <a:rPr lang="en-US" altLang="zh-CN" sz="2400" i="1" baseline="-25000" dirty="0" err="1">
                        <a:solidFill>
                          <a:schemeClr val="tx2"/>
                        </a:solidFill>
                        <a:latin typeface="Cambria Math"/>
                        <a:cs typeface="Times New Roman" pitchFamily="18" charset="0"/>
                        <a:sym typeface="Euclid Symbol" pitchFamily="18" charset="2"/>
                      </a:rPr>
                      <m:t>𝑖</m:t>
                    </m:r>
                    <m:r>
                      <a:rPr lang="en-US" altLang="zh-CN" sz="2400" i="1" dirty="0">
                        <a:solidFill>
                          <a:schemeClr val="tx2"/>
                        </a:solidFill>
                        <a:latin typeface="Cambria Math"/>
                        <a:cs typeface="Times New Roman" pitchFamily="18" charset="0"/>
                        <a:sym typeface="Euclid Symbol" pitchFamily="18" charset="2"/>
                      </a:rPr>
                      <m:t>/ </m:t>
                    </m:r>
                    <m:r>
                      <a:rPr lang="en-US" altLang="zh-CN" sz="2400" i="1" dirty="0" err="1">
                        <a:solidFill>
                          <a:schemeClr val="tx2"/>
                        </a:solidFill>
                        <a:latin typeface="Cambria Math"/>
                      </a:rPr>
                      <m:t>𝑎</m:t>
                    </m:r>
                    <m:r>
                      <a:rPr lang="en-US" altLang="zh-CN" sz="2400" i="1" baseline="-25000" dirty="0" err="1">
                        <a:solidFill>
                          <a:schemeClr val="tx2"/>
                        </a:solidFill>
                        <a:latin typeface="Cambria Math"/>
                      </a:rPr>
                      <m:t>𝑖𝑘</m:t>
                    </m:r>
                    <m:r>
                      <a:rPr lang="en-US" altLang="zh-CN" sz="2400" i="1" dirty="0">
                        <a:solidFill>
                          <a:schemeClr val="tx2"/>
                        </a:solidFill>
                        <a:latin typeface="Cambria Math"/>
                        <a:cs typeface="Times New Roman" pitchFamily="18" charset="0"/>
                        <a:sym typeface="Euclid Symbol" pitchFamily="18" charset="2"/>
                      </a:rPr>
                      <m:t> | </m:t>
                    </m:r>
                    <m:r>
                      <a:rPr lang="en-US" altLang="zh-CN" sz="2400" i="1" dirty="0" err="1">
                        <a:solidFill>
                          <a:schemeClr val="tx2"/>
                        </a:solidFill>
                        <a:latin typeface="Cambria Math"/>
                      </a:rPr>
                      <m:t>𝑎</m:t>
                    </m:r>
                    <m:r>
                      <a:rPr lang="en-US" altLang="zh-CN" sz="2400" i="1" baseline="-25000" dirty="0" err="1">
                        <a:solidFill>
                          <a:schemeClr val="tx2"/>
                        </a:solidFill>
                        <a:latin typeface="Cambria Math"/>
                      </a:rPr>
                      <m:t>𝑖𝑘</m:t>
                    </m:r>
                    <m:r>
                      <a:rPr lang="en-US" altLang="zh-CN" sz="2400" i="1" baseline="-25000" dirty="0">
                        <a:solidFill>
                          <a:schemeClr val="tx2"/>
                        </a:solidFill>
                        <a:latin typeface="Cambria Math"/>
                        <a:cs typeface="Times New Roman" pitchFamily="18" charset="0"/>
                        <a:sym typeface="Euclid Symbol" pitchFamily="18" charset="2"/>
                      </a:rPr>
                      <m:t> </m:t>
                    </m:r>
                    <m:r>
                      <a:rPr lang="en-US" altLang="zh-CN" sz="2400" i="1" dirty="0">
                        <a:solidFill>
                          <a:schemeClr val="tx2"/>
                        </a:solidFill>
                        <a:latin typeface="Cambria Math"/>
                        <a:cs typeface="Times New Roman" pitchFamily="18" charset="0"/>
                        <a:sym typeface="Euclid Symbol" pitchFamily="18" charset="2"/>
                      </a:rPr>
                      <m:t>&gt;0</m:t>
                    </m:r>
                    <m:r>
                      <a:rPr lang="en-US" altLang="zh-CN" sz="2400" i="1" dirty="0">
                        <a:solidFill>
                          <a:schemeClr val="tx2"/>
                        </a:solidFill>
                        <a:latin typeface="Cambria Math"/>
                        <a:cs typeface="Times New Roman" pitchFamily="18" charset="0"/>
                      </a:rPr>
                      <m:t>}=</m:t>
                    </m:r>
                    <m:r>
                      <a:rPr lang="en-US" altLang="zh-CN" sz="2400" i="1" dirty="0">
                        <a:solidFill>
                          <a:schemeClr val="tx2"/>
                        </a:solidFill>
                        <a:latin typeface="Cambria Math"/>
                        <a:cs typeface="Times New Roman" pitchFamily="18" charset="0"/>
                        <a:sym typeface="Euclid Symbol" pitchFamily="18" charset="2"/>
                      </a:rPr>
                      <m:t></m:t>
                    </m:r>
                    <m:r>
                      <a:rPr lang="en-US" altLang="zh-CN" sz="2400" i="1" baseline="-25000" dirty="0">
                        <a:solidFill>
                          <a:schemeClr val="tx2"/>
                        </a:solidFill>
                        <a:latin typeface="Cambria Math"/>
                        <a:cs typeface="Times New Roman" pitchFamily="18" charset="0"/>
                        <a:sym typeface="Euclid Symbol" pitchFamily="18" charset="2"/>
                      </a:rPr>
                      <m:t>𝑟</m:t>
                    </m:r>
                    <m:r>
                      <a:rPr lang="en-US" altLang="zh-CN" sz="2400" i="1" dirty="0">
                        <a:solidFill>
                          <a:schemeClr val="tx2"/>
                        </a:solidFill>
                        <a:latin typeface="Cambria Math"/>
                        <a:cs typeface="Times New Roman" pitchFamily="18" charset="0"/>
                        <a:sym typeface="Euclid Symbol" pitchFamily="18" charset="2"/>
                      </a:rPr>
                      <m:t>/</m:t>
                    </m:r>
                    <m:r>
                      <a:rPr lang="en-US" altLang="zh-CN" sz="2400" i="1" dirty="0">
                        <a:solidFill>
                          <a:schemeClr val="tx2"/>
                        </a:solidFill>
                        <a:latin typeface="Cambria Math"/>
                      </a:rPr>
                      <m:t>𝑎</m:t>
                    </m:r>
                    <m:r>
                      <a:rPr lang="en-US" altLang="zh-CN" sz="2400" i="1" baseline="-25000" dirty="0">
                        <a:solidFill>
                          <a:schemeClr val="tx2"/>
                        </a:solidFill>
                        <a:latin typeface="Cambria Math"/>
                      </a:rPr>
                      <m:t>𝑟𝑘</m:t>
                    </m:r>
                  </m:oMath>
                </a14:m>
                <a:endParaRPr lang="en-US" altLang="zh-CN" sz="2400" baseline="-25000" dirty="0">
                  <a:solidFill>
                    <a:schemeClr val="tx2"/>
                  </a:solidFill>
                  <a:cs typeface="Times New Roman" pitchFamily="18" charset="0"/>
                  <a:sym typeface="Euclid Symbol" pitchFamily="18" charset="2"/>
                </a:endParaRPr>
              </a:p>
              <a:p>
                <a:pPr>
                  <a:lnSpc>
                    <a:spcPct val="90000"/>
                  </a:lnSpc>
                  <a:buFontTx/>
                  <a:buNone/>
                </a:pPr>
                <a:r>
                  <a:rPr lang="en-US" altLang="zh-CN" sz="2400" dirty="0">
                    <a:cs typeface="Times New Roman" pitchFamily="18" charset="0"/>
                    <a:sym typeface="Euclid Symbol" pitchFamily="18" charset="2"/>
                  </a:rPr>
                  <a:t>          </a:t>
                </a:r>
                <a:r>
                  <a:rPr lang="zh-CN" altLang="en-US" sz="2400" dirty="0">
                    <a:cs typeface="Times New Roman" pitchFamily="18" charset="0"/>
                    <a:sym typeface="Euclid Symbol" pitchFamily="18" charset="2"/>
                  </a:rPr>
                  <a:t>以</a:t>
                </a:r>
                <a:r>
                  <a:rPr lang="en-US" altLang="zh-CN" sz="2400" i="1" dirty="0" err="1">
                    <a:solidFill>
                      <a:schemeClr val="tx2"/>
                    </a:solidFill>
                    <a:sym typeface="Euclid Symbol" pitchFamily="18" charset="2"/>
                  </a:rPr>
                  <a:t>x</a:t>
                </a:r>
                <a:r>
                  <a:rPr lang="en-US" altLang="zh-CN" sz="2400" baseline="-25000" dirty="0" err="1">
                    <a:solidFill>
                      <a:schemeClr val="tx2"/>
                    </a:solidFill>
                    <a:sym typeface="Euclid Symbol" pitchFamily="18" charset="2"/>
                  </a:rPr>
                  <a:t>r</a:t>
                </a:r>
                <a:r>
                  <a:rPr lang="zh-CN" altLang="en-US" sz="2400" dirty="0">
                    <a:cs typeface="Times New Roman" pitchFamily="18" charset="0"/>
                    <a:sym typeface="Euclid Symbol" pitchFamily="18" charset="2"/>
                  </a:rPr>
                  <a:t>为换出变量</a:t>
                </a:r>
                <a:r>
                  <a:rPr lang="en-US" altLang="zh-CN" sz="2400" dirty="0">
                    <a:cs typeface="Times New Roman" pitchFamily="18" charset="0"/>
                    <a:sym typeface="Euclid Symbol" pitchFamily="18" charset="2"/>
                  </a:rPr>
                  <a:t>.</a:t>
                </a:r>
                <a:r>
                  <a:rPr lang="zh-CN" altLang="en-US" sz="2400" dirty="0">
                    <a:cs typeface="Times New Roman" pitchFamily="18" charset="0"/>
                    <a:sym typeface="Euclid Symbol" pitchFamily="18" charset="2"/>
                  </a:rPr>
                  <a:t>这里</a:t>
                </a:r>
                <a14:m>
                  <m:oMath xmlns:m="http://schemas.openxmlformats.org/officeDocument/2006/math">
                    <m:r>
                      <a:rPr lang="zh-CN" altLang="en-US" sz="2400" i="1" dirty="0" smtClean="0">
                        <a:solidFill>
                          <a:schemeClr val="tx2"/>
                        </a:solidFill>
                        <a:latin typeface="Cambria Math"/>
                        <a:cs typeface="Times New Roman" pitchFamily="18" charset="0"/>
                        <a:sym typeface="Euclid Symbol" pitchFamily="18" charset="2"/>
                      </a:rPr>
                      <m:t></m:t>
                    </m:r>
                    <m:r>
                      <a:rPr lang="en-US" altLang="zh-CN" sz="2400" i="1" dirty="0">
                        <a:solidFill>
                          <a:schemeClr val="tx2"/>
                        </a:solidFill>
                        <a:latin typeface="Cambria Math"/>
                        <a:cs typeface="Times New Roman" pitchFamily="18" charset="0"/>
                        <a:sym typeface="Euclid Symbol" pitchFamily="18" charset="2"/>
                      </a:rPr>
                      <m:t>=</m:t>
                    </m:r>
                    <m:sSup>
                      <m:sSupPr>
                        <m:ctrlPr>
                          <a:rPr lang="en-US" altLang="zh-CN" sz="2400" b="1" i="1" dirty="0" smtClean="0">
                            <a:solidFill>
                              <a:schemeClr val="tx2"/>
                            </a:solidFill>
                            <a:latin typeface="Cambria Math" panose="02040503050406030204" pitchFamily="18" charset="0"/>
                            <a:cs typeface="Times New Roman" pitchFamily="18" charset="0"/>
                            <a:sym typeface="Euclid Symbol" pitchFamily="18" charset="2"/>
                          </a:rPr>
                        </m:ctrlPr>
                      </m:sSupPr>
                      <m:e>
                        <m:r>
                          <a:rPr lang="en-US" altLang="zh-CN" sz="2400" b="1" i="1" dirty="0" smtClean="0">
                            <a:solidFill>
                              <a:schemeClr val="tx2"/>
                            </a:solidFill>
                            <a:latin typeface="Cambria Math"/>
                            <a:cs typeface="Times New Roman" pitchFamily="18" charset="0"/>
                            <a:sym typeface="Euclid Symbol" pitchFamily="18" charset="2"/>
                          </a:rPr>
                          <m:t>𝑩</m:t>
                        </m:r>
                      </m:e>
                      <m:sup>
                        <m:r>
                          <a:rPr lang="en-US" altLang="zh-CN" sz="2400" b="1" i="1" dirty="0" smtClean="0">
                            <a:solidFill>
                              <a:schemeClr val="tx2"/>
                            </a:solidFill>
                            <a:latin typeface="Cambria Math"/>
                            <a:cs typeface="Times New Roman" pitchFamily="18" charset="0"/>
                            <a:sym typeface="Euclid Symbol" pitchFamily="18" charset="2"/>
                          </a:rPr>
                          <m:t>−</m:t>
                        </m:r>
                        <m:r>
                          <a:rPr lang="en-US" altLang="zh-CN" sz="2400" b="1" i="1" dirty="0" smtClean="0">
                            <a:solidFill>
                              <a:schemeClr val="tx2"/>
                            </a:solidFill>
                            <a:latin typeface="Cambria Math"/>
                            <a:cs typeface="Times New Roman" pitchFamily="18" charset="0"/>
                            <a:sym typeface="Euclid Symbol" pitchFamily="18" charset="2"/>
                          </a:rPr>
                          <m:t>𝟏</m:t>
                        </m:r>
                      </m:sup>
                    </m:sSup>
                    <m:r>
                      <a:rPr lang="en-US" altLang="zh-CN" sz="2400" i="1" dirty="0">
                        <a:solidFill>
                          <a:schemeClr val="tx2"/>
                        </a:solidFill>
                        <a:latin typeface="Cambria Math"/>
                      </a:rPr>
                      <m:t>𝑏</m:t>
                    </m:r>
                    <m:r>
                      <a:rPr lang="en-US" altLang="zh-CN" sz="2400" i="1" dirty="0">
                        <a:solidFill>
                          <a:schemeClr val="tx2"/>
                        </a:solidFill>
                        <a:latin typeface="Cambria Math"/>
                      </a:rPr>
                      <m:t>, </m:t>
                    </m:r>
                    <m:r>
                      <a:rPr lang="en-US" altLang="zh-CN" sz="2400" i="1" dirty="0" err="1">
                        <a:solidFill>
                          <a:schemeClr val="tx2"/>
                        </a:solidFill>
                        <a:latin typeface="Cambria Math"/>
                      </a:rPr>
                      <m:t>𝑎</m:t>
                    </m:r>
                    <m:r>
                      <a:rPr lang="en-US" altLang="zh-CN" sz="2400" i="1" baseline="-25000" dirty="0" err="1">
                        <a:solidFill>
                          <a:schemeClr val="tx2"/>
                        </a:solidFill>
                        <a:latin typeface="Cambria Math"/>
                      </a:rPr>
                      <m:t>𝑘</m:t>
                    </m:r>
                    <m:r>
                      <a:rPr lang="en-US" altLang="zh-CN" sz="2400" b="1" i="1" dirty="0" smtClean="0">
                        <a:solidFill>
                          <a:schemeClr val="tx2"/>
                        </a:solidFill>
                        <a:latin typeface="Cambria Math"/>
                      </a:rPr>
                      <m:t>=</m:t>
                    </m:r>
                    <m:sSup>
                      <m:sSupPr>
                        <m:ctrlPr>
                          <a:rPr lang="en-US" altLang="zh-CN" sz="2400" b="1" i="1" dirty="0" smtClean="0">
                            <a:solidFill>
                              <a:schemeClr val="tx2"/>
                            </a:solidFill>
                            <a:latin typeface="Cambria Math" panose="02040503050406030204" pitchFamily="18" charset="0"/>
                          </a:rPr>
                        </m:ctrlPr>
                      </m:sSupPr>
                      <m:e>
                        <m:r>
                          <a:rPr lang="en-US" altLang="zh-CN" sz="2400" b="1" i="1" dirty="0" smtClean="0">
                            <a:solidFill>
                              <a:schemeClr val="tx2"/>
                            </a:solidFill>
                            <a:latin typeface="Cambria Math"/>
                          </a:rPr>
                          <m:t>𝑩</m:t>
                        </m:r>
                      </m:e>
                      <m:sup>
                        <m:r>
                          <a:rPr lang="en-US" altLang="zh-CN" sz="2400" b="1" i="1" dirty="0" smtClean="0">
                            <a:solidFill>
                              <a:schemeClr val="tx2"/>
                            </a:solidFill>
                            <a:latin typeface="Cambria Math"/>
                          </a:rPr>
                          <m:t>−</m:t>
                        </m:r>
                        <m:r>
                          <a:rPr lang="en-US" altLang="zh-CN" sz="2400" b="1" i="1" dirty="0" smtClean="0">
                            <a:solidFill>
                              <a:schemeClr val="tx2"/>
                            </a:solidFill>
                            <a:latin typeface="Cambria Math"/>
                          </a:rPr>
                          <m:t>𝟏</m:t>
                        </m:r>
                      </m:sup>
                    </m:sSup>
                    <m:r>
                      <a:rPr lang="en-US" altLang="zh-CN" sz="2400" i="1" dirty="0">
                        <a:solidFill>
                          <a:schemeClr val="tx2"/>
                        </a:solidFill>
                        <a:latin typeface="Cambria Math"/>
                      </a:rPr>
                      <m:t>𝑝</m:t>
                    </m:r>
                    <m:r>
                      <a:rPr lang="en-US" altLang="zh-CN" sz="2400" i="1" baseline="-25000" dirty="0">
                        <a:solidFill>
                          <a:schemeClr val="tx2"/>
                        </a:solidFill>
                        <a:latin typeface="Cambria Math"/>
                      </a:rPr>
                      <m:t>𝑘</m:t>
                    </m:r>
                  </m:oMath>
                </a14:m>
                <a:endParaRPr lang="en-US" altLang="zh-CN" sz="2400" i="1" baseline="-25000" dirty="0">
                  <a:solidFill>
                    <a:schemeClr val="tx2"/>
                  </a:solidFill>
                </a:endParaRPr>
              </a:p>
              <a:p>
                <a:pPr>
                  <a:lnSpc>
                    <a:spcPct val="90000"/>
                  </a:lnSpc>
                  <a:buFontTx/>
                  <a:buNone/>
                </a:pPr>
                <a:r>
                  <a:rPr lang="en-US" altLang="zh-CN" sz="2400" dirty="0"/>
                  <a:t>     3) </a:t>
                </a:r>
                <a:r>
                  <a:rPr lang="zh-CN" altLang="en-US" sz="2400" dirty="0"/>
                  <a:t>用</a:t>
                </a:r>
                <a:r>
                  <a:rPr lang="en-US" altLang="zh-CN" sz="2400" i="1" dirty="0" err="1">
                    <a:solidFill>
                      <a:schemeClr val="tx2"/>
                    </a:solidFill>
                  </a:rPr>
                  <a:t>p</a:t>
                </a:r>
                <a:r>
                  <a:rPr lang="en-US" altLang="zh-CN" sz="2400" i="1" baseline="-25000" dirty="0" err="1">
                    <a:solidFill>
                      <a:schemeClr val="tx2"/>
                    </a:solidFill>
                  </a:rPr>
                  <a:t>k</a:t>
                </a:r>
                <a:r>
                  <a:rPr lang="zh-CN" altLang="en-US" sz="2400" dirty="0"/>
                  <a:t>代替</a:t>
                </a:r>
                <a:r>
                  <a:rPr lang="en-US" altLang="zh-CN" sz="2400" i="1" dirty="0" err="1">
                    <a:solidFill>
                      <a:schemeClr val="tx2"/>
                    </a:solidFill>
                  </a:rPr>
                  <a:t>p</a:t>
                </a:r>
                <a:r>
                  <a:rPr lang="en-US" altLang="zh-CN" sz="2400" i="1" baseline="-25000" dirty="0" err="1">
                    <a:solidFill>
                      <a:schemeClr val="tx2"/>
                    </a:solidFill>
                  </a:rPr>
                  <a:t>Br</a:t>
                </a:r>
                <a:r>
                  <a:rPr lang="en-US" altLang="zh-CN" sz="2400" dirty="0"/>
                  <a:t> ,</a:t>
                </a:r>
                <a:r>
                  <a:rPr lang="zh-CN" altLang="en-US" sz="2400" dirty="0"/>
                  <a:t>得到新的基矩阵</a:t>
                </a:r>
                <a:r>
                  <a:rPr lang="en-US" altLang="zh-CN" sz="2400" dirty="0"/>
                  <a:t>B, </a:t>
                </a:r>
                <a:r>
                  <a:rPr lang="zh-CN" altLang="en-US" sz="2400" dirty="0"/>
                  <a:t>并将</a:t>
                </a:r>
                <a:r>
                  <a:rPr lang="en-US" altLang="zh-CN" sz="2400" dirty="0"/>
                  <a:t>B</a:t>
                </a:r>
                <a:r>
                  <a:rPr lang="zh-CN" altLang="en-US" sz="2400" dirty="0"/>
                  <a:t>变换为单位矩阵</a:t>
                </a:r>
                <a:r>
                  <a:rPr lang="en-US" altLang="zh-CN" sz="2400" dirty="0"/>
                  <a:t>:</a:t>
                </a:r>
              </a:p>
              <a:p>
                <a:pPr>
                  <a:lnSpc>
                    <a:spcPct val="90000"/>
                  </a:lnSpc>
                  <a:buFontTx/>
                  <a:buNone/>
                </a:pPr>
                <a:r>
                  <a:rPr lang="en-US" altLang="zh-CN" sz="2400" dirty="0"/>
                  <a:t>         </a:t>
                </a:r>
                <a:r>
                  <a:rPr lang="zh-CN" altLang="en-US" sz="2400" dirty="0"/>
                  <a:t>以</a:t>
                </a:r>
                <a:r>
                  <a:rPr lang="en-US" altLang="zh-CN" sz="2400" i="1" dirty="0">
                    <a:solidFill>
                      <a:schemeClr val="tx2"/>
                    </a:solidFill>
                  </a:rPr>
                  <a:t>a</a:t>
                </a:r>
                <a:r>
                  <a:rPr lang="en-US" altLang="zh-CN" sz="2400" i="1" baseline="-25000" dirty="0">
                    <a:solidFill>
                      <a:schemeClr val="tx2"/>
                    </a:solidFill>
                  </a:rPr>
                  <a:t>rk</a:t>
                </a:r>
                <a:r>
                  <a:rPr lang="zh-CN" altLang="en-US" sz="2400" dirty="0"/>
                  <a:t>为主元素进行迭代</a:t>
                </a:r>
                <a:r>
                  <a:rPr lang="en-US" altLang="zh-CN" sz="2400" dirty="0"/>
                  <a:t>(</a:t>
                </a:r>
                <a:r>
                  <a:rPr lang="zh-CN" altLang="en-US" sz="2400" dirty="0"/>
                  <a:t>即用高斯消去法</a:t>
                </a:r>
                <a:r>
                  <a:rPr lang="en-US" altLang="zh-CN" sz="2400" dirty="0"/>
                  <a:t>)</a:t>
                </a:r>
                <a:r>
                  <a:rPr lang="zh-CN" altLang="en-US" sz="2400" dirty="0"/>
                  <a:t>把</a:t>
                </a:r>
                <a:r>
                  <a:rPr lang="en-US" altLang="zh-CN" sz="2400" i="1" dirty="0" err="1">
                    <a:solidFill>
                      <a:schemeClr val="tx2"/>
                    </a:solidFill>
                  </a:rPr>
                  <a:t>p</a:t>
                </a:r>
                <a:r>
                  <a:rPr lang="en-US" altLang="zh-CN" sz="2400" i="1" baseline="-25000" dirty="0" err="1">
                    <a:solidFill>
                      <a:schemeClr val="tx2"/>
                    </a:solidFill>
                  </a:rPr>
                  <a:t>k</a:t>
                </a:r>
                <a:r>
                  <a:rPr lang="en-US" altLang="zh-CN" sz="2400" dirty="0">
                    <a:solidFill>
                      <a:schemeClr val="tx2"/>
                    </a:solidFill>
                  </a:rPr>
                  <a:t>=(</a:t>
                </a:r>
                <a:r>
                  <a:rPr lang="en-US" altLang="zh-CN" sz="2400" i="1" dirty="0">
                    <a:solidFill>
                      <a:schemeClr val="tx2"/>
                    </a:solidFill>
                  </a:rPr>
                  <a:t>a</a:t>
                </a:r>
                <a:r>
                  <a:rPr lang="en-US" altLang="zh-CN" sz="2400" i="1" baseline="-25000" dirty="0">
                    <a:solidFill>
                      <a:schemeClr val="tx2"/>
                    </a:solidFill>
                  </a:rPr>
                  <a:t>1k </a:t>
                </a:r>
                <a:r>
                  <a:rPr lang="en-US" altLang="zh-CN" sz="2400" i="1" dirty="0">
                    <a:solidFill>
                      <a:schemeClr val="tx2"/>
                    </a:solidFill>
                  </a:rPr>
                  <a:t>…a</a:t>
                </a:r>
                <a:r>
                  <a:rPr lang="en-US" altLang="zh-CN" sz="2400" i="1" baseline="-25000" dirty="0">
                    <a:solidFill>
                      <a:schemeClr val="tx2"/>
                    </a:solidFill>
                  </a:rPr>
                  <a:t>rk </a:t>
                </a:r>
                <a:r>
                  <a:rPr lang="en-US" altLang="zh-CN" sz="2400" i="1" dirty="0">
                    <a:solidFill>
                      <a:schemeClr val="tx2"/>
                    </a:solidFill>
                  </a:rPr>
                  <a:t>…</a:t>
                </a:r>
                <a:r>
                  <a:rPr lang="en-US" altLang="zh-CN" sz="2400" i="1" baseline="-25000" dirty="0">
                    <a:solidFill>
                      <a:schemeClr val="tx2"/>
                    </a:solidFill>
                  </a:rPr>
                  <a:t>  </a:t>
                </a:r>
                <a:r>
                  <a:rPr lang="en-US" altLang="zh-CN" sz="2400" i="1" dirty="0" err="1">
                    <a:solidFill>
                      <a:schemeClr val="tx2"/>
                    </a:solidFill>
                  </a:rPr>
                  <a:t>a</a:t>
                </a:r>
                <a:r>
                  <a:rPr lang="en-US" altLang="zh-CN" sz="2400" i="1" baseline="-25000" dirty="0" err="1">
                    <a:solidFill>
                      <a:schemeClr val="tx2"/>
                    </a:solidFill>
                  </a:rPr>
                  <a:t>mk</a:t>
                </a:r>
                <a:r>
                  <a:rPr lang="en-US" altLang="zh-CN" sz="2400" dirty="0">
                    <a:solidFill>
                      <a:schemeClr val="tx2"/>
                    </a:solidFill>
                  </a:rPr>
                  <a:t>)</a:t>
                </a:r>
                <a:r>
                  <a:rPr lang="en-US" altLang="zh-CN" sz="2400" baseline="30000" dirty="0">
                    <a:solidFill>
                      <a:schemeClr val="tx2"/>
                    </a:solidFill>
                  </a:rPr>
                  <a:t>T</a:t>
                </a:r>
                <a:r>
                  <a:rPr lang="zh-CN" altLang="en-US" sz="2400" dirty="0"/>
                  <a:t>变为 </a:t>
                </a:r>
                <a:r>
                  <a:rPr lang="en-US" altLang="zh-CN" sz="2400" dirty="0">
                    <a:solidFill>
                      <a:schemeClr val="tx2"/>
                    </a:solidFill>
                  </a:rPr>
                  <a:t>(0</a:t>
                </a:r>
                <a:r>
                  <a:rPr lang="en-US" altLang="zh-CN" sz="2400" i="1" dirty="0">
                    <a:solidFill>
                      <a:schemeClr val="tx2"/>
                    </a:solidFill>
                  </a:rPr>
                  <a:t>…</a:t>
                </a:r>
                <a:r>
                  <a:rPr lang="en-US" altLang="zh-CN" sz="2400" dirty="0">
                    <a:solidFill>
                      <a:schemeClr val="tx2"/>
                    </a:solidFill>
                  </a:rPr>
                  <a:t>1</a:t>
                </a:r>
                <a:r>
                  <a:rPr lang="en-US" altLang="zh-CN" sz="2400" i="1" baseline="-25000" dirty="0">
                    <a:solidFill>
                      <a:schemeClr val="tx2"/>
                    </a:solidFill>
                  </a:rPr>
                  <a:t> </a:t>
                </a:r>
                <a:r>
                  <a:rPr lang="en-US" altLang="zh-CN" sz="2400" i="1" dirty="0">
                    <a:solidFill>
                      <a:schemeClr val="tx2"/>
                    </a:solidFill>
                  </a:rPr>
                  <a:t>…</a:t>
                </a:r>
                <a:r>
                  <a:rPr lang="en-US" altLang="zh-CN" sz="2400" dirty="0">
                    <a:solidFill>
                      <a:schemeClr val="tx2"/>
                    </a:solidFill>
                  </a:rPr>
                  <a:t>0)</a:t>
                </a:r>
                <a:r>
                  <a:rPr lang="en-US" altLang="zh-CN" sz="2400" baseline="30000" dirty="0">
                    <a:solidFill>
                      <a:schemeClr val="tx2"/>
                    </a:solidFill>
                  </a:rPr>
                  <a:t>T</a:t>
                </a:r>
                <a:r>
                  <a:rPr lang="en-US" altLang="zh-CN" sz="2400" dirty="0"/>
                  <a:t> .</a:t>
                </a:r>
              </a:p>
              <a:p>
                <a:pPr>
                  <a:lnSpc>
                    <a:spcPct val="90000"/>
                  </a:lnSpc>
                  <a:buFontTx/>
                  <a:buNone/>
                </a:pPr>
                <a:r>
                  <a:rPr lang="zh-CN" altLang="en-US" sz="2400" dirty="0"/>
                  <a:t>（</a:t>
                </a:r>
                <a:r>
                  <a:rPr lang="en-US" altLang="zh-CN" sz="2400" dirty="0"/>
                  <a:t>4</a:t>
                </a:r>
                <a:r>
                  <a:rPr lang="zh-CN" altLang="en-US" sz="2400" dirty="0"/>
                  <a:t>）重复（</a:t>
                </a:r>
                <a:r>
                  <a:rPr lang="en-US" altLang="zh-CN" sz="2400" dirty="0"/>
                  <a:t>2</a:t>
                </a:r>
                <a:r>
                  <a:rPr lang="zh-CN" altLang="en-US" sz="2400" dirty="0"/>
                  <a:t>）、（</a:t>
                </a:r>
                <a:r>
                  <a:rPr lang="en-US" altLang="zh-CN" sz="2400" dirty="0"/>
                  <a:t>3</a:t>
                </a:r>
                <a:r>
                  <a:rPr lang="zh-CN" altLang="en-US" sz="2400" dirty="0"/>
                  <a:t>）直到得到最优解</a:t>
                </a:r>
                <a:r>
                  <a:rPr lang="en-US" altLang="zh-CN" sz="2400" dirty="0"/>
                  <a:t>.</a:t>
                </a:r>
                <a:endParaRPr lang="zh-CN" altLang="el-GR" sz="2400" baseline="-25000" dirty="0">
                  <a:cs typeface="Times New Roman" pitchFamily="18" charset="0"/>
                  <a:sym typeface="Euclid Symbol" pitchFamily="18" charset="2"/>
                </a:endParaRPr>
              </a:p>
            </p:txBody>
          </p:sp>
        </mc:Choice>
        <mc:Fallback xmlns="">
          <p:sp>
            <p:nvSpPr>
              <p:cNvPr id="262147" name="Rectangle 3"/>
              <p:cNvSpPr>
                <a:spLocks noGrp="1" noRot="1" noChangeAspect="1" noMove="1" noResize="1" noEditPoints="1" noAdjustHandles="1" noChangeArrowheads="1" noChangeShapeType="1" noTextEdit="1"/>
              </p:cNvSpPr>
              <p:nvPr>
                <p:ph type="body" idx="1"/>
              </p:nvPr>
            </p:nvSpPr>
            <p:spPr>
              <a:xfrm>
                <a:off x="350838" y="1160909"/>
                <a:ext cx="9163050" cy="5631371"/>
              </a:xfrm>
              <a:blipFill rotWithShape="1">
                <a:blip r:embed="rId2"/>
                <a:stretch>
                  <a:fillRect l="-1065" t="-1840" r="-931"/>
                </a:stretch>
              </a:blipFill>
            </p:spPr>
            <p:txBody>
              <a:bodyPr/>
              <a:lstStyle/>
              <a:p>
                <a:r>
                  <a:rPr lang="zh-CN" altLang="en-US">
                    <a:noFill/>
                  </a:rPr>
                  <a:t> </a:t>
                </a:r>
                <a:endParaRPr lang="zh-CN" altLang="en-US">
                  <a:noFill/>
                </a:endParaRPr>
              </a:p>
            </p:txBody>
          </p:sp>
        </mc:Fallback>
      </mc:AlternateContent>
      <p:sp>
        <p:nvSpPr>
          <p:cNvPr id="4" name="Title 1"/>
          <p:cNvSpPr>
            <a:spLocks noGrp="1"/>
          </p:cNvSpPr>
          <p:nvPr>
            <p:ph type="title"/>
          </p:nvPr>
        </p:nvSpPr>
        <p:spPr>
          <a:xfrm>
            <a:off x="479425" y="180975"/>
            <a:ext cx="8650288" cy="763588"/>
          </a:xfrm>
        </p:spPr>
        <p:txBody>
          <a:bodyPr/>
          <a:lstStyle/>
          <a:p>
            <a:r>
              <a:rPr lang="zh-CN" altLang="en-US" sz="3200" dirty="0">
                <a:latin typeface="隶书" panose="02010509060101010101" pitchFamily="1" charset="-122"/>
              </a:rPr>
              <a:t>第</a:t>
            </a:r>
            <a:r>
              <a:rPr lang="en-US" altLang="zh-CN" sz="3200" dirty="0">
                <a:latin typeface="隶书" panose="02010509060101010101" pitchFamily="1" charset="-122"/>
              </a:rPr>
              <a:t>2</a:t>
            </a:r>
            <a:r>
              <a:rPr lang="zh-CN" altLang="en-US" sz="3200" dirty="0">
                <a:latin typeface="隶书" panose="02010509060101010101" pitchFamily="1" charset="-122"/>
              </a:rPr>
              <a:t>章线性规划</a:t>
            </a:r>
            <a:r>
              <a:rPr lang="en-US" altLang="zh-CN" sz="3200" dirty="0">
                <a:latin typeface="隶书" panose="02010509060101010101" pitchFamily="1" charset="-122"/>
              </a:rPr>
              <a:t>-</a:t>
            </a:r>
            <a:r>
              <a:rPr lang="zh-CN" altLang="en-US" sz="3200" dirty="0">
                <a:latin typeface="隶书" panose="02010509060101010101" pitchFamily="1" charset="-122"/>
              </a:rPr>
              <a:t>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13)</a:t>
            </a:r>
            <a:endParaRPr lang="zh-CN" altLang="en-US" sz="32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2147">
                                            <p:txEl>
                                              <p:pRg st="1" end="1"/>
                                            </p:txEl>
                                          </p:spTgt>
                                        </p:tgtEl>
                                        <p:attrNameLst>
                                          <p:attrName>style.visibility</p:attrName>
                                        </p:attrNameLst>
                                      </p:cBhvr>
                                      <p:to>
                                        <p:strVal val="visible"/>
                                      </p:to>
                                    </p:set>
                                    <p:anim calcmode="lin" valueType="num">
                                      <p:cBhvr additive="base">
                                        <p:cTn id="13" dur="500" fill="hold"/>
                                        <p:tgtEl>
                                          <p:spTgt spid="262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2147">
                                            <p:txEl>
                                              <p:pRg st="2" end="2"/>
                                            </p:txEl>
                                          </p:spTgt>
                                        </p:tgtEl>
                                        <p:attrNameLst>
                                          <p:attrName>style.visibility</p:attrName>
                                        </p:attrNameLst>
                                      </p:cBhvr>
                                      <p:to>
                                        <p:strVal val="visible"/>
                                      </p:to>
                                    </p:set>
                                    <p:anim calcmode="lin" valueType="num">
                                      <p:cBhvr additive="base">
                                        <p:cTn id="19"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2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2147">
                                            <p:txEl>
                                              <p:pRg st="3" end="3"/>
                                            </p:txEl>
                                          </p:spTgt>
                                        </p:tgtEl>
                                        <p:attrNameLst>
                                          <p:attrName>style.visibility</p:attrName>
                                        </p:attrNameLst>
                                      </p:cBhvr>
                                      <p:to>
                                        <p:strVal val="visible"/>
                                      </p:to>
                                    </p:set>
                                    <p:anim calcmode="lin" valueType="num">
                                      <p:cBhvr additive="base">
                                        <p:cTn id="25" dur="500" fill="hold"/>
                                        <p:tgtEl>
                                          <p:spTgt spid="262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2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2147">
                                            <p:txEl>
                                              <p:pRg st="4" end="4"/>
                                            </p:txEl>
                                          </p:spTgt>
                                        </p:tgtEl>
                                        <p:attrNameLst>
                                          <p:attrName>style.visibility</p:attrName>
                                        </p:attrNameLst>
                                      </p:cBhvr>
                                      <p:to>
                                        <p:strVal val="visible"/>
                                      </p:to>
                                    </p:set>
                                    <p:anim calcmode="lin" valueType="num">
                                      <p:cBhvr additive="base">
                                        <p:cTn id="31" dur="5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2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2147">
                                            <p:txEl>
                                              <p:pRg st="5" end="5"/>
                                            </p:txEl>
                                          </p:spTgt>
                                        </p:tgtEl>
                                        <p:attrNameLst>
                                          <p:attrName>style.visibility</p:attrName>
                                        </p:attrNameLst>
                                      </p:cBhvr>
                                      <p:to>
                                        <p:strVal val="visible"/>
                                      </p:to>
                                    </p:set>
                                    <p:anim calcmode="lin" valueType="num">
                                      <p:cBhvr additive="base">
                                        <p:cTn id="37" dur="500" fill="hold"/>
                                        <p:tgtEl>
                                          <p:spTgt spid="2621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2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62147">
                                            <p:txEl>
                                              <p:pRg st="6" end="6"/>
                                            </p:txEl>
                                          </p:spTgt>
                                        </p:tgtEl>
                                        <p:attrNameLst>
                                          <p:attrName>style.visibility</p:attrName>
                                        </p:attrNameLst>
                                      </p:cBhvr>
                                      <p:to>
                                        <p:strVal val="visible"/>
                                      </p:to>
                                    </p:set>
                                    <p:anim calcmode="lin" valueType="num">
                                      <p:cBhvr additive="base">
                                        <p:cTn id="43" dur="500" fill="hold"/>
                                        <p:tgtEl>
                                          <p:spTgt spid="2621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2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62147">
                                            <p:txEl>
                                              <p:pRg st="7" end="7"/>
                                            </p:txEl>
                                          </p:spTgt>
                                        </p:tgtEl>
                                        <p:attrNameLst>
                                          <p:attrName>style.visibility</p:attrName>
                                        </p:attrNameLst>
                                      </p:cBhvr>
                                      <p:to>
                                        <p:strVal val="visible"/>
                                      </p:to>
                                    </p:set>
                                    <p:anim calcmode="lin" valueType="num">
                                      <p:cBhvr additive="base">
                                        <p:cTn id="49" dur="500" fill="hold"/>
                                        <p:tgtEl>
                                          <p:spTgt spid="2621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2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62147">
                                            <p:txEl>
                                              <p:pRg st="8" end="8"/>
                                            </p:txEl>
                                          </p:spTgt>
                                        </p:tgtEl>
                                        <p:attrNameLst>
                                          <p:attrName>style.visibility</p:attrName>
                                        </p:attrNameLst>
                                      </p:cBhvr>
                                      <p:to>
                                        <p:strVal val="visible"/>
                                      </p:to>
                                    </p:set>
                                    <p:anim calcmode="lin" valueType="num">
                                      <p:cBhvr additive="base">
                                        <p:cTn id="55" dur="500" fill="hold"/>
                                        <p:tgtEl>
                                          <p:spTgt spid="2621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2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62147">
                                            <p:txEl>
                                              <p:pRg st="9" end="9"/>
                                            </p:txEl>
                                          </p:spTgt>
                                        </p:tgtEl>
                                        <p:attrNameLst>
                                          <p:attrName>style.visibility</p:attrName>
                                        </p:attrNameLst>
                                      </p:cBhvr>
                                      <p:to>
                                        <p:strVal val="visible"/>
                                      </p:to>
                                    </p:set>
                                    <p:anim calcmode="lin" valueType="num">
                                      <p:cBhvr additive="base">
                                        <p:cTn id="61" dur="500" fill="hold"/>
                                        <p:tgtEl>
                                          <p:spTgt spid="26214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621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ChangeArrowheads="1"/>
          </p:cNvSpPr>
          <p:nvPr/>
        </p:nvSpPr>
        <p:spPr bwMode="auto">
          <a:xfrm>
            <a:off x="6045068" y="3836426"/>
            <a:ext cx="1559851" cy="56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367030" indent="-367030" algn="l">
              <a:lnSpc>
                <a:spcPct val="90000"/>
              </a:lnSpc>
              <a:spcBef>
                <a:spcPct val="20000"/>
              </a:spcBef>
              <a:buClr>
                <a:schemeClr val="accent2"/>
              </a:buClr>
              <a:buSzPct val="80000"/>
            </a:pPr>
            <a:r>
              <a:rPr lang="en-US" altLang="zh-CN" sz="3400"/>
              <a:t> </a:t>
            </a:r>
            <a:r>
              <a:rPr lang="zh-CN" altLang="en-US" b="1">
                <a:solidFill>
                  <a:schemeClr val="tx2"/>
                </a:solidFill>
              </a:rPr>
              <a:t>检验数</a:t>
            </a:r>
          </a:p>
        </p:txBody>
      </p:sp>
      <p:graphicFrame>
        <p:nvGraphicFramePr>
          <p:cNvPr id="19585" name="Group 129"/>
          <p:cNvGraphicFramePr>
            <a:graphicFrameLocks noGrp="1"/>
          </p:cNvGraphicFramePr>
          <p:nvPr/>
        </p:nvGraphicFramePr>
        <p:xfrm>
          <a:off x="584729" y="4215726"/>
          <a:ext cx="8915400" cy="2767040"/>
        </p:xfrm>
        <a:graphic>
          <a:graphicData uri="http://schemas.openxmlformats.org/drawingml/2006/table">
            <a:tbl>
              <a:tblPr/>
              <a:tblGrid>
                <a:gridCol w="1403350">
                  <a:extLst>
                    <a:ext uri="{9D8B030D-6E8A-4147-A177-3AD203B41FA5}">
                      <a16:colId xmlns:a16="http://schemas.microsoft.com/office/drawing/2014/main" val="20000"/>
                    </a:ext>
                  </a:extLst>
                </a:gridCol>
                <a:gridCol w="859896">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2583127">
                  <a:extLst>
                    <a:ext uri="{9D8B030D-6E8A-4147-A177-3AD203B41FA5}">
                      <a16:colId xmlns:a16="http://schemas.microsoft.com/office/drawing/2014/main" val="20003"/>
                    </a:ext>
                  </a:extLst>
                </a:gridCol>
                <a:gridCol w="1666479">
                  <a:extLst>
                    <a:ext uri="{9D8B030D-6E8A-4147-A177-3AD203B41FA5}">
                      <a16:colId xmlns:a16="http://schemas.microsoft.com/office/drawing/2014/main" val="20004"/>
                    </a:ext>
                  </a:extLst>
                </a:gridCol>
                <a:gridCol w="999198">
                  <a:extLst>
                    <a:ext uri="{9D8B030D-6E8A-4147-A177-3AD203B41FA5}">
                      <a16:colId xmlns:a16="http://schemas.microsoft.com/office/drawing/2014/main" val="20005"/>
                    </a:ext>
                  </a:extLst>
                </a:gridCol>
              </a:tblGrid>
              <a:tr h="83713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z</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T</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r>
                        <a:rPr kumimoji="1" lang="en-US" altLang="zh-CN" sz="29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T</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右端项</a:t>
                      </a:r>
                      <a:endPar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753584">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目标行</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1" lang="en-US" altLang="zh-CN" sz="2900" b="0" i="0" u="none" strike="noStrike" cap="none" normalizeH="0" baseline="50000">
                          <a:ln>
                            <a:noFill/>
                          </a:ln>
                          <a:solidFill>
                            <a:schemeClr val="tx1"/>
                          </a:solidFill>
                          <a:effectLst/>
                          <a:latin typeface="Times New Roman" panose="02020603050405020304" pitchFamily="18" charset="0"/>
                          <a:ea typeface="宋体" panose="02010600030101010101" pitchFamily="2" charset="-122"/>
                        </a:rPr>
                        <a:t>T</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1" lang="en-US" altLang="zh-CN" sz="29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1" lang="en-US" altLang="zh-CN" sz="29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r>
                        <a:rPr kumimoji="1" lang="en-US" altLang="zh-CN" sz="2900" b="0"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rPr>
                        <a:t>T</a:t>
                      </a:r>
                      <a:r>
                        <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9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1" lang="en-US" altLang="zh-CN" sz="29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0"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rPr>
                        <a:t>T</a:t>
                      </a:r>
                      <a:r>
                        <a:rPr kumimoji="1" lang="en-US" altLang="zh-CN" sz="29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9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0" i="0" u="none" strike="noStrike" cap="none" normalizeH="0" baseline="50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9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9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a:t>
                      </a:r>
                      <a:r>
                        <a:rPr kumimoji="1" lang="en-US" altLang="zh-CN" sz="2900" b="1" i="1"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T</a:t>
                      </a:r>
                      <a:r>
                        <a:rPr kumimoji="1" lang="en-US" altLang="zh-CN" sz="29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1" i="1" u="none" strike="noStrike" cap="none" normalizeH="0" baseline="50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9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9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行</a:t>
                      </a:r>
                    </a:p>
                  </a:txBody>
                  <a:tcPr marL="99060" marR="99060" marT="48122" marB="4812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148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9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0" i="0" u="none" strike="noStrike" cap="none" normalizeH="0" baseline="50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9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1" i="1" u="none" strike="noStrike" cap="none" normalizeH="0" baseline="50000">
                          <a:ln>
                            <a:noFill/>
                          </a:ln>
                          <a:solidFill>
                            <a:schemeClr val="tx1"/>
                          </a:solidFill>
                          <a:effectLst/>
                          <a:latin typeface="Times New Roman" panose="02020603050405020304" pitchFamily="18" charset="0"/>
                          <a:ea typeface="宋体" panose="02010600030101010101" pitchFamily="2" charset="-122"/>
                        </a:rPr>
                        <a:t>-1</a:t>
                      </a:r>
                      <a:r>
                        <a:rPr kumimoji="1" lang="en-US" altLang="zh-CN" sz="29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行</a:t>
                      </a:r>
                    </a:p>
                  </a:txBody>
                  <a:tcPr marL="99060" marR="99060" marT="48122" marB="4812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6142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n-m</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541" name="Line 85"/>
          <p:cNvSpPr>
            <a:spLocks noChangeShapeType="1"/>
          </p:cNvSpPr>
          <p:nvPr/>
        </p:nvSpPr>
        <p:spPr bwMode="auto">
          <a:xfrm flipV="1">
            <a:off x="5577285" y="4367778"/>
            <a:ext cx="1155700" cy="882244"/>
          </a:xfrm>
          <a:prstGeom prst="line">
            <a:avLst/>
          </a:prstGeom>
          <a:noFill/>
          <a:ln w="31750">
            <a:solidFill>
              <a:schemeClr val="accent1"/>
            </a:solidFill>
            <a:round/>
            <a:head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lstStyle/>
          <a:p>
            <a:endParaRPr lang="zh-CN" altLang="en-US"/>
          </a:p>
        </p:txBody>
      </p:sp>
      <p:sp>
        <p:nvSpPr>
          <p:cNvPr id="19458" name="Text Box 2"/>
          <p:cNvSpPr txBox="1">
            <a:spLocks noChangeArrowheads="1"/>
          </p:cNvSpPr>
          <p:nvPr/>
        </p:nvSpPr>
        <p:spPr bwMode="auto">
          <a:xfrm>
            <a:off x="662120" y="3632013"/>
            <a:ext cx="8750300" cy="48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gn="l">
              <a:spcBef>
                <a:spcPct val="50000"/>
              </a:spcBef>
            </a:pPr>
            <a:r>
              <a:rPr lang="zh-CN" altLang="en-US" b="1"/>
              <a:t>作变换，使前</a:t>
            </a:r>
            <a:r>
              <a:rPr lang="en-US" altLang="zh-CN" b="1" i="1"/>
              <a:t>m</a:t>
            </a:r>
            <a:r>
              <a:rPr lang="en-US" altLang="zh-CN" b="1"/>
              <a:t>+1</a:t>
            </a:r>
            <a:r>
              <a:rPr lang="zh-CN" altLang="en-US" b="1"/>
              <a:t>列对应的</a:t>
            </a:r>
            <a:r>
              <a:rPr lang="en-US" altLang="zh-CN" b="1" i="1"/>
              <a:t>m</a:t>
            </a:r>
            <a:r>
              <a:rPr lang="en-US" altLang="zh-CN" b="1"/>
              <a:t>+1</a:t>
            </a:r>
            <a:r>
              <a:rPr lang="zh-CN" altLang="en-US" b="1"/>
              <a:t>阶矩阵变为单位矩阵</a:t>
            </a:r>
            <a:r>
              <a:rPr lang="en-US" altLang="zh-CN" b="1"/>
              <a:t>,</a:t>
            </a:r>
            <a:r>
              <a:rPr lang="zh-CN" altLang="en-US" b="1"/>
              <a:t>得：</a:t>
            </a:r>
            <a:endParaRPr lang="zh-CN" altLang="en-US" baseline="30000"/>
          </a:p>
        </p:txBody>
      </p:sp>
      <p:graphicFrame>
        <p:nvGraphicFramePr>
          <p:cNvPr id="19587" name="Group 131"/>
          <p:cNvGraphicFramePr>
            <a:graphicFrameLocks noGrp="1"/>
          </p:cNvGraphicFramePr>
          <p:nvPr>
            <p:ph/>
          </p:nvPr>
        </p:nvGraphicFramePr>
        <p:xfrm>
          <a:off x="704528" y="1166442"/>
          <a:ext cx="8659151" cy="2404783"/>
        </p:xfrm>
        <a:graphic>
          <a:graphicData uri="http://schemas.openxmlformats.org/drawingml/2006/table">
            <a:tbl>
              <a:tblPr/>
              <a:tblGrid>
                <a:gridCol w="1606285">
                  <a:extLst>
                    <a:ext uri="{9D8B030D-6E8A-4147-A177-3AD203B41FA5}">
                      <a16:colId xmlns:a16="http://schemas.microsoft.com/office/drawing/2014/main" val="20000"/>
                    </a:ext>
                  </a:extLst>
                </a:gridCol>
                <a:gridCol w="822060">
                  <a:extLst>
                    <a:ext uri="{9D8B030D-6E8A-4147-A177-3AD203B41FA5}">
                      <a16:colId xmlns:a16="http://schemas.microsoft.com/office/drawing/2014/main" val="20001"/>
                    </a:ext>
                  </a:extLst>
                </a:gridCol>
                <a:gridCol w="2005277">
                  <a:extLst>
                    <a:ext uri="{9D8B030D-6E8A-4147-A177-3AD203B41FA5}">
                      <a16:colId xmlns:a16="http://schemas.microsoft.com/office/drawing/2014/main" val="20002"/>
                    </a:ext>
                  </a:extLst>
                </a:gridCol>
                <a:gridCol w="2185856">
                  <a:extLst>
                    <a:ext uri="{9D8B030D-6E8A-4147-A177-3AD203B41FA5}">
                      <a16:colId xmlns:a16="http://schemas.microsoft.com/office/drawing/2014/main" val="20003"/>
                    </a:ext>
                  </a:extLst>
                </a:gridCol>
                <a:gridCol w="963083">
                  <a:extLst>
                    <a:ext uri="{9D8B030D-6E8A-4147-A177-3AD203B41FA5}">
                      <a16:colId xmlns:a16="http://schemas.microsoft.com/office/drawing/2014/main" val="20004"/>
                    </a:ext>
                  </a:extLst>
                </a:gridCol>
                <a:gridCol w="1076590">
                  <a:extLst>
                    <a:ext uri="{9D8B030D-6E8A-4147-A177-3AD203B41FA5}">
                      <a16:colId xmlns:a16="http://schemas.microsoft.com/office/drawing/2014/main" val="20005"/>
                    </a:ext>
                  </a:extLst>
                </a:gridCol>
              </a:tblGrid>
              <a:tr h="768622">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z</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T</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r>
                        <a:rPr kumimoji="1" lang="en-US" altLang="zh-CN" sz="29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T</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右端项</a:t>
                      </a:r>
                      <a:endPar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54538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目标行</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1" lang="en-US" altLang="zh-CN" sz="29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900" b="0"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rPr>
                        <a:t>T</a:t>
                      </a:r>
                      <a:endParaRPr kumimoji="1" lang="en-US" altLang="zh-CN" sz="29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1" lang="en-US" altLang="zh-CN" sz="29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rPr>
                        <a:t>N</a:t>
                      </a:r>
                      <a:r>
                        <a:rPr kumimoji="1" lang="en-US" altLang="zh-CN" sz="2900" b="0" i="0" u="none" strike="noStrike" cap="none" normalizeH="0" baseline="30000" dirty="0" err="1">
                          <a:ln>
                            <a:noFill/>
                          </a:ln>
                          <a:solidFill>
                            <a:schemeClr val="tx1"/>
                          </a:solidFill>
                          <a:effectLst/>
                          <a:latin typeface="Times New Roman" panose="02020603050405020304" pitchFamily="18" charset="0"/>
                          <a:ea typeface="宋体" panose="02010600030101010101" pitchFamily="2" charset="-122"/>
                        </a:rPr>
                        <a:t>T</a:t>
                      </a:r>
                      <a:endParaRPr kumimoji="1" lang="en-US" altLang="zh-CN" sz="29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行</a:t>
                      </a:r>
                    </a:p>
                  </a:txBody>
                  <a:tcPr marL="99060" marR="99060" marT="48122" marB="4812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54538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约束行</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行</a:t>
                      </a:r>
                    </a:p>
                  </a:txBody>
                  <a:tcPr marL="99060" marR="99060" marT="48122" marB="48122"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45387">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n-m</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9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itle 1"/>
          <p:cNvSpPr txBox="1"/>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marL="0" indent="0">
              <a:buNone/>
            </a:pPr>
            <a:r>
              <a:rPr lang="zh-CN" altLang="en-US" sz="2800" kern="0" dirty="0">
                <a:solidFill>
                  <a:srgbClr val="FF0000"/>
                </a:solidFill>
                <a:latin typeface="隶书" panose="02010509060101010101" pitchFamily="1" charset="-122"/>
              </a:rPr>
              <a:t>第</a:t>
            </a:r>
            <a:r>
              <a:rPr lang="en-US" altLang="zh-CN" sz="2800" kern="0" dirty="0">
                <a:solidFill>
                  <a:srgbClr val="FF0000"/>
                </a:solidFill>
                <a:latin typeface="隶书" panose="02010509060101010101" pitchFamily="1" charset="-122"/>
              </a:rPr>
              <a:t>2</a:t>
            </a:r>
            <a:r>
              <a:rPr lang="zh-CN" altLang="en-US" sz="2800" kern="0" dirty="0">
                <a:solidFill>
                  <a:srgbClr val="FF0000"/>
                </a:solidFill>
                <a:latin typeface="隶书" panose="02010509060101010101" pitchFamily="1" charset="-122"/>
              </a:rPr>
              <a:t>章线性规划</a:t>
            </a:r>
            <a:r>
              <a:rPr lang="en-US" altLang="zh-CN" sz="2800" kern="0" dirty="0">
                <a:solidFill>
                  <a:srgbClr val="FF0000"/>
                </a:solidFill>
                <a:latin typeface="隶书" panose="02010509060101010101" pitchFamily="1" charset="-122"/>
              </a:rPr>
              <a:t>-</a:t>
            </a:r>
            <a:r>
              <a:rPr lang="zh-CN" altLang="en-US" sz="2800" kern="0" dirty="0">
                <a:solidFill>
                  <a:srgbClr val="FF0000"/>
                </a:solidFill>
                <a:latin typeface="隶书" panose="02010509060101010101" pitchFamily="1" charset="-122"/>
              </a:rPr>
              <a:t>单纯形法</a:t>
            </a:r>
            <a:r>
              <a:rPr lang="en-US" altLang="zh-CN" sz="2800" kern="0" dirty="0">
                <a:solidFill>
                  <a:srgbClr val="FF0000"/>
                </a:solidFill>
                <a:latin typeface="隶书" panose="02010509060101010101" pitchFamily="1" charset="-122"/>
              </a:rPr>
              <a:t>(simplex)(</a:t>
            </a:r>
            <a:r>
              <a:rPr lang="zh-CN" altLang="en-US" sz="2800" kern="0" dirty="0">
                <a:solidFill>
                  <a:srgbClr val="FF0000"/>
                </a:solidFill>
                <a:latin typeface="隶书" panose="02010509060101010101" pitchFamily="1" charset="-122"/>
              </a:rPr>
              <a:t>续</a:t>
            </a:r>
            <a:r>
              <a:rPr lang="en-US" altLang="zh-CN" sz="2800" kern="0" dirty="0">
                <a:solidFill>
                  <a:srgbClr val="FF0000"/>
                </a:solidFill>
                <a:latin typeface="隶书" panose="02010509060101010101" pitchFamily="1" charset="-122"/>
              </a:rPr>
              <a:t>14)</a:t>
            </a:r>
            <a:endParaRPr lang="zh-CN" altLang="en-US" sz="2800" kern="0" dirty="0">
              <a:solidFill>
                <a:srgbClr val="FF0000"/>
              </a:solidFill>
            </a:endParaRPr>
          </a:p>
        </p:txBody>
      </p:sp>
    </p:spTree>
  </p:cSld>
  <p:clrMapOvr>
    <a:masterClrMapping/>
  </p:clrMapOvr>
  <p:transition spd="med">
    <p:rand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244" name="Group 268"/>
          <p:cNvGraphicFramePr>
            <a:graphicFrameLocks noGrp="1"/>
          </p:cNvGraphicFramePr>
          <p:nvPr>
            <p:ph sz="half" idx="1"/>
          </p:nvPr>
        </p:nvGraphicFramePr>
        <p:xfrm>
          <a:off x="741231" y="3533991"/>
          <a:ext cx="7799252" cy="2726935"/>
        </p:xfrm>
        <a:graphic>
          <a:graphicData uri="http://schemas.openxmlformats.org/drawingml/2006/table">
            <a:tbl>
              <a:tblPr/>
              <a:tblGrid>
                <a:gridCol w="975121">
                  <a:extLst>
                    <a:ext uri="{9D8B030D-6E8A-4147-A177-3AD203B41FA5}">
                      <a16:colId xmlns:a16="http://schemas.microsoft.com/office/drawing/2014/main" val="20000"/>
                    </a:ext>
                  </a:extLst>
                </a:gridCol>
                <a:gridCol w="975122">
                  <a:extLst>
                    <a:ext uri="{9D8B030D-6E8A-4147-A177-3AD203B41FA5}">
                      <a16:colId xmlns:a16="http://schemas.microsoft.com/office/drawing/2014/main" val="20001"/>
                    </a:ext>
                  </a:extLst>
                </a:gridCol>
                <a:gridCol w="933846">
                  <a:extLst>
                    <a:ext uri="{9D8B030D-6E8A-4147-A177-3AD203B41FA5}">
                      <a16:colId xmlns:a16="http://schemas.microsoft.com/office/drawing/2014/main" val="20002"/>
                    </a:ext>
                  </a:extLst>
                </a:gridCol>
                <a:gridCol w="1016397">
                  <a:extLst>
                    <a:ext uri="{9D8B030D-6E8A-4147-A177-3AD203B41FA5}">
                      <a16:colId xmlns:a16="http://schemas.microsoft.com/office/drawing/2014/main" val="20003"/>
                    </a:ext>
                  </a:extLst>
                </a:gridCol>
                <a:gridCol w="973402">
                  <a:extLst>
                    <a:ext uri="{9D8B030D-6E8A-4147-A177-3AD203B41FA5}">
                      <a16:colId xmlns:a16="http://schemas.microsoft.com/office/drawing/2014/main" val="20004"/>
                    </a:ext>
                  </a:extLst>
                </a:gridCol>
                <a:gridCol w="975121">
                  <a:extLst>
                    <a:ext uri="{9D8B030D-6E8A-4147-A177-3AD203B41FA5}">
                      <a16:colId xmlns:a16="http://schemas.microsoft.com/office/drawing/2014/main" val="20005"/>
                    </a:ext>
                  </a:extLst>
                </a:gridCol>
                <a:gridCol w="975122">
                  <a:extLst>
                    <a:ext uri="{9D8B030D-6E8A-4147-A177-3AD203B41FA5}">
                      <a16:colId xmlns:a16="http://schemas.microsoft.com/office/drawing/2014/main" val="20006"/>
                    </a:ext>
                  </a:extLst>
                </a:gridCol>
                <a:gridCol w="975121">
                  <a:extLst>
                    <a:ext uri="{9D8B030D-6E8A-4147-A177-3AD203B41FA5}">
                      <a16:colId xmlns:a16="http://schemas.microsoft.com/office/drawing/2014/main" val="20007"/>
                    </a:ext>
                  </a:extLst>
                </a:gridCol>
              </a:tblGrid>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z</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RHS</a:t>
                      </a:r>
                    </a:p>
                  </a:txBody>
                  <a:tcPr marL="99060" marR="99060" marT="48122" marB="48122"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387">
                <a:tc>
                  <a:txBody>
                    <a:bodyPr/>
                    <a:lstStyle/>
                    <a:p>
                      <a:endParaRPr lang="zh-CN"/>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blipFill rotWithShape="1">
                      <a:blip r:embed="rId3"/>
                      <a:stretch>
                        <a:fillRect l="-13125" t="-111111" r="-704375" b="-327778"/>
                      </a:stretch>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7234" name="Object 258"/>
          <p:cNvGraphicFramePr>
            <a:graphicFrameLocks noGrp="1" noChangeAspect="1"/>
          </p:cNvGraphicFramePr>
          <p:nvPr>
            <p:ph sz="half" idx="2"/>
          </p:nvPr>
        </p:nvGraphicFramePr>
        <p:xfrm>
          <a:off x="1102990" y="1160909"/>
          <a:ext cx="4210050" cy="2413000"/>
        </p:xfrm>
        <a:graphic>
          <a:graphicData uri="http://schemas.openxmlformats.org/presentationml/2006/ole">
            <mc:AlternateContent xmlns:mc="http://schemas.openxmlformats.org/markup-compatibility/2006">
              <mc:Choice xmlns:v="urn:schemas-microsoft-com:vml" Requires="v">
                <p:oleObj spid="_x0000_s26747" name="Equation" r:id="rId4" imgW="47853600" imgH="27432000" progId="Equation.DSMT4">
                  <p:embed/>
                </p:oleObj>
              </mc:Choice>
              <mc:Fallback>
                <p:oleObj name="Equation" r:id="rId4" imgW="47853600" imgH="27432000" progId="Equation.DSMT4">
                  <p:embed/>
                  <p:pic>
                    <p:nvPicPr>
                      <p:cNvPr id="0" name="图片 26705"/>
                      <p:cNvPicPr>
                        <a:picLocks noChangeAspect="1" noChangeArrowheads="1"/>
                      </p:cNvPicPr>
                      <p:nvPr/>
                    </p:nvPicPr>
                    <p:blipFill>
                      <a:blip r:embed="rId5"/>
                      <a:srcRect/>
                      <a:stretch>
                        <a:fillRect/>
                      </a:stretch>
                    </p:blipFill>
                    <p:spPr bwMode="auto">
                      <a:xfrm>
                        <a:off x="1102990" y="1160909"/>
                        <a:ext cx="4210050" cy="2413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27241" name="Rectangle 265"/>
              <p:cNvSpPr>
                <a:spLocks noChangeArrowheads="1"/>
              </p:cNvSpPr>
              <p:nvPr/>
            </p:nvSpPr>
            <p:spPr bwMode="auto">
              <a:xfrm>
                <a:off x="5707944" y="1259872"/>
                <a:ext cx="3898768" cy="17427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97850" tIns="48925" rIns="97850" bIns="48925"/>
              <a:lstStyle/>
              <a:p>
                <a:pPr marL="366937" indent="-366937" algn="l">
                  <a:lnSpc>
                    <a:spcPct val="80000"/>
                  </a:lnSpc>
                  <a:spcBef>
                    <a:spcPct val="20000"/>
                  </a:spcBef>
                  <a:buFontTx/>
                  <a:buChar char="•"/>
                </a:pPr>
                <a:r>
                  <a:rPr lang="zh-CN" altLang="en-US" sz="3000" dirty="0"/>
                  <a:t>换入变量：</a:t>
                </a:r>
                <a14:m>
                  <m:oMath xmlns:m="http://schemas.openxmlformats.org/officeDocument/2006/math">
                    <m:r>
                      <a:rPr lang="en-US" altLang="zh-CN" sz="3000" i="1" dirty="0" smtClean="0">
                        <a:latin typeface="Cambria Math"/>
                      </a:rPr>
                      <m:t>𝑥</m:t>
                    </m:r>
                    <m:r>
                      <a:rPr lang="en-US" altLang="zh-CN" sz="3000" i="1" baseline="-25000" dirty="0">
                        <a:latin typeface="Cambria Math"/>
                      </a:rPr>
                      <m:t>2</m:t>
                    </m:r>
                  </m:oMath>
                </a14:m>
                <a:r>
                  <a:rPr lang="zh-CN" altLang="en-US" sz="3000" dirty="0"/>
                  <a:t>，因为</a:t>
                </a:r>
                <a14:m>
                  <m:oMath xmlns:m="http://schemas.openxmlformats.org/officeDocument/2006/math">
                    <m:r>
                      <m:rPr>
                        <m:sty m:val="p"/>
                      </m:rPr>
                      <a:rPr lang="en-US" altLang="zh-CN" sz="3000" i="1" dirty="0" smtClean="0">
                        <a:latin typeface="Cambria Math"/>
                      </a:rPr>
                      <m:t>max</m:t>
                    </m:r>
                    <m:r>
                      <a:rPr lang="en-US" altLang="zh-CN" sz="3000" i="1" dirty="0" smtClean="0">
                        <a:latin typeface="Cambria Math"/>
                      </a:rPr>
                      <m:t>⁡{2,5}=5</m:t>
                    </m:r>
                  </m:oMath>
                </a14:m>
                <a:endParaRPr lang="en-US" altLang="zh-CN" sz="3000" dirty="0"/>
              </a:p>
              <a:p>
                <a:pPr marL="366937" indent="-366937" algn="l">
                  <a:lnSpc>
                    <a:spcPct val="80000"/>
                  </a:lnSpc>
                  <a:spcBef>
                    <a:spcPct val="20000"/>
                  </a:spcBef>
                  <a:buFontTx/>
                  <a:buChar char="•"/>
                </a:pPr>
                <a:r>
                  <a:rPr lang="zh-CN" altLang="en-US" sz="3000" dirty="0"/>
                  <a:t>换出变量： </a:t>
                </a:r>
                <a14:m>
                  <m:oMath xmlns:m="http://schemas.openxmlformats.org/officeDocument/2006/math">
                    <m:r>
                      <a:rPr lang="en-US" altLang="zh-CN" sz="3000" i="1" dirty="0" smtClean="0">
                        <a:latin typeface="Cambria Math"/>
                      </a:rPr>
                      <m:t>𝑥</m:t>
                    </m:r>
                    <m:r>
                      <a:rPr lang="en-US" altLang="zh-CN" sz="3000" i="1" baseline="-25000" dirty="0">
                        <a:latin typeface="Cambria Math"/>
                      </a:rPr>
                      <m:t>5</m:t>
                    </m:r>
                  </m:oMath>
                </a14:m>
                <a:r>
                  <a:rPr lang="en-US" altLang="zh-CN" sz="3000" dirty="0"/>
                  <a:t> , </a:t>
                </a:r>
                <a:r>
                  <a:rPr lang="zh-CN" altLang="en-US" sz="3000" dirty="0"/>
                  <a:t>因为 </a:t>
                </a:r>
                <a14:m>
                  <m:oMath xmlns:m="http://schemas.openxmlformats.org/officeDocument/2006/math">
                    <m:r>
                      <m:rPr>
                        <m:sty m:val="p"/>
                      </m:rPr>
                      <a:rPr lang="en-US" altLang="zh-CN" sz="3000" i="1" dirty="0" smtClean="0">
                        <a:latin typeface="Cambria Math"/>
                      </a:rPr>
                      <m:t>min</m:t>
                    </m:r>
                    <m:r>
                      <a:rPr lang="en-US" altLang="zh-CN" sz="3000" i="1" dirty="0" smtClean="0">
                        <a:latin typeface="Cambria Math"/>
                      </a:rPr>
                      <m:t>⁡{8/2,3/1}=3</m:t>
                    </m:r>
                  </m:oMath>
                </a14:m>
                <a:endParaRPr lang="en-US" altLang="zh-CN" sz="3000" dirty="0"/>
              </a:p>
            </p:txBody>
          </p:sp>
        </mc:Choice>
        <mc:Fallback xmlns="">
          <p:sp>
            <p:nvSpPr>
              <p:cNvPr id="127241" name="Rectangle 265"/>
              <p:cNvSpPr>
                <a:spLocks noRot="1" noChangeAspect="1" noMove="1" noResize="1" noEditPoints="1" noAdjustHandles="1" noChangeArrowheads="1" noChangeShapeType="1" noTextEdit="1"/>
              </p:cNvSpPr>
              <p:nvPr/>
            </p:nvSpPr>
            <p:spPr bwMode="auto">
              <a:xfrm>
                <a:off x="5707944" y="1259872"/>
                <a:ext cx="3898768" cy="1742767"/>
              </a:xfrm>
              <a:prstGeom prst="rect">
                <a:avLst/>
              </a:prstGeom>
              <a:blipFill rotWithShape="1">
                <a:blip r:embed="rId6"/>
                <a:stretch>
                  <a:fillRect l="-2344" t="-10490" b="-1328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endParaRPr lang="zh-CN" altLang="en-US">
                  <a:noFill/>
                </a:endParaRPr>
              </a:p>
            </p:txBody>
          </p:sp>
        </mc:Fallback>
      </mc:AlternateContent>
      <p:sp>
        <p:nvSpPr>
          <p:cNvPr id="127243" name="Line 267"/>
          <p:cNvSpPr>
            <a:spLocks noChangeShapeType="1"/>
          </p:cNvSpPr>
          <p:nvPr/>
        </p:nvSpPr>
        <p:spPr bwMode="auto">
          <a:xfrm flipH="1">
            <a:off x="3938323" y="2927448"/>
            <a:ext cx="2964921" cy="3031044"/>
          </a:xfrm>
          <a:prstGeom prst="line">
            <a:avLst/>
          </a:prstGeom>
          <a:noFill/>
          <a:ln w="317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lstStyle/>
          <a:p>
            <a:endParaRPr lang="zh-CN" altLang="en-US"/>
          </a:p>
        </p:txBody>
      </p:sp>
      <p:sp>
        <p:nvSpPr>
          <p:cNvPr id="7" name="Title 1"/>
          <p:cNvSpPr txBox="1"/>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marL="0" indent="0">
              <a:buNone/>
            </a:pPr>
            <a:r>
              <a:rPr lang="zh-CN" altLang="en-US" sz="2800" kern="0" dirty="0">
                <a:solidFill>
                  <a:srgbClr val="FF0000"/>
                </a:solidFill>
                <a:latin typeface="隶书" panose="02010509060101010101" pitchFamily="1" charset="-122"/>
              </a:rPr>
              <a:t>第</a:t>
            </a:r>
            <a:r>
              <a:rPr lang="en-US" altLang="zh-CN" sz="2800" kern="0" dirty="0">
                <a:solidFill>
                  <a:srgbClr val="FF0000"/>
                </a:solidFill>
                <a:latin typeface="隶书" panose="02010509060101010101" pitchFamily="1" charset="-122"/>
              </a:rPr>
              <a:t>2</a:t>
            </a:r>
            <a:r>
              <a:rPr lang="zh-CN" altLang="en-US" sz="2800" kern="0" dirty="0">
                <a:solidFill>
                  <a:srgbClr val="FF0000"/>
                </a:solidFill>
                <a:latin typeface="隶书" panose="02010509060101010101" pitchFamily="1" charset="-122"/>
              </a:rPr>
              <a:t>章线性规划</a:t>
            </a:r>
            <a:r>
              <a:rPr lang="en-US" altLang="zh-CN" sz="2800" kern="0" dirty="0">
                <a:solidFill>
                  <a:srgbClr val="FF0000"/>
                </a:solidFill>
                <a:latin typeface="隶书" panose="02010509060101010101" pitchFamily="1" charset="-122"/>
              </a:rPr>
              <a:t>-</a:t>
            </a:r>
            <a:r>
              <a:rPr lang="zh-CN" altLang="en-US" sz="2800" kern="0" dirty="0">
                <a:solidFill>
                  <a:srgbClr val="FF0000"/>
                </a:solidFill>
                <a:latin typeface="隶书" panose="02010509060101010101" pitchFamily="1" charset="-122"/>
              </a:rPr>
              <a:t>单纯形法</a:t>
            </a:r>
            <a:r>
              <a:rPr lang="en-US" altLang="zh-CN" sz="2800" kern="0" dirty="0">
                <a:solidFill>
                  <a:srgbClr val="FF0000"/>
                </a:solidFill>
                <a:latin typeface="隶书" panose="02010509060101010101" pitchFamily="1" charset="-122"/>
              </a:rPr>
              <a:t>(simplex)(</a:t>
            </a:r>
            <a:r>
              <a:rPr lang="zh-CN" altLang="en-US" sz="2800" kern="0" dirty="0">
                <a:solidFill>
                  <a:srgbClr val="FF0000"/>
                </a:solidFill>
                <a:latin typeface="隶书" panose="02010509060101010101" pitchFamily="1" charset="-122"/>
              </a:rPr>
              <a:t>续</a:t>
            </a:r>
            <a:r>
              <a:rPr lang="en-US" altLang="zh-CN" sz="2800" kern="0" dirty="0">
                <a:solidFill>
                  <a:srgbClr val="FF0000"/>
                </a:solidFill>
                <a:latin typeface="隶书" panose="02010509060101010101" pitchFamily="1" charset="-122"/>
              </a:rPr>
              <a:t>14)</a:t>
            </a:r>
            <a:endParaRPr lang="zh-CN" altLang="en-US" sz="2800" kern="0" dirty="0">
              <a:solidFill>
                <a:srgbClr val="FF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27234"/>
                                        </p:tgtEl>
                                        <p:attrNameLst>
                                          <p:attrName>style.visibility</p:attrName>
                                        </p:attrNameLst>
                                      </p:cBhvr>
                                      <p:to>
                                        <p:strVal val="visible"/>
                                      </p:to>
                                    </p:set>
                                    <p:animEffect transition="in" filter="fade">
                                      <p:cBhvr>
                                        <p:cTn id="7" dur="1000"/>
                                        <p:tgtEl>
                                          <p:spTgt spid="127234"/>
                                        </p:tgtEl>
                                      </p:cBhvr>
                                    </p:animEffect>
                                    <p:anim calcmode="lin" valueType="num">
                                      <p:cBhvr>
                                        <p:cTn id="8" dur="1000" fill="hold"/>
                                        <p:tgtEl>
                                          <p:spTgt spid="127234"/>
                                        </p:tgtEl>
                                        <p:attrNameLst>
                                          <p:attrName>ppt_x</p:attrName>
                                        </p:attrNameLst>
                                      </p:cBhvr>
                                      <p:tavLst>
                                        <p:tav tm="0">
                                          <p:val>
                                            <p:strVal val="#ppt_x"/>
                                          </p:val>
                                        </p:tav>
                                        <p:tav tm="100000">
                                          <p:val>
                                            <p:strVal val="#ppt_x"/>
                                          </p:val>
                                        </p:tav>
                                      </p:tavLst>
                                    </p:anim>
                                    <p:anim calcmode="lin" valueType="num">
                                      <p:cBhvr>
                                        <p:cTn id="9" dur="1000" fill="hold"/>
                                        <p:tgtEl>
                                          <p:spTgt spid="1272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7244"/>
                                        </p:tgtEl>
                                        <p:attrNameLst>
                                          <p:attrName>style.visibility</p:attrName>
                                        </p:attrNameLst>
                                      </p:cBhvr>
                                      <p:to>
                                        <p:strVal val="visible"/>
                                      </p:to>
                                    </p:set>
                                    <p:animEffect transition="in" filter="fade">
                                      <p:cBhvr>
                                        <p:cTn id="14" dur="1000"/>
                                        <p:tgtEl>
                                          <p:spTgt spid="127244"/>
                                        </p:tgtEl>
                                      </p:cBhvr>
                                    </p:animEffect>
                                    <p:anim calcmode="lin" valueType="num">
                                      <p:cBhvr>
                                        <p:cTn id="15" dur="1000" fill="hold"/>
                                        <p:tgtEl>
                                          <p:spTgt spid="127244"/>
                                        </p:tgtEl>
                                        <p:attrNameLst>
                                          <p:attrName>ppt_x</p:attrName>
                                        </p:attrNameLst>
                                      </p:cBhvr>
                                      <p:tavLst>
                                        <p:tav tm="0">
                                          <p:val>
                                            <p:strVal val="#ppt_x"/>
                                          </p:val>
                                        </p:tav>
                                        <p:tav tm="100000">
                                          <p:val>
                                            <p:strVal val="#ppt_x"/>
                                          </p:val>
                                        </p:tav>
                                      </p:tavLst>
                                    </p:anim>
                                    <p:anim calcmode="lin" valueType="num">
                                      <p:cBhvr>
                                        <p:cTn id="16" dur="1000" fill="hold"/>
                                        <p:tgtEl>
                                          <p:spTgt spid="1272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27241"/>
                                        </p:tgtEl>
                                        <p:attrNameLst>
                                          <p:attrName>style.visibility</p:attrName>
                                        </p:attrNameLst>
                                      </p:cBhvr>
                                      <p:to>
                                        <p:strVal val="visible"/>
                                      </p:to>
                                    </p:set>
                                    <p:animEffect transition="in" filter="fade">
                                      <p:cBhvr>
                                        <p:cTn id="21" dur="1000"/>
                                        <p:tgtEl>
                                          <p:spTgt spid="127241"/>
                                        </p:tgtEl>
                                      </p:cBhvr>
                                    </p:animEffect>
                                    <p:anim calcmode="lin" valueType="num">
                                      <p:cBhvr>
                                        <p:cTn id="22" dur="1000" fill="hold"/>
                                        <p:tgtEl>
                                          <p:spTgt spid="127241"/>
                                        </p:tgtEl>
                                        <p:attrNameLst>
                                          <p:attrName>ppt_x</p:attrName>
                                        </p:attrNameLst>
                                      </p:cBhvr>
                                      <p:tavLst>
                                        <p:tav tm="0">
                                          <p:val>
                                            <p:strVal val="#ppt_x"/>
                                          </p:val>
                                        </p:tav>
                                        <p:tav tm="100000">
                                          <p:val>
                                            <p:strVal val="#ppt_x"/>
                                          </p:val>
                                        </p:tav>
                                      </p:tavLst>
                                    </p:anim>
                                    <p:anim calcmode="lin" valueType="num">
                                      <p:cBhvr>
                                        <p:cTn id="23" dur="1000" fill="hold"/>
                                        <p:tgtEl>
                                          <p:spTgt spid="1272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8" presetClass="entr" presetSubtype="0" accel="50000" fill="hold" grpId="0" nodeType="clickEffect">
                                  <p:stCondLst>
                                    <p:cond delay="0"/>
                                  </p:stCondLst>
                                  <p:childTnLst>
                                    <p:set>
                                      <p:cBhvr>
                                        <p:cTn id="27" dur="1" fill="hold">
                                          <p:stCondLst>
                                            <p:cond delay="0"/>
                                          </p:stCondLst>
                                        </p:cTn>
                                        <p:tgtEl>
                                          <p:spTgt spid="127243"/>
                                        </p:tgtEl>
                                        <p:attrNameLst>
                                          <p:attrName>style.visibility</p:attrName>
                                        </p:attrNameLst>
                                      </p:cBhvr>
                                      <p:to>
                                        <p:strVal val="visible"/>
                                      </p:to>
                                    </p:set>
                                    <p:anim calcmode="lin" valueType="num">
                                      <p:cBhvr>
                                        <p:cTn id="28" dur="1000" fill="hold"/>
                                        <p:tgtEl>
                                          <p:spTgt spid="12724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9" dur="1000" fill="hold"/>
                                        <p:tgtEl>
                                          <p:spTgt spid="127243"/>
                                        </p:tgtEl>
                                        <p:attrNameLst>
                                          <p:attrName>ppt_x</p:attrName>
                                        </p:attrNameLst>
                                      </p:cBhvr>
                                      <p:tavLst>
                                        <p:tav tm="0">
                                          <p:val>
                                            <p:fltVal val="-1"/>
                                          </p:val>
                                        </p:tav>
                                        <p:tav tm="50000">
                                          <p:val>
                                            <p:fltVal val="0.95"/>
                                          </p:val>
                                        </p:tav>
                                        <p:tav tm="100000">
                                          <p:val>
                                            <p:strVal val="#ppt_x"/>
                                          </p:val>
                                        </p:tav>
                                      </p:tavLst>
                                    </p:anim>
                                    <p:anim calcmode="lin" valueType="num">
                                      <p:cBhvr>
                                        <p:cTn id="30" dur="1000" fill="hold"/>
                                        <p:tgtEl>
                                          <p:spTgt spid="127243"/>
                                        </p:tgtEl>
                                        <p:attrNameLst>
                                          <p:attrName>ppt_y</p:attrName>
                                        </p:attrNameLst>
                                      </p:cBhvr>
                                      <p:tavLst>
                                        <p:tav tm="0">
                                          <p:val>
                                            <p:strVal val="#ppt_y"/>
                                          </p:val>
                                        </p:tav>
                                        <p:tav tm="100000">
                                          <p:val>
                                            <p:strVal val="#ppt_y"/>
                                          </p:val>
                                        </p:tav>
                                      </p:tavLst>
                                    </p:anim>
                                    <p:animEffect transition="in" filter="fade">
                                      <p:cBhvr>
                                        <p:cTn id="31" dur="1000"/>
                                        <p:tgtEl>
                                          <p:spTgt spid="127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241" grpId="0"/>
      <p:bldP spid="127243" grpId="0" animBg="1"/>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71523" name="Group 163"/>
          <p:cNvGraphicFramePr>
            <a:graphicFrameLocks noGrp="1"/>
          </p:cNvGraphicFramePr>
          <p:nvPr>
            <p:ph sz="half" idx="1"/>
          </p:nvPr>
        </p:nvGraphicFramePr>
        <p:xfrm>
          <a:off x="896012" y="1026262"/>
          <a:ext cx="7800975" cy="2726935"/>
        </p:xfrm>
        <a:graphic>
          <a:graphicData uri="http://schemas.openxmlformats.org/drawingml/2006/table">
            <a:tbl>
              <a:tblPr/>
              <a:tblGrid>
                <a:gridCol w="976842">
                  <a:extLst>
                    <a:ext uri="{9D8B030D-6E8A-4147-A177-3AD203B41FA5}">
                      <a16:colId xmlns:a16="http://schemas.microsoft.com/office/drawing/2014/main" val="20000"/>
                    </a:ext>
                  </a:extLst>
                </a:gridCol>
                <a:gridCol w="973402">
                  <a:extLst>
                    <a:ext uri="{9D8B030D-6E8A-4147-A177-3AD203B41FA5}">
                      <a16:colId xmlns:a16="http://schemas.microsoft.com/office/drawing/2014/main" val="20001"/>
                    </a:ext>
                  </a:extLst>
                </a:gridCol>
                <a:gridCol w="933846">
                  <a:extLst>
                    <a:ext uri="{9D8B030D-6E8A-4147-A177-3AD203B41FA5}">
                      <a16:colId xmlns:a16="http://schemas.microsoft.com/office/drawing/2014/main" val="20002"/>
                    </a:ext>
                  </a:extLst>
                </a:gridCol>
                <a:gridCol w="1016397">
                  <a:extLst>
                    <a:ext uri="{9D8B030D-6E8A-4147-A177-3AD203B41FA5}">
                      <a16:colId xmlns:a16="http://schemas.microsoft.com/office/drawing/2014/main" val="20003"/>
                    </a:ext>
                  </a:extLst>
                </a:gridCol>
                <a:gridCol w="942446">
                  <a:extLst>
                    <a:ext uri="{9D8B030D-6E8A-4147-A177-3AD203B41FA5}">
                      <a16:colId xmlns:a16="http://schemas.microsoft.com/office/drawing/2014/main" val="20004"/>
                    </a:ext>
                  </a:extLst>
                </a:gridCol>
                <a:gridCol w="1007798">
                  <a:extLst>
                    <a:ext uri="{9D8B030D-6E8A-4147-A177-3AD203B41FA5}">
                      <a16:colId xmlns:a16="http://schemas.microsoft.com/office/drawing/2014/main" val="20005"/>
                    </a:ext>
                  </a:extLst>
                </a:gridCol>
                <a:gridCol w="973402">
                  <a:extLst>
                    <a:ext uri="{9D8B030D-6E8A-4147-A177-3AD203B41FA5}">
                      <a16:colId xmlns:a16="http://schemas.microsoft.com/office/drawing/2014/main" val="20006"/>
                    </a:ext>
                  </a:extLst>
                </a:gridCol>
                <a:gridCol w="976842">
                  <a:extLst>
                    <a:ext uri="{9D8B030D-6E8A-4147-A177-3AD203B41FA5}">
                      <a16:colId xmlns:a16="http://schemas.microsoft.com/office/drawing/2014/main" val="20007"/>
                    </a:ext>
                  </a:extLst>
                </a:gridCol>
              </a:tblGrid>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z</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387">
                <a:tc>
                  <a:txBody>
                    <a:bodyPr/>
                    <a:lstStyle/>
                    <a:p>
                      <a:endParaRPr lang="zh-CN"/>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blipFill rotWithShape="1">
                      <a:blip r:embed="rId2"/>
                      <a:stretch>
                        <a:fillRect l="-12500" t="-112360" r="-700000" b="-332584"/>
                      </a:stretch>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71521" name="Group 161"/>
          <p:cNvGraphicFramePr>
            <a:graphicFrameLocks noGrp="1"/>
          </p:cNvGraphicFramePr>
          <p:nvPr>
            <p:ph sz="half" idx="2"/>
          </p:nvPr>
        </p:nvGraphicFramePr>
        <p:xfrm>
          <a:off x="1052513" y="3869135"/>
          <a:ext cx="7800973" cy="2908398"/>
        </p:xfrm>
        <a:graphic>
          <a:graphicData uri="http://schemas.openxmlformats.org/drawingml/2006/table">
            <a:tbl>
              <a:tblPr/>
              <a:tblGrid>
                <a:gridCol w="975122">
                  <a:extLst>
                    <a:ext uri="{9D8B030D-6E8A-4147-A177-3AD203B41FA5}">
                      <a16:colId xmlns:a16="http://schemas.microsoft.com/office/drawing/2014/main" val="20000"/>
                    </a:ext>
                  </a:extLst>
                </a:gridCol>
                <a:gridCol w="973402">
                  <a:extLst>
                    <a:ext uri="{9D8B030D-6E8A-4147-A177-3AD203B41FA5}">
                      <a16:colId xmlns:a16="http://schemas.microsoft.com/office/drawing/2014/main" val="20001"/>
                    </a:ext>
                  </a:extLst>
                </a:gridCol>
                <a:gridCol w="933846">
                  <a:extLst>
                    <a:ext uri="{9D8B030D-6E8A-4147-A177-3AD203B41FA5}">
                      <a16:colId xmlns:a16="http://schemas.microsoft.com/office/drawing/2014/main" val="20002"/>
                    </a:ext>
                  </a:extLst>
                </a:gridCol>
                <a:gridCol w="1021556">
                  <a:extLst>
                    <a:ext uri="{9D8B030D-6E8A-4147-A177-3AD203B41FA5}">
                      <a16:colId xmlns:a16="http://schemas.microsoft.com/office/drawing/2014/main" val="20003"/>
                    </a:ext>
                  </a:extLst>
                </a:gridCol>
                <a:gridCol w="973402">
                  <a:extLst>
                    <a:ext uri="{9D8B030D-6E8A-4147-A177-3AD203B41FA5}">
                      <a16:colId xmlns:a16="http://schemas.microsoft.com/office/drawing/2014/main" val="20004"/>
                    </a:ext>
                  </a:extLst>
                </a:gridCol>
                <a:gridCol w="975122">
                  <a:extLst>
                    <a:ext uri="{9D8B030D-6E8A-4147-A177-3AD203B41FA5}">
                      <a16:colId xmlns:a16="http://schemas.microsoft.com/office/drawing/2014/main" val="20005"/>
                    </a:ext>
                  </a:extLst>
                </a:gridCol>
                <a:gridCol w="973402">
                  <a:extLst>
                    <a:ext uri="{9D8B030D-6E8A-4147-A177-3AD203B41FA5}">
                      <a16:colId xmlns:a16="http://schemas.microsoft.com/office/drawing/2014/main" val="20006"/>
                    </a:ext>
                  </a:extLst>
                </a:gridCol>
                <a:gridCol w="975121">
                  <a:extLst>
                    <a:ext uri="{9D8B030D-6E8A-4147-A177-3AD203B41FA5}">
                      <a16:colId xmlns:a16="http://schemas.microsoft.com/office/drawing/2014/main" val="20007"/>
                    </a:ext>
                  </a:extLst>
                </a:gridCol>
              </a:tblGrid>
              <a:tr h="7268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z</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387">
                <a:tc>
                  <a:txBody>
                    <a:bodyPr/>
                    <a:lstStyle/>
                    <a:p>
                      <a:endParaRPr lang="zh-CN"/>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blipFill rotWithShape="1">
                      <a:blip r:embed="rId3"/>
                      <a:stretch>
                        <a:fillRect l="-13125" t="-144444" r="-700000" b="-327778"/>
                      </a:stretch>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19</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271522" name="Rectangle 162"/>
              <p:cNvSpPr>
                <a:spLocks noChangeArrowheads="1"/>
              </p:cNvSpPr>
              <p:nvPr/>
            </p:nvSpPr>
            <p:spPr bwMode="auto">
              <a:xfrm>
                <a:off x="2000672" y="6797023"/>
                <a:ext cx="6378467" cy="48456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97850" tIns="48925" rIns="97850" bIns="48925"/>
              <a:lstStyle/>
              <a:p>
                <a:pPr marL="366937" indent="-366937" algn="l">
                  <a:lnSpc>
                    <a:spcPct val="80000"/>
                  </a:lnSpc>
                  <a:spcBef>
                    <a:spcPct val="20000"/>
                  </a:spcBef>
                </a:pPr>
                <a:r>
                  <a:rPr lang="zh-CN" altLang="en-US" sz="3000" dirty="0"/>
                  <a:t>最优解</a:t>
                </a:r>
                <a14:m>
                  <m:oMath xmlns:m="http://schemas.openxmlformats.org/officeDocument/2006/math">
                    <m:sSup>
                      <m:sSupPr>
                        <m:ctrlPr>
                          <a:rPr lang="en-US" altLang="zh-CN" sz="3000" b="1" i="1" dirty="0" smtClean="0">
                            <a:latin typeface="Cambria Math" panose="02040503050406030204" pitchFamily="18" charset="0"/>
                          </a:rPr>
                        </m:ctrlPr>
                      </m:sSupPr>
                      <m:e>
                        <m:r>
                          <a:rPr lang="en-US" altLang="zh-CN" sz="3000" i="1" dirty="0" smtClean="0">
                            <a:latin typeface="Cambria Math"/>
                          </a:rPr>
                          <m:t>𝑥</m:t>
                        </m:r>
                      </m:e>
                      <m:sup>
                        <m:r>
                          <a:rPr lang="en-US" altLang="zh-CN" sz="3000" b="1" i="1" dirty="0" smtClean="0">
                            <a:latin typeface="Cambria Math"/>
                          </a:rPr>
                          <m:t>∗</m:t>
                        </m:r>
                      </m:sup>
                    </m:sSup>
                    <m:r>
                      <a:rPr lang="en-US" altLang="zh-CN" sz="3000" i="1" dirty="0" smtClean="0">
                        <a:latin typeface="Cambria Math"/>
                      </a:rPr>
                      <m:t>= (2,3,0,2,0)</m:t>
                    </m:r>
                    <m:r>
                      <a:rPr lang="en-US" altLang="zh-CN" sz="3000" i="1" baseline="30000" dirty="0" err="1">
                        <a:latin typeface="Cambria Math"/>
                      </a:rPr>
                      <m:t>𝑇</m:t>
                    </m:r>
                    <m:r>
                      <a:rPr lang="en-US" altLang="zh-CN" sz="3000" i="1" dirty="0" err="1">
                        <a:latin typeface="Cambria Math"/>
                      </a:rPr>
                      <m:t>,</m:t>
                    </m:r>
                    <m:sSup>
                      <m:sSupPr>
                        <m:ctrlPr>
                          <a:rPr lang="en-US" altLang="zh-CN" sz="3000" b="1" i="1" baseline="30000" dirty="0" smtClean="0">
                            <a:latin typeface="Cambria Math" panose="02040503050406030204" pitchFamily="18" charset="0"/>
                          </a:rPr>
                        </m:ctrlPr>
                      </m:sSupPr>
                      <m:e>
                        <m:r>
                          <a:rPr lang="en-US" altLang="zh-CN" sz="3000" i="1" dirty="0" err="1">
                            <a:latin typeface="Cambria Math"/>
                          </a:rPr>
                          <m:t>𝑓</m:t>
                        </m:r>
                      </m:e>
                      <m:sup>
                        <m:r>
                          <a:rPr lang="en-US" altLang="zh-CN" sz="3000" b="1" i="1" dirty="0" smtClean="0">
                            <a:latin typeface="Cambria Math"/>
                          </a:rPr>
                          <m:t>∗</m:t>
                        </m:r>
                      </m:sup>
                    </m:sSup>
                    <m:r>
                      <a:rPr lang="en-US" altLang="zh-CN" sz="3000" i="1" dirty="0">
                        <a:latin typeface="Cambria Math"/>
                      </a:rPr>
                      <m:t>=19</m:t>
                    </m:r>
                  </m:oMath>
                </a14:m>
                <a:endParaRPr lang="en-US" altLang="zh-CN" sz="3000" dirty="0"/>
              </a:p>
            </p:txBody>
          </p:sp>
        </mc:Choice>
        <mc:Fallback xmlns="">
          <p:sp>
            <p:nvSpPr>
              <p:cNvPr id="271522" name="Rectangle 162"/>
              <p:cNvSpPr>
                <a:spLocks noRot="1" noChangeAspect="1" noMove="1" noResize="1" noEditPoints="1" noAdjustHandles="1" noChangeArrowheads="1" noChangeShapeType="1" noTextEdit="1"/>
              </p:cNvSpPr>
              <p:nvPr/>
            </p:nvSpPr>
            <p:spPr bwMode="auto">
              <a:xfrm>
                <a:off x="2000672" y="6797023"/>
                <a:ext cx="6378467" cy="484566"/>
              </a:xfrm>
              <a:prstGeom prst="rect">
                <a:avLst/>
              </a:prstGeom>
              <a:blipFill rotWithShape="1">
                <a:blip r:embed="rId4"/>
                <a:stretch>
                  <a:fillRect l="-2101" t="-36709" b="-329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endParaRPr lang="zh-CN" altLang="en-US">
                  <a:noFill/>
                </a:endParaRPr>
              </a:p>
            </p:txBody>
          </p:sp>
        </mc:Fallback>
      </mc:AlternateContent>
      <p:sp>
        <p:nvSpPr>
          <p:cNvPr id="5" name="Title 1"/>
          <p:cNvSpPr txBox="1"/>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marL="0" indent="0">
              <a:buNone/>
            </a:pPr>
            <a:r>
              <a:rPr lang="zh-CN" altLang="en-US" sz="2800" kern="0" dirty="0">
                <a:solidFill>
                  <a:srgbClr val="FF0000"/>
                </a:solidFill>
                <a:latin typeface="隶书" panose="02010509060101010101" pitchFamily="1" charset="-122"/>
              </a:rPr>
              <a:t>第</a:t>
            </a:r>
            <a:r>
              <a:rPr lang="en-US" altLang="zh-CN" sz="2800" kern="0" dirty="0">
                <a:solidFill>
                  <a:srgbClr val="FF0000"/>
                </a:solidFill>
                <a:latin typeface="隶书" panose="02010509060101010101" pitchFamily="1" charset="-122"/>
              </a:rPr>
              <a:t>2</a:t>
            </a:r>
            <a:r>
              <a:rPr lang="zh-CN" altLang="en-US" sz="2800" kern="0" dirty="0">
                <a:solidFill>
                  <a:srgbClr val="FF0000"/>
                </a:solidFill>
                <a:latin typeface="隶书" panose="02010509060101010101" pitchFamily="1" charset="-122"/>
              </a:rPr>
              <a:t>章线性规划</a:t>
            </a:r>
            <a:r>
              <a:rPr lang="en-US" altLang="zh-CN" sz="2800" kern="0" dirty="0">
                <a:solidFill>
                  <a:srgbClr val="FF0000"/>
                </a:solidFill>
                <a:latin typeface="隶书" panose="02010509060101010101" pitchFamily="1" charset="-122"/>
              </a:rPr>
              <a:t>-</a:t>
            </a:r>
            <a:r>
              <a:rPr lang="zh-CN" altLang="en-US" sz="2800" kern="0" dirty="0">
                <a:solidFill>
                  <a:srgbClr val="FF0000"/>
                </a:solidFill>
                <a:latin typeface="隶书" panose="02010509060101010101" pitchFamily="1" charset="-122"/>
              </a:rPr>
              <a:t>单纯形法</a:t>
            </a:r>
            <a:r>
              <a:rPr lang="en-US" altLang="zh-CN" sz="2800" kern="0" dirty="0">
                <a:solidFill>
                  <a:srgbClr val="FF0000"/>
                </a:solidFill>
                <a:latin typeface="隶书" panose="02010509060101010101" pitchFamily="1" charset="-122"/>
              </a:rPr>
              <a:t>(simplex)(</a:t>
            </a:r>
            <a:r>
              <a:rPr lang="zh-CN" altLang="en-US" sz="2800" kern="0" dirty="0">
                <a:solidFill>
                  <a:srgbClr val="FF0000"/>
                </a:solidFill>
                <a:latin typeface="隶书" panose="02010509060101010101" pitchFamily="1" charset="-122"/>
              </a:rPr>
              <a:t>续</a:t>
            </a:r>
            <a:r>
              <a:rPr lang="en-US" altLang="zh-CN" sz="2800" kern="0" dirty="0">
                <a:solidFill>
                  <a:srgbClr val="FF0000"/>
                </a:solidFill>
                <a:latin typeface="隶书" panose="02010509060101010101" pitchFamily="1" charset="-122"/>
              </a:rPr>
              <a:t>15)</a:t>
            </a:r>
            <a:endParaRPr lang="zh-CN" altLang="en-US" sz="2800" kern="0" dirty="0">
              <a:solidFill>
                <a:srgbClr val="FF0000"/>
              </a:solidFill>
            </a:endParaRPr>
          </a:p>
        </p:txBody>
      </p:sp>
      <mc:AlternateContent xmlns:mc="http://schemas.openxmlformats.org/markup-compatibility/2006" xmlns:a14="http://schemas.microsoft.com/office/drawing/2010/main">
        <mc:Choice Requires="a14">
          <p:sp>
            <p:nvSpPr>
              <p:cNvPr id="2" name="TextBox 1"/>
              <p:cNvSpPr txBox="1"/>
              <p:nvPr/>
            </p:nvSpPr>
            <p:spPr>
              <a:xfrm>
                <a:off x="7158499" y="1088901"/>
                <a:ext cx="2736304"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a:rPr>
                        <m:t>𝒙</m:t>
                      </m:r>
                      <m:r>
                        <a:rPr lang="en-US" altLang="zh-CN" b="1" i="1" smtClean="0">
                          <a:solidFill>
                            <a:srgbClr val="FF0000"/>
                          </a:solidFill>
                          <a:latin typeface="Cambria Math"/>
                        </a:rPr>
                        <m:t>=</m:t>
                      </m:r>
                      <m:sSup>
                        <m:sSupPr>
                          <m:ctrlPr>
                            <a:rPr lang="en-US" altLang="zh-CN" b="1" i="1" smtClean="0">
                              <a:solidFill>
                                <a:srgbClr val="FF0000"/>
                              </a:solidFill>
                              <a:latin typeface="Cambria Math" panose="02040503050406030204" pitchFamily="18" charset="0"/>
                            </a:rPr>
                          </m:ctrlPr>
                        </m:sSupPr>
                        <m:e>
                          <m:d>
                            <m:dPr>
                              <m:ctrlPr>
                                <a:rPr lang="en-US" altLang="zh-CN" b="1" i="1" smtClean="0">
                                  <a:solidFill>
                                    <a:srgbClr val="FF0000"/>
                                  </a:solidFill>
                                  <a:latin typeface="Cambria Math" panose="02040503050406030204" pitchFamily="18" charset="0"/>
                                </a:rPr>
                              </m:ctrlPr>
                            </m:dPr>
                            <m:e>
                              <m:r>
                                <a:rPr lang="en-US" altLang="zh-CN" b="1" i="1" smtClean="0">
                                  <a:solidFill>
                                    <a:srgbClr val="FF0000"/>
                                  </a:solidFill>
                                  <a:latin typeface="Cambria Math"/>
                                </a:rPr>
                                <m:t>𝟎</m:t>
                              </m:r>
                              <m:r>
                                <a:rPr lang="en-US" altLang="zh-CN" b="1" i="1" smtClean="0">
                                  <a:solidFill>
                                    <a:srgbClr val="FF0000"/>
                                  </a:solidFill>
                                  <a:latin typeface="Cambria Math"/>
                                </a:rPr>
                                <m:t>,</m:t>
                              </m:r>
                              <m:r>
                                <a:rPr lang="en-US" altLang="zh-CN" b="1" i="1" smtClean="0">
                                  <a:solidFill>
                                    <a:srgbClr val="FF0000"/>
                                  </a:solidFill>
                                  <a:latin typeface="Cambria Math"/>
                                </a:rPr>
                                <m:t>𝟑</m:t>
                              </m:r>
                              <m:r>
                                <a:rPr lang="en-US" altLang="zh-CN" b="1" i="1" smtClean="0">
                                  <a:solidFill>
                                    <a:srgbClr val="FF0000"/>
                                  </a:solidFill>
                                  <a:latin typeface="Cambria Math"/>
                                </a:rPr>
                                <m:t>,</m:t>
                              </m:r>
                              <m:r>
                                <a:rPr lang="en-US" altLang="zh-CN" b="1" i="1" smtClean="0">
                                  <a:solidFill>
                                    <a:srgbClr val="FF0000"/>
                                  </a:solidFill>
                                  <a:latin typeface="Cambria Math"/>
                                </a:rPr>
                                <m:t>𝟐</m:t>
                              </m:r>
                              <m:r>
                                <a:rPr lang="en-US" altLang="zh-CN" b="1" i="1" smtClean="0">
                                  <a:solidFill>
                                    <a:srgbClr val="FF0000"/>
                                  </a:solidFill>
                                  <a:latin typeface="Cambria Math"/>
                                </a:rPr>
                                <m:t>,</m:t>
                              </m:r>
                              <m:r>
                                <a:rPr lang="en-US" altLang="zh-CN" b="1" i="1" smtClean="0">
                                  <a:solidFill>
                                    <a:srgbClr val="FF0000"/>
                                  </a:solidFill>
                                  <a:latin typeface="Cambria Math"/>
                                </a:rPr>
                                <m:t>𝟒</m:t>
                              </m:r>
                              <m:r>
                                <a:rPr lang="en-US" altLang="zh-CN" b="1" i="1" smtClean="0">
                                  <a:solidFill>
                                    <a:srgbClr val="FF0000"/>
                                  </a:solidFill>
                                  <a:latin typeface="Cambria Math"/>
                                </a:rPr>
                                <m:t>,</m:t>
                              </m:r>
                              <m:r>
                                <a:rPr lang="en-US" altLang="zh-CN" b="1" i="1" smtClean="0">
                                  <a:solidFill>
                                    <a:srgbClr val="FF0000"/>
                                  </a:solidFill>
                                  <a:latin typeface="Cambria Math"/>
                                </a:rPr>
                                <m:t>𝟎</m:t>
                              </m:r>
                            </m:e>
                          </m:d>
                        </m:e>
                        <m:sup>
                          <m:r>
                            <a:rPr lang="en-US" altLang="zh-CN" b="1" i="1" smtClean="0">
                              <a:solidFill>
                                <a:srgbClr val="FF0000"/>
                              </a:solidFill>
                              <a:latin typeface="Cambria Math"/>
                            </a:rPr>
                            <m:t>𝑻</m:t>
                          </m:r>
                        </m:sup>
                      </m:sSup>
                    </m:oMath>
                  </m:oMathPara>
                </a14:m>
                <a:endParaRPr lang="zh-CN" altLang="en-US"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7158499" y="1088901"/>
                <a:ext cx="2736304" cy="468205"/>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1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715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71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522" grpId="0" autoUpdateAnimBg="0"/>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488504" y="224805"/>
            <a:ext cx="8420100" cy="693430"/>
          </a:xfrm>
        </p:spPr>
        <p:txBody>
          <a:bodyPr/>
          <a:lstStyle/>
          <a:p>
            <a:r>
              <a:rPr lang="zh-CN" altLang="en-US" sz="3200" dirty="0">
                <a:latin typeface="隶书" panose="02010509060101010101" pitchFamily="1" charset="-122"/>
              </a:rPr>
              <a:t>第</a:t>
            </a:r>
            <a:r>
              <a:rPr lang="en-US" altLang="zh-CN" sz="3200" dirty="0">
                <a:latin typeface="隶书" panose="02010509060101010101" pitchFamily="1" charset="-122"/>
              </a:rPr>
              <a:t>2</a:t>
            </a:r>
            <a:r>
              <a:rPr lang="zh-CN" altLang="en-US" sz="3200" dirty="0">
                <a:latin typeface="隶书" panose="02010509060101010101" pitchFamily="1" charset="-122"/>
              </a:rPr>
              <a:t>章线性规划</a:t>
            </a:r>
            <a:r>
              <a:rPr lang="en-US" altLang="zh-CN" sz="3200" dirty="0">
                <a:latin typeface="隶书" panose="02010509060101010101" pitchFamily="1" charset="-122"/>
              </a:rPr>
              <a:t>-</a:t>
            </a:r>
            <a:r>
              <a:rPr lang="zh-CN" altLang="en-US" sz="3200" dirty="0">
                <a:latin typeface="隶书" panose="02010509060101010101" pitchFamily="1" charset="-122"/>
              </a:rPr>
              <a:t>单纯形法</a:t>
            </a:r>
            <a:r>
              <a:rPr lang="en-US" altLang="zh-CN" sz="3200" dirty="0">
                <a:latin typeface="隶书" panose="02010509060101010101" pitchFamily="1" charset="-122"/>
              </a:rPr>
              <a:t>-</a:t>
            </a:r>
            <a:r>
              <a:rPr lang="zh-CN" altLang="en-US" sz="3200" dirty="0">
                <a:latin typeface="隶书" panose="02010509060101010101" pitchFamily="1" charset="-122"/>
              </a:rPr>
              <a:t>退化循环的</a:t>
            </a:r>
            <a:r>
              <a:rPr lang="zh-CN" altLang="en-US" sz="3200" dirty="0"/>
              <a:t>例子</a:t>
            </a:r>
          </a:p>
        </p:txBody>
      </p:sp>
      <p:graphicFrame>
        <p:nvGraphicFramePr>
          <p:cNvPr id="285699" name="Object 3"/>
          <p:cNvGraphicFramePr>
            <a:graphicFrameLocks noGrp="1" noChangeAspect="1"/>
          </p:cNvGraphicFramePr>
          <p:nvPr>
            <p:ph sz="half" idx="2"/>
          </p:nvPr>
        </p:nvGraphicFramePr>
        <p:xfrm>
          <a:off x="1928664" y="1736973"/>
          <a:ext cx="5255683" cy="3510598"/>
        </p:xfrm>
        <a:graphic>
          <a:graphicData uri="http://schemas.openxmlformats.org/presentationml/2006/ole">
            <mc:AlternateContent xmlns:mc="http://schemas.openxmlformats.org/markup-compatibility/2006">
              <mc:Choice xmlns:v="urn:schemas-microsoft-com:vml" Requires="v">
                <p:oleObj spid="_x0000_s30837" name="Equation" r:id="rId3" imgW="2438400" imgH="1676400" progId="Equation.DSMT4">
                  <p:embed/>
                </p:oleObj>
              </mc:Choice>
              <mc:Fallback>
                <p:oleObj name="Equation" r:id="rId3" imgW="2438400" imgH="1676400" progId="Equation.DSMT4">
                  <p:embed/>
                  <p:pic>
                    <p:nvPicPr>
                      <p:cNvPr id="0" name="图片 307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664" y="1736973"/>
                        <a:ext cx="5255683" cy="351059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fade">
                                      <p:cBhvr>
                                        <p:cTn id="7" dur="1000"/>
                                        <p:tgtEl>
                                          <p:spTgt spid="285699"/>
                                        </p:tgtEl>
                                      </p:cBhvr>
                                    </p:animEffect>
                                    <p:anim calcmode="lin" valueType="num">
                                      <p:cBhvr>
                                        <p:cTn id="8" dur="1000" fill="hold"/>
                                        <p:tgtEl>
                                          <p:spTgt spid="285699"/>
                                        </p:tgtEl>
                                        <p:attrNameLst>
                                          <p:attrName>ppt_x</p:attrName>
                                        </p:attrNameLst>
                                      </p:cBhvr>
                                      <p:tavLst>
                                        <p:tav tm="0">
                                          <p:val>
                                            <p:strVal val="#ppt_x"/>
                                          </p:val>
                                        </p:tav>
                                        <p:tav tm="100000">
                                          <p:val>
                                            <p:strVal val="#ppt_x"/>
                                          </p:val>
                                        </p:tav>
                                      </p:tavLst>
                                    </p:anim>
                                    <p:anim calcmode="lin" valueType="num">
                                      <p:cBhvr>
                                        <p:cTn id="9" dur="1000" fill="hold"/>
                                        <p:tgtEl>
                                          <p:spTgt spid="2856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056" name="Rectangle 384"/>
          <p:cNvSpPr>
            <a:spLocks noGrp="1" noChangeArrowheads="1"/>
          </p:cNvSpPr>
          <p:nvPr>
            <p:ph type="title"/>
          </p:nvPr>
        </p:nvSpPr>
        <p:spPr>
          <a:xfrm>
            <a:off x="662121" y="805383"/>
            <a:ext cx="622565" cy="2122065"/>
          </a:xfrm>
          <a:noFill/>
        </p:spPr>
        <p:txBody>
          <a:bodyPr lIns="98529" tIns="49265" rIns="98529" bIns="49265"/>
          <a:lstStyle/>
          <a:p>
            <a:r>
              <a:rPr lang="zh-CN" altLang="en-US" sz="2600"/>
              <a:t>第一次迭代</a:t>
            </a:r>
          </a:p>
        </p:txBody>
      </p:sp>
      <p:graphicFrame>
        <p:nvGraphicFramePr>
          <p:cNvPr id="285054" name="Group 382"/>
          <p:cNvGraphicFramePr>
            <a:graphicFrameLocks noGrp="1"/>
          </p:cNvGraphicFramePr>
          <p:nvPr>
            <p:ph sz="half" idx="1"/>
          </p:nvPr>
        </p:nvGraphicFramePr>
        <p:xfrm>
          <a:off x="1676798" y="426085"/>
          <a:ext cx="7642754" cy="2726935"/>
        </p:xfrm>
        <a:graphic>
          <a:graphicData uri="http://schemas.openxmlformats.org/drawingml/2006/table">
            <a:tbl>
              <a:tblPr/>
              <a:tblGrid>
                <a:gridCol w="849577">
                  <a:extLst>
                    <a:ext uri="{9D8B030D-6E8A-4147-A177-3AD203B41FA5}">
                      <a16:colId xmlns:a16="http://schemas.microsoft.com/office/drawing/2014/main" val="20000"/>
                    </a:ext>
                  </a:extLst>
                </a:gridCol>
                <a:gridCol w="847857">
                  <a:extLst>
                    <a:ext uri="{9D8B030D-6E8A-4147-A177-3AD203B41FA5}">
                      <a16:colId xmlns:a16="http://schemas.microsoft.com/office/drawing/2014/main" val="20001"/>
                    </a:ext>
                  </a:extLst>
                </a:gridCol>
                <a:gridCol w="851297">
                  <a:extLst>
                    <a:ext uri="{9D8B030D-6E8A-4147-A177-3AD203B41FA5}">
                      <a16:colId xmlns:a16="http://schemas.microsoft.com/office/drawing/2014/main" val="20002"/>
                    </a:ext>
                  </a:extLst>
                </a:gridCol>
                <a:gridCol w="847857">
                  <a:extLst>
                    <a:ext uri="{9D8B030D-6E8A-4147-A177-3AD203B41FA5}">
                      <a16:colId xmlns:a16="http://schemas.microsoft.com/office/drawing/2014/main" val="20003"/>
                    </a:ext>
                  </a:extLst>
                </a:gridCol>
                <a:gridCol w="849577">
                  <a:extLst>
                    <a:ext uri="{9D8B030D-6E8A-4147-A177-3AD203B41FA5}">
                      <a16:colId xmlns:a16="http://schemas.microsoft.com/office/drawing/2014/main" val="20004"/>
                    </a:ext>
                  </a:extLst>
                </a:gridCol>
                <a:gridCol w="847858">
                  <a:extLst>
                    <a:ext uri="{9D8B030D-6E8A-4147-A177-3AD203B41FA5}">
                      <a16:colId xmlns:a16="http://schemas.microsoft.com/office/drawing/2014/main" val="20005"/>
                    </a:ext>
                  </a:extLst>
                </a:gridCol>
                <a:gridCol w="851296">
                  <a:extLst>
                    <a:ext uri="{9D8B030D-6E8A-4147-A177-3AD203B41FA5}">
                      <a16:colId xmlns:a16="http://schemas.microsoft.com/office/drawing/2014/main" val="20006"/>
                    </a:ext>
                  </a:extLst>
                </a:gridCol>
                <a:gridCol w="847858">
                  <a:extLst>
                    <a:ext uri="{9D8B030D-6E8A-4147-A177-3AD203B41FA5}">
                      <a16:colId xmlns:a16="http://schemas.microsoft.com/office/drawing/2014/main" val="20007"/>
                    </a:ext>
                  </a:extLst>
                </a:gridCol>
                <a:gridCol w="849577">
                  <a:extLst>
                    <a:ext uri="{9D8B030D-6E8A-4147-A177-3AD203B41FA5}">
                      <a16:colId xmlns:a16="http://schemas.microsoft.com/office/drawing/2014/main" val="20008"/>
                    </a:ext>
                  </a:extLst>
                </a:gridCol>
              </a:tblGrid>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RHS</a:t>
                      </a:r>
                    </a:p>
                  </a:txBody>
                  <a:tcPr marL="99060" marR="99060" marT="48122" marB="48122"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3/4</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85241" name="Group 569"/>
          <p:cNvGraphicFramePr>
            <a:graphicFrameLocks noGrp="1"/>
          </p:cNvGraphicFramePr>
          <p:nvPr>
            <p:ph sz="half" idx="2"/>
          </p:nvPr>
        </p:nvGraphicFramePr>
        <p:xfrm>
          <a:off x="1754187" y="3533991"/>
          <a:ext cx="7644474" cy="2891020"/>
        </p:xfrm>
        <a:graphic>
          <a:graphicData uri="http://schemas.openxmlformats.org/drawingml/2006/table">
            <a:tbl>
              <a:tblPr/>
              <a:tblGrid>
                <a:gridCol w="851297">
                  <a:extLst>
                    <a:ext uri="{9D8B030D-6E8A-4147-A177-3AD203B41FA5}">
                      <a16:colId xmlns:a16="http://schemas.microsoft.com/office/drawing/2014/main" val="20000"/>
                    </a:ext>
                  </a:extLst>
                </a:gridCol>
                <a:gridCol w="846138">
                  <a:extLst>
                    <a:ext uri="{9D8B030D-6E8A-4147-A177-3AD203B41FA5}">
                      <a16:colId xmlns:a16="http://schemas.microsoft.com/office/drawing/2014/main" val="20001"/>
                    </a:ext>
                  </a:extLst>
                </a:gridCol>
                <a:gridCol w="849577">
                  <a:extLst>
                    <a:ext uri="{9D8B030D-6E8A-4147-A177-3AD203B41FA5}">
                      <a16:colId xmlns:a16="http://schemas.microsoft.com/office/drawing/2014/main" val="20002"/>
                    </a:ext>
                  </a:extLst>
                </a:gridCol>
                <a:gridCol w="851296">
                  <a:extLst>
                    <a:ext uri="{9D8B030D-6E8A-4147-A177-3AD203B41FA5}">
                      <a16:colId xmlns:a16="http://schemas.microsoft.com/office/drawing/2014/main" val="20003"/>
                    </a:ext>
                  </a:extLst>
                </a:gridCol>
                <a:gridCol w="847858">
                  <a:extLst>
                    <a:ext uri="{9D8B030D-6E8A-4147-A177-3AD203B41FA5}">
                      <a16:colId xmlns:a16="http://schemas.microsoft.com/office/drawing/2014/main" val="20004"/>
                    </a:ext>
                  </a:extLst>
                </a:gridCol>
                <a:gridCol w="851296">
                  <a:extLst>
                    <a:ext uri="{9D8B030D-6E8A-4147-A177-3AD203B41FA5}">
                      <a16:colId xmlns:a16="http://schemas.microsoft.com/office/drawing/2014/main" val="20005"/>
                    </a:ext>
                  </a:extLst>
                </a:gridCol>
                <a:gridCol w="849577">
                  <a:extLst>
                    <a:ext uri="{9D8B030D-6E8A-4147-A177-3AD203B41FA5}">
                      <a16:colId xmlns:a16="http://schemas.microsoft.com/office/drawing/2014/main" val="20006"/>
                    </a:ext>
                  </a:extLst>
                </a:gridCol>
                <a:gridCol w="846138">
                  <a:extLst>
                    <a:ext uri="{9D8B030D-6E8A-4147-A177-3AD203B41FA5}">
                      <a16:colId xmlns:a16="http://schemas.microsoft.com/office/drawing/2014/main" val="20007"/>
                    </a:ext>
                  </a:extLst>
                </a:gridCol>
                <a:gridCol w="851297">
                  <a:extLst>
                    <a:ext uri="{9D8B030D-6E8A-4147-A177-3AD203B41FA5}">
                      <a16:colId xmlns:a16="http://schemas.microsoft.com/office/drawing/2014/main" val="20008"/>
                    </a:ext>
                  </a:extLst>
                </a:gridCol>
              </a:tblGrid>
              <a:tr h="584821">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4</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5</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6</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7</a:t>
                      </a:r>
                    </a:p>
                  </a:txBody>
                  <a:tcPr marL="99060" marR="99060" marT="48122" marB="48122"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RHS</a:t>
                      </a:r>
                    </a:p>
                  </a:txBody>
                  <a:tcPr marL="99060" marR="99060" marT="48122" marB="48122"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3/4</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9060" marR="99060" marT="48122" marB="48122"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6700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9060" marR="99060" marT="48122" marB="48122"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54538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1" lang="en-US" altLang="zh-CN" sz="29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marL="99060" marR="99060" marT="48122" marB="4812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9060" marR="99060" marT="48122" marB="48122"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9060" marR="99060" marT="48122" marB="481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5242" name="Rectangle 570"/>
          <p:cNvSpPr>
            <a:spLocks noChangeArrowheads="1"/>
          </p:cNvSpPr>
          <p:nvPr/>
        </p:nvSpPr>
        <p:spPr bwMode="auto">
          <a:xfrm>
            <a:off x="741231" y="4140534"/>
            <a:ext cx="622565" cy="2122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529" tIns="49265" rIns="98529" bIns="49265" anchor="ctr"/>
          <a:lstStyle/>
          <a:p>
            <a:r>
              <a:rPr lang="zh-CN" altLang="en-US" b="1">
                <a:solidFill>
                  <a:schemeClr val="tx2"/>
                </a:solidFill>
              </a:rPr>
              <a:t>第六次迭代</a:t>
            </a:r>
          </a:p>
        </p:txBody>
      </p:sp>
    </p:spTree>
  </p:cSld>
  <p:clrMapOvr>
    <a:masterClrMapping/>
  </p:clrMapOvr>
  <p:transition spd="med">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Rectangle 5"/>
          <p:cNvSpPr>
            <a:spLocks noGrp="1" noChangeArrowheads="1"/>
          </p:cNvSpPr>
          <p:nvPr>
            <p:ph type="title"/>
          </p:nvPr>
        </p:nvSpPr>
        <p:spPr>
          <a:xfrm>
            <a:off x="488504" y="152797"/>
            <a:ext cx="8420100" cy="810017"/>
          </a:xfrm>
        </p:spPr>
        <p:txBody>
          <a:bodyPr/>
          <a:lstStyle/>
          <a:p>
            <a:r>
              <a:rPr lang="zh-CN" altLang="en-US" sz="3200" dirty="0">
                <a:latin typeface="隶书" panose="02010509060101010101" pitchFamily="1" charset="-122"/>
              </a:rPr>
              <a:t>第</a:t>
            </a:r>
            <a:r>
              <a:rPr lang="en-US" altLang="zh-CN" sz="3200" dirty="0">
                <a:latin typeface="隶书" panose="02010509060101010101" pitchFamily="1" charset="-122"/>
              </a:rPr>
              <a:t>2</a:t>
            </a:r>
            <a:r>
              <a:rPr lang="zh-CN" altLang="en-US" sz="3200" dirty="0">
                <a:latin typeface="隶书" panose="02010509060101010101" pitchFamily="1" charset="-122"/>
              </a:rPr>
              <a:t>章线性规划</a:t>
            </a:r>
            <a:r>
              <a:rPr lang="en-US" altLang="zh-CN" sz="3200" dirty="0">
                <a:latin typeface="隶书" panose="02010509060101010101" pitchFamily="1" charset="-122"/>
              </a:rPr>
              <a:t>-</a:t>
            </a:r>
            <a:r>
              <a:rPr lang="zh-CN" altLang="en-US" sz="3200" dirty="0">
                <a:latin typeface="隶书" panose="02010509060101010101" pitchFamily="1" charset="-122"/>
              </a:rPr>
              <a:t>单纯形法</a:t>
            </a:r>
            <a:r>
              <a:rPr lang="en-US" altLang="zh-CN" sz="3200" dirty="0">
                <a:latin typeface="隶书" panose="02010509060101010101" pitchFamily="1" charset="-122"/>
              </a:rPr>
              <a:t>-</a:t>
            </a:r>
            <a:r>
              <a:rPr lang="zh-CN" altLang="en-US" sz="3200" dirty="0"/>
              <a:t>解决方法：摄动法</a:t>
            </a:r>
          </a:p>
        </p:txBody>
      </p:sp>
      <p:sp>
        <p:nvSpPr>
          <p:cNvPr id="286727" name="Rectangle 7"/>
          <p:cNvSpPr>
            <a:spLocks noChangeArrowheads="1"/>
          </p:cNvSpPr>
          <p:nvPr/>
        </p:nvSpPr>
        <p:spPr bwMode="auto">
          <a:xfrm>
            <a:off x="741231" y="3533991"/>
            <a:ext cx="8657431" cy="272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367030" indent="-367030" algn="l">
              <a:spcBef>
                <a:spcPct val="20000"/>
              </a:spcBef>
              <a:buFontTx/>
              <a:buChar char="•"/>
            </a:pPr>
            <a:endParaRPr lang="en-US" altLang="zh-CN" sz="3000"/>
          </a:p>
          <a:p>
            <a:pPr marL="795020" lvl="1" indent="-306070" algn="l">
              <a:spcBef>
                <a:spcPct val="20000"/>
              </a:spcBef>
              <a:buFontTx/>
              <a:buChar char="–"/>
            </a:pPr>
            <a:endParaRPr kumimoji="0" lang="en-US" altLang="zh-CN"/>
          </a:p>
        </p:txBody>
      </p:sp>
      <p:sp>
        <p:nvSpPr>
          <p:cNvPr id="286728" name="Rectangle 8"/>
          <p:cNvSpPr>
            <a:spLocks noChangeArrowheads="1"/>
          </p:cNvSpPr>
          <p:nvPr/>
        </p:nvSpPr>
        <p:spPr bwMode="auto">
          <a:xfrm>
            <a:off x="662120" y="1866415"/>
            <a:ext cx="8420100" cy="433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367030" indent="-367030" algn="l">
              <a:spcBef>
                <a:spcPct val="20000"/>
              </a:spcBef>
              <a:buFontTx/>
              <a:buChar char="•"/>
            </a:pPr>
            <a:r>
              <a:rPr lang="zh-CN" altLang="en-US" sz="3400"/>
              <a:t>解决方法：摄动法，具体请看陈宝林的“最优化理论与算法（第</a:t>
            </a:r>
            <a:r>
              <a:rPr lang="en-US" altLang="zh-CN" sz="3400"/>
              <a:t>2</a:t>
            </a:r>
            <a:r>
              <a:rPr lang="zh-CN" altLang="en-US" sz="3400"/>
              <a:t>版）”</a:t>
            </a:r>
          </a:p>
          <a:p>
            <a:pPr marL="367030" indent="-367030" algn="l">
              <a:spcBef>
                <a:spcPct val="20000"/>
              </a:spcBef>
              <a:buFontTx/>
              <a:buChar char="•"/>
            </a:pPr>
            <a:r>
              <a:rPr lang="zh-CN" altLang="en-US" sz="3400"/>
              <a:t>退化情形不用摄动法也不一定出现循环，事实上，退化情形是常见的，但在迭代中发生循环现象的概率很小，因此关于退化和循环的研究，主要是理论上的意义，实际计算中并不那么重要</a:t>
            </a:r>
          </a:p>
        </p:txBody>
      </p:sp>
    </p:spTree>
  </p:cSld>
  <p:clrMapOvr>
    <a:masterClrMapping/>
  </p:clrMapOvr>
  <p:transition spd="med">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488504" y="296813"/>
            <a:ext cx="8420100" cy="674037"/>
          </a:xfrm>
        </p:spPr>
        <p:txBody>
          <a:bodyPr/>
          <a:lstStyle/>
          <a:p>
            <a:r>
              <a:rPr lang="zh-CN" altLang="en-US" sz="4000" dirty="0">
                <a:latin typeface="隶书" panose="02010509060101010101" pitchFamily="1" charset="-122"/>
              </a:rPr>
              <a:t>第</a:t>
            </a:r>
            <a:r>
              <a:rPr lang="en-US" altLang="zh-CN" sz="4000" dirty="0">
                <a:latin typeface="隶书" panose="02010509060101010101" pitchFamily="1" charset="-122"/>
              </a:rPr>
              <a:t>2</a:t>
            </a:r>
            <a:r>
              <a:rPr lang="zh-CN" altLang="en-US" sz="4000" dirty="0">
                <a:latin typeface="隶书" panose="02010509060101010101" pitchFamily="1" charset="-122"/>
              </a:rPr>
              <a:t>章线性规划</a:t>
            </a:r>
            <a:r>
              <a:rPr lang="en-US" altLang="zh-CN" sz="4000" dirty="0">
                <a:latin typeface="隶书" panose="02010509060101010101" pitchFamily="1" charset="-122"/>
              </a:rPr>
              <a:t>-</a:t>
            </a:r>
            <a:r>
              <a:rPr lang="zh-CN" altLang="en-US" sz="3900" dirty="0"/>
              <a:t>改进的单纯形法</a:t>
            </a:r>
          </a:p>
        </p:txBody>
      </p:sp>
      <p:graphicFrame>
        <p:nvGraphicFramePr>
          <p:cNvPr id="288776" name="Object 8"/>
          <p:cNvGraphicFramePr>
            <a:graphicFrameLocks noGrp="1" noChangeAspect="1"/>
          </p:cNvGraphicFramePr>
          <p:nvPr>
            <p:ph sz="half" idx="2"/>
          </p:nvPr>
        </p:nvGraphicFramePr>
        <p:xfrm>
          <a:off x="603250" y="1031875"/>
          <a:ext cx="9085263" cy="5711825"/>
        </p:xfrm>
        <a:graphic>
          <a:graphicData uri="http://schemas.openxmlformats.org/presentationml/2006/ole">
            <mc:AlternateContent xmlns:mc="http://schemas.openxmlformats.org/markup-compatibility/2006">
              <mc:Choice xmlns:v="urn:schemas-microsoft-com:vml" Requires="v">
                <p:oleObj spid="_x0000_s31861" name="Equation" r:id="rId3" imgW="114909600" imgH="72237600" progId="Equation.DSMT4">
                  <p:embed/>
                </p:oleObj>
              </mc:Choice>
              <mc:Fallback>
                <p:oleObj name="Equation" r:id="rId3" imgW="114909600" imgH="72237600" progId="Equation.DSMT4">
                  <p:embed/>
                  <p:pic>
                    <p:nvPicPr>
                      <p:cNvPr id="0" name="图片 31819"/>
                      <p:cNvPicPr>
                        <a:picLocks noChangeAspect="1" noChangeArrowheads="1"/>
                      </p:cNvPicPr>
                      <p:nvPr/>
                    </p:nvPicPr>
                    <p:blipFill>
                      <a:blip r:embed="rId4"/>
                      <a:srcRect/>
                      <a:stretch>
                        <a:fillRect/>
                      </a:stretch>
                    </p:blipFill>
                    <p:spPr bwMode="auto">
                      <a:xfrm>
                        <a:off x="603250" y="1031875"/>
                        <a:ext cx="9085263" cy="5711825"/>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88776"/>
                                        </p:tgtEl>
                                        <p:attrNameLst>
                                          <p:attrName>style.visibility</p:attrName>
                                        </p:attrNameLst>
                                      </p:cBhvr>
                                      <p:to>
                                        <p:strVal val="visible"/>
                                      </p:to>
                                    </p:set>
                                    <p:animEffect transition="in" filter="fade">
                                      <p:cBhvr>
                                        <p:cTn id="7" dur="1000"/>
                                        <p:tgtEl>
                                          <p:spTgt spid="288776"/>
                                        </p:tgtEl>
                                      </p:cBhvr>
                                    </p:animEffect>
                                    <p:anim calcmode="lin" valueType="num">
                                      <p:cBhvr>
                                        <p:cTn id="8" dur="1000" fill="hold"/>
                                        <p:tgtEl>
                                          <p:spTgt spid="288776"/>
                                        </p:tgtEl>
                                        <p:attrNameLst>
                                          <p:attrName>ppt_x</p:attrName>
                                        </p:attrNameLst>
                                      </p:cBhvr>
                                      <p:tavLst>
                                        <p:tav tm="0">
                                          <p:val>
                                            <p:strVal val="#ppt_x"/>
                                          </p:val>
                                        </p:tav>
                                        <p:tav tm="100000">
                                          <p:val>
                                            <p:strVal val="#ppt_x"/>
                                          </p:val>
                                        </p:tav>
                                      </p:tavLst>
                                    </p:anim>
                                    <p:anim calcmode="lin" valueType="num">
                                      <p:cBhvr>
                                        <p:cTn id="9" dur="1000" fill="hold"/>
                                        <p:tgtEl>
                                          <p:spTgt spid="2887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416496" y="350893"/>
            <a:ext cx="8420100" cy="604872"/>
          </a:xfrm>
        </p:spPr>
        <p:txBody>
          <a:bodyPr/>
          <a:lstStyle/>
          <a:p>
            <a:r>
              <a:rPr lang="zh-CN" altLang="en-US" sz="3200" dirty="0">
                <a:latin typeface="隶书" panose="02010509060101010101" pitchFamily="1" charset="-122"/>
              </a:rPr>
              <a:t>第</a:t>
            </a:r>
            <a:r>
              <a:rPr lang="en-US" altLang="zh-CN" sz="3200" dirty="0">
                <a:latin typeface="隶书" panose="02010509060101010101" pitchFamily="1" charset="-122"/>
              </a:rPr>
              <a:t>2</a:t>
            </a:r>
            <a:r>
              <a:rPr lang="zh-CN" altLang="en-US" sz="3200" dirty="0">
                <a:latin typeface="隶书" panose="02010509060101010101" pitchFamily="1" charset="-122"/>
              </a:rPr>
              <a:t>章线性规划</a:t>
            </a:r>
            <a:r>
              <a:rPr lang="en-US" altLang="zh-CN" sz="3200" dirty="0">
                <a:latin typeface="隶书" panose="02010509060101010101" pitchFamily="1" charset="-122"/>
              </a:rPr>
              <a:t>-</a:t>
            </a:r>
            <a:r>
              <a:rPr lang="zh-CN" altLang="en-US" sz="3200" dirty="0"/>
              <a:t>改进的单纯形法（续）</a:t>
            </a:r>
          </a:p>
        </p:txBody>
      </p:sp>
      <p:sp>
        <p:nvSpPr>
          <p:cNvPr id="292868" name="Rectangle 4"/>
          <p:cNvSpPr>
            <a:spLocks noChangeArrowheads="1"/>
          </p:cNvSpPr>
          <p:nvPr/>
        </p:nvSpPr>
        <p:spPr bwMode="auto">
          <a:xfrm>
            <a:off x="271727" y="955765"/>
            <a:ext cx="8420100" cy="52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529" tIns="49265" rIns="98529" bIns="49265" anchor="ctr"/>
          <a:lstStyle/>
          <a:p>
            <a:pPr algn="l"/>
            <a:r>
              <a:rPr lang="zh-CN" altLang="en-US" sz="3400" dirty="0">
                <a:solidFill>
                  <a:schemeClr val="tx2"/>
                </a:solidFill>
                <a:latin typeface="隶书" panose="02010509060101010101" pitchFamily="1" charset="-122"/>
                <a:ea typeface="隶书" panose="02010509060101010101" pitchFamily="1" charset="-122"/>
              </a:rPr>
              <a:t>启示：</a:t>
            </a:r>
          </a:p>
        </p:txBody>
      </p:sp>
      <p:graphicFrame>
        <p:nvGraphicFramePr>
          <p:cNvPr id="292869" name="Object 5"/>
          <p:cNvGraphicFramePr>
            <a:graphicFrameLocks noGrp="1" noChangeAspect="1"/>
          </p:cNvGraphicFramePr>
          <p:nvPr>
            <p:ph sz="half" idx="1"/>
          </p:nvPr>
        </p:nvGraphicFramePr>
        <p:xfrm>
          <a:off x="1042194" y="1714362"/>
          <a:ext cx="8215445" cy="4481400"/>
        </p:xfrm>
        <a:graphic>
          <a:graphicData uri="http://schemas.openxmlformats.org/presentationml/2006/ole">
            <mc:AlternateContent xmlns:mc="http://schemas.openxmlformats.org/markup-compatibility/2006">
              <mc:Choice xmlns:v="urn:schemas-microsoft-com:vml" Requires="v">
                <p:oleObj spid="_x0000_s32885" name="Equation" r:id="rId3" imgW="113995200" imgH="64008000" progId="Equation.DSMT4">
                  <p:embed/>
                </p:oleObj>
              </mc:Choice>
              <mc:Fallback>
                <p:oleObj name="Equation" r:id="rId3" imgW="113995200" imgH="64008000" progId="Equation.DSMT4">
                  <p:embed/>
                  <p:pic>
                    <p:nvPicPr>
                      <p:cNvPr id="0" name="图片 32843"/>
                      <p:cNvPicPr>
                        <a:picLocks noChangeAspect="1" noChangeArrowheads="1"/>
                      </p:cNvPicPr>
                      <p:nvPr/>
                    </p:nvPicPr>
                    <p:blipFill>
                      <a:blip r:embed="rId4"/>
                      <a:srcRect/>
                      <a:stretch>
                        <a:fillRect/>
                      </a:stretch>
                    </p:blipFill>
                    <p:spPr bwMode="auto">
                      <a:xfrm>
                        <a:off x="1042194" y="1714362"/>
                        <a:ext cx="8215445" cy="44814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2873" name="Rectangle 9"/>
          <p:cNvSpPr>
            <a:spLocks noChangeArrowheads="1"/>
          </p:cNvSpPr>
          <p:nvPr/>
        </p:nvSpPr>
        <p:spPr bwMode="auto">
          <a:xfrm>
            <a:off x="350837" y="6262598"/>
            <a:ext cx="8420100" cy="529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529" tIns="49265" rIns="98529" bIns="49265" anchor="ctr"/>
          <a:lstStyle/>
          <a:p>
            <a:pPr algn="l"/>
            <a:r>
              <a:rPr lang="zh-CN" altLang="en-US" sz="3400">
                <a:solidFill>
                  <a:schemeClr val="tx2"/>
                </a:solidFill>
                <a:latin typeface="隶书" panose="02010509060101010101" pitchFamily="1" charset="-122"/>
                <a:ea typeface="隶书" panose="02010509060101010101" pitchFamily="1" charset="-122"/>
              </a:rPr>
              <a:t>优点：主要是节省了存储空间</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292869"/>
                                        </p:tgtEl>
                                        <p:attrNameLst>
                                          <p:attrName>style.visibility</p:attrName>
                                        </p:attrNameLst>
                                      </p:cBhvr>
                                      <p:to>
                                        <p:strVal val="visible"/>
                                      </p:to>
                                    </p:set>
                                    <p:animEffect transition="in" filter="fade">
                                      <p:cBhvr>
                                        <p:cTn id="11" dur="1000"/>
                                        <p:tgtEl>
                                          <p:spTgt spid="292869"/>
                                        </p:tgtEl>
                                      </p:cBhvr>
                                    </p:animEffect>
                                    <p:anim calcmode="lin" valueType="num">
                                      <p:cBhvr>
                                        <p:cTn id="12" dur="1000" fill="hold"/>
                                        <p:tgtEl>
                                          <p:spTgt spid="292869"/>
                                        </p:tgtEl>
                                        <p:attrNameLst>
                                          <p:attrName>ppt_x</p:attrName>
                                        </p:attrNameLst>
                                      </p:cBhvr>
                                      <p:tavLst>
                                        <p:tav tm="0">
                                          <p:val>
                                            <p:strVal val="#ppt_x"/>
                                          </p:val>
                                        </p:tav>
                                        <p:tav tm="100000">
                                          <p:val>
                                            <p:strVal val="#ppt_x"/>
                                          </p:val>
                                        </p:tav>
                                      </p:tavLst>
                                    </p:anim>
                                    <p:anim calcmode="lin" valueType="num">
                                      <p:cBhvr>
                                        <p:cTn id="13" dur="1000" fill="hold"/>
                                        <p:tgtEl>
                                          <p:spTgt spid="29286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92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autoUpdateAnimBg="0"/>
      <p:bldP spid="29287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dirty="0">
                <a:latin typeface="隶书" panose="02010509060101010101" pitchFamily="1" charset="-122"/>
              </a:rPr>
              <a:t>-</a:t>
            </a:r>
            <a:r>
              <a:rPr lang="zh-CN" altLang="en-US" dirty="0">
                <a:latin typeface="隶书" panose="02010509060101010101" pitchFamily="1" charset="-122"/>
              </a:rPr>
              <a:t>例</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spcBef>
                    <a:spcPct val="50000"/>
                  </a:spcBef>
                </a:pPr>
                <a:r>
                  <a:rPr lang="zh-CN" altLang="en-US" sz="3200" dirty="0">
                    <a:latin typeface="隶书" pitchFamily="1" charset="-122"/>
                    <a:ea typeface="隶书" pitchFamily="1" charset="-122"/>
                  </a:rPr>
                  <a:t>问题：工厂应如何安排生产可获得最大的总利润？</a:t>
                </a:r>
              </a:p>
              <a:p>
                <a:pPr algn="just"/>
                <a:r>
                  <a:rPr lang="zh-CN" altLang="en-US" sz="3200" dirty="0">
                    <a:latin typeface="隶书" pitchFamily="1" charset="-122"/>
                    <a:ea typeface="隶书" pitchFamily="1" charset="-122"/>
                  </a:rPr>
                  <a:t>解：设变量</a:t>
                </a:r>
                <a:r>
                  <a:rPr lang="en-US" altLang="zh-CN" sz="3200" i="1" dirty="0">
                    <a:ea typeface="隶书" pitchFamily="1" charset="-122"/>
                  </a:rPr>
                  <a:t>x</a:t>
                </a:r>
                <a:r>
                  <a:rPr lang="en-US" altLang="zh-CN" sz="3200" i="1" baseline="-30000" dirty="0">
                    <a:ea typeface="隶书" pitchFamily="1" charset="-122"/>
                  </a:rPr>
                  <a:t>i</a:t>
                </a:r>
                <a:r>
                  <a:rPr lang="zh-CN" altLang="en-US" sz="3200" dirty="0">
                    <a:latin typeface="隶书" pitchFamily="1" charset="-122"/>
                    <a:ea typeface="隶书" pitchFamily="1" charset="-122"/>
                  </a:rPr>
                  <a:t>为第</a:t>
                </a:r>
                <a:r>
                  <a:rPr lang="en-US" altLang="zh-CN" sz="3200" i="1" dirty="0" err="1">
                    <a:ea typeface="隶书" pitchFamily="1" charset="-122"/>
                  </a:rPr>
                  <a:t>i</a:t>
                </a:r>
                <a:r>
                  <a:rPr lang="zh-CN" altLang="en-US" sz="3200" dirty="0">
                    <a:latin typeface="隶书" pitchFamily="1" charset="-122"/>
                    <a:ea typeface="隶书" pitchFamily="1" charset="-122"/>
                  </a:rPr>
                  <a:t>种（甲、乙）产品的生产件数（</a:t>
                </a:r>
                <a:r>
                  <a:rPr lang="en-US" altLang="zh-CN" sz="3200" i="1" dirty="0" err="1">
                    <a:ea typeface="隶书" pitchFamily="1" charset="-122"/>
                  </a:rPr>
                  <a:t>i</a:t>
                </a:r>
                <a:r>
                  <a:rPr lang="zh-CN" altLang="en-US" sz="3200" dirty="0">
                    <a:latin typeface="隶书" pitchFamily="1" charset="-122"/>
                    <a:ea typeface="隶书" pitchFamily="1" charset="-122"/>
                  </a:rPr>
                  <a:t>＝</a:t>
                </a:r>
                <a:r>
                  <a:rPr lang="en-US" altLang="zh-CN" sz="3200" dirty="0">
                    <a:latin typeface="隶书" pitchFamily="1" charset="-122"/>
                    <a:ea typeface="隶书" pitchFamily="1" charset="-122"/>
                  </a:rPr>
                  <a:t>1</a:t>
                </a:r>
                <a:r>
                  <a:rPr lang="zh-CN" altLang="en-US" sz="3200" dirty="0">
                    <a:latin typeface="隶书" pitchFamily="1" charset="-122"/>
                    <a:ea typeface="隶书" pitchFamily="1" charset="-122"/>
                  </a:rPr>
                  <a:t>，</a:t>
                </a:r>
                <a:r>
                  <a:rPr lang="en-US" altLang="zh-CN" sz="3200" dirty="0">
                    <a:latin typeface="隶书" pitchFamily="1" charset="-122"/>
                    <a:ea typeface="隶书" pitchFamily="1" charset="-122"/>
                  </a:rPr>
                  <a:t>2</a:t>
                </a:r>
                <a:r>
                  <a:rPr lang="zh-CN" altLang="en-US" sz="3200" dirty="0">
                    <a:latin typeface="隶书" pitchFamily="1" charset="-122"/>
                    <a:ea typeface="隶书" pitchFamily="1" charset="-122"/>
                  </a:rPr>
                  <a:t>）。根据题意，我们知道两种产品的生产受到设备能力（机时数）的限制。对设备</a:t>
                </a:r>
                <a:r>
                  <a:rPr lang="en-US" altLang="zh-CN" sz="3200" i="1" dirty="0">
                    <a:latin typeface="隶书" pitchFamily="1" charset="-122"/>
                    <a:ea typeface="隶书" pitchFamily="1" charset="-122"/>
                  </a:rPr>
                  <a:t>A</a:t>
                </a:r>
                <a:r>
                  <a:rPr lang="zh-CN" altLang="en-US" sz="3200" dirty="0">
                    <a:latin typeface="隶书" pitchFamily="1" charset="-122"/>
                    <a:ea typeface="隶书" pitchFamily="1" charset="-122"/>
                  </a:rPr>
                  <a:t>，两种产品生产所占用的机时数不能超过</a:t>
                </a:r>
                <a:r>
                  <a:rPr lang="en-US" altLang="zh-CN" sz="3200" dirty="0">
                    <a:latin typeface="隶书" pitchFamily="1" charset="-122"/>
                    <a:ea typeface="隶书" pitchFamily="1" charset="-122"/>
                  </a:rPr>
                  <a:t>65</a:t>
                </a:r>
                <a:r>
                  <a:rPr lang="zh-CN" altLang="en-US" sz="3200" dirty="0">
                    <a:latin typeface="隶书" pitchFamily="1" charset="-122"/>
                    <a:ea typeface="隶书" pitchFamily="1" charset="-122"/>
                  </a:rPr>
                  <a:t>，于是我们可以得到不等式：</a:t>
                </a:r>
                <a:r>
                  <a:rPr lang="en-US" altLang="zh-CN" sz="3200" dirty="0">
                    <a:latin typeface="隶书" pitchFamily="1" charset="-122"/>
                    <a:ea typeface="隶书" pitchFamily="1" charset="-122"/>
                  </a:rPr>
                  <a:t>3</a:t>
                </a:r>
                <a:r>
                  <a:rPr lang="en-US" altLang="zh-CN" sz="3200" i="1" dirty="0">
                    <a:latin typeface="隶书" pitchFamily="1" charset="-122"/>
                    <a:ea typeface="隶书" pitchFamily="1" charset="-122"/>
                  </a:rPr>
                  <a:t> </a:t>
                </a:r>
                <a14:m>
                  <m:oMath xmlns:m="http://schemas.openxmlformats.org/officeDocument/2006/math">
                    <m:r>
                      <a:rPr lang="en-US" altLang="zh-CN" sz="3200" i="1" dirty="0" smtClean="0">
                        <a:latin typeface="Cambria Math"/>
                        <a:ea typeface="隶书" pitchFamily="1" charset="-122"/>
                      </a:rPr>
                      <m:t>𝑥</m:t>
                    </m:r>
                    <m:r>
                      <a:rPr lang="en-US" altLang="zh-CN" sz="3200" i="1" baseline="-30000" dirty="0" smtClean="0">
                        <a:latin typeface="Cambria Math"/>
                        <a:ea typeface="隶书" pitchFamily="1" charset="-122"/>
                      </a:rPr>
                      <m:t>1</m:t>
                    </m:r>
                  </m:oMath>
                </a14:m>
                <a:r>
                  <a:rPr lang="en-US" altLang="zh-CN" sz="3200" baseline="-30000" dirty="0">
                    <a:latin typeface="隶书" pitchFamily="1" charset="-122"/>
                    <a:ea typeface="隶书" pitchFamily="1" charset="-122"/>
                  </a:rPr>
                  <a:t> </a:t>
                </a:r>
                <a:r>
                  <a:rPr lang="en-US" altLang="zh-CN" sz="3200" dirty="0">
                    <a:latin typeface="隶书" pitchFamily="1" charset="-122"/>
                    <a:ea typeface="隶书" pitchFamily="1" charset="-122"/>
                  </a:rPr>
                  <a:t>+ 2 </a:t>
                </a:r>
                <a14:m>
                  <m:oMath xmlns:m="http://schemas.openxmlformats.org/officeDocument/2006/math">
                    <m:r>
                      <a:rPr lang="en-US" altLang="zh-CN" sz="3200" i="1" dirty="0" smtClean="0">
                        <a:latin typeface="Cambria Math"/>
                        <a:ea typeface="隶书" pitchFamily="1" charset="-122"/>
                      </a:rPr>
                      <m:t>𝑥</m:t>
                    </m:r>
                    <m:r>
                      <a:rPr lang="en-US" altLang="zh-CN" sz="3200" i="1" baseline="-30000" dirty="0" smtClean="0">
                        <a:latin typeface="Cambria Math"/>
                        <a:ea typeface="隶书" pitchFamily="1" charset="-122"/>
                      </a:rPr>
                      <m:t>2 </m:t>
                    </m:r>
                  </m:oMath>
                </a14:m>
                <a:r>
                  <a:rPr lang="en-US" altLang="zh-CN" sz="3200" dirty="0">
                    <a:latin typeface="隶书" pitchFamily="1" charset="-122"/>
                    <a:ea typeface="隶书" pitchFamily="1" charset="-122"/>
                  </a:rPr>
                  <a:t>≤ 65</a:t>
                </a:r>
                <a:r>
                  <a:rPr lang="zh-CN" altLang="en-US" sz="3200" dirty="0">
                    <a:latin typeface="隶书" pitchFamily="1" charset="-122"/>
                    <a:ea typeface="隶书" pitchFamily="1" charset="-122"/>
                  </a:rPr>
                  <a:t>；</a:t>
                </a:r>
              </a:p>
              <a:p>
                <a:pPr algn="just"/>
                <a:r>
                  <a:rPr lang="zh-CN" altLang="en-US" sz="3200" dirty="0">
                    <a:latin typeface="隶书" pitchFamily="1" charset="-122"/>
                    <a:ea typeface="隶书" pitchFamily="1" charset="-122"/>
                  </a:rPr>
                  <a:t>对设备</a:t>
                </a:r>
                <a:r>
                  <a:rPr lang="en-US" altLang="zh-CN" sz="3200" i="1" dirty="0">
                    <a:latin typeface="隶书" pitchFamily="1" charset="-122"/>
                    <a:ea typeface="隶书" pitchFamily="1" charset="-122"/>
                  </a:rPr>
                  <a:t>B</a:t>
                </a:r>
                <a:r>
                  <a:rPr lang="zh-CN" altLang="en-US" sz="3200" dirty="0">
                    <a:latin typeface="隶书" pitchFamily="1" charset="-122"/>
                    <a:ea typeface="隶书" pitchFamily="1" charset="-122"/>
                  </a:rPr>
                  <a:t>，两种产品生产所占用的机时数不能超过</a:t>
                </a:r>
                <a:r>
                  <a:rPr lang="en-US" altLang="zh-CN" sz="3200" dirty="0">
                    <a:latin typeface="隶书" pitchFamily="1" charset="-122"/>
                    <a:ea typeface="隶书" pitchFamily="1" charset="-122"/>
                  </a:rPr>
                  <a:t>40</a:t>
                </a:r>
                <a:r>
                  <a:rPr lang="zh-CN" altLang="en-US" sz="3200" dirty="0">
                    <a:latin typeface="隶书" pitchFamily="1" charset="-122"/>
                    <a:ea typeface="隶书" pitchFamily="1" charset="-122"/>
                  </a:rPr>
                  <a:t>，于是我们可以得到不等式：</a:t>
                </a:r>
                <a:r>
                  <a:rPr lang="en-US" altLang="zh-CN" sz="3200" dirty="0">
                    <a:latin typeface="隶书" pitchFamily="1" charset="-122"/>
                    <a:ea typeface="隶书" pitchFamily="1" charset="-122"/>
                  </a:rPr>
                  <a:t>2 </a:t>
                </a:r>
                <a14:m>
                  <m:oMath xmlns:m="http://schemas.openxmlformats.org/officeDocument/2006/math">
                    <m:r>
                      <a:rPr lang="en-US" altLang="zh-CN" sz="3200" i="1" dirty="0" smtClean="0">
                        <a:latin typeface="Cambria Math"/>
                        <a:ea typeface="隶书" pitchFamily="1" charset="-122"/>
                      </a:rPr>
                      <m:t>𝑥</m:t>
                    </m:r>
                    <m:r>
                      <a:rPr lang="en-US" altLang="zh-CN" sz="3200" i="1" baseline="-30000" dirty="0" smtClean="0">
                        <a:latin typeface="Cambria Math"/>
                        <a:ea typeface="隶书" pitchFamily="1" charset="-122"/>
                      </a:rPr>
                      <m:t>1</m:t>
                    </m:r>
                  </m:oMath>
                </a14:m>
                <a:r>
                  <a:rPr lang="en-US" altLang="zh-CN" sz="3200" baseline="-30000" dirty="0">
                    <a:latin typeface="隶书" pitchFamily="1" charset="-122"/>
                    <a:ea typeface="隶书" pitchFamily="1" charset="-122"/>
                  </a:rPr>
                  <a:t> </a:t>
                </a:r>
                <a:r>
                  <a:rPr lang="en-US" altLang="zh-CN" sz="3200" dirty="0">
                    <a:latin typeface="隶书" pitchFamily="1" charset="-122"/>
                    <a:ea typeface="隶书" pitchFamily="1" charset="-122"/>
                  </a:rPr>
                  <a:t>+ </a:t>
                </a:r>
                <a14:m>
                  <m:oMath xmlns:m="http://schemas.openxmlformats.org/officeDocument/2006/math">
                    <m:r>
                      <a:rPr lang="en-US" altLang="zh-CN" sz="3200" i="1" dirty="0" smtClean="0">
                        <a:latin typeface="Cambria Math"/>
                        <a:ea typeface="隶书" pitchFamily="1" charset="-122"/>
                      </a:rPr>
                      <m:t>𝑥</m:t>
                    </m:r>
                    <m:r>
                      <a:rPr lang="en-US" altLang="zh-CN" sz="3200" i="1" baseline="-30000" dirty="0" smtClean="0">
                        <a:latin typeface="Cambria Math"/>
                        <a:ea typeface="隶书" pitchFamily="1" charset="-122"/>
                      </a:rPr>
                      <m:t>2</m:t>
                    </m:r>
                  </m:oMath>
                </a14:m>
                <a:r>
                  <a:rPr lang="en-US" altLang="zh-CN" sz="3200" baseline="-30000" dirty="0">
                    <a:latin typeface="隶书" pitchFamily="1" charset="-122"/>
                    <a:ea typeface="隶书" pitchFamily="1" charset="-122"/>
                  </a:rPr>
                  <a:t> </a:t>
                </a:r>
                <a:r>
                  <a:rPr lang="en-US" altLang="zh-CN" sz="3200" dirty="0">
                    <a:latin typeface="隶书" pitchFamily="1" charset="-122"/>
                    <a:ea typeface="隶书" pitchFamily="1" charset="-122"/>
                  </a:rPr>
                  <a:t>≤ 40</a:t>
                </a:r>
                <a:r>
                  <a:rPr lang="zh-CN" altLang="en-US" sz="3200" dirty="0">
                    <a:latin typeface="隶书" pitchFamily="1" charset="-122"/>
                    <a:ea typeface="隶书" pitchFamily="1" charset="-122"/>
                  </a:rPr>
                  <a:t>；</a:t>
                </a: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21" t="-1410" r="-172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2780952" cy="2285714"/>
          </a:xfrm>
          <a:prstGeom prst="rect">
            <a:avLst/>
          </a:prstGeom>
        </p:spPr>
      </p:pic>
      <p:pic>
        <p:nvPicPr>
          <p:cNvPr id="9" name="图片 8"/>
          <p:cNvPicPr>
            <a:picLocks noChangeAspect="1"/>
          </p:cNvPicPr>
          <p:nvPr/>
        </p:nvPicPr>
        <p:blipFill>
          <a:blip r:embed="rId3"/>
          <a:stretch>
            <a:fillRect/>
          </a:stretch>
        </p:blipFill>
        <p:spPr>
          <a:xfrm>
            <a:off x="2811790" y="-1"/>
            <a:ext cx="3924903" cy="2457053"/>
          </a:xfrm>
          <a:prstGeom prst="rect">
            <a:avLst/>
          </a:prstGeom>
        </p:spPr>
      </p:pic>
      <p:pic>
        <p:nvPicPr>
          <p:cNvPr id="10" name="图片 9"/>
          <p:cNvPicPr>
            <a:picLocks noChangeAspect="1"/>
          </p:cNvPicPr>
          <p:nvPr/>
        </p:nvPicPr>
        <p:blipFill>
          <a:blip r:embed="rId4"/>
          <a:stretch>
            <a:fillRect/>
          </a:stretch>
        </p:blipFill>
        <p:spPr>
          <a:xfrm>
            <a:off x="0" y="2673077"/>
            <a:ext cx="3257143" cy="2247619"/>
          </a:xfrm>
          <a:prstGeom prst="rect">
            <a:avLst/>
          </a:prstGeom>
        </p:spPr>
      </p:pic>
      <p:pic>
        <p:nvPicPr>
          <p:cNvPr id="11" name="图片 10"/>
          <p:cNvPicPr>
            <a:picLocks noChangeAspect="1"/>
          </p:cNvPicPr>
          <p:nvPr/>
        </p:nvPicPr>
        <p:blipFill>
          <a:blip r:embed="rId5"/>
          <a:stretch>
            <a:fillRect/>
          </a:stretch>
        </p:blipFill>
        <p:spPr>
          <a:xfrm>
            <a:off x="3428477" y="2817093"/>
            <a:ext cx="6494963" cy="3888432"/>
          </a:xfrm>
          <a:prstGeom prst="rect">
            <a:avLst/>
          </a:prstGeom>
        </p:spPr>
      </p:pic>
    </p:spTree>
  </p:cSld>
  <p:clrMapOvr>
    <a:masterClrMapping/>
  </p:clrMapOvr>
  <p:transition spd="med">
    <p:random/>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28464" y="0"/>
            <a:ext cx="5285714" cy="2190476"/>
          </a:xfrm>
          <a:prstGeom prst="rect">
            <a:avLst/>
          </a:prstGeom>
        </p:spPr>
      </p:pic>
      <p:pic>
        <p:nvPicPr>
          <p:cNvPr id="6" name="图片 5"/>
          <p:cNvPicPr>
            <a:picLocks noChangeAspect="1"/>
          </p:cNvPicPr>
          <p:nvPr/>
        </p:nvPicPr>
        <p:blipFill>
          <a:blip r:embed="rId3"/>
          <a:stretch>
            <a:fillRect/>
          </a:stretch>
        </p:blipFill>
        <p:spPr>
          <a:xfrm>
            <a:off x="6465168" y="800869"/>
            <a:ext cx="3133333" cy="2152381"/>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464" y="2817093"/>
            <a:ext cx="4229100" cy="3390900"/>
          </a:xfrm>
          <a:prstGeom prst="rect">
            <a:avLst/>
          </a:prstGeom>
        </p:spPr>
      </p:pic>
      <p:pic>
        <p:nvPicPr>
          <p:cNvPr id="8" name="图片 7"/>
          <p:cNvPicPr>
            <a:picLocks noChangeAspect="1"/>
          </p:cNvPicPr>
          <p:nvPr/>
        </p:nvPicPr>
        <p:blipFill>
          <a:blip r:embed="rId5"/>
          <a:stretch>
            <a:fillRect/>
          </a:stretch>
        </p:blipFill>
        <p:spPr>
          <a:xfrm>
            <a:off x="4357564" y="3753197"/>
            <a:ext cx="5419048" cy="2790476"/>
          </a:xfrm>
          <a:prstGeom prst="rect">
            <a:avLst/>
          </a:prstGeom>
        </p:spPr>
      </p:pic>
      <p:sp>
        <p:nvSpPr>
          <p:cNvPr id="9" name="文本框 8">
            <a:hlinkClick r:id="rId6" action="ppaction://hlinksldjump"/>
          </p:cNvPr>
          <p:cNvSpPr txBox="1"/>
          <p:nvPr/>
        </p:nvSpPr>
        <p:spPr>
          <a:xfrm>
            <a:off x="1928664" y="6705525"/>
            <a:ext cx="1800200" cy="461665"/>
          </a:xfrm>
          <a:prstGeom prst="rect">
            <a:avLst/>
          </a:prstGeom>
          <a:noFill/>
        </p:spPr>
        <p:txBody>
          <a:bodyPr wrap="square" rtlCol="0">
            <a:spAutoFit/>
          </a:bodyPr>
          <a:lstStyle/>
          <a:p>
            <a:r>
              <a:rPr lang="zh-CN" altLang="en-US" dirty="0"/>
              <a:t>返回</a:t>
            </a:r>
          </a:p>
        </p:txBody>
      </p:sp>
      <p:sp>
        <p:nvSpPr>
          <p:cNvPr id="10" name="矩形 9"/>
          <p:cNvSpPr/>
          <p:nvPr/>
        </p:nvSpPr>
        <p:spPr>
          <a:xfrm>
            <a:off x="3872880" y="6603777"/>
            <a:ext cx="5725621" cy="461665"/>
          </a:xfrm>
          <a:prstGeom prst="rect">
            <a:avLst/>
          </a:prstGeom>
        </p:spPr>
        <p:txBody>
          <a:bodyPr wrap="square">
            <a:spAutoFit/>
          </a:bodyPr>
          <a:lstStyle/>
          <a:p>
            <a:r>
              <a:rPr lang="zh-CN" altLang="en-US" dirty="0"/>
              <a:t>http://chuansong.me/n/1520373251921</a:t>
            </a: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dirty="0">
                <a:latin typeface="隶书" panose="02010509060101010101" pitchFamily="1" charset="-122"/>
              </a:rPr>
              <a:t>-</a:t>
            </a:r>
            <a:r>
              <a:rPr lang="zh-CN" altLang="en-US" dirty="0">
                <a:latin typeface="隶书" panose="02010509060101010101" pitchFamily="1" charset="-122"/>
              </a:rPr>
              <a:t>例</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1)</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latin typeface="宋体" pitchFamily="2" charset="-122"/>
                  </a:rPr>
                  <a:t>对设备</a:t>
                </a:r>
                <a:r>
                  <a:rPr lang="en-US" altLang="zh-CN" i="1" dirty="0">
                    <a:latin typeface="宋体" pitchFamily="2" charset="-122"/>
                  </a:rPr>
                  <a:t>C</a:t>
                </a:r>
                <a:r>
                  <a:rPr lang="zh-CN" altLang="en-US" dirty="0">
                    <a:latin typeface="宋体" pitchFamily="2" charset="-122"/>
                  </a:rPr>
                  <a:t>，两种产品生产所占用的机时数不能超过</a:t>
                </a:r>
                <a:r>
                  <a:rPr lang="en-US" altLang="zh-CN" dirty="0">
                    <a:latin typeface="宋体" pitchFamily="2" charset="-122"/>
                  </a:rPr>
                  <a:t>75</a:t>
                </a:r>
                <a:r>
                  <a:rPr lang="zh-CN" altLang="en-US" dirty="0">
                    <a:latin typeface="宋体" pitchFamily="2" charset="-122"/>
                  </a:rPr>
                  <a:t>，于是我们可以得到不等式：</a:t>
                </a:r>
                <a:r>
                  <a:rPr lang="en-US" altLang="zh-CN" dirty="0">
                    <a:latin typeface="宋体" pitchFamily="2" charset="-122"/>
                  </a:rPr>
                  <a:t>3</a:t>
                </a:r>
                <a14:m>
                  <m:oMath xmlns:m="http://schemas.openxmlformats.org/officeDocument/2006/math">
                    <m:r>
                      <a:rPr lang="en-US" altLang="zh-CN" i="1" dirty="0" smtClean="0">
                        <a:latin typeface="Cambria Math"/>
                      </a:rPr>
                      <m:t>𝑥</m:t>
                    </m:r>
                    <m:r>
                      <a:rPr lang="en-US" altLang="zh-CN" i="1" baseline="-30000" dirty="0">
                        <a:latin typeface="Cambria Math"/>
                      </a:rPr>
                      <m:t>2</m:t>
                    </m:r>
                  </m:oMath>
                </a14:m>
                <a:r>
                  <a:rPr lang="en-US" altLang="zh-CN" baseline="-30000" dirty="0">
                    <a:latin typeface="宋体" pitchFamily="2" charset="-122"/>
                  </a:rPr>
                  <a:t> </a:t>
                </a:r>
                <a:r>
                  <a:rPr lang="en-US" altLang="zh-CN" dirty="0">
                    <a:latin typeface="宋体" pitchFamily="2" charset="-122"/>
                  </a:rPr>
                  <a:t>≤75 </a:t>
                </a:r>
                <a:r>
                  <a:rPr lang="zh-CN" altLang="en-US" dirty="0">
                    <a:latin typeface="宋体" pitchFamily="2" charset="-122"/>
                  </a:rPr>
                  <a:t>；另外，产品数不可能为负，即 </a:t>
                </a:r>
                <a14:m>
                  <m:oMath xmlns:m="http://schemas.openxmlformats.org/officeDocument/2006/math">
                    <m:r>
                      <a:rPr lang="en-US" altLang="zh-CN" i="1" dirty="0" smtClean="0">
                        <a:latin typeface="Cambria Math"/>
                      </a:rPr>
                      <m:t>𝑥</m:t>
                    </m:r>
                    <m:r>
                      <a:rPr lang="en-US" altLang="zh-CN" i="1" baseline="-30000" dirty="0">
                        <a:latin typeface="Cambria Math"/>
                      </a:rPr>
                      <m:t>1</m:t>
                    </m:r>
                  </m:oMath>
                </a14:m>
                <a:r>
                  <a:rPr lang="en-US" altLang="zh-CN" i="1" baseline="-30000" dirty="0">
                    <a:latin typeface="宋体" pitchFamily="2" charset="-122"/>
                  </a:rPr>
                  <a:t> </a:t>
                </a:r>
                <a:r>
                  <a:rPr lang="en-US" altLang="zh-CN" i="1" dirty="0">
                    <a:latin typeface="宋体" pitchFamily="2" charset="-122"/>
                  </a:rPr>
                  <a:t>,</a:t>
                </a:r>
                <a14:m>
                  <m:oMath xmlns:m="http://schemas.openxmlformats.org/officeDocument/2006/math">
                    <m:r>
                      <a:rPr lang="en-US" altLang="zh-CN" i="1" dirty="0" smtClean="0">
                        <a:latin typeface="Cambria Math"/>
                      </a:rPr>
                      <m:t>𝑥</m:t>
                    </m:r>
                    <m:r>
                      <a:rPr lang="en-US" altLang="zh-CN" i="1" baseline="-30000" dirty="0">
                        <a:latin typeface="Cambria Math"/>
                      </a:rPr>
                      <m:t>2</m:t>
                    </m:r>
                  </m:oMath>
                </a14:m>
                <a:r>
                  <a:rPr lang="en-US" altLang="zh-CN" dirty="0">
                    <a:latin typeface="宋体" pitchFamily="2" charset="-122"/>
                  </a:rPr>
                  <a:t> ≥0</a:t>
                </a:r>
                <a:r>
                  <a:rPr lang="zh-CN" altLang="en-US" dirty="0">
                    <a:latin typeface="宋体" pitchFamily="2" charset="-122"/>
                  </a:rPr>
                  <a:t>。同时，我们有一个追求目标，即获取最大利润</a:t>
                </a:r>
                <a:endParaRPr lang="en-US" altLang="zh-CN" dirty="0">
                  <a:latin typeface="宋体" pitchFamily="2" charset="-122"/>
                </a:endParaRPr>
              </a:p>
              <a:p>
                <a:r>
                  <a:rPr lang="zh-CN" altLang="en-US" dirty="0">
                    <a:latin typeface="宋体" pitchFamily="2" charset="-122"/>
                  </a:rPr>
                  <a:t>于是可写出目标函数</a:t>
                </a:r>
                <a:r>
                  <a:rPr lang="en-US" altLang="zh-CN" i="1" dirty="0">
                    <a:latin typeface="宋体" pitchFamily="2" charset="-122"/>
                  </a:rPr>
                  <a:t>z</a:t>
                </a:r>
                <a:r>
                  <a:rPr lang="zh-CN" altLang="en-US" dirty="0">
                    <a:latin typeface="宋体" pitchFamily="2" charset="-122"/>
                  </a:rPr>
                  <a:t>为相应的生产计划可以获得的总利润：</a:t>
                </a:r>
                <a14:m>
                  <m:oMath xmlns:m="http://schemas.openxmlformats.org/officeDocument/2006/math">
                    <m:r>
                      <a:rPr lang="en-US" altLang="zh-CN" i="1" dirty="0" smtClean="0">
                        <a:latin typeface="Cambria Math"/>
                      </a:rPr>
                      <m:t>𝑧</m:t>
                    </m:r>
                  </m:oMath>
                </a14:m>
                <a:r>
                  <a:rPr lang="en-US" altLang="zh-CN" dirty="0">
                    <a:latin typeface="宋体" pitchFamily="2" charset="-122"/>
                  </a:rPr>
                  <a:t>=1500</a:t>
                </a:r>
                <a14:m>
                  <m:oMath xmlns:m="http://schemas.openxmlformats.org/officeDocument/2006/math">
                    <m:r>
                      <a:rPr lang="en-US" altLang="zh-CN" i="1" dirty="0" smtClean="0">
                        <a:latin typeface="Cambria Math"/>
                      </a:rPr>
                      <m:t>𝑥</m:t>
                    </m:r>
                    <m:r>
                      <a:rPr lang="en-US" altLang="zh-CN" i="1" baseline="-30000" dirty="0">
                        <a:latin typeface="Cambria Math"/>
                      </a:rPr>
                      <m:t>1</m:t>
                    </m:r>
                  </m:oMath>
                </a14:m>
                <a:r>
                  <a:rPr lang="en-US" altLang="zh-CN" dirty="0">
                    <a:latin typeface="宋体" pitchFamily="2" charset="-122"/>
                  </a:rPr>
                  <a:t>+2500</a:t>
                </a:r>
                <a14:m>
                  <m:oMath xmlns:m="http://schemas.openxmlformats.org/officeDocument/2006/math">
                    <m:r>
                      <a:rPr lang="en-US" altLang="zh-CN" i="1" dirty="0" smtClean="0">
                        <a:latin typeface="Cambria Math"/>
                      </a:rPr>
                      <m:t>𝑥</m:t>
                    </m:r>
                    <m:r>
                      <a:rPr lang="en-US" altLang="zh-CN" i="1" baseline="-30000" dirty="0">
                        <a:latin typeface="Cambria Math"/>
                      </a:rPr>
                      <m:t>2</m:t>
                    </m:r>
                  </m:oMath>
                </a14:m>
                <a:r>
                  <a:rPr lang="en-US" altLang="zh-CN" baseline="-30000" dirty="0">
                    <a:latin typeface="宋体" pitchFamily="2" charset="-122"/>
                  </a:rPr>
                  <a:t> </a:t>
                </a:r>
                <a:endParaRPr lang="en-US" altLang="zh-CN" dirty="0">
                  <a:latin typeface="宋体" pitchFamily="2" charset="-122"/>
                </a:endParaRPr>
              </a:p>
              <a:p>
                <a:r>
                  <a:rPr lang="zh-CN" altLang="en-US" dirty="0">
                    <a:latin typeface="宋体" pitchFamily="2" charset="-122"/>
                  </a:rPr>
                  <a:t>综合上述讨论，在加工时间以及利润与产品产量成线性关系的假设下，把目标函数和约束条件放在一起，可以建立如下的线性规划模型：</a:t>
                </a: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410" r="-1257"/>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dirty="0">
                <a:latin typeface="隶书" panose="02010509060101010101" pitchFamily="1" charset="-122"/>
              </a:rPr>
              <a:t>-</a:t>
            </a:r>
            <a:r>
              <a:rPr lang="zh-CN" altLang="en-US" dirty="0">
                <a:latin typeface="隶书" panose="02010509060101010101" pitchFamily="1" charset="-122"/>
              </a:rPr>
              <a:t>例</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目标函数</a:t>
                </a:r>
                <a:r>
                  <a:rPr lang="en-US" altLang="zh-CN" dirty="0"/>
                  <a:t>(Objective Function)</a:t>
                </a:r>
              </a:p>
              <a:p>
                <a:pPr marL="0" indent="0">
                  <a:buNone/>
                </a:pPr>
                <a14:m>
                  <m:oMathPara xmlns:m="http://schemas.openxmlformats.org/officeDocument/2006/math">
                    <m:oMathParaPr>
                      <m:jc m:val="centerGroup"/>
                    </m:oMathParaPr>
                    <m:oMath xmlns:m="http://schemas.openxmlformats.org/officeDocument/2006/math">
                      <m:r>
                        <a:rPr lang="en-US" altLang="zh-CN" sz="4000" b="1" i="1" smtClean="0">
                          <a:latin typeface="Cambria Math"/>
                        </a:rPr>
                        <m:t>𝑴𝒂𝒙</m:t>
                      </m:r>
                      <m:r>
                        <a:rPr lang="en-US" altLang="zh-CN" sz="4000" b="1" i="1" smtClean="0">
                          <a:latin typeface="Cambria Math"/>
                        </a:rPr>
                        <m:t> </m:t>
                      </m:r>
                      <m:r>
                        <a:rPr lang="en-US" altLang="zh-CN" sz="4000" b="1" i="1" smtClean="0">
                          <a:latin typeface="Cambria Math"/>
                        </a:rPr>
                        <m:t>𝒛</m:t>
                      </m:r>
                      <m:r>
                        <a:rPr lang="en-US" altLang="zh-CN" sz="4000" b="1" i="1" smtClean="0">
                          <a:latin typeface="Cambria Math"/>
                        </a:rPr>
                        <m:t>=</m:t>
                      </m:r>
                      <m:r>
                        <a:rPr lang="en-US" altLang="zh-CN" sz="4000" b="1" i="1" smtClean="0">
                          <a:latin typeface="Cambria Math"/>
                        </a:rPr>
                        <m:t>𝟏𝟓𝟎𝟎</m:t>
                      </m:r>
                      <m:sSub>
                        <m:sSubPr>
                          <m:ctrlPr>
                            <a:rPr lang="en-US" altLang="zh-CN" sz="4000" b="1" i="1" smtClean="0">
                              <a:latin typeface="Cambria Math" panose="02040503050406030204" pitchFamily="18" charset="0"/>
                            </a:rPr>
                          </m:ctrlPr>
                        </m:sSubPr>
                        <m:e>
                          <m:r>
                            <a:rPr lang="en-US" altLang="zh-CN" sz="4000" b="1" i="1" smtClean="0">
                              <a:latin typeface="Cambria Math"/>
                            </a:rPr>
                            <m:t>𝒙</m:t>
                          </m:r>
                        </m:e>
                        <m:sub>
                          <m:r>
                            <a:rPr lang="en-US" altLang="zh-CN" sz="4000" b="1" i="1" smtClean="0">
                              <a:latin typeface="Cambria Math"/>
                            </a:rPr>
                            <m:t>𝟏</m:t>
                          </m:r>
                        </m:sub>
                      </m:sSub>
                      <m:r>
                        <a:rPr lang="en-US" altLang="zh-CN" sz="4000" b="1" i="1" smtClean="0">
                          <a:latin typeface="Cambria Math"/>
                        </a:rPr>
                        <m:t>+</m:t>
                      </m:r>
                      <m:r>
                        <a:rPr lang="en-US" altLang="zh-CN" sz="4000" b="1" i="1" smtClean="0">
                          <a:latin typeface="Cambria Math"/>
                        </a:rPr>
                        <m:t>𝟐𝟓𝟎𝟎</m:t>
                      </m:r>
                      <m:sSub>
                        <m:sSubPr>
                          <m:ctrlPr>
                            <a:rPr lang="en-US" altLang="zh-CN" sz="4000" b="1" i="1" smtClean="0">
                              <a:latin typeface="Cambria Math" panose="02040503050406030204" pitchFamily="18" charset="0"/>
                            </a:rPr>
                          </m:ctrlPr>
                        </m:sSubPr>
                        <m:e>
                          <m:r>
                            <a:rPr lang="en-US" altLang="zh-CN" sz="4000" b="1" i="1" smtClean="0">
                              <a:latin typeface="Cambria Math"/>
                            </a:rPr>
                            <m:t>𝒙</m:t>
                          </m:r>
                        </m:e>
                        <m:sub>
                          <m:r>
                            <a:rPr lang="en-US" altLang="zh-CN" sz="4000" b="1" i="1" smtClean="0">
                              <a:latin typeface="Cambria Math"/>
                            </a:rPr>
                            <m:t>𝟐</m:t>
                          </m:r>
                        </m:sub>
                      </m:sSub>
                    </m:oMath>
                  </m:oMathPara>
                </a14:m>
                <a:endParaRPr lang="en-US" altLang="zh-CN" dirty="0"/>
              </a:p>
              <a:p>
                <a:r>
                  <a:rPr lang="zh-CN" altLang="en-US" dirty="0"/>
                  <a:t>约束条件</a:t>
                </a:r>
                <a:r>
                  <a:rPr lang="en-US" altLang="zh-CN" dirty="0"/>
                  <a:t>(Constrain conditions)</a:t>
                </a:r>
              </a:p>
              <a:p>
                <a:r>
                  <a:rPr lang="en-US" altLang="zh-CN" dirty="0"/>
                  <a:t>Subject to</a:t>
                </a:r>
                <a:r>
                  <a:rPr lang="zh-CN" altLang="en-US" dirty="0"/>
                  <a:t>：</a:t>
                </a:r>
                <a:r>
                  <a:rPr lang="en-US" altLang="zh-CN" dirty="0" err="1"/>
                  <a:t>s.t.</a:t>
                </a:r>
                <a14:m>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1" i="1" smtClean="0">
                                  <a:latin typeface="Cambria Math"/>
                                </a:rPr>
                                <m:t>𝟑</m:t>
                              </m:r>
                              <m:sSub>
                                <m:sSubPr>
                                  <m:ctrlPr>
                                    <a:rPr lang="en-US" altLang="zh-CN" b="1" i="1" smtClean="0">
                                      <a:latin typeface="Cambria Math" panose="02040503050406030204" pitchFamily="18" charset="0"/>
                                    </a:rPr>
                                  </m:ctrlPr>
                                </m:sSubPr>
                                <m:e>
                                  <m:r>
                                    <m:rPr>
                                      <m:brk m:alnAt="7"/>
                                    </m:rPr>
                                    <a:rPr lang="en-US" altLang="zh-CN" b="1" i="1" smtClean="0">
                                      <a:latin typeface="Cambria Math"/>
                                    </a:rPr>
                                    <m:t>𝒙</m:t>
                                  </m:r>
                                </m:e>
                                <m:sub>
                                  <m:r>
                                    <m:rPr>
                                      <m:brk m:alnAt="7"/>
                                    </m:rPr>
                                    <a:rPr lang="en-US" altLang="zh-CN" b="1" i="1" smtClean="0">
                                      <a:latin typeface="Cambria Math"/>
                                    </a:rPr>
                                    <m:t>𝟏</m:t>
                                  </m:r>
                                </m:sub>
                              </m:sSub>
                              <m:r>
                                <m:rPr>
                                  <m:brk m:alnAt="7"/>
                                </m:rP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m:rPr>
                                      <m:brk m:alnAt="7"/>
                                    </m:rPr>
                                    <a:rPr lang="en-US" altLang="zh-CN" b="1" i="1" smtClean="0">
                                      <a:latin typeface="Cambria Math"/>
                                    </a:rPr>
                                    <m:t>𝒙</m:t>
                                  </m:r>
                                </m:e>
                                <m:sub>
                                  <m:r>
                                    <m:rPr>
                                      <m:brk m:alnAt="7"/>
                                    </m:rPr>
                                    <a:rPr lang="en-US" altLang="zh-CN" b="1" i="1" smtClean="0">
                                      <a:latin typeface="Cambria Math"/>
                                    </a:rPr>
                                    <m:t>𝟐</m:t>
                                  </m:r>
                                </m:sub>
                              </m:sSub>
                              <m:r>
                                <m:rPr>
                                  <m:brk m:alnAt="7"/>
                                </m:rPr>
                                <a:rPr lang="en-US" altLang="zh-CN" b="1" i="1" smtClean="0">
                                  <a:latin typeface="Cambria Math"/>
                                </a:rPr>
                                <m:t>≤</m:t>
                              </m:r>
                              <m:r>
                                <a:rPr lang="en-US" altLang="zh-CN" b="1" i="1" smtClean="0">
                                  <a:latin typeface="Cambria Math"/>
                                </a:rPr>
                                <m:t>𝟔𝟓</m:t>
                              </m:r>
                            </m:e>
                          </m:mr>
                          <m:mr>
                            <m:e>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𝒙</m:t>
                              </m:r>
                              <m:r>
                                <a:rPr lang="en-US" altLang="zh-CN" b="1" i="1" smtClean="0">
                                  <a:latin typeface="Cambria Math"/>
                                </a:rPr>
                                <m:t>𝟐</m:t>
                              </m:r>
                              <m:r>
                                <a:rPr lang="en-US" altLang="zh-CN" b="1" i="1" smtClean="0">
                                  <a:latin typeface="Cambria Math"/>
                                </a:rPr>
                                <m:t>≤</m:t>
                              </m:r>
                              <m:r>
                                <a:rPr lang="en-US" altLang="zh-CN" b="1" i="1" smtClean="0">
                                  <a:latin typeface="Cambria Math"/>
                                </a:rPr>
                                <m:t>𝟒𝟎</m:t>
                              </m:r>
                            </m:e>
                          </m:mr>
                          <m:mr>
                            <m:e>
                              <m:eqArr>
                                <m:eqArrPr>
                                  <m:ctrlPr>
                                    <a:rPr lang="en-US" altLang="zh-CN" i="1" smtClean="0">
                                      <a:latin typeface="Cambria Math" panose="02040503050406030204" pitchFamily="18" charset="0"/>
                                    </a:rPr>
                                  </m:ctrlPr>
                                </m:eqArrPr>
                                <m:e>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𝟕𝟓</m:t>
                                  </m:r>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𝟎</m:t>
                                  </m:r>
                                </m:e>
                              </m:eqArr>
                            </m:e>
                          </m:mr>
                        </m:m>
                      </m:e>
                    </m:d>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dirty="0">
                <a:latin typeface="隶书" panose="02010509060101010101" pitchFamily="1" charset="-122"/>
              </a:rPr>
              <a:t>-</a:t>
            </a:r>
            <a:r>
              <a:rPr lang="zh-CN" altLang="en-US" dirty="0">
                <a:latin typeface="隶书" panose="02010509060101010101" pitchFamily="1" charset="-122"/>
              </a:rPr>
              <a:t>例</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3)</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例某铁器加工厂制作</a:t>
                </a:r>
                <a:r>
                  <a:rPr lang="en-US" altLang="zh-CN" dirty="0"/>
                  <a:t>100</a:t>
                </a:r>
                <a:r>
                  <a:rPr lang="zh-CN" altLang="en-US" dirty="0"/>
                  <a:t>套钢架，每套要用长为</a:t>
                </a:r>
                <a:r>
                  <a:rPr lang="en-US" altLang="zh-CN" dirty="0"/>
                  <a:t>2.9</a:t>
                </a:r>
                <a:r>
                  <a:rPr lang="zh-CN" altLang="en-US" dirty="0"/>
                  <a:t>米，</a:t>
                </a:r>
                <a:r>
                  <a:rPr lang="en-US" altLang="zh-CN" dirty="0"/>
                  <a:t>2.1</a:t>
                </a:r>
                <a:r>
                  <a:rPr lang="zh-CN" altLang="en-US" dirty="0"/>
                  <a:t>米和</a:t>
                </a:r>
                <a:r>
                  <a:rPr lang="en-US" altLang="zh-CN" dirty="0"/>
                  <a:t>1.5</a:t>
                </a:r>
                <a:r>
                  <a:rPr lang="zh-CN" altLang="en-US" dirty="0"/>
                  <a:t>米的圆钢各一根，已知原料长为</a:t>
                </a:r>
                <a:r>
                  <a:rPr lang="en-US" altLang="zh-CN" dirty="0"/>
                  <a:t>7.4</a:t>
                </a:r>
                <a:r>
                  <a:rPr lang="zh-CN" altLang="en-US" dirty="0"/>
                  <a:t>米，问应如何下料，可使所用材料最省？</a:t>
                </a:r>
                <a:endParaRPr lang="en-US" altLang="zh-CN" dirty="0"/>
              </a:p>
              <a:p>
                <a:r>
                  <a:rPr lang="zh-CN" altLang="en-US" dirty="0"/>
                  <a:t>解：</a:t>
                </a:r>
                <a:r>
                  <a:rPr lang="en-US" altLang="zh-CN" dirty="0"/>
                  <a:t>7.4</a:t>
                </a:r>
                <a:r>
                  <a:rPr lang="zh-CN" altLang="en-US" dirty="0"/>
                  <a:t>米有很多种切割方法，先计算出比较省料的几种方法，然后将问题转化为使剩余料最少的方案：</a:t>
                </a:r>
                <a:r>
                  <a:rPr lang="en-US" altLang="zh-CN" dirty="0">
                    <a:solidFill>
                      <a:srgbClr val="FF0000"/>
                    </a:solidFill>
                  </a:rPr>
                  <a:t>I:</a:t>
                </a:r>
                <a:r>
                  <a:rPr lang="en-US" altLang="zh-CN" dirty="0"/>
                  <a:t>2.9+1.5</a:t>
                </a:r>
                <a:r>
                  <a:rPr lang="zh-CN" altLang="en-US" dirty="0"/>
                  <a:t>*</a:t>
                </a:r>
                <a:r>
                  <a:rPr lang="en-US" altLang="zh-CN" dirty="0"/>
                  <a:t>3=7.4, </a:t>
                </a:r>
                <a:r>
                  <a:rPr lang="en-US" altLang="zh-CN" dirty="0">
                    <a:solidFill>
                      <a:srgbClr val="FF0000"/>
                    </a:solidFill>
                  </a:rPr>
                  <a:t>II:</a:t>
                </a:r>
                <a:r>
                  <a:rPr lang="en-US" altLang="zh-CN" dirty="0"/>
                  <a:t>2</a:t>
                </a:r>
                <a:r>
                  <a:rPr lang="zh-CN" altLang="en-US" dirty="0"/>
                  <a:t>*</a:t>
                </a:r>
                <a:r>
                  <a:rPr lang="en-US" altLang="zh-CN" dirty="0"/>
                  <a:t>2.9+1.5=7.3</a:t>
                </a:r>
                <a:r>
                  <a:rPr lang="zh-CN" altLang="en-US" dirty="0"/>
                  <a:t>，</a:t>
                </a:r>
                <a:r>
                  <a:rPr lang="en-US" altLang="zh-CN" dirty="0">
                    <a:solidFill>
                      <a:srgbClr val="FF0000"/>
                    </a:solidFill>
                  </a:rPr>
                  <a:t>III:</a:t>
                </a:r>
                <a:r>
                  <a:rPr lang="en-US" altLang="zh-CN" dirty="0"/>
                  <a:t>2</a:t>
                </a:r>
                <a:r>
                  <a:rPr lang="zh-CN" altLang="en-US" dirty="0"/>
                  <a:t>*</a:t>
                </a:r>
                <a:r>
                  <a:rPr lang="en-US" altLang="zh-CN" dirty="0"/>
                  <a:t>2.1+2</a:t>
                </a:r>
                <a:r>
                  <a:rPr lang="zh-CN" altLang="en-US" dirty="0"/>
                  <a:t>*</a:t>
                </a:r>
                <a:r>
                  <a:rPr lang="en-US" altLang="zh-CN" dirty="0"/>
                  <a:t>1.5 = 7.2,</a:t>
                </a:r>
                <a:r>
                  <a:rPr lang="en-US" altLang="zh-CN" dirty="0">
                    <a:solidFill>
                      <a:srgbClr val="FF0000"/>
                    </a:solidFill>
                  </a:rPr>
                  <a:t>IV:</a:t>
                </a:r>
                <a:r>
                  <a:rPr lang="en-US" altLang="zh-CN" dirty="0"/>
                  <a:t>2.9+2</a:t>
                </a:r>
                <a:r>
                  <a:rPr lang="zh-CN" altLang="en-US" dirty="0"/>
                  <a:t>*</a:t>
                </a:r>
                <a:r>
                  <a:rPr lang="en-US" altLang="zh-CN" dirty="0"/>
                  <a:t>2.1=7.1</a:t>
                </a:r>
                <a:r>
                  <a:rPr lang="zh-CN" altLang="en-US" dirty="0"/>
                  <a:t>，</a:t>
                </a:r>
                <a:r>
                  <a:rPr lang="en-US" altLang="zh-CN" dirty="0">
                    <a:solidFill>
                      <a:srgbClr val="FF0000"/>
                    </a:solidFill>
                  </a:rPr>
                  <a:t>V:</a:t>
                </a:r>
                <a:r>
                  <a:rPr lang="en-US" altLang="zh-CN" dirty="0"/>
                  <a:t>2.1+3</a:t>
                </a:r>
                <a:r>
                  <a:rPr lang="zh-CN" altLang="en-US" dirty="0"/>
                  <a:t>*</a:t>
                </a:r>
                <a:r>
                  <a:rPr lang="en-US" altLang="zh-CN" dirty="0"/>
                  <a:t>1.5=6.6</a:t>
                </a:r>
              </a:p>
              <a:p>
                <a:r>
                  <a:rPr lang="zh-CN" altLang="en-US" dirty="0"/>
                  <a:t>假设按第</a:t>
                </a:r>
                <a14:m>
                  <m:oMath xmlns:m="http://schemas.openxmlformats.org/officeDocument/2006/math">
                    <m:r>
                      <a:rPr lang="en-US" altLang="zh-CN" b="1" i="1" smtClean="0">
                        <a:latin typeface="Cambria Math"/>
                      </a:rPr>
                      <m:t>𝒊</m:t>
                    </m:r>
                  </m:oMath>
                </a14:m>
                <a:r>
                  <a:rPr lang="zh-CN" altLang="en-US" dirty="0"/>
                  <a:t>种方案下料的原料根数为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𝒊</m:t>
                        </m:r>
                      </m:sub>
                    </m:sSub>
                    <m:r>
                      <a:rPr lang="en-US" altLang="zh-CN" b="1" i="1" smtClean="0">
                        <a:latin typeface="Cambria Math"/>
                      </a:rPr>
                      <m:t>(</m:t>
                    </m:r>
                    <m:r>
                      <a:rPr lang="en-US" altLang="zh-CN" b="1" i="1" smtClean="0">
                        <a:latin typeface="Cambria Math"/>
                      </a:rPr>
                      <m:t>𝒊</m:t>
                    </m:r>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𝟓</m:t>
                    </m:r>
                    <m:r>
                      <a:rPr lang="en-US" altLang="zh-CN" b="1" i="1" smtClean="0">
                        <a:latin typeface="Cambria Math"/>
                      </a:rPr>
                      <m:t>)</m:t>
                    </m:r>
                  </m:oMath>
                </a14:m>
                <a:r>
                  <a:rPr lang="en-US" altLang="zh-CN" dirty="0"/>
                  <a:t>,</a:t>
                </a:r>
                <a:r>
                  <a:rPr lang="zh-CN" altLang="en-US" dirty="0"/>
                  <a:t>则要求：</a:t>
                </a:r>
                <a14:m>
                  <m:oMath xmlns:m="http://schemas.openxmlformats.org/officeDocument/2006/math">
                    <m:r>
                      <a:rPr lang="en-US" altLang="zh-CN" b="1" i="1" smtClean="0">
                        <a:latin typeface="Cambria Math"/>
                      </a:rPr>
                      <m:t>𝒎𝒊𝒏</m:t>
                    </m:r>
                    <m:r>
                      <a:rPr lang="en-US" altLang="zh-CN" b="1" i="1" smtClean="0">
                        <a:latin typeface="Cambria Math"/>
                      </a:rPr>
                      <m:t> </m:t>
                    </m:r>
                    <m:r>
                      <a:rPr lang="en-US" altLang="zh-CN" b="1" i="1" smtClean="0">
                        <a:latin typeface="Cambria Math"/>
                      </a:rPr>
                      <m:t>𝒛</m:t>
                    </m:r>
                    <m:r>
                      <a:rPr lang="en-US" altLang="zh-CN" b="1" i="1" smtClean="0">
                        <a:latin typeface="Cambria Math"/>
                      </a:rPr>
                      <m:t>=</m:t>
                    </m:r>
                    <m:r>
                      <a:rPr lang="en-US" altLang="zh-CN" b="1" i="1" smtClean="0">
                        <a:latin typeface="Cambria Math"/>
                      </a:rPr>
                      <m:t>𝟎</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𝟏</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𝟒</m:t>
                        </m:r>
                      </m:sub>
                    </m:sSub>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𝟖</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𝟓</m:t>
                        </m:r>
                      </m:sub>
                    </m:sSub>
                  </m:oMath>
                </a14:m>
                <a:r>
                  <a:rPr lang="en-US" altLang="zh-CN" dirty="0"/>
                  <a:t>,</a:t>
                </a:r>
                <a:r>
                  <a:rPr lang="zh-CN" altLang="en-US" dirty="0"/>
                  <a:t>且满足</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𝟒</m:t>
                        </m:r>
                      </m:sub>
                    </m:sSub>
                    <m:r>
                      <a:rPr lang="en-US" altLang="zh-CN" b="1" i="1" smtClean="0">
                        <a:latin typeface="Cambria Math"/>
                      </a:rPr>
                      <m:t>=</m:t>
                    </m:r>
                    <m:r>
                      <a:rPr lang="en-US" altLang="zh-CN" b="1" i="1" smtClean="0">
                        <a:latin typeface="Cambria Math"/>
                      </a:rPr>
                      <m:t>𝟏𝟎𝟎</m:t>
                    </m:r>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𝟒</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𝟓</m:t>
                        </m:r>
                      </m:sub>
                    </m:sSub>
                    <m:r>
                      <a:rPr lang="en-US" altLang="zh-CN" b="1" i="1" smtClean="0">
                        <a:latin typeface="Cambria Math"/>
                      </a:rPr>
                      <m:t>=</m:t>
                    </m:r>
                    <m:r>
                      <a:rPr lang="en-US" altLang="zh-CN" b="1" i="1" smtClean="0">
                        <a:latin typeface="Cambria Math"/>
                      </a:rPr>
                      <m:t>𝟏𝟎𝟎</m:t>
                    </m:r>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𝟓</m:t>
                        </m:r>
                      </m:sub>
                    </m:sSub>
                    <m:r>
                      <a:rPr lang="en-US" altLang="zh-CN" b="1" i="1" smtClean="0">
                        <a:latin typeface="Cambria Math"/>
                      </a:rPr>
                      <m:t>=</m:t>
                    </m:r>
                    <m:r>
                      <a:rPr lang="en-US" altLang="zh-CN" b="1" i="1" smtClean="0">
                        <a:latin typeface="Cambria Math"/>
                      </a:rPr>
                      <m:t>𝟏𝟎𝟎</m:t>
                    </m:r>
                    <m:r>
                      <a:rPr lang="en-US" altLang="zh-CN" b="1" i="1" smtClean="0">
                        <a:latin typeface="Cambria Math"/>
                      </a:rPr>
                      <m:t>,</m:t>
                    </m:r>
                  </m:oMath>
                </a14:m>
                <a:r>
                  <a:rPr lang="zh-CN" altLang="en-US" dirty="0"/>
                  <a:t>同时要求</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𝒊</m:t>
                        </m:r>
                      </m:sub>
                    </m:sSub>
                    <m:r>
                      <a:rPr lang="en-US" altLang="zh-CN" b="1" i="1" smtClean="0">
                        <a:latin typeface="Cambria Math"/>
                      </a:rPr>
                      <m:t>≥</m:t>
                    </m:r>
                    <m:r>
                      <a:rPr lang="en-US" altLang="zh-CN" b="1" i="1" smtClean="0">
                        <a:latin typeface="Cambria Math"/>
                      </a:rPr>
                      <m:t>𝟎</m:t>
                    </m:r>
                    <m:r>
                      <a:rPr lang="en-US" altLang="zh-CN" b="1" i="1" smtClean="0">
                        <a:latin typeface="Cambria Math"/>
                      </a:rPr>
                      <m:t>,</m:t>
                    </m:r>
                  </m:oMath>
                </a14:m>
                <a:r>
                  <a:rPr lang="zh-CN" altLang="en-US" dirty="0"/>
                  <a:t>且为整数</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735" r="-1918" b="-5531"/>
                </a:stretch>
              </a:blipFill>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51817-2EF1-4890-AADF-3C364937D1F6}"/>
              </a:ext>
            </a:extLst>
          </p:cNvPr>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dirty="0">
                <a:latin typeface="隶书" panose="02010509060101010101" pitchFamily="1" charset="-122"/>
              </a:rPr>
              <a:t>-</a:t>
            </a:r>
            <a:r>
              <a:rPr lang="zh-CN" altLang="en-US" dirty="0">
                <a:latin typeface="隶书" panose="02010509060101010101" pitchFamily="1" charset="-122"/>
              </a:rPr>
              <a:t>例</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A8A42D-DA39-4B59-85E0-86FA3C1EB3E0}"/>
                  </a:ext>
                </a:extLst>
              </p:cNvPr>
              <p:cNvSpPr>
                <a:spLocks noGrp="1"/>
              </p:cNvSpPr>
              <p:nvPr>
                <p:ph idx="1"/>
              </p:nvPr>
            </p:nvSpPr>
            <p:spPr/>
            <p:txBody>
              <a:bodyPr/>
              <a:lstStyle/>
              <a:p>
                <a:r>
                  <a:rPr lang="zh-CN" altLang="en-US" dirty="0"/>
                  <a:t>饮食问题：如何安排个人饮食确保用身体健康所需要的最少的营养要求？</a:t>
                </a:r>
                <a:endParaRPr lang="en-US" altLang="zh-CN" dirty="0"/>
              </a:p>
              <a:p>
                <a:pPr lvl="1"/>
                <a:r>
                  <a:rPr lang="zh-CN" altLang="en-US" dirty="0"/>
                  <a:t>假设市场上有</a:t>
                </a:r>
                <a14:m>
                  <m:oMath xmlns:m="http://schemas.openxmlformats.org/officeDocument/2006/math">
                    <m:r>
                      <a:rPr lang="en-US" altLang="zh-CN" b="1" i="1" smtClean="0">
                        <a:latin typeface="Cambria Math" panose="02040503050406030204" pitchFamily="18" charset="0"/>
                      </a:rPr>
                      <m:t>𝒏</m:t>
                    </m:r>
                  </m:oMath>
                </a14:m>
                <a:r>
                  <a:rPr lang="zh-CN" altLang="en-US" dirty="0"/>
                  <a:t>种不同食物，第</a:t>
                </a:r>
                <a14:m>
                  <m:oMath xmlns:m="http://schemas.openxmlformats.org/officeDocument/2006/math">
                    <m:r>
                      <a:rPr lang="en-US" altLang="zh-CN" b="1" i="1" smtClean="0">
                        <a:latin typeface="Cambria Math" panose="02040503050406030204" pitchFamily="18" charset="0"/>
                      </a:rPr>
                      <m:t>𝒋</m:t>
                    </m:r>
                  </m:oMath>
                </a14:m>
                <a:r>
                  <a:rPr lang="zh-CN" altLang="en-US" dirty="0"/>
                  <a:t>种食物单位售价</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𝒋</m:t>
                        </m:r>
                      </m:sub>
                    </m:sSub>
                    <m:r>
                      <a:rPr lang="zh-CN" altLang="en-US" i="1">
                        <a:latin typeface="Cambria Math" panose="02040503050406030204" pitchFamily="18" charset="0"/>
                      </a:rPr>
                      <m:t>，</m:t>
                    </m:r>
                  </m:oMath>
                </a14:m>
                <a:r>
                  <a:rPr lang="zh-CN" altLang="en-US" dirty="0"/>
                  <a:t>需要</a:t>
                </a:r>
                <a14:m>
                  <m:oMath xmlns:m="http://schemas.openxmlformats.org/officeDocument/2006/math">
                    <m:r>
                      <a:rPr lang="en-US" altLang="zh-CN" b="1" i="1" dirty="0" smtClean="0">
                        <a:latin typeface="Cambria Math" panose="02040503050406030204" pitchFamily="18" charset="0"/>
                      </a:rPr>
                      <m:t>𝒎</m:t>
                    </m:r>
                  </m:oMath>
                </a14:m>
                <a:r>
                  <a:rPr lang="zh-CN" altLang="en-US" dirty="0"/>
                  <a:t>种基本营养成份，最少每天需要</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𝒊</m:t>
                        </m:r>
                      </m:sub>
                    </m:sSub>
                  </m:oMath>
                </a14:m>
                <a:r>
                  <a:rPr lang="zh-CN" altLang="en-US" dirty="0"/>
                  <a:t>个单位的第</a:t>
                </a:r>
                <a14:m>
                  <m:oMath xmlns:m="http://schemas.openxmlformats.org/officeDocument/2006/math">
                    <m:r>
                      <a:rPr lang="en-US" altLang="zh-CN" i="1">
                        <a:latin typeface="Cambria Math" panose="02040503050406030204" pitchFamily="18" charset="0"/>
                      </a:rPr>
                      <m:t>𝒊</m:t>
                    </m:r>
                  </m:oMath>
                </a14:m>
                <a:r>
                  <a:rPr lang="zh-CN" altLang="en-US" dirty="0"/>
                  <a:t>种营养成份，并假设每单位食物</a:t>
                </a:r>
                <a14:m>
                  <m:oMath xmlns:m="http://schemas.openxmlformats.org/officeDocument/2006/math">
                    <m:r>
                      <a:rPr lang="en-US" altLang="zh-CN" b="1" i="1" smtClean="0">
                        <a:latin typeface="Cambria Math" panose="02040503050406030204" pitchFamily="18" charset="0"/>
                      </a:rPr>
                      <m:t>𝒋</m:t>
                    </m:r>
                  </m:oMath>
                </a14:m>
                <a:r>
                  <a:rPr lang="zh-CN" altLang="en-US" dirty="0"/>
                  <a:t>中含有第</a:t>
                </a:r>
                <a14:m>
                  <m:oMath xmlns:m="http://schemas.openxmlformats.org/officeDocument/2006/math">
                    <m:r>
                      <a:rPr lang="en-US" altLang="zh-CN" b="1" i="1" smtClean="0">
                        <a:latin typeface="Cambria Math" panose="02040503050406030204" pitchFamily="18" charset="0"/>
                      </a:rPr>
                      <m:t>𝒊</m:t>
                    </m:r>
                  </m:oMath>
                </a14:m>
                <a:r>
                  <a:rPr lang="zh-CN" altLang="en-US" dirty="0"/>
                  <a:t>种营养成份</a:t>
                </a:r>
                <a14:m>
                  <m:oMath xmlns:m="http://schemas.openxmlformats.org/officeDocument/2006/math">
                    <m:r>
                      <a:rPr lang="zh-CN" altLang="en-US" b="1" i="1" dirty="0">
                        <a:latin typeface="Cambria Math" panose="02040503050406030204" pitchFamily="18" charset="0"/>
                      </a:rPr>
                      <m:t>为</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𝒊𝒋</m:t>
                        </m:r>
                      </m:sub>
                    </m:sSub>
                  </m:oMath>
                </a14:m>
                <a:r>
                  <a:rPr lang="zh-CN" altLang="en-US" dirty="0"/>
                  <a:t>个单位</a:t>
                </a:r>
                <a:endParaRPr lang="en-US" altLang="zh-CN" dirty="0"/>
              </a:p>
              <a:p>
                <a:pPr lvl="1"/>
                <a:r>
                  <a:rPr lang="zh-CN" altLang="en-US" dirty="0"/>
                  <a:t>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oMath>
                </a14:m>
                <a:r>
                  <a:rPr lang="zh-CN" altLang="en-US" dirty="0"/>
                  <a:t>表示饮食中食物</a:t>
                </a:r>
                <a14:m>
                  <m:oMath xmlns:m="http://schemas.openxmlformats.org/officeDocument/2006/math">
                    <m:r>
                      <a:rPr lang="en-US" altLang="zh-CN" b="1" i="1" smtClean="0">
                        <a:latin typeface="Cambria Math" panose="02040503050406030204" pitchFamily="18" charset="0"/>
                      </a:rPr>
                      <m:t>𝒋</m:t>
                    </m:r>
                  </m:oMath>
                </a14:m>
                <a:r>
                  <a:rPr lang="zh-CN" altLang="en-US" dirty="0"/>
                  <a:t>的单位数，问题转化为选择</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oMath>
                </a14:m>
                <a:r>
                  <a:rPr lang="zh-CN" altLang="en-US" dirty="0"/>
                  <a:t>来最小化代价：</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oMath>
                </a14:m>
                <a:endParaRPr lang="en-US" altLang="zh-CN" dirty="0"/>
              </a:p>
              <a:p>
                <a:pPr lvl="1"/>
                <a:r>
                  <a:rPr lang="zh-CN" altLang="en-US" dirty="0"/>
                  <a:t>约束为：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m:t>
                        </m:r>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m:t>
                        </m:r>
                        <m:r>
                          <a:rPr lang="en-US" altLang="zh-CN" b="1" i="1" smtClean="0">
                            <a:latin typeface="Cambria Math" panose="02040503050406030204" pitchFamily="18" charset="0"/>
                          </a:rPr>
                          <m:t>𝟐</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𝒎</m:t>
                    </m:r>
                    <m:r>
                      <a:rPr lang="en-US" altLang="zh-CN" b="1" i="0"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r>
                      <a:rPr lang="en-US" altLang="zh-CN" b="1" i="0" smtClean="0">
                        <a:latin typeface="Cambria Math" panose="02040503050406030204" pitchFamily="18" charset="0"/>
                      </a:rPr>
                      <m:t>𝟎</m:t>
                    </m:r>
                  </m:oMath>
                </a14:m>
                <a:endParaRPr lang="en-US" altLang="zh-CN" b="1" dirty="0"/>
              </a:p>
              <a:p>
                <a:pPr lvl="1"/>
                <a14:m>
                  <m:oMath xmlns:m="http://schemas.openxmlformats.org/officeDocument/2006/math">
                    <m:m>
                      <m:mPr>
                        <m:mcs>
                          <m:mc>
                            <m:mcPr>
                              <m:count m:val="1"/>
                              <m:mcJc m:val="center"/>
                            </m:mcPr>
                          </m:mc>
                        </m:mcs>
                        <m:ctrlPr>
                          <a:rPr lang="en-US" altLang="zh-CN" b="1" i="1" smtClean="0">
                            <a:latin typeface="Cambria Math" panose="02040503050406030204" pitchFamily="18" charset="0"/>
                          </a:rPr>
                        </m:ctrlPr>
                      </m:mPr>
                      <m:mr>
                        <m:e>
                          <m:r>
                            <a:rPr lang="en-US" altLang="zh-CN" i="1">
                              <a:latin typeface="Cambria Math" panose="02040503050406030204" pitchFamily="18" charset="0"/>
                            </a:rPr>
                            <m:t>𝒎𝒊𝒏</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𝒄</m:t>
                              </m:r>
                            </m:e>
                            <m:sub>
                              <m:r>
                                <a:rPr lang="en-US" altLang="zh-CN" i="1">
                                  <a:latin typeface="Cambria Math" panose="02040503050406030204" pitchFamily="18" charset="0"/>
                                </a:rPr>
                                <m:t>𝟏</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𝒄</m:t>
                              </m:r>
                            </m:e>
                            <m:sub>
                              <m:r>
                                <a:rPr lang="en-US" altLang="zh-CN" i="1">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𝒄</m:t>
                              </m:r>
                            </m:e>
                            <m:sub>
                              <m:r>
                                <a:rPr lang="en-US" altLang="zh-CN" i="1">
                                  <a:latin typeface="Cambria Math" panose="02040503050406030204" pitchFamily="18" charset="0"/>
                                </a:rPr>
                                <m:t>𝒏</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𝒏</m:t>
                              </m:r>
                            </m:sub>
                          </m:sSub>
                        </m:e>
                      </m:mr>
                      <m:mr>
                        <m:e>
                          <m:r>
                            <a:rPr lang="en-US" altLang="zh-CN" b="1" i="1" smtClean="0">
                              <a:latin typeface="Cambria Math" panose="02040503050406030204" pitchFamily="18" charset="0"/>
                            </a:rPr>
                            <m:t>𝒔</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m>
                            <m:mPr>
                              <m:mcs>
                                <m:mc>
                                  <m:mcPr>
                                    <m:count m:val="1"/>
                                    <m:mcJc m:val="center"/>
                                  </m:mcPr>
                                </m:mc>
                              </m:mcs>
                              <m:ctrlPr>
                                <a:rPr lang="en-US" altLang="zh-CN" b="1" i="1"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𝒊</m:t>
                                    </m:r>
                                    <m:r>
                                      <a:rPr lang="en-US" altLang="zh-CN" i="1">
                                        <a:latin typeface="Cambria Math" panose="02040503050406030204" pitchFamily="18" charset="0"/>
                                      </a:rPr>
                                      <m:t>𝟏</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𝒊</m:t>
                                    </m:r>
                                    <m:r>
                                      <a:rPr lang="en-US" altLang="zh-CN" i="1">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𝒊𝒏</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𝒃</m:t>
                                    </m:r>
                                  </m:e>
                                  <m:sub>
                                    <m:r>
                                      <a:rPr lang="en-US" altLang="zh-CN" i="1">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𝒎</m:t>
                                </m:r>
                              </m:e>
                            </m:mr>
                            <m:m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𝒋</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e>
                            </m:mr>
                          </m:m>
                        </m:e>
                      </m:mr>
                    </m:m>
                  </m:oMath>
                </a14:m>
                <a:endParaRPr lang="en-US" altLang="zh-CN" b="1" dirty="0"/>
              </a:p>
            </p:txBody>
          </p:sp>
        </mc:Choice>
        <mc:Fallback xmlns="">
          <p:sp>
            <p:nvSpPr>
              <p:cNvPr id="3" name="内容占位符 2">
                <a:extLst>
                  <a:ext uri="{FF2B5EF4-FFF2-40B4-BE49-F238E27FC236}">
                    <a16:creationId xmlns:a16="http://schemas.microsoft.com/office/drawing/2014/main" id="{14A8A42D-DA39-4B59-85E0-86FA3C1EB3E0}"/>
                  </a:ext>
                </a:extLst>
              </p:cNvPr>
              <p:cNvSpPr>
                <a:spLocks noGrp="1" noRot="1" noChangeAspect="1" noMove="1" noResize="1" noEditPoints="1" noAdjustHandles="1" noChangeArrowheads="1" noChangeShapeType="1" noTextEdit="1"/>
              </p:cNvSpPr>
              <p:nvPr>
                <p:ph idx="1"/>
              </p:nvPr>
            </p:nvSpPr>
            <p:spPr>
              <a:blipFill>
                <a:blip r:embed="rId2"/>
                <a:stretch>
                  <a:fillRect l="-1389" t="-1410" r="-992" b="-57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4683215"/>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dirty="0">
                <a:latin typeface="隶书" panose="02010509060101010101" pitchFamily="1" charset="-122"/>
              </a:rPr>
              <a:t>-</a:t>
            </a:r>
            <a:r>
              <a:rPr lang="zh-CN" altLang="en-US" dirty="0">
                <a:latin typeface="隶书" panose="02010509060101010101" pitchFamily="1" charset="-122"/>
              </a:rPr>
              <a:t>例</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5)</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latin typeface="隶书" pitchFamily="1" charset="-122"/>
                  </a:rPr>
                  <a:t>这些都是典型的利润最大化或代价最小化的问题。</a:t>
                </a:r>
                <a:endParaRPr lang="en-US" altLang="zh-CN" dirty="0">
                  <a:latin typeface="隶书" pitchFamily="1" charset="-122"/>
                </a:endParaRPr>
              </a:p>
              <a:p>
                <a:r>
                  <a:rPr lang="zh-CN" altLang="en-US" dirty="0">
                    <a:latin typeface="隶书" pitchFamily="1" charset="-122"/>
                  </a:rPr>
                  <a:t>其中，</a:t>
                </a:r>
                <a:r>
                  <a:rPr lang="zh-CN" altLang="en-US" dirty="0"/>
                  <a:t>“</a:t>
                </a:r>
                <a:r>
                  <a:rPr lang="en-US" altLang="zh-CN" dirty="0">
                    <a:latin typeface="隶书" pitchFamily="1" charset="-122"/>
                  </a:rPr>
                  <a:t>Max</a:t>
                </a:r>
                <a:r>
                  <a:rPr lang="en-US" altLang="zh-CN" dirty="0"/>
                  <a:t>”</a:t>
                </a:r>
                <a:r>
                  <a:rPr lang="zh-CN" altLang="en-US" dirty="0">
                    <a:latin typeface="隶书" pitchFamily="1" charset="-122"/>
                  </a:rPr>
                  <a:t>是英文单词</a:t>
                </a:r>
                <a:r>
                  <a:rPr lang="zh-CN" altLang="en-US" dirty="0"/>
                  <a:t>“</a:t>
                </a:r>
                <a:r>
                  <a:rPr lang="en-US" altLang="zh-CN" dirty="0">
                    <a:latin typeface="隶书" pitchFamily="1" charset="-122"/>
                  </a:rPr>
                  <a:t>Maximize</a:t>
                </a:r>
                <a:r>
                  <a:rPr lang="en-US" altLang="zh-CN" dirty="0"/>
                  <a:t>”</a:t>
                </a:r>
                <a:r>
                  <a:rPr lang="zh-CN" altLang="en-US" dirty="0">
                    <a:latin typeface="隶书" pitchFamily="1" charset="-122"/>
                  </a:rPr>
                  <a:t>的缩写，含义为</a:t>
                </a:r>
                <a:r>
                  <a:rPr lang="zh-CN" altLang="en-US" dirty="0"/>
                  <a:t>“</a:t>
                </a:r>
                <a:r>
                  <a:rPr lang="zh-CN" altLang="en-US" dirty="0">
                    <a:latin typeface="隶书" pitchFamily="1" charset="-122"/>
                  </a:rPr>
                  <a:t>最大化</a:t>
                </a:r>
                <a:r>
                  <a:rPr lang="zh-CN" altLang="en-US" dirty="0"/>
                  <a:t>”</a:t>
                </a:r>
                <a:endParaRPr lang="en-US" altLang="zh-CN" dirty="0">
                  <a:latin typeface="隶书" pitchFamily="1" charset="-122"/>
                </a:endParaRPr>
              </a:p>
              <a:p>
                <a:r>
                  <a:rPr lang="zh-CN" altLang="en-US" dirty="0"/>
                  <a:t>“</a:t>
                </a:r>
                <a:r>
                  <a:rPr lang="en-US" altLang="zh-CN" dirty="0" err="1">
                    <a:latin typeface="隶书" pitchFamily="1" charset="-122"/>
                  </a:rPr>
                  <a:t>s.t.</a:t>
                </a:r>
                <a:r>
                  <a:rPr lang="en-US" altLang="zh-CN" dirty="0"/>
                  <a:t>”</a:t>
                </a:r>
                <a:r>
                  <a:rPr lang="zh-CN" altLang="en-US" dirty="0">
                    <a:latin typeface="隶书" pitchFamily="1" charset="-122"/>
                  </a:rPr>
                  <a:t>是</a:t>
                </a:r>
                <a:r>
                  <a:rPr lang="zh-CN" altLang="en-US" dirty="0"/>
                  <a:t>“</a:t>
                </a:r>
                <a:r>
                  <a:rPr lang="en-US" altLang="zh-CN" dirty="0">
                    <a:latin typeface="隶书" pitchFamily="1" charset="-122"/>
                  </a:rPr>
                  <a:t>subject to</a:t>
                </a:r>
                <a:r>
                  <a:rPr lang="en-US" altLang="zh-CN" dirty="0"/>
                  <a:t>”</a:t>
                </a:r>
                <a:r>
                  <a:rPr lang="zh-CN" altLang="en-US" dirty="0">
                    <a:latin typeface="隶书" pitchFamily="1" charset="-122"/>
                  </a:rPr>
                  <a:t>的缩写，表示</a:t>
                </a:r>
                <a:r>
                  <a:rPr lang="zh-CN" altLang="en-US" dirty="0"/>
                  <a:t>“</a:t>
                </a:r>
                <a:r>
                  <a:rPr lang="zh-CN" altLang="en-US" dirty="0">
                    <a:latin typeface="隶书" pitchFamily="1" charset="-122"/>
                  </a:rPr>
                  <a:t>满足于</a:t>
                </a:r>
                <a:r>
                  <a:rPr lang="en-US" altLang="zh-CN" dirty="0"/>
                  <a:t>……”</a:t>
                </a:r>
                <a:endParaRPr lang="en-US" altLang="zh-CN" dirty="0">
                  <a:latin typeface="隶书" pitchFamily="1" charset="-122"/>
                </a:endParaRPr>
              </a:p>
              <a:p>
                <a:r>
                  <a:rPr lang="zh-CN" altLang="en-US" dirty="0">
                    <a:latin typeface="隶书" pitchFamily="1" charset="-122"/>
                  </a:rPr>
                  <a:t>上述模型的含义是：在给定条件限制下，求使目标函数</a:t>
                </a:r>
                <a14:m>
                  <m:oMath xmlns:m="http://schemas.openxmlformats.org/officeDocument/2006/math">
                    <m:r>
                      <a:rPr lang="en-US" altLang="zh-CN" i="1" dirty="0" smtClean="0">
                        <a:latin typeface="Cambria Math"/>
                      </a:rPr>
                      <m:t>𝑧</m:t>
                    </m:r>
                  </m:oMath>
                </a14:m>
                <a:r>
                  <a:rPr lang="zh-CN" altLang="en-US" dirty="0">
                    <a:latin typeface="隶书" pitchFamily="1" charset="-122"/>
                  </a:rPr>
                  <a:t>达到最大的</a:t>
                </a:r>
                <a14:m>
                  <m:oMath xmlns:m="http://schemas.openxmlformats.org/officeDocument/2006/math">
                    <m:r>
                      <a:rPr lang="en-US" altLang="zh-CN" i="1" dirty="0" smtClean="0">
                        <a:latin typeface="Cambria Math"/>
                      </a:rPr>
                      <m:t>𝑥</m:t>
                    </m:r>
                    <m:r>
                      <a:rPr lang="en-US" altLang="zh-CN" i="1" baseline="-30000" dirty="0" smtClean="0">
                        <a:latin typeface="Cambria Math"/>
                      </a:rPr>
                      <m:t>1</m:t>
                    </m:r>
                  </m:oMath>
                </a14:m>
                <a:r>
                  <a:rPr lang="en-US" altLang="zh-CN" i="1" baseline="-30000" dirty="0">
                    <a:latin typeface="隶书" pitchFamily="1" charset="-122"/>
                  </a:rPr>
                  <a:t> </a:t>
                </a:r>
                <a:r>
                  <a:rPr lang="en-US" altLang="zh-CN" i="1" dirty="0">
                    <a:latin typeface="隶书" pitchFamily="1" charset="-122"/>
                  </a:rPr>
                  <a:t>,</a:t>
                </a:r>
                <a14:m>
                  <m:oMath xmlns:m="http://schemas.openxmlformats.org/officeDocument/2006/math">
                    <m:r>
                      <a:rPr lang="en-US" altLang="zh-CN" i="1" dirty="0" smtClean="0">
                        <a:latin typeface="Cambria Math"/>
                      </a:rPr>
                      <m:t>𝑥</m:t>
                    </m:r>
                    <m:r>
                      <a:rPr lang="en-US" altLang="zh-CN" i="1" baseline="-30000" dirty="0" smtClean="0">
                        <a:latin typeface="Cambria Math"/>
                      </a:rPr>
                      <m:t>2</m:t>
                    </m:r>
                  </m:oMath>
                </a14:m>
                <a:r>
                  <a:rPr lang="en-US" altLang="zh-CN" baseline="-30000" dirty="0">
                    <a:latin typeface="隶书" pitchFamily="1" charset="-122"/>
                  </a:rPr>
                  <a:t> </a:t>
                </a:r>
                <a:r>
                  <a:rPr lang="zh-CN" altLang="en-US" dirty="0">
                    <a:latin typeface="隶书" pitchFamily="1" charset="-122"/>
                  </a:rPr>
                  <a:t>的取值</a:t>
                </a:r>
                <a:endParaRPr lang="en-US" altLang="zh-CN" dirty="0">
                  <a:latin typeface="隶书" pitchFamily="1" charset="-122"/>
                </a:endParaRPr>
              </a:p>
              <a:p>
                <a:r>
                  <a:rPr lang="zh-CN" altLang="en-US" dirty="0">
                    <a:latin typeface="隶书" pitchFamily="1" charset="-122"/>
                  </a:rPr>
                  <a:t>它是一个目标函数、约束函数都是线性函数的最优化问题，即线性规划问题</a:t>
                </a:r>
                <a:r>
                  <a:rPr lang="en-US" altLang="zh-CN" dirty="0">
                    <a:latin typeface="隶书" pitchFamily="1" charset="-122"/>
                  </a:rPr>
                  <a:t>(LP)</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10" r="-1257"/>
                </a:stretch>
              </a:blipFill>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sz="2000" dirty="0">
                <a:latin typeface="隶书" panose="02010509060101010101" pitchFamily="1" charset="-122"/>
              </a:rPr>
              <a:t>-</a:t>
            </a:r>
            <a:r>
              <a:rPr lang="zh-CN" altLang="en-US" sz="2000" dirty="0">
                <a:latin typeface="隶书" panose="02010509060101010101" pitchFamily="1" charset="-122"/>
              </a:rPr>
              <a:t>线性规划</a:t>
            </a:r>
            <a:r>
              <a:rPr lang="en-US" altLang="zh-CN" sz="2000" dirty="0">
                <a:latin typeface="隶书" panose="02010509060101010101" pitchFamily="1" charset="-122"/>
              </a:rPr>
              <a:t>-</a:t>
            </a:r>
            <a:r>
              <a:rPr lang="zh-CN" altLang="en-US" sz="2000" dirty="0">
                <a:latin typeface="隶书" panose="02010509060101010101" pitchFamily="1" charset="-122"/>
              </a:rPr>
              <a:t>模型的一般形式</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目标函数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a:rPr>
                        <m:t>𝑴𝒊𝒏</m:t>
                      </m:r>
                      <m:d>
                        <m:dPr>
                          <m:ctrlPr>
                            <a:rPr lang="en-US" altLang="zh-CN" b="1" i="1" smtClean="0">
                              <a:latin typeface="Cambria Math" panose="02040503050406030204" pitchFamily="18" charset="0"/>
                            </a:rPr>
                          </m:ctrlPr>
                        </m:dPr>
                        <m:e>
                          <m:r>
                            <a:rPr lang="en-US" altLang="zh-CN" b="1" i="1" smtClean="0">
                              <a:latin typeface="Cambria Math"/>
                            </a:rPr>
                            <m:t>𝑴𝒂𝒙</m:t>
                          </m:r>
                        </m:e>
                      </m:d>
                      <m:r>
                        <a:rPr lang="en-US" altLang="zh-CN" b="1" i="1" smtClean="0">
                          <a:latin typeface="Cambria Math"/>
                        </a:rPr>
                        <m:t>𝒁</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𝟏</m:t>
                          </m:r>
                        </m:sub>
                      </m:sSub>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𝟐</m:t>
                          </m:r>
                        </m:sub>
                      </m:sSub>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𝒏</m:t>
                          </m:r>
                        </m:sub>
                      </m:sSub>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𝒏</m:t>
                          </m:r>
                        </m:sub>
                      </m:sSub>
                    </m:oMath>
                  </m:oMathPara>
                </a14:m>
                <a:endParaRPr lang="en-US" altLang="zh-CN" dirty="0"/>
              </a:p>
              <a:p>
                <a:pPr>
                  <a:spcBef>
                    <a:spcPct val="30000"/>
                  </a:spcBef>
                </a:pPr>
                <a:r>
                  <a:rPr lang="zh-CN" altLang="en-US" sz="3200" dirty="0">
                    <a:latin typeface="隶书" pitchFamily="1" charset="-122"/>
                    <a:ea typeface="隶书" pitchFamily="1" charset="-122"/>
                  </a:rPr>
                  <a:t>约束条件</a:t>
                </a:r>
                <a:endParaRPr lang="en-US" altLang="zh-CN" sz="3200" dirty="0">
                  <a:latin typeface="隶书" pitchFamily="1" charset="-122"/>
                  <a:ea typeface="隶书" pitchFamily="1" charset="-122"/>
                </a:endParaRPr>
              </a:p>
              <a:p>
                <a:pPr marL="0" indent="0" algn="ctr">
                  <a:spcBef>
                    <a:spcPct val="30000"/>
                  </a:spcBef>
                  <a:buNone/>
                </a:pPr>
                <a:r>
                  <a:rPr lang="en-US" altLang="zh-CN" sz="2400" dirty="0">
                    <a:ea typeface="隶书" pitchFamily="1" charset="-122"/>
                  </a:rPr>
                  <a:t>              </a:t>
                </a:r>
                <a14:m>
                  <m:oMath xmlns:m="http://schemas.openxmlformats.org/officeDocument/2006/math">
                    <m:d>
                      <m:dPr>
                        <m:begChr m:val="{"/>
                        <m:endChr m:val=""/>
                        <m:ctrlPr>
                          <a:rPr lang="en-US" altLang="zh-CN" sz="2400" i="1" smtClean="0">
                            <a:latin typeface="Cambria Math" panose="02040503050406030204" pitchFamily="18" charset="0"/>
                            <a:ea typeface="隶书" pitchFamily="1" charset="-122"/>
                          </a:rPr>
                        </m:ctrlPr>
                      </m:dPr>
                      <m:e>
                        <m:m>
                          <m:mPr>
                            <m:mcs>
                              <m:mc>
                                <m:mcPr>
                                  <m:count m:val="1"/>
                                  <m:mcJc m:val="center"/>
                                </m:mcPr>
                              </m:mc>
                            </m:mcs>
                            <m:ctrlPr>
                              <a:rPr lang="en-US" altLang="zh-CN" sz="2400" i="1" smtClean="0">
                                <a:latin typeface="Cambria Math" panose="02040503050406030204" pitchFamily="18" charset="0"/>
                                <a:ea typeface="隶书" pitchFamily="1" charset="-122"/>
                              </a:rPr>
                            </m:ctrlPr>
                          </m:mPr>
                          <m:mr>
                            <m:e>
                              <m:sSub>
                                <m:sSubPr>
                                  <m:ctrlPr>
                                    <a:rPr lang="en-US" altLang="zh-CN" sz="2400" b="1" i="1" smtClean="0">
                                      <a:latin typeface="Cambria Math" panose="02040503050406030204" pitchFamily="18" charset="0"/>
                                      <a:ea typeface="隶书" pitchFamily="1" charset="-122"/>
                                    </a:rPr>
                                  </m:ctrlPr>
                                </m:sSubPr>
                                <m:e>
                                  <m:r>
                                    <m:rPr>
                                      <m:brk m:alnAt="7"/>
                                    </m:rPr>
                                    <a:rPr lang="en-US" altLang="zh-CN" sz="2400" b="1" i="1" smtClean="0">
                                      <a:latin typeface="Cambria Math"/>
                                      <a:ea typeface="隶书" pitchFamily="1" charset="-122"/>
                                    </a:rPr>
                                    <m:t>𝒂</m:t>
                                  </m:r>
                                </m:e>
                                <m:sub>
                                  <m:r>
                                    <m:rPr>
                                      <m:brk m:alnAt="7"/>
                                    </m:rPr>
                                    <a:rPr lang="en-US" altLang="zh-CN" sz="2400" b="1" i="1" smtClean="0">
                                      <a:latin typeface="Cambria Math"/>
                                      <a:ea typeface="隶书" pitchFamily="1" charset="-122"/>
                                    </a:rPr>
                                    <m:t>𝟏</m:t>
                                  </m:r>
                                  <m:r>
                                    <a:rPr lang="en-US" altLang="zh-CN" sz="2400" b="1" i="1" smtClean="0">
                                      <a:latin typeface="Cambria Math"/>
                                      <a:ea typeface="隶书" pitchFamily="1" charset="-122"/>
                                    </a:rPr>
                                    <m:t>𝟏</m:t>
                                  </m:r>
                                </m:sub>
                              </m:sSub>
                              <m:sSub>
                                <m:sSubPr>
                                  <m:ctrlPr>
                                    <a:rPr lang="en-US" altLang="zh-CN" sz="2400" b="1" i="1" smtClean="0">
                                      <a:latin typeface="Cambria Math" panose="02040503050406030204" pitchFamily="18" charset="0"/>
                                      <a:ea typeface="隶书" pitchFamily="1" charset="-122"/>
                                    </a:rPr>
                                  </m:ctrlPr>
                                </m:sSubPr>
                                <m:e>
                                  <m:r>
                                    <m:rPr>
                                      <m:brk m:alnAt="7"/>
                                    </m:rPr>
                                    <a:rPr lang="en-US" altLang="zh-CN" sz="2400" b="1" i="1" smtClean="0">
                                      <a:latin typeface="Cambria Math"/>
                                      <a:ea typeface="隶书" pitchFamily="1" charset="-122"/>
                                    </a:rPr>
                                    <m:t>𝒙</m:t>
                                  </m:r>
                                </m:e>
                                <m:sub>
                                  <m:r>
                                    <m:rPr>
                                      <m:brk m:alnAt="7"/>
                                    </m:rPr>
                                    <a:rPr lang="en-US" altLang="zh-CN" sz="2400" b="1" i="1" smtClean="0">
                                      <a:latin typeface="Cambria Math"/>
                                      <a:ea typeface="隶书" pitchFamily="1" charset="-122"/>
                                    </a:rPr>
                                    <m:t>𝟏</m:t>
                                  </m:r>
                                </m:sub>
                              </m:sSub>
                              <m:r>
                                <m:rPr>
                                  <m:brk m:alnAt="7"/>
                                </m:rPr>
                                <a:rPr lang="en-US" altLang="zh-CN" sz="2400" b="1" i="1" smtClean="0">
                                  <a:latin typeface="Cambria Math"/>
                                  <a:ea typeface="隶书" pitchFamily="1" charset="-122"/>
                                </a:rPr>
                                <m:t>+</m:t>
                              </m:r>
                              <m:sSub>
                                <m:sSubPr>
                                  <m:ctrlPr>
                                    <a:rPr lang="en-US" altLang="zh-CN" sz="2400" b="1" i="1" smtClean="0">
                                      <a:latin typeface="Cambria Math" panose="02040503050406030204" pitchFamily="18" charset="0"/>
                                      <a:ea typeface="隶书" pitchFamily="1" charset="-122"/>
                                    </a:rPr>
                                  </m:ctrlPr>
                                </m:sSubPr>
                                <m:e>
                                  <m:r>
                                    <m:rPr>
                                      <m:brk m:alnAt="7"/>
                                    </m:rPr>
                                    <a:rPr lang="en-US" altLang="zh-CN" sz="2400" b="1" i="1" smtClean="0">
                                      <a:latin typeface="Cambria Math"/>
                                      <a:ea typeface="隶书" pitchFamily="1" charset="-122"/>
                                    </a:rPr>
                                    <m:t>𝒂</m:t>
                                  </m:r>
                                </m:e>
                                <m:sub>
                                  <m:r>
                                    <m:rPr>
                                      <m:brk m:alnAt="7"/>
                                    </m:rPr>
                                    <a:rPr lang="en-US" altLang="zh-CN" sz="2400" b="1" i="1" smtClean="0">
                                      <a:latin typeface="Cambria Math"/>
                                      <a:ea typeface="隶书" pitchFamily="1" charset="-122"/>
                                    </a:rPr>
                                    <m:t>𝟏</m:t>
                                  </m:r>
                                  <m:r>
                                    <a:rPr lang="en-US" altLang="zh-CN" sz="2400" b="1" i="1" smtClean="0">
                                      <a:latin typeface="Cambria Math"/>
                                      <a:ea typeface="隶书" pitchFamily="1" charset="-122"/>
                                    </a:rPr>
                                    <m:t>𝟐</m:t>
                                  </m:r>
                                </m:sub>
                              </m:sSub>
                              <m:sSub>
                                <m:sSubPr>
                                  <m:ctrlPr>
                                    <a:rPr lang="en-US" altLang="zh-CN" sz="2400" b="1" i="1" smtClean="0">
                                      <a:latin typeface="Cambria Math" panose="02040503050406030204" pitchFamily="18" charset="0"/>
                                      <a:ea typeface="隶书" pitchFamily="1" charset="-122"/>
                                    </a:rPr>
                                  </m:ctrlPr>
                                </m:sSubPr>
                                <m:e>
                                  <m:r>
                                    <m:rPr>
                                      <m:brk m:alnAt="7"/>
                                    </m:rPr>
                                    <a:rPr lang="en-US" altLang="zh-CN" sz="2400" b="1" i="1" smtClean="0">
                                      <a:latin typeface="Cambria Math"/>
                                      <a:ea typeface="隶书" pitchFamily="1" charset="-122"/>
                                    </a:rPr>
                                    <m:t>𝒙</m:t>
                                  </m:r>
                                </m:e>
                                <m:sub>
                                  <m:r>
                                    <m:rPr>
                                      <m:brk m:alnAt="7"/>
                                    </m:rPr>
                                    <a:rPr lang="en-US" altLang="zh-CN" sz="2400" b="1" i="1" smtClean="0">
                                      <a:latin typeface="Cambria Math"/>
                                      <a:ea typeface="隶书" pitchFamily="1" charset="-122"/>
                                    </a:rPr>
                                    <m:t>𝟐</m:t>
                                  </m:r>
                                </m:sub>
                              </m:sSub>
                              <m:r>
                                <m:rPr>
                                  <m:brk m:alnAt="7"/>
                                </m:rPr>
                                <a:rPr lang="en-US" altLang="zh-CN" sz="2400" b="1" i="1" smtClean="0">
                                  <a:latin typeface="Cambria Math"/>
                                  <a:ea typeface="隶书" pitchFamily="1" charset="-122"/>
                                </a:rPr>
                                <m:t>+</m:t>
                              </m:r>
                              <m:r>
                                <a:rPr lang="en-US" altLang="zh-CN" sz="2400" b="1" i="1" smtClean="0">
                                  <a:latin typeface="Cambria Math"/>
                                  <a:ea typeface="隶书" pitchFamily="1" charset="-122"/>
                                </a:rPr>
                                <m:t>⋯</m:t>
                              </m:r>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𝒂</m:t>
                                  </m:r>
                                </m:e>
                                <m:sub>
                                  <m:r>
                                    <a:rPr lang="en-US" altLang="zh-CN" sz="2400" b="1" i="1" smtClean="0">
                                      <a:latin typeface="Cambria Math"/>
                                      <a:ea typeface="隶书" pitchFamily="1" charset="-122"/>
                                    </a:rPr>
                                    <m:t>𝟏</m:t>
                                  </m:r>
                                  <m:r>
                                    <a:rPr lang="en-US" altLang="zh-CN" sz="2400" b="1" i="1" smtClean="0">
                                      <a:latin typeface="Cambria Math"/>
                                      <a:ea typeface="隶书" pitchFamily="1" charset="-122"/>
                                    </a:rPr>
                                    <m:t>𝒏</m:t>
                                  </m:r>
                                </m:sub>
                              </m:sSub>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𝒏</m:t>
                                  </m:r>
                                </m:sub>
                              </m:sSub>
                              <m:r>
                                <a:rPr lang="en-US" altLang="zh-CN" sz="2400" b="1" i="1" smtClean="0">
                                  <a:latin typeface="Cambria Math"/>
                                  <a:ea typeface="隶书" pitchFamily="1" charset="-122"/>
                                </a:rPr>
                                <m:t>≤</m:t>
                              </m:r>
                              <m:d>
                                <m:dPr>
                                  <m:ctrlPr>
                                    <a:rPr lang="en-US" altLang="zh-CN" sz="2400" b="1" i="1" smtClean="0">
                                      <a:latin typeface="Cambria Math" panose="02040503050406030204" pitchFamily="18" charset="0"/>
                                      <a:ea typeface="隶书" pitchFamily="1" charset="-122"/>
                                    </a:rPr>
                                  </m:ctrlPr>
                                </m:dPr>
                                <m:e>
                                  <m:r>
                                    <a:rPr lang="en-US" altLang="zh-CN" sz="2400" b="1" i="1" smtClean="0">
                                      <a:latin typeface="Cambria Math"/>
                                      <a:ea typeface="隶书" pitchFamily="1" charset="-122"/>
                                    </a:rPr>
                                    <m:t>=,≥</m:t>
                                  </m:r>
                                </m:e>
                              </m:d>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𝒃</m:t>
                                  </m:r>
                                </m:e>
                                <m:sub>
                                  <m:r>
                                    <a:rPr lang="en-US" altLang="zh-CN" sz="2400" b="1" i="1" smtClean="0">
                                      <a:latin typeface="Cambria Math"/>
                                      <a:ea typeface="隶书" pitchFamily="1" charset="-122"/>
                                    </a:rPr>
                                    <m:t>𝟏</m:t>
                                  </m:r>
                                </m:sub>
                              </m:sSub>
                            </m:e>
                          </m:mr>
                          <m:mr>
                            <m:e>
                              <m:r>
                                <a:rPr lang="en-US" altLang="zh-CN" sz="2400" b="1" i="1" smtClean="0">
                                  <a:latin typeface="Cambria Math"/>
                                  <a:ea typeface="隶书" pitchFamily="1" charset="-122"/>
                                </a:rPr>
                                <m:t>⋮</m:t>
                              </m:r>
                            </m:e>
                          </m:mr>
                          <m:mr>
                            <m:e>
                              <m:eqArr>
                                <m:eqArrPr>
                                  <m:ctrlPr>
                                    <a:rPr lang="en-US" altLang="zh-CN" sz="2400" i="1" smtClean="0">
                                      <a:latin typeface="Cambria Math" panose="02040503050406030204" pitchFamily="18" charset="0"/>
                                      <a:ea typeface="隶书" pitchFamily="1" charset="-122"/>
                                    </a:rPr>
                                  </m:ctrlPr>
                                </m:eqArrPr>
                                <m:e>
                                  <m:sSub>
                                    <m:sSubPr>
                                      <m:ctrlPr>
                                        <a:rPr lang="en-US" altLang="zh-CN" sz="2400" i="1">
                                          <a:latin typeface="Cambria Math" panose="02040503050406030204" pitchFamily="18" charset="0"/>
                                          <a:ea typeface="隶书" pitchFamily="1" charset="-122"/>
                                        </a:rPr>
                                      </m:ctrlPr>
                                    </m:sSubPr>
                                    <m:e>
                                      <m:r>
                                        <m:rPr>
                                          <m:brk m:alnAt="7"/>
                                        </m:rPr>
                                        <a:rPr lang="en-US" altLang="zh-CN" sz="2400" i="1">
                                          <a:latin typeface="Cambria Math"/>
                                          <a:ea typeface="隶书" pitchFamily="1" charset="-122"/>
                                        </a:rPr>
                                        <m:t>𝒂</m:t>
                                      </m:r>
                                    </m:e>
                                    <m:sub>
                                      <m:r>
                                        <a:rPr lang="en-US" altLang="zh-CN" sz="2400" b="1" i="1" smtClean="0">
                                          <a:latin typeface="Cambria Math"/>
                                          <a:ea typeface="隶书" pitchFamily="1" charset="-122"/>
                                        </a:rPr>
                                        <m:t>𝒊</m:t>
                                      </m:r>
                                      <m:r>
                                        <a:rPr lang="en-US" altLang="zh-CN" sz="2400" i="1">
                                          <a:latin typeface="Cambria Math"/>
                                          <a:ea typeface="隶书" pitchFamily="1" charset="-122"/>
                                        </a:rPr>
                                        <m:t>𝟏</m:t>
                                      </m:r>
                                    </m:sub>
                                  </m:sSub>
                                  <m:sSub>
                                    <m:sSubPr>
                                      <m:ctrlPr>
                                        <a:rPr lang="en-US" altLang="zh-CN" sz="2400" i="1">
                                          <a:latin typeface="Cambria Math" panose="02040503050406030204" pitchFamily="18" charset="0"/>
                                          <a:ea typeface="隶书" pitchFamily="1" charset="-122"/>
                                        </a:rPr>
                                      </m:ctrlPr>
                                    </m:sSubPr>
                                    <m:e>
                                      <m:r>
                                        <m:rPr>
                                          <m:brk m:alnAt="7"/>
                                        </m:rPr>
                                        <a:rPr lang="en-US" altLang="zh-CN" sz="2400" i="1">
                                          <a:latin typeface="Cambria Math"/>
                                          <a:ea typeface="隶书" pitchFamily="1" charset="-122"/>
                                        </a:rPr>
                                        <m:t>𝒙</m:t>
                                      </m:r>
                                    </m:e>
                                    <m:sub>
                                      <m:r>
                                        <m:rPr>
                                          <m:brk m:alnAt="7"/>
                                        </m:rPr>
                                        <a:rPr lang="en-US" altLang="zh-CN" sz="2400" i="1">
                                          <a:latin typeface="Cambria Math"/>
                                          <a:ea typeface="隶书" pitchFamily="1" charset="-122"/>
                                        </a:rPr>
                                        <m:t>𝟏</m:t>
                                      </m:r>
                                    </m:sub>
                                  </m:sSub>
                                  <m:r>
                                    <m:rPr>
                                      <m:brk m:alnAt="7"/>
                                    </m:rPr>
                                    <a:rPr lang="en-US" altLang="zh-CN" sz="2400" i="1">
                                      <a:latin typeface="Cambria Math"/>
                                      <a:ea typeface="隶书" pitchFamily="1" charset="-122"/>
                                    </a:rPr>
                                    <m:t>+</m:t>
                                  </m:r>
                                  <m:sSub>
                                    <m:sSubPr>
                                      <m:ctrlPr>
                                        <a:rPr lang="en-US" altLang="zh-CN" sz="2400" i="1">
                                          <a:latin typeface="Cambria Math" panose="02040503050406030204" pitchFamily="18" charset="0"/>
                                          <a:ea typeface="隶书" pitchFamily="1" charset="-122"/>
                                        </a:rPr>
                                      </m:ctrlPr>
                                    </m:sSubPr>
                                    <m:e>
                                      <m:r>
                                        <m:rPr>
                                          <m:brk m:alnAt="7"/>
                                        </m:rPr>
                                        <a:rPr lang="en-US" altLang="zh-CN" sz="2400" i="1">
                                          <a:latin typeface="Cambria Math"/>
                                          <a:ea typeface="隶书" pitchFamily="1" charset="-122"/>
                                        </a:rPr>
                                        <m:t>𝒂</m:t>
                                      </m:r>
                                    </m:e>
                                    <m:sub>
                                      <m:r>
                                        <a:rPr lang="en-US" altLang="zh-CN" sz="2400" b="1" i="1" smtClean="0">
                                          <a:latin typeface="Cambria Math"/>
                                          <a:ea typeface="隶书" pitchFamily="1" charset="-122"/>
                                        </a:rPr>
                                        <m:t>𝒊</m:t>
                                      </m:r>
                                      <m:r>
                                        <a:rPr lang="en-US" altLang="zh-CN" sz="2400" i="1">
                                          <a:latin typeface="Cambria Math"/>
                                          <a:ea typeface="隶书" pitchFamily="1" charset="-122"/>
                                        </a:rPr>
                                        <m:t>𝟐</m:t>
                                      </m:r>
                                    </m:sub>
                                  </m:sSub>
                                  <m:sSub>
                                    <m:sSubPr>
                                      <m:ctrlPr>
                                        <a:rPr lang="en-US" altLang="zh-CN" sz="2400" i="1">
                                          <a:latin typeface="Cambria Math" panose="02040503050406030204" pitchFamily="18" charset="0"/>
                                          <a:ea typeface="隶书" pitchFamily="1" charset="-122"/>
                                        </a:rPr>
                                      </m:ctrlPr>
                                    </m:sSubPr>
                                    <m:e>
                                      <m:r>
                                        <m:rPr>
                                          <m:brk m:alnAt="7"/>
                                        </m:rPr>
                                        <a:rPr lang="en-US" altLang="zh-CN" sz="2400" i="1">
                                          <a:latin typeface="Cambria Math"/>
                                          <a:ea typeface="隶书" pitchFamily="1" charset="-122"/>
                                        </a:rPr>
                                        <m:t>𝒙</m:t>
                                      </m:r>
                                    </m:e>
                                    <m:sub>
                                      <m:r>
                                        <m:rPr>
                                          <m:brk m:alnAt="7"/>
                                        </m:rPr>
                                        <a:rPr lang="en-US" altLang="zh-CN" sz="2400" i="1">
                                          <a:latin typeface="Cambria Math"/>
                                          <a:ea typeface="隶书" pitchFamily="1" charset="-122"/>
                                        </a:rPr>
                                        <m:t>𝟐</m:t>
                                      </m:r>
                                    </m:sub>
                                  </m:sSub>
                                  <m:r>
                                    <m:rPr>
                                      <m:brk m:alnAt="7"/>
                                    </m:rPr>
                                    <a:rPr lang="en-US" altLang="zh-CN" sz="2400" i="1">
                                      <a:latin typeface="Cambria Math"/>
                                      <a:ea typeface="隶书" pitchFamily="1" charset="-122"/>
                                    </a:rPr>
                                    <m:t>+</m:t>
                                  </m:r>
                                  <m:r>
                                    <a:rPr lang="en-US" altLang="zh-CN" sz="2400" i="1">
                                      <a:latin typeface="Cambria Math"/>
                                      <a:ea typeface="隶书" pitchFamily="1" charset="-122"/>
                                    </a:rPr>
                                    <m:t>⋯</m:t>
                                  </m:r>
                                  <m:sSub>
                                    <m:sSubPr>
                                      <m:ctrlPr>
                                        <a:rPr lang="en-US" altLang="zh-CN" sz="2400" i="1">
                                          <a:latin typeface="Cambria Math" panose="02040503050406030204" pitchFamily="18" charset="0"/>
                                          <a:ea typeface="隶书" pitchFamily="1" charset="-122"/>
                                        </a:rPr>
                                      </m:ctrlPr>
                                    </m:sSubPr>
                                    <m:e>
                                      <m:r>
                                        <a:rPr lang="en-US" altLang="zh-CN" sz="2400" i="1">
                                          <a:latin typeface="Cambria Math"/>
                                          <a:ea typeface="隶书" pitchFamily="1" charset="-122"/>
                                        </a:rPr>
                                        <m:t>𝒂</m:t>
                                      </m:r>
                                    </m:e>
                                    <m:sub>
                                      <m:r>
                                        <a:rPr lang="en-US" altLang="zh-CN" sz="2400" b="1" i="1" smtClean="0">
                                          <a:latin typeface="Cambria Math"/>
                                          <a:ea typeface="隶书" pitchFamily="1" charset="-122"/>
                                        </a:rPr>
                                        <m:t>𝒊</m:t>
                                      </m:r>
                                      <m:r>
                                        <a:rPr lang="en-US" altLang="zh-CN" sz="2400" i="1">
                                          <a:latin typeface="Cambria Math"/>
                                          <a:ea typeface="隶书" pitchFamily="1" charset="-122"/>
                                        </a:rPr>
                                        <m:t>𝒏</m:t>
                                      </m:r>
                                    </m:sub>
                                  </m:sSub>
                                  <m:sSub>
                                    <m:sSubPr>
                                      <m:ctrlPr>
                                        <a:rPr lang="en-US" altLang="zh-CN" sz="2400" i="1">
                                          <a:latin typeface="Cambria Math" panose="02040503050406030204" pitchFamily="18" charset="0"/>
                                          <a:ea typeface="隶书" pitchFamily="1" charset="-122"/>
                                        </a:rPr>
                                      </m:ctrlPr>
                                    </m:sSubPr>
                                    <m:e>
                                      <m:r>
                                        <a:rPr lang="en-US" altLang="zh-CN" sz="2400" i="1">
                                          <a:latin typeface="Cambria Math"/>
                                          <a:ea typeface="隶书" pitchFamily="1" charset="-122"/>
                                        </a:rPr>
                                        <m:t>𝒙</m:t>
                                      </m:r>
                                    </m:e>
                                    <m:sub>
                                      <m:r>
                                        <a:rPr lang="en-US" altLang="zh-CN" sz="2400" i="1">
                                          <a:latin typeface="Cambria Math"/>
                                          <a:ea typeface="隶书" pitchFamily="1" charset="-122"/>
                                        </a:rPr>
                                        <m:t>𝒏</m:t>
                                      </m:r>
                                    </m:sub>
                                  </m:sSub>
                                  <m:r>
                                    <a:rPr lang="en-US" altLang="zh-CN" sz="2400" i="1">
                                      <a:latin typeface="Cambria Math"/>
                                      <a:ea typeface="隶书" pitchFamily="1" charset="-122"/>
                                    </a:rPr>
                                    <m:t>≤</m:t>
                                  </m:r>
                                  <m:d>
                                    <m:dPr>
                                      <m:ctrlPr>
                                        <a:rPr lang="en-US" altLang="zh-CN" sz="2400" i="1">
                                          <a:latin typeface="Cambria Math" panose="02040503050406030204" pitchFamily="18" charset="0"/>
                                          <a:ea typeface="隶书" pitchFamily="1" charset="-122"/>
                                        </a:rPr>
                                      </m:ctrlPr>
                                    </m:dPr>
                                    <m:e>
                                      <m:r>
                                        <a:rPr lang="en-US" altLang="zh-CN" sz="2400" i="1">
                                          <a:latin typeface="Cambria Math"/>
                                          <a:ea typeface="隶书" pitchFamily="1" charset="-122"/>
                                        </a:rPr>
                                        <m:t>=,≥</m:t>
                                      </m:r>
                                    </m:e>
                                  </m:d>
                                  <m:sSub>
                                    <m:sSubPr>
                                      <m:ctrlPr>
                                        <a:rPr lang="en-US" altLang="zh-CN" sz="2400" i="1">
                                          <a:latin typeface="Cambria Math" panose="02040503050406030204" pitchFamily="18" charset="0"/>
                                          <a:ea typeface="隶书" pitchFamily="1" charset="-122"/>
                                        </a:rPr>
                                      </m:ctrlPr>
                                    </m:sSubPr>
                                    <m:e>
                                      <m:r>
                                        <a:rPr lang="en-US" altLang="zh-CN" sz="2400" i="1">
                                          <a:latin typeface="Cambria Math"/>
                                          <a:ea typeface="隶书" pitchFamily="1" charset="-122"/>
                                        </a:rPr>
                                        <m:t>𝒃</m:t>
                                      </m:r>
                                    </m:e>
                                    <m:sub>
                                      <m:r>
                                        <a:rPr lang="en-US" altLang="zh-CN" sz="2400" b="1" i="1" smtClean="0">
                                          <a:latin typeface="Cambria Math"/>
                                          <a:ea typeface="隶书" pitchFamily="1" charset="-122"/>
                                        </a:rPr>
                                        <m:t>𝒊</m:t>
                                      </m:r>
                                    </m:sub>
                                  </m:sSub>
                                </m:e>
                                <m:e>
                                  <m:r>
                                    <a:rPr lang="en-US" altLang="zh-CN" sz="2400" b="1" i="1" smtClean="0">
                                      <a:latin typeface="Cambria Math"/>
                                      <a:ea typeface="隶书" pitchFamily="1" charset="-122"/>
                                    </a:rPr>
                                    <m:t>⋮</m:t>
                                  </m:r>
                                </m:e>
                                <m:e>
                                  <m:sSub>
                                    <m:sSubPr>
                                      <m:ctrlPr>
                                        <a:rPr lang="en-US" altLang="zh-CN" sz="2800" i="1">
                                          <a:latin typeface="Cambria Math" panose="02040503050406030204" pitchFamily="18" charset="0"/>
                                          <a:ea typeface="隶书" pitchFamily="1" charset="-122"/>
                                        </a:rPr>
                                      </m:ctrlPr>
                                    </m:sSubPr>
                                    <m:e>
                                      <m:r>
                                        <m:rPr>
                                          <m:brk m:alnAt="7"/>
                                        </m:rPr>
                                        <a:rPr lang="en-US" altLang="zh-CN" sz="2800" i="1">
                                          <a:latin typeface="Cambria Math"/>
                                          <a:ea typeface="隶书" pitchFamily="1" charset="-122"/>
                                        </a:rPr>
                                        <m:t>𝒂</m:t>
                                      </m:r>
                                    </m:e>
                                    <m:sub>
                                      <m:r>
                                        <a:rPr lang="en-US" altLang="zh-CN" sz="2800" b="1" i="1" smtClean="0">
                                          <a:latin typeface="Cambria Math"/>
                                          <a:ea typeface="隶书" pitchFamily="1" charset="-122"/>
                                        </a:rPr>
                                        <m:t>𝒎</m:t>
                                      </m:r>
                                      <m:r>
                                        <a:rPr lang="en-US" altLang="zh-CN" sz="2800" i="1">
                                          <a:latin typeface="Cambria Math"/>
                                          <a:ea typeface="隶书" pitchFamily="1" charset="-122"/>
                                        </a:rPr>
                                        <m:t>𝟏</m:t>
                                      </m:r>
                                    </m:sub>
                                  </m:sSub>
                                  <m:sSub>
                                    <m:sSubPr>
                                      <m:ctrlPr>
                                        <a:rPr lang="en-US" altLang="zh-CN" sz="2800" i="1">
                                          <a:latin typeface="Cambria Math" panose="02040503050406030204" pitchFamily="18" charset="0"/>
                                          <a:ea typeface="隶书" pitchFamily="1" charset="-122"/>
                                        </a:rPr>
                                      </m:ctrlPr>
                                    </m:sSubPr>
                                    <m:e>
                                      <m:r>
                                        <m:rPr>
                                          <m:brk m:alnAt="7"/>
                                        </m:rPr>
                                        <a:rPr lang="en-US" altLang="zh-CN" sz="2800" i="1">
                                          <a:latin typeface="Cambria Math"/>
                                          <a:ea typeface="隶书" pitchFamily="1" charset="-122"/>
                                        </a:rPr>
                                        <m:t>𝒙</m:t>
                                      </m:r>
                                    </m:e>
                                    <m:sub>
                                      <m:r>
                                        <m:rPr>
                                          <m:brk m:alnAt="7"/>
                                        </m:rPr>
                                        <a:rPr lang="en-US" altLang="zh-CN" sz="2800" i="1">
                                          <a:latin typeface="Cambria Math"/>
                                          <a:ea typeface="隶书" pitchFamily="1" charset="-122"/>
                                        </a:rPr>
                                        <m:t>𝟏</m:t>
                                      </m:r>
                                    </m:sub>
                                  </m:sSub>
                                  <m:r>
                                    <m:rPr>
                                      <m:brk m:alnAt="7"/>
                                    </m:rPr>
                                    <a:rPr lang="en-US" altLang="zh-CN" sz="2800" i="1">
                                      <a:latin typeface="Cambria Math"/>
                                      <a:ea typeface="隶书" pitchFamily="1" charset="-122"/>
                                    </a:rPr>
                                    <m:t>+</m:t>
                                  </m:r>
                                  <m:sSub>
                                    <m:sSubPr>
                                      <m:ctrlPr>
                                        <a:rPr lang="en-US" altLang="zh-CN" sz="2800" i="1">
                                          <a:latin typeface="Cambria Math" panose="02040503050406030204" pitchFamily="18" charset="0"/>
                                          <a:ea typeface="隶书" pitchFamily="1" charset="-122"/>
                                        </a:rPr>
                                      </m:ctrlPr>
                                    </m:sSubPr>
                                    <m:e>
                                      <m:r>
                                        <m:rPr>
                                          <m:brk m:alnAt="7"/>
                                        </m:rPr>
                                        <a:rPr lang="en-US" altLang="zh-CN" sz="2800" i="1">
                                          <a:latin typeface="Cambria Math"/>
                                          <a:ea typeface="隶书" pitchFamily="1" charset="-122"/>
                                        </a:rPr>
                                        <m:t>𝒂</m:t>
                                      </m:r>
                                    </m:e>
                                    <m:sub>
                                      <m:r>
                                        <a:rPr lang="en-US" altLang="zh-CN" sz="2800" b="1" i="1" smtClean="0">
                                          <a:latin typeface="Cambria Math"/>
                                          <a:ea typeface="隶书" pitchFamily="1" charset="-122"/>
                                        </a:rPr>
                                        <m:t>𝒎</m:t>
                                      </m:r>
                                      <m:r>
                                        <a:rPr lang="en-US" altLang="zh-CN" sz="2800" i="1">
                                          <a:latin typeface="Cambria Math"/>
                                          <a:ea typeface="隶书" pitchFamily="1" charset="-122"/>
                                        </a:rPr>
                                        <m:t>𝟐</m:t>
                                      </m:r>
                                    </m:sub>
                                  </m:sSub>
                                  <m:sSub>
                                    <m:sSubPr>
                                      <m:ctrlPr>
                                        <a:rPr lang="en-US" altLang="zh-CN" sz="2800" i="1">
                                          <a:latin typeface="Cambria Math" panose="02040503050406030204" pitchFamily="18" charset="0"/>
                                          <a:ea typeface="隶书" pitchFamily="1" charset="-122"/>
                                        </a:rPr>
                                      </m:ctrlPr>
                                    </m:sSubPr>
                                    <m:e>
                                      <m:r>
                                        <m:rPr>
                                          <m:brk m:alnAt="7"/>
                                        </m:rPr>
                                        <a:rPr lang="en-US" altLang="zh-CN" sz="2800" i="1">
                                          <a:latin typeface="Cambria Math"/>
                                          <a:ea typeface="隶书" pitchFamily="1" charset="-122"/>
                                        </a:rPr>
                                        <m:t>𝒙</m:t>
                                      </m:r>
                                    </m:e>
                                    <m:sub>
                                      <m:r>
                                        <m:rPr>
                                          <m:brk m:alnAt="7"/>
                                        </m:rPr>
                                        <a:rPr lang="en-US" altLang="zh-CN" sz="2800" i="1">
                                          <a:latin typeface="Cambria Math"/>
                                          <a:ea typeface="隶书" pitchFamily="1" charset="-122"/>
                                        </a:rPr>
                                        <m:t>𝟐</m:t>
                                      </m:r>
                                    </m:sub>
                                  </m:sSub>
                                  <m:r>
                                    <m:rPr>
                                      <m:brk m:alnAt="7"/>
                                    </m:rPr>
                                    <a:rPr lang="en-US" altLang="zh-CN" sz="2800" i="1">
                                      <a:latin typeface="Cambria Math"/>
                                      <a:ea typeface="隶书" pitchFamily="1" charset="-122"/>
                                    </a:rPr>
                                    <m:t>+</m:t>
                                  </m:r>
                                  <m:r>
                                    <a:rPr lang="en-US" altLang="zh-CN" sz="2800" i="1">
                                      <a:latin typeface="Cambria Math"/>
                                      <a:ea typeface="隶书" pitchFamily="1" charset="-122"/>
                                    </a:rPr>
                                    <m:t>⋯</m:t>
                                  </m:r>
                                  <m:sSub>
                                    <m:sSubPr>
                                      <m:ctrlPr>
                                        <a:rPr lang="en-US" altLang="zh-CN" sz="2800" i="1">
                                          <a:latin typeface="Cambria Math" panose="02040503050406030204" pitchFamily="18" charset="0"/>
                                          <a:ea typeface="隶书" pitchFamily="1" charset="-122"/>
                                        </a:rPr>
                                      </m:ctrlPr>
                                    </m:sSubPr>
                                    <m:e>
                                      <m:r>
                                        <a:rPr lang="en-US" altLang="zh-CN" sz="2800" i="1">
                                          <a:latin typeface="Cambria Math"/>
                                          <a:ea typeface="隶书" pitchFamily="1" charset="-122"/>
                                        </a:rPr>
                                        <m:t>𝒂</m:t>
                                      </m:r>
                                    </m:e>
                                    <m:sub>
                                      <m:r>
                                        <a:rPr lang="en-US" altLang="zh-CN" sz="2800" b="1" i="1" smtClean="0">
                                          <a:latin typeface="Cambria Math"/>
                                          <a:ea typeface="隶书" pitchFamily="1" charset="-122"/>
                                        </a:rPr>
                                        <m:t>𝒎</m:t>
                                      </m:r>
                                      <m:r>
                                        <a:rPr lang="en-US" altLang="zh-CN" sz="2800" i="1">
                                          <a:latin typeface="Cambria Math"/>
                                          <a:ea typeface="隶书" pitchFamily="1" charset="-122"/>
                                        </a:rPr>
                                        <m:t>𝒏</m:t>
                                      </m:r>
                                    </m:sub>
                                  </m:sSub>
                                  <m:sSub>
                                    <m:sSubPr>
                                      <m:ctrlPr>
                                        <a:rPr lang="en-US" altLang="zh-CN" sz="2800" i="1">
                                          <a:latin typeface="Cambria Math" panose="02040503050406030204" pitchFamily="18" charset="0"/>
                                          <a:ea typeface="隶书" pitchFamily="1" charset="-122"/>
                                        </a:rPr>
                                      </m:ctrlPr>
                                    </m:sSubPr>
                                    <m:e>
                                      <m:r>
                                        <a:rPr lang="en-US" altLang="zh-CN" sz="2800" i="1">
                                          <a:latin typeface="Cambria Math"/>
                                          <a:ea typeface="隶书" pitchFamily="1" charset="-122"/>
                                        </a:rPr>
                                        <m:t>𝒙</m:t>
                                      </m:r>
                                    </m:e>
                                    <m:sub>
                                      <m:r>
                                        <a:rPr lang="en-US" altLang="zh-CN" sz="2800" i="1">
                                          <a:latin typeface="Cambria Math"/>
                                          <a:ea typeface="隶书" pitchFamily="1" charset="-122"/>
                                        </a:rPr>
                                        <m:t>𝒏</m:t>
                                      </m:r>
                                    </m:sub>
                                  </m:sSub>
                                  <m:r>
                                    <a:rPr lang="en-US" altLang="zh-CN" sz="2800" i="1">
                                      <a:latin typeface="Cambria Math"/>
                                      <a:ea typeface="隶书" pitchFamily="1" charset="-122"/>
                                    </a:rPr>
                                    <m:t>≤</m:t>
                                  </m:r>
                                  <m:d>
                                    <m:dPr>
                                      <m:ctrlPr>
                                        <a:rPr lang="en-US" altLang="zh-CN" sz="2800" i="1">
                                          <a:latin typeface="Cambria Math" panose="02040503050406030204" pitchFamily="18" charset="0"/>
                                          <a:ea typeface="隶书" pitchFamily="1" charset="-122"/>
                                        </a:rPr>
                                      </m:ctrlPr>
                                    </m:dPr>
                                    <m:e>
                                      <m:r>
                                        <a:rPr lang="en-US" altLang="zh-CN" sz="2800" i="1">
                                          <a:latin typeface="Cambria Math"/>
                                          <a:ea typeface="隶书" pitchFamily="1" charset="-122"/>
                                        </a:rPr>
                                        <m:t>=,≥</m:t>
                                      </m:r>
                                    </m:e>
                                  </m:d>
                                  <m:sSub>
                                    <m:sSubPr>
                                      <m:ctrlPr>
                                        <a:rPr lang="en-US" altLang="zh-CN" sz="2800" i="1">
                                          <a:latin typeface="Cambria Math" panose="02040503050406030204" pitchFamily="18" charset="0"/>
                                          <a:ea typeface="隶书" pitchFamily="1" charset="-122"/>
                                        </a:rPr>
                                      </m:ctrlPr>
                                    </m:sSubPr>
                                    <m:e>
                                      <m:r>
                                        <a:rPr lang="en-US" altLang="zh-CN" sz="2800" i="1">
                                          <a:latin typeface="Cambria Math"/>
                                          <a:ea typeface="隶书" pitchFamily="1" charset="-122"/>
                                        </a:rPr>
                                        <m:t>𝒃</m:t>
                                      </m:r>
                                    </m:e>
                                    <m:sub>
                                      <m:r>
                                        <a:rPr lang="en-US" altLang="zh-CN" sz="2800" b="1" i="1" smtClean="0">
                                          <a:latin typeface="Cambria Math"/>
                                          <a:ea typeface="隶书" pitchFamily="1" charset="-122"/>
                                        </a:rPr>
                                        <m:t>𝒎</m:t>
                                      </m:r>
                                    </m:sub>
                                  </m:sSub>
                                </m:e>
                                <m:e>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𝟏</m:t>
                                      </m:r>
                                    </m:sub>
                                  </m:sSub>
                                  <m:r>
                                    <a:rPr lang="en-US" altLang="zh-CN" sz="2800" b="1" i="1" smtClean="0">
                                      <a:latin typeface="Cambria Math"/>
                                      <a:ea typeface="隶书" pitchFamily="1" charset="-122"/>
                                    </a:rPr>
                                    <m:t>,</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𝟐</m:t>
                                      </m:r>
                                    </m:sub>
                                  </m:sSub>
                                  <m:r>
                                    <a:rPr lang="en-US" altLang="zh-CN" sz="2800" b="1" i="1" smtClean="0">
                                      <a:latin typeface="Cambria Math"/>
                                      <a:ea typeface="隶书" pitchFamily="1" charset="-122"/>
                                    </a:rPr>
                                    <m:t>,</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𝟑</m:t>
                                      </m:r>
                                    </m:sub>
                                  </m:sSub>
                                  <m:r>
                                    <a:rPr lang="en-US" altLang="zh-CN" sz="2800" b="1" i="1" smtClean="0">
                                      <a:latin typeface="Cambria Math"/>
                                      <a:ea typeface="隶书" pitchFamily="1" charset="-122"/>
                                    </a:rPr>
                                    <m:t>,⋯,</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𝒏</m:t>
                                      </m:r>
                                    </m:sub>
                                  </m:sSub>
                                  <m:r>
                                    <a:rPr lang="en-US" altLang="zh-CN" sz="2800" b="1" i="1" smtClean="0">
                                      <a:latin typeface="Cambria Math"/>
                                      <a:ea typeface="隶书" pitchFamily="1" charset="-122"/>
                                    </a:rPr>
                                    <m:t>≥</m:t>
                                  </m:r>
                                  <m:r>
                                    <a:rPr lang="en-US" altLang="zh-CN" sz="2800" b="1" i="1" smtClean="0">
                                      <a:latin typeface="Cambria Math"/>
                                      <a:ea typeface="隶书" pitchFamily="1" charset="-122"/>
                                    </a:rPr>
                                    <m:t>𝟎</m:t>
                                  </m:r>
                                </m:e>
                              </m:eqArr>
                            </m:e>
                          </m:mr>
                        </m:m>
                      </m:e>
                    </m:d>
                  </m:oMath>
                </a14:m>
                <a:endParaRPr lang="en-US" altLang="zh-CN" sz="3200" dirty="0">
                  <a:latin typeface="隶书" pitchFamily="1" charset="-122"/>
                  <a:ea typeface="隶书" pitchFamily="1" charset="-122"/>
                </a:endParaRP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21" t="-1735"/>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第</a:t>
            </a:r>
            <a:r>
              <a:rPr lang="en-US" altLang="zh-CN" dirty="0"/>
              <a:t>2</a:t>
            </a:r>
            <a:r>
              <a:rPr lang="zh-CN" altLang="en-US" dirty="0"/>
              <a:t>章 线性规划</a:t>
            </a:r>
          </a:p>
        </p:txBody>
      </p:sp>
      <p:sp>
        <p:nvSpPr>
          <p:cNvPr id="3" name="Content Placeholder 2"/>
          <p:cNvSpPr>
            <a:spLocks noGrp="1"/>
          </p:cNvSpPr>
          <p:nvPr>
            <p:ph idx="1"/>
          </p:nvPr>
        </p:nvSpPr>
        <p:spPr/>
        <p:txBody>
          <a:bodyPr/>
          <a:lstStyle/>
          <a:p>
            <a:r>
              <a:rPr lang="en-US" altLang="zh-CN" sz="2400" dirty="0"/>
              <a:t>2.0</a:t>
            </a:r>
            <a:r>
              <a:rPr lang="zh-CN" altLang="en-US" sz="2400" dirty="0"/>
              <a:t>凸性简单介绍</a:t>
            </a:r>
            <a:endParaRPr lang="en-US" altLang="zh-CN" sz="2400" dirty="0"/>
          </a:p>
          <a:p>
            <a:r>
              <a:rPr lang="en-US" altLang="zh-CN" sz="2400" dirty="0"/>
              <a:t>2.1</a:t>
            </a:r>
            <a:r>
              <a:rPr lang="zh-CN" altLang="en-US" sz="2400" dirty="0"/>
              <a:t>线性规划的基本概念</a:t>
            </a:r>
            <a:endParaRPr lang="en-US" altLang="zh-CN" sz="2400" dirty="0"/>
          </a:p>
          <a:p>
            <a:pPr lvl="1"/>
            <a:r>
              <a:rPr lang="zh-CN" altLang="en-US" sz="2000" dirty="0"/>
              <a:t>线性规划问题及其数学模型</a:t>
            </a:r>
            <a:endParaRPr lang="en-US" altLang="zh-CN" sz="2000" dirty="0"/>
          </a:p>
          <a:p>
            <a:pPr lvl="1"/>
            <a:r>
              <a:rPr lang="zh-CN" altLang="en-US" sz="2000" dirty="0"/>
              <a:t>线性规划模型的标准形式及解的概念</a:t>
            </a:r>
            <a:endParaRPr lang="en-US" altLang="zh-CN" sz="2000" dirty="0"/>
          </a:p>
          <a:p>
            <a:pPr lvl="1"/>
            <a:r>
              <a:rPr lang="zh-CN" altLang="en-US" sz="2000" dirty="0"/>
              <a:t>图解法</a:t>
            </a:r>
            <a:endParaRPr lang="en-US" altLang="zh-CN" sz="2000" dirty="0"/>
          </a:p>
          <a:p>
            <a:pPr lvl="1"/>
            <a:r>
              <a:rPr lang="zh-CN" altLang="en-US" sz="2000" dirty="0"/>
              <a:t>线性规划问题的基本理论</a:t>
            </a:r>
            <a:endParaRPr lang="en-US" altLang="zh-CN" sz="2000" dirty="0"/>
          </a:p>
          <a:p>
            <a:r>
              <a:rPr lang="en-US" altLang="zh-CN" sz="2400" dirty="0"/>
              <a:t>2.2</a:t>
            </a:r>
            <a:r>
              <a:rPr lang="zh-CN" altLang="en-US" sz="2400" dirty="0"/>
              <a:t> 单纯形法</a:t>
            </a:r>
            <a:endParaRPr lang="en-US" altLang="zh-CN" sz="2400" dirty="0"/>
          </a:p>
          <a:p>
            <a:pPr lvl="1"/>
            <a:r>
              <a:rPr lang="zh-CN" altLang="en-US" sz="2000" dirty="0"/>
              <a:t>单纯形法基本原理</a:t>
            </a:r>
            <a:endParaRPr lang="en-US" altLang="zh-CN" sz="2000" dirty="0"/>
          </a:p>
          <a:p>
            <a:pPr lvl="1"/>
            <a:r>
              <a:rPr lang="zh-CN" altLang="en-US" sz="2000" dirty="0"/>
              <a:t>单纯形表</a:t>
            </a:r>
            <a:endParaRPr lang="en-US" altLang="zh-CN" sz="2000" dirty="0"/>
          </a:p>
          <a:p>
            <a:pPr lvl="1"/>
            <a:r>
              <a:rPr lang="zh-CN" altLang="en-US" sz="2000" dirty="0"/>
              <a:t>大</a:t>
            </a:r>
            <a:r>
              <a:rPr lang="en-US" altLang="zh-CN" sz="2000" dirty="0"/>
              <a:t>M</a:t>
            </a:r>
            <a:r>
              <a:rPr lang="zh-CN" altLang="en-US" sz="2000" dirty="0"/>
              <a:t>法与两阶段法</a:t>
            </a:r>
            <a:endParaRPr lang="en-US" altLang="zh-CN" sz="2000" dirty="0"/>
          </a:p>
          <a:p>
            <a:r>
              <a:rPr lang="en-US" altLang="zh-CN" sz="2400" dirty="0"/>
              <a:t>2.3</a:t>
            </a:r>
            <a:r>
              <a:rPr lang="zh-CN" altLang="en-US" sz="2400" dirty="0"/>
              <a:t> 对偶理论</a:t>
            </a:r>
            <a:endParaRPr lang="en-US" altLang="zh-CN" sz="2400" dirty="0"/>
          </a:p>
          <a:p>
            <a:pPr lvl="1"/>
            <a:r>
              <a:rPr lang="zh-CN" altLang="en-US" sz="2000" dirty="0"/>
              <a:t>对偶单纯形法</a:t>
            </a:r>
            <a:endParaRPr lang="en-US" altLang="zh-CN" sz="2000" dirty="0"/>
          </a:p>
          <a:p>
            <a:r>
              <a:rPr lang="en-US" altLang="zh-CN" sz="2400" dirty="0"/>
              <a:t>2.4 </a:t>
            </a:r>
            <a:r>
              <a:rPr lang="zh-CN" altLang="en-US" sz="2400" dirty="0"/>
              <a:t>灵敏度分析</a:t>
            </a:r>
            <a:endParaRPr lang="en-US" altLang="zh-CN" sz="2400" dirty="0"/>
          </a:p>
          <a:p>
            <a:pPr lvl="1"/>
            <a:r>
              <a:rPr lang="zh-CN" altLang="en-US" sz="2000" dirty="0"/>
              <a:t>灵敏度分析</a:t>
            </a:r>
            <a:endParaRPr lang="en-US" altLang="zh-CN" sz="2000" dirty="0"/>
          </a:p>
          <a:p>
            <a:endParaRPr lang="zh-CN" altLang="en-US" sz="24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sz="2400" dirty="0">
                <a:latin typeface="隶书" panose="02010509060101010101" pitchFamily="1" charset="-122"/>
              </a:rPr>
              <a:t>-</a:t>
            </a:r>
            <a:r>
              <a:rPr lang="zh-CN" altLang="en-US" sz="2400" dirty="0">
                <a:latin typeface="隶书" panose="02010509060101010101" pitchFamily="1" charset="-122"/>
              </a:rPr>
              <a:t>模型的标准形式</a:t>
            </a:r>
            <a:endParaRPr lang="zh-CN" altLang="en-US"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488950" y="1160463"/>
                <a:ext cx="9217025" cy="5616575"/>
              </a:xfrm>
            </p:spPr>
            <p:txBody>
              <a:bodyPr/>
              <a:lstStyle/>
              <a:p>
                <a:r>
                  <a:rPr lang="zh-CN" altLang="en-US" dirty="0"/>
                  <a:t>目标函数</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a:rPr>
                        <m:t>𝑴𝒂𝒙</m:t>
                      </m:r>
                      <m:r>
                        <a:rPr lang="en-US" altLang="zh-CN" b="1" i="1" smtClean="0">
                          <a:latin typeface="Cambria Math"/>
                        </a:rPr>
                        <m:t>(</m:t>
                      </m:r>
                      <m:r>
                        <a:rPr lang="en-US" altLang="zh-CN" b="1" i="1" smtClean="0">
                          <a:latin typeface="Cambria Math"/>
                        </a:rPr>
                        <m:t>𝑴𝒊𝒏</m:t>
                      </m:r>
                      <m:r>
                        <a:rPr lang="en-US" altLang="zh-CN" b="1" i="1" smtClean="0">
                          <a:latin typeface="Cambria Math"/>
                        </a:rPr>
                        <m:t>) </m:t>
                      </m:r>
                      <m:r>
                        <a:rPr lang="en-US" altLang="zh-CN" b="1" i="1" smtClean="0">
                          <a:latin typeface="Cambria Math"/>
                        </a:rPr>
                        <m:t>𝒛</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𝟏</m:t>
                          </m:r>
                        </m:sub>
                      </m:sSub>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𝟐</m:t>
                          </m:r>
                        </m:sub>
                      </m:sSub>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𝒏</m:t>
                          </m:r>
                        </m:sub>
                      </m:sSub>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𝒏</m:t>
                          </m:r>
                        </m:sub>
                      </m:sSub>
                    </m:oMath>
                  </m:oMathPara>
                </a14:m>
                <a:endParaRPr lang="en-US" altLang="zh-CN" dirty="0"/>
              </a:p>
              <a:p>
                <a:pPr>
                  <a:spcBef>
                    <a:spcPct val="30000"/>
                  </a:spcBef>
                </a:pPr>
                <a:r>
                  <a:rPr lang="zh-CN" altLang="en-US" sz="3200" dirty="0">
                    <a:latin typeface="隶书" pitchFamily="1" charset="-122"/>
                    <a:ea typeface="隶书" pitchFamily="1" charset="-122"/>
                  </a:rPr>
                  <a:t>约束条件</a:t>
                </a:r>
                <a:endParaRPr lang="en-US" altLang="zh-CN" sz="3200" dirty="0">
                  <a:latin typeface="隶书" pitchFamily="1" charset="-122"/>
                  <a:ea typeface="隶书" pitchFamily="1" charset="-122"/>
                </a:endParaRPr>
              </a:p>
              <a:p>
                <a:pPr marL="0" indent="0" algn="ctr">
                  <a:spcBef>
                    <a:spcPct val="30000"/>
                  </a:spcBef>
                  <a:buNone/>
                </a:pPr>
                <a14:m>
                  <m:oMathPara xmlns:m="http://schemas.openxmlformats.org/officeDocument/2006/math">
                    <m:oMathParaPr>
                      <m:jc m:val="left"/>
                    </m:oMathParaPr>
                    <m:oMath xmlns:m="http://schemas.openxmlformats.org/officeDocument/2006/math">
                      <m:d>
                        <m:dPr>
                          <m:begChr m:val="{"/>
                          <m:endChr m:val=""/>
                          <m:ctrlPr>
                            <a:rPr lang="en-US" altLang="zh-CN" sz="2400" i="1" smtClean="0">
                              <a:latin typeface="Cambria Math" panose="02040503050406030204" pitchFamily="18" charset="0"/>
                              <a:ea typeface="隶书" pitchFamily="1" charset="-122"/>
                            </a:rPr>
                          </m:ctrlPr>
                        </m:dPr>
                        <m:e>
                          <m:m>
                            <m:mPr>
                              <m:mcs>
                                <m:mc>
                                  <m:mcPr>
                                    <m:count m:val="1"/>
                                    <m:mcJc m:val="center"/>
                                  </m:mcPr>
                                </m:mc>
                              </m:mcs>
                              <m:ctrlPr>
                                <a:rPr lang="en-US" altLang="zh-CN" sz="2400" i="1" smtClean="0">
                                  <a:latin typeface="Cambria Math" panose="02040503050406030204" pitchFamily="18" charset="0"/>
                                  <a:ea typeface="隶书" pitchFamily="1" charset="-122"/>
                                </a:rPr>
                              </m:ctrlPr>
                            </m:mPr>
                            <m:mr>
                              <m:e>
                                <m:sSub>
                                  <m:sSubPr>
                                    <m:ctrlPr>
                                      <a:rPr lang="en-US" altLang="zh-CN" sz="2400" b="1" i="1" smtClean="0">
                                        <a:latin typeface="Cambria Math" panose="02040503050406030204" pitchFamily="18" charset="0"/>
                                        <a:ea typeface="隶书" pitchFamily="1" charset="-122"/>
                                      </a:rPr>
                                    </m:ctrlPr>
                                  </m:sSubPr>
                                  <m:e>
                                    <m:r>
                                      <m:rPr>
                                        <m:brk m:alnAt="7"/>
                                      </m:rPr>
                                      <a:rPr lang="en-US" altLang="zh-CN" sz="2400" b="1" i="1" smtClean="0">
                                        <a:latin typeface="Cambria Math"/>
                                        <a:ea typeface="隶书" pitchFamily="1" charset="-122"/>
                                      </a:rPr>
                                      <m:t>𝒂</m:t>
                                    </m:r>
                                  </m:e>
                                  <m:sub>
                                    <m:r>
                                      <m:rPr>
                                        <m:brk m:alnAt="7"/>
                                      </m:rPr>
                                      <a:rPr lang="en-US" altLang="zh-CN" sz="2400" b="1" i="1" smtClean="0">
                                        <a:latin typeface="Cambria Math"/>
                                        <a:ea typeface="隶书" pitchFamily="1" charset="-122"/>
                                      </a:rPr>
                                      <m:t>𝟏</m:t>
                                    </m:r>
                                    <m:r>
                                      <a:rPr lang="en-US" altLang="zh-CN" sz="2400" b="1" i="1" smtClean="0">
                                        <a:latin typeface="Cambria Math"/>
                                        <a:ea typeface="隶书" pitchFamily="1" charset="-122"/>
                                      </a:rPr>
                                      <m:t>𝟏</m:t>
                                    </m:r>
                                  </m:sub>
                                </m:sSub>
                                <m:sSub>
                                  <m:sSubPr>
                                    <m:ctrlPr>
                                      <a:rPr lang="en-US" altLang="zh-CN" sz="2400" b="1" i="1" smtClean="0">
                                        <a:latin typeface="Cambria Math" panose="02040503050406030204" pitchFamily="18" charset="0"/>
                                        <a:ea typeface="隶书" pitchFamily="1" charset="-122"/>
                                      </a:rPr>
                                    </m:ctrlPr>
                                  </m:sSubPr>
                                  <m:e>
                                    <m:r>
                                      <m:rPr>
                                        <m:brk m:alnAt="7"/>
                                      </m:rPr>
                                      <a:rPr lang="en-US" altLang="zh-CN" sz="2400" b="1" i="1" smtClean="0">
                                        <a:latin typeface="Cambria Math"/>
                                        <a:ea typeface="隶书" pitchFamily="1" charset="-122"/>
                                      </a:rPr>
                                      <m:t>𝒙</m:t>
                                    </m:r>
                                  </m:e>
                                  <m:sub>
                                    <m:r>
                                      <m:rPr>
                                        <m:brk m:alnAt="7"/>
                                      </m:rPr>
                                      <a:rPr lang="en-US" altLang="zh-CN" sz="2400" b="1" i="1" smtClean="0">
                                        <a:latin typeface="Cambria Math"/>
                                        <a:ea typeface="隶书" pitchFamily="1" charset="-122"/>
                                      </a:rPr>
                                      <m:t>𝟏</m:t>
                                    </m:r>
                                  </m:sub>
                                </m:sSub>
                                <m:r>
                                  <m:rPr>
                                    <m:brk m:alnAt="7"/>
                                  </m:rPr>
                                  <a:rPr lang="en-US" altLang="zh-CN" sz="2400" b="1" i="1" smtClean="0">
                                    <a:latin typeface="Cambria Math"/>
                                    <a:ea typeface="隶书" pitchFamily="1" charset="-122"/>
                                  </a:rPr>
                                  <m:t>+</m:t>
                                </m:r>
                                <m:sSub>
                                  <m:sSubPr>
                                    <m:ctrlPr>
                                      <a:rPr lang="en-US" altLang="zh-CN" sz="2400" b="1" i="1" smtClean="0">
                                        <a:latin typeface="Cambria Math" panose="02040503050406030204" pitchFamily="18" charset="0"/>
                                        <a:ea typeface="隶书" pitchFamily="1" charset="-122"/>
                                      </a:rPr>
                                    </m:ctrlPr>
                                  </m:sSubPr>
                                  <m:e>
                                    <m:r>
                                      <m:rPr>
                                        <m:brk m:alnAt="7"/>
                                      </m:rPr>
                                      <a:rPr lang="en-US" altLang="zh-CN" sz="2400" b="1" i="1" smtClean="0">
                                        <a:latin typeface="Cambria Math"/>
                                        <a:ea typeface="隶书" pitchFamily="1" charset="-122"/>
                                      </a:rPr>
                                      <m:t>𝒂</m:t>
                                    </m:r>
                                  </m:e>
                                  <m:sub>
                                    <m:r>
                                      <m:rPr>
                                        <m:brk m:alnAt="7"/>
                                      </m:rPr>
                                      <a:rPr lang="en-US" altLang="zh-CN" sz="2400" b="1" i="1" smtClean="0">
                                        <a:latin typeface="Cambria Math"/>
                                        <a:ea typeface="隶书" pitchFamily="1" charset="-122"/>
                                      </a:rPr>
                                      <m:t>𝟏</m:t>
                                    </m:r>
                                    <m:r>
                                      <a:rPr lang="en-US" altLang="zh-CN" sz="2400" b="1" i="1" smtClean="0">
                                        <a:latin typeface="Cambria Math"/>
                                        <a:ea typeface="隶书" pitchFamily="1" charset="-122"/>
                                      </a:rPr>
                                      <m:t>𝟐</m:t>
                                    </m:r>
                                  </m:sub>
                                </m:sSub>
                                <m:sSub>
                                  <m:sSubPr>
                                    <m:ctrlPr>
                                      <a:rPr lang="en-US" altLang="zh-CN" sz="2400" b="1" i="1" smtClean="0">
                                        <a:latin typeface="Cambria Math" panose="02040503050406030204" pitchFamily="18" charset="0"/>
                                        <a:ea typeface="隶书" pitchFamily="1" charset="-122"/>
                                      </a:rPr>
                                    </m:ctrlPr>
                                  </m:sSubPr>
                                  <m:e>
                                    <m:r>
                                      <m:rPr>
                                        <m:brk m:alnAt="7"/>
                                      </m:rPr>
                                      <a:rPr lang="en-US" altLang="zh-CN" sz="2400" b="1" i="1" smtClean="0">
                                        <a:latin typeface="Cambria Math"/>
                                        <a:ea typeface="隶书" pitchFamily="1" charset="-122"/>
                                      </a:rPr>
                                      <m:t>𝒙</m:t>
                                    </m:r>
                                  </m:e>
                                  <m:sub>
                                    <m:r>
                                      <m:rPr>
                                        <m:brk m:alnAt="7"/>
                                      </m:rPr>
                                      <a:rPr lang="en-US" altLang="zh-CN" sz="2400" b="1" i="1" smtClean="0">
                                        <a:latin typeface="Cambria Math"/>
                                        <a:ea typeface="隶书" pitchFamily="1" charset="-122"/>
                                      </a:rPr>
                                      <m:t>𝟐</m:t>
                                    </m:r>
                                  </m:sub>
                                </m:sSub>
                                <m:r>
                                  <m:rPr>
                                    <m:brk m:alnAt="7"/>
                                  </m:rPr>
                                  <a:rPr lang="en-US" altLang="zh-CN" sz="2400" b="1" i="1" smtClean="0">
                                    <a:latin typeface="Cambria Math"/>
                                    <a:ea typeface="隶书" pitchFamily="1" charset="-122"/>
                                  </a:rPr>
                                  <m:t>+</m:t>
                                </m:r>
                                <m:r>
                                  <a:rPr lang="en-US" altLang="zh-CN" sz="2400" b="1" i="1" smtClean="0">
                                    <a:latin typeface="Cambria Math"/>
                                    <a:ea typeface="隶书" pitchFamily="1" charset="-122"/>
                                  </a:rPr>
                                  <m:t>⋯</m:t>
                                </m:r>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𝒂</m:t>
                                    </m:r>
                                  </m:e>
                                  <m:sub>
                                    <m:r>
                                      <a:rPr lang="en-US" altLang="zh-CN" sz="2400" b="1" i="1" smtClean="0">
                                        <a:latin typeface="Cambria Math"/>
                                        <a:ea typeface="隶书" pitchFamily="1" charset="-122"/>
                                      </a:rPr>
                                      <m:t>𝟏</m:t>
                                    </m:r>
                                    <m:r>
                                      <a:rPr lang="en-US" altLang="zh-CN" sz="2400" b="1" i="1" smtClean="0">
                                        <a:latin typeface="Cambria Math"/>
                                        <a:ea typeface="隶书" pitchFamily="1" charset="-122"/>
                                      </a:rPr>
                                      <m:t>𝒏</m:t>
                                    </m:r>
                                  </m:sub>
                                </m:sSub>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𝒏</m:t>
                                    </m:r>
                                  </m:sub>
                                </m:sSub>
                                <m:r>
                                  <a:rPr lang="en-US" altLang="zh-CN" sz="2400" b="1" i="1" smtClean="0">
                                    <a:latin typeface="Cambria Math"/>
                                    <a:ea typeface="隶书" pitchFamily="1" charset="-122"/>
                                  </a:rPr>
                                  <m:t>=</m:t>
                                </m:r>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𝒃</m:t>
                                    </m:r>
                                  </m:e>
                                  <m:sub>
                                    <m:r>
                                      <a:rPr lang="en-US" altLang="zh-CN" sz="2400" b="1" i="1" smtClean="0">
                                        <a:latin typeface="Cambria Math"/>
                                        <a:ea typeface="隶书" pitchFamily="1" charset="-122"/>
                                      </a:rPr>
                                      <m:t>𝟏</m:t>
                                    </m:r>
                                  </m:sub>
                                </m:sSub>
                              </m:e>
                            </m:mr>
                            <m:mr>
                              <m:e>
                                <m:r>
                                  <a:rPr lang="en-US" altLang="zh-CN" sz="2400" b="1" i="1" smtClean="0">
                                    <a:latin typeface="Cambria Math"/>
                                    <a:ea typeface="隶书" pitchFamily="1" charset="-122"/>
                                  </a:rPr>
                                  <m:t>⋮</m:t>
                                </m:r>
                              </m:e>
                            </m:mr>
                            <m:mr>
                              <m:e>
                                <m:eqArr>
                                  <m:eqArrPr>
                                    <m:ctrlPr>
                                      <a:rPr lang="en-US" altLang="zh-CN" sz="2400" i="1" smtClean="0">
                                        <a:latin typeface="Cambria Math" panose="02040503050406030204" pitchFamily="18" charset="0"/>
                                        <a:ea typeface="隶书" pitchFamily="1" charset="-122"/>
                                      </a:rPr>
                                    </m:ctrlPr>
                                  </m:eqArrPr>
                                  <m:e>
                                    <m:sSub>
                                      <m:sSubPr>
                                        <m:ctrlPr>
                                          <a:rPr lang="en-US" altLang="zh-CN" sz="2400" i="1">
                                            <a:latin typeface="Cambria Math" panose="02040503050406030204" pitchFamily="18" charset="0"/>
                                            <a:ea typeface="隶书" pitchFamily="1" charset="-122"/>
                                          </a:rPr>
                                        </m:ctrlPr>
                                      </m:sSubPr>
                                      <m:e>
                                        <m:r>
                                          <m:rPr>
                                            <m:brk m:alnAt="7"/>
                                          </m:rPr>
                                          <a:rPr lang="en-US" altLang="zh-CN" sz="2400" i="1">
                                            <a:latin typeface="Cambria Math"/>
                                            <a:ea typeface="隶书" pitchFamily="1" charset="-122"/>
                                          </a:rPr>
                                          <m:t>𝒂</m:t>
                                        </m:r>
                                      </m:e>
                                      <m:sub>
                                        <m:r>
                                          <a:rPr lang="en-US" altLang="zh-CN" sz="2400" b="1" i="1" smtClean="0">
                                            <a:latin typeface="Cambria Math"/>
                                            <a:ea typeface="隶书" pitchFamily="1" charset="-122"/>
                                          </a:rPr>
                                          <m:t>𝒊</m:t>
                                        </m:r>
                                        <m:r>
                                          <a:rPr lang="en-US" altLang="zh-CN" sz="2400" i="1">
                                            <a:latin typeface="Cambria Math"/>
                                            <a:ea typeface="隶书" pitchFamily="1" charset="-122"/>
                                          </a:rPr>
                                          <m:t>𝟏</m:t>
                                        </m:r>
                                      </m:sub>
                                    </m:sSub>
                                    <m:sSub>
                                      <m:sSubPr>
                                        <m:ctrlPr>
                                          <a:rPr lang="en-US" altLang="zh-CN" sz="2400" i="1">
                                            <a:latin typeface="Cambria Math" panose="02040503050406030204" pitchFamily="18" charset="0"/>
                                            <a:ea typeface="隶书" pitchFamily="1" charset="-122"/>
                                          </a:rPr>
                                        </m:ctrlPr>
                                      </m:sSubPr>
                                      <m:e>
                                        <m:r>
                                          <m:rPr>
                                            <m:brk m:alnAt="7"/>
                                          </m:rPr>
                                          <a:rPr lang="en-US" altLang="zh-CN" sz="2400" i="1">
                                            <a:latin typeface="Cambria Math"/>
                                            <a:ea typeface="隶书" pitchFamily="1" charset="-122"/>
                                          </a:rPr>
                                          <m:t>𝒙</m:t>
                                        </m:r>
                                      </m:e>
                                      <m:sub>
                                        <m:r>
                                          <m:rPr>
                                            <m:brk m:alnAt="7"/>
                                          </m:rPr>
                                          <a:rPr lang="en-US" altLang="zh-CN" sz="2400" i="1">
                                            <a:latin typeface="Cambria Math"/>
                                            <a:ea typeface="隶书" pitchFamily="1" charset="-122"/>
                                          </a:rPr>
                                          <m:t>𝟏</m:t>
                                        </m:r>
                                      </m:sub>
                                    </m:sSub>
                                    <m:r>
                                      <m:rPr>
                                        <m:brk m:alnAt="7"/>
                                      </m:rPr>
                                      <a:rPr lang="en-US" altLang="zh-CN" sz="2400" i="1">
                                        <a:latin typeface="Cambria Math"/>
                                        <a:ea typeface="隶书" pitchFamily="1" charset="-122"/>
                                      </a:rPr>
                                      <m:t>+</m:t>
                                    </m:r>
                                    <m:sSub>
                                      <m:sSubPr>
                                        <m:ctrlPr>
                                          <a:rPr lang="en-US" altLang="zh-CN" sz="2400" i="1">
                                            <a:latin typeface="Cambria Math" panose="02040503050406030204" pitchFamily="18" charset="0"/>
                                            <a:ea typeface="隶书" pitchFamily="1" charset="-122"/>
                                          </a:rPr>
                                        </m:ctrlPr>
                                      </m:sSubPr>
                                      <m:e>
                                        <m:r>
                                          <m:rPr>
                                            <m:brk m:alnAt="7"/>
                                          </m:rPr>
                                          <a:rPr lang="en-US" altLang="zh-CN" sz="2400" i="1">
                                            <a:latin typeface="Cambria Math"/>
                                            <a:ea typeface="隶书" pitchFamily="1" charset="-122"/>
                                          </a:rPr>
                                          <m:t>𝒂</m:t>
                                        </m:r>
                                      </m:e>
                                      <m:sub>
                                        <m:r>
                                          <a:rPr lang="en-US" altLang="zh-CN" sz="2400" b="1" i="1" smtClean="0">
                                            <a:latin typeface="Cambria Math"/>
                                            <a:ea typeface="隶书" pitchFamily="1" charset="-122"/>
                                          </a:rPr>
                                          <m:t>𝒊</m:t>
                                        </m:r>
                                        <m:r>
                                          <a:rPr lang="en-US" altLang="zh-CN" sz="2400" i="1">
                                            <a:latin typeface="Cambria Math"/>
                                            <a:ea typeface="隶书" pitchFamily="1" charset="-122"/>
                                          </a:rPr>
                                          <m:t>𝟐</m:t>
                                        </m:r>
                                      </m:sub>
                                    </m:sSub>
                                    <m:sSub>
                                      <m:sSubPr>
                                        <m:ctrlPr>
                                          <a:rPr lang="en-US" altLang="zh-CN" sz="2400" i="1">
                                            <a:latin typeface="Cambria Math" panose="02040503050406030204" pitchFamily="18" charset="0"/>
                                            <a:ea typeface="隶书" pitchFamily="1" charset="-122"/>
                                          </a:rPr>
                                        </m:ctrlPr>
                                      </m:sSubPr>
                                      <m:e>
                                        <m:r>
                                          <m:rPr>
                                            <m:brk m:alnAt="7"/>
                                          </m:rPr>
                                          <a:rPr lang="en-US" altLang="zh-CN" sz="2400" i="1">
                                            <a:latin typeface="Cambria Math"/>
                                            <a:ea typeface="隶书" pitchFamily="1" charset="-122"/>
                                          </a:rPr>
                                          <m:t>𝒙</m:t>
                                        </m:r>
                                      </m:e>
                                      <m:sub>
                                        <m:r>
                                          <m:rPr>
                                            <m:brk m:alnAt="7"/>
                                          </m:rPr>
                                          <a:rPr lang="en-US" altLang="zh-CN" sz="2400" i="1">
                                            <a:latin typeface="Cambria Math"/>
                                            <a:ea typeface="隶书" pitchFamily="1" charset="-122"/>
                                          </a:rPr>
                                          <m:t>𝟐</m:t>
                                        </m:r>
                                      </m:sub>
                                    </m:sSub>
                                    <m:r>
                                      <m:rPr>
                                        <m:brk m:alnAt="7"/>
                                      </m:rPr>
                                      <a:rPr lang="en-US" altLang="zh-CN" sz="2400" i="1">
                                        <a:latin typeface="Cambria Math"/>
                                        <a:ea typeface="隶书" pitchFamily="1" charset="-122"/>
                                      </a:rPr>
                                      <m:t>+</m:t>
                                    </m:r>
                                    <m:r>
                                      <a:rPr lang="en-US" altLang="zh-CN" sz="2400" i="1">
                                        <a:latin typeface="Cambria Math"/>
                                        <a:ea typeface="隶书" pitchFamily="1" charset="-122"/>
                                      </a:rPr>
                                      <m:t>⋯</m:t>
                                    </m:r>
                                    <m:sSub>
                                      <m:sSubPr>
                                        <m:ctrlPr>
                                          <a:rPr lang="en-US" altLang="zh-CN" sz="2400" i="1">
                                            <a:latin typeface="Cambria Math" panose="02040503050406030204" pitchFamily="18" charset="0"/>
                                            <a:ea typeface="隶书" pitchFamily="1" charset="-122"/>
                                          </a:rPr>
                                        </m:ctrlPr>
                                      </m:sSubPr>
                                      <m:e>
                                        <m:r>
                                          <a:rPr lang="en-US" altLang="zh-CN" sz="2400" i="1">
                                            <a:latin typeface="Cambria Math"/>
                                            <a:ea typeface="隶书" pitchFamily="1" charset="-122"/>
                                          </a:rPr>
                                          <m:t>𝒂</m:t>
                                        </m:r>
                                      </m:e>
                                      <m:sub>
                                        <m:r>
                                          <a:rPr lang="en-US" altLang="zh-CN" sz="2400" b="1" i="1" smtClean="0">
                                            <a:latin typeface="Cambria Math"/>
                                            <a:ea typeface="隶书" pitchFamily="1" charset="-122"/>
                                          </a:rPr>
                                          <m:t>𝒊</m:t>
                                        </m:r>
                                        <m:r>
                                          <a:rPr lang="en-US" altLang="zh-CN" sz="2400" i="1">
                                            <a:latin typeface="Cambria Math"/>
                                            <a:ea typeface="隶书" pitchFamily="1" charset="-122"/>
                                          </a:rPr>
                                          <m:t>𝒏</m:t>
                                        </m:r>
                                      </m:sub>
                                    </m:sSub>
                                    <m:sSub>
                                      <m:sSubPr>
                                        <m:ctrlPr>
                                          <a:rPr lang="en-US" altLang="zh-CN" sz="2400" i="1">
                                            <a:latin typeface="Cambria Math" panose="02040503050406030204" pitchFamily="18" charset="0"/>
                                            <a:ea typeface="隶书" pitchFamily="1" charset="-122"/>
                                          </a:rPr>
                                        </m:ctrlPr>
                                      </m:sSubPr>
                                      <m:e>
                                        <m:r>
                                          <a:rPr lang="en-US" altLang="zh-CN" sz="2400" i="1">
                                            <a:latin typeface="Cambria Math"/>
                                            <a:ea typeface="隶书" pitchFamily="1" charset="-122"/>
                                          </a:rPr>
                                          <m:t>𝒙</m:t>
                                        </m:r>
                                      </m:e>
                                      <m:sub>
                                        <m:r>
                                          <a:rPr lang="en-US" altLang="zh-CN" sz="2400" i="1">
                                            <a:latin typeface="Cambria Math"/>
                                            <a:ea typeface="隶书" pitchFamily="1" charset="-122"/>
                                          </a:rPr>
                                          <m:t>𝒏</m:t>
                                        </m:r>
                                      </m:sub>
                                    </m:sSub>
                                    <m:r>
                                      <a:rPr lang="en-US" altLang="zh-CN" sz="2400" b="1" i="1" smtClean="0">
                                        <a:latin typeface="Cambria Math"/>
                                        <a:ea typeface="隶书" pitchFamily="1" charset="-122"/>
                                      </a:rPr>
                                      <m:t>=</m:t>
                                    </m:r>
                                    <m:sSub>
                                      <m:sSubPr>
                                        <m:ctrlPr>
                                          <a:rPr lang="en-US" altLang="zh-CN" sz="2400" i="1">
                                            <a:latin typeface="Cambria Math" panose="02040503050406030204" pitchFamily="18" charset="0"/>
                                            <a:ea typeface="隶书" pitchFamily="1" charset="-122"/>
                                          </a:rPr>
                                        </m:ctrlPr>
                                      </m:sSubPr>
                                      <m:e>
                                        <m:r>
                                          <a:rPr lang="en-US" altLang="zh-CN" sz="2400" i="1">
                                            <a:latin typeface="Cambria Math"/>
                                            <a:ea typeface="隶书" pitchFamily="1" charset="-122"/>
                                          </a:rPr>
                                          <m:t>𝒃</m:t>
                                        </m:r>
                                      </m:e>
                                      <m:sub>
                                        <m:r>
                                          <a:rPr lang="en-US" altLang="zh-CN" sz="2400" b="1" i="1" smtClean="0">
                                            <a:latin typeface="Cambria Math"/>
                                            <a:ea typeface="隶书" pitchFamily="1" charset="-122"/>
                                          </a:rPr>
                                          <m:t>𝒊</m:t>
                                        </m:r>
                                      </m:sub>
                                    </m:sSub>
                                  </m:e>
                                  <m:e>
                                    <m:r>
                                      <a:rPr lang="en-US" altLang="zh-CN" sz="2400" b="1" i="1" smtClean="0">
                                        <a:latin typeface="Cambria Math"/>
                                        <a:ea typeface="隶书" pitchFamily="1" charset="-122"/>
                                      </a:rPr>
                                      <m:t>⋮</m:t>
                                    </m:r>
                                  </m:e>
                                  <m:e>
                                    <m:sSub>
                                      <m:sSubPr>
                                        <m:ctrlPr>
                                          <a:rPr lang="en-US" altLang="zh-CN" sz="2800" i="1">
                                            <a:latin typeface="Cambria Math" panose="02040503050406030204" pitchFamily="18" charset="0"/>
                                            <a:ea typeface="隶书" pitchFamily="1" charset="-122"/>
                                          </a:rPr>
                                        </m:ctrlPr>
                                      </m:sSubPr>
                                      <m:e>
                                        <m:r>
                                          <m:rPr>
                                            <m:brk m:alnAt="7"/>
                                          </m:rPr>
                                          <a:rPr lang="en-US" altLang="zh-CN" sz="2800" i="1">
                                            <a:latin typeface="Cambria Math"/>
                                            <a:ea typeface="隶书" pitchFamily="1" charset="-122"/>
                                          </a:rPr>
                                          <m:t>𝒂</m:t>
                                        </m:r>
                                      </m:e>
                                      <m:sub>
                                        <m:r>
                                          <a:rPr lang="en-US" altLang="zh-CN" sz="2800" b="1" i="1" smtClean="0">
                                            <a:latin typeface="Cambria Math"/>
                                            <a:ea typeface="隶书" pitchFamily="1" charset="-122"/>
                                          </a:rPr>
                                          <m:t>𝒎</m:t>
                                        </m:r>
                                        <m:r>
                                          <a:rPr lang="en-US" altLang="zh-CN" sz="2800" i="1">
                                            <a:latin typeface="Cambria Math"/>
                                            <a:ea typeface="隶书" pitchFamily="1" charset="-122"/>
                                          </a:rPr>
                                          <m:t>𝟏</m:t>
                                        </m:r>
                                      </m:sub>
                                    </m:sSub>
                                    <m:sSub>
                                      <m:sSubPr>
                                        <m:ctrlPr>
                                          <a:rPr lang="en-US" altLang="zh-CN" sz="2800" i="1">
                                            <a:latin typeface="Cambria Math" panose="02040503050406030204" pitchFamily="18" charset="0"/>
                                            <a:ea typeface="隶书" pitchFamily="1" charset="-122"/>
                                          </a:rPr>
                                        </m:ctrlPr>
                                      </m:sSubPr>
                                      <m:e>
                                        <m:r>
                                          <m:rPr>
                                            <m:brk m:alnAt="7"/>
                                          </m:rPr>
                                          <a:rPr lang="en-US" altLang="zh-CN" sz="2800" i="1">
                                            <a:latin typeface="Cambria Math"/>
                                            <a:ea typeface="隶书" pitchFamily="1" charset="-122"/>
                                          </a:rPr>
                                          <m:t>𝒙</m:t>
                                        </m:r>
                                      </m:e>
                                      <m:sub>
                                        <m:r>
                                          <m:rPr>
                                            <m:brk m:alnAt="7"/>
                                          </m:rPr>
                                          <a:rPr lang="en-US" altLang="zh-CN" sz="2800" i="1">
                                            <a:latin typeface="Cambria Math"/>
                                            <a:ea typeface="隶书" pitchFamily="1" charset="-122"/>
                                          </a:rPr>
                                          <m:t>𝟏</m:t>
                                        </m:r>
                                      </m:sub>
                                    </m:sSub>
                                    <m:r>
                                      <m:rPr>
                                        <m:brk m:alnAt="7"/>
                                      </m:rPr>
                                      <a:rPr lang="en-US" altLang="zh-CN" sz="2800" i="1">
                                        <a:latin typeface="Cambria Math"/>
                                        <a:ea typeface="隶书" pitchFamily="1" charset="-122"/>
                                      </a:rPr>
                                      <m:t>+</m:t>
                                    </m:r>
                                    <m:sSub>
                                      <m:sSubPr>
                                        <m:ctrlPr>
                                          <a:rPr lang="en-US" altLang="zh-CN" sz="2800" i="1">
                                            <a:latin typeface="Cambria Math" panose="02040503050406030204" pitchFamily="18" charset="0"/>
                                            <a:ea typeface="隶书" pitchFamily="1" charset="-122"/>
                                          </a:rPr>
                                        </m:ctrlPr>
                                      </m:sSubPr>
                                      <m:e>
                                        <m:r>
                                          <m:rPr>
                                            <m:brk m:alnAt="7"/>
                                          </m:rPr>
                                          <a:rPr lang="en-US" altLang="zh-CN" sz="2800" i="1">
                                            <a:latin typeface="Cambria Math"/>
                                            <a:ea typeface="隶书" pitchFamily="1" charset="-122"/>
                                          </a:rPr>
                                          <m:t>𝒂</m:t>
                                        </m:r>
                                      </m:e>
                                      <m:sub>
                                        <m:r>
                                          <a:rPr lang="en-US" altLang="zh-CN" sz="2800" b="1" i="1" smtClean="0">
                                            <a:latin typeface="Cambria Math"/>
                                            <a:ea typeface="隶书" pitchFamily="1" charset="-122"/>
                                          </a:rPr>
                                          <m:t>𝒎</m:t>
                                        </m:r>
                                        <m:r>
                                          <a:rPr lang="en-US" altLang="zh-CN" sz="2800" i="1">
                                            <a:latin typeface="Cambria Math"/>
                                            <a:ea typeface="隶书" pitchFamily="1" charset="-122"/>
                                          </a:rPr>
                                          <m:t>𝟐</m:t>
                                        </m:r>
                                      </m:sub>
                                    </m:sSub>
                                    <m:sSub>
                                      <m:sSubPr>
                                        <m:ctrlPr>
                                          <a:rPr lang="en-US" altLang="zh-CN" sz="2800" i="1">
                                            <a:latin typeface="Cambria Math" panose="02040503050406030204" pitchFamily="18" charset="0"/>
                                            <a:ea typeface="隶书" pitchFamily="1" charset="-122"/>
                                          </a:rPr>
                                        </m:ctrlPr>
                                      </m:sSubPr>
                                      <m:e>
                                        <m:r>
                                          <m:rPr>
                                            <m:brk m:alnAt="7"/>
                                          </m:rPr>
                                          <a:rPr lang="en-US" altLang="zh-CN" sz="2800" i="1">
                                            <a:latin typeface="Cambria Math"/>
                                            <a:ea typeface="隶书" pitchFamily="1" charset="-122"/>
                                          </a:rPr>
                                          <m:t>𝒙</m:t>
                                        </m:r>
                                      </m:e>
                                      <m:sub>
                                        <m:r>
                                          <m:rPr>
                                            <m:brk m:alnAt="7"/>
                                          </m:rPr>
                                          <a:rPr lang="en-US" altLang="zh-CN" sz="2800" i="1">
                                            <a:latin typeface="Cambria Math"/>
                                            <a:ea typeface="隶书" pitchFamily="1" charset="-122"/>
                                          </a:rPr>
                                          <m:t>𝟐</m:t>
                                        </m:r>
                                      </m:sub>
                                    </m:sSub>
                                    <m:r>
                                      <m:rPr>
                                        <m:brk m:alnAt="7"/>
                                      </m:rPr>
                                      <a:rPr lang="en-US" altLang="zh-CN" sz="2800" i="1">
                                        <a:latin typeface="Cambria Math"/>
                                        <a:ea typeface="隶书" pitchFamily="1" charset="-122"/>
                                      </a:rPr>
                                      <m:t>+</m:t>
                                    </m:r>
                                    <m:r>
                                      <a:rPr lang="en-US" altLang="zh-CN" sz="2800" i="1">
                                        <a:latin typeface="Cambria Math"/>
                                        <a:ea typeface="隶书" pitchFamily="1" charset="-122"/>
                                      </a:rPr>
                                      <m:t>⋯</m:t>
                                    </m:r>
                                    <m:sSub>
                                      <m:sSubPr>
                                        <m:ctrlPr>
                                          <a:rPr lang="en-US" altLang="zh-CN" sz="2800" i="1">
                                            <a:latin typeface="Cambria Math" panose="02040503050406030204" pitchFamily="18" charset="0"/>
                                            <a:ea typeface="隶书" pitchFamily="1" charset="-122"/>
                                          </a:rPr>
                                        </m:ctrlPr>
                                      </m:sSubPr>
                                      <m:e>
                                        <m:r>
                                          <a:rPr lang="en-US" altLang="zh-CN" sz="2800" i="1">
                                            <a:latin typeface="Cambria Math"/>
                                            <a:ea typeface="隶书" pitchFamily="1" charset="-122"/>
                                          </a:rPr>
                                          <m:t>𝒂</m:t>
                                        </m:r>
                                      </m:e>
                                      <m:sub>
                                        <m:r>
                                          <a:rPr lang="en-US" altLang="zh-CN" sz="2800" b="1" i="1" smtClean="0">
                                            <a:latin typeface="Cambria Math"/>
                                            <a:ea typeface="隶书" pitchFamily="1" charset="-122"/>
                                          </a:rPr>
                                          <m:t>𝒎</m:t>
                                        </m:r>
                                        <m:r>
                                          <a:rPr lang="en-US" altLang="zh-CN" sz="2800" i="1">
                                            <a:latin typeface="Cambria Math"/>
                                            <a:ea typeface="隶书" pitchFamily="1" charset="-122"/>
                                          </a:rPr>
                                          <m:t>𝒏</m:t>
                                        </m:r>
                                      </m:sub>
                                    </m:sSub>
                                    <m:sSub>
                                      <m:sSubPr>
                                        <m:ctrlPr>
                                          <a:rPr lang="en-US" altLang="zh-CN" sz="2800" i="1">
                                            <a:latin typeface="Cambria Math" panose="02040503050406030204" pitchFamily="18" charset="0"/>
                                            <a:ea typeface="隶书" pitchFamily="1" charset="-122"/>
                                          </a:rPr>
                                        </m:ctrlPr>
                                      </m:sSubPr>
                                      <m:e>
                                        <m:r>
                                          <a:rPr lang="en-US" altLang="zh-CN" sz="2800" i="1">
                                            <a:latin typeface="Cambria Math"/>
                                            <a:ea typeface="隶书" pitchFamily="1" charset="-122"/>
                                          </a:rPr>
                                          <m:t>𝒙</m:t>
                                        </m:r>
                                      </m:e>
                                      <m:sub>
                                        <m:r>
                                          <a:rPr lang="en-US" altLang="zh-CN" sz="2800" i="1">
                                            <a:latin typeface="Cambria Math"/>
                                            <a:ea typeface="隶书" pitchFamily="1" charset="-122"/>
                                          </a:rPr>
                                          <m:t>𝒏</m:t>
                                        </m:r>
                                      </m:sub>
                                    </m:sSub>
                                    <m:r>
                                      <a:rPr lang="en-US" altLang="zh-CN" sz="2800" i="1">
                                        <a:latin typeface="Cambria Math" panose="02040503050406030204" pitchFamily="18" charset="0"/>
                                        <a:ea typeface="隶书" pitchFamily="1" charset="-122"/>
                                      </a:rPr>
                                      <m:t>=</m:t>
                                    </m:r>
                                    <m:sSub>
                                      <m:sSubPr>
                                        <m:ctrlPr>
                                          <a:rPr lang="en-US" altLang="zh-CN" sz="2800" i="1">
                                            <a:latin typeface="Cambria Math" panose="02040503050406030204" pitchFamily="18" charset="0"/>
                                            <a:ea typeface="隶书" pitchFamily="1" charset="-122"/>
                                          </a:rPr>
                                        </m:ctrlPr>
                                      </m:sSubPr>
                                      <m:e>
                                        <m:r>
                                          <a:rPr lang="en-US" altLang="zh-CN" sz="2800" i="1">
                                            <a:latin typeface="Cambria Math"/>
                                            <a:ea typeface="隶书" pitchFamily="1" charset="-122"/>
                                          </a:rPr>
                                          <m:t>𝒃</m:t>
                                        </m:r>
                                      </m:e>
                                      <m:sub>
                                        <m:r>
                                          <a:rPr lang="en-US" altLang="zh-CN" sz="2800" b="1" i="1" smtClean="0">
                                            <a:latin typeface="Cambria Math"/>
                                            <a:ea typeface="隶书" pitchFamily="1" charset="-122"/>
                                          </a:rPr>
                                          <m:t>𝒎</m:t>
                                        </m:r>
                                      </m:sub>
                                    </m:sSub>
                                  </m:e>
                                  <m:e>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𝟏</m:t>
                                        </m:r>
                                      </m:sub>
                                    </m:sSub>
                                    <m:r>
                                      <a:rPr lang="en-US" altLang="zh-CN" sz="2800" b="1" i="1" smtClean="0">
                                        <a:latin typeface="Cambria Math"/>
                                        <a:ea typeface="隶书" pitchFamily="1" charset="-122"/>
                                      </a:rPr>
                                      <m:t>,</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𝟐</m:t>
                                        </m:r>
                                      </m:sub>
                                    </m:sSub>
                                    <m:r>
                                      <a:rPr lang="en-US" altLang="zh-CN" sz="2800" b="1" i="1" smtClean="0">
                                        <a:latin typeface="Cambria Math"/>
                                        <a:ea typeface="隶书" pitchFamily="1" charset="-122"/>
                                      </a:rPr>
                                      <m:t>,</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𝟑</m:t>
                                        </m:r>
                                      </m:sub>
                                    </m:sSub>
                                    <m:r>
                                      <a:rPr lang="en-US" altLang="zh-CN" sz="2800" b="1" i="1" smtClean="0">
                                        <a:latin typeface="Cambria Math"/>
                                        <a:ea typeface="隶书" pitchFamily="1" charset="-122"/>
                                      </a:rPr>
                                      <m:t>,⋯,</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𝒏</m:t>
                                        </m:r>
                                      </m:sub>
                                    </m:sSub>
                                    <m:r>
                                      <a:rPr lang="en-US" altLang="zh-CN" sz="2800" b="1" i="1" smtClean="0">
                                        <a:latin typeface="Cambria Math"/>
                                        <a:ea typeface="隶书" pitchFamily="1" charset="-122"/>
                                      </a:rPr>
                                      <m:t>≥</m:t>
                                    </m:r>
                                    <m:r>
                                      <a:rPr lang="en-US" altLang="zh-CN" sz="2800" b="1" i="1" smtClean="0">
                                        <a:latin typeface="Cambria Math"/>
                                        <a:ea typeface="隶书" pitchFamily="1" charset="-122"/>
                                      </a:rPr>
                                      <m:t>𝟎</m:t>
                                    </m:r>
                                  </m:e>
                                </m:eqArr>
                              </m:e>
                            </m:mr>
                          </m:m>
                        </m:e>
                      </m:d>
                    </m:oMath>
                  </m:oMathPara>
                </a14:m>
                <a:endParaRPr lang="en-US" altLang="zh-CN" sz="3200" dirty="0">
                  <a:latin typeface="隶书" pitchFamily="1" charset="-122"/>
                  <a:ea typeface="隶书" pitchFamily="1" charset="-122"/>
                </a:endParaRPr>
              </a:p>
              <a:p>
                <a:endParaRPr lang="zh-CN" altLang="en-US"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488950" y="1160463"/>
                <a:ext cx="9217025" cy="5616575"/>
              </a:xfrm>
              <a:blipFill>
                <a:blip r:embed="rId3"/>
                <a:stretch>
                  <a:fillRect l="-1521" t="-1735"/>
                </a:stretch>
              </a:blipFill>
            </p:spPr>
            <p:txBody>
              <a:bodyPr/>
              <a:lstStyle/>
              <a:p>
                <a:r>
                  <a:rPr lang="zh-CN" altLang="en-US">
                    <a:noFill/>
                  </a:rPr>
                  <a:t> </a:t>
                </a:r>
              </a:p>
            </p:txBody>
          </p:sp>
        </mc:Fallback>
      </mc:AlternateContent>
      <p:sp>
        <p:nvSpPr>
          <p:cNvPr id="5" name="TextBox 4"/>
          <p:cNvSpPr txBox="1"/>
          <p:nvPr/>
        </p:nvSpPr>
        <p:spPr>
          <a:xfrm>
            <a:off x="920552" y="6132974"/>
            <a:ext cx="7776864" cy="461665"/>
          </a:xfrm>
          <a:prstGeom prst="rect">
            <a:avLst/>
          </a:prstGeom>
          <a:noFill/>
        </p:spPr>
        <p:txBody>
          <a:bodyPr wrap="square" rtlCol="0">
            <a:spAutoFit/>
          </a:bodyPr>
          <a:lstStyle/>
          <a:p>
            <a:r>
              <a:rPr lang="zh-CN" altLang="en-US" dirty="0">
                <a:solidFill>
                  <a:srgbClr val="CC00CC"/>
                </a:solidFill>
              </a:rPr>
              <a:t>松弛变量</a:t>
            </a:r>
            <a:r>
              <a:rPr lang="en-US" altLang="zh-CN" dirty="0">
                <a:solidFill>
                  <a:srgbClr val="CC00CC"/>
                </a:solidFill>
              </a:rPr>
              <a:t>(Slack Variable)</a:t>
            </a:r>
            <a:r>
              <a:rPr lang="zh-CN" altLang="en-US" dirty="0">
                <a:solidFill>
                  <a:srgbClr val="CC00CC"/>
                </a:solidFill>
              </a:rPr>
              <a:t>：化不等式为等式约束</a:t>
            </a:r>
          </a:p>
        </p:txBody>
      </p:sp>
      <p:sp>
        <p:nvSpPr>
          <p:cNvPr id="6" name="TextBox 5"/>
          <p:cNvSpPr txBox="1"/>
          <p:nvPr/>
        </p:nvSpPr>
        <p:spPr>
          <a:xfrm>
            <a:off x="2360712" y="5671309"/>
            <a:ext cx="4752528" cy="461665"/>
          </a:xfrm>
          <a:prstGeom prst="rect">
            <a:avLst/>
          </a:prstGeom>
          <a:noFill/>
        </p:spPr>
        <p:txBody>
          <a:bodyPr wrap="square" rtlCol="0">
            <a:spAutoFit/>
          </a:bodyPr>
          <a:lstStyle/>
          <a:p>
            <a:r>
              <a:rPr lang="zh-CN" altLang="en-US" dirty="0">
                <a:solidFill>
                  <a:srgbClr val="FF0000"/>
                </a:solidFill>
              </a:rPr>
              <a:t>注意：右端项要求非负</a:t>
            </a:r>
          </a:p>
        </p:txBody>
      </p:sp>
      <p:sp>
        <p:nvSpPr>
          <p:cNvPr id="7" name="Rectangle 3"/>
          <p:cNvSpPr txBox="1">
            <a:spLocks noChangeArrowheads="1"/>
          </p:cNvSpPr>
          <p:nvPr/>
        </p:nvSpPr>
        <p:spPr bwMode="auto">
          <a:xfrm>
            <a:off x="6969224" y="2458257"/>
            <a:ext cx="2646040" cy="344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buFont typeface="Wingdings" panose="05000000000000000000" pitchFamily="2" charset="2"/>
              <a:buNone/>
            </a:pPr>
            <a:r>
              <a:rPr lang="zh-CN" altLang="en-US" sz="1200" kern="0" dirty="0"/>
              <a:t>把一般的</a:t>
            </a:r>
            <a:r>
              <a:rPr lang="en-US" altLang="zh-CN" sz="1200" kern="0" dirty="0"/>
              <a:t>LP</a:t>
            </a:r>
            <a:r>
              <a:rPr lang="zh-CN" altLang="en-US" sz="1200" kern="0" dirty="0"/>
              <a:t>化成标准型的过程称为线性规划问题的标准化 </a:t>
            </a:r>
          </a:p>
          <a:p>
            <a:pPr>
              <a:buFont typeface="Wingdings" panose="05000000000000000000" pitchFamily="2" charset="2"/>
              <a:buNone/>
            </a:pPr>
            <a:r>
              <a:rPr lang="zh-CN" altLang="en-US" sz="1200" kern="0" dirty="0"/>
              <a:t>方法：</a:t>
            </a:r>
          </a:p>
          <a:p>
            <a:pPr>
              <a:buFont typeface="Wingdings" panose="05000000000000000000" pitchFamily="2" charset="2"/>
              <a:buNone/>
            </a:pPr>
            <a:r>
              <a:rPr lang="zh-CN" altLang="en-US" sz="1200" kern="0" dirty="0"/>
              <a:t>    1  目标标准化</a:t>
            </a:r>
          </a:p>
          <a:p>
            <a:pPr>
              <a:buFont typeface="Wingdings" panose="05000000000000000000" pitchFamily="2" charset="2"/>
              <a:buNone/>
            </a:pPr>
            <a:r>
              <a:rPr lang="zh-CN" altLang="en-US" sz="1200" kern="0" dirty="0"/>
              <a:t>         </a:t>
            </a:r>
            <a:r>
              <a:rPr lang="en-US" altLang="zh-CN" sz="1200" kern="0" dirty="0"/>
              <a:t>max </a:t>
            </a:r>
            <a:r>
              <a:rPr lang="en-US" altLang="zh-CN" sz="1200" i="1" kern="0" dirty="0"/>
              <a:t>Z</a:t>
            </a:r>
            <a:r>
              <a:rPr lang="en-US" altLang="zh-CN" sz="1200" kern="0" dirty="0"/>
              <a:t> </a:t>
            </a:r>
            <a:r>
              <a:rPr lang="zh-CN" altLang="en-US" sz="1200" kern="0" dirty="0"/>
              <a:t>等价于 </a:t>
            </a:r>
            <a:r>
              <a:rPr lang="en-US" altLang="zh-CN" sz="1200" kern="0" dirty="0"/>
              <a:t>min ( - </a:t>
            </a:r>
            <a:r>
              <a:rPr lang="en-US" altLang="zh-CN" sz="1200" i="1" kern="0" dirty="0"/>
              <a:t>Z</a:t>
            </a:r>
            <a:r>
              <a:rPr lang="en-US" altLang="zh-CN" sz="1200" kern="0" dirty="0"/>
              <a:t> )</a:t>
            </a:r>
          </a:p>
          <a:p>
            <a:pPr>
              <a:buFont typeface="Wingdings" panose="05000000000000000000" pitchFamily="2" charset="2"/>
              <a:buNone/>
            </a:pPr>
            <a:r>
              <a:rPr lang="en-US" altLang="zh-CN" sz="1200" kern="0" dirty="0"/>
              <a:t>         min</a:t>
            </a:r>
            <a:r>
              <a:rPr lang="en-US" altLang="zh-CN" sz="1200" i="1" kern="0" dirty="0"/>
              <a:t> Z</a:t>
            </a:r>
            <a:r>
              <a:rPr lang="en-US" altLang="zh-CN" sz="1200" kern="0" dirty="0"/>
              <a:t>’=-</a:t>
            </a:r>
            <a:r>
              <a:rPr lang="en-US" altLang="zh-CN" sz="1200" kern="0" dirty="0">
                <a:cs typeface="Times New Roman" panose="02020603050405020304" pitchFamily="18" charset="0"/>
              </a:rPr>
              <a:t>∑</a:t>
            </a:r>
            <a:r>
              <a:rPr lang="en-US" altLang="zh-CN" sz="1200" i="1" kern="0" dirty="0" err="1">
                <a:cs typeface="Times New Roman" panose="02020603050405020304" pitchFamily="18" charset="0"/>
              </a:rPr>
              <a:t>c</a:t>
            </a:r>
            <a:r>
              <a:rPr lang="en-US" altLang="zh-CN" sz="1200" i="1" kern="0" baseline="-25000" dirty="0" err="1">
                <a:cs typeface="Times New Roman" panose="02020603050405020304" pitchFamily="18" charset="0"/>
              </a:rPr>
              <a:t>j</a:t>
            </a:r>
            <a:r>
              <a:rPr lang="en-US" altLang="zh-CN" sz="1200" i="1" kern="0" dirty="0" err="1">
                <a:cs typeface="Times New Roman" panose="02020603050405020304" pitchFamily="18" charset="0"/>
              </a:rPr>
              <a:t>x</a:t>
            </a:r>
            <a:r>
              <a:rPr lang="en-US" altLang="zh-CN" sz="1200" i="1" kern="0" baseline="-25000" dirty="0" err="1">
                <a:cs typeface="Times New Roman" panose="02020603050405020304" pitchFamily="18" charset="0"/>
              </a:rPr>
              <a:t>j</a:t>
            </a:r>
            <a:endParaRPr lang="en-US" altLang="zh-CN" sz="1200" i="1" kern="0" dirty="0">
              <a:cs typeface="Times New Roman" panose="02020603050405020304" pitchFamily="18" charset="0"/>
            </a:endParaRPr>
          </a:p>
          <a:p>
            <a:pPr>
              <a:buFont typeface="Wingdings" panose="05000000000000000000" pitchFamily="2" charset="2"/>
              <a:buNone/>
            </a:pPr>
            <a:r>
              <a:rPr lang="zh-CN" altLang="en-US" sz="1200" kern="0" dirty="0"/>
              <a:t>    2  化约束为等式</a:t>
            </a:r>
          </a:p>
          <a:p>
            <a:pPr>
              <a:buFont typeface="Wingdings" panose="05000000000000000000" pitchFamily="2" charset="2"/>
              <a:buNone/>
            </a:pPr>
            <a:r>
              <a:rPr lang="zh-CN" altLang="en-US" sz="1200" kern="0" dirty="0"/>
              <a:t>        加松弛变量、减剩余变量</a:t>
            </a:r>
            <a:endParaRPr lang="en-US" altLang="zh-CN" sz="1200" kern="0" dirty="0"/>
          </a:p>
          <a:p>
            <a:pPr>
              <a:buFont typeface="Wingdings" panose="05000000000000000000" pitchFamily="2" charset="2"/>
              <a:buNone/>
            </a:pPr>
            <a:r>
              <a:rPr lang="zh-CN" altLang="en-US" sz="1200" kern="0" dirty="0"/>
              <a:t>    3  变量非负化做变换</a:t>
            </a:r>
          </a:p>
          <a:p>
            <a:pPr>
              <a:buFont typeface="Wingdings" panose="05000000000000000000" pitchFamily="2" charset="2"/>
              <a:buNone/>
            </a:pPr>
            <a:r>
              <a:rPr lang="zh-CN" altLang="en-US" sz="1200" kern="0" dirty="0"/>
              <a:t>        或</a:t>
            </a:r>
            <a:endParaRPr lang="en-US" altLang="zh-CN" sz="1200" kern="0" dirty="0"/>
          </a:p>
          <a:p>
            <a:pPr>
              <a:buFont typeface="Wingdings" panose="05000000000000000000" pitchFamily="2" charset="2"/>
              <a:buNone/>
            </a:pPr>
            <a:endParaRPr lang="en-US" altLang="zh-CN" sz="1200" kern="0" dirty="0"/>
          </a:p>
          <a:p>
            <a:pPr>
              <a:buFont typeface="Wingdings" panose="05000000000000000000" pitchFamily="2" charset="2"/>
              <a:buNone/>
            </a:pPr>
            <a:endParaRPr lang="zh-CN" altLang="en-US" sz="1200" kern="0" dirty="0"/>
          </a:p>
          <a:p>
            <a:pPr>
              <a:buFont typeface="Wingdings" panose="05000000000000000000" pitchFamily="2" charset="2"/>
              <a:buNone/>
            </a:pPr>
            <a:r>
              <a:rPr lang="zh-CN" altLang="en-US" sz="1200" kern="0" dirty="0"/>
              <a:t>    4  右端非负</a:t>
            </a:r>
          </a:p>
        </p:txBody>
      </p:sp>
      <p:grpSp>
        <p:nvGrpSpPr>
          <p:cNvPr id="8" name="Group 11"/>
          <p:cNvGrpSpPr/>
          <p:nvPr/>
        </p:nvGrpSpPr>
        <p:grpSpPr bwMode="auto">
          <a:xfrm>
            <a:off x="7689304" y="4401269"/>
            <a:ext cx="1752572" cy="643037"/>
            <a:chOff x="2688" y="3142"/>
            <a:chExt cx="2448" cy="717"/>
          </a:xfrm>
        </p:grpSpPr>
        <p:graphicFrame>
          <p:nvGraphicFramePr>
            <p:cNvPr id="9" name="Object 4"/>
            <p:cNvGraphicFramePr>
              <a:graphicFrameLocks noChangeAspect="1"/>
            </p:cNvGraphicFramePr>
            <p:nvPr/>
          </p:nvGraphicFramePr>
          <p:xfrm>
            <a:off x="3084" y="3142"/>
            <a:ext cx="996" cy="379"/>
          </p:xfrm>
          <a:graphic>
            <a:graphicData uri="http://schemas.openxmlformats.org/presentationml/2006/ole">
              <mc:AlternateContent xmlns:mc="http://schemas.openxmlformats.org/markup-compatibility/2006">
                <mc:Choice xmlns:v="urn:schemas-microsoft-com:vml" Requires="v">
                  <p:oleObj spid="_x0000_s2932" r:id="rId4" imgW="571500" imgH="241300" progId="Equation.3">
                    <p:embed/>
                  </p:oleObj>
                </mc:Choice>
                <mc:Fallback>
                  <p:oleObj r:id="rId4" imgW="571500" imgH="241300" progId="Equation.3">
                    <p:embed/>
                    <p:pic>
                      <p:nvPicPr>
                        <p:cNvPr id="0" name="图片 27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4" y="3142"/>
                          <a:ext cx="996"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p:cNvGraphicFramePr>
              <a:graphicFrameLocks noChangeAspect="1"/>
            </p:cNvGraphicFramePr>
            <p:nvPr/>
          </p:nvGraphicFramePr>
          <p:xfrm>
            <a:off x="2688" y="3445"/>
            <a:ext cx="1305" cy="393"/>
          </p:xfrm>
          <a:graphic>
            <a:graphicData uri="http://schemas.openxmlformats.org/presentationml/2006/ole">
              <mc:AlternateContent xmlns:mc="http://schemas.openxmlformats.org/markup-compatibility/2006">
                <mc:Choice xmlns:v="urn:schemas-microsoft-com:vml" Requires="v">
                  <p:oleObj spid="_x0000_s2933" r:id="rId6" imgW="787400" imgH="241300" progId="Equation.3">
                    <p:embed/>
                  </p:oleObj>
                </mc:Choice>
                <mc:Fallback>
                  <p:oleObj r:id="rId6" imgW="787400" imgH="241300" progId="Equation.3">
                    <p:embed/>
                    <p:pic>
                      <p:nvPicPr>
                        <p:cNvPr id="0" name="图片 27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3445"/>
                          <a:ext cx="1305" cy="3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7"/>
            <p:cNvGraphicFramePr>
              <a:graphicFrameLocks noChangeAspect="1"/>
            </p:cNvGraphicFramePr>
            <p:nvPr/>
          </p:nvGraphicFramePr>
          <p:xfrm>
            <a:off x="4512" y="3475"/>
            <a:ext cx="624" cy="384"/>
          </p:xfrm>
          <a:graphic>
            <a:graphicData uri="http://schemas.openxmlformats.org/presentationml/2006/ole">
              <mc:AlternateContent xmlns:mc="http://schemas.openxmlformats.org/markup-compatibility/2006">
                <mc:Choice xmlns:v="urn:schemas-microsoft-com:vml" Requires="v">
                  <p:oleObj spid="_x0000_s2934" r:id="rId8" imgW="431800" imgH="241300" progId="Equation.3">
                    <p:embed/>
                  </p:oleObj>
                </mc:Choice>
                <mc:Fallback>
                  <p:oleObj r:id="rId8" imgW="431800" imgH="241300" progId="Equation.3">
                    <p:embed/>
                    <p:pic>
                      <p:nvPicPr>
                        <p:cNvPr id="0" name="图片 27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2" y="3475"/>
                          <a:ext cx="62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9"/>
            <p:cNvGraphicFramePr>
              <a:graphicFrameLocks noChangeAspect="1"/>
            </p:cNvGraphicFramePr>
            <p:nvPr/>
          </p:nvGraphicFramePr>
          <p:xfrm>
            <a:off x="4512" y="3174"/>
            <a:ext cx="624" cy="347"/>
          </p:xfrm>
          <a:graphic>
            <a:graphicData uri="http://schemas.openxmlformats.org/presentationml/2006/ole">
              <mc:AlternateContent xmlns:mc="http://schemas.openxmlformats.org/markup-compatibility/2006">
                <mc:Choice xmlns:v="urn:schemas-microsoft-com:vml" Requires="v">
                  <p:oleObj spid="_x0000_s2935" r:id="rId10" imgW="431800" imgH="241300" progId="Equation.3">
                    <p:embed/>
                  </p:oleObj>
                </mc:Choice>
                <mc:Fallback>
                  <p:oleObj r:id="rId10" imgW="431800" imgH="241300" progId="Equation.3">
                    <p:embed/>
                    <p:pic>
                      <p:nvPicPr>
                        <p:cNvPr id="0" name="图片 27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2" y="3174"/>
                          <a:ext cx="624" cy="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slide(fromTop)">
                                      <p:cBhvr>
                                        <p:cTn id="44" dur="500"/>
                                        <p:tgtEl>
                                          <p:spTgt spid="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slide(fromTop)">
                                      <p:cBhvr>
                                        <p:cTn id="49" dur="500"/>
                                        <p:tgtEl>
                                          <p:spTgt spid="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1" fill="hold" grpId="0"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slide(fromTop)">
                                      <p:cBhvr>
                                        <p:cTn id="54" dur="500"/>
                                        <p:tgtEl>
                                          <p:spTgt spid="7">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grpId="0"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animEffect transition="in" filter="slide(fromTop)">
                                      <p:cBhvr>
                                        <p:cTn id="59" dur="500"/>
                                        <p:tgtEl>
                                          <p:spTgt spid="7">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1" fill="hold" grpId="0" nodeType="clickEffect">
                                  <p:stCondLst>
                                    <p:cond delay="0"/>
                                  </p:stCondLst>
                                  <p:childTnLst>
                                    <p:set>
                                      <p:cBhvr>
                                        <p:cTn id="63" dur="1" fill="hold">
                                          <p:stCondLst>
                                            <p:cond delay="0"/>
                                          </p:stCondLst>
                                        </p:cTn>
                                        <p:tgtEl>
                                          <p:spTgt spid="7">
                                            <p:txEl>
                                              <p:pRg st="4" end="4"/>
                                            </p:txEl>
                                          </p:spTgt>
                                        </p:tgtEl>
                                        <p:attrNameLst>
                                          <p:attrName>style.visibility</p:attrName>
                                        </p:attrNameLst>
                                      </p:cBhvr>
                                      <p:to>
                                        <p:strVal val="visible"/>
                                      </p:to>
                                    </p:set>
                                    <p:animEffect transition="in" filter="slide(fromTop)">
                                      <p:cBhvr>
                                        <p:cTn id="64" dur="500"/>
                                        <p:tgtEl>
                                          <p:spTgt spid="7">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1" fill="hold" grpId="0" nodeType="clickEffect">
                                  <p:stCondLst>
                                    <p:cond delay="0"/>
                                  </p:stCondLst>
                                  <p:childTnLst>
                                    <p:set>
                                      <p:cBhvr>
                                        <p:cTn id="68" dur="1" fill="hold">
                                          <p:stCondLst>
                                            <p:cond delay="0"/>
                                          </p:stCondLst>
                                        </p:cTn>
                                        <p:tgtEl>
                                          <p:spTgt spid="7">
                                            <p:txEl>
                                              <p:pRg st="5" end="5"/>
                                            </p:txEl>
                                          </p:spTgt>
                                        </p:tgtEl>
                                        <p:attrNameLst>
                                          <p:attrName>style.visibility</p:attrName>
                                        </p:attrNameLst>
                                      </p:cBhvr>
                                      <p:to>
                                        <p:strVal val="visible"/>
                                      </p:to>
                                    </p:set>
                                    <p:animEffect transition="in" filter="slide(fromTop)">
                                      <p:cBhvr>
                                        <p:cTn id="69" dur="500"/>
                                        <p:tgtEl>
                                          <p:spTgt spid="7">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1" fill="hold" grpId="0" nodeType="clickEffect">
                                  <p:stCondLst>
                                    <p:cond delay="0"/>
                                  </p:stCondLst>
                                  <p:childTnLst>
                                    <p:set>
                                      <p:cBhvr>
                                        <p:cTn id="73" dur="1" fill="hold">
                                          <p:stCondLst>
                                            <p:cond delay="0"/>
                                          </p:stCondLst>
                                        </p:cTn>
                                        <p:tgtEl>
                                          <p:spTgt spid="7">
                                            <p:txEl>
                                              <p:pRg st="6" end="6"/>
                                            </p:txEl>
                                          </p:spTgt>
                                        </p:tgtEl>
                                        <p:attrNameLst>
                                          <p:attrName>style.visibility</p:attrName>
                                        </p:attrNameLst>
                                      </p:cBhvr>
                                      <p:to>
                                        <p:strVal val="visible"/>
                                      </p:to>
                                    </p:set>
                                    <p:animEffect transition="in" filter="slide(fromTop)">
                                      <p:cBhvr>
                                        <p:cTn id="74" dur="500"/>
                                        <p:tgtEl>
                                          <p:spTgt spid="7">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1" fill="hold" grpId="0" nodeType="clickEffect">
                                  <p:stCondLst>
                                    <p:cond delay="0"/>
                                  </p:stCondLst>
                                  <p:childTnLst>
                                    <p:set>
                                      <p:cBhvr>
                                        <p:cTn id="78" dur="1" fill="hold">
                                          <p:stCondLst>
                                            <p:cond delay="0"/>
                                          </p:stCondLst>
                                        </p:cTn>
                                        <p:tgtEl>
                                          <p:spTgt spid="7">
                                            <p:txEl>
                                              <p:pRg st="7" end="7"/>
                                            </p:txEl>
                                          </p:spTgt>
                                        </p:tgtEl>
                                        <p:attrNameLst>
                                          <p:attrName>style.visibility</p:attrName>
                                        </p:attrNameLst>
                                      </p:cBhvr>
                                      <p:to>
                                        <p:strVal val="visible"/>
                                      </p:to>
                                    </p:set>
                                    <p:animEffect transition="in" filter="slide(fromTop)">
                                      <p:cBhvr>
                                        <p:cTn id="79" dur="500"/>
                                        <p:tgtEl>
                                          <p:spTgt spid="7">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8"/>
                                        </p:tgtEl>
                                        <p:attrNameLst>
                                          <p:attrName>style.visibility</p:attrName>
                                        </p:attrNameLst>
                                      </p:cBhvr>
                                      <p:to>
                                        <p:strVal val="visible"/>
                                      </p:to>
                                    </p:set>
                                    <p:anim calcmode="lin" valueType="num">
                                      <p:cBhvr additive="base">
                                        <p:cTn id="84" dur="500" fill="hold"/>
                                        <p:tgtEl>
                                          <p:spTgt spid="8"/>
                                        </p:tgtEl>
                                        <p:attrNameLst>
                                          <p:attrName>ppt_x</p:attrName>
                                        </p:attrNameLst>
                                      </p:cBhvr>
                                      <p:tavLst>
                                        <p:tav tm="0">
                                          <p:val>
                                            <p:strVal val="#ppt_x"/>
                                          </p:val>
                                        </p:tav>
                                        <p:tav tm="100000">
                                          <p:val>
                                            <p:strVal val="#ppt_x"/>
                                          </p:val>
                                        </p:tav>
                                      </p:tavLst>
                                    </p:anim>
                                    <p:anim calcmode="lin" valueType="num">
                                      <p:cBhvr additive="base">
                                        <p:cTn id="8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7">
                                            <p:txEl>
                                              <p:pRg st="8" end="8"/>
                                            </p:txEl>
                                          </p:spTgt>
                                        </p:tgtEl>
                                        <p:attrNameLst>
                                          <p:attrName>style.visibility</p:attrName>
                                        </p:attrNameLst>
                                      </p:cBhvr>
                                      <p:to>
                                        <p:strVal val="visible"/>
                                      </p:to>
                                    </p:set>
                                    <p:animEffect transition="in" filter="slide(fromTop)">
                                      <p:cBhvr>
                                        <p:cTn id="90" dur="500"/>
                                        <p:tgtEl>
                                          <p:spTgt spid="7">
                                            <p:txEl>
                                              <p:pRg st="8" end="8"/>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1" fill="hold" grpId="0" nodeType="clickEffect">
                                  <p:stCondLst>
                                    <p:cond delay="0"/>
                                  </p:stCondLst>
                                  <p:childTnLst>
                                    <p:set>
                                      <p:cBhvr>
                                        <p:cTn id="94" dur="1" fill="hold">
                                          <p:stCondLst>
                                            <p:cond delay="0"/>
                                          </p:stCondLst>
                                        </p:cTn>
                                        <p:tgtEl>
                                          <p:spTgt spid="7">
                                            <p:txEl>
                                              <p:pRg st="11" end="11"/>
                                            </p:txEl>
                                          </p:spTgt>
                                        </p:tgtEl>
                                        <p:attrNameLst>
                                          <p:attrName>style.visibility</p:attrName>
                                        </p:attrNameLst>
                                      </p:cBhvr>
                                      <p:to>
                                        <p:strVal val="visible"/>
                                      </p:to>
                                    </p:set>
                                    <p:animEffect transition="in" filter="slide(fromTop)">
                                      <p:cBhvr>
                                        <p:cTn id="95"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sz="2400" dirty="0">
                <a:latin typeface="隶书" panose="02010509060101010101" pitchFamily="1" charset="-122"/>
              </a:rPr>
              <a:t>-</a:t>
            </a:r>
            <a:r>
              <a:rPr lang="zh-CN" altLang="en-US" sz="2400" dirty="0">
                <a:latin typeface="隶书" panose="02010509060101010101" pitchFamily="1" charset="-122"/>
              </a:rPr>
              <a:t>模型的标准形式</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lnSpc>
                    <a:spcPct val="90000"/>
                  </a:lnSpc>
                  <a:spcBef>
                    <a:spcPct val="30000"/>
                  </a:spcBef>
                </a:pPr>
                <a:r>
                  <a:rPr lang="zh-CN" altLang="en-US" sz="2800" dirty="0">
                    <a:latin typeface="隶书" pitchFamily="1" charset="-122"/>
                    <a:ea typeface="隶书" pitchFamily="1" charset="-122"/>
                  </a:rPr>
                  <a:t>将下述问题转化为标准形式</a:t>
                </a:r>
                <a:endParaRPr lang="en-US" altLang="zh-CN" sz="2800" dirty="0">
                  <a:latin typeface="隶书" pitchFamily="1" charset="-122"/>
                  <a:ea typeface="隶书" pitchFamily="1" charset="-122"/>
                </a:endParaRPr>
              </a:p>
              <a:p>
                <a:pPr lvl="1" algn="just">
                  <a:lnSpc>
                    <a:spcPct val="90000"/>
                  </a:lnSpc>
                  <a:spcBef>
                    <a:spcPct val="30000"/>
                  </a:spcBef>
                </a:pPr>
                <a14:m>
                  <m:oMath xmlns:m="http://schemas.openxmlformats.org/officeDocument/2006/math">
                    <m:r>
                      <a:rPr lang="en-US" altLang="zh-CN" sz="2400" i="1" dirty="0" smtClean="0">
                        <a:latin typeface="Cambria Math"/>
                        <a:ea typeface="隶书" pitchFamily="1" charset="-122"/>
                      </a:rPr>
                      <m:t>𝑀</m:t>
                    </m:r>
                    <m:r>
                      <a:rPr lang="en-US" altLang="zh-CN" sz="2400" b="1" i="1" dirty="0" smtClean="0">
                        <a:latin typeface="Cambria Math"/>
                        <a:ea typeface="隶书" pitchFamily="1" charset="-122"/>
                      </a:rPr>
                      <m:t>𝒊𝒏</m:t>
                    </m:r>
                    <m:r>
                      <a:rPr lang="en-US" altLang="zh-CN" sz="2400" i="1" dirty="0" smtClean="0">
                        <a:latin typeface="Cambria Math"/>
                        <a:ea typeface="隶书" pitchFamily="1" charset="-122"/>
                      </a:rPr>
                      <m:t>   </m:t>
                    </m:r>
                    <m:r>
                      <a:rPr lang="en-US" altLang="zh-CN" sz="2400" i="1" dirty="0" smtClean="0">
                        <a:latin typeface="Cambria Math"/>
                        <a:ea typeface="隶书" pitchFamily="1" charset="-122"/>
                      </a:rPr>
                      <m:t>𝑓</m:t>
                    </m:r>
                    <m:r>
                      <a:rPr lang="en-US" altLang="zh-CN" sz="2400" i="1" dirty="0" smtClean="0">
                        <a:latin typeface="Cambria Math"/>
                        <a:ea typeface="隶书" pitchFamily="1" charset="-122"/>
                      </a:rPr>
                      <m:t>  =</m:t>
                    </m:r>
                    <m:r>
                      <a:rPr lang="en-US" altLang="zh-CN" sz="2400" b="1" i="1" dirty="0" smtClean="0">
                        <a:latin typeface="Cambria Math"/>
                        <a:ea typeface="隶书" pitchFamily="1" charset="-122"/>
                      </a:rPr>
                      <m:t>−</m:t>
                    </m:r>
                    <m:r>
                      <a:rPr lang="en-US" altLang="zh-CN" sz="2400" i="1" dirty="0" smtClean="0">
                        <a:latin typeface="Cambria Math"/>
                        <a:ea typeface="隶书" pitchFamily="1" charset="-122"/>
                      </a:rPr>
                      <m:t>3.6 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m:t>
                    </m:r>
                    <m:r>
                      <a:rPr lang="en-US" altLang="zh-CN" sz="2400" b="1" i="1" dirty="0" smtClean="0">
                        <a:latin typeface="Cambria Math"/>
                        <a:ea typeface="隶书" pitchFamily="1" charset="-122"/>
                      </a:rPr>
                      <m:t>+</m:t>
                    </m:r>
                    <m:r>
                      <a:rPr lang="en-US" altLang="zh-CN" sz="2400" i="1" dirty="0" smtClean="0">
                        <a:latin typeface="Cambria Math"/>
                        <a:ea typeface="隶书" pitchFamily="1" charset="-122"/>
                      </a:rPr>
                      <m:t> 5.2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2</m:t>
                    </m:r>
                    <m:r>
                      <a:rPr lang="en-US" altLang="zh-CN" sz="2400" i="1" dirty="0" smtClean="0">
                        <a:latin typeface="Cambria Math"/>
                        <a:ea typeface="隶书" pitchFamily="1" charset="-122"/>
                      </a:rPr>
                      <m:t> </m:t>
                    </m:r>
                    <m:r>
                      <a:rPr lang="en-US" altLang="zh-CN" sz="2400" b="1" i="1" dirty="0" smtClean="0">
                        <a:latin typeface="Cambria Math"/>
                        <a:ea typeface="隶书" pitchFamily="1" charset="-122"/>
                      </a:rPr>
                      <m:t>−</m:t>
                    </m:r>
                    <m:r>
                      <a:rPr lang="en-US" altLang="zh-CN" sz="2400" i="1" dirty="0" smtClean="0">
                        <a:latin typeface="Cambria Math"/>
                        <a:ea typeface="隶书" pitchFamily="1" charset="-122"/>
                      </a:rPr>
                      <m:t> 1.8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m:t>
                    </m:r>
                  </m:oMath>
                </a14:m>
                <a:endParaRPr lang="en-US" altLang="zh-CN" sz="2400" i="1" dirty="0">
                  <a:latin typeface="隶书" pitchFamily="1" charset="-122"/>
                  <a:ea typeface="隶书" pitchFamily="1" charset="-122"/>
                </a:endParaRPr>
              </a:p>
              <a:p>
                <a:pPr lvl="1" algn="just">
                  <a:lnSpc>
                    <a:spcPct val="90000"/>
                  </a:lnSpc>
                  <a:spcBef>
                    <a:spcPct val="30000"/>
                  </a:spcBef>
                </a:pPr>
                <a:r>
                  <a:rPr lang="en-US" altLang="zh-CN" sz="2400" dirty="0">
                    <a:latin typeface="隶书" pitchFamily="1" charset="-122"/>
                    <a:ea typeface="隶书" pitchFamily="1" charset="-122"/>
                  </a:rPr>
                  <a:t> 	</a:t>
                </a:r>
                <a14:m>
                  <m:oMath xmlns:m="http://schemas.openxmlformats.org/officeDocument/2006/math">
                    <m:r>
                      <a:rPr lang="en-US" altLang="zh-CN" sz="2400" i="1" dirty="0" smtClean="0">
                        <a:latin typeface="Cambria Math"/>
                        <a:ea typeface="隶书" pitchFamily="1" charset="-122"/>
                      </a:rPr>
                      <m:t>𝑠</m:t>
                    </m:r>
                    <m:r>
                      <a:rPr lang="en-US" altLang="zh-CN" sz="2400" i="1" dirty="0" smtClean="0">
                        <a:latin typeface="Cambria Math"/>
                        <a:ea typeface="隶书" pitchFamily="1" charset="-122"/>
                      </a:rPr>
                      <m:t>. </m:t>
                    </m:r>
                    <m:r>
                      <a:rPr lang="en-US" altLang="zh-CN" sz="2400" i="1" dirty="0" smtClean="0">
                        <a:latin typeface="Cambria Math"/>
                        <a:ea typeface="隶书" pitchFamily="1" charset="-122"/>
                      </a:rPr>
                      <m:t>𝑡</m:t>
                    </m:r>
                    <m:r>
                      <a:rPr lang="en-US" altLang="zh-CN" sz="2400" i="1" dirty="0" smtClean="0">
                        <a:latin typeface="Cambria Math"/>
                        <a:ea typeface="隶书" pitchFamily="1" charset="-122"/>
                      </a:rPr>
                      <m:t>.  2.3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1  </m:t>
                    </m:r>
                    <m:r>
                      <a:rPr lang="en-US" altLang="zh-CN" sz="2400" i="1" dirty="0" smtClean="0">
                        <a:latin typeface="Cambria Math"/>
                        <a:ea typeface="隶书" pitchFamily="1" charset="-122"/>
                      </a:rPr>
                      <m:t>+ 5.2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2</m:t>
                    </m:r>
                    <m:r>
                      <a:rPr lang="en-US" altLang="zh-CN" sz="2400" i="1" dirty="0" smtClean="0">
                        <a:latin typeface="Cambria Math"/>
                        <a:ea typeface="隶书" pitchFamily="1" charset="-122"/>
                      </a:rPr>
                      <m:t> − 6.1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3 </m:t>
                    </m:r>
                    <m:r>
                      <a:rPr lang="en-US" altLang="zh-CN" sz="2400" i="1" dirty="0" smtClean="0">
                        <a:latin typeface="Cambria Math"/>
                        <a:ea typeface="隶书" pitchFamily="1" charset="-122"/>
                      </a:rPr>
                      <m:t>≤15.7</m:t>
                    </m:r>
                  </m:oMath>
                </a14:m>
                <a:endParaRPr lang="en-US" altLang="zh-CN" sz="2400" dirty="0">
                  <a:latin typeface="隶书" pitchFamily="1" charset="-122"/>
                  <a:ea typeface="隶书" pitchFamily="1" charset="-122"/>
                </a:endParaRPr>
              </a:p>
              <a:p>
                <a:pPr lvl="1" algn="just">
                  <a:lnSpc>
                    <a:spcPct val="90000"/>
                  </a:lnSpc>
                  <a:spcBef>
                    <a:spcPct val="30000"/>
                  </a:spcBef>
                </a:pPr>
                <a:r>
                  <a:rPr lang="en-US" altLang="zh-CN" sz="2400" dirty="0">
                    <a:latin typeface="隶书" pitchFamily="1" charset="-122"/>
                    <a:ea typeface="隶书" pitchFamily="1" charset="-122"/>
                  </a:rPr>
                  <a:t>        </a:t>
                </a:r>
                <a14:m>
                  <m:oMath xmlns:m="http://schemas.openxmlformats.org/officeDocument/2006/math">
                    <m:r>
                      <a:rPr lang="en-US" altLang="zh-CN" sz="2400" i="1" dirty="0" smtClean="0">
                        <a:latin typeface="Cambria Math"/>
                        <a:ea typeface="隶书" pitchFamily="1" charset="-122"/>
                      </a:rPr>
                      <m:t>4.1 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1  </m:t>
                    </m:r>
                    <m:r>
                      <a:rPr lang="en-US" altLang="zh-CN" sz="2400" i="1" dirty="0" smtClean="0">
                        <a:latin typeface="Cambria Math"/>
                        <a:ea typeface="隶书" pitchFamily="1" charset="-122"/>
                      </a:rPr>
                      <m:t>+ 3.3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3 </m:t>
                    </m:r>
                    <m:r>
                      <a:rPr lang="en-US" altLang="zh-CN" sz="2400" i="1" dirty="0" smtClean="0">
                        <a:latin typeface="Cambria Math"/>
                        <a:ea typeface="隶书" pitchFamily="1" charset="-122"/>
                      </a:rPr>
                      <m:t>≥8.9</m:t>
                    </m:r>
                  </m:oMath>
                </a14:m>
                <a:endParaRPr lang="en-US" altLang="zh-CN" sz="2400" dirty="0">
                  <a:latin typeface="隶书" pitchFamily="1" charset="-122"/>
                  <a:ea typeface="隶书" pitchFamily="1" charset="-122"/>
                </a:endParaRPr>
              </a:p>
              <a:p>
                <a:pPr lvl="1" algn="just">
                  <a:lnSpc>
                    <a:spcPct val="90000"/>
                  </a:lnSpc>
                  <a:spcBef>
                    <a:spcPct val="30000"/>
                  </a:spcBef>
                </a:pPr>
                <a:r>
                  <a:rPr lang="en-US" altLang="zh-CN" sz="2400" dirty="0">
                    <a:latin typeface="隶书" pitchFamily="1" charset="-122"/>
                    <a:ea typeface="隶书" pitchFamily="1" charset="-122"/>
                  </a:rPr>
                  <a:t> 	       </a:t>
                </a:r>
                <a14:m>
                  <m:oMath xmlns:m="http://schemas.openxmlformats.org/officeDocument/2006/math">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1 </m:t>
                    </m:r>
                    <m:r>
                      <a:rPr lang="en-US" altLang="zh-CN" sz="2400" i="1" dirty="0" smtClean="0">
                        <a:latin typeface="Cambria Math"/>
                        <a:ea typeface="隶书" pitchFamily="1" charset="-122"/>
                      </a:rPr>
                      <m:t>+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2</m:t>
                    </m:r>
                    <m:r>
                      <a:rPr lang="en-US" altLang="zh-CN" sz="2400" i="1" dirty="0" smtClean="0">
                        <a:latin typeface="Cambria Math"/>
                        <a:ea typeface="隶书" pitchFamily="1" charset="-122"/>
                      </a:rPr>
                      <m:t> +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3  </m:t>
                    </m:r>
                    <m:r>
                      <a:rPr lang="en-US" altLang="zh-CN" sz="2400" i="1" dirty="0" smtClean="0">
                        <a:latin typeface="Cambria Math"/>
                        <a:ea typeface="隶书" pitchFamily="1" charset="-122"/>
                      </a:rPr>
                      <m:t>= 38</m:t>
                    </m:r>
                  </m:oMath>
                </a14:m>
                <a:endParaRPr lang="en-US" altLang="zh-CN" sz="2400" dirty="0">
                  <a:latin typeface="隶书" pitchFamily="1" charset="-122"/>
                  <a:ea typeface="隶书" pitchFamily="1" charset="-122"/>
                </a:endParaRPr>
              </a:p>
              <a:p>
                <a:pPr lvl="1" algn="just">
                  <a:lnSpc>
                    <a:spcPct val="90000"/>
                  </a:lnSpc>
                  <a:spcBef>
                    <a:spcPct val="30000"/>
                  </a:spcBef>
                </a:pPr>
                <a:r>
                  <a:rPr lang="en-US" altLang="zh-CN" sz="2400" dirty="0">
                    <a:latin typeface="隶书" pitchFamily="1" charset="-122"/>
                    <a:ea typeface="隶书" pitchFamily="1" charset="-122"/>
                  </a:rPr>
                  <a:t>        </a:t>
                </a:r>
                <a14:m>
                  <m:oMath xmlns:m="http://schemas.openxmlformats.org/officeDocument/2006/math">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1 </m:t>
                    </m:r>
                    <m:r>
                      <a:rPr lang="en-US" altLang="zh-CN" sz="2400" i="1" dirty="0" smtClean="0">
                        <a:latin typeface="Cambria Math"/>
                        <a:ea typeface="隶书" pitchFamily="1" charset="-122"/>
                      </a:rPr>
                      <m:t>,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2</m:t>
                    </m:r>
                    <m:r>
                      <a:rPr lang="en-US" altLang="zh-CN" sz="2400" i="1" dirty="0" smtClean="0">
                        <a:latin typeface="Cambria Math"/>
                        <a:ea typeface="隶书" pitchFamily="1" charset="-122"/>
                      </a:rPr>
                      <m:t> ,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3 </m:t>
                    </m:r>
                    <m:r>
                      <a:rPr lang="en-US" altLang="zh-CN" sz="2400" i="1" dirty="0" smtClean="0">
                        <a:latin typeface="Cambria Math"/>
                        <a:ea typeface="隶书" pitchFamily="1" charset="-122"/>
                      </a:rPr>
                      <m:t>≥ 0</m:t>
                    </m:r>
                  </m:oMath>
                </a14:m>
                <a:r>
                  <a:rPr lang="en-US" altLang="zh-CN" sz="2400" dirty="0">
                    <a:ea typeface="隶书" pitchFamily="1" charset="-122"/>
                  </a:rPr>
                  <a:t> </a:t>
                </a:r>
                <a:r>
                  <a:rPr lang="en-US" altLang="zh-CN" sz="2800" dirty="0">
                    <a:latin typeface="隶书" pitchFamily="1" charset="-122"/>
                    <a:ea typeface="隶书" pitchFamily="1" charset="-122"/>
                  </a:rPr>
                  <a:t> </a:t>
                </a:r>
              </a:p>
              <a:p>
                <a:pPr algn="just">
                  <a:lnSpc>
                    <a:spcPct val="90000"/>
                  </a:lnSpc>
                  <a:spcBef>
                    <a:spcPct val="30000"/>
                  </a:spcBef>
                </a:pPr>
                <a:r>
                  <a:rPr lang="zh-CN" altLang="en-US" sz="2800" dirty="0">
                    <a:latin typeface="隶书" pitchFamily="1" charset="-122"/>
                    <a:ea typeface="隶书" pitchFamily="1" charset="-122"/>
                  </a:rPr>
                  <a:t>将下述问题转化为标准形式</a:t>
                </a:r>
                <a:endParaRPr lang="en-US" altLang="zh-CN" sz="2800" dirty="0">
                  <a:latin typeface="隶书" pitchFamily="1" charset="-122"/>
                  <a:ea typeface="隶书" pitchFamily="1" charset="-122"/>
                </a:endParaRPr>
              </a:p>
              <a:p>
                <a:pPr lvl="1" algn="just">
                  <a:lnSpc>
                    <a:spcPct val="90000"/>
                  </a:lnSpc>
                  <a:spcBef>
                    <a:spcPct val="30000"/>
                  </a:spcBef>
                </a:pPr>
                <a14:m>
                  <m:oMath xmlns:m="http://schemas.openxmlformats.org/officeDocument/2006/math">
                    <m:r>
                      <a:rPr lang="en-US" altLang="zh-CN" sz="2400" i="1" dirty="0" smtClean="0">
                        <a:latin typeface="Cambria Math"/>
                        <a:ea typeface="隶书" pitchFamily="1" charset="-122"/>
                      </a:rPr>
                      <m:t>𝑀</m:t>
                    </m:r>
                    <m:r>
                      <a:rPr lang="en-US" altLang="zh-CN" sz="2400" b="1" i="1" dirty="0" smtClean="0">
                        <a:latin typeface="Cambria Math"/>
                        <a:ea typeface="隶书" pitchFamily="1" charset="-122"/>
                      </a:rPr>
                      <m:t>𝒊𝒏</m:t>
                    </m:r>
                    <m:r>
                      <a:rPr lang="en-US" altLang="zh-CN" sz="2400" i="1" dirty="0" smtClean="0">
                        <a:latin typeface="Cambria Math"/>
                        <a:ea typeface="隶书" pitchFamily="1" charset="-122"/>
                      </a:rPr>
                      <m:t>  </m:t>
                    </m:r>
                    <m:r>
                      <a:rPr lang="en-US" altLang="zh-CN" sz="2400" i="1" dirty="0" smtClean="0">
                        <a:latin typeface="Cambria Math"/>
                        <a:ea typeface="隶书" pitchFamily="1" charset="-122"/>
                      </a:rPr>
                      <m:t>𝑓</m:t>
                    </m:r>
                    <m:r>
                      <a:rPr lang="en-US" altLang="zh-CN" sz="2400" i="1" dirty="0" smtClean="0">
                        <a:latin typeface="Cambria Math"/>
                        <a:ea typeface="隶书" pitchFamily="1" charset="-122"/>
                      </a:rPr>
                      <m:t>= 3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1 </m:t>
                    </m:r>
                    <m:r>
                      <a:rPr lang="en-US" altLang="zh-CN" sz="2400" b="1" i="1" dirty="0" smtClean="0">
                        <a:latin typeface="Cambria Math"/>
                        <a:ea typeface="隶书" pitchFamily="1" charset="-122"/>
                      </a:rPr>
                      <m:t>−</m:t>
                    </m:r>
                    <m:r>
                      <a:rPr lang="en-US" altLang="zh-CN" sz="2400" i="1" dirty="0" smtClean="0">
                        <a:latin typeface="Cambria Math"/>
                        <a:ea typeface="隶书" pitchFamily="1" charset="-122"/>
                      </a:rPr>
                      <m:t> 5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2</m:t>
                    </m:r>
                    <m:r>
                      <a:rPr lang="en-US" altLang="zh-CN" sz="2400" i="1" dirty="0" smtClean="0">
                        <a:latin typeface="Cambria Math"/>
                        <a:ea typeface="隶书" pitchFamily="1" charset="-122"/>
                      </a:rPr>
                      <m:t> </m:t>
                    </m:r>
                    <m:r>
                      <a:rPr lang="en-US" altLang="zh-CN" sz="2400" b="1" i="1" dirty="0" smtClean="0">
                        <a:latin typeface="Cambria Math"/>
                        <a:ea typeface="隶书" pitchFamily="1" charset="-122"/>
                      </a:rPr>
                      <m:t>−</m:t>
                    </m:r>
                    <m:r>
                      <a:rPr lang="en-US" altLang="zh-CN" sz="2400" i="1" dirty="0" smtClean="0">
                        <a:latin typeface="Cambria Math"/>
                        <a:ea typeface="隶书" pitchFamily="1" charset="-122"/>
                      </a:rPr>
                      <m:t> 8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3 </m:t>
                    </m:r>
                    <m:r>
                      <a:rPr lang="en-US" altLang="zh-CN" sz="2400" b="1" i="1" dirty="0" smtClean="0">
                        <a:latin typeface="Cambria Math"/>
                        <a:ea typeface="隶书" pitchFamily="1" charset="-122"/>
                      </a:rPr>
                      <m:t>+</m:t>
                    </m:r>
                    <m:r>
                      <a:rPr lang="en-US" altLang="zh-CN" sz="2400" i="1" dirty="0" smtClean="0">
                        <a:latin typeface="Cambria Math"/>
                        <a:ea typeface="隶书" pitchFamily="1" charset="-122"/>
                      </a:rPr>
                      <m:t> 7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4</m:t>
                    </m:r>
                  </m:oMath>
                </a14:m>
                <a:endParaRPr lang="en-US" altLang="zh-CN" sz="2400" i="1" dirty="0">
                  <a:latin typeface="隶书" pitchFamily="1" charset="-122"/>
                  <a:ea typeface="隶书" pitchFamily="1" charset="-122"/>
                </a:endParaRPr>
              </a:p>
              <a:p>
                <a:pPr lvl="1" algn="just">
                  <a:lnSpc>
                    <a:spcPct val="90000"/>
                  </a:lnSpc>
                  <a:spcBef>
                    <a:spcPct val="30000"/>
                  </a:spcBef>
                </a:pPr>
                <a14:m>
                  <m:oMath xmlns:m="http://schemas.openxmlformats.org/officeDocument/2006/math">
                    <m:r>
                      <a:rPr lang="en-US" altLang="zh-CN" sz="2400" i="1" dirty="0" smtClean="0">
                        <a:latin typeface="Cambria Math"/>
                        <a:ea typeface="隶书" pitchFamily="1" charset="-122"/>
                      </a:rPr>
                      <m:t>𝑠</m:t>
                    </m:r>
                    <m:r>
                      <a:rPr lang="en-US" altLang="zh-CN" sz="2400" i="1" dirty="0" smtClean="0">
                        <a:latin typeface="Cambria Math"/>
                        <a:ea typeface="隶书" pitchFamily="1" charset="-122"/>
                      </a:rPr>
                      <m:t>.</m:t>
                    </m:r>
                    <m:r>
                      <a:rPr lang="en-US" altLang="zh-CN" sz="2400" i="1" dirty="0" smtClean="0">
                        <a:latin typeface="Cambria Math"/>
                        <a:ea typeface="隶书" pitchFamily="1" charset="-122"/>
                      </a:rPr>
                      <m:t>𝑡</m:t>
                    </m:r>
                    <m:r>
                      <a:rPr lang="en-US" altLang="zh-CN" sz="2400" i="1" dirty="0" smtClean="0">
                        <a:latin typeface="Cambria Math"/>
                        <a:ea typeface="隶书" pitchFamily="1" charset="-122"/>
                      </a:rPr>
                      <m:t>. </m:t>
                    </m:r>
                    <m:r>
                      <a:rPr lang="en-US" altLang="zh-CN" sz="2400" b="1" i="1" dirty="0" smtClean="0">
                        <a:latin typeface="Cambria Math"/>
                        <a:ea typeface="隶书" pitchFamily="1" charset="-122"/>
                      </a:rPr>
                      <m:t> </m:t>
                    </m:r>
                    <m:r>
                      <a:rPr lang="en-US" altLang="zh-CN" sz="2400" i="1" dirty="0" smtClean="0">
                        <a:latin typeface="Cambria Math"/>
                        <a:ea typeface="隶书" pitchFamily="1" charset="-122"/>
                      </a:rPr>
                      <m:t>2 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1  </m:t>
                    </m:r>
                    <m:r>
                      <a:rPr lang="en-US" altLang="zh-CN" sz="2400" i="1" dirty="0" smtClean="0">
                        <a:latin typeface="Cambria Math"/>
                        <a:ea typeface="隶书" pitchFamily="1" charset="-122"/>
                      </a:rPr>
                      <m:t>− 3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2</m:t>
                    </m:r>
                    <m:r>
                      <a:rPr lang="en-US" altLang="zh-CN" sz="2400" i="1" dirty="0" smtClean="0">
                        <a:latin typeface="Cambria Math"/>
                        <a:ea typeface="隶书" pitchFamily="1" charset="-122"/>
                      </a:rPr>
                      <m:t> + 5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m:t>
                    </m:r>
                    <m:r>
                      <a:rPr lang="en-US" altLang="zh-CN" sz="2400" i="1" dirty="0" smtClean="0">
                        <a:latin typeface="Cambria Math"/>
                        <a:ea typeface="隶书" pitchFamily="1" charset="-122"/>
                      </a:rPr>
                      <m:t> + 6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4 </m:t>
                    </m:r>
                    <m:r>
                      <a:rPr lang="en-US" altLang="zh-CN" sz="2400" i="1" dirty="0" smtClean="0">
                        <a:latin typeface="Cambria Math"/>
                        <a:ea typeface="隶书" pitchFamily="1" charset="-122"/>
                      </a:rPr>
                      <m:t>≤ 28</m:t>
                    </m:r>
                  </m:oMath>
                </a14:m>
                <a:endParaRPr lang="en-US" altLang="zh-CN" sz="2400" dirty="0">
                  <a:latin typeface="隶书" pitchFamily="1" charset="-122"/>
                  <a:ea typeface="隶书" pitchFamily="1" charset="-122"/>
                </a:endParaRPr>
              </a:p>
              <a:p>
                <a:pPr lvl="1" algn="just">
                  <a:lnSpc>
                    <a:spcPct val="90000"/>
                  </a:lnSpc>
                  <a:spcBef>
                    <a:spcPct val="30000"/>
                  </a:spcBef>
                </a:pPr>
                <a:r>
                  <a:rPr lang="en-US" altLang="zh-CN" sz="2400" dirty="0">
                    <a:latin typeface="隶书" pitchFamily="1" charset="-122"/>
                    <a:ea typeface="隶书" pitchFamily="1" charset="-122"/>
                  </a:rPr>
                  <a:t>     </a:t>
                </a:r>
                <a14:m>
                  <m:oMath xmlns:m="http://schemas.openxmlformats.org/officeDocument/2006/math">
                    <m:r>
                      <a:rPr lang="en-US" altLang="zh-CN" sz="2400" i="1" dirty="0" smtClean="0">
                        <a:latin typeface="Cambria Math"/>
                        <a:ea typeface="隶书" pitchFamily="1" charset="-122"/>
                      </a:rPr>
                      <m:t>4 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1 </m:t>
                    </m:r>
                    <m:r>
                      <a:rPr lang="en-US" altLang="zh-CN" sz="2400" i="1" dirty="0" smtClean="0">
                        <a:latin typeface="Cambria Math"/>
                        <a:ea typeface="隶书" pitchFamily="1" charset="-122"/>
                      </a:rPr>
                      <m:t>+ 2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2</m:t>
                    </m:r>
                    <m:r>
                      <a:rPr lang="en-US" altLang="zh-CN" sz="2400" i="1" dirty="0" smtClean="0">
                        <a:latin typeface="Cambria Math"/>
                        <a:ea typeface="隶书" pitchFamily="1" charset="-122"/>
                      </a:rPr>
                      <m:t> + 3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m:t>
                    </m:r>
                    <m:r>
                      <a:rPr lang="en-US" altLang="zh-CN" sz="2400" i="1" dirty="0" smtClean="0">
                        <a:latin typeface="Cambria Math"/>
                        <a:ea typeface="隶书" pitchFamily="1" charset="-122"/>
                      </a:rPr>
                      <m:t> −  9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4 </m:t>
                    </m:r>
                    <m:r>
                      <a:rPr lang="en-US" altLang="zh-CN" sz="2400" i="1" dirty="0" smtClean="0">
                        <a:latin typeface="Cambria Math"/>
                        <a:ea typeface="隶书" pitchFamily="1" charset="-122"/>
                      </a:rPr>
                      <m:t>≥ 39</m:t>
                    </m:r>
                  </m:oMath>
                </a14:m>
                <a:endParaRPr lang="en-US" altLang="zh-CN" sz="2400" dirty="0">
                  <a:latin typeface="隶书" pitchFamily="1" charset="-122"/>
                  <a:ea typeface="隶书" pitchFamily="1" charset="-122"/>
                </a:endParaRPr>
              </a:p>
              <a:p>
                <a:pPr lvl="1" algn="just">
                  <a:lnSpc>
                    <a:spcPct val="90000"/>
                  </a:lnSpc>
                  <a:spcBef>
                    <a:spcPct val="30000"/>
                  </a:spcBef>
                </a:pPr>
                <a:r>
                  <a:rPr lang="en-US" altLang="zh-CN" sz="2400" dirty="0">
                    <a:latin typeface="隶书" pitchFamily="1" charset="-122"/>
                    <a:ea typeface="隶书" pitchFamily="1" charset="-122"/>
                  </a:rPr>
                  <a:t>     </a:t>
                </a:r>
                <a14:m>
                  <m:oMath xmlns:m="http://schemas.openxmlformats.org/officeDocument/2006/math">
                    <m:r>
                      <a:rPr lang="en-US" altLang="zh-CN" sz="2400" i="1" dirty="0" smtClean="0">
                        <a:latin typeface="Cambria Math"/>
                        <a:ea typeface="隶书" pitchFamily="1" charset="-122"/>
                      </a:rPr>
                      <m:t>6 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2</m:t>
                    </m:r>
                    <m:r>
                      <a:rPr lang="en-US" altLang="zh-CN" sz="2400" i="1" dirty="0" smtClean="0">
                        <a:latin typeface="Cambria Math"/>
                        <a:ea typeface="隶书" pitchFamily="1" charset="-122"/>
                      </a:rPr>
                      <m:t> + 2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m:t>
                    </m:r>
                    <m:r>
                      <a:rPr lang="en-US" altLang="zh-CN" sz="2400" i="1" dirty="0" smtClean="0">
                        <a:latin typeface="Cambria Math"/>
                        <a:ea typeface="隶书" pitchFamily="1" charset="-122"/>
                      </a:rPr>
                      <m:t> + 3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4</m:t>
                    </m:r>
                    <m:r>
                      <a:rPr lang="en-US" altLang="zh-CN" sz="2400" i="1" dirty="0" smtClean="0">
                        <a:latin typeface="Cambria Math"/>
                        <a:ea typeface="隶书" pitchFamily="1" charset="-122"/>
                      </a:rPr>
                      <m:t>  ≤ − 58</m:t>
                    </m:r>
                  </m:oMath>
                </a14:m>
                <a:endParaRPr lang="en-US" altLang="zh-CN" sz="2400" dirty="0">
                  <a:latin typeface="隶书" pitchFamily="1" charset="-122"/>
                  <a:ea typeface="隶书" pitchFamily="1" charset="-122"/>
                </a:endParaRPr>
              </a:p>
              <a:p>
                <a:pPr lvl="1" algn="just">
                  <a:lnSpc>
                    <a:spcPct val="90000"/>
                  </a:lnSpc>
                  <a:spcBef>
                    <a:spcPct val="30000"/>
                  </a:spcBef>
                </a:pPr>
                <a:r>
                  <a:rPr lang="en-US" altLang="zh-CN" sz="2400" dirty="0">
                    <a:latin typeface="隶书" pitchFamily="1" charset="-122"/>
                    <a:ea typeface="隶书" pitchFamily="1" charset="-122"/>
                  </a:rPr>
                  <a:t>     </a:t>
                </a:r>
                <a14:m>
                  <m:oMath xmlns:m="http://schemas.openxmlformats.org/officeDocument/2006/math">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1 </m:t>
                    </m:r>
                    <m:r>
                      <a:rPr lang="en-US" altLang="zh-CN" sz="2400" i="1" dirty="0" smtClean="0">
                        <a:latin typeface="Cambria Math"/>
                        <a:ea typeface="隶书" pitchFamily="1" charset="-122"/>
                      </a:rPr>
                      <m:t>,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3  </m:t>
                    </m:r>
                    <m:r>
                      <a:rPr lang="en-US" altLang="zh-CN" sz="2400" i="1" dirty="0" smtClean="0">
                        <a:latin typeface="Cambria Math"/>
                        <a:ea typeface="隶书" pitchFamily="1" charset="-122"/>
                      </a:rPr>
                      <m:t>, </m:t>
                    </m:r>
                    <m:r>
                      <a:rPr lang="en-US" altLang="zh-CN" sz="2400" i="1" dirty="0" smtClean="0">
                        <a:latin typeface="Cambria Math"/>
                        <a:ea typeface="隶书" pitchFamily="1" charset="-122"/>
                      </a:rPr>
                      <m:t>𝑥</m:t>
                    </m:r>
                    <m:r>
                      <a:rPr lang="en-US" altLang="zh-CN" sz="2400" i="1" baseline="-30000" dirty="0" smtClean="0">
                        <a:latin typeface="Cambria Math"/>
                        <a:ea typeface="隶书" pitchFamily="1" charset="-122"/>
                      </a:rPr>
                      <m:t>4 </m:t>
                    </m:r>
                    <m:r>
                      <a:rPr lang="en-US" altLang="zh-CN" sz="2400" i="1" dirty="0" smtClean="0">
                        <a:latin typeface="Cambria Math"/>
                        <a:ea typeface="隶书" pitchFamily="1" charset="-122"/>
                      </a:rPr>
                      <m:t>≥ 0</m:t>
                    </m:r>
                  </m:oMath>
                </a14:m>
                <a:endParaRPr lang="en-US" altLang="zh-CN" sz="2400" dirty="0">
                  <a:latin typeface="隶书" pitchFamily="1" charset="-122"/>
                  <a:ea typeface="隶书" pitchFamily="1" charset="-122"/>
                </a:endParaRP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844"/>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sz="2400" dirty="0">
                <a:latin typeface="隶书" panose="02010509060101010101" pitchFamily="1" charset="-122"/>
              </a:rPr>
              <a:t>-</a:t>
            </a:r>
            <a:r>
              <a:rPr lang="zh-CN" altLang="en-US" sz="2400" dirty="0">
                <a:latin typeface="隶书" panose="02010509060101010101" pitchFamily="1" charset="-122"/>
              </a:rPr>
              <a:t>模型的标准形式</a:t>
            </a:r>
            <a:endParaRPr lang="zh-CN" altLang="en-US" sz="2400" dirty="0"/>
          </a:p>
        </p:txBody>
      </p:sp>
      <p:sp>
        <p:nvSpPr>
          <p:cNvPr id="3" name="Content Placeholder 2"/>
          <p:cNvSpPr>
            <a:spLocks noGrp="1"/>
          </p:cNvSpPr>
          <p:nvPr>
            <p:ph idx="1"/>
          </p:nvPr>
        </p:nvSpPr>
        <p:spPr>
          <a:xfrm>
            <a:off x="488504" y="1160909"/>
            <a:ext cx="9217025" cy="5616575"/>
          </a:xfrm>
        </p:spPr>
        <p:txBody>
          <a:bodyPr/>
          <a:lstStyle/>
          <a:p>
            <a:r>
              <a:rPr lang="zh-CN" altLang="en-US" dirty="0"/>
              <a:t>例子</a:t>
            </a:r>
          </a:p>
        </p:txBody>
      </p:sp>
      <p:graphicFrame>
        <p:nvGraphicFramePr>
          <p:cNvPr id="4" name="Object 3"/>
          <p:cNvGraphicFramePr>
            <a:graphicFrameLocks noChangeAspect="1"/>
          </p:cNvGraphicFramePr>
          <p:nvPr/>
        </p:nvGraphicFramePr>
        <p:xfrm>
          <a:off x="2576736" y="1784002"/>
          <a:ext cx="3948113" cy="2068513"/>
        </p:xfrm>
        <a:graphic>
          <a:graphicData uri="http://schemas.openxmlformats.org/presentationml/2006/ole">
            <mc:AlternateContent xmlns:mc="http://schemas.openxmlformats.org/markup-compatibility/2006">
              <mc:Choice xmlns:v="urn:schemas-microsoft-com:vml" Requires="v">
                <p:oleObj spid="_x0000_s1916" r:id="rId3" imgW="1803400" imgH="939800" progId="Equation.3">
                  <p:embed/>
                </p:oleObj>
              </mc:Choice>
              <mc:Fallback>
                <p:oleObj r:id="rId3" imgW="1803400" imgH="939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736" y="1784002"/>
                        <a:ext cx="3948113"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nvGraphicFramePr>
        <p:xfrm>
          <a:off x="2917825" y="1160463"/>
          <a:ext cx="2798763" cy="509587"/>
        </p:xfrm>
        <a:graphic>
          <a:graphicData uri="http://schemas.openxmlformats.org/presentationml/2006/ole">
            <mc:AlternateContent xmlns:mc="http://schemas.openxmlformats.org/markup-compatibility/2006">
              <mc:Choice xmlns:v="urn:schemas-microsoft-com:vml" Requires="v">
                <p:oleObj spid="_x0000_s1917" name="Equation" r:id="rId5" imgW="30175200" imgH="5486400" progId="Equation.DSMT4">
                  <p:embed/>
                </p:oleObj>
              </mc:Choice>
              <mc:Fallback>
                <p:oleObj name="Equation" r:id="rId5" imgW="30175200" imgH="5486400" progId="Equation.DSMT4">
                  <p:embed/>
                  <p:pic>
                    <p:nvPicPr>
                      <p:cNvPr id="0" name="Object 6"/>
                      <p:cNvPicPr>
                        <a:picLocks noChangeAspect="1" noChangeArrowheads="1"/>
                      </p:cNvPicPr>
                      <p:nvPr/>
                    </p:nvPicPr>
                    <p:blipFill>
                      <a:blip r:embed="rId6"/>
                      <a:srcRect/>
                      <a:stretch>
                        <a:fillRect/>
                      </a:stretch>
                    </p:blipFill>
                    <p:spPr bwMode="auto">
                      <a:xfrm>
                        <a:off x="2917825" y="1160463"/>
                        <a:ext cx="279876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nvGraphicFramePr>
        <p:xfrm>
          <a:off x="2503488" y="4113213"/>
          <a:ext cx="5367337" cy="533400"/>
        </p:xfrm>
        <a:graphic>
          <a:graphicData uri="http://schemas.openxmlformats.org/presentationml/2006/ole">
            <mc:AlternateContent xmlns:mc="http://schemas.openxmlformats.org/markup-compatibility/2006">
              <mc:Choice xmlns:v="urn:schemas-microsoft-com:vml" Requires="v">
                <p:oleObj spid="_x0000_s1918" name="Equation" r:id="rId7" imgW="59740800" imgH="5486400" progId="Equation.DSMT4">
                  <p:embed/>
                </p:oleObj>
              </mc:Choice>
              <mc:Fallback>
                <p:oleObj name="Equation" r:id="rId7" imgW="59740800" imgH="5486400" progId="Equation.DSMT4">
                  <p:embed/>
                  <p:pic>
                    <p:nvPicPr>
                      <p:cNvPr id="0" name="Object 10"/>
                      <p:cNvPicPr>
                        <a:picLocks noChangeAspect="1" noChangeArrowheads="1"/>
                      </p:cNvPicPr>
                      <p:nvPr/>
                    </p:nvPicPr>
                    <p:blipFill>
                      <a:blip r:embed="rId8"/>
                      <a:srcRect/>
                      <a:stretch>
                        <a:fillRect/>
                      </a:stretch>
                    </p:blipFill>
                    <p:spPr bwMode="auto">
                      <a:xfrm>
                        <a:off x="2503488" y="4113213"/>
                        <a:ext cx="536733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nvGraphicFramePr>
        <p:xfrm>
          <a:off x="2597696" y="4720133"/>
          <a:ext cx="4800600" cy="2057400"/>
        </p:xfrm>
        <a:graphic>
          <a:graphicData uri="http://schemas.openxmlformats.org/presentationml/2006/ole">
            <mc:AlternateContent xmlns:mc="http://schemas.openxmlformats.org/markup-compatibility/2006">
              <mc:Choice xmlns:v="urn:schemas-microsoft-com:vml" Requires="v">
                <p:oleObj spid="_x0000_s1919" r:id="rId9" imgW="2057400" imgH="939800" progId="Equation.3">
                  <p:embed/>
                </p:oleObj>
              </mc:Choice>
              <mc:Fallback>
                <p:oleObj r:id="rId9" imgW="2057400" imgH="9398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7696" y="4720133"/>
                        <a:ext cx="4800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16496" y="368821"/>
            <a:ext cx="7952317" cy="586491"/>
          </a:xfrm>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sz="2400" dirty="0">
                <a:latin typeface="隶书" panose="02010509060101010101" pitchFamily="1" charset="-122"/>
              </a:rPr>
              <a:t>-</a:t>
            </a:r>
            <a:r>
              <a:rPr lang="zh-CN" altLang="en-US" sz="2400" dirty="0">
                <a:latin typeface="隶书" panose="02010509060101010101" pitchFamily="1" charset="-122"/>
              </a:rPr>
              <a:t>模型的标准形式</a:t>
            </a:r>
            <a:endParaRPr lang="zh-CN" altLang="en-US" sz="2400" b="1" dirty="0">
              <a:solidFill>
                <a:srgbClr val="FFFF00"/>
              </a:solidFill>
              <a:latin typeface="隶书" panose="02010509060101010101" pitchFamily="1" charset="-122"/>
            </a:endParaRPr>
          </a:p>
        </p:txBody>
      </p:sp>
      <mc:AlternateContent xmlns:mc="http://schemas.openxmlformats.org/markup-compatibility/2006" xmlns:a14="http://schemas.microsoft.com/office/drawing/2010/main">
        <mc:Choice Requires="a14">
          <p:sp>
            <p:nvSpPr>
              <p:cNvPr id="2051" name="Rectangle 3"/>
              <p:cNvSpPr>
                <a:spLocks noGrp="1" noChangeArrowheads="1"/>
              </p:cNvSpPr>
              <p:nvPr>
                <p:ph type="body" idx="1"/>
              </p:nvPr>
            </p:nvSpPr>
            <p:spPr>
              <a:xfrm>
                <a:off x="412750" y="1122857"/>
                <a:ext cx="9163050" cy="4229092"/>
              </a:xfrm>
            </p:spPr>
            <p:txBody>
              <a:bodyPr/>
              <a:lstStyle/>
              <a:p>
                <a:pPr>
                  <a:buFontTx/>
                  <a:buNone/>
                </a:pPr>
                <a:r>
                  <a:rPr lang="zh-CN" altLang="en-US" sz="4700" dirty="0"/>
                  <a:t>线性规划的标准形式：</a:t>
                </a:r>
              </a:p>
              <a:p>
                <a:pPr>
                  <a:spcBef>
                    <a:spcPct val="0"/>
                  </a:spcBef>
                  <a:buFontTx/>
                  <a:buNone/>
                </a:pPr>
                <a:r>
                  <a:rPr lang="zh-CN" altLang="en-US" sz="4700" dirty="0">
                    <a:solidFill>
                      <a:schemeClr val="tx2"/>
                    </a:solidFill>
                  </a:rPr>
                  <a:t>                </a:t>
                </a:r>
                <a14:m>
                  <m:oMath xmlns:m="http://schemas.openxmlformats.org/officeDocument/2006/math">
                    <m:r>
                      <a:rPr lang="en-US" altLang="zh-CN" sz="4700" b="1" i="1" dirty="0" smtClean="0">
                        <a:solidFill>
                          <a:schemeClr val="tx2"/>
                        </a:solidFill>
                        <a:latin typeface="Cambria Math"/>
                      </a:rPr>
                      <m:t>𝑴𝒂𝒙</m:t>
                    </m:r>
                    <m:r>
                      <a:rPr lang="en-US" altLang="zh-CN" sz="4700" b="1" i="1" dirty="0" smtClean="0">
                        <a:solidFill>
                          <a:schemeClr val="tx2"/>
                        </a:solidFill>
                        <a:latin typeface="Cambria Math"/>
                      </a:rPr>
                      <m:t>(</m:t>
                    </m:r>
                    <m:r>
                      <a:rPr lang="en-US" altLang="zh-CN" sz="4700" b="1" i="1" dirty="0" smtClean="0">
                        <a:solidFill>
                          <a:schemeClr val="tx2"/>
                        </a:solidFill>
                        <a:latin typeface="Cambria Math"/>
                      </a:rPr>
                      <m:t>𝑴𝒊𝒏</m:t>
                    </m:r>
                    <m:r>
                      <a:rPr lang="en-US" altLang="zh-CN" sz="4700" b="1" i="1" dirty="0" smtClean="0">
                        <a:solidFill>
                          <a:schemeClr val="tx2"/>
                        </a:solidFill>
                        <a:latin typeface="Cambria Math"/>
                      </a:rPr>
                      <m:t>)</m:t>
                    </m:r>
                    <m:r>
                      <a:rPr lang="en-US" altLang="zh-CN" sz="4700" i="1" dirty="0" smtClean="0">
                        <a:solidFill>
                          <a:schemeClr val="tx2"/>
                        </a:solidFill>
                        <a:latin typeface="Cambria Math"/>
                      </a:rPr>
                      <m:t>  </m:t>
                    </m:r>
                    <m:r>
                      <a:rPr lang="en-US" altLang="zh-CN" sz="4700" i="1" dirty="0" err="1">
                        <a:solidFill>
                          <a:schemeClr val="tx2"/>
                        </a:solidFill>
                        <a:latin typeface="Cambria Math"/>
                      </a:rPr>
                      <m:t>𝑐</m:t>
                    </m:r>
                    <m:r>
                      <a:rPr lang="en-US" altLang="zh-CN" sz="4700" i="1" baseline="30000" dirty="0" err="1">
                        <a:solidFill>
                          <a:schemeClr val="tx2"/>
                        </a:solidFill>
                        <a:latin typeface="Cambria Math"/>
                      </a:rPr>
                      <m:t>𝑇</m:t>
                    </m:r>
                    <m:r>
                      <a:rPr lang="en-US" altLang="zh-CN" sz="4700" i="1" dirty="0" err="1">
                        <a:solidFill>
                          <a:schemeClr val="tx2"/>
                        </a:solidFill>
                        <a:latin typeface="Cambria Math"/>
                      </a:rPr>
                      <m:t>𝑥</m:t>
                    </m:r>
                  </m:oMath>
                </a14:m>
                <a:endParaRPr lang="en-US" altLang="zh-CN" sz="4700" i="1" dirty="0">
                  <a:solidFill>
                    <a:schemeClr val="tx2"/>
                  </a:solidFill>
                </a:endParaRPr>
              </a:p>
              <a:p>
                <a:pPr>
                  <a:spcBef>
                    <a:spcPct val="0"/>
                  </a:spcBef>
                  <a:buFontTx/>
                  <a:buNone/>
                </a:pPr>
                <a:r>
                  <a:rPr lang="en-US" altLang="zh-CN" sz="4700" dirty="0">
                    <a:solidFill>
                      <a:schemeClr val="tx2"/>
                    </a:solidFill>
                  </a:rPr>
                  <a:t>(LP)        </a:t>
                </a:r>
                <a14:m>
                  <m:oMath xmlns:m="http://schemas.openxmlformats.org/officeDocument/2006/math">
                    <m:r>
                      <a:rPr lang="en-US" altLang="zh-CN" sz="4700" i="1" dirty="0" smtClean="0">
                        <a:solidFill>
                          <a:schemeClr val="tx2"/>
                        </a:solidFill>
                        <a:latin typeface="Cambria Math"/>
                      </a:rPr>
                      <m:t>𝑠</m:t>
                    </m:r>
                    <m:r>
                      <a:rPr lang="en-US" altLang="zh-CN" sz="4700" i="1" dirty="0" smtClean="0">
                        <a:solidFill>
                          <a:schemeClr val="tx2"/>
                        </a:solidFill>
                        <a:latin typeface="Cambria Math"/>
                      </a:rPr>
                      <m:t>.</m:t>
                    </m:r>
                    <m:r>
                      <a:rPr lang="en-US" altLang="zh-CN" sz="4700" i="1" dirty="0" smtClean="0">
                        <a:solidFill>
                          <a:schemeClr val="tx2"/>
                        </a:solidFill>
                        <a:latin typeface="Cambria Math"/>
                      </a:rPr>
                      <m:t>𝑡</m:t>
                    </m:r>
                    <m:r>
                      <a:rPr lang="en-US" altLang="zh-CN" sz="4700" i="1" dirty="0" smtClean="0">
                        <a:solidFill>
                          <a:schemeClr val="tx2"/>
                        </a:solidFill>
                        <a:latin typeface="Cambria Math"/>
                      </a:rPr>
                      <m:t>.    </m:t>
                    </m:r>
                    <m:r>
                      <a:rPr lang="en-US" altLang="zh-CN" sz="4700" i="1" dirty="0">
                        <a:solidFill>
                          <a:schemeClr val="tx2"/>
                        </a:solidFill>
                        <a:latin typeface="Cambria Math"/>
                      </a:rPr>
                      <m:t>𝐴𝑥</m:t>
                    </m:r>
                    <m:r>
                      <a:rPr lang="en-US" altLang="zh-CN" sz="4700" i="1" dirty="0">
                        <a:solidFill>
                          <a:schemeClr val="tx2"/>
                        </a:solidFill>
                        <a:latin typeface="Cambria Math"/>
                      </a:rPr>
                      <m:t> = </m:t>
                    </m:r>
                    <m:r>
                      <a:rPr lang="en-US" altLang="zh-CN" sz="4700" i="1" dirty="0">
                        <a:solidFill>
                          <a:schemeClr val="tx2"/>
                        </a:solidFill>
                        <a:latin typeface="Cambria Math"/>
                      </a:rPr>
                      <m:t>𝑏</m:t>
                    </m:r>
                  </m:oMath>
                </a14:m>
                <a:endParaRPr lang="en-US" altLang="zh-CN" sz="4700" i="1" dirty="0">
                  <a:solidFill>
                    <a:schemeClr val="tx2"/>
                  </a:solidFill>
                </a:endParaRPr>
              </a:p>
              <a:p>
                <a:pPr>
                  <a:spcBef>
                    <a:spcPct val="0"/>
                  </a:spcBef>
                  <a:buFontTx/>
                  <a:buNone/>
                </a:pPr>
                <a:r>
                  <a:rPr lang="en-US" altLang="zh-CN" sz="4700" dirty="0">
                    <a:solidFill>
                      <a:schemeClr val="tx2"/>
                    </a:solidFill>
                  </a:rPr>
                  <a:t>                         </a:t>
                </a:r>
                <a14:m>
                  <m:oMath xmlns:m="http://schemas.openxmlformats.org/officeDocument/2006/math">
                    <m:r>
                      <a:rPr lang="en-US" altLang="zh-CN" sz="4700" i="1" dirty="0" smtClean="0">
                        <a:solidFill>
                          <a:schemeClr val="tx2"/>
                        </a:solidFill>
                        <a:latin typeface="Cambria Math"/>
                      </a:rPr>
                      <m:t>𝑥</m:t>
                    </m:r>
                    <m:r>
                      <a:rPr lang="en-US" altLang="zh-CN" sz="4700" i="1" dirty="0" smtClean="0">
                        <a:solidFill>
                          <a:schemeClr val="tx2"/>
                        </a:solidFill>
                        <a:latin typeface="Cambria Math"/>
                      </a:rPr>
                      <m:t>≥0</m:t>
                    </m:r>
                  </m:oMath>
                </a14:m>
                <a:endParaRPr lang="en-US" altLang="zh-CN" sz="4700" dirty="0">
                  <a:solidFill>
                    <a:schemeClr val="tx2"/>
                  </a:solidFill>
                </a:endParaRPr>
              </a:p>
              <a:p>
                <a:pPr>
                  <a:spcBef>
                    <a:spcPct val="0"/>
                  </a:spcBef>
                  <a:buFontTx/>
                  <a:buNone/>
                </a:pPr>
                <a:r>
                  <a:rPr lang="zh-CN" altLang="en-US" sz="4700" dirty="0"/>
                  <a:t>其中</a:t>
                </a:r>
                <a:r>
                  <a:rPr lang="en-US" altLang="zh-CN" sz="4700" dirty="0"/>
                  <a:t>, </a:t>
                </a:r>
                <a14:m>
                  <m:oMath xmlns:m="http://schemas.openxmlformats.org/officeDocument/2006/math">
                    <m:r>
                      <a:rPr lang="en-US" altLang="zh-CN" sz="4700" i="1" dirty="0" smtClean="0">
                        <a:latin typeface="Cambria Math"/>
                      </a:rPr>
                      <m:t>𝑐</m:t>
                    </m:r>
                    <m:r>
                      <a:rPr lang="en-US" altLang="zh-CN" sz="4700" i="1" dirty="0" smtClean="0">
                        <a:latin typeface="Cambria Math"/>
                      </a:rPr>
                      <m:t> , </m:t>
                    </m:r>
                    <m:r>
                      <a:rPr lang="en-US" altLang="zh-CN" sz="4700" i="1" dirty="0" smtClean="0">
                        <a:latin typeface="Cambria Math"/>
                      </a:rPr>
                      <m:t>𝑥</m:t>
                    </m:r>
                    <m:r>
                      <a:rPr lang="en-US" altLang="zh-CN" sz="4700" b="1" i="1" dirty="0" smtClean="0">
                        <a:latin typeface="Cambria Math"/>
                      </a:rPr>
                      <m:t>∈</m:t>
                    </m:r>
                    <m:r>
                      <a:rPr lang="en-US" altLang="zh-CN" sz="4700" i="1" dirty="0" err="1">
                        <a:latin typeface="Cambria Math"/>
                        <a:sym typeface="Symbol" pitchFamily="18" charset="2"/>
                      </a:rPr>
                      <m:t>𝑅</m:t>
                    </m:r>
                    <m:r>
                      <a:rPr lang="en-US" altLang="zh-CN" sz="4700" i="1" baseline="50000" dirty="0" err="1">
                        <a:latin typeface="Cambria Math"/>
                        <a:sym typeface="Symbol" pitchFamily="18" charset="2"/>
                      </a:rPr>
                      <m:t>𝑛</m:t>
                    </m:r>
                    <m:r>
                      <a:rPr lang="en-US" altLang="zh-CN" sz="4700" i="1" baseline="50000" dirty="0">
                        <a:latin typeface="Cambria Math"/>
                        <a:sym typeface="Symbol" pitchFamily="18" charset="2"/>
                      </a:rPr>
                      <m:t> </m:t>
                    </m:r>
                  </m:oMath>
                </a14:m>
                <a:r>
                  <a:rPr lang="zh-CN" altLang="en-US" sz="4700" i="1" dirty="0"/>
                  <a:t>；</a:t>
                </a:r>
                <a:r>
                  <a:rPr lang="zh-CN" altLang="en-US" sz="4700" baseline="50000" dirty="0">
                    <a:sym typeface="Symbol" pitchFamily="18" charset="2"/>
                  </a:rPr>
                  <a:t> </a:t>
                </a:r>
                <a14:m>
                  <m:oMath xmlns:m="http://schemas.openxmlformats.org/officeDocument/2006/math">
                    <m:r>
                      <a:rPr lang="en-US" altLang="zh-CN" sz="4700" i="1" dirty="0" smtClean="0">
                        <a:latin typeface="Cambria Math"/>
                      </a:rPr>
                      <m:t>𝑏</m:t>
                    </m:r>
                    <m:r>
                      <a:rPr lang="en-US" altLang="zh-CN" sz="4700" b="1" i="1" dirty="0" smtClean="0">
                        <a:latin typeface="Cambria Math"/>
                      </a:rPr>
                      <m:t>∈</m:t>
                    </m:r>
                    <m:r>
                      <a:rPr lang="en-US" altLang="zh-CN" sz="4700" i="1" dirty="0" err="1">
                        <a:latin typeface="Cambria Math"/>
                        <a:sym typeface="Symbol" pitchFamily="18" charset="2"/>
                      </a:rPr>
                      <m:t>𝑅</m:t>
                    </m:r>
                    <m:r>
                      <a:rPr lang="en-US" altLang="zh-CN" sz="4700" i="1" baseline="50000" dirty="0" err="1">
                        <a:latin typeface="Cambria Math"/>
                        <a:sym typeface="Symbol" pitchFamily="18" charset="2"/>
                      </a:rPr>
                      <m:t>𝑚</m:t>
                    </m:r>
                    <m:r>
                      <a:rPr lang="en-US" altLang="zh-CN" sz="4700" i="1" baseline="50000" dirty="0">
                        <a:latin typeface="Cambria Math"/>
                        <a:sym typeface="Symbol" pitchFamily="18" charset="2"/>
                      </a:rPr>
                      <m:t> </m:t>
                    </m:r>
                  </m:oMath>
                </a14:m>
                <a:r>
                  <a:rPr lang="zh-CN" altLang="en-US" sz="4700" i="1" dirty="0"/>
                  <a:t>；</a:t>
                </a:r>
                <a:r>
                  <a:rPr lang="zh-CN" altLang="en-US" sz="4700" dirty="0"/>
                  <a:t> </a:t>
                </a:r>
                <a14:m>
                  <m:oMath xmlns:m="http://schemas.openxmlformats.org/officeDocument/2006/math">
                    <m:r>
                      <a:rPr lang="en-US" altLang="zh-CN" sz="4700" i="1" dirty="0" smtClean="0">
                        <a:latin typeface="Cambria Math"/>
                      </a:rPr>
                      <m:t>𝐴</m:t>
                    </m:r>
                  </m:oMath>
                </a14:m>
                <a:r>
                  <a:rPr lang="zh-CN" altLang="en-US" sz="4700" dirty="0"/>
                  <a:t>为</a:t>
                </a:r>
                <a:r>
                  <a:rPr lang="zh-CN" altLang="en-US" sz="4700" i="1" dirty="0"/>
                  <a:t> </a:t>
                </a:r>
                <a14:m>
                  <m:oMath xmlns:m="http://schemas.openxmlformats.org/officeDocument/2006/math">
                    <m:r>
                      <a:rPr lang="en-US" altLang="zh-CN" sz="4700" i="1" dirty="0" smtClean="0">
                        <a:latin typeface="Cambria Math"/>
                      </a:rPr>
                      <m:t>𝑚</m:t>
                    </m:r>
                    <m:r>
                      <a:rPr lang="en-US" altLang="zh-CN" sz="4700" i="1" dirty="0" err="1">
                        <a:latin typeface="Cambria Math"/>
                        <a:sym typeface="Symbol" pitchFamily="18" charset="2"/>
                      </a:rPr>
                      <m:t></m:t>
                    </m:r>
                    <m:r>
                      <a:rPr lang="en-US" altLang="zh-CN" sz="4700" i="1" dirty="0" err="1">
                        <a:latin typeface="Cambria Math"/>
                      </a:rPr>
                      <m:t>𝑛</m:t>
                    </m:r>
                  </m:oMath>
                </a14:m>
                <a:r>
                  <a:rPr lang="en-US" altLang="zh-CN" sz="4700" dirty="0"/>
                  <a:t> </a:t>
                </a:r>
                <a:r>
                  <a:rPr lang="zh-CN" altLang="en-US" sz="4700" dirty="0"/>
                  <a:t>矩阵，</a:t>
                </a:r>
                <a:r>
                  <a:rPr lang="zh-CN" altLang="en-US" sz="4700" dirty="0">
                    <a:solidFill>
                      <a:srgbClr val="FF0000"/>
                    </a:solidFill>
                  </a:rPr>
                  <a:t>且一般假设</a:t>
                </a:r>
                <a14:m>
                  <m:oMath xmlns:m="http://schemas.openxmlformats.org/officeDocument/2006/math">
                    <m:r>
                      <a:rPr lang="en-US" altLang="zh-CN" sz="4700" b="1" i="1" smtClean="0">
                        <a:solidFill>
                          <a:srgbClr val="FF0000"/>
                        </a:solidFill>
                        <a:latin typeface="Cambria Math"/>
                      </a:rPr>
                      <m:t>𝒓𝒂𝒏𝒌</m:t>
                    </m:r>
                    <m:d>
                      <m:dPr>
                        <m:ctrlPr>
                          <a:rPr lang="en-US" altLang="zh-CN" sz="4700" b="1" i="1" smtClean="0">
                            <a:solidFill>
                              <a:srgbClr val="FF0000"/>
                            </a:solidFill>
                            <a:latin typeface="Cambria Math" panose="02040503050406030204" pitchFamily="18" charset="0"/>
                          </a:rPr>
                        </m:ctrlPr>
                      </m:dPr>
                      <m:e>
                        <m:r>
                          <a:rPr lang="en-US" altLang="zh-CN" sz="4700" b="1" i="1" smtClean="0">
                            <a:solidFill>
                              <a:srgbClr val="FF0000"/>
                            </a:solidFill>
                            <a:latin typeface="Cambria Math"/>
                          </a:rPr>
                          <m:t>𝑨</m:t>
                        </m:r>
                      </m:e>
                    </m:d>
                    <m:r>
                      <a:rPr lang="en-US" altLang="zh-CN" sz="4700" b="1" i="1" smtClean="0">
                        <a:solidFill>
                          <a:srgbClr val="FF0000"/>
                        </a:solidFill>
                        <a:latin typeface="Cambria Math"/>
                      </a:rPr>
                      <m:t>=</m:t>
                    </m:r>
                    <m:r>
                      <a:rPr lang="en-US" altLang="zh-CN" sz="4700" b="1" i="1" smtClean="0">
                        <a:solidFill>
                          <a:srgbClr val="FF0000"/>
                        </a:solidFill>
                        <a:latin typeface="Cambria Math"/>
                      </a:rPr>
                      <m:t>𝒎</m:t>
                    </m:r>
                  </m:oMath>
                </a14:m>
                <a:endParaRPr lang="zh-CN" altLang="en-US" sz="4700" dirty="0">
                  <a:solidFill>
                    <a:srgbClr val="FF0000"/>
                  </a:solidFill>
                </a:endParaRPr>
              </a:p>
            </p:txBody>
          </p:sp>
        </mc:Choice>
        <mc:Fallback xmlns="">
          <p:sp>
            <p:nvSpPr>
              <p:cNvPr id="2051" name="Rectangle 3"/>
              <p:cNvSpPr>
                <a:spLocks noGrp="1" noRot="1" noChangeAspect="1" noMove="1" noResize="1" noEditPoints="1" noAdjustHandles="1" noChangeArrowheads="1" noChangeShapeType="1" noTextEdit="1"/>
              </p:cNvSpPr>
              <p:nvPr>
                <p:ph type="body" idx="1"/>
              </p:nvPr>
            </p:nvSpPr>
            <p:spPr>
              <a:xfrm>
                <a:off x="412750" y="1122857"/>
                <a:ext cx="9163050" cy="4229092"/>
              </a:xfrm>
              <a:blipFill rotWithShape="1">
                <a:blip r:embed="rId2"/>
                <a:stretch>
                  <a:fillRect l="-2994" t="-3890" b="-19020"/>
                </a:stretch>
              </a:blipFill>
            </p:spPr>
            <p:txBody>
              <a:bodyPr/>
              <a:lstStyle/>
              <a:p>
                <a:r>
                  <a:rPr lang="zh-CN" altLang="en-US">
                    <a:noFill/>
                  </a:rPr>
                  <a:t> </a:t>
                </a:r>
                <a:endParaRPr lang="zh-CN" altLang="en-US">
                  <a:noFill/>
                </a:endParaRPr>
              </a:p>
            </p:txBody>
          </p:sp>
        </mc:Fallback>
      </mc:AlternateContent>
      <p:sp>
        <p:nvSpPr>
          <p:cNvPr id="2052" name="AutoShape 4"/>
          <p:cNvSpPr/>
          <p:nvPr/>
        </p:nvSpPr>
        <p:spPr bwMode="auto">
          <a:xfrm>
            <a:off x="2067190" y="2320905"/>
            <a:ext cx="247650" cy="1363469"/>
          </a:xfrm>
          <a:prstGeom prst="leftBrace">
            <a:avLst>
              <a:gd name="adj1" fmla="val 47222"/>
              <a:gd name="adj2" fmla="val 50000"/>
            </a:avLst>
          </a:prstGeom>
          <a:noFill/>
          <a:ln w="38100">
            <a:solidFill>
              <a:schemeClr val="tx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anim calcmode="lin" valueType="num">
                                      <p:cBhvr additive="base">
                                        <p:cTn id="13" dur="5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1">
                                            <p:txEl>
                                              <p:pRg st="2" end="2"/>
                                            </p:txEl>
                                          </p:spTgt>
                                        </p:tgtEl>
                                        <p:attrNameLst>
                                          <p:attrName>style.visibility</p:attrName>
                                        </p:attrNameLst>
                                      </p:cBhvr>
                                      <p:to>
                                        <p:strVal val="visible"/>
                                      </p:to>
                                    </p:set>
                                    <p:anim calcmode="lin" valueType="num">
                                      <p:cBhvr additive="base">
                                        <p:cTn id="19" dur="500" fill="hold"/>
                                        <p:tgtEl>
                                          <p:spTgt spid="2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1">
                                            <p:txEl>
                                              <p:pRg st="3" end="3"/>
                                            </p:txEl>
                                          </p:spTgt>
                                        </p:tgtEl>
                                        <p:attrNameLst>
                                          <p:attrName>style.visibility</p:attrName>
                                        </p:attrNameLst>
                                      </p:cBhvr>
                                      <p:to>
                                        <p:strVal val="visible"/>
                                      </p:to>
                                    </p:set>
                                    <p:anim calcmode="lin" valueType="num">
                                      <p:cBhvr additive="base">
                                        <p:cTn id="25" dur="500" fill="hold"/>
                                        <p:tgtEl>
                                          <p:spTgt spid="2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1">
                                            <p:txEl>
                                              <p:pRg st="4" end="4"/>
                                            </p:txEl>
                                          </p:spTgt>
                                        </p:tgtEl>
                                        <p:attrNameLst>
                                          <p:attrName>style.visibility</p:attrName>
                                        </p:attrNameLst>
                                      </p:cBhvr>
                                      <p:to>
                                        <p:strVal val="visible"/>
                                      </p:to>
                                    </p:set>
                                    <p:anim calcmode="lin" valueType="num">
                                      <p:cBhvr additive="base">
                                        <p:cTn id="31" dur="500" fill="hold"/>
                                        <p:tgtEl>
                                          <p:spTgt spid="2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2.1 </a:t>
            </a:r>
            <a:r>
              <a:rPr lang="zh-CN" altLang="en-US" sz="3200" dirty="0">
                <a:latin typeface="隶书" panose="02010509060101010101" pitchFamily="1" charset="-122"/>
              </a:rPr>
              <a:t>线性规划的基本概念</a:t>
            </a:r>
            <a:r>
              <a:rPr lang="en-US" altLang="zh-CN" sz="2000" dirty="0">
                <a:latin typeface="隶书" panose="02010509060101010101" pitchFamily="1" charset="-122"/>
              </a:rPr>
              <a:t>-</a:t>
            </a:r>
            <a:r>
              <a:rPr lang="zh-CN" altLang="en-US" sz="2400" dirty="0"/>
              <a:t>解的基本概念</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366937" indent="-366937"/>
                <a:r>
                  <a:rPr lang="zh-CN" altLang="en-US" sz="2800" dirty="0">
                    <a:latin typeface="隶书" pitchFamily="1" charset="-122"/>
                    <a:ea typeface="隶书" pitchFamily="1" charset="-122"/>
                  </a:rPr>
                  <a:t>可行解</a:t>
                </a:r>
                <a:r>
                  <a:rPr lang="en-US" altLang="zh-CN" sz="2800" dirty="0">
                    <a:latin typeface="隶书" pitchFamily="1" charset="-122"/>
                    <a:ea typeface="隶书" pitchFamily="1" charset="-122"/>
                  </a:rPr>
                  <a:t>(Feasible solution</a:t>
                </a:r>
                <a14:m>
                  <m:oMath xmlns:m="http://schemas.openxmlformats.org/officeDocument/2006/math">
                    <m:r>
                      <a:rPr lang="en-US" altLang="zh-CN" sz="2800" i="1" dirty="0" smtClean="0">
                        <a:latin typeface="Cambria Math"/>
                        <a:ea typeface="隶书" pitchFamily="1" charset="-122"/>
                      </a:rPr>
                      <m:t>)</m:t>
                    </m:r>
                  </m:oMath>
                </a14:m>
                <a:r>
                  <a:rPr lang="zh-CN" altLang="en-US" sz="2800" dirty="0">
                    <a:latin typeface="Cambria Math"/>
                    <a:ea typeface="隶书" pitchFamily="1" charset="-122"/>
                  </a:rPr>
                  <a:t>有时也称为可行域</a:t>
                </a:r>
                <a:endParaRPr lang="en-US" altLang="zh-CN" sz="2800" dirty="0">
                  <a:latin typeface="Cambria Math"/>
                  <a:ea typeface="隶书" pitchFamily="1" charset="-122"/>
                </a:endParaRPr>
              </a:p>
              <a:p>
                <a:pPr marL="752700" lvl="1" indent="-366937"/>
                <a14:m>
                  <m:oMath xmlns:m="http://schemas.openxmlformats.org/officeDocument/2006/math">
                    <m:r>
                      <a:rPr lang="en-US" altLang="zh-CN" sz="2400" i="1" dirty="0" smtClean="0">
                        <a:latin typeface="Cambria Math"/>
                        <a:ea typeface="隶书" pitchFamily="1" charset="-122"/>
                      </a:rPr>
                      <m:t>{</m:t>
                    </m:r>
                    <m:r>
                      <a:rPr lang="en-US" altLang="zh-CN" sz="2400" i="1" dirty="0" smtClean="0">
                        <a:latin typeface="Cambria Math"/>
                        <a:ea typeface="隶书" pitchFamily="1" charset="-122"/>
                      </a:rPr>
                      <m:t>𝑥</m:t>
                    </m:r>
                    <m:r>
                      <a:rPr lang="en-US" altLang="zh-CN" sz="2400" i="1" dirty="0" smtClean="0">
                        <a:latin typeface="Cambria Math"/>
                        <a:ea typeface="隶书" pitchFamily="1" charset="-122"/>
                      </a:rPr>
                      <m:t> | </m:t>
                    </m:r>
                    <m:r>
                      <a:rPr lang="en-US" altLang="zh-CN" sz="2400" i="1" dirty="0" smtClean="0">
                        <a:latin typeface="Cambria Math"/>
                        <a:ea typeface="隶书" pitchFamily="1" charset="-122"/>
                      </a:rPr>
                      <m:t>𝐴𝑥</m:t>
                    </m:r>
                    <m:r>
                      <a:rPr lang="en-US" altLang="zh-CN" sz="2400" i="1" dirty="0" smtClean="0">
                        <a:latin typeface="Cambria Math"/>
                        <a:ea typeface="隶书" pitchFamily="1" charset="-122"/>
                      </a:rPr>
                      <m:t> = </m:t>
                    </m:r>
                    <m:r>
                      <a:rPr lang="en-US" altLang="zh-CN" sz="2400" i="1" dirty="0" smtClean="0">
                        <a:latin typeface="Cambria Math"/>
                        <a:ea typeface="隶书" pitchFamily="1" charset="-122"/>
                      </a:rPr>
                      <m:t>𝑏</m:t>
                    </m:r>
                    <m:r>
                      <a:rPr lang="en-US" altLang="zh-CN" sz="2400" i="1" dirty="0" smtClean="0">
                        <a:latin typeface="Cambria Math"/>
                        <a:ea typeface="隶书" pitchFamily="1" charset="-122"/>
                      </a:rPr>
                      <m:t>, </m:t>
                    </m:r>
                    <m:r>
                      <a:rPr lang="en-US" altLang="zh-CN" sz="2400" i="1" dirty="0" smtClean="0">
                        <a:latin typeface="Cambria Math"/>
                        <a:ea typeface="隶书" pitchFamily="1" charset="-122"/>
                      </a:rPr>
                      <m:t>𝑥</m:t>
                    </m:r>
                    <m:r>
                      <a:rPr lang="en-US" altLang="zh-CN" sz="2400" i="1" dirty="0" smtClean="0">
                        <a:latin typeface="Cambria Math"/>
                        <a:ea typeface="隶书" pitchFamily="1" charset="-122"/>
                      </a:rPr>
                      <m:t>≥0}</m:t>
                    </m:r>
                  </m:oMath>
                </a14:m>
                <a:endParaRPr lang="en-US" altLang="zh-CN" sz="2400" dirty="0">
                  <a:latin typeface="隶书" pitchFamily="1" charset="-122"/>
                  <a:ea typeface="隶书" pitchFamily="1" charset="-122"/>
                </a:endParaRPr>
              </a:p>
              <a:p>
                <a:pPr marL="366937" indent="-366937"/>
                <a:r>
                  <a:rPr lang="zh-CN" altLang="en-US" sz="2800" dirty="0">
                    <a:latin typeface="隶书" pitchFamily="1" charset="-122"/>
                    <a:ea typeface="隶书" pitchFamily="1" charset="-122"/>
                  </a:rPr>
                  <a:t>最优解</a:t>
                </a:r>
                <a:r>
                  <a:rPr lang="en-US" altLang="zh-CN" sz="2800" dirty="0">
                    <a:latin typeface="隶书" pitchFamily="1" charset="-122"/>
                    <a:ea typeface="隶书" pitchFamily="1" charset="-122"/>
                  </a:rPr>
                  <a:t>:</a:t>
                </a:r>
                <a:r>
                  <a:rPr lang="zh-CN" altLang="en-US" sz="2800" dirty="0">
                    <a:latin typeface="隶书" pitchFamily="1" charset="-122"/>
                    <a:ea typeface="隶书" pitchFamily="1" charset="-122"/>
                  </a:rPr>
                  <a:t>使目标函数取最优的可行解</a:t>
                </a:r>
                <a:endParaRPr lang="en-US" altLang="zh-CN" sz="2800" dirty="0">
                  <a:latin typeface="隶书" pitchFamily="1" charset="-122"/>
                  <a:ea typeface="隶书" pitchFamily="1" charset="-122"/>
                </a:endParaRPr>
              </a:p>
              <a:p>
                <a:pPr marL="366937" indent="-366937"/>
                <a:r>
                  <a:rPr lang="zh-CN" altLang="en-US" sz="2800" dirty="0">
                    <a:latin typeface="隶书" pitchFamily="1" charset="-122"/>
                    <a:ea typeface="隶书" pitchFamily="1" charset="-122"/>
                  </a:rPr>
                  <a:t>基</a:t>
                </a:r>
                <a:r>
                  <a:rPr lang="en-US" altLang="zh-CN" sz="2800" dirty="0">
                    <a:latin typeface="隶书" pitchFamily="1" charset="-122"/>
                    <a:ea typeface="隶书" pitchFamily="1" charset="-122"/>
                  </a:rPr>
                  <a:t>(basis)</a:t>
                </a:r>
                <a:r>
                  <a:rPr lang="zh-CN" altLang="en-US" sz="2800" dirty="0">
                    <a:latin typeface="隶书" pitchFamily="1" charset="-122"/>
                    <a:ea typeface="隶书" pitchFamily="1" charset="-122"/>
                  </a:rPr>
                  <a:t>，基变量</a:t>
                </a:r>
                <a:r>
                  <a:rPr lang="en-US" altLang="zh-CN" sz="2800" dirty="0">
                    <a:latin typeface="隶书" pitchFamily="1" charset="-122"/>
                    <a:ea typeface="隶书" pitchFamily="1" charset="-122"/>
                  </a:rPr>
                  <a:t>(basic Var.)</a:t>
                </a:r>
                <a:r>
                  <a:rPr lang="zh-CN" altLang="en-US" sz="2800" dirty="0">
                    <a:latin typeface="隶书" pitchFamily="1" charset="-122"/>
                    <a:ea typeface="隶书" pitchFamily="1" charset="-122"/>
                  </a:rPr>
                  <a:t>，非基变量</a:t>
                </a:r>
                <a:r>
                  <a:rPr lang="en-US" altLang="zh-CN" sz="2800" dirty="0">
                    <a:latin typeface="隶书" pitchFamily="1" charset="-122"/>
                    <a:ea typeface="隶书" pitchFamily="1" charset="-122"/>
                  </a:rPr>
                  <a:t>(non-basic var.)</a:t>
                </a:r>
              </a:p>
              <a:p>
                <a:pPr marL="752700" lvl="1" indent="-366937"/>
                <a:r>
                  <a:rPr lang="zh-CN" altLang="en-US" sz="2400" dirty="0">
                    <a:latin typeface="隶书" pitchFamily="1" charset="-122"/>
                    <a:ea typeface="隶书" pitchFamily="1" charset="-122"/>
                  </a:rPr>
                  <a:t>若</a:t>
                </a:r>
                <a14:m>
                  <m:oMath xmlns:m="http://schemas.openxmlformats.org/officeDocument/2006/math">
                    <m:r>
                      <a:rPr lang="en-US" altLang="zh-CN" sz="2400" i="1" dirty="0" smtClean="0">
                        <a:latin typeface="Cambria Math"/>
                        <a:ea typeface="隶书" pitchFamily="1" charset="-122"/>
                      </a:rPr>
                      <m:t>𝐵</m:t>
                    </m:r>
                    <m:r>
                      <a:rPr lang="en-US" altLang="zh-CN" sz="2400" i="1" dirty="0" smtClean="0">
                        <a:latin typeface="Cambria Math"/>
                        <a:ea typeface="隶书" pitchFamily="1" charset="-122"/>
                      </a:rPr>
                      <m:t>=[</m:t>
                    </m:r>
                    <m:sSub>
                      <m:sSubPr>
                        <m:ctrlPr>
                          <a:rPr lang="en-US" altLang="zh-CN" sz="2400" b="1" i="1" dirty="0" smtClean="0">
                            <a:latin typeface="Cambria Math" panose="02040503050406030204" pitchFamily="18" charset="0"/>
                            <a:ea typeface="隶书" pitchFamily="1" charset="-122"/>
                          </a:rPr>
                        </m:ctrlPr>
                      </m:sSubPr>
                      <m:e>
                        <m:r>
                          <a:rPr lang="en-US" altLang="zh-CN" sz="2400" i="1" dirty="0" smtClean="0">
                            <a:latin typeface="Cambria Math"/>
                            <a:ea typeface="隶书" pitchFamily="1" charset="-122"/>
                          </a:rPr>
                          <m:t>𝑃</m:t>
                        </m:r>
                      </m:e>
                      <m:sub>
                        <m:r>
                          <a:rPr lang="en-US" altLang="zh-CN" sz="2400" i="1" dirty="0" smtClean="0">
                            <a:latin typeface="Cambria Math"/>
                            <a:ea typeface="隶书" pitchFamily="1" charset="-122"/>
                          </a:rPr>
                          <m:t>1</m:t>
                        </m:r>
                      </m:sub>
                    </m:sSub>
                    <m:r>
                      <a:rPr lang="en-US" altLang="zh-CN" sz="2400" i="1" dirty="0" smtClean="0">
                        <a:latin typeface="Cambria Math"/>
                        <a:ea typeface="隶书" pitchFamily="1" charset="-122"/>
                      </a:rPr>
                      <m:t> </m:t>
                    </m:r>
                    <m:sSub>
                      <m:sSubPr>
                        <m:ctrlPr>
                          <a:rPr lang="en-US" altLang="zh-CN" sz="2400" b="1" i="1" dirty="0" smtClean="0">
                            <a:latin typeface="Cambria Math" panose="02040503050406030204" pitchFamily="18" charset="0"/>
                            <a:ea typeface="隶书" pitchFamily="1" charset="-122"/>
                          </a:rPr>
                        </m:ctrlPr>
                      </m:sSubPr>
                      <m:e>
                        <m:r>
                          <a:rPr lang="en-US" altLang="zh-CN" sz="2400" i="1" dirty="0" smtClean="0">
                            <a:latin typeface="Cambria Math"/>
                            <a:ea typeface="隶书" pitchFamily="1" charset="-122"/>
                          </a:rPr>
                          <m:t>𝑃</m:t>
                        </m:r>
                      </m:e>
                      <m:sub>
                        <m:r>
                          <a:rPr lang="en-US" altLang="zh-CN" sz="2400" i="1" dirty="0" smtClean="0">
                            <a:latin typeface="Cambria Math"/>
                            <a:ea typeface="隶书" pitchFamily="1" charset="-122"/>
                          </a:rPr>
                          <m:t>2</m:t>
                        </m:r>
                      </m:sub>
                    </m:sSub>
                    <m:r>
                      <a:rPr lang="en-US" altLang="zh-CN" sz="2400" i="1" dirty="0" smtClean="0">
                        <a:latin typeface="Cambria Math"/>
                        <a:ea typeface="隶书" pitchFamily="1" charset="-122"/>
                      </a:rPr>
                      <m:t> … </m:t>
                    </m:r>
                    <m:sSub>
                      <m:sSubPr>
                        <m:ctrlPr>
                          <a:rPr lang="en-US" altLang="zh-CN" sz="2400" b="1" i="1" dirty="0" smtClean="0">
                            <a:latin typeface="Cambria Math" panose="02040503050406030204" pitchFamily="18" charset="0"/>
                            <a:ea typeface="隶书" pitchFamily="1" charset="-122"/>
                          </a:rPr>
                        </m:ctrlPr>
                      </m:sSubPr>
                      <m:e>
                        <m:r>
                          <a:rPr lang="en-US" altLang="zh-CN" sz="2400" i="1" dirty="0" smtClean="0">
                            <a:latin typeface="Cambria Math"/>
                            <a:ea typeface="隶书" pitchFamily="1" charset="-122"/>
                          </a:rPr>
                          <m:t>𝑃</m:t>
                        </m:r>
                      </m:e>
                      <m:sub>
                        <m:r>
                          <a:rPr lang="en-US" altLang="zh-CN" sz="2400" i="1" dirty="0" smtClean="0">
                            <a:latin typeface="Cambria Math"/>
                            <a:ea typeface="隶书" pitchFamily="1" charset="-122"/>
                          </a:rPr>
                          <m:t>𝑚</m:t>
                        </m:r>
                      </m:sub>
                    </m:sSub>
                    <m:r>
                      <a:rPr lang="en-US" altLang="zh-CN" sz="2400" i="1" dirty="0" smtClean="0">
                        <a:latin typeface="Cambria Math"/>
                        <a:ea typeface="隶书" pitchFamily="1" charset="-122"/>
                      </a:rPr>
                      <m:t>]</m:t>
                    </m:r>
                  </m:oMath>
                </a14:m>
                <a:r>
                  <a:rPr lang="zh-CN" altLang="en-US" sz="2400" dirty="0">
                    <a:latin typeface="隶书" pitchFamily="1" charset="-122"/>
                    <a:ea typeface="隶书" pitchFamily="1" charset="-122"/>
                  </a:rPr>
                  <a:t>为</a:t>
                </a:r>
                <a14:m>
                  <m:oMath xmlns:m="http://schemas.openxmlformats.org/officeDocument/2006/math">
                    <m:r>
                      <a:rPr lang="en-US" altLang="zh-CN" sz="2400" i="1" dirty="0" smtClean="0">
                        <a:latin typeface="Cambria Math"/>
                        <a:ea typeface="隶书" pitchFamily="1" charset="-122"/>
                      </a:rPr>
                      <m:t>𝐴</m:t>
                    </m:r>
                  </m:oMath>
                </a14:m>
                <a:r>
                  <a:rPr lang="zh-CN" altLang="en-US" sz="2400" dirty="0">
                    <a:latin typeface="隶书" pitchFamily="1" charset="-122"/>
                    <a:ea typeface="隶书" pitchFamily="1" charset="-122"/>
                  </a:rPr>
                  <a:t>的一个</a:t>
                </a:r>
                <a14:m>
                  <m:oMath xmlns:m="http://schemas.openxmlformats.org/officeDocument/2006/math">
                    <m:r>
                      <a:rPr lang="en-US" altLang="zh-CN" sz="2400" i="1" dirty="0" smtClean="0">
                        <a:latin typeface="Cambria Math"/>
                        <a:ea typeface="隶书" pitchFamily="1" charset="-122"/>
                      </a:rPr>
                      <m:t>𝑚</m:t>
                    </m:r>
                  </m:oMath>
                </a14:m>
                <a:r>
                  <a:rPr lang="zh-CN" altLang="en-US" sz="2400" dirty="0">
                    <a:latin typeface="隶书" pitchFamily="1" charset="-122"/>
                    <a:ea typeface="隶书" pitchFamily="1" charset="-122"/>
                  </a:rPr>
                  <a:t>阶可逆矩阵，</a:t>
                </a:r>
                <a14:m>
                  <m:oMath xmlns:m="http://schemas.openxmlformats.org/officeDocument/2006/math">
                    <m:r>
                      <a:rPr lang="en-US" altLang="zh-CN" sz="2400" i="1" dirty="0" smtClean="0">
                        <a:latin typeface="Cambria Math"/>
                        <a:ea typeface="隶书" pitchFamily="1" charset="-122"/>
                      </a:rPr>
                      <m:t>𝐴</m:t>
                    </m:r>
                    <m:r>
                      <a:rPr lang="en-US" altLang="zh-CN" sz="2400" i="1" dirty="0">
                        <a:latin typeface="Cambria Math"/>
                        <a:ea typeface="隶书" pitchFamily="1" charset="-122"/>
                      </a:rPr>
                      <m:t>=</m:t>
                    </m:r>
                    <m:d>
                      <m:dPr>
                        <m:begChr m:val="["/>
                        <m:endChr m:val="]"/>
                        <m:ctrlPr>
                          <a:rPr lang="en-US" altLang="zh-CN" sz="2400" i="1" dirty="0">
                            <a:latin typeface="Cambria Math" panose="02040503050406030204" pitchFamily="18" charset="0"/>
                            <a:ea typeface="隶书" pitchFamily="1" charset="-122"/>
                          </a:rPr>
                        </m:ctrlPr>
                      </m:dPr>
                      <m:e>
                        <m:r>
                          <a:rPr lang="en-US" altLang="zh-CN" sz="2400" i="1" dirty="0">
                            <a:latin typeface="Cambria Math"/>
                            <a:ea typeface="隶书" pitchFamily="1" charset="-122"/>
                          </a:rPr>
                          <m:t>𝐵</m:t>
                        </m:r>
                        <m:r>
                          <a:rPr lang="en-US" altLang="zh-CN" sz="2400" i="1" dirty="0">
                            <a:latin typeface="Cambria Math"/>
                            <a:ea typeface="隶书" pitchFamily="1" charset="-122"/>
                          </a:rPr>
                          <m:t> </m:t>
                        </m:r>
                        <m:r>
                          <a:rPr lang="en-US" altLang="zh-CN" sz="2400" i="1" dirty="0">
                            <a:latin typeface="Cambria Math"/>
                            <a:ea typeface="隶书" pitchFamily="1" charset="-122"/>
                          </a:rPr>
                          <m:t>𝑁</m:t>
                        </m:r>
                      </m:e>
                    </m:d>
                    <m:r>
                      <a:rPr lang="en-US" altLang="zh-CN" sz="2400" i="1" dirty="0">
                        <a:latin typeface="Cambria Math"/>
                        <a:ea typeface="隶书" pitchFamily="1" charset="-122"/>
                      </a:rPr>
                      <m:t>,</m:t>
                    </m:r>
                    <m:r>
                      <a:rPr lang="en-US" altLang="zh-CN" sz="2400" b="1" i="1" dirty="0" smtClean="0">
                        <a:latin typeface="Cambria Math"/>
                        <a:ea typeface="隶书" pitchFamily="1" charset="-122"/>
                      </a:rPr>
                      <m:t> </m:t>
                    </m:r>
                    <m:r>
                      <a:rPr lang="en-US" altLang="zh-CN" sz="2400" i="1" dirty="0">
                        <a:latin typeface="Cambria Math"/>
                        <a:ea typeface="隶书" pitchFamily="1" charset="-122"/>
                      </a:rPr>
                      <m:t>𝒙</m:t>
                    </m:r>
                    <m:r>
                      <a:rPr lang="en-US" altLang="zh-CN" sz="2400" i="1" dirty="0">
                        <a:latin typeface="Cambria Math"/>
                        <a:ea typeface="隶书" pitchFamily="1" charset="-122"/>
                      </a:rPr>
                      <m:t>=</m:t>
                    </m:r>
                    <m:sSup>
                      <m:sSupPr>
                        <m:ctrlPr>
                          <a:rPr lang="en-US" altLang="zh-CN" sz="2400" i="1" dirty="0">
                            <a:latin typeface="Cambria Math" panose="02040503050406030204" pitchFamily="18" charset="0"/>
                            <a:ea typeface="隶书" pitchFamily="1" charset="-122"/>
                          </a:rPr>
                        </m:ctrlPr>
                      </m:sSupPr>
                      <m:e>
                        <m:d>
                          <m:dPr>
                            <m:begChr m:val="["/>
                            <m:endChr m:val="]"/>
                            <m:ctrlPr>
                              <a:rPr lang="en-US" altLang="zh-CN" sz="2400" i="1" dirty="0">
                                <a:latin typeface="Cambria Math" panose="02040503050406030204" pitchFamily="18" charset="0"/>
                                <a:ea typeface="隶书" pitchFamily="1" charset="-122"/>
                              </a:rPr>
                            </m:ctrlPr>
                          </m:dPr>
                          <m:e>
                            <m:sSub>
                              <m:sSubPr>
                                <m:ctrlPr>
                                  <a:rPr lang="en-US" altLang="zh-CN" sz="2400" i="1" dirty="0">
                                    <a:latin typeface="Cambria Math" panose="02040503050406030204" pitchFamily="18" charset="0"/>
                                    <a:ea typeface="隶书" pitchFamily="1" charset="-122"/>
                                  </a:rPr>
                                </m:ctrlPr>
                              </m:sSubPr>
                              <m:e>
                                <m:r>
                                  <a:rPr lang="en-US" altLang="zh-CN" sz="2400" i="1" dirty="0">
                                    <a:latin typeface="Cambria Math"/>
                                    <a:ea typeface="隶书" pitchFamily="1" charset="-122"/>
                                  </a:rPr>
                                  <m:t>𝒙</m:t>
                                </m:r>
                              </m:e>
                              <m:sub>
                                <m:r>
                                  <a:rPr lang="en-US" altLang="zh-CN" sz="2400" i="1" dirty="0">
                                    <a:latin typeface="Cambria Math"/>
                                    <a:ea typeface="隶书" pitchFamily="1" charset="-122"/>
                                  </a:rPr>
                                  <m:t>𝑩</m:t>
                                </m:r>
                              </m:sub>
                            </m:sSub>
                            <m:r>
                              <a:rPr lang="en-US" altLang="zh-CN" sz="2400" i="1" dirty="0">
                                <a:latin typeface="Cambria Math"/>
                                <a:ea typeface="隶书" pitchFamily="1" charset="-122"/>
                              </a:rPr>
                              <m:t> </m:t>
                            </m:r>
                            <m:sSub>
                              <m:sSubPr>
                                <m:ctrlPr>
                                  <a:rPr lang="en-US" altLang="zh-CN" sz="2400" i="1" dirty="0">
                                    <a:latin typeface="Cambria Math" panose="02040503050406030204" pitchFamily="18" charset="0"/>
                                    <a:ea typeface="隶书" pitchFamily="1" charset="-122"/>
                                  </a:rPr>
                                </m:ctrlPr>
                              </m:sSubPr>
                              <m:e>
                                <m:r>
                                  <a:rPr lang="en-US" altLang="zh-CN" sz="2400" i="1" dirty="0">
                                    <a:latin typeface="Cambria Math"/>
                                    <a:ea typeface="隶书" pitchFamily="1" charset="-122"/>
                                  </a:rPr>
                                  <m:t>𝒙</m:t>
                                </m:r>
                              </m:e>
                              <m:sub>
                                <m:r>
                                  <a:rPr lang="en-US" altLang="zh-CN" sz="2400" i="1" dirty="0">
                                    <a:latin typeface="Cambria Math"/>
                                    <a:ea typeface="隶书" pitchFamily="1" charset="-122"/>
                                  </a:rPr>
                                  <m:t>𝑵</m:t>
                                </m:r>
                              </m:sub>
                            </m:sSub>
                          </m:e>
                        </m:d>
                      </m:e>
                      <m:sup>
                        <m:r>
                          <a:rPr lang="en-US" altLang="zh-CN" sz="2400" i="1" dirty="0">
                            <a:latin typeface="Cambria Math"/>
                            <a:ea typeface="隶书" pitchFamily="1" charset="-122"/>
                          </a:rPr>
                          <m:t>𝑻</m:t>
                        </m:r>
                      </m:sup>
                    </m:sSup>
                  </m:oMath>
                </a14:m>
                <a:r>
                  <a:rPr lang="en-US" altLang="zh-CN" sz="2400" dirty="0">
                    <a:latin typeface="隶书" pitchFamily="1" charset="-122"/>
                    <a:ea typeface="隶书" pitchFamily="1" charset="-122"/>
                  </a:rPr>
                  <a:t>,</a:t>
                </a:r>
                <a:r>
                  <a:rPr lang="zh-CN" altLang="en-US" sz="2400" dirty="0">
                    <a:latin typeface="隶书" pitchFamily="1" charset="-122"/>
                    <a:ea typeface="隶书" pitchFamily="1" charset="-122"/>
                  </a:rPr>
                  <a:t>则称</a:t>
                </a:r>
                <a14:m>
                  <m:oMath xmlns:m="http://schemas.openxmlformats.org/officeDocument/2006/math">
                    <m:r>
                      <a:rPr lang="en-US" altLang="zh-CN" sz="2400" i="1" dirty="0" smtClean="0">
                        <a:latin typeface="Cambria Math"/>
                        <a:ea typeface="隶书" pitchFamily="1" charset="-122"/>
                      </a:rPr>
                      <m:t>𝐵</m:t>
                    </m:r>
                  </m:oMath>
                </a14:m>
                <a:r>
                  <a:rPr lang="zh-CN" altLang="en-US" sz="2400" dirty="0">
                    <a:latin typeface="隶书" pitchFamily="1" charset="-122"/>
                    <a:ea typeface="隶书" pitchFamily="1" charset="-122"/>
                  </a:rPr>
                  <a:t>为一个基或基矩阵，对应</a:t>
                </a:r>
                <a14:m>
                  <m:oMath xmlns:m="http://schemas.openxmlformats.org/officeDocument/2006/math">
                    <m:sSub>
                      <m:sSubPr>
                        <m:ctrlPr>
                          <a:rPr lang="en-US" altLang="zh-CN" sz="2400" b="1" i="1" dirty="0" smtClean="0">
                            <a:latin typeface="Cambria Math" panose="02040503050406030204" pitchFamily="18" charset="0"/>
                            <a:ea typeface="隶书" pitchFamily="1" charset="-122"/>
                          </a:rPr>
                        </m:ctrlPr>
                      </m:sSubPr>
                      <m:e>
                        <m:sSub>
                          <m:sSubPr>
                            <m:ctrlPr>
                              <a:rPr lang="en-US" altLang="zh-CN" sz="2400" i="1" dirty="0">
                                <a:latin typeface="Cambria Math" panose="02040503050406030204" pitchFamily="18" charset="0"/>
                                <a:ea typeface="隶书" pitchFamily="1" charset="-122"/>
                              </a:rPr>
                            </m:ctrlPr>
                          </m:sSubPr>
                          <m:e>
                            <m:r>
                              <a:rPr lang="en-US" altLang="zh-CN" sz="2400" i="1" dirty="0">
                                <a:latin typeface="Cambria Math"/>
                                <a:ea typeface="隶书" pitchFamily="1" charset="-122"/>
                              </a:rPr>
                              <m:t>𝒙</m:t>
                            </m:r>
                          </m:e>
                          <m:sub>
                            <m:r>
                              <a:rPr lang="en-US" altLang="zh-CN" sz="2400" i="1" dirty="0">
                                <a:latin typeface="Cambria Math"/>
                                <a:ea typeface="隶书" pitchFamily="1" charset="-122"/>
                              </a:rPr>
                              <m:t>𝑩</m:t>
                            </m:r>
                          </m:sub>
                        </m:sSub>
                        <m:r>
                          <a:rPr lang="zh-CN" altLang="en-US" sz="2400" b="1" i="1" dirty="0" smtClean="0">
                            <a:latin typeface="Cambria Math"/>
                            <a:ea typeface="隶书" pitchFamily="1" charset="-122"/>
                          </a:rPr>
                          <m:t>：</m:t>
                        </m:r>
                        <m:r>
                          <a:rPr lang="en-US" altLang="zh-CN" sz="2400" i="1" dirty="0" smtClean="0">
                            <a:latin typeface="Cambria Math"/>
                            <a:ea typeface="隶书" pitchFamily="1" charset="-122"/>
                          </a:rPr>
                          <m:t>𝑥</m:t>
                        </m:r>
                      </m:e>
                      <m:sub>
                        <m:r>
                          <a:rPr lang="en-US" altLang="zh-CN" sz="2400" i="1" dirty="0" smtClean="0">
                            <a:latin typeface="Cambria Math"/>
                            <a:ea typeface="隶书" pitchFamily="1" charset="-122"/>
                          </a:rPr>
                          <m:t>1</m:t>
                        </m:r>
                      </m:sub>
                    </m:sSub>
                    <m:r>
                      <a:rPr lang="en-US" altLang="zh-CN" sz="2400" i="1" dirty="0" smtClean="0">
                        <a:latin typeface="Cambria Math"/>
                        <a:ea typeface="隶书" pitchFamily="1" charset="-122"/>
                      </a:rPr>
                      <m:t>,</m:t>
                    </m:r>
                    <m:r>
                      <a:rPr lang="en-US" altLang="zh-CN" sz="2400" b="1" i="1" dirty="0" smtClean="0">
                        <a:latin typeface="Cambria Math"/>
                        <a:ea typeface="隶书" pitchFamily="1" charset="-122"/>
                      </a:rPr>
                      <m:t>⋯</m:t>
                    </m:r>
                    <m:r>
                      <a:rPr lang="en-US" altLang="zh-CN" sz="2400" i="1" dirty="0" smtClean="0">
                        <a:latin typeface="Cambria Math"/>
                        <a:ea typeface="隶书" pitchFamily="1" charset="-122"/>
                      </a:rPr>
                      <m:t>, </m:t>
                    </m:r>
                    <m:sSub>
                      <m:sSubPr>
                        <m:ctrlPr>
                          <a:rPr lang="en-US" altLang="zh-CN" sz="2400" b="1" i="1" dirty="0" smtClean="0">
                            <a:latin typeface="Cambria Math" panose="02040503050406030204" pitchFamily="18" charset="0"/>
                            <a:ea typeface="隶书" pitchFamily="1" charset="-122"/>
                          </a:rPr>
                        </m:ctrlPr>
                      </m:sSubPr>
                      <m:e>
                        <m:r>
                          <a:rPr lang="en-US" altLang="zh-CN" sz="2400" i="1" dirty="0" err="1">
                            <a:latin typeface="Cambria Math"/>
                            <a:ea typeface="隶书" pitchFamily="1" charset="-122"/>
                          </a:rPr>
                          <m:t>𝑥</m:t>
                        </m:r>
                      </m:e>
                      <m:sub>
                        <m:r>
                          <a:rPr lang="en-US" altLang="zh-CN" sz="2400" i="1" dirty="0" err="1">
                            <a:latin typeface="Cambria Math"/>
                            <a:ea typeface="隶书" pitchFamily="1" charset="-122"/>
                          </a:rPr>
                          <m:t>𝑚</m:t>
                        </m:r>
                      </m:sub>
                    </m:sSub>
                  </m:oMath>
                </a14:m>
                <a:r>
                  <a:rPr lang="zh-CN" altLang="en-US" sz="2400" dirty="0">
                    <a:latin typeface="隶书" pitchFamily="1" charset="-122"/>
                    <a:ea typeface="隶书" pitchFamily="1" charset="-122"/>
                  </a:rPr>
                  <a:t>称为基变量，剩余的</a:t>
                </a:r>
                <a14:m>
                  <m:oMath xmlns:m="http://schemas.openxmlformats.org/officeDocument/2006/math">
                    <m:sSub>
                      <m:sSubPr>
                        <m:ctrlPr>
                          <a:rPr lang="en-US" altLang="zh-CN" sz="2400" i="1" dirty="0">
                            <a:latin typeface="Cambria Math" panose="02040503050406030204" pitchFamily="18" charset="0"/>
                            <a:ea typeface="隶书" pitchFamily="1" charset="-122"/>
                          </a:rPr>
                        </m:ctrlPr>
                      </m:sSubPr>
                      <m:e>
                        <m:r>
                          <a:rPr lang="en-US" altLang="zh-CN" sz="2400" i="1" dirty="0">
                            <a:latin typeface="Cambria Math"/>
                            <a:ea typeface="隶书" pitchFamily="1" charset="-122"/>
                          </a:rPr>
                          <m:t>𝒙</m:t>
                        </m:r>
                      </m:e>
                      <m:sub>
                        <m:r>
                          <a:rPr lang="en-US" altLang="zh-CN" sz="2400" i="1" dirty="0">
                            <a:latin typeface="Cambria Math"/>
                            <a:ea typeface="隶书" pitchFamily="1" charset="-122"/>
                          </a:rPr>
                          <m:t>𝑵</m:t>
                        </m:r>
                      </m:sub>
                    </m:sSub>
                    <m:r>
                      <a:rPr lang="zh-CN" altLang="en-US" sz="2400" b="1" i="1" dirty="0" smtClean="0">
                        <a:latin typeface="Cambria Math"/>
                        <a:ea typeface="隶书" pitchFamily="1" charset="-122"/>
                      </a:rPr>
                      <m:t>：</m:t>
                    </m:r>
                    <m:r>
                      <a:rPr lang="en-US" altLang="zh-CN" sz="2400" i="1" dirty="0" smtClean="0">
                        <a:latin typeface="Cambria Math"/>
                        <a:ea typeface="隶书" pitchFamily="1" charset="-122"/>
                      </a:rPr>
                      <m:t>𝑛</m:t>
                    </m:r>
                    <m:r>
                      <a:rPr lang="en-US" altLang="zh-CN" sz="2400" i="1" dirty="0" smtClean="0">
                        <a:latin typeface="Cambria Math"/>
                        <a:ea typeface="隶书" pitchFamily="1" charset="-122"/>
                      </a:rPr>
                      <m:t>−</m:t>
                    </m:r>
                    <m:r>
                      <a:rPr lang="en-US" altLang="zh-CN" sz="2400" i="1" dirty="0" smtClean="0">
                        <a:latin typeface="Cambria Math"/>
                        <a:ea typeface="隶书" pitchFamily="1" charset="-122"/>
                      </a:rPr>
                      <m:t>𝑚</m:t>
                    </m:r>
                  </m:oMath>
                </a14:m>
                <a:r>
                  <a:rPr lang="zh-CN" altLang="en-US" sz="2400" dirty="0">
                    <a:latin typeface="隶书" pitchFamily="1" charset="-122"/>
                    <a:ea typeface="隶书" pitchFamily="1" charset="-122"/>
                  </a:rPr>
                  <a:t>个变量称为非基变量。</a:t>
                </a:r>
                <a:endParaRPr lang="en-US" altLang="zh-CN" sz="2400" dirty="0">
                  <a:latin typeface="隶书" pitchFamily="1" charset="-122"/>
                  <a:ea typeface="隶书" pitchFamily="1" charset="-122"/>
                </a:endParaRPr>
              </a:p>
              <a:p>
                <a:pPr marL="366937" indent="-366937"/>
                <a:r>
                  <a:rPr lang="zh-CN" altLang="en-US" sz="2800" dirty="0">
                    <a:latin typeface="隶书" pitchFamily="1" charset="-122"/>
                    <a:ea typeface="隶书" pitchFamily="1" charset="-122"/>
                  </a:rPr>
                  <a:t>基本解</a:t>
                </a:r>
                <a:r>
                  <a:rPr lang="en-US" altLang="zh-CN" sz="2800" dirty="0">
                    <a:latin typeface="隶书" pitchFamily="1" charset="-122"/>
                    <a:ea typeface="隶书" pitchFamily="1" charset="-122"/>
                  </a:rPr>
                  <a:t>:</a:t>
                </a:r>
                <a:r>
                  <a:rPr lang="zh-CN" altLang="en-US" sz="2800" dirty="0">
                    <a:latin typeface="隶书" pitchFamily="1" charset="-122"/>
                    <a:ea typeface="隶书" pitchFamily="1" charset="-122"/>
                  </a:rPr>
                  <a:t>非基变量为</a:t>
                </a:r>
                <a:r>
                  <a:rPr lang="en-US" altLang="zh-CN" sz="2800" dirty="0">
                    <a:latin typeface="隶书" pitchFamily="1" charset="-122"/>
                    <a:ea typeface="隶书" pitchFamily="1" charset="-122"/>
                  </a:rPr>
                  <a:t>0</a:t>
                </a:r>
                <a:r>
                  <a:rPr lang="zh-CN" altLang="en-US" sz="2800" dirty="0">
                    <a:latin typeface="隶书" pitchFamily="1" charset="-122"/>
                    <a:ea typeface="隶书" pitchFamily="1" charset="-122"/>
                  </a:rPr>
                  <a:t>时，满足约束</a:t>
                </a:r>
                <a14:m>
                  <m:oMath xmlns:m="http://schemas.openxmlformats.org/officeDocument/2006/math">
                    <m:r>
                      <a:rPr lang="en-US" altLang="zh-CN" sz="2800" i="1" dirty="0" smtClean="0">
                        <a:latin typeface="Cambria Math"/>
                        <a:ea typeface="隶书" pitchFamily="1" charset="-122"/>
                      </a:rPr>
                      <m:t>𝐴𝑥</m:t>
                    </m:r>
                    <m:r>
                      <a:rPr lang="en-US" altLang="zh-CN" sz="2800" i="1" dirty="0" smtClean="0">
                        <a:latin typeface="Cambria Math"/>
                        <a:ea typeface="隶书" pitchFamily="1" charset="-122"/>
                      </a:rPr>
                      <m:t>=</m:t>
                    </m:r>
                    <m:r>
                      <a:rPr lang="en-US" altLang="zh-CN" sz="2800" i="1" dirty="0" smtClean="0">
                        <a:latin typeface="Cambria Math"/>
                        <a:ea typeface="隶书" pitchFamily="1" charset="-122"/>
                      </a:rPr>
                      <m:t>𝑏</m:t>
                    </m:r>
                  </m:oMath>
                </a14:m>
                <a:r>
                  <a:rPr lang="zh-CN" altLang="en-US" sz="2800" dirty="0">
                    <a:latin typeface="隶书" pitchFamily="1" charset="-122"/>
                    <a:ea typeface="隶书" pitchFamily="1" charset="-122"/>
                  </a:rPr>
                  <a:t>的解</a:t>
                </a:r>
                <a:endParaRPr lang="en-US" altLang="zh-CN" sz="2800" dirty="0">
                  <a:latin typeface="隶书" pitchFamily="1" charset="-122"/>
                  <a:ea typeface="隶书" pitchFamily="1" charset="-122"/>
                </a:endParaRPr>
              </a:p>
              <a:p>
                <a:pPr marL="752700" lvl="1" indent="-366937"/>
                <a:r>
                  <a:rPr lang="zh-CN" altLang="en-US" sz="2000" dirty="0">
                    <a:solidFill>
                      <a:srgbClr val="0000FF"/>
                    </a:solidFill>
                    <a:latin typeface="隶书" pitchFamily="1" charset="-122"/>
                    <a:ea typeface="隶书" pitchFamily="1" charset="-122"/>
                  </a:rPr>
                  <a:t>基本解至少有</a:t>
                </a:r>
                <a14:m>
                  <m:oMath xmlns:m="http://schemas.openxmlformats.org/officeDocument/2006/math">
                    <m:r>
                      <a:rPr lang="en-US" altLang="zh-CN" sz="2000" i="1" dirty="0" smtClean="0">
                        <a:solidFill>
                          <a:srgbClr val="0000FF"/>
                        </a:solidFill>
                        <a:latin typeface="Cambria Math"/>
                        <a:ea typeface="隶书" pitchFamily="1" charset="-122"/>
                      </a:rPr>
                      <m:t>𝑛</m:t>
                    </m:r>
                    <m:r>
                      <a:rPr lang="en-US" altLang="zh-CN" sz="2000" i="1" dirty="0" smtClean="0">
                        <a:solidFill>
                          <a:srgbClr val="0000FF"/>
                        </a:solidFill>
                        <a:latin typeface="Cambria Math"/>
                        <a:ea typeface="隶书" pitchFamily="1" charset="-122"/>
                      </a:rPr>
                      <m:t>−</m:t>
                    </m:r>
                    <m:r>
                      <a:rPr lang="en-US" altLang="zh-CN" sz="2000" i="1" dirty="0" smtClean="0">
                        <a:solidFill>
                          <a:srgbClr val="0000FF"/>
                        </a:solidFill>
                        <a:latin typeface="Cambria Math"/>
                        <a:ea typeface="隶书" pitchFamily="1" charset="-122"/>
                      </a:rPr>
                      <m:t>𝑚</m:t>
                    </m:r>
                  </m:oMath>
                </a14:m>
                <a:r>
                  <a:rPr lang="zh-CN" altLang="en-US" sz="2000" dirty="0">
                    <a:solidFill>
                      <a:srgbClr val="0000FF"/>
                    </a:solidFill>
                    <a:latin typeface="隶书" pitchFamily="1" charset="-122"/>
                    <a:ea typeface="隶书" pitchFamily="1" charset="-122"/>
                  </a:rPr>
                  <a:t>个分量为</a:t>
                </a:r>
                <a:r>
                  <a:rPr lang="en-US" altLang="zh-CN" sz="2000" dirty="0">
                    <a:solidFill>
                      <a:srgbClr val="0000FF"/>
                    </a:solidFill>
                    <a:latin typeface="隶书" pitchFamily="1" charset="-122"/>
                    <a:ea typeface="隶书" pitchFamily="1" charset="-122"/>
                  </a:rPr>
                  <a:t>0</a:t>
                </a:r>
                <a:r>
                  <a:rPr lang="zh-CN" altLang="en-US" sz="2000" dirty="0">
                    <a:solidFill>
                      <a:srgbClr val="0000FF"/>
                    </a:solidFill>
                    <a:latin typeface="隶书" pitchFamily="1" charset="-122"/>
                    <a:ea typeface="隶书" pitchFamily="1" charset="-122"/>
                  </a:rPr>
                  <a:t>，至多有</a:t>
                </a:r>
                <a14:m>
                  <m:oMath xmlns:m="http://schemas.openxmlformats.org/officeDocument/2006/math">
                    <m:r>
                      <a:rPr lang="en-US" altLang="zh-CN" sz="2000" i="1" dirty="0" smtClean="0">
                        <a:solidFill>
                          <a:srgbClr val="0000FF"/>
                        </a:solidFill>
                        <a:latin typeface="Cambria Math"/>
                        <a:ea typeface="隶书" pitchFamily="1" charset="-122"/>
                      </a:rPr>
                      <m:t>𝑚</m:t>
                    </m:r>
                  </m:oMath>
                </a14:m>
                <a:r>
                  <a:rPr lang="zh-CN" altLang="en-US" sz="2000" dirty="0">
                    <a:solidFill>
                      <a:srgbClr val="0000FF"/>
                    </a:solidFill>
                    <a:latin typeface="隶书" pitchFamily="1" charset="-122"/>
                    <a:ea typeface="隶书" pitchFamily="1" charset="-122"/>
                  </a:rPr>
                  <a:t>个非零分量</a:t>
                </a:r>
                <a:endParaRPr lang="en-US" altLang="zh-CN" sz="2000" dirty="0">
                  <a:solidFill>
                    <a:srgbClr val="0000FF"/>
                  </a:solidFill>
                  <a:latin typeface="隶书" pitchFamily="1" charset="-122"/>
                  <a:ea typeface="隶书" pitchFamily="1" charset="-122"/>
                </a:endParaRPr>
              </a:p>
              <a:p>
                <a:pPr marL="752700" lvl="1" indent="-366937"/>
                <a:r>
                  <a:rPr lang="zh-CN" altLang="en-US" sz="2000" dirty="0">
                    <a:solidFill>
                      <a:srgbClr val="0000FF"/>
                    </a:solidFill>
                    <a:latin typeface="隶书" pitchFamily="1" charset="-122"/>
                    <a:ea typeface="隶书" pitchFamily="1" charset="-122"/>
                  </a:rPr>
                  <a:t>非零分量的个数少于</a:t>
                </a:r>
                <a14:m>
                  <m:oMath xmlns:m="http://schemas.openxmlformats.org/officeDocument/2006/math">
                    <m:r>
                      <a:rPr lang="en-US" altLang="zh-CN" sz="2000" i="1" dirty="0" smtClean="0">
                        <a:solidFill>
                          <a:srgbClr val="0000FF"/>
                        </a:solidFill>
                        <a:latin typeface="Cambria Math"/>
                        <a:ea typeface="隶书" pitchFamily="1" charset="-122"/>
                      </a:rPr>
                      <m:t>𝑚</m:t>
                    </m:r>
                  </m:oMath>
                </a14:m>
                <a:r>
                  <a:rPr lang="zh-CN" altLang="en-US" sz="2000" dirty="0">
                    <a:solidFill>
                      <a:srgbClr val="0000FF"/>
                    </a:solidFill>
                    <a:latin typeface="隶书" pitchFamily="1" charset="-122"/>
                    <a:ea typeface="隶书" pitchFamily="1" charset="-122"/>
                  </a:rPr>
                  <a:t>时，称为退化的基本解</a:t>
                </a:r>
                <a:endParaRPr lang="en-US" altLang="zh-CN" sz="2000" dirty="0">
                  <a:solidFill>
                    <a:srgbClr val="0000FF"/>
                  </a:solidFill>
                  <a:latin typeface="隶书" pitchFamily="1" charset="-122"/>
                  <a:ea typeface="隶书" pitchFamily="1" charset="-122"/>
                </a:endParaRPr>
              </a:p>
              <a:p>
                <a:pPr marL="752700" lvl="1" indent="-366937"/>
                <a:r>
                  <a:rPr lang="zh-CN" altLang="en-US" sz="2000" dirty="0">
                    <a:solidFill>
                      <a:srgbClr val="0000FF"/>
                    </a:solidFill>
                    <a:latin typeface="隶书" pitchFamily="1" charset="-122"/>
                    <a:ea typeface="隶书" pitchFamily="1" charset="-122"/>
                  </a:rPr>
                  <a:t>基本解的个数最多有</a:t>
                </a:r>
                <a14:m>
                  <m:oMath xmlns:m="http://schemas.openxmlformats.org/officeDocument/2006/math">
                    <m:r>
                      <a:rPr lang="en-US" altLang="zh-CN" sz="2000" i="1" dirty="0" smtClean="0">
                        <a:solidFill>
                          <a:srgbClr val="0000FF"/>
                        </a:solidFill>
                        <a:latin typeface="Cambria Math"/>
                        <a:ea typeface="隶书" pitchFamily="1" charset="-122"/>
                      </a:rPr>
                      <m:t>𝐶</m:t>
                    </m:r>
                    <m:r>
                      <a:rPr lang="en-US" altLang="zh-CN" sz="2000" i="1" dirty="0" smtClean="0">
                        <a:solidFill>
                          <a:srgbClr val="0000FF"/>
                        </a:solidFill>
                        <a:latin typeface="Cambria Math"/>
                        <a:ea typeface="隶书" pitchFamily="1" charset="-122"/>
                      </a:rPr>
                      <m:t>(</m:t>
                    </m:r>
                    <m:r>
                      <a:rPr lang="en-US" altLang="zh-CN" sz="2000" i="1" dirty="0" err="1">
                        <a:solidFill>
                          <a:srgbClr val="0000FF"/>
                        </a:solidFill>
                        <a:latin typeface="Cambria Math"/>
                        <a:ea typeface="隶书" pitchFamily="1" charset="-122"/>
                      </a:rPr>
                      <m:t>𝑛</m:t>
                    </m:r>
                    <m:r>
                      <a:rPr lang="en-US" altLang="zh-CN" sz="2000" i="1" dirty="0" err="1">
                        <a:solidFill>
                          <a:srgbClr val="0000FF"/>
                        </a:solidFill>
                        <a:latin typeface="Cambria Math"/>
                        <a:ea typeface="隶书" pitchFamily="1" charset="-122"/>
                      </a:rPr>
                      <m:t>,</m:t>
                    </m:r>
                    <m:r>
                      <a:rPr lang="en-US" altLang="zh-CN" sz="2000" i="1" dirty="0" err="1">
                        <a:solidFill>
                          <a:srgbClr val="0000FF"/>
                        </a:solidFill>
                        <a:latin typeface="Cambria Math"/>
                        <a:ea typeface="隶书" pitchFamily="1" charset="-122"/>
                      </a:rPr>
                      <m:t>𝑚</m:t>
                    </m:r>
                    <m:r>
                      <a:rPr lang="en-US" altLang="zh-CN" sz="2000" i="1" dirty="0">
                        <a:solidFill>
                          <a:srgbClr val="0000FF"/>
                        </a:solidFill>
                        <a:latin typeface="Cambria Math"/>
                        <a:ea typeface="隶书" pitchFamily="1" charset="-122"/>
                      </a:rPr>
                      <m:t>)=</m:t>
                    </m:r>
                    <m:r>
                      <a:rPr lang="en-US" altLang="zh-CN" sz="2000" i="1" dirty="0">
                        <a:solidFill>
                          <a:srgbClr val="0000FF"/>
                        </a:solidFill>
                        <a:latin typeface="Cambria Math"/>
                        <a:ea typeface="隶书" pitchFamily="1" charset="-122"/>
                      </a:rPr>
                      <m:t>𝑛</m:t>
                    </m:r>
                    <m:r>
                      <a:rPr lang="en-US" altLang="zh-CN" sz="2000" i="1" dirty="0">
                        <a:solidFill>
                          <a:srgbClr val="0000FF"/>
                        </a:solidFill>
                        <a:latin typeface="Cambria Math"/>
                        <a:ea typeface="隶书" pitchFamily="1" charset="-122"/>
                      </a:rPr>
                      <m:t>!/(</m:t>
                    </m:r>
                    <m:r>
                      <a:rPr lang="en-US" altLang="zh-CN" sz="2000" i="1" dirty="0">
                        <a:solidFill>
                          <a:srgbClr val="0000FF"/>
                        </a:solidFill>
                        <a:latin typeface="Cambria Math"/>
                        <a:ea typeface="隶书" pitchFamily="1" charset="-122"/>
                      </a:rPr>
                      <m:t>𝑚</m:t>
                    </m:r>
                    <m:r>
                      <a:rPr lang="en-US" altLang="zh-CN" sz="2000" i="1" dirty="0">
                        <a:solidFill>
                          <a:srgbClr val="0000FF"/>
                        </a:solidFill>
                        <a:latin typeface="Cambria Math"/>
                        <a:ea typeface="隶书" pitchFamily="1" charset="-122"/>
                      </a:rPr>
                      <m:t>!(</m:t>
                    </m:r>
                    <m:r>
                      <a:rPr lang="en-US" altLang="zh-CN" sz="2000" i="1" dirty="0">
                        <a:solidFill>
                          <a:srgbClr val="0000FF"/>
                        </a:solidFill>
                        <a:latin typeface="Cambria Math"/>
                        <a:ea typeface="隶书" pitchFamily="1" charset="-122"/>
                      </a:rPr>
                      <m:t>𝑛</m:t>
                    </m:r>
                    <m:r>
                      <a:rPr lang="en-US" altLang="zh-CN" sz="2000" i="1" dirty="0">
                        <a:solidFill>
                          <a:srgbClr val="0000FF"/>
                        </a:solidFill>
                        <a:latin typeface="Cambria Math"/>
                        <a:ea typeface="隶书" pitchFamily="1" charset="-122"/>
                      </a:rPr>
                      <m:t>−</m:t>
                    </m:r>
                    <m:r>
                      <a:rPr lang="en-US" altLang="zh-CN" sz="2000" i="1" dirty="0">
                        <a:solidFill>
                          <a:srgbClr val="0000FF"/>
                        </a:solidFill>
                        <a:latin typeface="Cambria Math"/>
                        <a:ea typeface="隶书" pitchFamily="1" charset="-122"/>
                      </a:rPr>
                      <m:t>𝑚</m:t>
                    </m:r>
                    <m:r>
                      <a:rPr lang="en-US" altLang="zh-CN" sz="2000" i="1" dirty="0">
                        <a:solidFill>
                          <a:srgbClr val="0000FF"/>
                        </a:solidFill>
                        <a:latin typeface="Cambria Math"/>
                        <a:ea typeface="隶书" pitchFamily="1" charset="-122"/>
                      </a:rPr>
                      <m:t>)!)</m:t>
                    </m:r>
                  </m:oMath>
                </a14:m>
                <a:endParaRPr lang="en-US" altLang="zh-CN" sz="2000" dirty="0">
                  <a:solidFill>
                    <a:srgbClr val="0000FF"/>
                  </a:solidFill>
                  <a:latin typeface="隶书" pitchFamily="1" charset="-122"/>
                  <a:ea typeface="隶书" pitchFamily="1" charset="-122"/>
                </a:endParaRPr>
              </a:p>
              <a:p>
                <a:pPr marL="752700" lvl="1" indent="-366937"/>
                <a:endParaRPr lang="en-US" altLang="zh-CN" sz="2400" dirty="0">
                  <a:latin typeface="隶书" pitchFamily="1" charset="-122"/>
                  <a:ea typeface="隶书" pitchFamily="1"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410" r="-86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2.1 </a:t>
            </a:r>
            <a:r>
              <a:rPr lang="zh-CN" altLang="en-US" sz="3200" dirty="0">
                <a:latin typeface="隶书" panose="02010509060101010101" pitchFamily="1" charset="-122"/>
              </a:rPr>
              <a:t>线性规划的基本概念</a:t>
            </a:r>
            <a:r>
              <a:rPr lang="en-US" altLang="zh-CN" sz="2000" dirty="0">
                <a:latin typeface="隶书" panose="02010509060101010101" pitchFamily="1" charset="-122"/>
              </a:rPr>
              <a:t>-</a:t>
            </a:r>
            <a:r>
              <a:rPr lang="zh-CN" altLang="en-US" sz="2400" dirty="0"/>
              <a:t>解的基本概念</a:t>
            </a:r>
            <a:endParaRPr lang="zh-CN" alt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800" dirty="0">
                    <a:latin typeface="隶书" pitchFamily="1" charset="-122"/>
                    <a:ea typeface="隶书" pitchFamily="1" charset="-122"/>
                  </a:rPr>
                  <a:t>基本可行解</a:t>
                </a:r>
                <a:r>
                  <a:rPr lang="en-US" altLang="zh-CN" sz="2800" dirty="0">
                    <a:latin typeface="隶书" pitchFamily="1" charset="-122"/>
                    <a:ea typeface="隶书" pitchFamily="1" charset="-122"/>
                  </a:rPr>
                  <a:t>(basic feasible </a:t>
                </a:r>
                <a:r>
                  <a:rPr lang="en-US" altLang="zh-CN" sz="2800" dirty="0" err="1">
                    <a:latin typeface="隶书" pitchFamily="1" charset="-122"/>
                    <a:ea typeface="隶书" pitchFamily="1" charset="-122"/>
                  </a:rPr>
                  <a:t>solution:BFS</a:t>
                </a:r>
                <a:r>
                  <a:rPr lang="en-US" altLang="zh-CN" sz="2800" dirty="0">
                    <a:latin typeface="隶书" pitchFamily="1" charset="-122"/>
                    <a:ea typeface="隶书" pitchFamily="1" charset="-122"/>
                  </a:rPr>
                  <a:t>)</a:t>
                </a:r>
              </a:p>
              <a:p>
                <a:pPr lvl="1"/>
                <a:r>
                  <a:rPr lang="zh-CN" altLang="en-US" sz="2400" dirty="0">
                    <a:latin typeface="隶书" pitchFamily="1" charset="-122"/>
                    <a:ea typeface="隶书" pitchFamily="1" charset="-122"/>
                  </a:rPr>
                  <a:t>还满足非负约束</a:t>
                </a:r>
                <a:r>
                  <a:rPr lang="en-US" altLang="zh-CN" sz="2400" dirty="0">
                    <a:latin typeface="隶书" pitchFamily="1" charset="-122"/>
                    <a:ea typeface="隶书" pitchFamily="1" charset="-122"/>
                  </a:rPr>
                  <a:t>x≥0</a:t>
                </a:r>
                <a:r>
                  <a:rPr lang="zh-CN" altLang="en-US" sz="2400" dirty="0">
                    <a:latin typeface="隶书" pitchFamily="1" charset="-122"/>
                    <a:ea typeface="隶书" pitchFamily="1" charset="-122"/>
                  </a:rPr>
                  <a:t>的基本解。基本可行解的个数至多为</a:t>
                </a:r>
                <a:r>
                  <a:rPr lang="en-US" altLang="zh-CN" sz="2400" dirty="0">
                    <a:latin typeface="隶书" pitchFamily="1" charset="-122"/>
                    <a:ea typeface="隶书" pitchFamily="1" charset="-122"/>
                  </a:rPr>
                  <a:t>C(</a:t>
                </a:r>
                <a:r>
                  <a:rPr lang="en-US" altLang="zh-CN" sz="2400" dirty="0" err="1">
                    <a:latin typeface="隶书" pitchFamily="1" charset="-122"/>
                    <a:ea typeface="隶书" pitchFamily="1" charset="-122"/>
                  </a:rPr>
                  <a:t>n,m</a:t>
                </a:r>
                <a:r>
                  <a:rPr lang="en-US" altLang="zh-CN" sz="2400" dirty="0">
                    <a:latin typeface="隶书" pitchFamily="1" charset="-122"/>
                    <a:ea typeface="隶书" pitchFamily="1" charset="-122"/>
                  </a:rPr>
                  <a:t>)=n!/(m!(n-m)!)</a:t>
                </a:r>
              </a:p>
              <a:p>
                <a:r>
                  <a:rPr lang="zh-CN" altLang="en-US" sz="2800" dirty="0">
                    <a:latin typeface="隶书" pitchFamily="1" charset="-122"/>
                    <a:ea typeface="隶书" pitchFamily="1" charset="-122"/>
                  </a:rPr>
                  <a:t>最优基本可行解</a:t>
                </a:r>
                <a:endParaRPr lang="en-US" altLang="zh-CN" sz="2800" dirty="0">
                  <a:latin typeface="隶书" pitchFamily="1" charset="-122"/>
                  <a:ea typeface="隶书" pitchFamily="1" charset="-122"/>
                </a:endParaRPr>
              </a:p>
              <a:p>
                <a:pPr lvl="1"/>
                <a:r>
                  <a:rPr lang="zh-CN" altLang="en-US" sz="2400" dirty="0">
                    <a:latin typeface="隶书" pitchFamily="1" charset="-122"/>
                    <a:ea typeface="隶书" pitchFamily="1" charset="-122"/>
                  </a:rPr>
                  <a:t>使目标函数取最优的基本可行解</a:t>
                </a:r>
                <a:endParaRPr lang="en-US" altLang="zh-CN" sz="2400" dirty="0">
                  <a:latin typeface="隶书" pitchFamily="1" charset="-122"/>
                  <a:ea typeface="隶书" pitchFamily="1" charset="-122"/>
                </a:endParaRPr>
              </a:p>
              <a:p>
                <a:pPr lvl="1"/>
                <a:r>
                  <a:rPr lang="zh-CN" altLang="en-US" sz="2400" dirty="0">
                    <a:latin typeface="隶书" pitchFamily="1" charset="-122"/>
                    <a:ea typeface="隶书" pitchFamily="1" charset="-122"/>
                  </a:rPr>
                  <a:t>注：</a:t>
                </a:r>
                <a:r>
                  <a:rPr lang="en-US" altLang="zh-CN" sz="2400" dirty="0">
                    <a:latin typeface="隶书" pitchFamily="1" charset="-122"/>
                    <a:ea typeface="隶书" pitchFamily="1" charset="-122"/>
                  </a:rPr>
                  <a:t>BFS=&gt;</a:t>
                </a:r>
                <a14:m>
                  <m:oMath xmlns:m="http://schemas.openxmlformats.org/officeDocument/2006/math">
                    <m:r>
                      <a:rPr lang="en-US" altLang="zh-CN" sz="2400" b="1" i="1" smtClean="0">
                        <a:latin typeface="Cambria Math"/>
                        <a:ea typeface="隶书" pitchFamily="1" charset="-122"/>
                      </a:rPr>
                      <m:t>𝑨</m:t>
                    </m:r>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𝑩</m:t>
                        </m:r>
                      </m:sub>
                    </m:sSub>
                    <m:r>
                      <a:rPr lang="en-US" altLang="zh-CN" sz="2400" b="1" i="1" smtClean="0">
                        <a:latin typeface="Cambria Math"/>
                        <a:ea typeface="隶书" pitchFamily="1" charset="-122"/>
                      </a:rPr>
                      <m:t>=</m:t>
                    </m:r>
                    <m:r>
                      <a:rPr lang="en-US" altLang="zh-CN" sz="2400" b="1" i="1" smtClean="0">
                        <a:latin typeface="Cambria Math"/>
                        <a:ea typeface="隶书" pitchFamily="1" charset="-122"/>
                      </a:rPr>
                      <m:t>𝒃</m:t>
                    </m:r>
                    <m:r>
                      <a:rPr lang="en-US" altLang="zh-CN" sz="2400" b="1" i="1" smtClean="0">
                        <a:latin typeface="Cambria Math"/>
                        <a:ea typeface="隶书" pitchFamily="1" charset="-122"/>
                      </a:rPr>
                      <m:t>,</m:t>
                    </m:r>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𝑩</m:t>
                        </m:r>
                      </m:sub>
                    </m:sSub>
                    <m:r>
                      <a:rPr lang="en-US" altLang="zh-CN" sz="2400" b="1" i="1" smtClean="0">
                        <a:latin typeface="Cambria Math"/>
                        <a:ea typeface="隶书" pitchFamily="1" charset="-122"/>
                      </a:rPr>
                      <m:t>≥</m:t>
                    </m:r>
                    <m:r>
                      <a:rPr lang="en-US" altLang="zh-CN" sz="2400" b="1" i="1" smtClean="0">
                        <a:latin typeface="Cambria Math"/>
                        <a:ea typeface="隶书" pitchFamily="1" charset="-122"/>
                      </a:rPr>
                      <m:t>𝟎</m:t>
                    </m:r>
                  </m:oMath>
                </a14:m>
                <a:r>
                  <a:rPr lang="en-US" altLang="zh-CN" sz="2400" dirty="0">
                    <a:latin typeface="隶书" pitchFamily="1" charset="-122"/>
                    <a:ea typeface="隶书" pitchFamily="1" charset="-122"/>
                  </a:rPr>
                  <a:t>;</a:t>
                </a:r>
                <a14:m>
                  <m:oMath xmlns:m="http://schemas.openxmlformats.org/officeDocument/2006/math">
                    <m:sSup>
                      <m:sSupPr>
                        <m:ctrlPr>
                          <a:rPr lang="en-US" altLang="zh-CN" sz="2400" b="1" i="1" dirty="0" smtClean="0">
                            <a:latin typeface="Cambria Math" panose="02040503050406030204" pitchFamily="18" charset="0"/>
                            <a:ea typeface="隶书" pitchFamily="1" charset="-122"/>
                          </a:rPr>
                        </m:ctrlPr>
                      </m:sSupPr>
                      <m:e>
                        <m:r>
                          <a:rPr lang="en-US" altLang="zh-CN" sz="2400" b="1" i="1" dirty="0" smtClean="0">
                            <a:latin typeface="Cambria Math"/>
                            <a:ea typeface="隶书" pitchFamily="1" charset="-122"/>
                          </a:rPr>
                          <m:t>𝒙</m:t>
                        </m:r>
                      </m:e>
                      <m:sup>
                        <m:r>
                          <a:rPr lang="en-US" altLang="zh-CN" sz="2400" b="1" i="1" dirty="0" smtClean="0">
                            <a:latin typeface="Cambria Math"/>
                            <a:ea typeface="隶书" pitchFamily="1" charset="-122"/>
                          </a:rPr>
                          <m:t>∗</m:t>
                        </m:r>
                      </m:sup>
                    </m:sSup>
                  </m:oMath>
                </a14:m>
                <a:r>
                  <a:rPr lang="zh-CN" altLang="en-US" sz="2400" dirty="0">
                    <a:latin typeface="隶书" pitchFamily="1" charset="-122"/>
                    <a:ea typeface="隶书" pitchFamily="1" charset="-122"/>
                  </a:rPr>
                  <a:t>是最优解，则是一个</a:t>
                </a:r>
                <a:r>
                  <a:rPr lang="en-US" altLang="zh-CN" sz="2400" dirty="0">
                    <a:latin typeface="隶书" pitchFamily="1" charset="-122"/>
                    <a:ea typeface="隶书" pitchFamily="1" charset="-122"/>
                  </a:rPr>
                  <a:t>BFS</a:t>
                </a:r>
                <a:r>
                  <a:rPr lang="zh-CN" altLang="en-US" sz="2400" dirty="0">
                    <a:latin typeface="隶书" pitchFamily="1" charset="-122"/>
                    <a:ea typeface="隶书" pitchFamily="1" charset="-122"/>
                  </a:rPr>
                  <a:t>，且</a:t>
                </a:r>
                <a14:m>
                  <m:oMath xmlns:m="http://schemas.openxmlformats.org/officeDocument/2006/math">
                    <m:sSup>
                      <m:sSupPr>
                        <m:ctrlPr>
                          <a:rPr lang="en-US" altLang="zh-CN" sz="2400" b="1" i="1" smtClean="0">
                            <a:latin typeface="Cambria Math" panose="02040503050406030204" pitchFamily="18" charset="0"/>
                            <a:ea typeface="隶书" pitchFamily="1" charset="-122"/>
                          </a:rPr>
                        </m:ctrlPr>
                      </m:sSupPr>
                      <m:e>
                        <m:r>
                          <a:rPr lang="en-US" altLang="zh-CN" sz="2400" b="1" i="1" smtClean="0">
                            <a:latin typeface="Cambria Math"/>
                            <a:ea typeface="隶书" pitchFamily="1" charset="-122"/>
                          </a:rPr>
                          <m:t>𝒄</m:t>
                        </m:r>
                      </m:e>
                      <m:sup>
                        <m:r>
                          <a:rPr lang="en-US" altLang="zh-CN" sz="2400" b="1" i="1" smtClean="0">
                            <a:latin typeface="Cambria Math"/>
                            <a:ea typeface="隶书" pitchFamily="1" charset="-122"/>
                          </a:rPr>
                          <m:t>𝑻</m:t>
                        </m:r>
                      </m:sup>
                    </m:sSup>
                    <m:sSup>
                      <m:sSupPr>
                        <m:ctrlPr>
                          <a:rPr lang="en-US" altLang="zh-CN" sz="2400" b="1" i="1" smtClean="0">
                            <a:latin typeface="Cambria Math" panose="02040503050406030204" pitchFamily="18" charset="0"/>
                            <a:ea typeface="隶书" pitchFamily="1" charset="-122"/>
                          </a:rPr>
                        </m:ctrlPr>
                      </m:sSupPr>
                      <m:e>
                        <m:r>
                          <a:rPr lang="en-US" altLang="zh-CN" sz="2400" b="1" i="1" smtClean="0">
                            <a:latin typeface="Cambria Math"/>
                            <a:ea typeface="隶书" pitchFamily="1" charset="-122"/>
                          </a:rPr>
                          <m:t>𝒙</m:t>
                        </m:r>
                      </m:e>
                      <m:sup>
                        <m:r>
                          <a:rPr lang="en-US" altLang="zh-CN" sz="2400" b="1" i="1" smtClean="0">
                            <a:latin typeface="Cambria Math"/>
                            <a:ea typeface="隶书" pitchFamily="1" charset="-122"/>
                          </a:rPr>
                          <m:t>∗</m:t>
                        </m:r>
                      </m:sup>
                    </m:sSup>
                    <m:r>
                      <a:rPr lang="en-US" altLang="zh-CN" sz="2400" b="1" i="1" smtClean="0">
                        <a:latin typeface="Cambria Math"/>
                        <a:ea typeface="隶书" pitchFamily="1" charset="-122"/>
                      </a:rPr>
                      <m:t>≥</m:t>
                    </m:r>
                    <m:sSup>
                      <m:sSupPr>
                        <m:ctrlPr>
                          <a:rPr lang="en-US" altLang="zh-CN" sz="2400" b="1" i="1" smtClean="0">
                            <a:latin typeface="Cambria Math" panose="02040503050406030204" pitchFamily="18" charset="0"/>
                            <a:ea typeface="隶书" pitchFamily="1" charset="-122"/>
                          </a:rPr>
                        </m:ctrlPr>
                      </m:sSupPr>
                      <m:e>
                        <m:r>
                          <a:rPr lang="en-US" altLang="zh-CN" sz="2400" b="1" i="1" smtClean="0">
                            <a:latin typeface="Cambria Math"/>
                            <a:ea typeface="隶书" pitchFamily="1" charset="-122"/>
                          </a:rPr>
                          <m:t>𝒄</m:t>
                        </m:r>
                      </m:e>
                      <m:sup>
                        <m:r>
                          <a:rPr lang="en-US" altLang="zh-CN" sz="2400" b="1" i="1" smtClean="0">
                            <a:latin typeface="Cambria Math"/>
                            <a:ea typeface="隶书" pitchFamily="1" charset="-122"/>
                          </a:rPr>
                          <m:t>𝑻</m:t>
                        </m:r>
                      </m:sup>
                    </m:sSup>
                    <m:r>
                      <a:rPr lang="en-US" altLang="zh-CN" sz="2400" b="1" i="1" smtClean="0">
                        <a:latin typeface="Cambria Math"/>
                        <a:ea typeface="隶书" pitchFamily="1" charset="-122"/>
                      </a:rPr>
                      <m:t>𝒙</m:t>
                    </m:r>
                  </m:oMath>
                </a14:m>
                <a:r>
                  <a:rPr lang="en-US" altLang="zh-CN" sz="2400" dirty="0">
                    <a:latin typeface="隶书" pitchFamily="1" charset="-122"/>
                    <a:ea typeface="隶书" pitchFamily="1" charset="-122"/>
                  </a:rPr>
                  <a:t>,</a:t>
                </a:r>
                <a:r>
                  <a:rPr lang="zh-CN" altLang="en-US" sz="2400" dirty="0">
                    <a:latin typeface="隶书" pitchFamily="1" charset="-122"/>
                    <a:ea typeface="隶书" pitchFamily="1" charset="-122"/>
                  </a:rPr>
                  <a:t>对任意</a:t>
                </a:r>
                <a:r>
                  <a:rPr lang="en-US" altLang="zh-CN" sz="2400" dirty="0">
                    <a:latin typeface="隶书" pitchFamily="1" charset="-122"/>
                    <a:ea typeface="隶书" pitchFamily="1" charset="-122"/>
                  </a:rPr>
                  <a:t>BFS</a:t>
                </a:r>
                <a14:m>
                  <m:oMath xmlns:m="http://schemas.openxmlformats.org/officeDocument/2006/math">
                    <m:r>
                      <a:rPr lang="en-US" altLang="zh-CN" sz="2400" b="1" i="0" smtClean="0">
                        <a:latin typeface="Cambria Math"/>
                        <a:ea typeface="隶书" pitchFamily="1" charset="-122"/>
                      </a:rPr>
                      <m:t> </m:t>
                    </m:r>
                    <m:r>
                      <a:rPr lang="en-US" altLang="zh-CN" sz="2400" b="1" i="1" smtClean="0">
                        <a:latin typeface="Cambria Math"/>
                        <a:ea typeface="隶书" pitchFamily="1" charset="-122"/>
                      </a:rPr>
                      <m:t>𝒙</m:t>
                    </m:r>
                  </m:oMath>
                </a14:m>
                <a:endParaRPr lang="en-US" altLang="zh-CN" sz="2400" dirty="0">
                  <a:latin typeface="隶书" pitchFamily="1" charset="-122"/>
                  <a:ea typeface="隶书" pitchFamily="1" charset="-122"/>
                </a:endParaRPr>
              </a:p>
              <a:p>
                <a14:m>
                  <m:oMath xmlns:m="http://schemas.openxmlformats.org/officeDocument/2006/math">
                    <m:r>
                      <a:rPr lang="en-US" altLang="zh-CN" sz="2800" b="1" i="1" smtClean="0">
                        <a:latin typeface="Cambria Math"/>
                        <a:ea typeface="隶书" pitchFamily="1" charset="-122"/>
                      </a:rPr>
                      <m:t>𝑨𝒙</m:t>
                    </m:r>
                    <m:r>
                      <a:rPr lang="en-US" altLang="zh-CN" sz="2800" b="1" i="1" smtClean="0">
                        <a:latin typeface="Cambria Math"/>
                        <a:ea typeface="隶书" pitchFamily="1" charset="-122"/>
                      </a:rPr>
                      <m:t>=</m:t>
                    </m:r>
                    <m:r>
                      <a:rPr lang="en-US" altLang="zh-CN" sz="2800" b="1" i="1" smtClean="0">
                        <a:latin typeface="Cambria Math"/>
                        <a:ea typeface="隶书" pitchFamily="1" charset="-122"/>
                      </a:rPr>
                      <m:t>𝒃</m:t>
                    </m:r>
                    <m:r>
                      <a:rPr lang="en-US" altLang="zh-CN" sz="2800" b="1" i="1" smtClean="0">
                        <a:latin typeface="Cambria Math"/>
                        <a:ea typeface="隶书" pitchFamily="1" charset="-122"/>
                      </a:rPr>
                      <m:t>⇒</m:t>
                    </m:r>
                    <m:d>
                      <m:dPr>
                        <m:ctrlPr>
                          <a:rPr lang="en-US" altLang="zh-CN" sz="2800" b="1" i="1" smtClean="0">
                            <a:latin typeface="Cambria Math" panose="02040503050406030204" pitchFamily="18" charset="0"/>
                            <a:ea typeface="隶书" pitchFamily="1" charset="-122"/>
                          </a:rPr>
                        </m:ctrlPr>
                      </m:dPr>
                      <m:e>
                        <m:r>
                          <a:rPr lang="en-US" altLang="zh-CN" sz="2800" b="1" i="1" smtClean="0">
                            <a:latin typeface="Cambria Math"/>
                            <a:ea typeface="隶书" pitchFamily="1" charset="-122"/>
                          </a:rPr>
                          <m:t>𝑩</m:t>
                        </m:r>
                        <m:r>
                          <a:rPr lang="en-US" altLang="zh-CN" sz="2800" b="1" i="1" smtClean="0">
                            <a:latin typeface="Cambria Math"/>
                            <a:ea typeface="隶书" pitchFamily="1" charset="-122"/>
                          </a:rPr>
                          <m:t>  </m:t>
                        </m:r>
                        <m:r>
                          <a:rPr lang="en-US" altLang="zh-CN" sz="2800" b="1" i="1" smtClean="0">
                            <a:latin typeface="Cambria Math"/>
                            <a:ea typeface="隶书" pitchFamily="1" charset="-122"/>
                          </a:rPr>
                          <m:t>𝑵</m:t>
                        </m:r>
                      </m:e>
                    </m:d>
                    <m:d>
                      <m:dPr>
                        <m:ctrlPr>
                          <a:rPr lang="en-US" altLang="zh-CN" sz="2800" b="1" i="1" smtClean="0">
                            <a:latin typeface="Cambria Math" panose="02040503050406030204" pitchFamily="18" charset="0"/>
                            <a:ea typeface="隶书" pitchFamily="1" charset="-122"/>
                          </a:rPr>
                        </m:ctrlPr>
                      </m:dPr>
                      <m:e>
                        <m:f>
                          <m:fPr>
                            <m:type m:val="noBar"/>
                            <m:ctrlPr>
                              <a:rPr lang="en-US" altLang="zh-CN" sz="2800" b="1" i="1" smtClean="0">
                                <a:latin typeface="Cambria Math" panose="02040503050406030204" pitchFamily="18" charset="0"/>
                                <a:ea typeface="隶书" pitchFamily="1" charset="-122"/>
                              </a:rPr>
                            </m:ctrlPr>
                          </m:fPr>
                          <m:num>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𝑩</m:t>
                                </m:r>
                              </m:sub>
                            </m:sSub>
                          </m:num>
                          <m:den>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𝑵</m:t>
                                </m:r>
                              </m:sub>
                            </m:sSub>
                          </m:den>
                        </m:f>
                      </m:e>
                    </m:d>
                    <m:r>
                      <a:rPr lang="en-US" altLang="zh-CN" sz="2800" b="1" i="1" smtClean="0">
                        <a:latin typeface="Cambria Math"/>
                        <a:ea typeface="隶书" pitchFamily="1" charset="-122"/>
                      </a:rPr>
                      <m:t>=</m:t>
                    </m:r>
                    <m:r>
                      <a:rPr lang="en-US" altLang="zh-CN" sz="2800" b="1" i="1" smtClean="0">
                        <a:latin typeface="Cambria Math"/>
                        <a:ea typeface="隶书" pitchFamily="1" charset="-122"/>
                      </a:rPr>
                      <m:t>𝑩</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𝑩</m:t>
                        </m:r>
                      </m:sub>
                    </m:sSub>
                    <m:r>
                      <a:rPr lang="en-US" altLang="zh-CN" sz="2800" b="1" i="1" smtClean="0">
                        <a:latin typeface="Cambria Math"/>
                        <a:ea typeface="隶书" pitchFamily="1" charset="-122"/>
                      </a:rPr>
                      <m:t>+</m:t>
                    </m:r>
                    <m:r>
                      <a:rPr lang="en-US" altLang="zh-CN" sz="2800" b="1" i="1" smtClean="0">
                        <a:latin typeface="Cambria Math"/>
                        <a:ea typeface="隶书" pitchFamily="1" charset="-122"/>
                      </a:rPr>
                      <m:t>𝑵</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𝑵</m:t>
                        </m:r>
                      </m:sub>
                    </m:sSub>
                    <m:r>
                      <a:rPr lang="en-US" altLang="zh-CN" sz="2800" b="1" i="1" smtClean="0">
                        <a:latin typeface="Cambria Math"/>
                        <a:ea typeface="隶书" pitchFamily="1" charset="-122"/>
                      </a:rPr>
                      <m:t>=</m:t>
                    </m:r>
                    <m:r>
                      <a:rPr lang="en-US" altLang="zh-CN" sz="2800" b="1" i="1" smtClean="0">
                        <a:latin typeface="Cambria Math"/>
                        <a:ea typeface="隶书" pitchFamily="1" charset="-122"/>
                      </a:rPr>
                      <m:t>𝒃</m:t>
                    </m:r>
                  </m:oMath>
                </a14:m>
                <a:r>
                  <a:rPr lang="en-US" altLang="zh-CN" sz="2800" dirty="0">
                    <a:latin typeface="隶书" pitchFamily="1" charset="-122"/>
                    <a:ea typeface="隶书" pitchFamily="1" charset="-122"/>
                  </a:rPr>
                  <a:t>,</a:t>
                </a:r>
                <a:r>
                  <a:rPr lang="zh-CN" altLang="en-US" sz="2800" dirty="0">
                    <a:latin typeface="隶书" pitchFamily="1" charset="-122"/>
                    <a:ea typeface="隶书" pitchFamily="1" charset="-122"/>
                  </a:rPr>
                  <a:t>这时进一步可写为</a:t>
                </a:r>
                <a14:m>
                  <m:oMath xmlns:m="http://schemas.openxmlformats.org/officeDocument/2006/math">
                    <m:r>
                      <a:rPr lang="en-US" altLang="zh-CN" sz="2800" b="1" i="1" smtClean="0">
                        <a:latin typeface="Cambria Math"/>
                        <a:ea typeface="隶书" pitchFamily="1" charset="-122"/>
                      </a:rPr>
                      <m:t>𝑩</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𝑩</m:t>
                        </m:r>
                      </m:sub>
                    </m:sSub>
                    <m:r>
                      <a:rPr lang="en-US" altLang="zh-CN" sz="2800" b="1" i="1" smtClean="0">
                        <a:latin typeface="Cambria Math"/>
                        <a:ea typeface="隶书" pitchFamily="1" charset="-122"/>
                      </a:rPr>
                      <m:t>=</m:t>
                    </m:r>
                    <m:r>
                      <a:rPr lang="en-US" altLang="zh-CN" sz="2800" b="1" i="1" smtClean="0">
                        <a:latin typeface="Cambria Math"/>
                        <a:ea typeface="隶书" pitchFamily="1" charset="-122"/>
                      </a:rPr>
                      <m:t>𝒃</m:t>
                    </m:r>
                    <m:r>
                      <a:rPr lang="en-US" altLang="zh-CN" sz="2800" b="1" i="1" smtClean="0">
                        <a:latin typeface="Cambria Math"/>
                        <a:ea typeface="隶书" pitchFamily="1" charset="-122"/>
                      </a:rPr>
                      <m:t>−</m:t>
                    </m:r>
                    <m:r>
                      <a:rPr lang="en-US" altLang="zh-CN" sz="2800" b="1" i="1" smtClean="0">
                        <a:latin typeface="Cambria Math"/>
                        <a:ea typeface="隶书" pitchFamily="1" charset="-122"/>
                      </a:rPr>
                      <m:t>𝑵</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𝑵</m:t>
                        </m:r>
                      </m:sub>
                    </m:sSub>
                    <m:r>
                      <a:rPr lang="en-US" altLang="zh-CN" sz="2800" b="1" i="1" smtClean="0">
                        <a:latin typeface="Cambria Math"/>
                        <a:ea typeface="隶书" pitchFamily="1" charset="-122"/>
                      </a:rPr>
                      <m:t>⇒</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𝑩</m:t>
                        </m:r>
                      </m:sub>
                    </m:sSub>
                    <m:r>
                      <a:rPr lang="en-US" altLang="zh-CN" sz="2800" b="1" i="1" smtClean="0">
                        <a:latin typeface="Cambria Math"/>
                        <a:ea typeface="隶书" pitchFamily="1" charset="-122"/>
                      </a:rPr>
                      <m:t>=</m:t>
                    </m:r>
                    <m:sSup>
                      <m:sSupPr>
                        <m:ctrlPr>
                          <a:rPr lang="en-US" altLang="zh-CN" sz="2800" b="1" i="1" smtClean="0">
                            <a:latin typeface="Cambria Math" panose="02040503050406030204" pitchFamily="18" charset="0"/>
                            <a:ea typeface="隶书" pitchFamily="1" charset="-122"/>
                          </a:rPr>
                        </m:ctrlPr>
                      </m:sSupPr>
                      <m:e>
                        <m:r>
                          <a:rPr lang="en-US" altLang="zh-CN" sz="2800" b="1" i="1" smtClean="0">
                            <a:latin typeface="Cambria Math"/>
                            <a:ea typeface="隶书" pitchFamily="1" charset="-122"/>
                          </a:rPr>
                          <m:t>𝑩</m:t>
                        </m:r>
                      </m:e>
                      <m:sup>
                        <m:r>
                          <a:rPr lang="en-US" altLang="zh-CN" sz="2800" b="1" i="1" smtClean="0">
                            <a:latin typeface="Cambria Math"/>
                            <a:ea typeface="隶书" pitchFamily="1" charset="-122"/>
                          </a:rPr>
                          <m:t>−</m:t>
                        </m:r>
                        <m:r>
                          <a:rPr lang="en-US" altLang="zh-CN" sz="2800" b="1" i="1" smtClean="0">
                            <a:latin typeface="Cambria Math"/>
                            <a:ea typeface="隶书" pitchFamily="1" charset="-122"/>
                          </a:rPr>
                          <m:t>𝟏</m:t>
                        </m:r>
                      </m:sup>
                    </m:sSup>
                    <m:r>
                      <a:rPr lang="en-US" altLang="zh-CN" sz="2800" b="1" i="1" smtClean="0">
                        <a:latin typeface="Cambria Math"/>
                        <a:ea typeface="隶书" pitchFamily="1" charset="-122"/>
                      </a:rPr>
                      <m:t>(</m:t>
                    </m:r>
                    <m:r>
                      <a:rPr lang="en-US" altLang="zh-CN" sz="2800" b="1" i="1" smtClean="0">
                        <a:latin typeface="Cambria Math"/>
                        <a:ea typeface="隶书" pitchFamily="1" charset="-122"/>
                      </a:rPr>
                      <m:t>𝒃</m:t>
                    </m:r>
                    <m:r>
                      <a:rPr lang="en-US" altLang="zh-CN" sz="2800" b="1" i="1" smtClean="0">
                        <a:latin typeface="Cambria Math"/>
                        <a:ea typeface="隶书" pitchFamily="1" charset="-122"/>
                      </a:rPr>
                      <m:t>−</m:t>
                    </m:r>
                    <m:r>
                      <a:rPr lang="en-US" altLang="zh-CN" sz="2800" b="1" i="1" smtClean="0">
                        <a:latin typeface="Cambria Math"/>
                        <a:ea typeface="隶书" pitchFamily="1" charset="-122"/>
                      </a:rPr>
                      <m:t>𝑵</m:t>
                    </m:r>
                    <m:sSub>
                      <m:sSubPr>
                        <m:ctrlPr>
                          <a:rPr lang="en-US" altLang="zh-CN" sz="2800" b="1" i="1" smtClean="0">
                            <a:latin typeface="Cambria Math" panose="02040503050406030204" pitchFamily="18" charset="0"/>
                            <a:ea typeface="隶书" pitchFamily="1" charset="-122"/>
                          </a:rPr>
                        </m:ctrlPr>
                      </m:sSubPr>
                      <m:e>
                        <m:r>
                          <a:rPr lang="en-US" altLang="zh-CN" sz="2800" b="1" i="1" smtClean="0">
                            <a:latin typeface="Cambria Math"/>
                            <a:ea typeface="隶书" pitchFamily="1" charset="-122"/>
                          </a:rPr>
                          <m:t>𝒙</m:t>
                        </m:r>
                      </m:e>
                      <m:sub>
                        <m:r>
                          <a:rPr lang="en-US" altLang="zh-CN" sz="2800" b="1" i="1" smtClean="0">
                            <a:latin typeface="Cambria Math"/>
                            <a:ea typeface="隶书" pitchFamily="1" charset="-122"/>
                          </a:rPr>
                          <m:t>𝑵</m:t>
                        </m:r>
                      </m:sub>
                    </m:sSub>
                    <m:r>
                      <a:rPr lang="en-US" altLang="zh-CN" sz="2800" b="1" i="1" smtClean="0">
                        <a:latin typeface="Cambria Math"/>
                        <a:ea typeface="隶书" pitchFamily="1" charset="-122"/>
                      </a:rPr>
                      <m:t>)</m:t>
                    </m:r>
                  </m:oMath>
                </a14:m>
                <a:r>
                  <a:rPr lang="zh-CN" altLang="en-US" sz="2800" dirty="0">
                    <a:latin typeface="隶书" pitchFamily="1" charset="-122"/>
                    <a:ea typeface="隶书" pitchFamily="1" charset="-122"/>
                  </a:rPr>
                  <a:t>，</a:t>
                </a:r>
                <a14:m>
                  <m:oMath xmlns:m="http://schemas.openxmlformats.org/officeDocument/2006/math">
                    <m:r>
                      <a:rPr lang="en-US" altLang="zh-CN" sz="2800" b="1" i="1" dirty="0" smtClean="0">
                        <a:latin typeface="Cambria Math"/>
                        <a:ea typeface="隶书" pitchFamily="1" charset="-122"/>
                      </a:rPr>
                      <m:t>𝒙</m:t>
                    </m:r>
                    <m:r>
                      <a:rPr lang="en-US" altLang="zh-CN" sz="2800" b="1" i="1" dirty="0" smtClean="0">
                        <a:latin typeface="Cambria Math"/>
                        <a:ea typeface="隶书" pitchFamily="1" charset="-122"/>
                      </a:rPr>
                      <m:t>=</m:t>
                    </m:r>
                    <m:d>
                      <m:dPr>
                        <m:ctrlPr>
                          <a:rPr lang="en-US" altLang="zh-CN" sz="2800" b="1" i="1" dirty="0" smtClean="0">
                            <a:latin typeface="Cambria Math" panose="02040503050406030204" pitchFamily="18" charset="0"/>
                            <a:ea typeface="隶书" pitchFamily="1" charset="-122"/>
                          </a:rPr>
                        </m:ctrlPr>
                      </m:dPr>
                      <m:e>
                        <m:f>
                          <m:fPr>
                            <m:type m:val="noBar"/>
                            <m:ctrlPr>
                              <a:rPr lang="en-US" altLang="zh-CN" sz="2800" b="1" i="1" dirty="0" smtClean="0">
                                <a:latin typeface="Cambria Math" panose="02040503050406030204" pitchFamily="18" charset="0"/>
                                <a:ea typeface="隶书" pitchFamily="1" charset="-122"/>
                              </a:rPr>
                            </m:ctrlPr>
                          </m:fPr>
                          <m:num>
                            <m:sSub>
                              <m:sSubPr>
                                <m:ctrlPr>
                                  <a:rPr lang="en-US" altLang="zh-CN" sz="2800" b="1" i="1" dirty="0" smtClean="0">
                                    <a:latin typeface="Cambria Math" panose="02040503050406030204" pitchFamily="18" charset="0"/>
                                    <a:ea typeface="隶书" pitchFamily="1" charset="-122"/>
                                  </a:rPr>
                                </m:ctrlPr>
                              </m:sSubPr>
                              <m:e>
                                <m:r>
                                  <a:rPr lang="en-US" altLang="zh-CN" sz="2800" b="1" i="1" dirty="0" smtClean="0">
                                    <a:latin typeface="Cambria Math"/>
                                    <a:ea typeface="隶书" pitchFamily="1" charset="-122"/>
                                  </a:rPr>
                                  <m:t>𝒙</m:t>
                                </m:r>
                              </m:e>
                              <m:sub>
                                <m:r>
                                  <a:rPr lang="en-US" altLang="zh-CN" sz="2800" b="1" i="1" dirty="0" smtClean="0">
                                    <a:latin typeface="Cambria Math"/>
                                    <a:ea typeface="隶书" pitchFamily="1" charset="-122"/>
                                  </a:rPr>
                                  <m:t>𝑩</m:t>
                                </m:r>
                              </m:sub>
                            </m:sSub>
                          </m:num>
                          <m:den>
                            <m:sSub>
                              <m:sSubPr>
                                <m:ctrlPr>
                                  <a:rPr lang="en-US" altLang="zh-CN" sz="2800" b="1" i="1" dirty="0" smtClean="0">
                                    <a:latin typeface="Cambria Math" panose="02040503050406030204" pitchFamily="18" charset="0"/>
                                    <a:ea typeface="隶书" pitchFamily="1" charset="-122"/>
                                  </a:rPr>
                                </m:ctrlPr>
                              </m:sSubPr>
                              <m:e>
                                <m:r>
                                  <a:rPr lang="en-US" altLang="zh-CN" sz="2800" b="1" i="1" dirty="0" smtClean="0">
                                    <a:latin typeface="Cambria Math"/>
                                    <a:ea typeface="隶书" pitchFamily="1" charset="-122"/>
                                  </a:rPr>
                                  <m:t>𝒙</m:t>
                                </m:r>
                              </m:e>
                              <m:sub>
                                <m:r>
                                  <a:rPr lang="en-US" altLang="zh-CN" sz="2800" b="1" i="1" dirty="0" smtClean="0">
                                    <a:latin typeface="Cambria Math"/>
                                    <a:ea typeface="隶书" pitchFamily="1" charset="-122"/>
                                  </a:rPr>
                                  <m:t>𝑵</m:t>
                                </m:r>
                              </m:sub>
                            </m:sSub>
                          </m:den>
                        </m:f>
                      </m:e>
                    </m:d>
                  </m:oMath>
                </a14:m>
                <a:endParaRPr lang="en-US" altLang="zh-CN" sz="2800" dirty="0">
                  <a:latin typeface="隶书" pitchFamily="1" charset="-122"/>
                  <a:ea typeface="隶书" pitchFamily="1" charset="-122"/>
                </a:endParaRPr>
              </a:p>
              <a:p>
                <a:pPr lvl="1"/>
                <a:r>
                  <a:rPr lang="zh-CN" altLang="en-US" sz="2400" dirty="0">
                    <a:latin typeface="隶书" pitchFamily="1" charset="-122"/>
                    <a:ea typeface="隶书" pitchFamily="1" charset="-122"/>
                  </a:rPr>
                  <a:t>如果</a:t>
                </a:r>
                <a14:m>
                  <m:oMath xmlns:m="http://schemas.openxmlformats.org/officeDocument/2006/math">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𝑵</m:t>
                        </m:r>
                      </m:sub>
                    </m:sSub>
                    <m:r>
                      <a:rPr lang="en-US" altLang="zh-CN" sz="2400" b="1" i="1" smtClean="0">
                        <a:latin typeface="Cambria Math"/>
                        <a:ea typeface="隶书" pitchFamily="1" charset="-122"/>
                      </a:rPr>
                      <m:t>=</m:t>
                    </m:r>
                    <m:r>
                      <a:rPr lang="en-US" altLang="zh-CN" sz="2400" b="1" i="1" smtClean="0">
                        <a:latin typeface="Cambria Math"/>
                        <a:ea typeface="隶书" pitchFamily="1" charset="-122"/>
                      </a:rPr>
                      <m:t>𝟎</m:t>
                    </m:r>
                    <m:r>
                      <a:rPr lang="en-US" altLang="zh-CN" sz="2400" b="1" i="0" smtClean="0">
                        <a:latin typeface="Cambria Math"/>
                        <a:ea typeface="隶书" pitchFamily="1" charset="-122"/>
                      </a:rPr>
                      <m:t>⇒</m:t>
                    </m:r>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𝑩</m:t>
                        </m:r>
                      </m:sub>
                    </m:sSub>
                    <m:r>
                      <a:rPr lang="en-US" altLang="zh-CN" sz="2400" b="1" i="1" smtClean="0">
                        <a:latin typeface="Cambria Math"/>
                        <a:ea typeface="隶书" pitchFamily="1" charset="-122"/>
                      </a:rPr>
                      <m:t>=</m:t>
                    </m:r>
                    <m:sSup>
                      <m:sSupPr>
                        <m:ctrlPr>
                          <a:rPr lang="en-US" altLang="zh-CN" sz="2400" b="1" i="1" smtClean="0">
                            <a:latin typeface="Cambria Math" panose="02040503050406030204" pitchFamily="18" charset="0"/>
                            <a:ea typeface="隶书" pitchFamily="1" charset="-122"/>
                          </a:rPr>
                        </m:ctrlPr>
                      </m:sSupPr>
                      <m:e>
                        <m:r>
                          <a:rPr lang="en-US" altLang="zh-CN" sz="2400" b="1" i="1" smtClean="0">
                            <a:latin typeface="Cambria Math"/>
                            <a:ea typeface="隶书" pitchFamily="1" charset="-122"/>
                          </a:rPr>
                          <m:t>𝑩</m:t>
                        </m:r>
                      </m:e>
                      <m:sup>
                        <m:r>
                          <a:rPr lang="en-US" altLang="zh-CN" sz="2400" b="1" i="1" smtClean="0">
                            <a:latin typeface="Cambria Math"/>
                            <a:ea typeface="隶书" pitchFamily="1" charset="-122"/>
                          </a:rPr>
                          <m:t>−</m:t>
                        </m:r>
                        <m:r>
                          <a:rPr lang="en-US" altLang="zh-CN" sz="2400" b="1" i="1" smtClean="0">
                            <a:latin typeface="Cambria Math"/>
                            <a:ea typeface="隶书" pitchFamily="1" charset="-122"/>
                          </a:rPr>
                          <m:t>𝟏</m:t>
                        </m:r>
                      </m:sup>
                    </m:sSup>
                    <m:r>
                      <a:rPr lang="en-US" altLang="zh-CN" sz="2400" b="1" i="1" smtClean="0">
                        <a:latin typeface="Cambria Math"/>
                        <a:ea typeface="隶书" pitchFamily="1" charset="-122"/>
                      </a:rPr>
                      <m:t>𝒃</m:t>
                    </m:r>
                  </m:oMath>
                </a14:m>
                <a:r>
                  <a:rPr lang="en-US" altLang="zh-CN" sz="2400" i="1" dirty="0">
                    <a:latin typeface="隶书" pitchFamily="1" charset="-122"/>
                    <a:ea typeface="隶书" pitchFamily="1" charset="-122"/>
                  </a:rPr>
                  <a:t>,</a:t>
                </a:r>
                <a14:m>
                  <m:oMath xmlns:m="http://schemas.openxmlformats.org/officeDocument/2006/math">
                    <m:r>
                      <a:rPr lang="en-US" altLang="zh-CN" sz="2400" b="1" i="1" smtClean="0">
                        <a:latin typeface="Cambria Math"/>
                        <a:ea typeface="隶书" pitchFamily="1" charset="-122"/>
                      </a:rPr>
                      <m:t>𝒙</m:t>
                    </m:r>
                    <m:r>
                      <a:rPr lang="en-US" altLang="zh-CN" sz="2400" b="1" i="1" smtClean="0">
                        <a:latin typeface="Cambria Math"/>
                        <a:ea typeface="隶书" pitchFamily="1" charset="-122"/>
                      </a:rPr>
                      <m:t>=</m:t>
                    </m:r>
                    <m:d>
                      <m:dPr>
                        <m:ctrlPr>
                          <a:rPr lang="en-US" altLang="zh-CN" sz="2400" b="1" i="1" smtClean="0">
                            <a:latin typeface="Cambria Math" panose="02040503050406030204" pitchFamily="18" charset="0"/>
                            <a:ea typeface="隶书" pitchFamily="1" charset="-122"/>
                          </a:rPr>
                        </m:ctrlPr>
                      </m:dPr>
                      <m:e>
                        <m:eqArr>
                          <m:eqArrPr>
                            <m:ctrlPr>
                              <a:rPr lang="en-US" altLang="zh-CN" sz="2400" b="1" i="1" smtClean="0">
                                <a:latin typeface="Cambria Math" panose="02040503050406030204" pitchFamily="18" charset="0"/>
                                <a:ea typeface="隶书" pitchFamily="1" charset="-122"/>
                              </a:rPr>
                            </m:ctrlPr>
                          </m:eqArrPr>
                          <m:e>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𝑩</m:t>
                                </m:r>
                              </m:sub>
                            </m:sSub>
                          </m:e>
                          <m:e>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𝑵</m:t>
                                </m:r>
                              </m:sub>
                            </m:sSub>
                          </m:e>
                        </m:eqArr>
                      </m:e>
                    </m:d>
                    <m:r>
                      <a:rPr lang="en-US" altLang="zh-CN" sz="2400" b="1" i="1" smtClean="0">
                        <a:latin typeface="Cambria Math"/>
                        <a:ea typeface="隶书" pitchFamily="1" charset="-122"/>
                      </a:rPr>
                      <m:t>=</m:t>
                    </m:r>
                    <m:d>
                      <m:dPr>
                        <m:ctrlPr>
                          <a:rPr lang="en-US" altLang="zh-CN" sz="2400" b="1" i="1" smtClean="0">
                            <a:latin typeface="Cambria Math" panose="02040503050406030204" pitchFamily="18" charset="0"/>
                            <a:ea typeface="隶书" pitchFamily="1" charset="-122"/>
                          </a:rPr>
                        </m:ctrlPr>
                      </m:dPr>
                      <m:e>
                        <m:f>
                          <m:fPr>
                            <m:type m:val="noBar"/>
                            <m:ctrlPr>
                              <a:rPr lang="en-US" altLang="zh-CN" sz="2400" b="1" i="1" smtClean="0">
                                <a:latin typeface="Cambria Math" panose="02040503050406030204" pitchFamily="18" charset="0"/>
                                <a:ea typeface="隶书" pitchFamily="1" charset="-122"/>
                              </a:rPr>
                            </m:ctrlPr>
                          </m:fPr>
                          <m:num>
                            <m:sSup>
                              <m:sSupPr>
                                <m:ctrlPr>
                                  <a:rPr lang="en-US" altLang="zh-CN" sz="2400" b="1" i="1" smtClean="0">
                                    <a:latin typeface="Cambria Math" panose="02040503050406030204" pitchFamily="18" charset="0"/>
                                    <a:ea typeface="隶书" pitchFamily="1" charset="-122"/>
                                  </a:rPr>
                                </m:ctrlPr>
                              </m:sSupPr>
                              <m:e>
                                <m:r>
                                  <a:rPr lang="en-US" altLang="zh-CN" sz="2400" b="1" i="1" smtClean="0">
                                    <a:latin typeface="Cambria Math"/>
                                    <a:ea typeface="隶书" pitchFamily="1" charset="-122"/>
                                  </a:rPr>
                                  <m:t>𝑩</m:t>
                                </m:r>
                              </m:e>
                              <m:sup>
                                <m:r>
                                  <a:rPr lang="en-US" altLang="zh-CN" sz="2400" b="1" i="1" smtClean="0">
                                    <a:latin typeface="Cambria Math"/>
                                    <a:ea typeface="隶书" pitchFamily="1" charset="-122"/>
                                  </a:rPr>
                                  <m:t>−</m:t>
                                </m:r>
                                <m:r>
                                  <a:rPr lang="en-US" altLang="zh-CN" sz="2400" b="1" i="1" smtClean="0">
                                    <a:latin typeface="Cambria Math"/>
                                    <a:ea typeface="隶书" pitchFamily="1" charset="-122"/>
                                  </a:rPr>
                                  <m:t>𝟏</m:t>
                                </m:r>
                              </m:sup>
                            </m:sSup>
                            <m:r>
                              <a:rPr lang="en-US" altLang="zh-CN" sz="2400" b="1" i="1" smtClean="0">
                                <a:latin typeface="Cambria Math"/>
                                <a:ea typeface="隶书" pitchFamily="1" charset="-122"/>
                              </a:rPr>
                              <m:t>𝒃</m:t>
                            </m:r>
                          </m:num>
                          <m:den>
                            <m:r>
                              <a:rPr lang="en-US" altLang="zh-CN" sz="2400" b="1" i="1" smtClean="0">
                                <a:latin typeface="Cambria Math"/>
                                <a:ea typeface="隶书" pitchFamily="1" charset="-122"/>
                              </a:rPr>
                              <m:t>𝟎</m:t>
                            </m:r>
                          </m:den>
                        </m:f>
                      </m:e>
                    </m:d>
                  </m:oMath>
                </a14:m>
                <a:r>
                  <a:rPr lang="zh-CN" altLang="en-US" sz="2400" dirty="0">
                    <a:latin typeface="隶书" pitchFamily="1" charset="-122"/>
                    <a:ea typeface="隶书" pitchFamily="1" charset="-122"/>
                  </a:rPr>
                  <a:t>称为与基</a:t>
                </a:r>
                <a14:m>
                  <m:oMath xmlns:m="http://schemas.openxmlformats.org/officeDocument/2006/math">
                    <m:r>
                      <a:rPr lang="en-US" altLang="zh-CN" sz="2400" b="1" i="1" smtClean="0">
                        <a:latin typeface="Cambria Math"/>
                        <a:ea typeface="隶书" pitchFamily="1" charset="-122"/>
                      </a:rPr>
                      <m:t>𝑩</m:t>
                    </m:r>
                  </m:oMath>
                </a14:m>
                <a:r>
                  <a:rPr lang="zh-CN" altLang="en-US" sz="2400" dirty="0">
                    <a:latin typeface="隶书" pitchFamily="1" charset="-122"/>
                    <a:ea typeface="隶书" pitchFamily="1" charset="-122"/>
                  </a:rPr>
                  <a:t>对应的基本解，若</a:t>
                </a:r>
                <a14:m>
                  <m:oMath xmlns:m="http://schemas.openxmlformats.org/officeDocument/2006/math">
                    <m:sSub>
                      <m:sSubPr>
                        <m:ctrlPr>
                          <a:rPr lang="en-US" altLang="zh-CN" sz="2400" b="1" i="1" smtClean="0">
                            <a:latin typeface="Cambria Math" panose="02040503050406030204" pitchFamily="18" charset="0"/>
                            <a:ea typeface="隶书" pitchFamily="1" charset="-122"/>
                          </a:rPr>
                        </m:ctrlPr>
                      </m:sSubPr>
                      <m:e>
                        <m:r>
                          <a:rPr lang="en-US" altLang="zh-CN" sz="2400" b="1" i="1" smtClean="0">
                            <a:latin typeface="Cambria Math"/>
                            <a:ea typeface="隶书" pitchFamily="1" charset="-122"/>
                          </a:rPr>
                          <m:t>𝒙</m:t>
                        </m:r>
                      </m:e>
                      <m:sub>
                        <m:r>
                          <a:rPr lang="en-US" altLang="zh-CN" sz="2400" b="1" i="1" smtClean="0">
                            <a:latin typeface="Cambria Math"/>
                            <a:ea typeface="隶书" pitchFamily="1" charset="-122"/>
                          </a:rPr>
                          <m:t>𝑩</m:t>
                        </m:r>
                      </m:sub>
                    </m:sSub>
                    <m:r>
                      <a:rPr lang="en-US" altLang="zh-CN" sz="2400" b="1" i="1" smtClean="0">
                        <a:latin typeface="Cambria Math"/>
                        <a:ea typeface="隶书" pitchFamily="1" charset="-122"/>
                      </a:rPr>
                      <m:t>≥</m:t>
                    </m:r>
                    <m:r>
                      <a:rPr lang="en-US" altLang="zh-CN" sz="2400" b="1" i="1" smtClean="0">
                        <a:latin typeface="Cambria Math"/>
                        <a:ea typeface="隶书" pitchFamily="1" charset="-122"/>
                      </a:rPr>
                      <m:t>𝟎</m:t>
                    </m:r>
                  </m:oMath>
                </a14:m>
                <a:r>
                  <a:rPr lang="zh-CN" altLang="en-US" sz="2400" dirty="0">
                    <a:latin typeface="隶书" pitchFamily="1" charset="-122"/>
                    <a:ea typeface="隶书" pitchFamily="1" charset="-122"/>
                  </a:rPr>
                  <a:t>，则称之为基本可行解</a:t>
                </a:r>
              </a:p>
              <a:p>
                <a:endParaRPr lang="en-US" altLang="zh-CN" sz="2800" dirty="0">
                  <a:latin typeface="隶书" pitchFamily="1" charset="-122"/>
                  <a:ea typeface="隶书" pitchFamily="1" charset="-122"/>
                </a:endParaRPr>
              </a:p>
              <a:p>
                <a:endParaRPr lang="en-US" altLang="zh-CN" sz="2800" dirty="0">
                  <a:latin typeface="隶书" pitchFamily="1" charset="-122"/>
                  <a:ea typeface="隶书" pitchFamily="1" charset="-122"/>
                </a:endParaRPr>
              </a:p>
              <a:p>
                <a:endParaRPr lang="zh-CN" alt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90" t="-1085" r="-132" b="-2386"/>
                </a:stretch>
              </a:blipFill>
            </p:spPr>
            <p:txBody>
              <a:bodyPr/>
              <a:lstStyle/>
              <a:p>
                <a:r>
                  <a:rPr lang="zh-CN" altLang="en-US">
                    <a:noFill/>
                  </a:rPr>
                  <a:t> </a:t>
                </a:r>
              </a:p>
            </p:txBody>
          </p:sp>
        </mc:Fallback>
      </mc:AlternateContent>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2.1 </a:t>
            </a:r>
            <a:r>
              <a:rPr lang="zh-CN" altLang="en-US" sz="3200" dirty="0">
                <a:latin typeface="隶书" panose="02010509060101010101" pitchFamily="1" charset="-122"/>
              </a:rPr>
              <a:t>线性规划的基本概念</a:t>
            </a:r>
            <a:r>
              <a:rPr lang="en-US" altLang="zh-CN" sz="2000" dirty="0">
                <a:latin typeface="隶书" panose="02010509060101010101" pitchFamily="1" charset="-122"/>
              </a:rPr>
              <a:t>-</a:t>
            </a:r>
            <a:r>
              <a:rPr lang="zh-CN" altLang="en-US" sz="2400" dirty="0"/>
              <a:t>解的基本概念</a:t>
            </a:r>
            <a:endParaRPr lang="zh-CN" altLang="en-US" sz="3200" dirty="0"/>
          </a:p>
        </p:txBody>
      </p:sp>
      <p:sp>
        <p:nvSpPr>
          <p:cNvPr id="3" name="Content Placeholder 2"/>
          <p:cNvSpPr>
            <a:spLocks noGrp="1"/>
          </p:cNvSpPr>
          <p:nvPr>
            <p:ph idx="1"/>
          </p:nvPr>
        </p:nvSpPr>
        <p:spPr/>
        <p:txBody>
          <a:bodyPr/>
          <a:lstStyle/>
          <a:p>
            <a:r>
              <a:rPr lang="zh-CN" altLang="en-US" dirty="0"/>
              <a:t>可行解、基本解</a:t>
            </a:r>
          </a:p>
        </p:txBody>
      </p:sp>
      <p:pic>
        <p:nvPicPr>
          <p:cNvPr id="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2400300"/>
            <a:ext cx="585946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Date Placeholder 3"/>
          <p:cNvSpPr>
            <a:spLocks noGrp="1"/>
          </p:cNvSpPr>
          <p:nvPr>
            <p:ph type="dt" sz="half" idx="4294967295"/>
          </p:nvPr>
        </p:nvSpPr>
        <p:spPr>
          <a:xfrm>
            <a:off x="742950" y="6576731"/>
            <a:ext cx="2063750" cy="481224"/>
          </a:xfrm>
          <a:prstGeom prst="rect">
            <a:avLst/>
          </a:prstGeom>
        </p:spPr>
        <p:txBody>
          <a:bodyPr lIns="97850" tIns="48925" rIns="97850" bIns="48925"/>
          <a:lstStyle/>
          <a:p>
            <a:fld id="{370FFFA1-5102-4867-B63A-E763A5D7B457}" type="datetime10">
              <a:rPr lang="zh-CN" altLang="en-US"/>
              <a:t>19:44</a:t>
            </a:fld>
            <a:endParaRPr lang="en-US" altLang="zh-CN"/>
          </a:p>
        </p:txBody>
      </p:sp>
      <p:sp>
        <p:nvSpPr>
          <p:cNvPr id="13314" name="Rectangle 2"/>
          <p:cNvSpPr>
            <a:spLocks noGrp="1" noChangeArrowheads="1"/>
          </p:cNvSpPr>
          <p:nvPr>
            <p:ph type="title"/>
          </p:nvPr>
        </p:nvSpPr>
        <p:spPr>
          <a:xfrm>
            <a:off x="344488" y="274031"/>
            <a:ext cx="8818562" cy="681734"/>
          </a:xfrm>
        </p:spPr>
        <p:txBody>
          <a:bodyPr/>
          <a:lstStyle/>
          <a:p>
            <a:r>
              <a:rPr lang="en-US" altLang="zh-CN" sz="3200" dirty="0">
                <a:latin typeface="隶书" panose="02010509060101010101" pitchFamily="1" charset="-122"/>
              </a:rPr>
              <a:t>2.1 </a:t>
            </a:r>
            <a:r>
              <a:rPr lang="zh-CN" altLang="en-US" sz="3200" dirty="0">
                <a:latin typeface="隶书" panose="02010509060101010101" pitchFamily="1" charset="-122"/>
              </a:rPr>
              <a:t>线性规划的基本概念</a:t>
            </a:r>
            <a:r>
              <a:rPr lang="en-US" altLang="zh-CN" sz="2000" dirty="0">
                <a:latin typeface="隶书" panose="02010509060101010101" pitchFamily="1" charset="-122"/>
              </a:rPr>
              <a:t>-</a:t>
            </a:r>
            <a:r>
              <a:rPr lang="zh-CN" altLang="en-US" sz="2400" dirty="0"/>
              <a:t>解的基本情况</a:t>
            </a:r>
          </a:p>
        </p:txBody>
      </p:sp>
      <p:sp>
        <p:nvSpPr>
          <p:cNvPr id="13315" name="Rectangle 3"/>
          <p:cNvSpPr>
            <a:spLocks noGrp="1" noChangeArrowheads="1"/>
          </p:cNvSpPr>
          <p:nvPr>
            <p:ph type="body" idx="1"/>
          </p:nvPr>
        </p:nvSpPr>
        <p:spPr>
          <a:xfrm>
            <a:off x="330200" y="1283265"/>
            <a:ext cx="9163050" cy="4447982"/>
          </a:xfrm>
        </p:spPr>
        <p:txBody>
          <a:bodyPr/>
          <a:lstStyle/>
          <a:p>
            <a:r>
              <a:rPr lang="zh-CN" altLang="en-US" b="1" dirty="0">
                <a:solidFill>
                  <a:schemeClr val="tx2"/>
                </a:solidFill>
              </a:rPr>
              <a:t>解的存在性</a:t>
            </a:r>
            <a:r>
              <a:rPr lang="zh-CN" altLang="en-US" b="1" dirty="0"/>
              <a:t>：若</a:t>
            </a:r>
            <a:r>
              <a:rPr lang="en-US" altLang="zh-CN" b="1" dirty="0"/>
              <a:t>(LP)</a:t>
            </a:r>
            <a:r>
              <a:rPr lang="zh-CN" altLang="en-US" b="1" dirty="0"/>
              <a:t>的可行域</a:t>
            </a:r>
            <a:r>
              <a:rPr lang="en-US" altLang="zh-CN" b="1" dirty="0"/>
              <a:t>(</a:t>
            </a:r>
            <a:r>
              <a:rPr lang="zh-CN" altLang="en-US" b="1" dirty="0"/>
              <a:t>带约束的多面体</a:t>
            </a:r>
            <a:r>
              <a:rPr lang="en-US" altLang="zh-CN" b="1" dirty="0"/>
              <a:t>)</a:t>
            </a:r>
            <a:r>
              <a:rPr lang="zh-CN" altLang="en-US" b="1" dirty="0"/>
              <a:t>非空，则可行域是个凸集，且</a:t>
            </a:r>
            <a:r>
              <a:rPr lang="en-US" altLang="zh-CN" b="1" dirty="0"/>
              <a:t>(LP)</a:t>
            </a:r>
            <a:r>
              <a:rPr lang="zh-CN" altLang="en-US" b="1" dirty="0"/>
              <a:t>一定存在有限最优解或无界最优解</a:t>
            </a:r>
          </a:p>
          <a:p>
            <a:r>
              <a:rPr lang="zh-CN" altLang="en-US" b="1" dirty="0">
                <a:solidFill>
                  <a:schemeClr val="tx2"/>
                </a:solidFill>
              </a:rPr>
              <a:t>解在顶点的可达性</a:t>
            </a:r>
            <a:r>
              <a:rPr lang="zh-CN" altLang="en-US" b="1" dirty="0"/>
              <a:t>：若</a:t>
            </a:r>
            <a:r>
              <a:rPr lang="en-US" altLang="zh-CN" b="1" dirty="0"/>
              <a:t>(LP)</a:t>
            </a:r>
            <a:r>
              <a:rPr lang="zh-CN" altLang="en-US" b="1" dirty="0"/>
              <a:t>存在有限最优解，则最优解可在某个顶点处达到</a:t>
            </a:r>
          </a:p>
          <a:p>
            <a:r>
              <a:rPr kumimoji="0" lang="zh-CN" altLang="en-US" b="1" dirty="0">
                <a:solidFill>
                  <a:schemeClr val="tx2"/>
                </a:solidFill>
              </a:rPr>
              <a:t>顶点与基本可行解的关系</a:t>
            </a:r>
            <a:r>
              <a:rPr kumimoji="0" lang="zh-CN" altLang="en-US" b="1" dirty="0"/>
              <a:t>：</a:t>
            </a:r>
            <a:r>
              <a:rPr kumimoji="0" lang="en-US" altLang="zh-CN" b="1" i="1" dirty="0">
                <a:solidFill>
                  <a:schemeClr val="tx2"/>
                </a:solidFill>
              </a:rPr>
              <a:t>x</a:t>
            </a:r>
            <a:r>
              <a:rPr kumimoji="0" lang="en-US" altLang="zh-CN" b="1" baseline="-25000" dirty="0">
                <a:solidFill>
                  <a:schemeClr val="tx2"/>
                </a:solidFill>
              </a:rPr>
              <a:t>0</a:t>
            </a:r>
            <a:r>
              <a:rPr kumimoji="0" lang="zh-CN" altLang="en-US" b="1" dirty="0"/>
              <a:t>是</a:t>
            </a:r>
            <a:r>
              <a:rPr lang="en-US" altLang="zh-CN" b="1" dirty="0"/>
              <a:t>(LP)</a:t>
            </a:r>
            <a:r>
              <a:rPr lang="zh-CN" altLang="en-US" b="1" dirty="0"/>
              <a:t>的</a:t>
            </a:r>
            <a:r>
              <a:rPr kumimoji="0" lang="zh-CN" altLang="en-US" b="1" dirty="0"/>
              <a:t>可行域顶点的充分必要条件是</a:t>
            </a:r>
            <a:r>
              <a:rPr kumimoji="0" lang="en-US" altLang="zh-CN" b="1" i="1" dirty="0">
                <a:solidFill>
                  <a:schemeClr val="tx2"/>
                </a:solidFill>
              </a:rPr>
              <a:t>x</a:t>
            </a:r>
            <a:r>
              <a:rPr kumimoji="0" lang="en-US" altLang="zh-CN" b="1" baseline="-25000" dirty="0">
                <a:solidFill>
                  <a:schemeClr val="tx2"/>
                </a:solidFill>
              </a:rPr>
              <a:t>0</a:t>
            </a:r>
            <a:r>
              <a:rPr kumimoji="0" lang="zh-CN" altLang="en-US" b="1" dirty="0"/>
              <a:t>是</a:t>
            </a:r>
            <a:r>
              <a:rPr lang="en-US" altLang="zh-CN" b="1" dirty="0"/>
              <a:t>(LP)</a:t>
            </a:r>
            <a:r>
              <a:rPr lang="zh-CN" altLang="en-US" b="1" dirty="0"/>
              <a:t>的基本可行解</a:t>
            </a:r>
          </a:p>
        </p:txBody>
      </p:sp>
      <p:sp>
        <p:nvSpPr>
          <p:cNvPr id="13312" name="Rectangle 0"/>
          <p:cNvSpPr>
            <a:spLocks noChangeArrowheads="1"/>
          </p:cNvSpPr>
          <p:nvPr/>
        </p:nvSpPr>
        <p:spPr bwMode="auto">
          <a:xfrm>
            <a:off x="818621" y="5806438"/>
            <a:ext cx="8420100" cy="681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8529" tIns="49265" rIns="98529" bIns="49265" anchor="ctr"/>
          <a:lstStyle/>
          <a:p>
            <a:r>
              <a:rPr lang="en-US" altLang="zh-CN" sz="3400" dirty="0">
                <a:solidFill>
                  <a:schemeClr val="tx2"/>
                </a:solidFill>
              </a:rPr>
              <a:t>→</a:t>
            </a:r>
            <a:r>
              <a:rPr lang="zh-CN" altLang="en-US" sz="3400" dirty="0">
                <a:solidFill>
                  <a:schemeClr val="tx2"/>
                </a:solidFill>
              </a:rPr>
              <a:t>可通过求基本可行解得到有限最优解</a:t>
            </a:r>
            <a:endParaRPr lang="zh-CN" altLang="en-US" sz="3400" dirty="0">
              <a:solidFill>
                <a:schemeClr val="tx2"/>
              </a:solidFill>
              <a:latin typeface="隶书" panose="02010509060101010101" pitchFamily="1" charset="-122"/>
              <a:ea typeface="隶书" panose="02010509060101010101"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13312"/>
                                        </p:tgtEl>
                                        <p:attrNameLst>
                                          <p:attrName>style.visibility</p:attrName>
                                        </p:attrNameLst>
                                      </p:cBhvr>
                                      <p:to>
                                        <p:strVal val="visible"/>
                                      </p:to>
                                    </p:set>
                                    <p:animEffect transition="in" filter="fade">
                                      <p:cBhvr>
                                        <p:cTn id="19" dur="1000"/>
                                        <p:tgtEl>
                                          <p:spTgt spid="13312"/>
                                        </p:tgtEl>
                                      </p:cBhvr>
                                    </p:animEffect>
                                    <p:anim calcmode="lin" valueType="num">
                                      <p:cBhvr>
                                        <p:cTn id="20" dur="1000" fill="hold"/>
                                        <p:tgtEl>
                                          <p:spTgt spid="13312"/>
                                        </p:tgtEl>
                                        <p:attrNameLst>
                                          <p:attrName>ppt_x</p:attrName>
                                        </p:attrNameLst>
                                      </p:cBhvr>
                                      <p:tavLst>
                                        <p:tav tm="0">
                                          <p:val>
                                            <p:strVal val="#ppt_x"/>
                                          </p:val>
                                        </p:tav>
                                        <p:tav tm="100000">
                                          <p:val>
                                            <p:strVal val="#ppt_x"/>
                                          </p:val>
                                        </p:tav>
                                      </p:tavLst>
                                    </p:anim>
                                    <p:anim calcmode="lin" valueType="num">
                                      <p:cBhvr>
                                        <p:cTn id="21" dur="1000" fill="hold"/>
                                        <p:tgtEl>
                                          <p:spTgt spid="133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考虑下列目标函数的梯度</a:t>
                </a:r>
                <a:r>
                  <a:rPr lang="en-US" altLang="zh-CN" dirty="0"/>
                  <a:t>(Gradient)</a:t>
                </a:r>
                <a:r>
                  <a:rPr lang="zh-CN" altLang="en-US" dirty="0"/>
                  <a:t>情况</a:t>
                </a:r>
                <a:endParaRPr lang="en-US" altLang="zh-CN" dirty="0"/>
              </a:p>
              <a:p>
                <a:pPr lvl="1"/>
                <a14:m>
                  <m:oMath xmlns:m="http://schemas.openxmlformats.org/officeDocument/2006/math">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oMath>
                </a14:m>
                <a:endParaRPr lang="en-US" altLang="zh-CN" b="1" dirty="0"/>
              </a:p>
              <a:p>
                <a:pPr lvl="1"/>
                <a14:m>
                  <m:oMath xmlns:m="http://schemas.openxmlformats.org/officeDocument/2006/math">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oMath>
                </a14:m>
                <a:endParaRPr lang="en-US" altLang="zh-CN" b="1" dirty="0"/>
              </a:p>
              <a:p>
                <a:pPr lvl="1"/>
                <a14:m>
                  <m:oMath xmlns:m="http://schemas.openxmlformats.org/officeDocument/2006/math">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oMath>
                </a14:m>
                <a:endParaRPr lang="en-US" altLang="zh-CN" b="1" dirty="0"/>
              </a:p>
              <a:p>
                <a:pPr lvl="1"/>
                <a14:m>
                  <m:oMath xmlns:m="http://schemas.openxmlformats.org/officeDocument/2006/math">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984" y="3366728"/>
            <a:ext cx="4608512" cy="3571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8"/>
                                        </p:tgtEl>
                                        <p:attrNameLst>
                                          <p:attrName>style.visibility</p:attrName>
                                        </p:attrNameLst>
                                      </p:cBhvr>
                                      <p:to>
                                        <p:strVal val="visible"/>
                                      </p:to>
                                    </p:set>
                                    <p:anim calcmode="lin" valueType="num">
                                      <p:cBhvr additive="base">
                                        <p:cTn id="37" dur="500" fill="hold"/>
                                        <p:tgtEl>
                                          <p:spTgt spid="4098"/>
                                        </p:tgtEl>
                                        <p:attrNameLst>
                                          <p:attrName>ppt_x</p:attrName>
                                        </p:attrNameLst>
                                      </p:cBhvr>
                                      <p:tavLst>
                                        <p:tav tm="0">
                                          <p:val>
                                            <p:strVal val="#ppt_x"/>
                                          </p:val>
                                        </p:tav>
                                        <p:tav tm="100000">
                                          <p:val>
                                            <p:strVal val="#ppt_x"/>
                                          </p:val>
                                        </p:tav>
                                      </p:tavLst>
                                    </p:anim>
                                    <p:anim calcmode="lin" valueType="num">
                                      <p:cBhvr additive="base">
                                        <p:cTn id="3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1)</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考虑下列目标函数的梯度情况</a:t>
                </a:r>
                <a:endParaRPr lang="en-US" altLang="zh-CN" dirty="0"/>
              </a:p>
              <a:p>
                <a:pPr lvl="1"/>
                <a14:m>
                  <m:oMath xmlns:m="http://schemas.openxmlformats.org/officeDocument/2006/math">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oMath>
                </a14:m>
                <a:endParaRPr lang="en-US" altLang="zh-CN" dirty="0"/>
              </a:p>
              <a:p>
                <a:pPr lvl="1"/>
                <a14:m>
                  <m:oMath xmlns:m="http://schemas.openxmlformats.org/officeDocument/2006/math">
                    <m:r>
                      <a:rPr lang="en-US" altLang="zh-CN" b="1" i="1" smtClean="0">
                        <a:latin typeface="Cambria Math"/>
                      </a:rPr>
                      <m:t>𝒛</m:t>
                    </m:r>
                    <m:r>
                      <a:rPr lang="en-US" altLang="zh-CN" b="1" i="1" smtClean="0">
                        <a:latin typeface="Cambria Math"/>
                      </a:rPr>
                      <m:t>=−</m:t>
                    </m:r>
                    <m:r>
                      <a:rPr lang="en-US" altLang="zh-CN" b="1" i="1" smtClean="0">
                        <a:latin typeface="Cambria Math"/>
                      </a:rPr>
                      <m:t>𝟔</m:t>
                    </m:r>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𝟑</m:t>
                    </m:r>
                    <m:r>
                      <a:rPr lang="en-US" altLang="zh-CN" b="1" i="1" smtClean="0">
                        <a:latin typeface="Cambria Math"/>
                      </a:rPr>
                      <m:t>,</m:t>
                    </m:r>
                    <m:r>
                      <a:rPr lang="en-US" altLang="zh-CN" b="1" i="1" smtClean="0">
                        <a:latin typeface="Cambria Math"/>
                      </a:rPr>
                      <m:t>𝟔</m:t>
                    </m:r>
                  </m:oMath>
                </a14:m>
                <a:r>
                  <a:rPr lang="zh-CN" altLang="en-US" dirty="0"/>
                  <a:t>相应不同的等值线</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384" y="2673077"/>
            <a:ext cx="5544616" cy="439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122"/>
                                        </p:tgtEl>
                                        <p:attrNameLst>
                                          <p:attrName>style.visibility</p:attrName>
                                        </p:attrNameLst>
                                      </p:cBhvr>
                                      <p:to>
                                        <p:strVal val="visible"/>
                                      </p:to>
                                    </p:set>
                                    <p:anim calcmode="lin" valueType="num">
                                      <p:cBhvr additive="base">
                                        <p:cTn id="28" dur="500" fill="hold"/>
                                        <p:tgtEl>
                                          <p:spTgt spid="5122"/>
                                        </p:tgtEl>
                                        <p:attrNameLst>
                                          <p:attrName>ppt_x</p:attrName>
                                        </p:attrNameLst>
                                      </p:cBhvr>
                                      <p:tavLst>
                                        <p:tav tm="0">
                                          <p:val>
                                            <p:strVal val="#ppt_x"/>
                                          </p:val>
                                        </p:tav>
                                        <p:tav tm="100000">
                                          <p:val>
                                            <p:strVal val="#ppt_x"/>
                                          </p:val>
                                        </p:tav>
                                      </p:tavLst>
                                    </p:anim>
                                    <p:anim calcmode="lin" valueType="num">
                                      <p:cBhvr additive="base">
                                        <p:cTn id="29"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845D6-FB9B-4D63-882B-85D9DDB840E2}"/>
              </a:ext>
            </a:extLst>
          </p:cNvPr>
          <p:cNvSpPr>
            <a:spLocks noGrp="1"/>
          </p:cNvSpPr>
          <p:nvPr>
            <p:ph type="title"/>
          </p:nvPr>
        </p:nvSpPr>
        <p:spPr/>
        <p:txBody>
          <a:bodyPr/>
          <a:lstStyle/>
          <a:p>
            <a:r>
              <a:rPr lang="zh-CN" altLang="en-US" dirty="0"/>
              <a:t>第</a:t>
            </a:r>
            <a:r>
              <a:rPr lang="en-US" altLang="zh-CN" dirty="0"/>
              <a:t>2</a:t>
            </a:r>
            <a:r>
              <a:rPr lang="zh-CN" altLang="en-US" dirty="0"/>
              <a:t>章 线性规划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AEE6C17-9D72-42FA-AED9-034DBD1F6663}"/>
                  </a:ext>
                </a:extLst>
              </p:cNvPr>
              <p:cNvSpPr>
                <a:spLocks noGrp="1"/>
              </p:cNvSpPr>
              <p:nvPr>
                <p:ph idx="1"/>
              </p:nvPr>
            </p:nvSpPr>
            <p:spPr/>
            <p:txBody>
              <a:bodyPr/>
              <a:lstStyle/>
              <a:p>
                <a:r>
                  <a:rPr lang="zh-CN" altLang="en-US" sz="2400" dirty="0"/>
                  <a:t>问题的一般描述</a:t>
                </a:r>
                <a:endParaRPr lang="en-US" altLang="zh-CN" sz="2400" dirty="0"/>
              </a:p>
              <a:p>
                <a:pPr lvl="1"/>
                <a14:m>
                  <m:oMath xmlns:m="http://schemas.openxmlformats.org/officeDocument/2006/math">
                    <m:r>
                      <a:rPr lang="en-US" altLang="zh-CN" sz="2000" b="1" i="1" smtClean="0">
                        <a:latin typeface="Cambria Math" panose="02040503050406030204" pitchFamily="18" charset="0"/>
                      </a:rPr>
                      <m:t>𝒎𝒊𝒏</m:t>
                    </m:r>
                    <m:r>
                      <a:rPr lang="en-US" altLang="zh-CN" sz="2000" b="1" i="1" smtClean="0">
                        <a:latin typeface="Cambria Math" panose="02040503050406030204" pitchFamily="18" charset="0"/>
                      </a:rPr>
                      <m:t> </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𝒇</m:t>
                        </m:r>
                      </m:e>
                      <m:sub>
                        <m:r>
                          <a:rPr lang="en-US" altLang="zh-CN" sz="2000" b="1" i="1" smtClean="0">
                            <a:latin typeface="Cambria Math" panose="02040503050406030204" pitchFamily="18" charset="0"/>
                          </a:rPr>
                          <m:t>𝟎</m:t>
                        </m:r>
                      </m:sub>
                    </m:sSub>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𝒔</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𝒕</m:t>
                    </m:r>
                    <m:r>
                      <a:rPr lang="en-US" altLang="zh-CN" sz="2000" b="1" i="1" smtClean="0">
                        <a:latin typeface="Cambria Math" panose="02040503050406030204" pitchFamily="18" charset="0"/>
                      </a:rPr>
                      <m:t>. </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𝒇</m:t>
                        </m:r>
                      </m:e>
                      <m:sub>
                        <m:r>
                          <a:rPr lang="en-US" altLang="zh-CN" sz="2000" b="1" i="1" smtClean="0">
                            <a:latin typeface="Cambria Math" panose="02040503050406030204" pitchFamily="18" charset="0"/>
                          </a:rPr>
                          <m:t>𝒋</m:t>
                        </m:r>
                      </m:sub>
                    </m:sSub>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e>
                    </m:d>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m:t>
                        </m:r>
                        <m:r>
                          <m:rPr>
                            <m:lit/>
                          </m:rPr>
                          <a:rPr lang="en-US" altLang="zh-CN" sz="2000" b="1" i="1" smtClean="0">
                            <a:latin typeface="Cambria Math" panose="02040503050406030204" pitchFamily="18" charset="0"/>
                          </a:rPr>
                          <m:t>=</m:t>
                        </m:r>
                      </m:e>
                    </m:d>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𝒋</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𝑸</m:t>
                    </m:r>
                  </m:oMath>
                </a14:m>
                <a:r>
                  <a:rPr lang="en-US" altLang="zh-CN" sz="2000" dirty="0"/>
                  <a:t>,</a:t>
                </a:r>
                <a14:m>
                  <m:oMath xmlns:m="http://schemas.openxmlformats.org/officeDocument/2006/math">
                    <m:r>
                      <a:rPr lang="en-US" altLang="zh-CN" sz="2000" b="1" i="1" dirty="0" smtClean="0">
                        <a:latin typeface="Cambria Math" panose="02040503050406030204" pitchFamily="18" charset="0"/>
                      </a:rPr>
                      <m:t>𝑸</m:t>
                    </m:r>
                  </m:oMath>
                </a14:m>
                <a:r>
                  <a:rPr lang="zh-CN" altLang="en-US" sz="2000" dirty="0"/>
                  <a:t>表示可行集</a:t>
                </a:r>
                <a:endParaRPr lang="en-US" altLang="zh-CN" sz="2000" dirty="0"/>
              </a:p>
              <a:p>
                <a:pPr lvl="1"/>
                <a:r>
                  <a:rPr lang="zh-CN" altLang="en-US" sz="2000" dirty="0"/>
                  <a:t>约束优化问题</a:t>
                </a:r>
                <a:endParaRPr lang="en-US" altLang="zh-CN" sz="2000" dirty="0"/>
              </a:p>
              <a:p>
                <a:pPr lvl="1"/>
                <a:r>
                  <a:rPr lang="zh-CN" altLang="en-US" sz="2000" dirty="0"/>
                  <a:t>无约束优化问题</a:t>
                </a:r>
                <a:endParaRPr lang="en-US" altLang="zh-CN" sz="2000" dirty="0"/>
              </a:p>
              <a:p>
                <a:pPr lvl="1"/>
                <a:r>
                  <a:rPr lang="zh-CN" altLang="en-US" sz="2000" dirty="0"/>
                  <a:t>光滑优化问题：可微</a:t>
                </a:r>
                <a:endParaRPr lang="en-US" altLang="zh-CN" sz="2000" dirty="0"/>
              </a:p>
              <a:p>
                <a:pPr lvl="1"/>
                <a:r>
                  <a:rPr lang="zh-CN" altLang="en-US" sz="2000" dirty="0"/>
                  <a:t>非光滑优化问题：有些不可微</a:t>
                </a:r>
                <a:endParaRPr lang="en-US" altLang="zh-CN" sz="2000" dirty="0"/>
              </a:p>
              <a:p>
                <a:pPr lvl="1"/>
                <a:r>
                  <a:rPr lang="zh-CN" altLang="en-US" sz="2000" dirty="0"/>
                  <a:t>线性优化问题：约束是仿射的（</a:t>
                </a:r>
                <a:r>
                  <a:rPr lang="en-US" altLang="zh-CN" sz="2000" dirty="0" err="1"/>
                  <a:t>Ax+b</a:t>
                </a:r>
                <a:r>
                  <a:rPr lang="zh-CN" altLang="en-US" sz="2000" dirty="0"/>
                  <a:t>）</a:t>
                </a:r>
                <a:endParaRPr lang="en-US" altLang="zh-CN" sz="2000" dirty="0"/>
              </a:p>
              <a:p>
                <a:pPr lvl="2"/>
                <a:r>
                  <a:rPr lang="zh-CN" altLang="en-US" sz="1800" dirty="0"/>
                  <a:t>如果</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𝟎</m:t>
                        </m:r>
                      </m:sub>
                    </m:sSub>
                  </m:oMath>
                </a14:m>
                <a:r>
                  <a:rPr lang="zh-CN" altLang="en-US" sz="1800" dirty="0"/>
                  <a:t>也是仿射的，称为线性规划问题</a:t>
                </a:r>
                <a:endParaRPr lang="en-US" altLang="zh-CN" sz="1800" dirty="0"/>
              </a:p>
              <a:p>
                <a:pPr lvl="2"/>
                <a:r>
                  <a:rPr lang="zh-CN" altLang="en-US" sz="1800" dirty="0"/>
                  <a:t>如果</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𝟎</m:t>
                        </m:r>
                      </m:sub>
                    </m:sSub>
                  </m:oMath>
                </a14:m>
                <a:r>
                  <a:rPr lang="zh-CN" altLang="en-US" sz="1800" dirty="0"/>
                  <a:t>是二次函数，则为二次规划问题</a:t>
                </a:r>
                <a:endParaRPr lang="en-US" altLang="zh-CN" sz="1800" dirty="0"/>
              </a:p>
              <a:p>
                <a:pPr lvl="2"/>
                <a:r>
                  <a:rPr lang="zh-CN" altLang="en-US" sz="1800" dirty="0"/>
                  <a:t>如果所有函数</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𝟎</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𝒇</m:t>
                        </m:r>
                      </m:e>
                      <m:sub>
                        <m:r>
                          <a:rPr lang="en-US" altLang="zh-CN" sz="1800" b="1" i="1" smtClean="0">
                            <a:latin typeface="Cambria Math" panose="02040503050406030204" pitchFamily="18" charset="0"/>
                          </a:rPr>
                          <m:t>𝒎</m:t>
                        </m:r>
                      </m:sub>
                    </m:sSub>
                  </m:oMath>
                </a14:m>
                <a:r>
                  <a:rPr lang="zh-CN" altLang="en-US" sz="1800" dirty="0"/>
                  <a:t>都是二次函数，称为二次约束的二次规划问题</a:t>
                </a:r>
                <a:endParaRPr lang="en-US" altLang="zh-CN" sz="1800" dirty="0"/>
              </a:p>
              <a:p>
                <a:pPr lvl="1"/>
                <a:r>
                  <a:rPr lang="zh-CN" altLang="en-US" sz="2000" dirty="0"/>
                  <a:t>若决策变量必需是整数，则可以通过如下约束描述</a:t>
                </a:r>
                <a:endParaRPr lang="en-US" altLang="zh-CN" sz="2000" dirty="0"/>
              </a:p>
              <a:p>
                <a:pPr lvl="2"/>
                <a14:m>
                  <m:oMath xmlns:m="http://schemas.openxmlformats.org/officeDocument/2006/math">
                    <m:r>
                      <a:rPr lang="en-US" altLang="zh-CN" sz="1600" b="1" i="1" smtClean="0">
                        <a:latin typeface="Cambria Math" panose="02040503050406030204" pitchFamily="18" charset="0"/>
                      </a:rPr>
                      <m:t>𝒔𝒊𝒏</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𝝅</m:t>
                        </m:r>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𝒙</m:t>
                            </m:r>
                          </m:e>
                          <m:sup>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𝒊</m:t>
                                </m:r>
                              </m:e>
                            </m:d>
                          </m:sup>
                        </m:sSup>
                      </m:e>
                    </m:d>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𝟎</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𝒊</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𝒏</m:t>
                    </m:r>
                  </m:oMath>
                </a14:m>
                <a:r>
                  <a:rPr lang="zh-CN" altLang="en-US" sz="1600" dirty="0"/>
                  <a:t>，整数优化问题</a:t>
                </a:r>
                <a:endParaRPr lang="en-US" altLang="zh-CN" sz="1600" dirty="0"/>
              </a:p>
              <a:p>
                <a:pPr lvl="2"/>
                <a:endParaRPr lang="zh-CN" altLang="en-US" sz="1800" dirty="0"/>
              </a:p>
            </p:txBody>
          </p:sp>
        </mc:Choice>
        <mc:Fallback xmlns="">
          <p:sp>
            <p:nvSpPr>
              <p:cNvPr id="3" name="内容占位符 2">
                <a:extLst>
                  <a:ext uri="{FF2B5EF4-FFF2-40B4-BE49-F238E27FC236}">
                    <a16:creationId xmlns:a16="http://schemas.microsoft.com/office/drawing/2014/main" id="{2AEE6C17-9D72-42FA-AED9-034DBD1F6663}"/>
                  </a:ext>
                </a:extLst>
              </p:cNvPr>
              <p:cNvSpPr>
                <a:spLocks noGrp="1" noRot="1" noChangeAspect="1" noMove="1" noResize="1" noEditPoints="1" noAdjustHandles="1" noChangeArrowheads="1" noChangeShapeType="1" noTextEdit="1"/>
              </p:cNvSpPr>
              <p:nvPr>
                <p:ph idx="1"/>
              </p:nvPr>
            </p:nvSpPr>
            <p:spPr>
              <a:blipFill>
                <a:blip r:embed="rId2"/>
                <a:stretch>
                  <a:fillRect l="-926" t="-11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3434428"/>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2)</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增加一些约束</a:t>
                </a:r>
                <a:endParaRPr lang="en-US" altLang="zh-CN" dirty="0"/>
              </a:p>
              <a:p>
                <a:endParaRPr lang="en-US" altLang="zh-CN" dirty="0"/>
              </a:p>
              <a:p>
                <a:endParaRPr lang="en-US" altLang="zh-CN" dirty="0"/>
              </a:p>
              <a:p>
                <a:endParaRPr lang="en-US" altLang="zh-CN" dirty="0"/>
              </a:p>
              <a:p>
                <a:endParaRPr lang="en-US" altLang="zh-CN" dirty="0"/>
              </a:p>
              <a:p>
                <a:r>
                  <a:rPr lang="zh-CN" altLang="en-US" dirty="0"/>
                  <a:t>图解法的步骤</a:t>
                </a:r>
                <a:endParaRPr lang="en-US" altLang="zh-CN" dirty="0"/>
              </a:p>
              <a:p>
                <a:pPr lvl="1"/>
                <a:r>
                  <a:rPr lang="zh-CN" altLang="en-US" dirty="0"/>
                  <a:t>画出所有约束，确定可行集</a:t>
                </a:r>
                <a:endParaRPr lang="en-US" altLang="zh-CN" dirty="0"/>
              </a:p>
              <a:p>
                <a:pPr lvl="1"/>
                <a:r>
                  <a:rPr lang="zh-CN" altLang="en-US" dirty="0"/>
                  <a:t>画出目标函数的梯度</a:t>
                </a:r>
                <a:endParaRPr lang="en-US" altLang="zh-CN" dirty="0"/>
              </a:p>
              <a:p>
                <a:pPr lvl="1"/>
                <a:r>
                  <a:rPr lang="zh-CN" altLang="en-US" dirty="0"/>
                  <a:t>按目标函数的梯度方向平移轮廓线，直至最后一个可行点，这个点即为最优点</a:t>
                </a:r>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a:rPr>
                          <m:t>𝑿</m:t>
                        </m:r>
                      </m:e>
                    </m:acc>
                  </m:oMath>
                </a14:m>
                <a:endParaRPr lang="en-US" altLang="zh-CN" dirty="0"/>
              </a:p>
              <a:p>
                <a:pPr lvl="1"/>
                <a:r>
                  <a:rPr lang="zh-CN" altLang="en-US" dirty="0"/>
                  <a:t>超平面约束集合相交于该点</a:t>
                </a:r>
                <a14:m>
                  <m:oMath xmlns:m="http://schemas.openxmlformats.org/officeDocument/2006/math">
                    <m:acc>
                      <m:accPr>
                        <m:chr m:val="̅"/>
                        <m:ctrlPr>
                          <a:rPr lang="en-US" altLang="zh-CN" b="1" i="1" dirty="0" smtClean="0">
                            <a:latin typeface="Cambria Math" panose="02040503050406030204" pitchFamily="18" charset="0"/>
                          </a:rPr>
                        </m:ctrlPr>
                      </m:accPr>
                      <m:e>
                        <m:r>
                          <a:rPr lang="en-US" altLang="zh-CN" b="1" i="1" dirty="0" smtClean="0">
                            <a:latin typeface="Cambria Math"/>
                          </a:rPr>
                          <m:t>𝑿</m:t>
                        </m:r>
                      </m:e>
                    </m:acc>
                    <m:r>
                      <a:rPr lang="en-US" altLang="zh-CN" i="1">
                        <a:latin typeface="Cambria Math"/>
                      </a:rPr>
                      <m:t> </m:t>
                    </m:r>
                  </m:oMath>
                </a14:m>
                <a:r>
                  <a:rPr lang="zh-CN" altLang="en-US" dirty="0"/>
                  <a:t>，解方程得到最优解的坐标，然后确定最终目标函数值</a:t>
                </a:r>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a:rPr>
                          <m:t>𝒛</m:t>
                        </m:r>
                      </m:e>
                    </m:acc>
                    <m:r>
                      <a:rPr lang="en-US" altLang="zh-CN" b="1" i="1" dirty="0" smtClean="0">
                        <a:latin typeface="Cambria Math"/>
                      </a:rPr>
                      <m:t>=</m:t>
                    </m:r>
                    <m:r>
                      <a:rPr lang="en-US" altLang="zh-CN" b="1" i="1" dirty="0" smtClean="0">
                        <a:latin typeface="Cambria Math"/>
                      </a:rPr>
                      <m:t>𝒄</m:t>
                    </m:r>
                    <m:acc>
                      <m:accPr>
                        <m:chr m:val="̅"/>
                        <m:ctrlPr>
                          <a:rPr lang="en-US" altLang="zh-CN" b="1" i="1" dirty="0" smtClean="0">
                            <a:latin typeface="Cambria Math" panose="02040503050406030204" pitchFamily="18" charset="0"/>
                          </a:rPr>
                        </m:ctrlPr>
                      </m:accPr>
                      <m:e>
                        <m:r>
                          <a:rPr lang="en-US" altLang="zh-CN" b="1" i="1" dirty="0" smtClean="0">
                            <a:latin typeface="Cambria Math"/>
                          </a:rPr>
                          <m:t>𝑿</m:t>
                        </m:r>
                      </m:e>
                    </m:acc>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1190" b="-9002"/>
                </a:stretch>
              </a:blipFill>
            </p:spPr>
            <p:txBody>
              <a:bodyPr/>
              <a:lstStyle/>
              <a:p>
                <a:r>
                  <a:rPr lang="zh-CN" altLang="en-US">
                    <a:noFill/>
                  </a:rPr>
                  <a:t> </a:t>
                </a:r>
                <a:endParaRPr lang="zh-CN" altLang="en-US">
                  <a:noFill/>
                </a:endParaRP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847" y="1088902"/>
            <a:ext cx="5814359"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19139" y="4674492"/>
            <a:ext cx="2736304" cy="461665"/>
          </a:xfrm>
          <a:prstGeom prst="rect">
            <a:avLst/>
          </a:prstGeom>
          <a:noFill/>
        </p:spPr>
        <p:txBody>
          <a:bodyPr wrap="square" rtlCol="0">
            <a:spAutoFit/>
          </a:bodyPr>
          <a:lstStyle/>
          <a:p>
            <a:r>
              <a:rPr lang="zh-CN" altLang="en-US" dirty="0"/>
              <a:t>多面体</a:t>
            </a:r>
            <a:r>
              <a:rPr lang="en-US" altLang="zh-CN" dirty="0"/>
              <a:t>:polytope</a:t>
            </a:r>
            <a:endParaRPr lang="zh-CN" altLang="en-US" dirty="0"/>
          </a:p>
        </p:txBody>
      </p:sp>
      <p:cxnSp>
        <p:nvCxnSpPr>
          <p:cNvPr id="6" name="Straight Arrow Connector 5"/>
          <p:cNvCxnSpPr>
            <a:stCxn id="4" idx="0"/>
          </p:cNvCxnSpPr>
          <p:nvPr/>
        </p:nvCxnSpPr>
        <p:spPr bwMode="auto">
          <a:xfrm flipH="1" flipV="1">
            <a:off x="6033120" y="2385045"/>
            <a:ext cx="1954171" cy="2289447"/>
          </a:xfrm>
          <a:prstGeom prst="straightConnector1">
            <a:avLst/>
          </a:prstGeom>
          <a:solidFill>
            <a:schemeClr val="accent1"/>
          </a:solidFill>
          <a:ln w="9525"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139517" y="3011922"/>
            <a:ext cx="3445330" cy="461665"/>
          </a:xfrm>
          <a:prstGeom prst="rect">
            <a:avLst/>
          </a:prstGeom>
          <a:noFill/>
        </p:spPr>
        <p:txBody>
          <a:bodyPr wrap="square" rtlCol="0">
            <a:spAutoFit/>
          </a:bodyPr>
          <a:lstStyle/>
          <a:p>
            <a:r>
              <a:rPr lang="zh-CN" altLang="en-US" dirty="0"/>
              <a:t>轮廓线</a:t>
            </a:r>
            <a:r>
              <a:rPr lang="en-US" altLang="zh-CN" dirty="0"/>
              <a:t>:contour line</a:t>
            </a:r>
            <a:endParaRPr lang="zh-CN" altLang="en-US" dirty="0"/>
          </a:p>
        </p:txBody>
      </p:sp>
      <p:cxnSp>
        <p:nvCxnSpPr>
          <p:cNvPr id="15" name="Straight Arrow Connector 14"/>
          <p:cNvCxnSpPr/>
          <p:nvPr/>
        </p:nvCxnSpPr>
        <p:spPr bwMode="auto">
          <a:xfrm>
            <a:off x="3584847" y="3242754"/>
            <a:ext cx="648073" cy="0"/>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 calcmode="lin" valueType="num">
                                      <p:cBhvr additive="base">
                                        <p:cTn id="14" dur="500" fill="hold"/>
                                        <p:tgtEl>
                                          <p:spTgt spid="6146"/>
                                        </p:tgtEl>
                                        <p:attrNameLst>
                                          <p:attrName>ppt_x</p:attrName>
                                        </p:attrNameLst>
                                      </p:cBhvr>
                                      <p:tavLst>
                                        <p:tav tm="0">
                                          <p:val>
                                            <p:strVal val="#ppt_x"/>
                                          </p:val>
                                        </p:tav>
                                        <p:tav tm="100000">
                                          <p:val>
                                            <p:strVal val="#ppt_x"/>
                                          </p:val>
                                        </p:tav>
                                      </p:tavLst>
                                    </p:anim>
                                    <p:anim calcmode="lin" valueType="num">
                                      <p:cBhvr additive="base">
                                        <p:cTn id="15"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1000"/>
                                        <p:tgtEl>
                                          <p:spTgt spid="3">
                                            <p:txEl>
                                              <p:pRg st="7" end="7"/>
                                            </p:txEl>
                                          </p:spTgt>
                                        </p:tgtEl>
                                      </p:cBhvr>
                                    </p:animEffect>
                                    <p:anim calcmode="lin" valueType="num">
                                      <p:cBhvr>
                                        <p:cTn id="5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1000"/>
                                        <p:tgtEl>
                                          <p:spTgt spid="3">
                                            <p:txEl>
                                              <p:pRg st="8" end="8"/>
                                            </p:txEl>
                                          </p:spTgt>
                                        </p:tgtEl>
                                      </p:cBhvr>
                                    </p:animEffect>
                                    <p:anim calcmode="lin" valueType="num">
                                      <p:cBhvr>
                                        <p:cTn id="6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Effect transition="in" filter="fade">
                                      <p:cBhvr>
                                        <p:cTn id="72" dur="1000"/>
                                        <p:tgtEl>
                                          <p:spTgt spid="3">
                                            <p:txEl>
                                              <p:pRg st="9" end="9"/>
                                            </p:txEl>
                                          </p:spTgt>
                                        </p:tgtEl>
                                      </p:cBhvr>
                                    </p:animEffect>
                                    <p:anim calcmode="lin" valueType="num">
                                      <p:cBhvr>
                                        <p:cTn id="7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3)</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那这意味着最优点肯定在边界上，这么做是否合理呢？</a:t>
                </a:r>
                <a:endParaRPr lang="en-US" altLang="zh-CN" dirty="0"/>
              </a:p>
              <a:p>
                <a:r>
                  <a:rPr lang="zh-CN" altLang="en-US" dirty="0">
                    <a:solidFill>
                      <a:srgbClr val="FF0000"/>
                    </a:solidFill>
                  </a:rPr>
                  <a:t>定理</a:t>
                </a:r>
                <a:r>
                  <a:rPr lang="en-US" altLang="zh-CN" dirty="0"/>
                  <a:t>(Dantzig,1951)</a:t>
                </a:r>
                <a:r>
                  <a:rPr lang="zh-CN" altLang="en-US" dirty="0"/>
                  <a:t>假设可行集</a:t>
                </a:r>
                <a:r>
                  <a:rPr lang="en-US" altLang="zh-CN" dirty="0"/>
                  <a:t>(Feasible set)</a:t>
                </a:r>
                <a:r>
                  <a:rPr lang="zh-CN" altLang="en-US" dirty="0"/>
                  <a:t>是非空且有界的。则至少有一个最优解位于极点上。</a:t>
                </a:r>
                <a:endParaRPr lang="en-US" altLang="zh-CN" dirty="0"/>
              </a:p>
              <a:p>
                <a:r>
                  <a:rPr lang="zh-CN" altLang="en-US" dirty="0">
                    <a:solidFill>
                      <a:srgbClr val="FF0000"/>
                    </a:solidFill>
                  </a:rPr>
                  <a:t>证明</a:t>
                </a:r>
                <a:r>
                  <a:rPr lang="zh-CN" altLang="en-US" dirty="0"/>
                  <a:t>：假设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𝒐</m:t>
                        </m:r>
                      </m:sub>
                    </m:sSub>
                  </m:oMath>
                </a14:m>
                <a:r>
                  <a:rPr lang="zh-CN" altLang="en-US" dirty="0"/>
                  <a:t>是唯一的最优解，且不是极点，则：</a:t>
                </a:r>
                <a14:m>
                  <m:oMath xmlns:m="http://schemas.openxmlformats.org/officeDocument/2006/math">
                    <m:r>
                      <a:rPr lang="en-US" altLang="zh-CN" i="1">
                        <a:latin typeface="Cambria Math"/>
                      </a:rPr>
                      <m:t>∃</m:t>
                    </m:r>
                    <m:r>
                      <a:rPr lang="en-US" altLang="zh-CN" i="1">
                        <a:latin typeface="Cambria Math"/>
                      </a:rPr>
                      <m:t>𝝀</m:t>
                    </m:r>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𝟎</m:t>
                        </m:r>
                        <m:r>
                          <a:rPr lang="en-US" altLang="zh-CN" i="1">
                            <a:latin typeface="Cambria Math"/>
                          </a:rPr>
                          <m:t>,</m:t>
                        </m:r>
                        <m:r>
                          <a:rPr lang="en-US" altLang="zh-CN" i="1">
                            <a:latin typeface="Cambria Math"/>
                          </a:rPr>
                          <m:t>𝟏</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𝒐</m:t>
                        </m:r>
                      </m:sub>
                    </m:sSub>
                    <m:r>
                      <a:rPr lang="en-US" altLang="zh-CN" i="1">
                        <a:latin typeface="Cambria Math"/>
                      </a:rPr>
                      <m:t>=</m:t>
                    </m:r>
                    <m:r>
                      <a:rPr lang="en-US" altLang="zh-CN" i="1">
                        <a:latin typeface="Cambria Math"/>
                      </a:rPr>
                      <m:t>𝝀</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𝟏</m:t>
                        </m:r>
                      </m:sub>
                    </m:sSub>
                    <m:r>
                      <a:rPr lang="en-US" altLang="zh-CN" i="1">
                        <a:latin typeface="Cambria Math"/>
                      </a:rPr>
                      <m:t>+</m:t>
                    </m:r>
                    <m:d>
                      <m:dPr>
                        <m:ctrlPr>
                          <a:rPr lang="en-US" altLang="zh-CN" i="1">
                            <a:latin typeface="Cambria Math" panose="02040503050406030204" pitchFamily="18" charset="0"/>
                          </a:rPr>
                        </m:ctrlPr>
                      </m:dPr>
                      <m:e>
                        <m:r>
                          <a:rPr lang="en-US" altLang="zh-CN" i="1">
                            <a:latin typeface="Cambria Math"/>
                          </a:rPr>
                          <m:t>𝟏</m:t>
                        </m:r>
                        <m:r>
                          <a:rPr lang="en-US" altLang="zh-CN" i="1">
                            <a:latin typeface="Cambria Math"/>
                          </a:rPr>
                          <m:t>−</m:t>
                        </m:r>
                        <m:r>
                          <a:rPr lang="en-US" altLang="zh-CN" i="1">
                            <a:latin typeface="Cambria Math"/>
                          </a:rPr>
                          <m:t>𝝀</m:t>
                        </m:r>
                      </m:e>
                    </m:d>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𝟐</m:t>
                        </m:r>
                      </m:sub>
                    </m:sSub>
                  </m:oMath>
                </a14:m>
                <a:r>
                  <a:rPr lang="en-US" altLang="zh-CN" dirty="0"/>
                  <a:t>,</a:t>
                </a:r>
                <a:r>
                  <a:rPr lang="zh-CN" altLang="en-US" dirty="0"/>
                  <a:t>且</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𝑿</m:t>
                        </m:r>
                      </m:e>
                      <m:sub>
                        <m:r>
                          <a:rPr lang="en-US" altLang="zh-CN" i="1" dirty="0">
                            <a:latin typeface="Cambria Math"/>
                          </a:rPr>
                          <m:t>𝟎</m:t>
                        </m:r>
                      </m:sub>
                    </m:sSub>
                    <m:r>
                      <a:rPr lang="en-US" altLang="zh-CN" i="1" dirty="0">
                        <a:latin typeface="Cambria Math"/>
                      </a:rPr>
                      <m:t>,</m:t>
                    </m:r>
                    <m:sSub>
                      <m:sSubPr>
                        <m:ctrlPr>
                          <a:rPr lang="en-US" altLang="zh-CN" i="1" dirty="0">
                            <a:latin typeface="Cambria Math" panose="02040503050406030204" pitchFamily="18" charset="0"/>
                          </a:rPr>
                        </m:ctrlPr>
                      </m:sSubPr>
                      <m:e>
                        <m:r>
                          <a:rPr lang="en-US" altLang="zh-CN" i="1" dirty="0">
                            <a:latin typeface="Cambria Math"/>
                          </a:rPr>
                          <m:t>𝑿</m:t>
                        </m:r>
                      </m:e>
                      <m:sub>
                        <m:r>
                          <a:rPr lang="en-US" altLang="zh-CN" i="1" dirty="0">
                            <a:latin typeface="Cambria Math"/>
                          </a:rPr>
                          <m:t>𝟏</m:t>
                        </m:r>
                      </m:sub>
                    </m:sSub>
                  </m:oMath>
                </a14:m>
                <a:r>
                  <a:rPr lang="zh-CN" altLang="en-US" dirty="0"/>
                  <a:t>不是最优解，即 </a:t>
                </a:r>
                <a14:m>
                  <m:oMath xmlns:m="http://schemas.openxmlformats.org/officeDocument/2006/math">
                    <m:r>
                      <a:rPr lang="en-US" altLang="zh-CN" i="1">
                        <a:latin typeface="Cambria Math"/>
                      </a:rPr>
                      <m:t>𝒄</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𝟎</m:t>
                        </m:r>
                      </m:sub>
                    </m:sSub>
                    <m:r>
                      <a:rPr lang="en-US" altLang="zh-CN" i="1">
                        <a:latin typeface="Cambria Math"/>
                      </a:rPr>
                      <m:t>&gt;</m:t>
                    </m:r>
                    <m:r>
                      <a:rPr lang="en-US" altLang="zh-CN" i="1">
                        <a:latin typeface="Cambria Math"/>
                      </a:rPr>
                      <m:t>𝒄</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𝟏</m:t>
                        </m:r>
                      </m:sub>
                    </m:sSub>
                    <m:r>
                      <a:rPr lang="en-US" altLang="zh-CN" i="1">
                        <a:latin typeface="Cambria Math"/>
                      </a:rPr>
                      <m:t>,</m:t>
                    </m:r>
                    <m:r>
                      <a:rPr lang="en-US" altLang="zh-CN" i="1">
                        <a:latin typeface="Cambria Math"/>
                      </a:rPr>
                      <m:t>𝒄</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𝟎</m:t>
                        </m:r>
                      </m:sub>
                    </m:sSub>
                    <m:r>
                      <a:rPr lang="en-US" altLang="zh-CN" i="1">
                        <a:latin typeface="Cambria Math"/>
                      </a:rPr>
                      <m:t>&gt;</m:t>
                    </m:r>
                    <m:r>
                      <a:rPr lang="en-US" altLang="zh-CN" i="1">
                        <a:latin typeface="Cambria Math"/>
                      </a:rPr>
                      <m:t>𝒄</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𝟐</m:t>
                        </m:r>
                      </m:sub>
                    </m:sSub>
                    <m:r>
                      <a:rPr lang="en-US" altLang="zh-CN" i="1">
                        <a:latin typeface="Cambria Math"/>
                      </a:rPr>
                      <m:t>⇒</m:t>
                    </m:r>
                    <m:r>
                      <a:rPr lang="en-US" altLang="zh-CN" i="1">
                        <a:latin typeface="Cambria Math"/>
                      </a:rPr>
                      <m:t>𝒄</m:t>
                    </m:r>
                    <m:d>
                      <m:dPr>
                        <m:ctrlPr>
                          <a:rPr lang="en-US" altLang="zh-CN" i="1">
                            <a:latin typeface="Cambria Math" panose="02040503050406030204" pitchFamily="18" charset="0"/>
                          </a:rPr>
                        </m:ctrlPr>
                      </m:dPr>
                      <m:e>
                        <m:r>
                          <a:rPr lang="en-US" altLang="zh-CN" i="1">
                            <a:latin typeface="Cambria Math"/>
                          </a:rPr>
                          <m:t>𝝀</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𝟏</m:t>
                            </m:r>
                          </m:sub>
                        </m:sSub>
                        <m:r>
                          <a:rPr lang="en-US" altLang="zh-CN" i="1">
                            <a:latin typeface="Cambria Math"/>
                          </a:rPr>
                          <m:t>−</m:t>
                        </m:r>
                        <m:r>
                          <a:rPr lang="en-US" altLang="zh-CN" i="1">
                            <a:latin typeface="Cambria Math"/>
                          </a:rPr>
                          <m:t>𝝀</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𝟐</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𝟐</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𝟏</m:t>
                            </m:r>
                          </m:sub>
                        </m:sSub>
                      </m:e>
                    </m:d>
                    <m:r>
                      <a:rPr lang="en-US" altLang="zh-CN" i="1">
                        <a:latin typeface="Cambria Math"/>
                      </a:rPr>
                      <m:t>&gt;</m:t>
                    </m:r>
                    <m:r>
                      <a:rPr lang="en-US" altLang="zh-CN" i="1">
                        <a:latin typeface="Cambria Math"/>
                      </a:rPr>
                      <m:t>𝟎</m:t>
                    </m:r>
                    <m:r>
                      <a:rPr lang="en-US" altLang="zh-CN" i="1">
                        <a:latin typeface="Cambria Math"/>
                      </a:rPr>
                      <m:t>⇒</m:t>
                    </m:r>
                    <m:r>
                      <a:rPr lang="en-US" altLang="zh-CN" i="1">
                        <a:latin typeface="Cambria Math"/>
                      </a:rPr>
                      <m:t>𝒄</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𝟏</m:t>
                        </m:r>
                      </m:sub>
                    </m:sSub>
                    <m:r>
                      <a:rPr lang="en-US" altLang="zh-CN" i="1">
                        <a:latin typeface="Cambria Math"/>
                      </a:rPr>
                      <m:t>&lt;</m:t>
                    </m:r>
                    <m:r>
                      <a:rPr lang="en-US" altLang="zh-CN" i="1">
                        <a:latin typeface="Cambria Math"/>
                      </a:rPr>
                      <m:t>𝒄</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𝟐</m:t>
                        </m:r>
                      </m:sub>
                    </m:sSub>
                  </m:oMath>
                </a14:m>
                <a:r>
                  <a:rPr lang="zh-CN" altLang="en-US" dirty="0"/>
                  <a:t>，类似的，</a:t>
                </a:r>
                <a14:m>
                  <m:oMath xmlns:m="http://schemas.openxmlformats.org/officeDocument/2006/math">
                    <m:r>
                      <a:rPr lang="en-US" altLang="zh-CN" i="1">
                        <a:latin typeface="Cambria Math"/>
                      </a:rPr>
                      <m:t>𝒄</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𝟐</m:t>
                        </m:r>
                      </m:sub>
                    </m:sSub>
                    <m:r>
                      <a:rPr lang="en-US" altLang="zh-CN" i="1">
                        <a:latin typeface="Cambria Math"/>
                      </a:rPr>
                      <m:t>&lt;</m:t>
                    </m:r>
                    <m:r>
                      <a:rPr lang="en-US" altLang="zh-CN" i="1">
                        <a:latin typeface="Cambria Math"/>
                      </a:rPr>
                      <m:t>𝒄</m:t>
                    </m:r>
                    <m:sSub>
                      <m:sSubPr>
                        <m:ctrlPr>
                          <a:rPr lang="en-US" altLang="zh-CN" i="1">
                            <a:latin typeface="Cambria Math" panose="02040503050406030204" pitchFamily="18" charset="0"/>
                          </a:rPr>
                        </m:ctrlPr>
                      </m:sSubPr>
                      <m:e>
                        <m:r>
                          <a:rPr lang="en-US" altLang="zh-CN" i="1">
                            <a:latin typeface="Cambria Math"/>
                          </a:rPr>
                          <m:t>𝑿</m:t>
                        </m:r>
                      </m:e>
                      <m:sub>
                        <m:r>
                          <a:rPr lang="en-US" altLang="zh-CN" i="1">
                            <a:latin typeface="Cambria Math"/>
                          </a:rPr>
                          <m:t>𝟏</m:t>
                        </m:r>
                      </m:sub>
                    </m:sSub>
                  </m:oMath>
                </a14:m>
                <a:r>
                  <a:rPr lang="en-US" altLang="zh-CN" dirty="0"/>
                  <a:t>,</a:t>
                </a:r>
                <a:r>
                  <a:rPr lang="zh-CN" altLang="en-US" dirty="0"/>
                  <a:t>矛盾。对所有的最优点重复上述过程，则得证！</a:t>
                </a: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410" r="-1587"/>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400" dirty="0">
                <a:latin typeface="隶书" panose="02010509060101010101" pitchFamily="1" charset="-122"/>
              </a:rPr>
              <a:t>2.1 </a:t>
            </a:r>
            <a:r>
              <a:rPr lang="zh-CN" altLang="en-US" sz="2400" dirty="0">
                <a:latin typeface="隶书" panose="02010509060101010101" pitchFamily="1" charset="-122"/>
              </a:rPr>
              <a:t>线性规划的基本概念</a:t>
            </a:r>
            <a:r>
              <a:rPr lang="en-US" altLang="zh-CN" sz="1600" dirty="0">
                <a:latin typeface="隶书" panose="02010509060101010101" pitchFamily="1" charset="-122"/>
              </a:rPr>
              <a:t>-</a:t>
            </a:r>
            <a:r>
              <a:rPr lang="zh-CN" altLang="en-US" sz="1800" dirty="0">
                <a:latin typeface="隶书" panose="02010509060101010101" pitchFamily="1" charset="-122"/>
              </a:rPr>
              <a:t>图解法</a:t>
            </a:r>
            <a:r>
              <a:rPr lang="en-US" altLang="zh-CN" sz="1800" dirty="0">
                <a:latin typeface="隶书" panose="02010509060101010101" pitchFamily="1" charset="-122"/>
              </a:rPr>
              <a:t>(Graphical Solution)</a:t>
            </a:r>
            <a:r>
              <a:rPr lang="zh-CN" altLang="en-US" sz="1800" dirty="0">
                <a:latin typeface="隶书" panose="02010509060101010101" pitchFamily="1" charset="-122"/>
              </a:rPr>
              <a:t> </a:t>
            </a:r>
            <a:r>
              <a:rPr lang="en-US" altLang="zh-CN" sz="1800" dirty="0">
                <a:latin typeface="隶书" panose="02010509060101010101" pitchFamily="1" charset="-122"/>
              </a:rPr>
              <a:t>(</a:t>
            </a:r>
            <a:r>
              <a:rPr lang="zh-CN" altLang="en-US" sz="1800" dirty="0">
                <a:latin typeface="隶书" panose="02010509060101010101" pitchFamily="1" charset="-122"/>
              </a:rPr>
              <a:t>续</a:t>
            </a:r>
            <a:r>
              <a:rPr lang="en-US" altLang="zh-CN" sz="1800" dirty="0">
                <a:latin typeface="隶书" panose="02010509060101010101" pitchFamily="1" charset="-122"/>
              </a:rPr>
              <a:t>4)</a:t>
            </a:r>
            <a:endParaRPr lang="zh-CN" altLang="en-US" sz="1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例子，考虑下列</a:t>
                </a:r>
                <a:r>
                  <a:rPr lang="en-US" altLang="zh-CN" dirty="0"/>
                  <a:t>LP</a:t>
                </a:r>
                <a:r>
                  <a:rPr lang="zh-CN" altLang="en-US" dirty="0"/>
                  <a:t>问题</a:t>
                </a:r>
                <a:endParaRPr lang="en-US" altLang="zh-CN" b="1" i="1" dirty="0">
                  <a:latin typeface="Cambria Math"/>
                </a:endParaRPr>
              </a:p>
              <a:p>
                <a14:m>
                  <m:oMath xmlns:m="http://schemas.openxmlformats.org/officeDocument/2006/math">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  </m:t>
                    </m:r>
                  </m:oMath>
                </a14:m>
                <a:endParaRPr lang="en-US" altLang="zh-CN" b="1" i="1" dirty="0">
                  <a:latin typeface="Cambria Math"/>
                </a:endParaRPr>
              </a:p>
              <a:p>
                <a14:m>
                  <m:oMath xmlns:m="http://schemas.openxmlformats.org/officeDocument/2006/math">
                    <m:r>
                      <a:rPr lang="en-US" altLang="zh-CN" b="1" i="1" smtClean="0">
                        <a:latin typeface="Cambria Math"/>
                      </a:rPr>
                      <m:t>𝒔</m:t>
                    </m:r>
                    <m:r>
                      <a:rPr lang="en-US" altLang="zh-CN" b="1" i="1" smtClean="0">
                        <a:latin typeface="Cambria Math"/>
                      </a:rPr>
                      <m:t>.</m:t>
                    </m:r>
                    <m:r>
                      <a:rPr lang="en-US" altLang="zh-CN" b="1" i="1" smtClean="0">
                        <a:latin typeface="Cambria Math"/>
                      </a:rPr>
                      <m:t>𝒕</m:t>
                    </m:r>
                    <m:r>
                      <a:rPr lang="en-US" altLang="zh-CN" b="1" i="1" smtClean="0">
                        <a:latin typeface="Cambria Math"/>
                      </a:rPr>
                      <m:t>. </m:t>
                    </m:r>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𝟏</m:t>
                            </m:r>
                          </m:e>
                          <m:e>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𝟒</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𝟏𝟐</m:t>
                            </m:r>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𝟐</m:t>
                            </m:r>
                          </m:e>
                          <m:e>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𝟐</m:t>
                            </m:r>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𝟎</m:t>
                            </m:r>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𝟎</m:t>
                            </m:r>
                          </m:e>
                        </m:eqArr>
                        <m:m>
                          <m:mPr>
                            <m:mcs>
                              <m:mc>
                                <m:mcPr>
                                  <m:count m:val="1"/>
                                  <m:mcJc m:val="center"/>
                                </m:mcPr>
                              </m:mc>
                            </m:mcs>
                            <m:ctrlPr>
                              <a:rPr lang="en-US" altLang="zh-CN" b="1" i="1" smtClean="0">
                                <a:solidFill>
                                  <a:srgbClr val="FF0000"/>
                                </a:solidFill>
                                <a:latin typeface="Cambria Math" panose="02040503050406030204" pitchFamily="18" charset="0"/>
                              </a:rPr>
                            </m:ctrlPr>
                          </m:mPr>
                          <m:mr>
                            <m:e>
                              <m:r>
                                <m:rPr>
                                  <m:brk m:alnAt="7"/>
                                </m:rPr>
                                <a:rPr lang="en-US" altLang="zh-CN" b="1" i="1" smtClean="0">
                                  <a:solidFill>
                                    <a:srgbClr val="FF0000"/>
                                  </a:solidFill>
                                  <a:latin typeface="Cambria Math"/>
                                </a:rPr>
                                <m:t>𝑰</m:t>
                              </m:r>
                            </m:e>
                          </m:mr>
                          <m:mr>
                            <m:e>
                              <m:r>
                                <a:rPr lang="en-US" altLang="zh-CN" b="1" i="1" smtClean="0">
                                  <a:solidFill>
                                    <a:srgbClr val="FF0000"/>
                                  </a:solidFill>
                                  <a:latin typeface="Cambria Math"/>
                                </a:rPr>
                                <m:t>𝑰𝑰</m:t>
                              </m:r>
                            </m:e>
                          </m:mr>
                          <m:mr>
                            <m:e>
                              <m:m>
                                <m:mPr>
                                  <m:mcs>
                                    <m:mc>
                                      <m:mcPr>
                                        <m:count m:val="1"/>
                                        <m:mcJc m:val="center"/>
                                      </m:mcPr>
                                    </m:mc>
                                  </m:mcs>
                                  <m:ctrlPr>
                                    <a:rPr lang="en-US" altLang="zh-CN" b="1" i="1" smtClean="0">
                                      <a:solidFill>
                                        <a:srgbClr val="FF0000"/>
                                      </a:solidFill>
                                      <a:latin typeface="Cambria Math" panose="02040503050406030204" pitchFamily="18" charset="0"/>
                                    </a:rPr>
                                  </m:ctrlPr>
                                </m:mPr>
                                <m:mr>
                                  <m:e>
                                    <m:r>
                                      <m:rPr>
                                        <m:brk m:alnAt="7"/>
                                      </m:rPr>
                                      <a:rPr lang="en-US" altLang="zh-CN" b="1" i="1" smtClean="0">
                                        <a:solidFill>
                                          <a:srgbClr val="FF0000"/>
                                        </a:solidFill>
                                        <a:latin typeface="Cambria Math"/>
                                      </a:rPr>
                                      <m:t>𝑰</m:t>
                                    </m:r>
                                    <m:r>
                                      <a:rPr lang="en-US" altLang="zh-CN" b="1" i="1" smtClean="0">
                                        <a:solidFill>
                                          <a:srgbClr val="FF0000"/>
                                        </a:solidFill>
                                        <a:latin typeface="Cambria Math"/>
                                      </a:rPr>
                                      <m:t>𝑰𝑰</m:t>
                                    </m:r>
                                  </m:e>
                                </m:mr>
                                <m:mr>
                                  <m:e>
                                    <m:r>
                                      <a:rPr lang="en-US" altLang="zh-CN" b="1" i="1" smtClean="0">
                                        <a:solidFill>
                                          <a:srgbClr val="FF0000"/>
                                        </a:solidFill>
                                        <a:latin typeface="Cambria Math"/>
                                      </a:rPr>
                                      <m:t>𝑰𝑽</m:t>
                                    </m:r>
                                  </m:e>
                                </m:mr>
                                <m:mr>
                                  <m:e>
                                    <m:m>
                                      <m:mPr>
                                        <m:mcs>
                                          <m:mc>
                                            <m:mcPr>
                                              <m:count m:val="1"/>
                                              <m:mcJc m:val="center"/>
                                            </m:mcPr>
                                          </m:mc>
                                        </m:mcs>
                                        <m:ctrlPr>
                                          <a:rPr lang="en-US" altLang="zh-CN" b="1" i="1" smtClean="0">
                                            <a:solidFill>
                                              <a:srgbClr val="FF0000"/>
                                            </a:solidFill>
                                            <a:latin typeface="Cambria Math" panose="02040503050406030204" pitchFamily="18" charset="0"/>
                                          </a:rPr>
                                        </m:ctrlPr>
                                      </m:mPr>
                                      <m:mr>
                                        <m:e>
                                          <m:r>
                                            <m:rPr>
                                              <m:brk m:alnAt="7"/>
                                            </m:rPr>
                                            <a:rPr lang="en-US" altLang="zh-CN" b="1" i="1" smtClean="0">
                                              <a:solidFill>
                                                <a:srgbClr val="FF0000"/>
                                              </a:solidFill>
                                              <a:latin typeface="Cambria Math"/>
                                            </a:rPr>
                                            <m:t>𝑽</m:t>
                                          </m:r>
                                        </m:e>
                                      </m:mr>
                                      <m:mr>
                                        <m:e>
                                          <m:r>
                                            <a:rPr lang="en-US" altLang="zh-CN" b="1" i="1" smtClean="0">
                                              <a:solidFill>
                                                <a:srgbClr val="FF0000"/>
                                              </a:solidFill>
                                              <a:latin typeface="Cambria Math"/>
                                            </a:rPr>
                                            <m:t>𝑽𝑰</m:t>
                                          </m:r>
                                        </m:e>
                                      </m:mr>
                                    </m:m>
                                  </m:e>
                                </m:mr>
                              </m:m>
                            </m:e>
                          </m:mr>
                        </m:m>
                      </m:e>
                    </m:d>
                  </m:oMath>
                </a14:m>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040" y="3736453"/>
            <a:ext cx="4425280" cy="297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601072" y="1736973"/>
                <a:ext cx="3528392" cy="1686359"/>
              </a:xfrm>
              <a:prstGeom prst="rect">
                <a:avLst/>
              </a:prstGeom>
              <a:noFill/>
            </p:spPr>
            <p:txBody>
              <a:bodyPr wrap="square" rtlCol="0">
                <a:spAutoFit/>
              </a:bodyPr>
              <a:lstStyle/>
              <a:p>
                <a:r>
                  <a:rPr lang="en-US" altLang="zh-CN" dirty="0">
                    <a:latin typeface="+mj-lt"/>
                  </a:rPr>
                  <a:t>Optimal </a:t>
                </a:r>
                <a:r>
                  <a:rPr lang="en-US" altLang="zh-CN" dirty="0" err="1">
                    <a:latin typeface="+mj-lt"/>
                  </a:rPr>
                  <a:t>soln</a:t>
                </a:r>
                <a:r>
                  <a:rPr lang="en-US" altLang="zh-CN" dirty="0"/>
                  <a:t>: </a:t>
                </a:r>
                <a14:m>
                  <m:oMath xmlns:m="http://schemas.openxmlformats.org/officeDocument/2006/math">
                    <m:r>
                      <a:rPr lang="en-US" altLang="zh-CN" b="1" i="1" smtClean="0">
                        <a:latin typeface="Cambria Math"/>
                      </a:rPr>
                      <m:t>𝑿</m:t>
                    </m:r>
                    <m:r>
                      <a:rPr lang="en-US" altLang="zh-CN" b="1" i="1" smtClean="0">
                        <a:latin typeface="Cambria Math"/>
                      </a:rPr>
                      <m:t>=(</m:t>
                    </m:r>
                    <m:f>
                      <m:fPr>
                        <m:ctrlPr>
                          <a:rPr lang="en-US" altLang="zh-CN" b="1" i="1" smtClean="0">
                            <a:latin typeface="Cambria Math" panose="02040503050406030204" pitchFamily="18" charset="0"/>
                          </a:rPr>
                        </m:ctrlPr>
                      </m:fPr>
                      <m:num>
                        <m:r>
                          <a:rPr lang="en-US" altLang="zh-CN" b="1" i="1" smtClean="0">
                            <a:latin typeface="Cambria Math"/>
                          </a:rPr>
                          <m:t>𝟐𝟎</m:t>
                        </m:r>
                      </m:num>
                      <m:den>
                        <m:r>
                          <a:rPr lang="en-US" altLang="zh-CN" b="1" i="1" smtClean="0">
                            <a:latin typeface="Cambria Math"/>
                          </a:rPr>
                          <m:t>𝟕</m:t>
                        </m:r>
                      </m:den>
                    </m:f>
                    <m:r>
                      <a:rPr lang="en-US" altLang="zh-CN" b="1" i="1" smtClean="0">
                        <a:latin typeface="Cambria Math"/>
                      </a:rPr>
                      <m:t>,</m:t>
                    </m:r>
                    <m:f>
                      <m:fPr>
                        <m:ctrlPr>
                          <a:rPr lang="en-US" altLang="zh-CN" b="1" i="1" smtClean="0">
                            <a:latin typeface="Cambria Math" panose="02040503050406030204" pitchFamily="18" charset="0"/>
                          </a:rPr>
                        </m:ctrlPr>
                      </m:fPr>
                      <m:num>
                        <m:r>
                          <a:rPr lang="en-US" altLang="zh-CN" b="1" i="1" smtClean="0">
                            <a:latin typeface="Cambria Math"/>
                          </a:rPr>
                          <m:t>𝟔</m:t>
                        </m:r>
                      </m:num>
                      <m:den>
                        <m:r>
                          <a:rPr lang="en-US" altLang="zh-CN" b="1" i="1" smtClean="0">
                            <a:latin typeface="Cambria Math"/>
                          </a:rPr>
                          <m:t>𝟕</m:t>
                        </m:r>
                      </m:den>
                    </m:f>
                    <m:r>
                      <a:rPr lang="en-US" altLang="zh-CN" b="1" i="1" smtClean="0">
                        <a:latin typeface="Cambria Math"/>
                      </a:rPr>
                      <m:t>)</m:t>
                    </m:r>
                  </m:oMath>
                </a14:m>
                <a:endParaRPr lang="en-US" altLang="zh-CN" dirty="0"/>
              </a:p>
              <a:p>
                <a:pPr/>
                <a14:m>
                  <m:oMathPara xmlns:m="http://schemas.openxmlformats.org/officeDocument/2006/math">
                    <m:oMathParaPr>
                      <m:jc m:val="centerGroup"/>
                    </m:oMathParaPr>
                    <m:oMath xmlns:m="http://schemas.openxmlformats.org/officeDocument/2006/math">
                      <m:r>
                        <a:rPr lang="en-US" altLang="zh-CN" i="1" dirty="0" smtClean="0">
                          <a:latin typeface="Cambria Math"/>
                        </a:rPr>
                        <m:t>𝑍</m:t>
                      </m:r>
                      <m:r>
                        <a:rPr lang="en-US" altLang="zh-CN" i="1" dirty="0" smtClean="0">
                          <a:latin typeface="Cambria Math"/>
                        </a:rPr>
                        <m:t>=</m:t>
                      </m:r>
                      <m:f>
                        <m:fPr>
                          <m:ctrlPr>
                            <a:rPr lang="en-US" altLang="zh-CN" i="1" dirty="0" smtClean="0">
                              <a:latin typeface="Cambria Math" panose="02040503050406030204" pitchFamily="18" charset="0"/>
                            </a:rPr>
                          </m:ctrlPr>
                        </m:fPr>
                        <m:num>
                          <m:r>
                            <a:rPr lang="en-US" altLang="zh-CN" i="1" dirty="0" smtClean="0">
                              <a:latin typeface="Cambria Math"/>
                            </a:rPr>
                            <m:t>46</m:t>
                          </m:r>
                        </m:num>
                        <m:den>
                          <m:r>
                            <a:rPr lang="en-US" altLang="zh-CN" i="1" dirty="0" smtClean="0">
                              <a:latin typeface="Cambria Math"/>
                            </a:rPr>
                            <m:t>7</m:t>
                          </m:r>
                        </m:den>
                      </m:f>
                      <m:r>
                        <a:rPr lang="en-US" altLang="zh-CN" i="1" dirty="0" smtClean="0">
                          <a:latin typeface="Cambria Math"/>
                        </a:rPr>
                        <m:t> </m:t>
                      </m:r>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601072" y="1736973"/>
                <a:ext cx="3528392" cy="1686359"/>
              </a:xfrm>
              <a:prstGeom prst="rect">
                <a:avLst/>
              </a:prstGeom>
              <a:blipFill rotWithShape="1">
                <a:blip r:embed="rId4"/>
                <a:stretch>
                  <a:fillRect t="-3971"/>
                </a:stretch>
              </a:blipFill>
            </p:spPr>
            <p:txBody>
              <a:bodyPr/>
              <a:lstStyle/>
              <a:p>
                <a:r>
                  <a:rPr lang="zh-CN" altLang="en-US">
                    <a:noFill/>
                  </a:rPr>
                  <a:t> </a:t>
                </a:r>
                <a:endParaRPr lang="zh-CN" altLang="en-US">
                  <a:noFill/>
                </a:endParaRPr>
              </a:p>
            </p:txBody>
          </p:sp>
        </mc:Fallback>
      </mc:AlternateContent>
      <p:sp>
        <p:nvSpPr>
          <p:cNvPr id="5" name="TextBox 4"/>
          <p:cNvSpPr txBox="1"/>
          <p:nvPr/>
        </p:nvSpPr>
        <p:spPr>
          <a:xfrm>
            <a:off x="442465" y="5481389"/>
            <a:ext cx="4392488" cy="1569660"/>
          </a:xfrm>
          <a:prstGeom prst="rect">
            <a:avLst/>
          </a:prstGeom>
          <a:noFill/>
        </p:spPr>
        <p:txBody>
          <a:bodyPr wrap="square" rtlCol="0">
            <a:spAutoFit/>
          </a:bodyPr>
          <a:lstStyle/>
          <a:p>
            <a:pPr algn="l"/>
            <a:r>
              <a:rPr lang="zh-CN" altLang="en-US" dirty="0">
                <a:solidFill>
                  <a:srgbClr val="FF0000"/>
                </a:solidFill>
              </a:rPr>
              <a:t>从任意初始可行点出发，定义一个方向为改进的可行方向：移动一小步会保持其可行性，且目标函数的值会得到改进</a:t>
            </a:r>
          </a:p>
        </p:txBody>
      </p:sp>
      <p:grpSp>
        <p:nvGrpSpPr>
          <p:cNvPr id="10" name="Group 9"/>
          <p:cNvGrpSpPr/>
          <p:nvPr/>
        </p:nvGrpSpPr>
        <p:grpSpPr>
          <a:xfrm>
            <a:off x="4221996" y="5049341"/>
            <a:ext cx="2243172" cy="1973833"/>
            <a:chOff x="4221996" y="5049341"/>
            <a:chExt cx="2243172" cy="1973833"/>
          </a:xfrm>
        </p:grpSpPr>
        <p:cxnSp>
          <p:nvCxnSpPr>
            <p:cNvPr id="7" name="Straight Arrow Connector 6"/>
            <p:cNvCxnSpPr/>
            <p:nvPr/>
          </p:nvCxnSpPr>
          <p:spPr bwMode="auto">
            <a:xfrm flipV="1">
              <a:off x="5313040" y="5049341"/>
              <a:ext cx="1080120" cy="1440160"/>
            </a:xfrm>
            <a:prstGeom prst="straightConnector1">
              <a:avLst/>
            </a:prstGeom>
            <a:solidFill>
              <a:schemeClr val="accent1"/>
            </a:solidFill>
            <a:ln w="254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4221996" y="6561509"/>
              <a:ext cx="2243172" cy="461665"/>
            </a:xfrm>
            <a:prstGeom prst="rect">
              <a:avLst/>
            </a:prstGeom>
            <a:noFill/>
          </p:spPr>
          <p:txBody>
            <a:bodyPr wrap="square" rtlCol="0">
              <a:spAutoFit/>
            </a:bodyPr>
            <a:lstStyle/>
            <a:p>
              <a:r>
                <a:rPr lang="zh-CN" altLang="en-US" dirty="0">
                  <a:solidFill>
                    <a:srgbClr val="0000FF"/>
                  </a:solidFill>
                </a:rPr>
                <a:t>初始可行点</a:t>
              </a:r>
              <a:r>
                <a:rPr lang="en-US" altLang="zh-CN" dirty="0">
                  <a:solidFill>
                    <a:srgbClr val="0000FF"/>
                  </a:solidFill>
                </a:rPr>
                <a:t>F</a:t>
              </a:r>
              <a:endParaRPr lang="zh-CN" altLang="en-US" dirty="0">
                <a:solidFill>
                  <a:srgbClr val="0000FF"/>
                </a:solidFill>
              </a:endParaRPr>
            </a:p>
          </p:txBody>
        </p:sp>
      </p:grpSp>
      <p:sp>
        <p:nvSpPr>
          <p:cNvPr id="11" name="TextBox 10"/>
          <p:cNvSpPr txBox="1"/>
          <p:nvPr/>
        </p:nvSpPr>
        <p:spPr>
          <a:xfrm>
            <a:off x="6825208" y="6561509"/>
            <a:ext cx="2448272" cy="646331"/>
          </a:xfrm>
          <a:prstGeom prst="rect">
            <a:avLst/>
          </a:prstGeom>
          <a:noFill/>
        </p:spPr>
        <p:txBody>
          <a:bodyPr wrap="square" rtlCol="0">
            <a:spAutoFit/>
          </a:bodyPr>
          <a:lstStyle/>
          <a:p>
            <a:r>
              <a:rPr lang="zh-CN" altLang="en-US" sz="1800" dirty="0">
                <a:solidFill>
                  <a:srgbClr val="CC00CC"/>
                </a:solidFill>
              </a:rPr>
              <a:t>上世纪</a:t>
            </a:r>
            <a:r>
              <a:rPr lang="en-US" altLang="zh-CN" sz="1800" dirty="0">
                <a:solidFill>
                  <a:srgbClr val="CC00CC"/>
                </a:solidFill>
              </a:rPr>
              <a:t>60.70</a:t>
            </a:r>
            <a:r>
              <a:rPr lang="zh-CN" altLang="en-US" sz="1800" dirty="0">
                <a:solidFill>
                  <a:srgbClr val="CC00CC"/>
                </a:solidFill>
              </a:rPr>
              <a:t>年代，找最短路径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4"/>
                                        </p:tgtEl>
                                        <p:attrNameLst>
                                          <p:attrName>style.visibility</p:attrName>
                                        </p:attrNameLst>
                                      </p:cBhvr>
                                      <p:to>
                                        <p:strVal val="visible"/>
                                      </p:to>
                                    </p:set>
                                    <p:anim calcmode="lin" valueType="num">
                                      <p:cBhvr additive="base">
                                        <p:cTn id="31" dur="500" fill="hold"/>
                                        <p:tgtEl>
                                          <p:spTgt spid="3074"/>
                                        </p:tgtEl>
                                        <p:attrNameLst>
                                          <p:attrName>ppt_x</p:attrName>
                                        </p:attrNameLst>
                                      </p:cBhvr>
                                      <p:tavLst>
                                        <p:tav tm="0">
                                          <p:val>
                                            <p:strVal val="#ppt_x"/>
                                          </p:val>
                                        </p:tav>
                                        <p:tav tm="100000">
                                          <p:val>
                                            <p:strVal val="#ppt_x"/>
                                          </p:val>
                                        </p:tav>
                                      </p:tavLst>
                                    </p:anim>
                                    <p:anim calcmode="lin" valueType="num">
                                      <p:cBhvr additive="base">
                                        <p:cTn id="3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 (</a:t>
            </a:r>
            <a:r>
              <a:rPr lang="zh-CN" altLang="en-US" sz="2000" dirty="0">
                <a:latin typeface="隶书" panose="02010509060101010101" pitchFamily="1" charset="-122"/>
              </a:rPr>
              <a:t>续</a:t>
            </a:r>
            <a:r>
              <a:rPr lang="en-US" altLang="zh-CN" sz="2000" dirty="0">
                <a:latin typeface="隶书" panose="02010509060101010101" pitchFamily="1" charset="-122"/>
              </a:rPr>
              <a:t>5)</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例子</a:t>
                </a:r>
                <a:endParaRPr lang="en-US" altLang="zh-CN" dirty="0"/>
              </a:p>
              <a:p>
                <a14:m>
                  <m:oMath xmlns:m="http://schemas.openxmlformats.org/officeDocument/2006/math">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r>
                      <a:rPr lang="en-US" altLang="zh-CN" b="1" i="1" smtClean="0">
                        <a:latin typeface="Cambria Math"/>
                      </a:rPr>
                      <m:t>𝟒</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oMath>
                </a14:m>
                <a:endParaRPr lang="en-US" altLang="zh-CN" b="1" dirty="0"/>
              </a:p>
              <a:p>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                   ≤</m:t>
                            </m:r>
                            <m:r>
                              <a:rPr lang="en-US" altLang="zh-CN" b="1" i="1" smtClean="0">
                                <a:latin typeface="Cambria Math"/>
                              </a:rPr>
                              <m:t>𝟑</m:t>
                            </m:r>
                          </m:e>
                          <m:e>
                            <m:r>
                              <a:rPr lang="en-US" altLang="zh-CN" b="1" i="1" smtClean="0">
                                <a:latin typeface="Cambria Math"/>
                              </a:rPr>
                              <m:t>       </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            ≤</m:t>
                            </m:r>
                            <m:r>
                              <a:rPr lang="en-US" altLang="zh-CN" b="1" i="1" smtClean="0">
                                <a:latin typeface="Cambria Math"/>
                              </a:rPr>
                              <m:t>𝟓</m:t>
                            </m:r>
                          </m:e>
                          <m:e>
                            <m:sSub>
                              <m:sSubPr>
                                <m:ctrlPr>
                                  <a:rPr lang="en-US" altLang="zh-CN" b="1" i="1" smtClean="0">
                                    <a:latin typeface="Cambria Math" panose="02040503050406030204" pitchFamily="18" charset="0"/>
                                  </a:rPr>
                                </m:ctrlPr>
                              </m:sSubPr>
                              <m:e>
                                <m:r>
                                  <a:rPr lang="en-US" altLang="zh-CN" b="1" i="1" smtClean="0">
                                    <a:latin typeface="Cambria Math"/>
                                  </a:rPr>
                                  <m:t>                    </m:t>
                                </m:r>
                                <m:r>
                                  <a:rPr lang="en-US" altLang="zh-CN" b="1" i="1" smtClean="0">
                                    <a:latin typeface="Cambria Math"/>
                                  </a:rPr>
                                  <m:t>𝒙</m:t>
                                </m:r>
                              </m:e>
                              <m:sub>
                                <m:r>
                                  <a:rPr lang="en-US" altLang="zh-CN" b="1" i="1" smtClean="0">
                                    <a:latin typeface="Cambria Math"/>
                                  </a:rPr>
                                  <m:t>𝟑</m:t>
                                </m:r>
                              </m:sub>
                            </m:sSub>
                            <m:r>
                              <a:rPr lang="en-US" altLang="zh-CN" b="1" i="1" smtClean="0">
                                <a:latin typeface="Cambria Math"/>
                              </a:rPr>
                              <m:t>≤</m:t>
                            </m:r>
                            <m:r>
                              <a:rPr lang="en-US" altLang="zh-CN" b="1" i="1" smtClean="0">
                                <a:latin typeface="Cambria Math"/>
                              </a:rPr>
                              <m:t>𝟐</m:t>
                            </m:r>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r>
                              <a:rPr lang="en-US" altLang="zh-CN" b="1" i="1" smtClean="0">
                                <a:latin typeface="Cambria Math"/>
                              </a:rPr>
                              <m:t>≤</m:t>
                            </m:r>
                            <m:r>
                              <a:rPr lang="en-US" altLang="zh-CN" b="1" i="1" smtClean="0">
                                <a:latin typeface="Cambria Math"/>
                              </a:rPr>
                              <m:t>𝟏𝟎</m:t>
                            </m:r>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r>
                              <a:rPr lang="en-US" altLang="zh-CN" b="1" i="1" smtClean="0">
                                <a:latin typeface="Cambria Math"/>
                              </a:rPr>
                              <m:t>≥</m:t>
                            </m:r>
                            <m:r>
                              <a:rPr lang="en-US" altLang="zh-CN" b="1" i="1" smtClean="0">
                                <a:latin typeface="Cambria Math"/>
                              </a:rPr>
                              <m:t>𝟎</m:t>
                            </m:r>
                          </m:e>
                        </m:eqArr>
                      </m:e>
                    </m:d>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229" y="2961109"/>
            <a:ext cx="5220674" cy="3832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 y="5223550"/>
            <a:ext cx="4599228" cy="1569660"/>
          </a:xfrm>
          <a:prstGeom prst="rect">
            <a:avLst/>
          </a:prstGeom>
          <a:noFill/>
        </p:spPr>
        <p:txBody>
          <a:bodyPr wrap="square" rtlCol="0">
            <a:spAutoFit/>
          </a:bodyPr>
          <a:lstStyle/>
          <a:p>
            <a:pPr algn="l"/>
            <a:r>
              <a:rPr lang="zh-CN" altLang="en-US" dirty="0">
                <a:solidFill>
                  <a:srgbClr val="CC00CC"/>
                </a:solidFill>
              </a:rPr>
              <a:t>单纯形路径</a:t>
            </a:r>
            <a:r>
              <a:rPr lang="en-US" altLang="zh-CN" dirty="0">
                <a:solidFill>
                  <a:srgbClr val="CC00CC"/>
                </a:solidFill>
              </a:rPr>
              <a:t>:O-&gt;F,</a:t>
            </a:r>
            <a:r>
              <a:rPr lang="zh-CN" altLang="en-US" dirty="0">
                <a:solidFill>
                  <a:srgbClr val="CC00CC"/>
                </a:solidFill>
              </a:rPr>
              <a:t>至少有</a:t>
            </a:r>
            <a:r>
              <a:rPr lang="en-US" altLang="zh-CN" dirty="0">
                <a:solidFill>
                  <a:srgbClr val="CC00CC"/>
                </a:solidFill>
              </a:rPr>
              <a:t>8</a:t>
            </a:r>
            <a:r>
              <a:rPr lang="zh-CN" altLang="en-US" dirty="0">
                <a:solidFill>
                  <a:srgbClr val="CC00CC"/>
                </a:solidFill>
              </a:rPr>
              <a:t>条合法的路径：</a:t>
            </a:r>
            <a:endParaRPr lang="en-US" altLang="zh-CN" dirty="0">
              <a:solidFill>
                <a:srgbClr val="CC00CC"/>
              </a:solidFill>
            </a:endParaRPr>
          </a:p>
          <a:p>
            <a:pPr algn="l"/>
            <a:r>
              <a:rPr lang="en-US" altLang="zh-CN" dirty="0">
                <a:solidFill>
                  <a:srgbClr val="CC00CC"/>
                </a:solidFill>
              </a:rPr>
              <a:t>OABGF</a:t>
            </a:r>
            <a:r>
              <a:rPr lang="zh-CN" altLang="en-US" dirty="0">
                <a:solidFill>
                  <a:srgbClr val="CC00CC"/>
                </a:solidFill>
              </a:rPr>
              <a:t>，</a:t>
            </a:r>
            <a:r>
              <a:rPr lang="en-US" altLang="zh-CN" dirty="0">
                <a:solidFill>
                  <a:srgbClr val="CC00CC"/>
                </a:solidFill>
              </a:rPr>
              <a:t>OAEF</a:t>
            </a:r>
            <a:r>
              <a:rPr lang="zh-CN" altLang="en-US" dirty="0">
                <a:solidFill>
                  <a:srgbClr val="CC00CC"/>
                </a:solidFill>
              </a:rPr>
              <a:t>，</a:t>
            </a:r>
            <a:r>
              <a:rPr lang="en-US" altLang="zh-CN" dirty="0">
                <a:solidFill>
                  <a:srgbClr val="CC00CC"/>
                </a:solidFill>
              </a:rPr>
              <a:t>OCBGF</a:t>
            </a:r>
            <a:r>
              <a:rPr lang="zh-CN" altLang="en-US" dirty="0">
                <a:solidFill>
                  <a:srgbClr val="CC00CC"/>
                </a:solidFill>
              </a:rPr>
              <a:t>，</a:t>
            </a:r>
            <a:r>
              <a:rPr lang="en-US" altLang="zh-CN" dirty="0">
                <a:solidFill>
                  <a:srgbClr val="CC00CC"/>
                </a:solidFill>
              </a:rPr>
              <a:t>OCIHGF</a:t>
            </a:r>
            <a:r>
              <a:rPr lang="zh-CN" altLang="en-US" dirty="0">
                <a:solidFill>
                  <a:srgbClr val="CC00CC"/>
                </a:solidFill>
              </a:rPr>
              <a:t>，</a:t>
            </a:r>
            <a:r>
              <a:rPr lang="en-US" altLang="zh-CN" dirty="0">
                <a:solidFill>
                  <a:srgbClr val="CC00CC"/>
                </a:solidFill>
              </a:rPr>
              <a:t>OCIHF</a:t>
            </a:r>
            <a:r>
              <a:rPr lang="zh-CN" altLang="en-US" dirty="0">
                <a:solidFill>
                  <a:srgbClr val="CC00CC"/>
                </a:solidFill>
              </a:rPr>
              <a:t>，</a:t>
            </a:r>
            <a:r>
              <a:rPr lang="en-US" altLang="zh-CN" dirty="0">
                <a:solidFill>
                  <a:srgbClr val="CC00CC"/>
                </a:solidFill>
              </a:rPr>
              <a:t>ODEF</a:t>
            </a:r>
            <a:r>
              <a:rPr lang="zh-CN" altLang="en-US" dirty="0">
                <a:solidFill>
                  <a:srgbClr val="CC00CC"/>
                </a:solidFill>
              </a:rPr>
              <a:t>，</a:t>
            </a:r>
            <a:r>
              <a:rPr lang="en-US" altLang="zh-CN" dirty="0">
                <a:solidFill>
                  <a:srgbClr val="CC00CC"/>
                </a:solidFill>
              </a:rPr>
              <a:t>ODIHGF</a:t>
            </a:r>
            <a:r>
              <a:rPr lang="zh-CN" altLang="en-US" dirty="0">
                <a:solidFill>
                  <a:srgbClr val="CC00CC"/>
                </a:solidFill>
              </a:rPr>
              <a:t>，</a:t>
            </a:r>
            <a:r>
              <a:rPr lang="en-US" altLang="zh-CN" dirty="0">
                <a:solidFill>
                  <a:srgbClr val="CC00CC"/>
                </a:solidFill>
              </a:rPr>
              <a:t>ODIHF</a:t>
            </a:r>
            <a:endParaRPr lang="zh-CN" altLang="en-US" dirty="0">
              <a:solidFill>
                <a:srgbClr val="CC00CC"/>
              </a:solidFill>
            </a:endParaRPr>
          </a:p>
        </p:txBody>
      </p:sp>
      <p:sp>
        <p:nvSpPr>
          <p:cNvPr id="5" name="TextBox 4"/>
          <p:cNvSpPr txBox="1"/>
          <p:nvPr/>
        </p:nvSpPr>
        <p:spPr>
          <a:xfrm>
            <a:off x="6249144" y="1664965"/>
            <a:ext cx="2880320" cy="1569660"/>
          </a:xfrm>
          <a:prstGeom prst="rect">
            <a:avLst/>
          </a:prstGeom>
          <a:noFill/>
        </p:spPr>
        <p:txBody>
          <a:bodyPr wrap="square" rtlCol="0">
            <a:spAutoFit/>
          </a:bodyPr>
          <a:lstStyle/>
          <a:p>
            <a:r>
              <a:rPr lang="zh-CN" altLang="en-US" dirty="0"/>
              <a:t>如果能提前知道哪条路径包含最少的中间极点，这将有助于减少计算量！</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4"/>
                                        </p:tgtEl>
                                        <p:attrNameLst>
                                          <p:attrName>style.visibility</p:attrName>
                                        </p:attrNameLst>
                                      </p:cBhvr>
                                      <p:to>
                                        <p:strVal val="visible"/>
                                      </p:to>
                                    </p:set>
                                    <p:anim calcmode="lin" valueType="num">
                                      <p:cBhvr additive="base">
                                        <p:cTn id="25" dur="500" fill="hold"/>
                                        <p:tgtEl>
                                          <p:spTgt spid="8194"/>
                                        </p:tgtEl>
                                        <p:attrNameLst>
                                          <p:attrName>ppt_x</p:attrName>
                                        </p:attrNameLst>
                                      </p:cBhvr>
                                      <p:tavLst>
                                        <p:tav tm="0">
                                          <p:val>
                                            <p:strVal val="#ppt_x"/>
                                          </p:val>
                                        </p:tav>
                                        <p:tav tm="100000">
                                          <p:val>
                                            <p:strVal val="#ppt_x"/>
                                          </p:val>
                                        </p:tav>
                                      </p:tavLst>
                                    </p:anim>
                                    <p:anim calcmode="lin" valueType="num">
                                      <p:cBhvr additive="base">
                                        <p:cTn id="26"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6)</a:t>
            </a:r>
            <a:endParaRPr lang="zh-CN" altLang="en-US" sz="2000" dirty="0"/>
          </a:p>
        </p:txBody>
      </p:sp>
      <p:sp>
        <p:nvSpPr>
          <p:cNvPr id="3" name="Content Placeholder 2"/>
          <p:cNvSpPr>
            <a:spLocks noGrp="1"/>
          </p:cNvSpPr>
          <p:nvPr>
            <p:ph idx="1"/>
          </p:nvPr>
        </p:nvSpPr>
        <p:spPr/>
        <p:txBody>
          <a:bodyPr/>
          <a:lstStyle/>
          <a:p>
            <a:r>
              <a:rPr lang="zh-CN" altLang="en-US" dirty="0"/>
              <a:t>例子，如何找可行方向，</a:t>
            </a:r>
            <a:r>
              <a:rPr lang="en-US" altLang="zh-CN" dirty="0"/>
              <a:t>B</a:t>
            </a:r>
            <a:r>
              <a:rPr lang="zh-CN" altLang="en-US" dirty="0"/>
              <a:t>为起始点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显然，</a:t>
            </a:r>
            <a:r>
              <a:rPr lang="en-US" altLang="zh-CN" dirty="0"/>
              <a:t>A</a:t>
            </a:r>
            <a:r>
              <a:rPr lang="zh-CN" altLang="en-US" dirty="0"/>
              <a:t>不是全局最优点，而是一个局部最优点</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648" y="1830160"/>
            <a:ext cx="5760640" cy="4299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gtEl>
                                        <p:attrNameLst>
                                          <p:attrName>style.visibility</p:attrName>
                                        </p:attrNameLst>
                                      </p:cBhvr>
                                      <p:to>
                                        <p:strVal val="visible"/>
                                      </p:to>
                                    </p:set>
                                    <p:anim calcmode="lin" valueType="num">
                                      <p:cBhvr additive="base">
                                        <p:cTn id="13" dur="500" fill="hold"/>
                                        <p:tgtEl>
                                          <p:spTgt spid="9218"/>
                                        </p:tgtEl>
                                        <p:attrNameLst>
                                          <p:attrName>ppt_x</p:attrName>
                                        </p:attrNameLst>
                                      </p:cBhvr>
                                      <p:tavLst>
                                        <p:tav tm="0">
                                          <p:val>
                                            <p:strVal val="#ppt_x"/>
                                          </p:val>
                                        </p:tav>
                                        <p:tav tm="100000">
                                          <p:val>
                                            <p:strVal val="#ppt_x"/>
                                          </p:val>
                                        </p:tav>
                                      </p:tavLst>
                                    </p:anim>
                                    <p:anim calcmode="lin" valueType="num">
                                      <p:cBhvr additive="base">
                                        <p:cTn id="14"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7)</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800" dirty="0"/>
                  <a:t>从这些例子中可以看到，可能会找到局部最优点</a:t>
                </a:r>
                <a:endParaRPr lang="en-US" altLang="zh-CN" sz="2800" dirty="0"/>
              </a:p>
              <a:p>
                <a:pPr lvl="1"/>
                <a:r>
                  <a:rPr lang="zh-CN" altLang="en-US" sz="2400" dirty="0"/>
                  <a:t>对于集合</a:t>
                </a:r>
                <a14:m>
                  <m:oMath xmlns:m="http://schemas.openxmlformats.org/officeDocument/2006/math">
                    <m:r>
                      <a:rPr lang="en-US" altLang="zh-CN" sz="2400" b="1" i="0" smtClean="0">
                        <a:latin typeface="Cambria Math"/>
                      </a:rPr>
                      <m:t>𝐒</m:t>
                    </m:r>
                    <m:r>
                      <a:rPr lang="zh-CN" altLang="en-US" sz="2400" b="1" i="1" smtClean="0">
                        <a:latin typeface="Cambria Math"/>
                      </a:rPr>
                      <m:t>上的</m:t>
                    </m:r>
                    <m:r>
                      <a:rPr lang="en-US" altLang="zh-CN" sz="2400" b="1" i="1" smtClean="0">
                        <a:latin typeface="Cambria Math"/>
                      </a:rPr>
                      <m:t>𝑴𝒂𝒙</m:t>
                    </m:r>
                  </m:oMath>
                </a14:m>
                <a:r>
                  <a:rPr lang="zh-CN" altLang="en-US" sz="2400" dirty="0"/>
                  <a:t>问题，局部最优点</a:t>
                </a:r>
                <a14:m>
                  <m:oMath xmlns:m="http://schemas.openxmlformats.org/officeDocument/2006/math">
                    <m:acc>
                      <m:accPr>
                        <m:chr m:val="̂"/>
                        <m:ctrlPr>
                          <a:rPr lang="en-US" altLang="zh-CN" sz="2400" b="1" i="1" smtClean="0">
                            <a:latin typeface="Cambria Math" panose="02040503050406030204" pitchFamily="18" charset="0"/>
                          </a:rPr>
                        </m:ctrlPr>
                      </m:accPr>
                      <m:e>
                        <m:r>
                          <a:rPr lang="en-US" altLang="zh-CN" sz="2400" b="1" i="1" smtClean="0">
                            <a:latin typeface="Cambria Math"/>
                          </a:rPr>
                          <m:t>𝑿</m:t>
                        </m:r>
                      </m:e>
                    </m:acc>
                    <m:r>
                      <a:rPr lang="en-US" altLang="zh-CN" sz="2400" b="1" i="1" dirty="0" smtClean="0">
                        <a:latin typeface="Cambria Math"/>
                      </a:rPr>
                      <m:t>∈</m:t>
                    </m:r>
                    <m:r>
                      <a:rPr lang="en-US" altLang="zh-CN" sz="2400" b="1" i="1" dirty="0" smtClean="0">
                        <a:latin typeface="Cambria Math"/>
                      </a:rPr>
                      <m:t>𝑺</m:t>
                    </m:r>
                  </m:oMath>
                </a14:m>
                <a:r>
                  <a:rPr lang="en-US" altLang="zh-CN" sz="2400" dirty="0"/>
                  <a:t>,</a:t>
                </a:r>
                <a:r>
                  <a:rPr lang="zh-CN" altLang="en-US" sz="2400" dirty="0"/>
                  <a:t>对某个任意小的</a:t>
                </a:r>
                <a14:m>
                  <m:oMath xmlns:m="http://schemas.openxmlformats.org/officeDocument/2006/math">
                    <m:r>
                      <a:rPr lang="en-US" altLang="zh-CN" sz="2400" b="1" i="1" smtClean="0">
                        <a:latin typeface="Cambria Math"/>
                      </a:rPr>
                      <m:t>𝝐</m:t>
                    </m:r>
                    <m:r>
                      <a:rPr lang="en-US" altLang="zh-CN" sz="2400" b="1" i="1" smtClean="0">
                        <a:latin typeface="Cambria Math"/>
                      </a:rPr>
                      <m:t>&gt;</m:t>
                    </m:r>
                    <m:r>
                      <a:rPr lang="en-US" altLang="zh-CN" sz="2400" b="1" i="1" smtClean="0">
                        <a:latin typeface="Cambria Math"/>
                      </a:rPr>
                      <m:t>𝟎</m:t>
                    </m:r>
                  </m:oMath>
                </a14:m>
                <a:r>
                  <a:rPr lang="en-US" altLang="zh-CN" sz="2400" dirty="0"/>
                  <a:t>,</a:t>
                </a:r>
                <a:r>
                  <a:rPr lang="zh-CN" altLang="en-US" sz="2400" dirty="0"/>
                  <a:t>所有</a:t>
                </a:r>
                <a14:m>
                  <m:oMath xmlns:m="http://schemas.openxmlformats.org/officeDocument/2006/math">
                    <m:acc>
                      <m:accPr>
                        <m:chr m:val="̃"/>
                        <m:ctrlPr>
                          <a:rPr lang="en-US" altLang="zh-CN" sz="2400" b="1" i="1" smtClean="0">
                            <a:latin typeface="Cambria Math" panose="02040503050406030204" pitchFamily="18" charset="0"/>
                          </a:rPr>
                        </m:ctrlPr>
                      </m:accPr>
                      <m:e>
                        <m:r>
                          <a:rPr lang="en-US" altLang="zh-CN" sz="2400" b="1" i="1" smtClean="0">
                            <a:latin typeface="Cambria Math"/>
                          </a:rPr>
                          <m:t>𝑿</m:t>
                        </m:r>
                      </m:e>
                    </m:acc>
                    <m:r>
                      <a:rPr lang="en-US" altLang="zh-CN" sz="2400" b="1" i="1" dirty="0" smtClean="0">
                        <a:latin typeface="Cambria Math"/>
                      </a:rPr>
                      <m:t>∈</m:t>
                    </m:r>
                    <m:r>
                      <a:rPr lang="en-US" altLang="zh-CN" sz="2400" b="1" i="1" dirty="0" smtClean="0">
                        <a:latin typeface="Cambria Math"/>
                      </a:rPr>
                      <m:t>𝑺</m:t>
                    </m:r>
                    <m:r>
                      <a:rPr lang="en-US" altLang="zh-CN" sz="2400" b="1" i="1" dirty="0" smtClean="0">
                        <a:latin typeface="Cambria Math"/>
                      </a:rPr>
                      <m:t>, </m:t>
                    </m:r>
                    <m:d>
                      <m:dPr>
                        <m:begChr m:val="|"/>
                        <m:endChr m:val="|"/>
                        <m:ctrlPr>
                          <a:rPr lang="en-US" altLang="zh-CN" sz="2400" b="1" i="1" dirty="0" smtClean="0">
                            <a:latin typeface="Cambria Math" panose="02040503050406030204" pitchFamily="18" charset="0"/>
                          </a:rPr>
                        </m:ctrlPr>
                      </m:dPr>
                      <m:e>
                        <m:d>
                          <m:dPr>
                            <m:begChr m:val="|"/>
                            <m:endChr m:val="|"/>
                            <m:ctrlPr>
                              <a:rPr lang="en-US" altLang="zh-CN" sz="2400" b="1" i="1" dirty="0" smtClean="0">
                                <a:latin typeface="Cambria Math" panose="02040503050406030204" pitchFamily="18" charset="0"/>
                              </a:rPr>
                            </m:ctrlPr>
                          </m:dPr>
                          <m:e>
                            <m:acc>
                              <m:accPr>
                                <m:chr m:val="̂"/>
                                <m:ctrlPr>
                                  <a:rPr lang="en-US" altLang="zh-CN" sz="2400" b="1" i="1" dirty="0" smtClean="0">
                                    <a:latin typeface="Cambria Math" panose="02040503050406030204" pitchFamily="18" charset="0"/>
                                  </a:rPr>
                                </m:ctrlPr>
                              </m:accPr>
                              <m:e>
                                <m:r>
                                  <a:rPr lang="en-US" altLang="zh-CN" sz="2400" b="1" i="1" dirty="0" smtClean="0">
                                    <a:latin typeface="Cambria Math"/>
                                  </a:rPr>
                                  <m:t>𝑿</m:t>
                                </m:r>
                              </m:e>
                            </m:acc>
                            <m:r>
                              <a:rPr lang="en-US" altLang="zh-CN" sz="2400" b="1" i="1" dirty="0" smtClean="0">
                                <a:latin typeface="Cambria Math"/>
                              </a:rPr>
                              <m:t>−</m:t>
                            </m:r>
                            <m:acc>
                              <m:accPr>
                                <m:chr m:val="̃"/>
                                <m:ctrlPr>
                                  <a:rPr lang="en-US" altLang="zh-CN" sz="2400" b="1" i="1" dirty="0" smtClean="0">
                                    <a:latin typeface="Cambria Math" panose="02040503050406030204" pitchFamily="18" charset="0"/>
                                  </a:rPr>
                                </m:ctrlPr>
                              </m:accPr>
                              <m:e>
                                <m:r>
                                  <a:rPr lang="en-US" altLang="zh-CN" sz="2400" b="1" i="1" dirty="0" smtClean="0">
                                    <a:latin typeface="Cambria Math"/>
                                  </a:rPr>
                                  <m:t>𝑿</m:t>
                                </m:r>
                              </m:e>
                            </m:acc>
                          </m:e>
                        </m:d>
                      </m:e>
                    </m:d>
                    <m:r>
                      <a:rPr lang="en-US" altLang="zh-CN" sz="2400" b="1" i="1" dirty="0" smtClean="0">
                        <a:latin typeface="Cambria Math"/>
                      </a:rPr>
                      <m:t>≤</m:t>
                    </m:r>
                    <m:r>
                      <a:rPr lang="en-US" altLang="zh-CN" sz="2400" b="1" i="1" dirty="0" smtClean="0">
                        <a:latin typeface="Cambria Math"/>
                      </a:rPr>
                      <m:t>𝝐</m:t>
                    </m:r>
                  </m:oMath>
                </a14:m>
                <a:r>
                  <a:rPr lang="zh-CN" altLang="en-US" sz="2400" dirty="0"/>
                  <a:t>，都有</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acc>
                      <m:accPr>
                        <m:chr m:val="̃"/>
                        <m:ctrlPr>
                          <a:rPr lang="en-US" altLang="zh-CN" sz="2400" b="1" i="1" smtClean="0">
                            <a:latin typeface="Cambria Math" panose="02040503050406030204" pitchFamily="18" charset="0"/>
                          </a:rPr>
                        </m:ctrlPr>
                      </m:accPr>
                      <m:e>
                        <m:r>
                          <a:rPr lang="en-US" altLang="zh-CN" sz="2400" b="1" i="1" smtClean="0">
                            <a:latin typeface="Cambria Math"/>
                          </a:rPr>
                          <m:t>𝑿</m:t>
                        </m:r>
                      </m:e>
                    </m:acc>
                    <m:r>
                      <a:rPr lang="en-US" altLang="zh-CN" sz="2400" b="1" i="1" dirty="0" smtClean="0">
                        <a:latin typeface="Cambria Math"/>
                      </a:rPr>
                      <m:t>≤</m:t>
                    </m:r>
                    <m:sSup>
                      <m:sSupPr>
                        <m:ctrlPr>
                          <a:rPr lang="en-US" altLang="zh-CN" sz="2400" b="1" i="1" dirty="0" smtClean="0">
                            <a:latin typeface="Cambria Math" panose="02040503050406030204" pitchFamily="18" charset="0"/>
                          </a:rPr>
                        </m:ctrlPr>
                      </m:sSupPr>
                      <m:e>
                        <m:r>
                          <a:rPr lang="en-US" altLang="zh-CN" sz="2400" b="1" i="1" dirty="0" smtClean="0">
                            <a:latin typeface="Cambria Math"/>
                          </a:rPr>
                          <m:t>𝒄</m:t>
                        </m:r>
                      </m:e>
                      <m:sup>
                        <m:r>
                          <a:rPr lang="en-US" altLang="zh-CN" sz="2400" b="1" i="1" dirty="0" smtClean="0">
                            <a:latin typeface="Cambria Math"/>
                          </a:rPr>
                          <m:t>𝑻</m:t>
                        </m:r>
                      </m:sup>
                    </m:sSup>
                    <m:acc>
                      <m:accPr>
                        <m:chr m:val="̂"/>
                        <m:ctrlPr>
                          <a:rPr lang="en-US" altLang="zh-CN" sz="2400" b="1" i="1" dirty="0" smtClean="0">
                            <a:latin typeface="Cambria Math" panose="02040503050406030204" pitchFamily="18" charset="0"/>
                          </a:rPr>
                        </m:ctrlPr>
                      </m:accPr>
                      <m:e>
                        <m:r>
                          <a:rPr lang="en-US" altLang="zh-CN" sz="2400" b="1" i="1" dirty="0" smtClean="0">
                            <a:latin typeface="Cambria Math"/>
                          </a:rPr>
                          <m:t>𝑿</m:t>
                        </m:r>
                      </m:e>
                    </m:acc>
                  </m:oMath>
                </a14:m>
                <a:r>
                  <a:rPr lang="en-US" altLang="zh-CN" sz="2400" dirty="0"/>
                  <a:t>,</a:t>
                </a:r>
                <a:r>
                  <a:rPr lang="zh-CN" altLang="en-US" sz="2400" dirty="0"/>
                  <a:t>全局最优点</a:t>
                </a:r>
                <a14:m>
                  <m:oMath xmlns:m="http://schemas.openxmlformats.org/officeDocument/2006/math">
                    <m:acc>
                      <m:accPr>
                        <m:chr m:val="̅"/>
                        <m:ctrlPr>
                          <a:rPr lang="en-US" altLang="zh-CN" sz="2400" b="1" i="1" smtClean="0">
                            <a:latin typeface="Cambria Math" panose="02040503050406030204" pitchFamily="18" charset="0"/>
                          </a:rPr>
                        </m:ctrlPr>
                      </m:accPr>
                      <m:e>
                        <m:r>
                          <a:rPr lang="en-US" altLang="zh-CN" sz="2400" b="1" i="1" smtClean="0">
                            <a:latin typeface="Cambria Math"/>
                          </a:rPr>
                          <m:t>𝑿</m:t>
                        </m:r>
                      </m:e>
                    </m:acc>
                  </m:oMath>
                </a14:m>
                <a:r>
                  <a:rPr lang="zh-CN" altLang="en-US" sz="2400" dirty="0"/>
                  <a:t>则表明</a:t>
                </a:r>
                <a:r>
                  <a:rPr lang="en-US" altLang="zh-CN" sz="2400" dirty="0"/>
                  <a:t>,</a:t>
                </a:r>
                <a:r>
                  <a:rPr lang="zh-CN" altLang="en-US" sz="2400" dirty="0"/>
                  <a:t>任意</a:t>
                </a:r>
                <a14:m>
                  <m:oMath xmlns:m="http://schemas.openxmlformats.org/officeDocument/2006/math">
                    <m:acc>
                      <m:accPr>
                        <m:chr m:val="̃"/>
                        <m:ctrlPr>
                          <a:rPr lang="en-US" altLang="zh-CN" sz="2400" b="1" i="1" smtClean="0">
                            <a:latin typeface="Cambria Math" panose="02040503050406030204" pitchFamily="18" charset="0"/>
                          </a:rPr>
                        </m:ctrlPr>
                      </m:accPr>
                      <m:e>
                        <m:r>
                          <a:rPr lang="en-US" altLang="zh-CN" sz="2400" b="1" i="1" smtClean="0">
                            <a:latin typeface="Cambria Math"/>
                          </a:rPr>
                          <m:t>𝑿</m:t>
                        </m:r>
                      </m:e>
                    </m:acc>
                    <m:r>
                      <a:rPr lang="en-US" altLang="zh-CN" sz="2400" b="1" i="1" dirty="0" smtClean="0">
                        <a:latin typeface="Cambria Math"/>
                      </a:rPr>
                      <m:t>∈</m:t>
                    </m:r>
                    <m:r>
                      <a:rPr lang="en-US" altLang="zh-CN" sz="2400" b="1" i="1" dirty="0" smtClean="0">
                        <a:latin typeface="Cambria Math"/>
                      </a:rPr>
                      <m:t>𝑺</m:t>
                    </m:r>
                    <m:r>
                      <a:rPr lang="en-US" altLang="zh-CN" sz="2400" b="1" i="1" dirty="0" smtClean="0">
                        <a:latin typeface="Cambria Math"/>
                      </a:rPr>
                      <m:t> </m:t>
                    </m:r>
                  </m:oMath>
                </a14:m>
                <a:r>
                  <a:rPr lang="zh-CN" altLang="en-US" sz="2400" dirty="0"/>
                  <a:t>，都有</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acc>
                      <m:accPr>
                        <m:chr m:val="̅"/>
                        <m:ctrlPr>
                          <a:rPr lang="en-US" altLang="zh-CN" sz="2400" b="1" i="1" smtClean="0">
                            <a:latin typeface="Cambria Math" panose="02040503050406030204" pitchFamily="18" charset="0"/>
                          </a:rPr>
                        </m:ctrlPr>
                      </m:accPr>
                      <m:e>
                        <m:r>
                          <a:rPr lang="en-US" altLang="zh-CN" sz="2400" b="1" i="1" smtClean="0">
                            <a:latin typeface="Cambria Math"/>
                          </a:rPr>
                          <m:t>𝑿</m:t>
                        </m:r>
                      </m:e>
                    </m:acc>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acc>
                      <m:accPr>
                        <m:chr m:val="̃"/>
                        <m:ctrlPr>
                          <a:rPr lang="en-US" altLang="zh-CN" sz="2400" b="1" i="1" smtClean="0">
                            <a:latin typeface="Cambria Math" panose="02040503050406030204" pitchFamily="18" charset="0"/>
                          </a:rPr>
                        </m:ctrlPr>
                      </m:accPr>
                      <m:e>
                        <m:r>
                          <a:rPr lang="en-US" altLang="zh-CN" sz="2400" b="1" i="1" smtClean="0">
                            <a:latin typeface="Cambria Math"/>
                          </a:rPr>
                          <m:t>𝑿</m:t>
                        </m:r>
                      </m:e>
                    </m:acc>
                  </m:oMath>
                </a14:m>
                <a:endParaRPr lang="en-US" altLang="zh-CN" sz="2400" dirty="0"/>
              </a:p>
              <a:p>
                <a:r>
                  <a:rPr lang="zh-CN" altLang="en-US" sz="2800" dirty="0"/>
                  <a:t>但对于凸可行集和线性目标函数来说，每个局部最优点都是全局最优点</a:t>
                </a:r>
                <a:endParaRPr lang="en-US" altLang="zh-CN" sz="2800" dirty="0"/>
              </a:p>
              <a:p>
                <a:r>
                  <a:rPr lang="zh-CN" altLang="en-US" sz="2800" dirty="0"/>
                  <a:t>在封闭多面体的相邻极点之间按</a:t>
                </a:r>
                <a:r>
                  <a:rPr lang="zh-CN" altLang="en-US" sz="2800" dirty="0">
                    <a:solidFill>
                      <a:srgbClr val="CC00CC"/>
                    </a:solidFill>
                  </a:rPr>
                  <a:t>改进可行方向</a:t>
                </a:r>
                <a:r>
                  <a:rPr lang="zh-CN" altLang="en-US" sz="2800" dirty="0"/>
                  <a:t>搜索可找到局部最优点</a:t>
                </a:r>
                <a:endParaRPr lang="en-US" altLang="zh-CN" sz="2800" dirty="0"/>
              </a:p>
              <a:p>
                <a:r>
                  <a:rPr lang="zh-CN" altLang="en-US" sz="2800" dirty="0"/>
                  <a:t>由于</a:t>
                </a:r>
                <a:r>
                  <a:rPr lang="en-US" altLang="zh-CN" sz="2800" dirty="0"/>
                  <a:t>LP</a:t>
                </a:r>
                <a:r>
                  <a:rPr lang="zh-CN" altLang="en-US" sz="2800" dirty="0"/>
                  <a:t>问题是凸的，因此按照这种搜索方式找到的局部最优点就是</a:t>
                </a:r>
                <a:r>
                  <a:rPr lang="en-US" altLang="zh-CN" sz="2800" dirty="0"/>
                  <a:t>LP</a:t>
                </a:r>
                <a:r>
                  <a:rPr lang="zh-CN" altLang="en-US" sz="2800" dirty="0"/>
                  <a:t>问题的全局最优解</a:t>
                </a:r>
                <a:endParaRPr lang="en-US" altLang="zh-CN" sz="2800" dirty="0"/>
              </a:p>
              <a:p>
                <a:r>
                  <a:rPr lang="en-US" altLang="zh-CN" sz="2800" dirty="0"/>
                  <a:t>1957</a:t>
                </a:r>
                <a:r>
                  <a:rPr lang="zh-CN" altLang="en-US" sz="2800" dirty="0"/>
                  <a:t>年</a:t>
                </a:r>
                <a:r>
                  <a:rPr lang="en-US" altLang="zh-CN" sz="2800" dirty="0"/>
                  <a:t>,Hirsch</a:t>
                </a:r>
                <a:r>
                  <a:rPr lang="zh-CN" altLang="en-US" sz="2800" dirty="0"/>
                  <a:t>提出了一个猜想：从任意一个极点移动到任何其它的极点，最多只需要</a:t>
                </a:r>
                <a14:m>
                  <m:oMath xmlns:m="http://schemas.openxmlformats.org/officeDocument/2006/math">
                    <m:r>
                      <a:rPr lang="en-US" altLang="zh-CN" sz="2800" b="1" i="1" smtClean="0">
                        <a:latin typeface="Cambria Math"/>
                      </a:rPr>
                      <m:t>𝒎</m:t>
                    </m:r>
                  </m:oMath>
                </a14:m>
                <a:r>
                  <a:rPr lang="zh-CN" altLang="en-US" sz="2800" dirty="0"/>
                  <a:t>步，</a:t>
                </a:r>
                <a14:m>
                  <m:oMath xmlns:m="http://schemas.openxmlformats.org/officeDocument/2006/math">
                    <m:r>
                      <a:rPr lang="en-US" altLang="zh-CN" sz="2800" b="1" i="1" smtClean="0">
                        <a:latin typeface="Cambria Math"/>
                      </a:rPr>
                      <m:t>𝒎</m:t>
                    </m:r>
                  </m:oMath>
                </a14:m>
                <a:r>
                  <a:rPr lang="zh-CN" altLang="en-US" sz="2800" dirty="0"/>
                  <a:t>是约束的数目</a:t>
                </a:r>
                <a:endParaRPr lang="en-US" altLang="zh-CN" sz="2800" dirty="0"/>
              </a:p>
              <a:p>
                <a:endParaRPr lang="zh-CN"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410" r="-1389" b="-3145"/>
                </a:stretch>
              </a:blipFill>
            </p:spPr>
            <p:txBody>
              <a:bodyPr/>
              <a:lstStyle/>
              <a:p>
                <a:r>
                  <a:rPr lang="zh-CN" altLang="en-US">
                    <a:noFill/>
                  </a:rPr>
                  <a:t> </a:t>
                </a:r>
                <a:endParaRPr lang="zh-CN" altLang="en-US">
                  <a:noFill/>
                </a:endParaRPr>
              </a:p>
            </p:txBody>
          </p:sp>
        </mc:Fallback>
      </mc:AlternateContent>
      <p:sp>
        <p:nvSpPr>
          <p:cNvPr id="4" name="Rectangle 3"/>
          <p:cNvSpPr/>
          <p:nvPr/>
        </p:nvSpPr>
        <p:spPr>
          <a:xfrm>
            <a:off x="1640632" y="6879809"/>
            <a:ext cx="7013004" cy="338554"/>
          </a:xfrm>
          <a:prstGeom prst="rect">
            <a:avLst/>
          </a:prstGeom>
        </p:spPr>
        <p:txBody>
          <a:bodyPr wrap="square">
            <a:spAutoFit/>
          </a:bodyPr>
          <a:lstStyle/>
          <a:p>
            <a:r>
              <a:rPr lang="en-US" altLang="zh-CN" sz="1600" b="0" dirty="0">
                <a:solidFill>
                  <a:srgbClr val="CC00CC"/>
                </a:solidFill>
              </a:rPr>
              <a:t>Hirsch WM (1957) Hirsch conjecture, verbal communication to </a:t>
            </a:r>
            <a:r>
              <a:rPr lang="en-US" altLang="zh-CN" sz="1600" b="0" dirty="0" err="1">
                <a:solidFill>
                  <a:srgbClr val="CC00CC"/>
                </a:solidFill>
              </a:rPr>
              <a:t>Dantzig</a:t>
            </a:r>
            <a:endParaRPr lang="zh-CN" altLang="en-US" sz="1600" dirty="0">
              <a:solidFill>
                <a:srgbClr val="CC00CC"/>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1000"/>
                                        <p:tgtEl>
                                          <p:spTgt spid="4"/>
                                        </p:tgtEl>
                                      </p:cBhvr>
                                    </p:animEffect>
                                    <p:anim calcmode="lin" valueType="num">
                                      <p:cBhvr>
                                        <p:cTn id="44" dur="1000" fill="hold"/>
                                        <p:tgtEl>
                                          <p:spTgt spid="4"/>
                                        </p:tgtEl>
                                        <p:attrNameLst>
                                          <p:attrName>ppt_x</p:attrName>
                                        </p:attrNameLst>
                                      </p:cBhvr>
                                      <p:tavLst>
                                        <p:tav tm="0">
                                          <p:val>
                                            <p:strVal val="#ppt_x"/>
                                          </p:val>
                                        </p:tav>
                                        <p:tav tm="100000">
                                          <p:val>
                                            <p:strVal val="#ppt_x"/>
                                          </p:val>
                                        </p:tav>
                                      </p:tavLst>
                                    </p:anim>
                                    <p:anim calcmode="lin" valueType="num">
                                      <p:cBhvr>
                                        <p:cTn id="4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24805"/>
            <a:ext cx="8650288" cy="763588"/>
          </a:xfrm>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8)</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800" dirty="0"/>
                  <a:t>针对</a:t>
                </a:r>
                <a:r>
                  <a:rPr lang="en-US" altLang="zh-CN" sz="2800" dirty="0"/>
                  <a:t>Hirsch</a:t>
                </a:r>
                <a:r>
                  <a:rPr lang="zh-CN" altLang="en-US" sz="2800" dirty="0"/>
                  <a:t>的猜想，</a:t>
                </a:r>
                <a:r>
                  <a:rPr lang="en-US" altLang="zh-CN" sz="2800" dirty="0"/>
                  <a:t>Klee</a:t>
                </a:r>
                <a:r>
                  <a:rPr lang="zh-CN" altLang="en-US" sz="2800" dirty="0"/>
                  <a:t>和</a:t>
                </a:r>
                <a:r>
                  <a:rPr lang="en-US" altLang="zh-CN" sz="2800" dirty="0"/>
                  <a:t>Walkup(1967)</a:t>
                </a:r>
                <a:r>
                  <a:rPr lang="zh-CN" altLang="en-US" sz="2800" dirty="0"/>
                  <a:t>证明了</a:t>
                </a:r>
                <a14:m>
                  <m:oMath xmlns:m="http://schemas.openxmlformats.org/officeDocument/2006/math">
                    <m:r>
                      <a:rPr lang="en-US" altLang="zh-CN" sz="2800" b="1" i="1" smtClean="0">
                        <a:latin typeface="Cambria Math"/>
                      </a:rPr>
                      <m:t>𝒏</m:t>
                    </m:r>
                    <m:r>
                      <a:rPr lang="en-US" altLang="zh-CN" sz="2800" b="1" i="1" smtClean="0">
                        <a:latin typeface="Cambria Math"/>
                      </a:rPr>
                      <m:t>−</m:t>
                    </m:r>
                    <m:r>
                      <a:rPr lang="en-US" altLang="zh-CN" sz="2800" b="1" i="1" smtClean="0">
                        <a:latin typeface="Cambria Math"/>
                      </a:rPr>
                      <m:t>𝒎</m:t>
                    </m:r>
                    <m:r>
                      <a:rPr lang="en-US" altLang="zh-CN" sz="2800" b="1" i="1" smtClean="0">
                        <a:latin typeface="Cambria Math"/>
                      </a:rPr>
                      <m:t>≤</m:t>
                    </m:r>
                    <m:r>
                      <a:rPr lang="en-US" altLang="zh-CN" sz="2800" b="1" i="1" smtClean="0">
                        <a:latin typeface="Cambria Math"/>
                      </a:rPr>
                      <m:t>𝟓</m:t>
                    </m:r>
                  </m:oMath>
                </a14:m>
                <a:r>
                  <a:rPr lang="en-US" altLang="zh-CN" sz="2800" dirty="0"/>
                  <a:t>,</a:t>
                </a:r>
                <a14:m>
                  <m:oMath xmlns:m="http://schemas.openxmlformats.org/officeDocument/2006/math">
                    <m:r>
                      <a:rPr lang="en-US" altLang="zh-CN" sz="2800" b="1" i="1" dirty="0" smtClean="0">
                        <a:latin typeface="Cambria Math"/>
                      </a:rPr>
                      <m:t>𝒏</m:t>
                    </m:r>
                  </m:oMath>
                </a14:m>
                <a:r>
                  <a:rPr lang="zh-CN" altLang="en-US" sz="2800" dirty="0"/>
                  <a:t>为变量数目，并证明猜想对无界多面体不成立</a:t>
                </a:r>
                <a:endParaRPr lang="en-US" altLang="zh-CN" sz="2800" dirty="0"/>
              </a:p>
              <a:p>
                <a:r>
                  <a:rPr lang="zh-CN" altLang="en-US" sz="2800" dirty="0"/>
                  <a:t>图解法时，可能会碰到以下四种特殊情况</a:t>
                </a:r>
                <a:endParaRPr lang="en-US" altLang="zh-CN" sz="2800" dirty="0"/>
              </a:p>
              <a:p>
                <a:pPr lvl="1"/>
                <a:r>
                  <a:rPr lang="en-US" altLang="zh-CN" sz="2400" dirty="0">
                    <a:solidFill>
                      <a:srgbClr val="0000FF"/>
                    </a:solidFill>
                  </a:rPr>
                  <a:t>1.</a:t>
                </a:r>
                <a:r>
                  <a:rPr lang="zh-CN" altLang="en-US" sz="2400" dirty="0">
                    <a:solidFill>
                      <a:srgbClr val="0000FF"/>
                    </a:solidFill>
                  </a:rPr>
                  <a:t>没有可行解</a:t>
                </a:r>
                <a:r>
                  <a:rPr lang="en-US" altLang="zh-CN" sz="2400" dirty="0"/>
                  <a:t>: </a:t>
                </a:r>
                <a:r>
                  <a:rPr lang="zh-CN" altLang="en-US" sz="2400" dirty="0"/>
                  <a:t>考虑如下约束</a:t>
                </a:r>
                <a14:m>
                  <m:oMath xmlns:m="http://schemas.openxmlformats.org/officeDocument/2006/math">
                    <m:d>
                      <m:dPr>
                        <m:begChr m:val="{"/>
                        <m:endChr m:val=""/>
                        <m:ctrlPr>
                          <a:rPr lang="en-US" altLang="zh-CN" sz="2400" i="1" smtClean="0">
                            <a:latin typeface="Cambria Math" panose="02040503050406030204" pitchFamily="18" charset="0"/>
                          </a:rPr>
                        </m:ctrlPr>
                      </m:dPr>
                      <m:e>
                        <m:eqArr>
                          <m:eqArrPr>
                            <m:ctrlPr>
                              <a:rPr lang="en-US" altLang="zh-CN" sz="2400" b="1" i="1" smtClean="0">
                                <a:latin typeface="Cambria Math" panose="02040503050406030204" pitchFamily="18" charset="0"/>
                              </a:rPr>
                            </m:ctrlPr>
                          </m:eqArrPr>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e>
                          <m:e/>
                          <m:e>
                            <m:r>
                              <a:rPr lang="en-US" altLang="zh-CN" sz="2400" b="1" i="1" smtClean="0">
                                <a:latin typeface="Cambria Math"/>
                              </a:rPr>
                              <m:t>𝟐</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e>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e>
                        </m:eqArr>
                        <m:eqArr>
                          <m:eqArrPr>
                            <m:ctrlPr>
                              <a:rPr lang="en-US" altLang="zh-CN" sz="2400" i="1">
                                <a:latin typeface="Cambria Math" panose="02040503050406030204" pitchFamily="18" charset="0"/>
                              </a:rPr>
                            </m:ctrlPr>
                          </m:eqArrPr>
                          <m:e/>
                          <m:e/>
                          <m:e>
                            <m:r>
                              <a:rPr lang="en-US" altLang="zh-CN" sz="2400" b="1" i="1" smtClean="0">
                                <a:latin typeface="Cambria Math"/>
                              </a:rPr>
                              <m:t>+</m:t>
                            </m:r>
                          </m:e>
                          <m:e>
                            <m:r>
                              <a:rPr lang="en-US" altLang="zh-CN" sz="2400" b="1" i="1" smtClean="0">
                                <a:latin typeface="Cambria Math"/>
                              </a:rPr>
                              <m:t>,</m:t>
                            </m:r>
                          </m:e>
                        </m:eqArr>
                        <m:eqArr>
                          <m:eqArrPr>
                            <m:ctrlPr>
                              <a:rPr lang="en-US" altLang="zh-CN" sz="2400" i="1">
                                <a:latin typeface="Cambria Math" panose="02040503050406030204" pitchFamily="18" charset="0"/>
                              </a:rPr>
                            </m:ctrlPr>
                          </m:eqArrPr>
                          <m:e/>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e>
                          <m:e>
                            <m:r>
                              <a:rPr lang="en-US" altLang="zh-CN" sz="2400" b="1" i="1" smtClean="0">
                                <a:latin typeface="Cambria Math"/>
                              </a:rPr>
                              <m:t>𝟓</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e>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e>
                        </m:eqArr>
                        <m:eqArr>
                          <m:eqArrPr>
                            <m:ctrlPr>
                              <a:rPr lang="en-US" altLang="zh-CN" sz="2400" i="1">
                                <a:latin typeface="Cambria Math" panose="02040503050406030204" pitchFamily="18" charset="0"/>
                              </a:rPr>
                            </m:ctrlPr>
                          </m:eqArrPr>
                          <m:e>
                            <m:r>
                              <a:rPr lang="en-US" altLang="zh-CN" sz="2400" b="1" i="1" smtClean="0">
                                <a:latin typeface="Cambria Math"/>
                              </a:rPr>
                              <m:t>≤</m:t>
                            </m:r>
                          </m:e>
                          <m:e>
                            <m:r>
                              <a:rPr lang="en-US" altLang="zh-CN" sz="2400" b="1" i="1" smtClean="0">
                                <a:latin typeface="Cambria Math"/>
                              </a:rPr>
                              <m:t>≤</m:t>
                            </m:r>
                          </m:e>
                          <m:e>
                            <m:r>
                              <a:rPr lang="en-US" altLang="zh-CN" sz="2400" b="1" i="1" smtClean="0">
                                <a:latin typeface="Cambria Math"/>
                              </a:rPr>
                              <m:t>≥</m:t>
                            </m:r>
                          </m:e>
                          <m:e>
                            <m:r>
                              <a:rPr lang="en-US" altLang="zh-CN" sz="2400" b="1" i="1" smtClean="0">
                                <a:latin typeface="Cambria Math"/>
                              </a:rPr>
                              <m:t>≥</m:t>
                            </m:r>
                          </m:e>
                        </m:eqArr>
                      </m:e>
                    </m:d>
                  </m:oMath>
                </a14:m>
                <a:r>
                  <a:rPr lang="en-US" altLang="zh-CN" sz="2400" dirty="0"/>
                  <a:t> </a:t>
                </a:r>
                <a14:m>
                  <m:oMath xmlns:m="http://schemas.openxmlformats.org/officeDocument/2006/math">
                    <m:eqArr>
                      <m:eqArrPr>
                        <m:ctrlPr>
                          <a:rPr lang="en-US" altLang="zh-CN" sz="2400" i="1">
                            <a:latin typeface="Cambria Math" panose="02040503050406030204" pitchFamily="18" charset="0"/>
                          </a:rPr>
                        </m:ctrlPr>
                      </m:eqArrPr>
                      <m:e>
                        <m:r>
                          <a:rPr lang="en-US" altLang="zh-CN" sz="2400" b="1" i="1" smtClean="0">
                            <a:latin typeface="Cambria Math"/>
                          </a:rPr>
                          <m:t>𝟐</m:t>
                        </m:r>
                      </m:e>
                      <m:e>
                        <m:r>
                          <a:rPr lang="en-US" altLang="zh-CN" sz="2400" b="1" i="1" smtClean="0">
                            <a:latin typeface="Cambria Math"/>
                          </a:rPr>
                          <m:t>𝟏</m:t>
                        </m:r>
                      </m:e>
                      <m:e>
                        <m:r>
                          <a:rPr lang="en-US" altLang="zh-CN" sz="2400" b="1" i="1" smtClean="0">
                            <a:latin typeface="Cambria Math"/>
                          </a:rPr>
                          <m:t>𝟏𝟎</m:t>
                        </m:r>
                      </m:e>
                      <m:e>
                        <m:r>
                          <a:rPr lang="en-US" altLang="zh-CN" sz="2400" b="1" i="1" smtClean="0">
                            <a:latin typeface="Cambria Math"/>
                          </a:rPr>
                          <m:t>𝟎</m:t>
                        </m:r>
                      </m:e>
                    </m:eqArr>
                  </m:oMath>
                </a14:m>
                <a:r>
                  <a:rPr lang="en-US" altLang="zh-CN" sz="2400" dirty="0"/>
                  <a:t> </a:t>
                </a:r>
                <a14:m>
                  <m:oMath xmlns:m="http://schemas.openxmlformats.org/officeDocument/2006/math">
                    <m:eqArr>
                      <m:eqArrPr>
                        <m:ctrlPr>
                          <a:rPr lang="en-US" altLang="zh-CN" sz="2400" i="1">
                            <a:latin typeface="Cambria Math" panose="02040503050406030204" pitchFamily="18" charset="0"/>
                          </a:rPr>
                        </m:ctrlPr>
                      </m:eqArrPr>
                      <m:e>
                        <m:r>
                          <a:rPr lang="en-US" altLang="zh-CN" sz="2400" b="1" i="1" smtClean="0">
                            <a:latin typeface="Cambria Math"/>
                          </a:rPr>
                          <m:t>𝑰</m:t>
                        </m:r>
                      </m:e>
                      <m:e>
                        <m:r>
                          <a:rPr lang="en-US" altLang="zh-CN" sz="2400" b="1" i="1" smtClean="0">
                            <a:latin typeface="Cambria Math"/>
                          </a:rPr>
                          <m:t>𝑰𝑰</m:t>
                        </m:r>
                      </m:e>
                      <m:e>
                        <m:r>
                          <a:rPr lang="en-US" altLang="zh-CN" sz="2400" b="1" i="1" smtClean="0">
                            <a:latin typeface="Cambria Math"/>
                          </a:rPr>
                          <m:t>𝑰𝑰𝑰</m:t>
                        </m:r>
                      </m:e>
                      <m:e/>
                    </m:eqArr>
                  </m:oMath>
                </a14:m>
                <a:endParaRPr lang="en-US" altLang="zh-CN" sz="2400" dirty="0"/>
              </a:p>
              <a:p>
                <a:pPr lvl="1"/>
                <a:r>
                  <a:rPr lang="zh-CN" altLang="en-US" sz="2400" dirty="0"/>
                  <a:t>显然，约束</a:t>
                </a:r>
                <a14:m>
                  <m:oMath xmlns:m="http://schemas.openxmlformats.org/officeDocument/2006/math">
                    <m:r>
                      <a:rPr lang="en-US" altLang="zh-CN" sz="2400" b="1" i="1" smtClean="0">
                        <a:latin typeface="Cambria Math"/>
                      </a:rPr>
                      <m:t>𝑰</m:t>
                    </m:r>
                    <m:r>
                      <a:rPr lang="en-US" altLang="zh-CN" sz="2400" b="1" i="1" smtClean="0">
                        <a:latin typeface="Cambria Math"/>
                      </a:rPr>
                      <m:t>×</m:t>
                    </m:r>
                    <m:r>
                      <a:rPr lang="en-US" altLang="zh-CN" sz="2400" b="1" i="1" smtClean="0">
                        <a:latin typeface="Cambria Math"/>
                      </a:rPr>
                      <m:t>𝟐</m:t>
                    </m:r>
                    <m:r>
                      <a:rPr lang="en-US" altLang="zh-CN" sz="2400" b="1" i="1" smtClean="0">
                        <a:latin typeface="Cambria Math"/>
                      </a:rPr>
                      <m:t>+</m:t>
                    </m:r>
                    <m:r>
                      <a:rPr lang="en-US" altLang="zh-CN" sz="2400" b="1" i="1" smtClean="0">
                        <a:latin typeface="Cambria Math"/>
                      </a:rPr>
                      <m:t>𝑰𝑰</m:t>
                    </m:r>
                    <m:r>
                      <a:rPr lang="en-US" altLang="zh-CN" sz="2400" b="1" i="1" smtClean="0">
                        <a:latin typeface="Cambria Math"/>
                      </a:rPr>
                      <m:t>×</m:t>
                    </m:r>
                    <m:r>
                      <a:rPr lang="en-US" altLang="zh-CN" sz="2400" b="1" i="1" smtClean="0">
                        <a:latin typeface="Cambria Math"/>
                      </a:rPr>
                      <m:t>𝟓</m:t>
                    </m:r>
                    <m:r>
                      <a:rPr lang="en-US" altLang="zh-CN" sz="2400" b="1" i="1" smtClean="0">
                        <a:latin typeface="Cambria Math"/>
                      </a:rPr>
                      <m:t>≤</m:t>
                    </m:r>
                    <m:r>
                      <a:rPr lang="en-US" altLang="zh-CN" sz="2400" b="1" i="1" smtClean="0">
                        <a:latin typeface="Cambria Math"/>
                      </a:rPr>
                      <m:t>𝟗</m:t>
                    </m:r>
                  </m:oMath>
                </a14:m>
                <a:r>
                  <a:rPr lang="zh-CN" altLang="en-US" sz="2400" dirty="0"/>
                  <a:t>，与约束</a:t>
                </a:r>
                <a14:m>
                  <m:oMath xmlns:m="http://schemas.openxmlformats.org/officeDocument/2006/math">
                    <m:r>
                      <a:rPr lang="en-US" altLang="zh-CN" sz="2400" b="1" i="1" smtClean="0">
                        <a:latin typeface="Cambria Math"/>
                      </a:rPr>
                      <m:t>𝑰𝑰𝑰</m:t>
                    </m:r>
                  </m:oMath>
                </a14:m>
                <a:r>
                  <a:rPr lang="zh-CN" altLang="en-US" sz="2400" dirty="0"/>
                  <a:t>矛盾，因此图解法的时候这三个超平面没有围成一个多面体</a:t>
                </a:r>
                <a:endParaRPr lang="en-US" altLang="zh-CN" sz="2400" dirty="0"/>
              </a:p>
              <a:p>
                <a:pPr lvl="1"/>
                <a:r>
                  <a:rPr lang="zh-CN" altLang="en-US" sz="2400" dirty="0"/>
                  <a:t>说明什么问题呢？如何解决？</a:t>
                </a:r>
                <a:endParaRPr lang="en-US" altLang="zh-CN" sz="2400" dirty="0"/>
              </a:p>
              <a:p>
                <a:pPr lvl="2"/>
                <a:r>
                  <a:rPr lang="zh-CN" altLang="en-US" sz="2000" dirty="0">
                    <a:solidFill>
                      <a:srgbClr val="FF0000"/>
                    </a:solidFill>
                  </a:rPr>
                  <a:t>修改原来问题的建模方法，例如调整约束的</a:t>
                </a:r>
                <a:endParaRPr lang="en-US" altLang="zh-CN" sz="2000" dirty="0">
                  <a:solidFill>
                    <a:srgbClr val="FF0000"/>
                  </a:solidFill>
                </a:endParaRPr>
              </a:p>
              <a:p>
                <a:pPr marL="881062" lvl="2" indent="0">
                  <a:buNone/>
                </a:pPr>
                <a:r>
                  <a:rPr lang="zh-CN" altLang="en-US" sz="2000" dirty="0">
                    <a:solidFill>
                      <a:srgbClr val="FF0000"/>
                    </a:solidFill>
                  </a:rPr>
                  <a:t>右边项，一般是每个约束都适当调整，而不要</a:t>
                </a:r>
                <a:endParaRPr lang="en-US" altLang="zh-CN" sz="2000" dirty="0">
                  <a:solidFill>
                    <a:srgbClr val="FF0000"/>
                  </a:solidFill>
                </a:endParaRPr>
              </a:p>
              <a:p>
                <a:pPr marL="881062" lvl="2" indent="0">
                  <a:buNone/>
                </a:pPr>
                <a:r>
                  <a:rPr lang="zh-CN" altLang="en-US" sz="2000" dirty="0">
                    <a:solidFill>
                      <a:srgbClr val="FF0000"/>
                    </a:solidFill>
                  </a:rPr>
                  <a:t>单独调整某一个约束</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410" b="-7375"/>
                </a:stretch>
              </a:blipFill>
            </p:spPr>
            <p:txBody>
              <a:bodyPr/>
              <a:lstStyle/>
              <a:p>
                <a:r>
                  <a:rPr lang="zh-CN" altLang="en-US">
                    <a:noFill/>
                  </a:rPr>
                  <a:t> </a:t>
                </a:r>
                <a:endParaRPr lang="zh-CN" altLang="en-US">
                  <a:noFill/>
                </a:endParaRPr>
              </a:p>
            </p:txBody>
          </p:sp>
        </mc:Fallback>
      </mc:AlternateContent>
      <p:sp>
        <p:nvSpPr>
          <p:cNvPr id="4" name="Rectangle 3"/>
          <p:cNvSpPr/>
          <p:nvPr/>
        </p:nvSpPr>
        <p:spPr>
          <a:xfrm>
            <a:off x="4088904" y="6850702"/>
            <a:ext cx="6724972" cy="430887"/>
          </a:xfrm>
          <a:prstGeom prst="rect">
            <a:avLst/>
          </a:prstGeom>
        </p:spPr>
        <p:txBody>
          <a:bodyPr wrap="square">
            <a:spAutoFit/>
          </a:bodyPr>
          <a:lstStyle/>
          <a:p>
            <a:pPr algn="l"/>
            <a:r>
              <a:rPr lang="en-US" altLang="zh-CN" sz="1100" b="0" dirty="0">
                <a:solidFill>
                  <a:srgbClr val="CC00CC"/>
                </a:solidFill>
              </a:rPr>
              <a:t>Klee VL, Walkup DW (1967) The </a:t>
            </a:r>
            <a:r>
              <a:rPr lang="en-US" altLang="zh-CN" sz="1100" b="0" i="1" dirty="0">
                <a:solidFill>
                  <a:srgbClr val="CC00CC"/>
                </a:solidFill>
              </a:rPr>
              <a:t>d</a:t>
            </a:r>
            <a:r>
              <a:rPr lang="en-US" altLang="zh-CN" sz="1100" b="0" dirty="0">
                <a:solidFill>
                  <a:srgbClr val="CC00CC"/>
                </a:solidFill>
              </a:rPr>
              <a:t>-step conjecture for </a:t>
            </a:r>
            <a:r>
              <a:rPr lang="en-US" altLang="zh-CN" sz="1100" b="0" dirty="0" err="1">
                <a:solidFill>
                  <a:srgbClr val="CC00CC"/>
                </a:solidFill>
              </a:rPr>
              <a:t>polyhedra</a:t>
            </a:r>
            <a:r>
              <a:rPr lang="en-US" altLang="zh-CN" sz="1100" b="0" dirty="0">
                <a:solidFill>
                  <a:srgbClr val="CC00CC"/>
                </a:solidFill>
              </a:rPr>
              <a:t> of dimension </a:t>
            </a:r>
            <a:r>
              <a:rPr lang="en-US" altLang="zh-CN" sz="1100" b="0" i="1" dirty="0">
                <a:solidFill>
                  <a:srgbClr val="CC00CC"/>
                </a:solidFill>
              </a:rPr>
              <a:t>d </a:t>
            </a:r>
            <a:r>
              <a:rPr lang="en-US" altLang="zh-CN" sz="1100" b="0" dirty="0">
                <a:solidFill>
                  <a:srgbClr val="CC00CC"/>
                </a:solidFill>
              </a:rPr>
              <a:t>&lt;</a:t>
            </a:r>
          </a:p>
          <a:p>
            <a:pPr algn="l"/>
            <a:r>
              <a:rPr lang="pt-BR" altLang="zh-CN" sz="1100" b="0" dirty="0">
                <a:solidFill>
                  <a:srgbClr val="CC00CC"/>
                </a:solidFill>
              </a:rPr>
              <a:t>6. Acta Mathematica 117: 53-78</a:t>
            </a:r>
            <a:endParaRPr lang="zh-CN" altLang="en-US" sz="1100" dirty="0">
              <a:solidFill>
                <a:srgbClr val="CC00CC"/>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7216" y="5223636"/>
            <a:ext cx="2939911" cy="1553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074"/>
                                        </p:tgtEl>
                                        <p:attrNameLst>
                                          <p:attrName>style.visibility</p:attrName>
                                        </p:attrNameLst>
                                      </p:cBhvr>
                                      <p:to>
                                        <p:strVal val="visible"/>
                                      </p:to>
                                    </p:set>
                                    <p:animEffect transition="in" filter="fade">
                                      <p:cBhvr>
                                        <p:cTn id="37" dur="1000"/>
                                        <p:tgtEl>
                                          <p:spTgt spid="3074"/>
                                        </p:tgtEl>
                                      </p:cBhvr>
                                    </p:animEffect>
                                    <p:anim calcmode="lin" valueType="num">
                                      <p:cBhvr>
                                        <p:cTn id="38" dur="1000" fill="hold"/>
                                        <p:tgtEl>
                                          <p:spTgt spid="3074"/>
                                        </p:tgtEl>
                                        <p:attrNameLst>
                                          <p:attrName>ppt_x</p:attrName>
                                        </p:attrNameLst>
                                      </p:cBhvr>
                                      <p:tavLst>
                                        <p:tav tm="0">
                                          <p:val>
                                            <p:strVal val="#ppt_x"/>
                                          </p:val>
                                        </p:tav>
                                        <p:tav tm="100000">
                                          <p:val>
                                            <p:strVal val="#ppt_x"/>
                                          </p:val>
                                        </p:tav>
                                      </p:tavLst>
                                    </p:anim>
                                    <p:anim calcmode="lin" valueType="num">
                                      <p:cBhvr>
                                        <p:cTn id="3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additive="base">
                                        <p:cTn id="4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additive="base">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additive="base">
                                        <p:cTn id="5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 calcmode="lin" valueType="num">
                                      <p:cBhvr additive="base">
                                        <p:cTn id="6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9)</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en-US" altLang="zh-CN" sz="2400" dirty="0">
                    <a:solidFill>
                      <a:srgbClr val="0000FF"/>
                    </a:solidFill>
                  </a:rPr>
                  <a:t>2.</a:t>
                </a:r>
                <a:r>
                  <a:rPr lang="zh-CN" altLang="en-US" sz="2400" dirty="0">
                    <a:solidFill>
                      <a:srgbClr val="0000FF"/>
                    </a:solidFill>
                  </a:rPr>
                  <a:t>存在无界最优解：</a:t>
                </a:r>
                <a:r>
                  <a:rPr lang="zh-CN" altLang="en-US" sz="2400" dirty="0"/>
                  <a:t>多面体是无界的，并且目标函数的梯度指向分离超平面正交的射线所形成的圆锥体的方向，考虑如下约束</a:t>
                </a:r>
                <a14:m>
                  <m:oMath xmlns:m="http://schemas.openxmlformats.org/officeDocument/2006/math">
                    <m:d>
                      <m:dPr>
                        <m:begChr m:val="{"/>
                        <m:endChr m:val=""/>
                        <m:ctrlPr>
                          <a:rPr lang="en-US" altLang="zh-CN" sz="2400" i="1" smtClean="0">
                            <a:latin typeface="Cambria Math" panose="02040503050406030204" pitchFamily="18" charset="0"/>
                          </a:rPr>
                        </m:ctrlPr>
                      </m:dPr>
                      <m:e>
                        <m:eqArr>
                          <m:eqArrPr>
                            <m:ctrlPr>
                              <a:rPr lang="en-US" altLang="zh-CN" sz="2400" i="1" smtClean="0">
                                <a:latin typeface="Cambria Math" panose="02040503050406030204" pitchFamily="18" charset="0"/>
                              </a:rPr>
                            </m:ctrlPr>
                          </m:eqArrPr>
                          <m:e>
                            <m:r>
                              <a:rPr lang="en-US" altLang="zh-CN" sz="2400" b="1" i="1" smtClean="0">
                                <a:latin typeface="Cambria Math"/>
                              </a:rPr>
                              <m:t>−</m:t>
                            </m:r>
                            <m:r>
                              <a:rPr lang="en-US" altLang="zh-CN" sz="2400" b="1" i="1" smtClean="0">
                                <a:latin typeface="Cambria Math"/>
                              </a:rPr>
                              <m:t>𝟐</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e>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e>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e>
                        </m:eqArr>
                      </m:e>
                    </m:d>
                    <m:eqArr>
                      <m:eqArrPr>
                        <m:ctrlPr>
                          <a:rPr lang="en-US" altLang="zh-CN" sz="2400" i="1">
                            <a:latin typeface="Cambria Math" panose="02040503050406030204" pitchFamily="18" charset="0"/>
                          </a:rPr>
                        </m:ctrlPr>
                      </m:eqArrPr>
                      <m:e>
                        <m:r>
                          <a:rPr lang="en-US" altLang="zh-CN" sz="2400" b="1" i="1" smtClean="0">
                            <a:latin typeface="Cambria Math"/>
                          </a:rPr>
                          <m:t>+</m:t>
                        </m:r>
                      </m:e>
                      <m:e>
                        <m:r>
                          <a:rPr lang="en-US" altLang="zh-CN" sz="2400" b="1" i="1" smtClean="0">
                            <a:latin typeface="Cambria Math"/>
                          </a:rPr>
                          <m:t>−</m:t>
                        </m:r>
                      </m:e>
                      <m:e>
                        <m:r>
                          <a:rPr lang="en-US" altLang="zh-CN" sz="2400" b="1" i="1" smtClean="0">
                            <a:latin typeface="Cambria Math"/>
                          </a:rPr>
                          <m:t>,</m:t>
                        </m:r>
                      </m:e>
                    </m:eqArr>
                    <m:eqArr>
                      <m:eqArrPr>
                        <m:ctrlPr>
                          <a:rPr lang="en-US" altLang="zh-CN" sz="2400" i="1">
                            <a:latin typeface="Cambria Math" panose="02040503050406030204" pitchFamily="18" charset="0"/>
                          </a:rPr>
                        </m:ctrlPr>
                      </m:eqArrPr>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e>
                      <m:e>
                        <m:r>
                          <a:rPr lang="en-US" altLang="zh-CN" sz="2400" b="1" i="1" smtClean="0">
                            <a:latin typeface="Cambria Math"/>
                          </a:rPr>
                          <m:t>𝟑</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e>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e>
                    </m:eqArr>
                    <m:eqArr>
                      <m:eqArrPr>
                        <m:ctrlPr>
                          <a:rPr lang="en-US" altLang="zh-CN" sz="2400" i="1">
                            <a:latin typeface="Cambria Math" panose="02040503050406030204" pitchFamily="18" charset="0"/>
                          </a:rPr>
                        </m:ctrlPr>
                      </m:eqArrPr>
                      <m:e>
                        <m:r>
                          <a:rPr lang="en-US" altLang="zh-CN" sz="2400" b="1" i="1" smtClean="0">
                            <a:latin typeface="Cambria Math"/>
                          </a:rPr>
                          <m:t>≤</m:t>
                        </m:r>
                      </m:e>
                      <m:e>
                        <m:r>
                          <a:rPr lang="en-US" altLang="zh-CN" sz="2400" b="1" i="1" smtClean="0">
                            <a:latin typeface="Cambria Math"/>
                          </a:rPr>
                          <m:t>≤</m:t>
                        </m:r>
                      </m:e>
                      <m:e>
                        <m:r>
                          <a:rPr lang="en-US" altLang="zh-CN" sz="2400" b="1" i="1" smtClean="0">
                            <a:latin typeface="Cambria Math"/>
                          </a:rPr>
                          <m:t>≥</m:t>
                        </m:r>
                      </m:e>
                    </m:eqArr>
                    <m:eqArr>
                      <m:eqArrPr>
                        <m:ctrlPr>
                          <a:rPr lang="en-US" altLang="zh-CN" sz="2400" i="1">
                            <a:latin typeface="Cambria Math" panose="02040503050406030204" pitchFamily="18" charset="0"/>
                          </a:rPr>
                        </m:ctrlPr>
                      </m:eqArrPr>
                      <m:e>
                        <m:r>
                          <a:rPr lang="en-US" altLang="zh-CN" sz="2400" b="1" i="1" smtClean="0">
                            <a:latin typeface="Cambria Math"/>
                          </a:rPr>
                          <m:t>𝟐</m:t>
                        </m:r>
                      </m:e>
                      <m:e>
                        <m:r>
                          <a:rPr lang="en-US" altLang="zh-CN" sz="2400" b="1" i="1" smtClean="0">
                            <a:latin typeface="Cambria Math"/>
                          </a:rPr>
                          <m:t>𝟑</m:t>
                        </m:r>
                      </m:e>
                      <m:e>
                        <m:r>
                          <a:rPr lang="en-US" altLang="zh-CN" sz="2400" b="1" i="1" smtClean="0">
                            <a:latin typeface="Cambria Math"/>
                          </a:rPr>
                          <m:t>𝟎</m:t>
                        </m:r>
                      </m:e>
                    </m:eqArr>
                    <m:eqArr>
                      <m:eqArrPr>
                        <m:ctrlPr>
                          <a:rPr lang="en-US" altLang="zh-CN" sz="2400" i="1">
                            <a:latin typeface="Cambria Math" panose="02040503050406030204" pitchFamily="18" charset="0"/>
                          </a:rPr>
                        </m:ctrlPr>
                      </m:eqArrPr>
                      <m:e>
                        <m:r>
                          <a:rPr lang="en-US" altLang="zh-CN" sz="2400" b="1" i="1" smtClean="0">
                            <a:latin typeface="Cambria Math"/>
                          </a:rPr>
                          <m:t>𝑰</m:t>
                        </m:r>
                      </m:e>
                      <m:e>
                        <m:r>
                          <a:rPr lang="en-US" altLang="zh-CN" sz="2400" b="1" i="1" smtClean="0">
                            <a:latin typeface="Cambria Math"/>
                          </a:rPr>
                          <m:t>𝑰𝑰</m:t>
                        </m:r>
                      </m:e>
                      <m:e/>
                    </m:eqArr>
                  </m:oMath>
                </a14:m>
                <a:endParaRPr lang="en-US" altLang="zh-CN" sz="2400" dirty="0"/>
              </a:p>
              <a:p>
                <a:pPr lvl="1"/>
                <a:r>
                  <a:rPr lang="zh-CN" altLang="en-US" sz="2400" dirty="0"/>
                  <a:t>目标函数</a:t>
                </a:r>
                <a:endParaRPr lang="en-US" altLang="zh-CN" sz="2400" dirty="0"/>
              </a:p>
              <a:p>
                <a:pPr lvl="2"/>
                <a14:m>
                  <m:oMath xmlns:m="http://schemas.openxmlformats.org/officeDocument/2006/math">
                    <m:d>
                      <m:dPr>
                        <m:ctrlPr>
                          <a:rPr lang="en-US" altLang="zh-CN" sz="2000" b="1" i="1" smtClean="0">
                            <a:latin typeface="Cambria Math" panose="02040503050406030204" pitchFamily="18" charset="0"/>
                          </a:rPr>
                        </m:ctrlPr>
                      </m:dPr>
                      <m:e>
                        <m:r>
                          <a:rPr lang="en-US" altLang="zh-CN" sz="2000" b="1" i="1" smtClean="0">
                            <a:latin typeface="Cambria Math"/>
                          </a:rPr>
                          <m:t>𝜶</m:t>
                        </m:r>
                      </m:e>
                    </m:d>
                    <m:r>
                      <a:rPr lang="en-US" altLang="zh-CN" sz="2000" b="1" i="1" smtClean="0">
                        <a:latin typeface="Cambria Math"/>
                      </a:rPr>
                      <m:t>:</m:t>
                    </m:r>
                    <m:r>
                      <a:rPr lang="en-US" altLang="zh-CN" sz="2000" b="1" i="1" smtClean="0">
                        <a:latin typeface="Cambria Math"/>
                      </a:rPr>
                      <m:t>𝑴𝒂𝒙</m:t>
                    </m:r>
                    <m:r>
                      <a:rPr lang="en-US" altLang="zh-CN" sz="2000" b="1" i="1" smtClean="0">
                        <a:latin typeface="Cambria Math"/>
                      </a:rPr>
                      <m:t> </m:t>
                    </m:r>
                    <m:r>
                      <a:rPr lang="en-US" altLang="zh-CN" sz="2000" b="1" i="1" smtClean="0">
                        <a:latin typeface="Cambria Math"/>
                      </a:rPr>
                      <m:t>𝒛</m:t>
                    </m:r>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oMath>
                </a14:m>
                <a:endParaRPr lang="en-US" altLang="zh-CN" sz="2000" dirty="0"/>
              </a:p>
              <a:p>
                <a:pPr lvl="2"/>
                <a14:m>
                  <m:oMath xmlns:m="http://schemas.openxmlformats.org/officeDocument/2006/math">
                    <m:d>
                      <m:dPr>
                        <m:ctrlPr>
                          <a:rPr lang="en-US" altLang="zh-CN" sz="2000" b="1" i="1" smtClean="0">
                            <a:latin typeface="Cambria Math" panose="02040503050406030204" pitchFamily="18" charset="0"/>
                          </a:rPr>
                        </m:ctrlPr>
                      </m:dPr>
                      <m:e>
                        <m:r>
                          <a:rPr lang="en-US" altLang="zh-CN" sz="2000" b="1" i="1" smtClean="0">
                            <a:latin typeface="Cambria Math"/>
                          </a:rPr>
                          <m:t>𝜷</m:t>
                        </m:r>
                      </m:e>
                    </m:d>
                    <m:r>
                      <a:rPr lang="en-US" altLang="zh-CN" sz="2000" b="1" i="1" smtClean="0">
                        <a:latin typeface="Cambria Math"/>
                      </a:rPr>
                      <m:t>:</m:t>
                    </m:r>
                    <m:r>
                      <a:rPr lang="en-US" altLang="zh-CN" sz="2000" b="1" i="1" smtClean="0">
                        <a:latin typeface="Cambria Math"/>
                      </a:rPr>
                      <m:t>𝑴𝒂𝒙</m:t>
                    </m:r>
                    <m:r>
                      <a:rPr lang="en-US" altLang="zh-CN" sz="2000" b="1" i="1" smtClean="0">
                        <a:latin typeface="Cambria Math"/>
                      </a:rPr>
                      <m:t> </m:t>
                    </m:r>
                    <m:r>
                      <a:rPr lang="en-US" altLang="zh-CN" sz="2000" b="1" i="1" smtClean="0">
                        <a:latin typeface="Cambria Math"/>
                      </a:rPr>
                      <m:t>𝒛</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𝟑</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oMath>
                </a14:m>
                <a:endParaRPr lang="en-US" altLang="zh-CN" sz="2000" dirty="0"/>
              </a:p>
              <a:p>
                <a:pPr lvl="1"/>
                <a:endParaRPr lang="en-US" altLang="zh-CN" sz="2000" dirty="0"/>
              </a:p>
              <a:p>
                <a:pPr lvl="1"/>
                <a:r>
                  <a:rPr lang="zh-CN" altLang="en-US" sz="2000" dirty="0"/>
                  <a:t>限定</a:t>
                </a:r>
                <a:r>
                  <a:rPr lang="zh-CN" altLang="en-US" sz="2000" dirty="0">
                    <a:solidFill>
                      <a:srgbClr val="0000FF"/>
                    </a:solidFill>
                  </a:rPr>
                  <a:t>蓝色实线</a:t>
                </a:r>
                <a:r>
                  <a:rPr lang="zh-CN" altLang="en-US" sz="2000" dirty="0"/>
                  <a:t>区间之内的任何目标函数</a:t>
                </a:r>
                <a:endParaRPr lang="en-US" altLang="zh-CN" sz="2000" dirty="0"/>
              </a:p>
              <a:p>
                <a:pPr marL="441325" lvl="1" indent="0">
                  <a:buNone/>
                </a:pPr>
                <a:r>
                  <a:rPr lang="en-US" altLang="zh-CN" sz="2000" dirty="0"/>
                  <a:t>(</a:t>
                </a:r>
                <a:r>
                  <a:rPr lang="zh-CN" altLang="en-US" sz="2000" dirty="0"/>
                  <a:t>指目标函数的梯度方向在蓝色曲线围成的区间之内时</a:t>
                </a:r>
                <a:r>
                  <a:rPr lang="en-US" altLang="zh-CN" sz="2000" dirty="0"/>
                  <a:t>)</a:t>
                </a:r>
                <a:r>
                  <a:rPr lang="zh-CN" altLang="en-US" sz="2000" dirty="0"/>
                  <a:t>都有无界最优解</a:t>
                </a:r>
                <a:endParaRPr lang="en-US" altLang="zh-CN" sz="2000" dirty="0"/>
              </a:p>
              <a:p>
                <a:pPr lvl="1"/>
                <a:r>
                  <a:rPr lang="zh-CN" altLang="en-US" sz="2000" dirty="0"/>
                  <a:t>限定</a:t>
                </a:r>
                <a:r>
                  <a:rPr lang="zh-CN" altLang="en-US" sz="2000" dirty="0">
                    <a:solidFill>
                      <a:srgbClr val="FF0000"/>
                    </a:solidFill>
                  </a:rPr>
                  <a:t>红色虚线</a:t>
                </a:r>
                <a:r>
                  <a:rPr lang="zh-CN" altLang="en-US" sz="2000" dirty="0"/>
                  <a:t>区间之内的任何目标函数</a:t>
                </a:r>
                <a:r>
                  <a:rPr lang="en-US" altLang="zh-CN" sz="2000" dirty="0"/>
                  <a:t>(</a:t>
                </a:r>
                <a:r>
                  <a:rPr lang="zh-CN" altLang="en-US" sz="2000" dirty="0"/>
                  <a:t>指目标函数的梯度方向在红色虚线围成的区间之内时</a:t>
                </a:r>
                <a:r>
                  <a:rPr lang="en-US" altLang="zh-CN" sz="2000" dirty="0"/>
                  <a:t>)</a:t>
                </a:r>
                <a:r>
                  <a:rPr lang="zh-CN" altLang="en-US" sz="2000" dirty="0"/>
                  <a:t>都有有限最优解，只可能在三个极点处取得最优解</a:t>
                </a:r>
                <a:endParaRPr lang="en-US" altLang="zh-CN" sz="2000" dirty="0"/>
              </a:p>
              <a:p>
                <a:pPr lvl="1"/>
                <a:r>
                  <a:rPr lang="zh-CN" altLang="en-US" sz="2000" dirty="0">
                    <a:solidFill>
                      <a:srgbClr val="FF0000"/>
                    </a:solidFill>
                  </a:rPr>
                  <a:t>如果出现无界最优解的情况，说明形式化约束和目标函数的时候有问题，可能忘记某些约束条件，导致已有的形式化太松了</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193" r="-728"/>
                </a:stretch>
              </a:blipFill>
            </p:spPr>
            <p:txBody>
              <a:bodyPr/>
              <a:lstStyle/>
              <a:p>
                <a:r>
                  <a:rPr lang="zh-CN" altLang="en-US">
                    <a:noFill/>
                  </a:rPr>
                  <a:t> </a:t>
                </a:r>
                <a:endParaRPr lang="zh-CN" altLang="en-US">
                  <a:noFill/>
                </a:endParaRPr>
              </a:p>
            </p:txBody>
          </p:sp>
        </mc:Fallback>
      </mc:AlternateContent>
      <p:grpSp>
        <p:nvGrpSpPr>
          <p:cNvPr id="10" name="Group 9"/>
          <p:cNvGrpSpPr/>
          <p:nvPr/>
        </p:nvGrpSpPr>
        <p:grpSpPr>
          <a:xfrm>
            <a:off x="4592960" y="1969535"/>
            <a:ext cx="4752528" cy="2647758"/>
            <a:chOff x="5741847" y="1952997"/>
            <a:chExt cx="3963681" cy="2959982"/>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847" y="1952997"/>
              <a:ext cx="3963681" cy="2959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reeform 6"/>
            <p:cNvSpPr/>
            <p:nvPr/>
          </p:nvSpPr>
          <p:spPr bwMode="auto">
            <a:xfrm>
              <a:off x="7003018" y="3141997"/>
              <a:ext cx="1122497" cy="1159613"/>
            </a:xfrm>
            <a:custGeom>
              <a:avLst/>
              <a:gdLst>
                <a:gd name="connsiteX0" fmla="*/ 0 w 1122497"/>
                <a:gd name="connsiteY0" fmla="*/ 334383 h 1071803"/>
                <a:gd name="connsiteX1" fmla="*/ 186813 w 1122497"/>
                <a:gd name="connsiteY1" fmla="*/ 29583 h 1071803"/>
                <a:gd name="connsiteX2" fmla="*/ 599768 w 1122497"/>
                <a:gd name="connsiteY2" fmla="*/ 29583 h 1071803"/>
                <a:gd name="connsiteX3" fmla="*/ 875071 w 1122497"/>
                <a:gd name="connsiteY3" fmla="*/ 186899 h 1071803"/>
                <a:gd name="connsiteX4" fmla="*/ 1111045 w 1122497"/>
                <a:gd name="connsiteY4" fmla="*/ 462203 h 1071803"/>
                <a:gd name="connsiteX5" fmla="*/ 1061884 w 1122497"/>
                <a:gd name="connsiteY5" fmla="*/ 708009 h 1071803"/>
                <a:gd name="connsiteX6" fmla="*/ 855407 w 1122497"/>
                <a:gd name="connsiteY6" fmla="*/ 983312 h 1071803"/>
                <a:gd name="connsiteX7" fmla="*/ 619432 w 1122497"/>
                <a:gd name="connsiteY7" fmla="*/ 1071803 h 1071803"/>
                <a:gd name="connsiteX8" fmla="*/ 619432 w 1122497"/>
                <a:gd name="connsiteY8" fmla="*/ 1071803 h 1071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497" h="1071803">
                  <a:moveTo>
                    <a:pt x="0" y="334383"/>
                  </a:moveTo>
                  <a:cubicBezTo>
                    <a:pt x="43426" y="207383"/>
                    <a:pt x="86852" y="80383"/>
                    <a:pt x="186813" y="29583"/>
                  </a:cubicBezTo>
                  <a:cubicBezTo>
                    <a:pt x="286774" y="-21217"/>
                    <a:pt x="485058" y="3364"/>
                    <a:pt x="599768" y="29583"/>
                  </a:cubicBezTo>
                  <a:cubicBezTo>
                    <a:pt x="714478" y="55802"/>
                    <a:pt x="789858" y="114796"/>
                    <a:pt x="875071" y="186899"/>
                  </a:cubicBezTo>
                  <a:cubicBezTo>
                    <a:pt x="960284" y="259002"/>
                    <a:pt x="1079910" y="375351"/>
                    <a:pt x="1111045" y="462203"/>
                  </a:cubicBezTo>
                  <a:cubicBezTo>
                    <a:pt x="1142180" y="549055"/>
                    <a:pt x="1104490" y="621158"/>
                    <a:pt x="1061884" y="708009"/>
                  </a:cubicBezTo>
                  <a:cubicBezTo>
                    <a:pt x="1019278" y="794860"/>
                    <a:pt x="929149" y="922680"/>
                    <a:pt x="855407" y="983312"/>
                  </a:cubicBezTo>
                  <a:cubicBezTo>
                    <a:pt x="781665" y="1043944"/>
                    <a:pt x="619432" y="1071803"/>
                    <a:pt x="619432" y="1071803"/>
                  </a:cubicBezTo>
                  <a:lnTo>
                    <a:pt x="619432" y="1071803"/>
                  </a:lnTo>
                </a:path>
              </a:pathLst>
            </a:custGeom>
            <a:noFill/>
            <a:ln w="19050" cap="flat" cmpd="sng" algn="ctr">
              <a:solidFill>
                <a:srgbClr val="0000FF"/>
              </a:solidFill>
              <a:prstDash val="solid"/>
              <a:round/>
              <a:headEnd type="stealth"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8" name="Freeform 7"/>
            <p:cNvSpPr/>
            <p:nvPr/>
          </p:nvSpPr>
          <p:spPr bwMode="auto">
            <a:xfrm>
              <a:off x="6675863" y="3454917"/>
              <a:ext cx="993298" cy="1032829"/>
            </a:xfrm>
            <a:custGeom>
              <a:avLst/>
              <a:gdLst>
                <a:gd name="connsiteX0" fmla="*/ 216550 w 993298"/>
                <a:gd name="connsiteY0" fmla="*/ 0 h 1032829"/>
                <a:gd name="connsiteX1" fmla="*/ 29737 w 993298"/>
                <a:gd name="connsiteY1" fmla="*/ 314632 h 1032829"/>
                <a:gd name="connsiteX2" fmla="*/ 10072 w 993298"/>
                <a:gd name="connsiteY2" fmla="*/ 737419 h 1032829"/>
                <a:gd name="connsiteX3" fmla="*/ 128060 w 993298"/>
                <a:gd name="connsiteY3" fmla="*/ 934064 h 1032829"/>
                <a:gd name="connsiteX4" fmla="*/ 531182 w 993298"/>
                <a:gd name="connsiteY4" fmla="*/ 1032387 h 1032829"/>
                <a:gd name="connsiteX5" fmla="*/ 993298 w 993298"/>
                <a:gd name="connsiteY5" fmla="*/ 963561 h 1032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3298" h="1032829">
                  <a:moveTo>
                    <a:pt x="216550" y="0"/>
                  </a:moveTo>
                  <a:cubicBezTo>
                    <a:pt x="140350" y="95864"/>
                    <a:pt x="64150" y="191729"/>
                    <a:pt x="29737" y="314632"/>
                  </a:cubicBezTo>
                  <a:cubicBezTo>
                    <a:pt x="-4676" y="437535"/>
                    <a:pt x="-6315" y="634180"/>
                    <a:pt x="10072" y="737419"/>
                  </a:cubicBezTo>
                  <a:cubicBezTo>
                    <a:pt x="26459" y="840658"/>
                    <a:pt x="41208" y="884903"/>
                    <a:pt x="128060" y="934064"/>
                  </a:cubicBezTo>
                  <a:cubicBezTo>
                    <a:pt x="214912" y="983225"/>
                    <a:pt x="386976" y="1027471"/>
                    <a:pt x="531182" y="1032387"/>
                  </a:cubicBezTo>
                  <a:cubicBezTo>
                    <a:pt x="675388" y="1037303"/>
                    <a:pt x="834343" y="1000432"/>
                    <a:pt x="993298" y="963561"/>
                  </a:cubicBezTo>
                </a:path>
              </a:pathLst>
            </a:custGeom>
            <a:noFill/>
            <a:ln w="22225" cap="flat" cmpd="sng" algn="ctr">
              <a:solidFill>
                <a:srgbClr val="FF0000"/>
              </a:solidFill>
              <a:prstDash val="sysDash"/>
              <a:round/>
              <a:headEnd type="stealth"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10)</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sz="2800" dirty="0"/>
                  <a:t>3.</a:t>
                </a:r>
                <a:r>
                  <a:rPr lang="zh-CN" altLang="en-US" sz="2800" dirty="0"/>
                  <a:t>在极点处出现对偶退化的情况</a:t>
                </a:r>
                <a:r>
                  <a:rPr lang="en-US" altLang="zh-CN" sz="2800" dirty="0"/>
                  <a:t>(Dual degeneracy):</a:t>
                </a:r>
                <a:r>
                  <a:rPr lang="zh-CN" altLang="en-US" sz="2800" dirty="0">
                    <a:solidFill>
                      <a:schemeClr val="tx1"/>
                    </a:solidFill>
                  </a:rPr>
                  <a:t>相邻极点中至少有一个具有相同的目标函数值，如果在最优极点上出现对偶退化，则说明至少存在一个可替换的最优解</a:t>
                </a:r>
                <a:endParaRPr lang="en-US" altLang="zh-CN" sz="2800" dirty="0">
                  <a:solidFill>
                    <a:schemeClr val="tx1"/>
                  </a:solidFill>
                </a:endParaRPr>
              </a:p>
              <a:p>
                <a:r>
                  <a:rPr lang="zh-CN" altLang="en-US" sz="2800" dirty="0">
                    <a:solidFill>
                      <a:schemeClr val="tx1"/>
                    </a:solidFill>
                  </a:rPr>
                  <a:t>对偶退化出现的充要条件目标函数的梯度与不可约约束形成的超平面正交</a:t>
                </a:r>
                <a:endParaRPr lang="en-US" altLang="zh-CN" sz="2800" dirty="0">
                  <a:solidFill>
                    <a:schemeClr val="tx1"/>
                  </a:solidFill>
                </a:endParaRPr>
              </a:p>
              <a:p>
                <a:r>
                  <a:rPr lang="zh-CN" altLang="en-US" sz="2800" dirty="0">
                    <a:solidFill>
                      <a:schemeClr val="tx1"/>
                    </a:solidFill>
                  </a:rPr>
                  <a:t>考虑如下</a:t>
                </a:r>
                <a:r>
                  <a:rPr lang="en-US" altLang="zh-CN" sz="2800" dirty="0">
                    <a:solidFill>
                      <a:schemeClr val="tx1"/>
                    </a:solidFill>
                  </a:rPr>
                  <a:t>LP</a:t>
                </a:r>
                <a:r>
                  <a:rPr lang="zh-CN" altLang="en-US" sz="2800" dirty="0">
                    <a:solidFill>
                      <a:schemeClr val="tx1"/>
                    </a:solidFill>
                  </a:rPr>
                  <a:t>问题：</a:t>
                </a:r>
                <a14:m>
                  <m:oMath xmlns:m="http://schemas.openxmlformats.org/officeDocument/2006/math">
                    <m:r>
                      <a:rPr lang="en-US" altLang="zh-CN" sz="2800" b="1" i="1" smtClean="0">
                        <a:solidFill>
                          <a:schemeClr val="tx1"/>
                        </a:solidFill>
                        <a:latin typeface="Cambria Math"/>
                      </a:rPr>
                      <m:t>𝑴𝒂𝒙</m:t>
                    </m:r>
                    <m:r>
                      <a:rPr lang="en-US" altLang="zh-CN" sz="2800" b="1" i="1" smtClean="0">
                        <a:solidFill>
                          <a:schemeClr val="tx1"/>
                        </a:solidFill>
                        <a:latin typeface="Cambria Math"/>
                      </a:rPr>
                      <m:t> </m:t>
                    </m:r>
                    <m:r>
                      <a:rPr lang="en-US" altLang="zh-CN" sz="2800" b="1" i="1" smtClean="0">
                        <a:solidFill>
                          <a:schemeClr val="tx1"/>
                        </a:solidFill>
                        <a:latin typeface="Cambria Math"/>
                      </a:rPr>
                      <m:t>𝒛</m:t>
                    </m:r>
                    <m:r>
                      <a:rPr lang="en-US" altLang="zh-CN" sz="2800" b="1" i="1" smtClean="0">
                        <a:solidFill>
                          <a:schemeClr val="tx1"/>
                        </a:solidFill>
                        <a:latin typeface="Cambria Math"/>
                      </a:rPr>
                      <m:t>=</m:t>
                    </m:r>
                    <m:sSub>
                      <m:sSubPr>
                        <m:ctrlPr>
                          <a:rPr lang="en-US" altLang="zh-CN" sz="2800" b="1" i="1" smtClean="0">
                            <a:solidFill>
                              <a:schemeClr val="tx1"/>
                            </a:solidFill>
                            <a:latin typeface="Cambria Math" panose="02040503050406030204" pitchFamily="18" charset="0"/>
                          </a:rPr>
                        </m:ctrlPr>
                      </m:sSubPr>
                      <m:e>
                        <m:r>
                          <a:rPr lang="en-US" altLang="zh-CN" sz="2800" b="1" i="1" smtClean="0">
                            <a:solidFill>
                              <a:schemeClr val="tx1"/>
                            </a:solidFill>
                            <a:latin typeface="Cambria Math"/>
                          </a:rPr>
                          <m:t>𝒙</m:t>
                        </m:r>
                      </m:e>
                      <m:sub>
                        <m:r>
                          <a:rPr lang="en-US" altLang="zh-CN" sz="2800" b="1" i="1" smtClean="0">
                            <a:solidFill>
                              <a:schemeClr val="tx1"/>
                            </a:solidFill>
                            <a:latin typeface="Cambria Math"/>
                          </a:rPr>
                          <m:t>𝟏</m:t>
                        </m:r>
                      </m:sub>
                    </m:sSub>
                    <m:r>
                      <a:rPr lang="en-US" altLang="zh-CN" sz="2800" b="1" i="1" smtClean="0">
                        <a:solidFill>
                          <a:schemeClr val="tx1"/>
                        </a:solidFill>
                        <a:latin typeface="Cambria Math"/>
                      </a:rPr>
                      <m:t>+</m:t>
                    </m:r>
                    <m:sSub>
                      <m:sSubPr>
                        <m:ctrlPr>
                          <a:rPr lang="en-US" altLang="zh-CN" sz="2800" b="1" i="1" smtClean="0">
                            <a:solidFill>
                              <a:schemeClr val="tx1"/>
                            </a:solidFill>
                            <a:latin typeface="Cambria Math" panose="02040503050406030204" pitchFamily="18" charset="0"/>
                          </a:rPr>
                        </m:ctrlPr>
                      </m:sSubPr>
                      <m:e>
                        <m:r>
                          <a:rPr lang="en-US" altLang="zh-CN" sz="2800" b="1" i="1" smtClean="0">
                            <a:solidFill>
                              <a:schemeClr val="tx1"/>
                            </a:solidFill>
                            <a:latin typeface="Cambria Math"/>
                          </a:rPr>
                          <m:t>𝒙</m:t>
                        </m:r>
                      </m:e>
                      <m:sub>
                        <m:r>
                          <a:rPr lang="en-US" altLang="zh-CN" sz="2800" b="1" i="1" smtClean="0">
                            <a:solidFill>
                              <a:schemeClr val="tx1"/>
                            </a:solidFill>
                            <a:latin typeface="Cambria Math"/>
                          </a:rPr>
                          <m:t>𝟐</m:t>
                        </m:r>
                      </m:sub>
                    </m:sSub>
                    <m:r>
                      <a:rPr lang="en-US" altLang="zh-CN" sz="2800" b="1" i="0" smtClean="0">
                        <a:solidFill>
                          <a:schemeClr val="tx1"/>
                        </a:solidFill>
                        <a:latin typeface="Cambria Math"/>
                      </a:rPr>
                      <m:t>,</m:t>
                    </m:r>
                    <m:r>
                      <a:rPr lang="en-US" altLang="zh-CN" sz="2800" b="1" i="0" smtClean="0">
                        <a:solidFill>
                          <a:schemeClr val="tx1"/>
                        </a:solidFill>
                        <a:latin typeface="Cambria Math"/>
                      </a:rPr>
                      <m:t>𝐬</m:t>
                    </m:r>
                    <m:r>
                      <a:rPr lang="en-US" altLang="zh-CN" sz="2800" b="1" i="0" smtClean="0">
                        <a:solidFill>
                          <a:schemeClr val="tx1"/>
                        </a:solidFill>
                        <a:latin typeface="Cambria Math"/>
                      </a:rPr>
                      <m:t>.</m:t>
                    </m:r>
                    <m:r>
                      <a:rPr lang="en-US" altLang="zh-CN" sz="2800" b="1" i="0" smtClean="0">
                        <a:solidFill>
                          <a:schemeClr val="tx1"/>
                        </a:solidFill>
                        <a:latin typeface="Cambria Math"/>
                      </a:rPr>
                      <m:t>𝐭</m:t>
                    </m:r>
                    <m:r>
                      <a:rPr lang="en-US" altLang="zh-CN" sz="2800" b="1" i="0" smtClean="0">
                        <a:solidFill>
                          <a:schemeClr val="tx1"/>
                        </a:solidFill>
                        <a:latin typeface="Cambria Math"/>
                      </a:rPr>
                      <m:t>. </m:t>
                    </m:r>
                    <m:d>
                      <m:dPr>
                        <m:begChr m:val="{"/>
                        <m:endChr m:val=""/>
                        <m:ctrlPr>
                          <a:rPr lang="en-US" altLang="zh-CN" sz="2800" b="1" i="1" smtClean="0">
                            <a:solidFill>
                              <a:schemeClr val="tx1"/>
                            </a:solidFill>
                            <a:latin typeface="Cambria Math" panose="02040503050406030204" pitchFamily="18" charset="0"/>
                          </a:rPr>
                        </m:ctrlPr>
                      </m:dPr>
                      <m:e>
                        <m:eqArr>
                          <m:eqArrPr>
                            <m:ctrlPr>
                              <a:rPr lang="en-US" altLang="zh-CN" sz="2800" b="1" i="1" smtClean="0">
                                <a:solidFill>
                                  <a:schemeClr val="tx1"/>
                                </a:solidFill>
                                <a:latin typeface="Cambria Math" panose="02040503050406030204" pitchFamily="18" charset="0"/>
                              </a:rPr>
                            </m:ctrlPr>
                          </m:eqArrPr>
                          <m:e>
                            <m:sSub>
                              <m:sSubPr>
                                <m:ctrlPr>
                                  <a:rPr lang="en-US" altLang="zh-CN" sz="2800" b="1" i="1" smtClean="0">
                                    <a:solidFill>
                                      <a:schemeClr val="tx1"/>
                                    </a:solidFill>
                                    <a:latin typeface="Cambria Math" panose="02040503050406030204" pitchFamily="18" charset="0"/>
                                  </a:rPr>
                                </m:ctrlPr>
                              </m:sSubPr>
                              <m:e>
                                <m:r>
                                  <a:rPr lang="en-US" altLang="zh-CN" sz="2800" b="1" i="1" smtClean="0">
                                    <a:solidFill>
                                      <a:schemeClr val="tx1"/>
                                    </a:solidFill>
                                    <a:latin typeface="Cambria Math"/>
                                  </a:rPr>
                                  <m:t>𝒙</m:t>
                                </m:r>
                              </m:e>
                              <m:sub>
                                <m:r>
                                  <a:rPr lang="en-US" altLang="zh-CN" sz="2800" b="1" i="1" smtClean="0">
                                    <a:solidFill>
                                      <a:schemeClr val="tx1"/>
                                    </a:solidFill>
                                    <a:latin typeface="Cambria Math"/>
                                  </a:rPr>
                                  <m:t>𝟏</m:t>
                                </m:r>
                              </m:sub>
                            </m:sSub>
                          </m:e>
                          <m:e>
                            <m:sSub>
                              <m:sSubPr>
                                <m:ctrlPr>
                                  <a:rPr lang="en-US" altLang="zh-CN" sz="2800" b="1" i="1" smtClean="0">
                                    <a:solidFill>
                                      <a:schemeClr val="tx1"/>
                                    </a:solidFill>
                                    <a:latin typeface="Cambria Math" panose="02040503050406030204" pitchFamily="18" charset="0"/>
                                  </a:rPr>
                                </m:ctrlPr>
                              </m:sSubPr>
                              <m:e>
                                <m:r>
                                  <a:rPr lang="en-US" altLang="zh-CN" sz="2800" b="1" i="1" smtClean="0">
                                    <a:solidFill>
                                      <a:schemeClr val="tx1"/>
                                    </a:solidFill>
                                    <a:latin typeface="Cambria Math"/>
                                  </a:rPr>
                                  <m:t>𝒙</m:t>
                                </m:r>
                              </m:e>
                              <m:sub>
                                <m:r>
                                  <a:rPr lang="en-US" altLang="zh-CN" sz="2800" b="1" i="1" smtClean="0">
                                    <a:solidFill>
                                      <a:schemeClr val="tx1"/>
                                    </a:solidFill>
                                    <a:latin typeface="Cambria Math"/>
                                  </a:rPr>
                                  <m:t>𝟏</m:t>
                                </m:r>
                              </m:sub>
                            </m:sSub>
                          </m:e>
                          <m:e>
                            <m:sSub>
                              <m:sSubPr>
                                <m:ctrlPr>
                                  <a:rPr lang="en-US" altLang="zh-CN" sz="2800" b="1" i="1" smtClean="0">
                                    <a:solidFill>
                                      <a:schemeClr val="tx1"/>
                                    </a:solidFill>
                                    <a:latin typeface="Cambria Math" panose="02040503050406030204" pitchFamily="18" charset="0"/>
                                  </a:rPr>
                                </m:ctrlPr>
                              </m:sSubPr>
                              <m:e>
                                <m:r>
                                  <a:rPr lang="en-US" altLang="zh-CN" sz="2800" b="1" i="1" smtClean="0">
                                    <a:solidFill>
                                      <a:schemeClr val="tx1"/>
                                    </a:solidFill>
                                    <a:latin typeface="Cambria Math"/>
                                  </a:rPr>
                                  <m:t>𝒙</m:t>
                                </m:r>
                              </m:e>
                              <m:sub>
                                <m:r>
                                  <a:rPr lang="en-US" altLang="zh-CN" sz="2800" b="1" i="1" smtClean="0">
                                    <a:solidFill>
                                      <a:schemeClr val="tx1"/>
                                    </a:solidFill>
                                    <a:latin typeface="Cambria Math"/>
                                  </a:rPr>
                                  <m:t>𝟏</m:t>
                                </m:r>
                              </m:sub>
                            </m:sSub>
                          </m:e>
                        </m:eqArr>
                      </m:e>
                    </m:d>
                    <m:eqArr>
                      <m:eqArrPr>
                        <m:ctrlPr>
                          <a:rPr lang="en-US" altLang="zh-CN" sz="2800" i="1">
                            <a:solidFill>
                              <a:schemeClr val="tx1"/>
                            </a:solidFill>
                            <a:latin typeface="Cambria Math" panose="02040503050406030204" pitchFamily="18" charset="0"/>
                          </a:rPr>
                        </m:ctrlPr>
                      </m:eqArrPr>
                      <m:e>
                        <m:r>
                          <a:rPr lang="en-US" altLang="zh-CN" sz="2800" b="1" i="1" smtClean="0">
                            <a:solidFill>
                              <a:schemeClr val="tx1"/>
                            </a:solidFill>
                            <a:latin typeface="Cambria Math"/>
                          </a:rPr>
                          <m:t>+</m:t>
                        </m:r>
                      </m:e>
                      <m:e>
                        <m:r>
                          <a:rPr lang="en-US" altLang="zh-CN" sz="2800" b="1" i="1" smtClean="0">
                            <a:solidFill>
                              <a:schemeClr val="tx1"/>
                            </a:solidFill>
                            <a:latin typeface="Cambria Math"/>
                          </a:rPr>
                          <m:t>+</m:t>
                        </m:r>
                      </m:e>
                      <m:e>
                        <m:r>
                          <a:rPr lang="en-US" altLang="zh-CN" sz="2800" b="1" i="1" smtClean="0">
                            <a:solidFill>
                              <a:schemeClr val="tx1"/>
                            </a:solidFill>
                            <a:latin typeface="Cambria Math"/>
                          </a:rPr>
                          <m:t>,</m:t>
                        </m:r>
                      </m:e>
                    </m:eqArr>
                    <m:eqArr>
                      <m:eqArrPr>
                        <m:ctrlPr>
                          <a:rPr lang="en-US" altLang="zh-CN" sz="2800" i="1">
                            <a:solidFill>
                              <a:schemeClr val="tx1"/>
                            </a:solidFill>
                            <a:latin typeface="Cambria Math" panose="02040503050406030204" pitchFamily="18" charset="0"/>
                          </a:rPr>
                        </m:ctrlPr>
                      </m:eqArrP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𝒙</m:t>
                            </m:r>
                          </m:e>
                          <m:sub>
                            <m:r>
                              <a:rPr lang="en-US" altLang="zh-CN" sz="2800" b="1" i="1" smtClean="0">
                                <a:solidFill>
                                  <a:schemeClr val="tx1"/>
                                </a:solidFill>
                                <a:latin typeface="Cambria Math"/>
                              </a:rPr>
                              <m:t>𝟐</m:t>
                            </m:r>
                          </m:sub>
                        </m:sSub>
                      </m:e>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𝒙</m:t>
                            </m:r>
                          </m:e>
                          <m:sub>
                            <m:r>
                              <a:rPr lang="en-US" altLang="zh-CN" sz="2800" b="1" i="1" smtClean="0">
                                <a:solidFill>
                                  <a:schemeClr val="tx1"/>
                                </a:solidFill>
                                <a:latin typeface="Cambria Math"/>
                              </a:rPr>
                              <m:t>𝟐</m:t>
                            </m:r>
                          </m:sub>
                        </m:sSub>
                      </m:e>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a:rPr>
                              <m:t>𝒙</m:t>
                            </m:r>
                          </m:e>
                          <m:sub>
                            <m:r>
                              <a:rPr lang="en-US" altLang="zh-CN" sz="2800" b="1" i="1" smtClean="0">
                                <a:solidFill>
                                  <a:schemeClr val="tx1"/>
                                </a:solidFill>
                                <a:latin typeface="Cambria Math"/>
                              </a:rPr>
                              <m:t>𝟐</m:t>
                            </m:r>
                          </m:sub>
                        </m:sSub>
                      </m:e>
                    </m:eqArr>
                    <m:eqArr>
                      <m:eqArrPr>
                        <m:ctrlPr>
                          <a:rPr lang="en-US" altLang="zh-CN" sz="2800" i="1">
                            <a:solidFill>
                              <a:schemeClr val="tx1"/>
                            </a:solidFill>
                            <a:latin typeface="Cambria Math" panose="02040503050406030204" pitchFamily="18" charset="0"/>
                          </a:rPr>
                        </m:ctrlPr>
                      </m:eqArrPr>
                      <m:e>
                        <m:r>
                          <a:rPr lang="en-US" altLang="zh-CN" sz="2800" b="1" i="1" smtClean="0">
                            <a:solidFill>
                              <a:schemeClr val="tx1"/>
                            </a:solidFill>
                            <a:latin typeface="Cambria Math"/>
                          </a:rPr>
                          <m:t>≥</m:t>
                        </m:r>
                      </m:e>
                      <m:e>
                        <m:r>
                          <a:rPr lang="en-US" altLang="zh-CN" sz="2800" b="1" i="1" smtClean="0">
                            <a:solidFill>
                              <a:schemeClr val="tx1"/>
                            </a:solidFill>
                            <a:latin typeface="Cambria Math"/>
                          </a:rPr>
                          <m:t>≤</m:t>
                        </m:r>
                      </m:e>
                      <m:e>
                        <m:r>
                          <a:rPr lang="en-US" altLang="zh-CN" sz="2800" b="1" i="1" smtClean="0">
                            <a:solidFill>
                              <a:schemeClr val="tx1"/>
                            </a:solidFill>
                            <a:latin typeface="Cambria Math"/>
                          </a:rPr>
                          <m:t>≥</m:t>
                        </m:r>
                      </m:e>
                    </m:eqArr>
                    <m:eqArr>
                      <m:eqArrPr>
                        <m:ctrlPr>
                          <a:rPr lang="en-US" altLang="zh-CN" sz="2800" i="1">
                            <a:solidFill>
                              <a:schemeClr val="tx1"/>
                            </a:solidFill>
                            <a:latin typeface="Cambria Math" panose="02040503050406030204" pitchFamily="18" charset="0"/>
                          </a:rPr>
                        </m:ctrlPr>
                      </m:eqArrPr>
                      <m:e>
                        <m:r>
                          <a:rPr lang="en-US" altLang="zh-CN" sz="2800" b="1" i="1" smtClean="0">
                            <a:solidFill>
                              <a:schemeClr val="tx1"/>
                            </a:solidFill>
                            <a:latin typeface="Cambria Math"/>
                          </a:rPr>
                          <m:t>𝟏</m:t>
                        </m:r>
                      </m:e>
                      <m:e>
                        <m:r>
                          <a:rPr lang="en-US" altLang="zh-CN" sz="2800" b="1" i="1" smtClean="0">
                            <a:solidFill>
                              <a:schemeClr val="tx1"/>
                            </a:solidFill>
                            <a:latin typeface="Cambria Math"/>
                          </a:rPr>
                          <m:t>𝟐</m:t>
                        </m:r>
                      </m:e>
                      <m:e>
                        <m:r>
                          <a:rPr lang="en-US" altLang="zh-CN" sz="2800" b="1" i="1" smtClean="0">
                            <a:solidFill>
                              <a:schemeClr val="tx1"/>
                            </a:solidFill>
                            <a:latin typeface="Cambria Math"/>
                          </a:rPr>
                          <m:t>𝟎</m:t>
                        </m:r>
                      </m:e>
                    </m:eqArr>
                    <m:eqArr>
                      <m:eqArrPr>
                        <m:ctrlPr>
                          <a:rPr lang="en-US" altLang="zh-CN" sz="2800" i="1">
                            <a:solidFill>
                              <a:schemeClr val="tx1"/>
                            </a:solidFill>
                            <a:latin typeface="Cambria Math" panose="02040503050406030204" pitchFamily="18" charset="0"/>
                          </a:rPr>
                        </m:ctrlPr>
                      </m:eqArrPr>
                      <m:e>
                        <m:r>
                          <a:rPr lang="en-US" altLang="zh-CN" sz="2800" b="1" i="1" smtClean="0">
                            <a:solidFill>
                              <a:schemeClr val="tx1"/>
                            </a:solidFill>
                            <a:latin typeface="Cambria Math"/>
                          </a:rPr>
                          <m:t>𝑰</m:t>
                        </m:r>
                      </m:e>
                      <m:e>
                        <m:r>
                          <a:rPr lang="en-US" altLang="zh-CN" sz="2800" b="1" i="1" smtClean="0">
                            <a:solidFill>
                              <a:schemeClr val="tx1"/>
                            </a:solidFill>
                            <a:latin typeface="Cambria Math"/>
                          </a:rPr>
                          <m:t>𝑰𝑰</m:t>
                        </m:r>
                      </m:e>
                      <m:e/>
                    </m:eqArr>
                  </m:oMath>
                </a14:m>
                <a:endParaRPr lang="en-US" altLang="zh-CN" sz="2800" dirty="0">
                  <a:solidFill>
                    <a:schemeClr val="tx1"/>
                  </a:solidFill>
                </a:endParaRPr>
              </a:p>
              <a:p>
                <a:r>
                  <a:rPr lang="en-US" altLang="zh-CN" sz="2800" dirty="0">
                    <a:solidFill>
                      <a:schemeClr val="tx1"/>
                    </a:solidFill>
                  </a:rPr>
                  <a:t>A</a:t>
                </a:r>
                <a:r>
                  <a:rPr lang="zh-CN" altLang="en-US" sz="2800" dirty="0">
                    <a:solidFill>
                      <a:schemeClr val="tx1"/>
                    </a:solidFill>
                  </a:rPr>
                  <a:t>和</a:t>
                </a:r>
                <a:r>
                  <a:rPr lang="en-US" altLang="zh-CN" sz="2800" dirty="0">
                    <a:solidFill>
                      <a:schemeClr val="tx1"/>
                    </a:solidFill>
                  </a:rPr>
                  <a:t>D</a:t>
                </a:r>
                <a:r>
                  <a:rPr lang="zh-CN" altLang="en-US" sz="2800" dirty="0">
                    <a:solidFill>
                      <a:schemeClr val="tx1"/>
                    </a:solidFill>
                  </a:rPr>
                  <a:t>，</a:t>
                </a:r>
                <a:r>
                  <a:rPr lang="en-US" altLang="zh-CN" sz="2800" dirty="0">
                    <a:solidFill>
                      <a:schemeClr val="tx1"/>
                    </a:solidFill>
                  </a:rPr>
                  <a:t>B</a:t>
                </a:r>
                <a:r>
                  <a:rPr lang="zh-CN" altLang="en-US" sz="2800" dirty="0">
                    <a:solidFill>
                      <a:schemeClr val="tx1"/>
                    </a:solidFill>
                  </a:rPr>
                  <a:t>和</a:t>
                </a:r>
                <a:r>
                  <a:rPr lang="en-US" altLang="zh-CN" sz="2800" dirty="0">
                    <a:solidFill>
                      <a:schemeClr val="tx1"/>
                    </a:solidFill>
                  </a:rPr>
                  <a:t>C</a:t>
                </a:r>
                <a:r>
                  <a:rPr lang="zh-CN" altLang="en-US" sz="2800" dirty="0">
                    <a:solidFill>
                      <a:schemeClr val="tx1"/>
                    </a:solidFill>
                  </a:rPr>
                  <a:t>都是对偶退化点，</a:t>
                </a:r>
                <a:r>
                  <a:rPr lang="en-US" altLang="zh-CN" sz="2800" dirty="0">
                    <a:solidFill>
                      <a:schemeClr val="tx1"/>
                    </a:solidFill>
                  </a:rPr>
                  <a:t>B</a:t>
                </a:r>
                <a:r>
                  <a:rPr lang="zh-CN" altLang="en-US" sz="2800" dirty="0">
                    <a:solidFill>
                      <a:schemeClr val="tx1"/>
                    </a:solidFill>
                  </a:rPr>
                  <a:t>和</a:t>
                </a:r>
                <a:r>
                  <a:rPr lang="en-US" altLang="zh-CN" sz="2800" dirty="0">
                    <a:solidFill>
                      <a:schemeClr val="tx1"/>
                    </a:solidFill>
                  </a:rPr>
                  <a:t>C</a:t>
                </a:r>
                <a:r>
                  <a:rPr lang="zh-CN" altLang="en-US" sz="2800" dirty="0">
                    <a:solidFill>
                      <a:schemeClr val="tx1"/>
                    </a:solidFill>
                  </a:rPr>
                  <a:t>为最优极点，说明存在可替换的最优解，实际上，</a:t>
                </a:r>
                <a:r>
                  <a:rPr lang="en-US" altLang="zh-CN" sz="2800" dirty="0">
                    <a:solidFill>
                      <a:schemeClr val="tx1"/>
                    </a:solidFill>
                  </a:rPr>
                  <a:t>BC</a:t>
                </a:r>
                <a:r>
                  <a:rPr lang="zh-CN" altLang="en-US" sz="2800" dirty="0">
                    <a:solidFill>
                      <a:schemeClr val="tx1"/>
                    </a:solidFill>
                  </a:rPr>
                  <a:t>线段上任何点都是最优解</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410" r="-1389" b="-4772"/>
                </a:stretch>
              </a:blipFill>
            </p:spPr>
            <p:txBody>
              <a:bodyPr/>
              <a:lstStyle/>
              <a:p>
                <a:r>
                  <a:rPr lang="zh-CN" altLang="en-US">
                    <a:noFill/>
                  </a:rPr>
                  <a:t> </a:t>
                </a:r>
                <a:endParaRPr lang="zh-CN" altLang="en-US">
                  <a:noFill/>
                </a:endParaRPr>
              </a:p>
            </p:txBody>
          </p:sp>
        </mc:Fallback>
      </mc:AlternateContent>
      <p:grpSp>
        <p:nvGrpSpPr>
          <p:cNvPr id="5" name="Group 4"/>
          <p:cNvGrpSpPr/>
          <p:nvPr/>
        </p:nvGrpSpPr>
        <p:grpSpPr>
          <a:xfrm>
            <a:off x="6847718" y="3641111"/>
            <a:ext cx="2481155" cy="2278098"/>
            <a:chOff x="4809048" y="3393157"/>
            <a:chExt cx="3037458" cy="2801491"/>
          </a:xfrm>
        </p:grpSpPr>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9048" y="3393157"/>
              <a:ext cx="3037458" cy="2801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5146047" y="3903626"/>
                  <a:ext cx="43860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dirty="0" smtClean="0">
                            <a:latin typeface="Cambria Math"/>
                          </a:rPr>
                          <m:t>𝐶</m:t>
                        </m:r>
                      </m:oMath>
                    </m:oMathPara>
                  </a14:m>
                  <a:endParaRPr lang="zh-CN" altLang="en-US" sz="1400" dirty="0"/>
                </a:p>
              </p:txBody>
            </p:sp>
          </mc:Choice>
          <mc:Fallback xmlns="">
            <p:sp>
              <p:nvSpPr>
                <p:cNvPr id="4" name="TextBox 3"/>
                <p:cNvSpPr txBox="1">
                  <a:spLocks noRot="1" noChangeAspect="1" noMove="1" noResize="1" noEditPoints="1" noAdjustHandles="1" noChangeArrowheads="1" noChangeShapeType="1" noTextEdit="1"/>
                </p:cNvSpPr>
                <p:nvPr/>
              </p:nvSpPr>
              <p:spPr>
                <a:xfrm>
                  <a:off x="5146047" y="3903626"/>
                  <a:ext cx="438609" cy="307777"/>
                </a:xfrm>
                <a:prstGeom prst="rect">
                  <a:avLst/>
                </a:prstGeom>
                <a:blipFill rotWithShape="1">
                  <a:blip r:embed="rId4"/>
                  <a:stretch>
                    <a:fillRect b="-12195"/>
                  </a:stretch>
                </a:blipFill>
              </p:spPr>
              <p:txBody>
                <a:bodyPr/>
                <a:lstStyle/>
                <a:p>
                  <a:r>
                    <a:rPr lang="zh-CN" altLang="en-US">
                      <a:noFill/>
                    </a:rPr>
                    <a:t> </a:t>
                  </a:r>
                  <a:endParaRPr lang="zh-CN" altLang="en-US">
                    <a:noFill/>
                  </a:endParaRPr>
                </a:p>
              </p:txBody>
            </p:sp>
          </mc:Fallback>
        </mc:AlternateContent>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1800" dirty="0">
                <a:latin typeface="隶书" panose="02010509060101010101" pitchFamily="1" charset="-122"/>
              </a:rPr>
              <a:t>-</a:t>
            </a:r>
            <a:r>
              <a:rPr lang="zh-CN" altLang="en-US" sz="2000" dirty="0">
                <a:latin typeface="隶书" panose="02010509060101010101" pitchFamily="1" charset="-122"/>
              </a:rPr>
              <a:t>图解法</a:t>
            </a:r>
            <a:r>
              <a:rPr lang="en-US" altLang="zh-CN" sz="2000" dirty="0">
                <a:latin typeface="隶书" panose="02010509060101010101" pitchFamily="1" charset="-122"/>
              </a:rPr>
              <a:t>(Graphical Solution)(</a:t>
            </a:r>
            <a:r>
              <a:rPr lang="zh-CN" altLang="en-US" sz="2000" dirty="0">
                <a:latin typeface="隶书" panose="02010509060101010101" pitchFamily="1" charset="-122"/>
              </a:rPr>
              <a:t>续</a:t>
            </a:r>
            <a:r>
              <a:rPr lang="en-US" altLang="zh-CN" sz="2000" dirty="0">
                <a:latin typeface="隶书" panose="02010509060101010101" pitchFamily="1" charset="-122"/>
              </a:rPr>
              <a:t>11)</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4.</a:t>
                </a:r>
                <a:r>
                  <a:rPr lang="zh-CN" altLang="en-US" dirty="0"/>
                  <a:t>原始退化</a:t>
                </a:r>
                <a:r>
                  <a:rPr lang="en-US" altLang="zh-CN" dirty="0"/>
                  <a:t>(Primal degeneracy)</a:t>
                </a:r>
                <a:r>
                  <a:rPr lang="zh-CN" altLang="en-US" dirty="0"/>
                  <a:t>：如果超过</a:t>
                </a:r>
                <a14:m>
                  <m:oMath xmlns:m="http://schemas.openxmlformats.org/officeDocument/2006/math">
                    <m:r>
                      <a:rPr lang="en-US" altLang="zh-CN" b="1" i="1" smtClean="0">
                        <a:latin typeface="Cambria Math"/>
                      </a:rPr>
                      <m:t>𝒏</m:t>
                    </m:r>
                  </m:oMath>
                </a14:m>
                <a:r>
                  <a:rPr lang="zh-CN" altLang="en-US" dirty="0"/>
                  <a:t>个超平面相交于</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𝑹</m:t>
                        </m:r>
                      </m:e>
                      <m:sup>
                        <m:r>
                          <a:rPr lang="en-US" altLang="zh-CN" b="1" i="1" smtClean="0">
                            <a:latin typeface="Cambria Math"/>
                          </a:rPr>
                          <m:t>𝒏</m:t>
                        </m:r>
                      </m:sup>
                    </m:sSup>
                  </m:oMath>
                </a14:m>
                <a:r>
                  <a:rPr lang="zh-CN" altLang="en-US" dirty="0"/>
                  <a:t>空间中的一个点</a:t>
                </a:r>
                <a:r>
                  <a:rPr lang="en-US" altLang="zh-CN" dirty="0"/>
                  <a:t>(</a:t>
                </a:r>
                <a:r>
                  <a:rPr lang="zh-CN" altLang="en-US" dirty="0"/>
                  <a:t>这样，该点就被超定了</a:t>
                </a:r>
                <a:r>
                  <a:rPr lang="en-US" altLang="zh-CN" dirty="0"/>
                  <a:t>,</a:t>
                </a:r>
                <a:r>
                  <a:rPr lang="en-US" altLang="zh-CN" dirty="0" err="1"/>
                  <a:t>overdetermined</a:t>
                </a:r>
                <a:r>
                  <a:rPr lang="en-US" altLang="zh-CN" dirty="0"/>
                  <a:t>)</a:t>
                </a:r>
                <a:r>
                  <a:rPr lang="zh-CN" altLang="en-US" dirty="0"/>
                  <a:t>， 这种情况仅仅依赖于约束条件，与目标函数无关</a:t>
                </a:r>
                <a:endParaRPr lang="en-US" altLang="zh-CN" dirty="0"/>
              </a:p>
              <a:p>
                <a:r>
                  <a:rPr lang="zh-CN" altLang="en-US" dirty="0"/>
                  <a:t>例如约束：</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1" i="1" smtClean="0">
                                <a:latin typeface="Cambria Math"/>
                              </a:rPr>
                              <m:t>𝟒</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e>
                          <m:e>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e>
                          <m:e>
                            <m:r>
                              <a:rPr lang="en-US" altLang="zh-CN" b="1" i="1" smtClean="0">
                                <a:latin typeface="Cambria Math"/>
                              </a:rPr>
                              <m:t>𝟔</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e>
                        </m:eqArr>
                      </m:e>
                    </m:d>
                    <m:eqArr>
                      <m:eqArrPr>
                        <m:ctrlPr>
                          <a:rPr lang="en-US" altLang="zh-CN" i="1">
                            <a:latin typeface="Cambria Math" panose="02040503050406030204" pitchFamily="18" charset="0"/>
                          </a:rPr>
                        </m:ctrlPr>
                      </m:eqArrPr>
                      <m:e>
                        <m:r>
                          <a:rPr lang="en-US" altLang="zh-CN" b="1" i="1" smtClean="0">
                            <a:latin typeface="Cambria Math"/>
                          </a:rPr>
                          <m:t>+</m:t>
                        </m:r>
                      </m:e>
                      <m:e>
                        <m:r>
                          <a:rPr lang="en-US" altLang="zh-CN" b="1" i="1" smtClean="0">
                            <a:latin typeface="Cambria Math"/>
                          </a:rPr>
                          <m:t>+</m:t>
                        </m:r>
                      </m:e>
                      <m:e>
                        <m:r>
                          <a:rPr lang="en-US" altLang="zh-CN" b="1" i="1" smtClean="0">
                            <a:latin typeface="Cambria Math"/>
                          </a:rPr>
                          <m:t>+</m:t>
                        </m:r>
                      </m:e>
                      <m:e>
                        <m:r>
                          <a:rPr lang="en-US" altLang="zh-CN" b="1" i="1" smtClean="0">
                            <a:latin typeface="Cambria Math"/>
                          </a:rPr>
                          <m:t>,</m:t>
                        </m:r>
                      </m:e>
                    </m:eqArr>
                    <m:eqArr>
                      <m:eqArrPr>
                        <m:ctrlPr>
                          <a:rPr lang="en-US" altLang="zh-CN" i="1">
                            <a:latin typeface="Cambria Math" panose="02040503050406030204" pitchFamily="18" charset="0"/>
                          </a:rPr>
                        </m:ctrlPr>
                      </m:eqArrPr>
                      <m:e>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
                        <m:r>
                          <a:rPr lang="en-US" altLang="zh-CN" b="1" i="1" smtClean="0">
                            <a:latin typeface="Cambria Math"/>
                          </a:rPr>
                          <m:t>𝟓</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qArr>
                    <m:eqArr>
                      <m:eqArrPr>
                        <m:ctrlPr>
                          <a:rPr lang="en-US" altLang="zh-CN" i="1">
                            <a:latin typeface="Cambria Math" panose="02040503050406030204" pitchFamily="18" charset="0"/>
                          </a:rPr>
                        </m:ctrlPr>
                      </m:eqArrPr>
                      <m:e>
                        <m:r>
                          <a:rPr lang="en-US" altLang="zh-CN" b="1" i="1" smtClean="0">
                            <a:latin typeface="Cambria Math"/>
                          </a:rPr>
                          <m:t>≤</m:t>
                        </m:r>
                      </m:e>
                      <m:e>
                        <m:r>
                          <a:rPr lang="en-US" altLang="zh-CN" b="1" i="1" smtClean="0">
                            <a:latin typeface="Cambria Math"/>
                          </a:rPr>
                          <m:t>≤</m:t>
                        </m:r>
                      </m:e>
                      <m:e>
                        <m:r>
                          <a:rPr lang="en-US" altLang="zh-CN" b="1" i="1" smtClean="0">
                            <a:latin typeface="Cambria Math"/>
                          </a:rPr>
                          <m:t>≤</m:t>
                        </m:r>
                      </m:e>
                      <m:e>
                        <m:r>
                          <a:rPr lang="en-US" altLang="zh-CN" i="1">
                            <a:latin typeface="Cambria Math"/>
                          </a:rPr>
                          <m:t>,</m:t>
                        </m:r>
                        <m:r>
                          <a:rPr lang="en-US" altLang="zh-CN" b="1" i="1" smtClean="0">
                            <a:latin typeface="Cambria Math"/>
                          </a:rPr>
                          <m:t>≥</m:t>
                        </m:r>
                      </m:e>
                    </m:eqArr>
                    <m:eqArr>
                      <m:eqArrPr>
                        <m:ctrlPr>
                          <a:rPr lang="en-US" altLang="zh-CN" i="1">
                            <a:latin typeface="Cambria Math" panose="02040503050406030204" pitchFamily="18" charset="0"/>
                          </a:rPr>
                        </m:ctrlPr>
                      </m:eqArrPr>
                      <m:e>
                        <m:r>
                          <a:rPr lang="en-US" altLang="zh-CN" b="1" i="1" smtClean="0">
                            <a:latin typeface="Cambria Math"/>
                          </a:rPr>
                          <m:t>𝟗</m:t>
                        </m:r>
                      </m:e>
                      <m:e>
                        <m:r>
                          <a:rPr lang="en-US" altLang="zh-CN" b="1" i="1" smtClean="0">
                            <a:latin typeface="Cambria Math"/>
                          </a:rPr>
                          <m:t>𝟔</m:t>
                        </m:r>
                      </m:e>
                      <m:e>
                        <m:r>
                          <a:rPr lang="en-US" altLang="zh-CN" b="1" i="1" smtClean="0">
                            <a:latin typeface="Cambria Math"/>
                          </a:rPr>
                          <m:t>𝟏𝟓</m:t>
                        </m:r>
                      </m:e>
                      <m:e>
                        <m:r>
                          <a:rPr lang="en-US" altLang="zh-CN" b="1" i="1" smtClean="0">
                            <a:latin typeface="Cambria Math"/>
                          </a:rPr>
                          <m:t>𝟎</m:t>
                        </m:r>
                      </m:e>
                    </m:eqArr>
                    <m:eqArr>
                      <m:eqArrPr>
                        <m:ctrlPr>
                          <a:rPr lang="en-US" altLang="zh-CN" i="1">
                            <a:latin typeface="Cambria Math" panose="02040503050406030204" pitchFamily="18" charset="0"/>
                          </a:rPr>
                        </m:ctrlPr>
                      </m:eqArrPr>
                      <m:e>
                        <m:r>
                          <a:rPr lang="en-US" altLang="zh-CN" b="1" i="1" smtClean="0">
                            <a:latin typeface="Cambria Math"/>
                          </a:rPr>
                          <m:t>𝑰</m:t>
                        </m:r>
                      </m:e>
                      <m:e>
                        <m:r>
                          <a:rPr lang="en-US" altLang="zh-CN" b="1" i="1" smtClean="0">
                            <a:latin typeface="Cambria Math"/>
                          </a:rPr>
                          <m:t>𝑰𝑰</m:t>
                        </m:r>
                      </m:e>
                      <m:e>
                        <m:r>
                          <a:rPr lang="en-US" altLang="zh-CN" b="1" i="1" smtClean="0">
                            <a:latin typeface="Cambria Math"/>
                          </a:rPr>
                          <m:t>𝑰𝑰𝑰</m:t>
                        </m:r>
                      </m:e>
                      <m:e/>
                    </m:eqArr>
                  </m:oMath>
                </a14:m>
                <a:endParaRPr lang="en-US" altLang="zh-CN" dirty="0"/>
              </a:p>
              <a:p>
                <a:r>
                  <a:rPr lang="zh-CN" altLang="en-US" dirty="0"/>
                  <a:t>原始退化点</a:t>
                </a:r>
                <a14:m>
                  <m:oMath xmlns:m="http://schemas.openxmlformats.org/officeDocument/2006/math">
                    <m:r>
                      <a:rPr lang="en-US" altLang="zh-CN" i="1" dirty="0" smtClean="0">
                        <a:latin typeface="Cambria Math"/>
                      </a:rPr>
                      <m:t>𝐴</m:t>
                    </m:r>
                    <m:r>
                      <a:rPr lang="en-US" altLang="zh-CN" i="1" dirty="0" smtClean="0">
                        <a:latin typeface="Cambria Math"/>
                      </a:rPr>
                      <m:t>(</m:t>
                    </m:r>
                    <m:r>
                      <a:rPr lang="en-US" altLang="zh-CN" b="1" i="1" dirty="0" smtClean="0">
                        <a:latin typeface="Cambria Math"/>
                      </a:rPr>
                      <m:t>𝟏</m:t>
                    </m:r>
                    <m:f>
                      <m:fPr>
                        <m:ctrlPr>
                          <a:rPr lang="en-US" altLang="zh-CN" b="1" i="1" dirty="0" smtClean="0">
                            <a:latin typeface="Cambria Math" panose="02040503050406030204" pitchFamily="18" charset="0"/>
                          </a:rPr>
                        </m:ctrlPr>
                      </m:fPr>
                      <m:num>
                        <m:r>
                          <a:rPr lang="en-US" altLang="zh-CN" b="1" i="1" dirty="0" smtClean="0">
                            <a:latin typeface="Cambria Math"/>
                          </a:rPr>
                          <m:t>𝟕</m:t>
                        </m:r>
                      </m:num>
                      <m:den>
                        <m:r>
                          <a:rPr lang="en-US" altLang="zh-CN" b="1" i="1" dirty="0" smtClean="0">
                            <a:latin typeface="Cambria Math"/>
                          </a:rPr>
                          <m:t>𝟖</m:t>
                        </m:r>
                      </m:den>
                    </m:f>
                    <m:r>
                      <a:rPr lang="en-US" altLang="zh-CN" b="1" i="1" dirty="0" smtClean="0">
                        <a:latin typeface="Cambria Math"/>
                      </a:rPr>
                      <m:t>,</m:t>
                    </m:r>
                    <m:f>
                      <m:fPr>
                        <m:ctrlPr>
                          <a:rPr lang="en-US" altLang="zh-CN" b="1" i="1" dirty="0" smtClean="0">
                            <a:latin typeface="Cambria Math" panose="02040503050406030204" pitchFamily="18" charset="0"/>
                          </a:rPr>
                        </m:ctrlPr>
                      </m:fPr>
                      <m:num>
                        <m:r>
                          <a:rPr lang="en-US" altLang="zh-CN" b="1" i="1" dirty="0" smtClean="0">
                            <a:latin typeface="Cambria Math"/>
                          </a:rPr>
                          <m:t>𝟑</m:t>
                        </m:r>
                      </m:num>
                      <m:den>
                        <m:r>
                          <a:rPr lang="en-US" altLang="zh-CN" b="1" i="1" dirty="0" smtClean="0">
                            <a:latin typeface="Cambria Math"/>
                          </a:rPr>
                          <m:t>𝟒</m:t>
                        </m:r>
                      </m:den>
                    </m:f>
                    <m:r>
                      <a:rPr lang="en-US" altLang="zh-CN" i="1" dirty="0" smtClean="0">
                        <a:latin typeface="Cambria Math"/>
                      </a:rPr>
                      <m:t>)</m:t>
                    </m:r>
                  </m:oMath>
                </a14:m>
                <a:endParaRPr lang="en-US" altLang="zh-CN" dirty="0"/>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992"/>
                </a:stretch>
              </a:blipFill>
            </p:spPr>
            <p:txBody>
              <a:bodyPr/>
              <a:lstStyle/>
              <a:p>
                <a:r>
                  <a:rPr lang="zh-CN" altLang="en-US">
                    <a:noFill/>
                  </a:rPr>
                  <a:t> </a:t>
                </a:r>
                <a:endParaRPr lang="zh-CN" altLang="en-US">
                  <a:noFill/>
                </a:endParaRP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192" y="2745085"/>
            <a:ext cx="3224808" cy="3789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additive="base">
                                        <p:cTn id="19" dur="500" fill="hold"/>
                                        <p:tgtEl>
                                          <p:spTgt spid="6146"/>
                                        </p:tgtEl>
                                        <p:attrNameLst>
                                          <p:attrName>ppt_x</p:attrName>
                                        </p:attrNameLst>
                                      </p:cBhvr>
                                      <p:tavLst>
                                        <p:tav tm="0">
                                          <p:val>
                                            <p:strVal val="#ppt_x"/>
                                          </p:val>
                                        </p:tav>
                                        <p:tav tm="100000">
                                          <p:val>
                                            <p:strVal val="#ppt_x"/>
                                          </p:val>
                                        </p:tav>
                                      </p:tavLst>
                                    </p:anim>
                                    <p:anim calcmode="lin" valueType="num">
                                      <p:cBhvr additive="base">
                                        <p:cTn id="2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zh-CN" sz="2800" dirty="0"/>
            </a:br>
            <a:r>
              <a:rPr lang="en-US" altLang="zh-CN" sz="2800" dirty="0"/>
              <a:t>2.0</a:t>
            </a:r>
            <a:r>
              <a:rPr lang="zh-CN" altLang="en-US" sz="2800" dirty="0"/>
              <a:t>简单回顾一下线性代数里面的概念凸性</a:t>
            </a:r>
            <a:r>
              <a:rPr lang="en-US" altLang="zh-CN" sz="2800" dirty="0"/>
              <a:t>(Convexity)</a:t>
            </a:r>
            <a:br>
              <a:rPr lang="en-US" altLang="zh-CN" sz="2800" dirty="0"/>
            </a:b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矩阵</a:t>
                </a:r>
                <a14:m>
                  <m:oMath xmlns:m="http://schemas.openxmlformats.org/officeDocument/2006/math">
                    <m:r>
                      <a:rPr lang="en-US" altLang="zh-CN" sz="2000" b="1" i="1" smtClean="0">
                        <a:latin typeface="Cambria Math" panose="02040503050406030204" pitchFamily="18" charset="0"/>
                      </a:rPr>
                      <m:t>𝑨</m:t>
                    </m:r>
                  </m:oMath>
                </a14:m>
                <a:r>
                  <a:rPr lang="zh-CN" altLang="en-US" sz="2000" dirty="0"/>
                  <a:t>的秩表示为</a:t>
                </a:r>
                <a14:m>
                  <m:oMath xmlns:m="http://schemas.openxmlformats.org/officeDocument/2006/math">
                    <m:r>
                      <a:rPr lang="en-US" altLang="zh-CN" sz="2000" b="1" i="1" smtClean="0">
                        <a:latin typeface="Cambria Math" panose="02040503050406030204" pitchFamily="18" charset="0"/>
                      </a:rPr>
                      <m:t>𝒓𝒂𝒏𝒌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𝑨</m:t>
                    </m:r>
                    <m:r>
                      <a:rPr lang="en-US" altLang="zh-CN" sz="2000" b="1" i="1" smtClean="0">
                        <a:latin typeface="Cambria Math" panose="02040503050406030204" pitchFamily="18" charset="0"/>
                      </a:rPr>
                      <m:t>)</m:t>
                    </m:r>
                  </m:oMath>
                </a14:m>
                <a:r>
                  <a:rPr lang="en-US" altLang="zh-CN" sz="2000" dirty="0"/>
                  <a:t>,</a:t>
                </a:r>
                <a:r>
                  <a:rPr lang="zh-CN" altLang="en-US" sz="2000" dirty="0"/>
                  <a:t>非空集合</a:t>
                </a:r>
                <a14:m>
                  <m:oMath xmlns:m="http://schemas.openxmlformats.org/officeDocument/2006/math">
                    <m:r>
                      <a:rPr lang="en-US" altLang="zh-CN" sz="2000" b="1" i="1" smtClean="0">
                        <a:latin typeface="Cambria Math" panose="02040503050406030204" pitchFamily="18" charset="0"/>
                      </a:rPr>
                      <m:t>𝑪</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𝒏</m:t>
                        </m:r>
                      </m:sup>
                    </m:sSup>
                  </m:oMath>
                </a14:m>
                <a:r>
                  <a:rPr lang="zh-CN" altLang="en-US" sz="2000" dirty="0"/>
                  <a:t>的维数</a:t>
                </a:r>
                <a14:m>
                  <m:oMath xmlns:m="http://schemas.openxmlformats.org/officeDocument/2006/math">
                    <m:r>
                      <a:rPr lang="en-US" altLang="zh-CN" sz="2000" b="1" i="1" smtClean="0">
                        <a:latin typeface="Cambria Math" panose="02040503050406030204" pitchFamily="18" charset="0"/>
                      </a:rPr>
                      <m:t>𝒅𝒊𝒎𝑪</m:t>
                    </m:r>
                  </m:oMath>
                </a14:m>
                <a:r>
                  <a:rPr lang="zh-CN" altLang="en-US" sz="2000" dirty="0"/>
                  <a:t>定义为：</a:t>
                </a:r>
                <a:endParaRPr lang="en-US" altLang="zh-CN" sz="2000" dirty="0"/>
              </a:p>
              <a:p>
                <a:pPr lvl="1"/>
                <a14:m>
                  <m:oMath xmlns:m="http://schemas.openxmlformats.org/officeDocument/2006/math">
                    <m:r>
                      <a:rPr lang="en-US" altLang="zh-CN" sz="1600" b="1" i="1" smtClean="0">
                        <a:latin typeface="Cambria Math" panose="02040503050406030204" pitchFamily="18" charset="0"/>
                      </a:rPr>
                      <m:t>𝒏</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𝒎𝒂𝒙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𝒓𝒂𝒏𝒌</m:t>
                    </m:r>
                    <m:d>
                      <m:dPr>
                        <m:ctrlPr>
                          <a:rPr lang="en-US" altLang="zh-CN" sz="1600" b="1" i="1" smtClean="0">
                            <a:latin typeface="Cambria Math" panose="02040503050406030204" pitchFamily="18" charset="0"/>
                          </a:rPr>
                        </m:ctrlPr>
                      </m:dPr>
                      <m:e>
                        <m:r>
                          <a:rPr lang="en-US" altLang="zh-CN" sz="1600" b="1" i="1" smtClean="0">
                            <a:latin typeface="Cambria Math" panose="02040503050406030204" pitchFamily="18" charset="0"/>
                          </a:rPr>
                          <m:t>𝑨</m:t>
                        </m:r>
                      </m:e>
                    </m:d>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𝑨</m:t>
                    </m:r>
                    <m:r>
                      <a:rPr lang="en-US" altLang="zh-CN" sz="1600" b="1" i="1" smtClean="0">
                        <a:latin typeface="Cambria Math" panose="02040503050406030204" pitchFamily="18" charset="0"/>
                      </a:rPr>
                      <m:t>∈</m:t>
                    </m:r>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𝑹</m:t>
                        </m:r>
                      </m:e>
                      <m:sup>
                        <m:r>
                          <a:rPr lang="en-US" altLang="zh-CN" sz="1600" b="1" i="1" smtClean="0">
                            <a:latin typeface="Cambria Math" panose="02040503050406030204" pitchFamily="18" charset="0"/>
                          </a:rPr>
                          <m:t>𝒏</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𝒏</m:t>
                        </m:r>
                      </m:sup>
                    </m:sSup>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𝑨𝒙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𝑨𝒚</m:t>
                    </m:r>
                    <m:r>
                      <a:rPr lang="en-US" altLang="zh-CN" sz="1600" b="1" i="1" smtClean="0">
                        <a:latin typeface="Cambria Math" panose="02040503050406030204" pitchFamily="18" charset="0"/>
                      </a:rPr>
                      <m:t>,</m:t>
                    </m:r>
                  </m:oMath>
                </a14:m>
                <a:r>
                  <a:rPr lang="zh-CN" altLang="en-US" sz="1600" dirty="0"/>
                  <a:t>对所有</a:t>
                </a:r>
                <a14:m>
                  <m:oMath xmlns:m="http://schemas.openxmlformats.org/officeDocument/2006/math">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𝒚</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𝑪</m:t>
                    </m:r>
                    <m:r>
                      <a:rPr lang="en-US" altLang="zh-CN" sz="1600" i="1">
                        <a:latin typeface="Cambria Math" panose="02040503050406030204" pitchFamily="18" charset="0"/>
                      </a:rPr>
                      <m:t>}</m:t>
                    </m:r>
                  </m:oMath>
                </a14:m>
                <a:endParaRPr lang="en-US" altLang="zh-CN" sz="1600" dirty="0"/>
              </a:p>
              <a:p>
                <a:r>
                  <a:rPr lang="zh-CN" altLang="en-US" sz="2000" dirty="0"/>
                  <a:t>凸组合</a:t>
                </a:r>
                <a:r>
                  <a:rPr lang="en-US" altLang="zh-CN" sz="2000" dirty="0"/>
                  <a:t>(convex combination):</a:t>
                </a:r>
                <a:r>
                  <a:rPr lang="zh-CN" altLang="en-US" sz="2000" dirty="0"/>
                  <a:t>点</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𝒏</m:t>
                        </m:r>
                      </m:sub>
                    </m:sSub>
                  </m:oMath>
                </a14:m>
                <a:r>
                  <a:rPr lang="zh-CN" altLang="en-US" sz="2000" dirty="0"/>
                  <a:t>的凸组合是指点</a:t>
                </a:r>
                <a14:m>
                  <m:oMath xmlns:m="http://schemas.openxmlformats.org/officeDocument/2006/math">
                    <m:r>
                      <a:rPr lang="en-US" altLang="zh-CN" sz="2000" b="1" i="1" smtClean="0">
                        <a:latin typeface="Cambria Math"/>
                      </a:rPr>
                      <m:t>𝒙</m:t>
                    </m:r>
                    <m:r>
                      <a:rPr lang="en-US" altLang="zh-CN" sz="2000" b="1" i="1" smtClean="0">
                        <a:latin typeface="Cambria Math"/>
                      </a:rPr>
                      <m:t>=</m:t>
                    </m:r>
                    <m:sSubSup>
                      <m:sSubSupPr>
                        <m:ctrlPr>
                          <a:rPr lang="en-US" altLang="zh-CN" sz="2000" b="1" i="1" smtClean="0">
                            <a:latin typeface="Cambria Math" panose="02040503050406030204" pitchFamily="18" charset="0"/>
                          </a:rPr>
                        </m:ctrlPr>
                      </m:sSubSupPr>
                      <m:e>
                        <m:r>
                          <a:rPr lang="en-US" altLang="zh-CN" sz="2000" b="1" i="0" smtClean="0">
                            <a:latin typeface="Cambria Math"/>
                          </a:rPr>
                          <m:t>𝚺</m:t>
                        </m:r>
                      </m:e>
                      <m:sub>
                        <m:r>
                          <a:rPr lang="en-US" altLang="zh-CN" sz="2000" b="1" i="1" smtClean="0">
                            <a:latin typeface="Cambria Math"/>
                          </a:rPr>
                          <m:t>𝒊</m:t>
                        </m:r>
                        <m:r>
                          <a:rPr lang="en-US" altLang="zh-CN" sz="2000" b="1" i="1" smtClean="0">
                            <a:latin typeface="Cambria Math"/>
                          </a:rPr>
                          <m:t>=</m:t>
                        </m:r>
                        <m:r>
                          <a:rPr lang="en-US" altLang="zh-CN" sz="2000" b="1" i="1" smtClean="0">
                            <a:latin typeface="Cambria Math"/>
                          </a:rPr>
                          <m:t>𝟏</m:t>
                        </m:r>
                      </m:sub>
                      <m:sup>
                        <m:r>
                          <a:rPr lang="en-US" altLang="zh-CN" sz="2000" b="1" i="1" smtClean="0">
                            <a:latin typeface="Cambria Math"/>
                          </a:rPr>
                          <m:t>𝒏</m:t>
                        </m:r>
                      </m:sup>
                    </m:sSubSup>
                    <m:sSub>
                      <m:sSubPr>
                        <m:ctrlPr>
                          <a:rPr lang="en-US" altLang="zh-CN" sz="2000" b="1" i="1" smtClean="0">
                            <a:latin typeface="Cambria Math" panose="02040503050406030204" pitchFamily="18" charset="0"/>
                          </a:rPr>
                        </m:ctrlPr>
                      </m:sSubPr>
                      <m:e>
                        <m:r>
                          <a:rPr lang="en-US" altLang="zh-CN" sz="2000" b="1" i="1" smtClean="0">
                            <a:latin typeface="Cambria Math"/>
                          </a:rPr>
                          <m:t>𝜶</m:t>
                        </m:r>
                      </m:e>
                      <m:sub>
                        <m:r>
                          <a:rPr lang="en-US" altLang="zh-CN" sz="2000" b="1" i="1" smtClean="0">
                            <a:latin typeface="Cambria Math"/>
                          </a:rPr>
                          <m:t>𝒊</m:t>
                        </m:r>
                      </m:sub>
                    </m:sSub>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𝒊</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𝜶</m:t>
                        </m:r>
                      </m:e>
                      <m:sub>
                        <m:r>
                          <a:rPr lang="en-US" altLang="zh-CN" sz="2000" b="1" i="1" smtClean="0">
                            <a:latin typeface="Cambria Math"/>
                          </a:rPr>
                          <m:t>𝒊</m:t>
                        </m:r>
                      </m:sub>
                    </m:sSub>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且</m:t>
                    </m:r>
                    <m:r>
                      <a:rPr lang="en-US" altLang="zh-CN" sz="2000" b="1" i="0" smtClean="0">
                        <a:latin typeface="Cambria Math"/>
                      </a:rPr>
                      <m:t>𝚺</m:t>
                    </m:r>
                    <m:sSub>
                      <m:sSubPr>
                        <m:ctrlPr>
                          <a:rPr lang="en-US" altLang="zh-CN" sz="2000" b="1" i="1" smtClean="0">
                            <a:latin typeface="Cambria Math" panose="02040503050406030204" pitchFamily="18" charset="0"/>
                          </a:rPr>
                        </m:ctrlPr>
                      </m:sSubPr>
                      <m:e>
                        <m:r>
                          <a:rPr lang="en-US" altLang="zh-CN" sz="2000" b="1" i="1" smtClean="0">
                            <a:latin typeface="Cambria Math"/>
                          </a:rPr>
                          <m:t>𝜶</m:t>
                        </m:r>
                      </m:e>
                      <m:sub>
                        <m:r>
                          <a:rPr lang="en-US" altLang="zh-CN" sz="2000" b="1" i="1" smtClean="0">
                            <a:latin typeface="Cambria Math"/>
                          </a:rPr>
                          <m:t>𝒊</m:t>
                        </m:r>
                      </m:sub>
                    </m:sSub>
                    <m:r>
                      <a:rPr lang="en-US" altLang="zh-CN" sz="2000" b="1" i="1" smtClean="0">
                        <a:latin typeface="Cambria Math"/>
                      </a:rPr>
                      <m:t>=</m:t>
                    </m:r>
                    <m:r>
                      <a:rPr lang="en-US" altLang="zh-CN" sz="2000" b="1" i="1" smtClean="0">
                        <a:latin typeface="Cambria Math"/>
                      </a:rPr>
                      <m:t>𝟏</m:t>
                    </m:r>
                  </m:oMath>
                </a14:m>
                <a:endParaRPr lang="en-US" altLang="zh-CN" sz="2000" dirty="0"/>
              </a:p>
              <a:p>
                <a:r>
                  <a:rPr lang="zh-CN" altLang="en-US" sz="2000" dirty="0"/>
                  <a:t>仿射组合：点</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𝒏</m:t>
                        </m:r>
                      </m:sub>
                    </m:sSub>
                  </m:oMath>
                </a14:m>
                <a:r>
                  <a:rPr lang="zh-CN" altLang="en-US" sz="2000" dirty="0"/>
                  <a:t>的仿射组合是指点</a:t>
                </a:r>
                <a14:m>
                  <m:oMath xmlns:m="http://schemas.openxmlformats.org/officeDocument/2006/math">
                    <m:r>
                      <a:rPr lang="en-US" altLang="zh-CN" sz="2000" i="1">
                        <a:latin typeface="Cambria Math"/>
                      </a:rPr>
                      <m:t>𝒙</m:t>
                    </m:r>
                    <m:r>
                      <a:rPr lang="en-US" altLang="zh-CN" sz="2000" i="1">
                        <a:latin typeface="Cambria Math"/>
                      </a:rPr>
                      <m:t>=</m:t>
                    </m:r>
                    <m:sSubSup>
                      <m:sSubSupPr>
                        <m:ctrlPr>
                          <a:rPr lang="en-US" altLang="zh-CN" sz="2000" i="1">
                            <a:latin typeface="Cambria Math" panose="02040503050406030204" pitchFamily="18" charset="0"/>
                          </a:rPr>
                        </m:ctrlPr>
                      </m:sSubSupPr>
                      <m:e>
                        <m:r>
                          <a:rPr lang="en-US" altLang="zh-CN" sz="2000">
                            <a:latin typeface="Cambria Math"/>
                          </a:rPr>
                          <m:t>𝚺</m:t>
                        </m:r>
                      </m:e>
                      <m:sub>
                        <m:r>
                          <a:rPr lang="en-US" altLang="zh-CN" sz="2000" i="1">
                            <a:latin typeface="Cambria Math"/>
                          </a:rPr>
                          <m:t>𝒊</m:t>
                        </m:r>
                        <m:r>
                          <a:rPr lang="en-US" altLang="zh-CN" sz="2000" i="1">
                            <a:latin typeface="Cambria Math"/>
                          </a:rPr>
                          <m:t>=</m:t>
                        </m:r>
                        <m:r>
                          <a:rPr lang="en-US" altLang="zh-CN" sz="2000" i="1">
                            <a:latin typeface="Cambria Math"/>
                          </a:rPr>
                          <m:t>𝟏</m:t>
                        </m:r>
                      </m:sub>
                      <m:sup>
                        <m:r>
                          <a:rPr lang="en-US" altLang="zh-CN" sz="2000" i="1">
                            <a:latin typeface="Cambria Math"/>
                          </a:rPr>
                          <m:t>𝒏</m:t>
                        </m:r>
                      </m:sup>
                    </m:sSubSup>
                    <m:sSub>
                      <m:sSubPr>
                        <m:ctrlPr>
                          <a:rPr lang="en-US" altLang="zh-CN" sz="2000" i="1">
                            <a:latin typeface="Cambria Math" panose="02040503050406030204" pitchFamily="18" charset="0"/>
                          </a:rPr>
                        </m:ctrlPr>
                      </m:sSubPr>
                      <m:e>
                        <m:r>
                          <a:rPr lang="en-US" altLang="zh-CN" sz="2000" i="1">
                            <a:latin typeface="Cambria Math"/>
                          </a:rPr>
                          <m:t>𝜶</m:t>
                        </m:r>
                      </m:e>
                      <m:sub>
                        <m:r>
                          <a:rPr lang="en-US" altLang="zh-CN" sz="2000" i="1">
                            <a:latin typeface="Cambria Math"/>
                          </a:rPr>
                          <m:t>𝒊</m:t>
                        </m:r>
                      </m:sub>
                    </m:sSub>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𝒊</m:t>
                        </m:r>
                      </m:sub>
                    </m:sSub>
                    <m:r>
                      <a:rPr lang="en-US" altLang="zh-CN" sz="2000" i="1">
                        <a:latin typeface="Cambria Math"/>
                      </a:rPr>
                      <m:t>,</m:t>
                    </m:r>
                    <m:r>
                      <a:rPr lang="en-US" altLang="zh-CN" sz="2000" i="1">
                        <a:latin typeface="Cambria Math"/>
                      </a:rPr>
                      <m:t>且</m:t>
                    </m:r>
                    <m:r>
                      <a:rPr lang="en-US" altLang="zh-CN" sz="2000">
                        <a:latin typeface="Cambria Math"/>
                      </a:rPr>
                      <m:t>𝚺</m:t>
                    </m:r>
                    <m:sSub>
                      <m:sSubPr>
                        <m:ctrlPr>
                          <a:rPr lang="en-US" altLang="zh-CN" sz="2000" i="1">
                            <a:latin typeface="Cambria Math" panose="02040503050406030204" pitchFamily="18" charset="0"/>
                          </a:rPr>
                        </m:ctrlPr>
                      </m:sSubPr>
                      <m:e>
                        <m:r>
                          <a:rPr lang="en-US" altLang="zh-CN" sz="2000" i="1">
                            <a:latin typeface="Cambria Math"/>
                          </a:rPr>
                          <m:t>𝜶</m:t>
                        </m:r>
                      </m:e>
                      <m:sub>
                        <m:r>
                          <a:rPr lang="en-US" altLang="zh-CN" sz="2000" i="1">
                            <a:latin typeface="Cambria Math"/>
                          </a:rPr>
                          <m:t>𝒊</m:t>
                        </m:r>
                      </m:sub>
                    </m:sSub>
                    <m:r>
                      <a:rPr lang="en-US" altLang="zh-CN" sz="2000" i="1">
                        <a:latin typeface="Cambria Math"/>
                      </a:rPr>
                      <m:t>=</m:t>
                    </m:r>
                    <m:r>
                      <a:rPr lang="en-US" altLang="zh-CN" sz="2000" i="1">
                        <a:latin typeface="Cambria Math"/>
                      </a:rPr>
                      <m:t>𝟏</m:t>
                    </m:r>
                  </m:oMath>
                </a14:m>
                <a:endParaRPr lang="en-US" altLang="zh-CN" sz="2000" dirty="0"/>
              </a:p>
              <a:p>
                <a:r>
                  <a:rPr lang="zh-CN" altLang="en-US" sz="2000" dirty="0"/>
                  <a:t>锥组合：点</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r>
                      <a:rPr lang="en-US" altLang="zh-CN" sz="200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panose="02040503050406030204" pitchFamily="18" charset="0"/>
                          </a:rPr>
                          <m:t>𝟐</m:t>
                        </m:r>
                      </m:sub>
                    </m:sSub>
                  </m:oMath>
                </a14:m>
                <a:r>
                  <a:rPr lang="zh-CN" altLang="en-US" sz="2000" dirty="0"/>
                  <a:t>的锥组合是指形如</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𝜶</m:t>
                        </m:r>
                      </m:e>
                      <m:sub>
                        <m:r>
                          <a:rPr lang="en-US" altLang="zh-CN" sz="2000" b="1" i="1" smtClean="0">
                            <a:latin typeface="Cambria Math" panose="02040503050406030204" pitchFamily="18" charset="0"/>
                          </a:rPr>
                          <m:t>𝟏</m:t>
                        </m:r>
                      </m:sub>
                    </m:sSub>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𝜶</m:t>
                        </m:r>
                      </m:e>
                      <m:sub>
                        <m:r>
                          <a:rPr lang="en-US" altLang="zh-CN" sz="2000" b="1" i="1" smtClean="0">
                            <a:latin typeface="Cambria Math" panose="02040503050406030204" pitchFamily="18" charset="0"/>
                          </a:rPr>
                          <m:t>𝟐</m:t>
                        </m:r>
                      </m:sub>
                    </m:sSub>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𝜶</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&gt;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𝜶</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&gt;</m:t>
                    </m:r>
                    <m:r>
                      <a:rPr lang="en-US" altLang="zh-CN" sz="2000" b="1" i="1" smtClean="0">
                        <a:latin typeface="Cambria Math" panose="02040503050406030204" pitchFamily="18" charset="0"/>
                      </a:rPr>
                      <m:t>𝟎</m:t>
                    </m:r>
                  </m:oMath>
                </a14:m>
                <a:endParaRPr lang="en-US" altLang="zh-CN" sz="2000" dirty="0"/>
              </a:p>
              <a:p>
                <a:r>
                  <a:rPr lang="zh-CN" altLang="en-US" sz="2000" dirty="0"/>
                  <a:t>凸集</a:t>
                </a:r>
                <a:r>
                  <a:rPr lang="en-US" altLang="zh-CN" sz="2000" dirty="0"/>
                  <a:t>(convex set):</a:t>
                </a:r>
                <a:r>
                  <a:rPr lang="zh-CN" altLang="en-US" sz="2000" dirty="0"/>
                  <a:t>令</a:t>
                </a:r>
                <a14:m>
                  <m:oMath xmlns:m="http://schemas.openxmlformats.org/officeDocument/2006/math">
                    <m:r>
                      <a:rPr lang="en-US" altLang="zh-CN" sz="2000" b="1" i="1" smtClean="0">
                        <a:latin typeface="Cambria Math"/>
                      </a:rPr>
                      <m:t>𝑨</m:t>
                    </m:r>
                    <m:r>
                      <a:rPr lang="en-US" altLang="zh-CN" sz="2000" b="1" i="1" smtClean="0">
                        <a:latin typeface="Cambria Math"/>
                      </a:rPr>
                      <m:t>⊆</m:t>
                    </m:r>
                    <m:sSup>
                      <m:sSupPr>
                        <m:ctrlPr>
                          <a:rPr lang="en-US" altLang="zh-CN" sz="2000" b="1" i="1" smtClean="0">
                            <a:latin typeface="Cambria Math" panose="02040503050406030204" pitchFamily="18" charset="0"/>
                          </a:rPr>
                        </m:ctrlPr>
                      </m:sSupPr>
                      <m:e>
                        <m:r>
                          <a:rPr lang="en-US" altLang="zh-CN" sz="2000" b="1" i="1" smtClean="0">
                            <a:latin typeface="Cambria Math"/>
                          </a:rPr>
                          <m:t>𝑹</m:t>
                        </m:r>
                      </m:e>
                      <m:sup>
                        <m:r>
                          <a:rPr lang="en-US" altLang="zh-CN" sz="2000" b="1" i="1" smtClean="0">
                            <a:latin typeface="Cambria Math"/>
                          </a:rPr>
                          <m:t>𝒏</m:t>
                        </m:r>
                      </m:sup>
                    </m:sSup>
                  </m:oMath>
                </a14:m>
                <a:r>
                  <a:rPr lang="zh-CN" altLang="en-US" sz="2000" dirty="0"/>
                  <a:t>是凸的，如果</a:t>
                </a:r>
                <a14:m>
                  <m:oMath xmlns:m="http://schemas.openxmlformats.org/officeDocument/2006/math">
                    <m:r>
                      <a:rPr lang="en-US" altLang="zh-CN" sz="2000" b="1" i="1" smtClean="0">
                        <a:latin typeface="Cambria Math"/>
                      </a:rPr>
                      <m:t>∀</m:t>
                    </m:r>
                    <m:r>
                      <a:rPr lang="en-US" altLang="zh-CN" sz="2000" b="1" i="1" smtClean="0">
                        <a:latin typeface="Cambria Math"/>
                      </a:rPr>
                      <m:t>𝒙</m:t>
                    </m:r>
                    <m:r>
                      <a:rPr lang="en-US" altLang="zh-CN" sz="2000" b="1" i="1" smtClean="0">
                        <a:latin typeface="Cambria Math"/>
                      </a:rPr>
                      <m:t>,</m:t>
                    </m:r>
                    <m:r>
                      <a:rPr lang="en-US" altLang="zh-CN" sz="2000" b="1" i="1" smtClean="0">
                        <a:latin typeface="Cambria Math"/>
                      </a:rPr>
                      <m:t>𝒚</m:t>
                    </m:r>
                    <m:r>
                      <a:rPr lang="en-US" altLang="zh-CN" sz="2000" b="1" i="1" smtClean="0">
                        <a:latin typeface="Cambria Math"/>
                      </a:rPr>
                      <m:t>∈</m:t>
                    </m:r>
                    <m:r>
                      <a:rPr lang="en-US" altLang="zh-CN" sz="2000" b="1" i="1" smtClean="0">
                        <a:latin typeface="Cambria Math"/>
                      </a:rPr>
                      <m:t>𝑨</m:t>
                    </m:r>
                  </m:oMath>
                </a14:m>
                <a:r>
                  <a:rPr lang="en-US" altLang="zh-CN" sz="2000" dirty="0"/>
                  <a:t>,</a:t>
                </a:r>
                <a:r>
                  <a:rPr lang="zh-CN" altLang="en-US" sz="2000" dirty="0"/>
                  <a:t>则</a:t>
                </a:r>
                <a14:m>
                  <m:oMath xmlns:m="http://schemas.openxmlformats.org/officeDocument/2006/math">
                    <m:r>
                      <a:rPr lang="en-US" altLang="zh-CN" sz="2000" b="1" i="1" smtClean="0">
                        <a:latin typeface="Cambria Math"/>
                      </a:rPr>
                      <m:t>𝜶</m:t>
                    </m:r>
                    <m:r>
                      <a:rPr lang="en-US" altLang="zh-CN" sz="2000" b="1" i="1" smtClean="0">
                        <a:latin typeface="Cambria Math"/>
                      </a:rPr>
                      <m:t>𝒙</m:t>
                    </m:r>
                    <m:r>
                      <a:rPr lang="en-US" altLang="zh-CN" sz="2000" b="1" i="1" smtClean="0">
                        <a:latin typeface="Cambria Math"/>
                      </a:rPr>
                      <m:t>+</m:t>
                    </m:r>
                    <m:d>
                      <m:dPr>
                        <m:ctrlPr>
                          <a:rPr lang="en-US" altLang="zh-CN" sz="2000" b="1" i="1" smtClean="0">
                            <a:latin typeface="Cambria Math" panose="02040503050406030204" pitchFamily="18" charset="0"/>
                          </a:rPr>
                        </m:ctrlPr>
                      </m:dPr>
                      <m:e>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𝜶</m:t>
                        </m:r>
                      </m:e>
                    </m:d>
                    <m:r>
                      <a:rPr lang="en-US" altLang="zh-CN" sz="2000" b="1" i="1" smtClean="0">
                        <a:latin typeface="Cambria Math"/>
                      </a:rPr>
                      <m:t>𝒚</m:t>
                    </m:r>
                    <m:r>
                      <a:rPr lang="en-US" altLang="zh-CN" sz="2000" b="1" i="1" smtClean="0">
                        <a:latin typeface="Cambria Math"/>
                      </a:rPr>
                      <m:t>∈</m:t>
                    </m:r>
                    <m:r>
                      <a:rPr lang="en-US" altLang="zh-CN" sz="2000" b="1" i="1" smtClean="0">
                        <a:latin typeface="Cambria Math"/>
                      </a:rPr>
                      <m:t>𝑨</m:t>
                    </m:r>
                  </m:oMath>
                </a14:m>
                <a:r>
                  <a:rPr lang="en-US" altLang="zh-CN" sz="2000" dirty="0"/>
                  <a:t>,</a:t>
                </a:r>
                <a14:m>
                  <m:oMath xmlns:m="http://schemas.openxmlformats.org/officeDocument/2006/math">
                    <m:r>
                      <a:rPr lang="en-US" altLang="zh-CN" sz="2000" b="1" i="1" dirty="0" smtClean="0">
                        <a:latin typeface="Cambria Math"/>
                      </a:rPr>
                      <m:t>𝜶</m:t>
                    </m:r>
                    <m:r>
                      <a:rPr lang="en-US" altLang="zh-CN" sz="2000" b="1" i="1" dirty="0" smtClean="0">
                        <a:latin typeface="Cambria Math"/>
                      </a:rPr>
                      <m:t>∈(</m:t>
                    </m:r>
                    <m:r>
                      <a:rPr lang="en-US" altLang="zh-CN" sz="2000" b="1" i="1" dirty="0" smtClean="0">
                        <a:latin typeface="Cambria Math"/>
                      </a:rPr>
                      <m:t>𝟎</m:t>
                    </m:r>
                    <m:r>
                      <a:rPr lang="en-US" altLang="zh-CN" sz="2000" b="1" i="1" dirty="0" smtClean="0">
                        <a:latin typeface="Cambria Math"/>
                      </a:rPr>
                      <m:t>,</m:t>
                    </m:r>
                    <m:r>
                      <a:rPr lang="en-US" altLang="zh-CN" sz="2000" b="1" i="1" dirty="0" smtClean="0">
                        <a:latin typeface="Cambria Math"/>
                      </a:rPr>
                      <m:t>𝟏</m:t>
                    </m:r>
                    <m:r>
                      <a:rPr lang="en-US" altLang="zh-CN" sz="2000" b="1" i="1" dirty="0" smtClean="0">
                        <a:latin typeface="Cambria Math"/>
                      </a:rPr>
                      <m:t>)</m:t>
                    </m:r>
                  </m:oMath>
                </a14:m>
                <a:endParaRPr lang="en-US" altLang="zh-CN" sz="2000" dirty="0"/>
              </a:p>
              <a:p>
                <a:r>
                  <a:rPr lang="zh-CN" altLang="en-US" sz="2000" dirty="0"/>
                  <a:t>凸包（</a:t>
                </a:r>
                <a:r>
                  <a:rPr lang="en-US" altLang="zh-CN" sz="2000" dirty="0"/>
                  <a:t>convex Hull)</a:t>
                </a:r>
              </a:p>
              <a:p>
                <a:pPr lvl="1"/>
                <a:r>
                  <a:rPr lang="zh-CN" altLang="en-US" sz="1800" dirty="0"/>
                  <a:t>集合</a:t>
                </a:r>
                <a14:m>
                  <m:oMath xmlns:m="http://schemas.openxmlformats.org/officeDocument/2006/math">
                    <m:r>
                      <a:rPr lang="en-US" altLang="zh-CN" sz="1800" b="1" i="0" smtClean="0">
                        <a:latin typeface="Cambria Math" panose="02040503050406030204" pitchFamily="18" charset="0"/>
                      </a:rPr>
                      <m:t>𝐀</m:t>
                    </m:r>
                  </m:oMath>
                </a14:m>
                <a:r>
                  <a:rPr lang="zh-CN" altLang="en-US" sz="1800" dirty="0"/>
                  <a:t>的凸包</a:t>
                </a:r>
                <a14:m>
                  <m:oMath xmlns:m="http://schemas.openxmlformats.org/officeDocument/2006/math">
                    <m:r>
                      <a:rPr lang="en-US" altLang="zh-CN" sz="1800" i="1">
                        <a:latin typeface="Cambria Math" panose="02040503050406030204" pitchFamily="18" charset="0"/>
                      </a:rPr>
                      <m:t>𝒄𝒐𝒏𝒗</m:t>
                    </m:r>
                    <m:r>
                      <a:rPr lang="en-US" altLang="zh-CN" sz="1800" i="1">
                        <a:latin typeface="Cambria Math" panose="02040503050406030204" pitchFamily="18" charset="0"/>
                      </a:rPr>
                      <m:t>(</m:t>
                    </m:r>
                    <m:r>
                      <a:rPr lang="en-US" altLang="zh-CN" sz="1800" b="1" i="1" smtClean="0">
                        <a:latin typeface="Cambria Math" panose="02040503050406030204" pitchFamily="18" charset="0"/>
                      </a:rPr>
                      <m:t>𝑨</m:t>
                    </m:r>
                    <m:r>
                      <a:rPr lang="en-US" altLang="zh-CN" sz="1800" i="1">
                        <a:latin typeface="Cambria Math" panose="02040503050406030204" pitchFamily="18" charset="0"/>
                      </a:rPr>
                      <m:t>)</m:t>
                    </m:r>
                  </m:oMath>
                </a14:m>
                <a:r>
                  <a:rPr lang="zh-CN" altLang="en-US" sz="1800" dirty="0"/>
                  <a:t>定义为</a:t>
                </a:r>
                <a14:m>
                  <m:oMath xmlns:m="http://schemas.openxmlformats.org/officeDocument/2006/math">
                    <m:r>
                      <a:rPr lang="en-US" altLang="zh-CN" sz="1800" b="1" i="1" smtClean="0">
                        <a:latin typeface="Cambria Math" panose="02040503050406030204" pitchFamily="18" charset="0"/>
                      </a:rPr>
                      <m:t>𝑨</m:t>
                    </m:r>
                  </m:oMath>
                </a14:m>
                <a:r>
                  <a:rPr lang="zh-CN" altLang="en-US" sz="1800" dirty="0"/>
                  <a:t>中点的所有凸组合</a:t>
                </a:r>
                <a:r>
                  <a:rPr lang="en-US" altLang="zh-CN" sz="1800" dirty="0"/>
                  <a:t>.</a:t>
                </a:r>
              </a:p>
              <a:p>
                <a:pPr lvl="1"/>
                <a:r>
                  <a:rPr lang="zh-CN" altLang="en-US" sz="1800" dirty="0"/>
                  <a:t>凸包是包含集合的最小凸集</a:t>
                </a:r>
                <a:endParaRPr lang="en-US" altLang="zh-CN" sz="1800" dirty="0"/>
              </a:p>
              <a:p>
                <a:pPr lvl="1"/>
                <a:r>
                  <a:rPr lang="zh-CN" altLang="en-US" sz="1800" dirty="0"/>
                  <a:t>离散点的凸包示例，扇形凸包示例</a:t>
                </a:r>
                <a:endParaRPr lang="en-US" altLang="zh-CN" sz="1800" dirty="0"/>
              </a:p>
              <a:p>
                <a:r>
                  <a:rPr lang="zh-CN" altLang="en-US" sz="2200" dirty="0"/>
                  <a:t>仿射包（</a:t>
                </a:r>
                <a:r>
                  <a:rPr lang="en-US" altLang="zh-CN" sz="2200" dirty="0"/>
                  <a:t>affine Hull)</a:t>
                </a:r>
              </a:p>
              <a:p>
                <a:pPr lvl="1"/>
                <a:r>
                  <a:rPr lang="zh-CN" altLang="en-US" sz="1800" dirty="0"/>
                  <a:t>集合</a:t>
                </a:r>
                <a14:m>
                  <m:oMath xmlns:m="http://schemas.openxmlformats.org/officeDocument/2006/math">
                    <m:r>
                      <a:rPr lang="en-US" altLang="zh-CN" sz="1800" b="1" i="1" smtClean="0">
                        <a:latin typeface="Cambria Math" panose="02040503050406030204" pitchFamily="18" charset="0"/>
                      </a:rPr>
                      <m:t>𝑨</m:t>
                    </m:r>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𝑹</m:t>
                        </m:r>
                      </m:e>
                      <m:sup>
                        <m:r>
                          <a:rPr lang="en-US" altLang="zh-CN" sz="1800" b="1" i="1" smtClean="0">
                            <a:latin typeface="Cambria Math" panose="02040503050406030204" pitchFamily="18" charset="0"/>
                          </a:rPr>
                          <m:t>𝒏</m:t>
                        </m:r>
                      </m:sup>
                    </m:sSup>
                  </m:oMath>
                </a14:m>
                <a:r>
                  <a:rPr lang="zh-CN" altLang="en-US" sz="1800" dirty="0"/>
                  <a:t>的仿射包为</a:t>
                </a:r>
                <a14:m>
                  <m:oMath xmlns:m="http://schemas.openxmlformats.org/officeDocument/2006/math">
                    <m:r>
                      <a:rPr lang="en-US" altLang="zh-CN" sz="1800" b="1" i="1" smtClean="0">
                        <a:latin typeface="Cambria Math" panose="02040503050406030204" pitchFamily="18" charset="0"/>
                      </a:rPr>
                      <m:t>𝑨</m:t>
                    </m:r>
                  </m:oMath>
                </a14:m>
                <a:r>
                  <a:rPr lang="zh-CN" altLang="en-US" sz="1800" dirty="0"/>
                  <a:t>中点的组合：</a:t>
                </a:r>
                <a14:m>
                  <m:oMath xmlns:m="http://schemas.openxmlformats.org/officeDocument/2006/math">
                    <m:r>
                      <m:rPr>
                        <m:sty m:val="p"/>
                      </m:rPr>
                      <a:rPr lang="en-US" altLang="zh-CN" sz="1800" b="1" i="1" dirty="0">
                        <a:latin typeface="Cambria Math" panose="02040503050406030204" pitchFamily="18" charset="0"/>
                      </a:rPr>
                      <m:t>affine</m:t>
                    </m:r>
                    <m:r>
                      <a:rPr lang="en-US" altLang="zh-CN" sz="1800" b="1" i="1" dirty="0" smtClean="0">
                        <a:latin typeface="Cambria Math" panose="02040503050406030204" pitchFamily="18" charset="0"/>
                      </a:rPr>
                      <m:t>𝑨</m:t>
                    </m:r>
                    <m:r>
                      <a:rPr lang="en-US" altLang="zh-CN" sz="1800" b="1" i="1" dirty="0" smtClean="0">
                        <a:latin typeface="Cambria Math" panose="02040503050406030204" pitchFamily="18" charset="0"/>
                      </a:rPr>
                      <m:t>≔</m:t>
                    </m:r>
                    <m:d>
                      <m:dPr>
                        <m:begChr m:val="{"/>
                        <m:endChr m:val="}"/>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r>
                          <m:rPr>
                            <m:lit/>
                          </m:rP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𝜶</m:t>
                            </m:r>
                          </m:e>
                          <m:sub>
                            <m:r>
                              <a:rPr lang="en-US" altLang="zh-CN" sz="1800" b="1" i="1" smtClean="0">
                                <a:latin typeface="Cambria Math" panose="02040503050406030204" pitchFamily="18" charset="0"/>
                              </a:rPr>
                              <m:t>𝟏</m:t>
                            </m:r>
                          </m:sub>
                        </m:sSub>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𝜶</m:t>
                            </m:r>
                          </m:e>
                          <m:sub>
                            <m:r>
                              <a:rPr lang="en-US" altLang="zh-CN" sz="1800" b="1" i="1" smtClean="0">
                                <a:latin typeface="Cambria Math" panose="02040503050406030204" pitchFamily="18" charset="0"/>
                              </a:rPr>
                              <m:t>𝟐</m:t>
                            </m:r>
                          </m:sub>
                        </m:sSub>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𝟐</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𝜶</m:t>
                            </m:r>
                          </m:e>
                          <m:sub>
                            <m:r>
                              <a:rPr lang="en-US" altLang="zh-CN" sz="1800" b="1" i="1" smtClean="0">
                                <a:latin typeface="Cambria Math" panose="02040503050406030204" pitchFamily="18" charset="0"/>
                              </a:rPr>
                              <m:t>𝒌</m:t>
                            </m:r>
                          </m:sub>
                        </m:sSub>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𝒌</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𝟐</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𝒌</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𝑨</m:t>
                        </m:r>
                        <m:r>
                          <a:rPr lang="en-US" altLang="zh-CN" sz="1800" b="1" i="1" smtClean="0">
                            <a:latin typeface="Cambria Math" panose="02040503050406030204" pitchFamily="18" charset="0"/>
                          </a:rPr>
                          <m:t>,</m:t>
                        </m:r>
                        <m:nary>
                          <m:naryPr>
                            <m:chr m:val="∑"/>
                            <m:supHide m:val="on"/>
                            <m:ctrlPr>
                              <a:rPr lang="en-US" altLang="zh-CN" sz="1800" b="1" i="1" smtClean="0">
                                <a:latin typeface="Cambria Math" panose="02040503050406030204" pitchFamily="18" charset="0"/>
                              </a:rPr>
                            </m:ctrlPr>
                          </m:naryPr>
                          <m:sub>
                            <m:r>
                              <a:rPr lang="en-US" altLang="zh-CN" sz="1800" b="1" i="1" smtClean="0">
                                <a:latin typeface="Cambria Math" panose="02040503050406030204" pitchFamily="18" charset="0"/>
                              </a:rPr>
                              <m:t>𝒊</m:t>
                            </m:r>
                          </m:sub>
                          <m:sup/>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𝜶</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e>
                        </m:nary>
                      </m:e>
                    </m:d>
                  </m:oMath>
                </a14:m>
                <a:endParaRPr lang="en-US" altLang="zh-CN" sz="1800" dirty="0"/>
              </a:p>
              <a:p>
                <a:pPr lvl="1"/>
                <a:r>
                  <a:rPr lang="zh-CN" altLang="en-US" sz="1800" dirty="0"/>
                  <a:t>一般情况下，一个集合的仿射包实际上是包含该集合 的最小的仿射集</a:t>
                </a:r>
                <a:endParaRPr lang="en-US" altLang="zh-CN" sz="1800" dirty="0"/>
              </a:p>
              <a:p>
                <a:endParaRPr lang="en-US" altLang="zh-CN" sz="2200" dirty="0"/>
              </a:p>
              <a:p>
                <a:endParaRPr lang="en-US" altLang="zh-CN" sz="2200" dirty="0"/>
              </a:p>
              <a:p>
                <a:endParaRPr lang="en-US" altLang="zh-CN" sz="2200" dirty="0"/>
              </a:p>
              <a:p>
                <a:pPr marL="0" indent="0">
                  <a:buNone/>
                </a:pPr>
                <a:endParaRPr lang="en-US" altLang="zh-CN" sz="2000" dirty="0"/>
              </a:p>
              <a:p>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8" t="-759" b="-3796"/>
                </a:stretch>
              </a:blipFill>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176" y="181297"/>
            <a:ext cx="8650288" cy="763588"/>
          </a:xfrm>
        </p:spPr>
        <p:txBody>
          <a:bodyPr/>
          <a:lstStyle/>
          <a:p>
            <a:pPr lvl="1"/>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sz="2400" dirty="0">
                <a:latin typeface="隶书" panose="02010509060101010101" pitchFamily="1" charset="-122"/>
              </a:rPr>
              <a:t>-</a:t>
            </a:r>
            <a:r>
              <a:rPr lang="zh-CN" altLang="en-US" sz="2000" dirty="0"/>
              <a:t>线性规划问题的基本理论</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altLang="zh-CN" sz="2000" i="1">
                        <a:latin typeface="Cambria Math"/>
                        <a:ea typeface="隶书" pitchFamily="1" charset="-122"/>
                      </a:rPr>
                      <m:t>𝑨𝒙</m:t>
                    </m:r>
                    <m:r>
                      <a:rPr lang="en-US" altLang="zh-CN" sz="2000" i="1">
                        <a:latin typeface="Cambria Math"/>
                        <a:ea typeface="隶书" pitchFamily="1" charset="-122"/>
                      </a:rPr>
                      <m:t>=</m:t>
                    </m:r>
                    <m:r>
                      <a:rPr lang="en-US" altLang="zh-CN" sz="2000" i="1">
                        <a:latin typeface="Cambria Math"/>
                        <a:ea typeface="隶书" pitchFamily="1" charset="-122"/>
                      </a:rPr>
                      <m:t>𝒃</m:t>
                    </m:r>
                    <m:r>
                      <a:rPr lang="en-US" altLang="zh-CN" sz="2000" i="1">
                        <a:latin typeface="Cambria Math"/>
                        <a:ea typeface="隶书" pitchFamily="1" charset="-122"/>
                      </a:rPr>
                      <m:t>⇒</m:t>
                    </m:r>
                    <m:d>
                      <m:dPr>
                        <m:ctrlPr>
                          <a:rPr lang="en-US" altLang="zh-CN" sz="2000" i="1">
                            <a:latin typeface="Cambria Math" panose="02040503050406030204" pitchFamily="18" charset="0"/>
                            <a:ea typeface="隶书" pitchFamily="1" charset="-122"/>
                          </a:rPr>
                        </m:ctrlPr>
                      </m:dPr>
                      <m:e>
                        <m:r>
                          <a:rPr lang="en-US" altLang="zh-CN" sz="2000" i="1">
                            <a:latin typeface="Cambria Math"/>
                            <a:ea typeface="隶书" pitchFamily="1" charset="-122"/>
                          </a:rPr>
                          <m:t>𝑩</m:t>
                        </m:r>
                        <m:r>
                          <a:rPr lang="en-US" altLang="zh-CN" sz="2000" i="1">
                            <a:latin typeface="Cambria Math"/>
                            <a:ea typeface="隶书" pitchFamily="1" charset="-122"/>
                          </a:rPr>
                          <m:t>  </m:t>
                        </m:r>
                        <m:r>
                          <a:rPr lang="en-US" altLang="zh-CN" sz="2000" i="1">
                            <a:latin typeface="Cambria Math"/>
                            <a:ea typeface="隶书" pitchFamily="1" charset="-122"/>
                          </a:rPr>
                          <m:t>𝑵</m:t>
                        </m:r>
                      </m:e>
                    </m:d>
                    <m:d>
                      <m:dPr>
                        <m:ctrlPr>
                          <a:rPr lang="en-US" altLang="zh-CN" sz="2000" i="1">
                            <a:latin typeface="Cambria Math" panose="02040503050406030204" pitchFamily="18" charset="0"/>
                            <a:ea typeface="隶书" pitchFamily="1" charset="-122"/>
                          </a:rPr>
                        </m:ctrlPr>
                      </m:dPr>
                      <m:e>
                        <m:f>
                          <m:fPr>
                            <m:type m:val="noBar"/>
                            <m:ctrlPr>
                              <a:rPr lang="en-US" altLang="zh-CN" sz="2000" i="1">
                                <a:latin typeface="Cambria Math" panose="02040503050406030204" pitchFamily="18" charset="0"/>
                                <a:ea typeface="隶书" pitchFamily="1" charset="-122"/>
                              </a:rPr>
                            </m:ctrlPr>
                          </m:fPr>
                          <m:num>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𝑩</m:t>
                                </m:r>
                              </m:sub>
                            </m:sSub>
                          </m:num>
                          <m:den>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𝑵</m:t>
                                </m:r>
                              </m:sub>
                            </m:sSub>
                          </m:den>
                        </m:f>
                      </m:e>
                    </m:d>
                    <m:r>
                      <a:rPr lang="en-US" altLang="zh-CN" sz="2000" i="1">
                        <a:latin typeface="Cambria Math"/>
                        <a:ea typeface="隶书" pitchFamily="1" charset="-122"/>
                      </a:rPr>
                      <m:t>=</m:t>
                    </m:r>
                    <m:r>
                      <a:rPr lang="en-US" altLang="zh-CN" sz="2000" i="1">
                        <a:latin typeface="Cambria Math"/>
                        <a:ea typeface="隶书" pitchFamily="1" charset="-122"/>
                      </a:rPr>
                      <m:t>𝑩</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𝑩</m:t>
                        </m:r>
                      </m:sub>
                    </m:sSub>
                    <m:r>
                      <a:rPr lang="en-US" altLang="zh-CN" sz="2000" i="1">
                        <a:latin typeface="Cambria Math"/>
                        <a:ea typeface="隶书" pitchFamily="1" charset="-122"/>
                      </a:rPr>
                      <m:t>+</m:t>
                    </m:r>
                    <m:r>
                      <a:rPr lang="en-US" altLang="zh-CN" sz="2000" i="1">
                        <a:latin typeface="Cambria Math"/>
                        <a:ea typeface="隶书" pitchFamily="1" charset="-122"/>
                      </a:rPr>
                      <m:t>𝑵</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𝑵</m:t>
                        </m:r>
                      </m:sub>
                    </m:sSub>
                    <m:r>
                      <a:rPr lang="en-US" altLang="zh-CN" sz="2000" i="1">
                        <a:latin typeface="Cambria Math"/>
                        <a:ea typeface="隶书" pitchFamily="1" charset="-122"/>
                      </a:rPr>
                      <m:t>=</m:t>
                    </m:r>
                    <m:r>
                      <a:rPr lang="en-US" altLang="zh-CN" sz="2000" i="1">
                        <a:latin typeface="Cambria Math"/>
                        <a:ea typeface="隶书" pitchFamily="1" charset="-122"/>
                      </a:rPr>
                      <m:t>𝒃</m:t>
                    </m:r>
                  </m:oMath>
                </a14:m>
                <a:r>
                  <a:rPr lang="en-US" altLang="zh-CN" sz="2000" dirty="0">
                    <a:latin typeface="隶书" pitchFamily="1" charset="-122"/>
                    <a:ea typeface="隶书" pitchFamily="1" charset="-122"/>
                  </a:rPr>
                  <a:t>,</a:t>
                </a:r>
                <a:r>
                  <a:rPr lang="zh-CN" altLang="en-US" sz="2000" dirty="0">
                    <a:latin typeface="隶书" pitchFamily="1" charset="-122"/>
                    <a:ea typeface="隶书" pitchFamily="1" charset="-122"/>
                  </a:rPr>
                  <a:t>这时进一步可写为</a:t>
                </a:r>
                <a14:m>
                  <m:oMath xmlns:m="http://schemas.openxmlformats.org/officeDocument/2006/math">
                    <m:r>
                      <a:rPr lang="en-US" altLang="zh-CN" sz="2000" i="1">
                        <a:latin typeface="Cambria Math"/>
                        <a:ea typeface="隶书" pitchFamily="1" charset="-122"/>
                      </a:rPr>
                      <m:t>𝑩</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𝑩</m:t>
                        </m:r>
                      </m:sub>
                    </m:sSub>
                    <m:r>
                      <a:rPr lang="en-US" altLang="zh-CN" sz="2000" i="1">
                        <a:latin typeface="Cambria Math"/>
                        <a:ea typeface="隶书" pitchFamily="1" charset="-122"/>
                      </a:rPr>
                      <m:t>=</m:t>
                    </m:r>
                    <m:r>
                      <a:rPr lang="en-US" altLang="zh-CN" sz="2000" i="1">
                        <a:latin typeface="Cambria Math"/>
                        <a:ea typeface="隶书" pitchFamily="1" charset="-122"/>
                      </a:rPr>
                      <m:t>𝒃</m:t>
                    </m:r>
                    <m:r>
                      <a:rPr lang="en-US" altLang="zh-CN" sz="2000" i="1">
                        <a:latin typeface="Cambria Math"/>
                        <a:ea typeface="隶书" pitchFamily="1" charset="-122"/>
                      </a:rPr>
                      <m:t>−</m:t>
                    </m:r>
                    <m:r>
                      <a:rPr lang="en-US" altLang="zh-CN" sz="2000" i="1">
                        <a:latin typeface="Cambria Math"/>
                        <a:ea typeface="隶书" pitchFamily="1" charset="-122"/>
                      </a:rPr>
                      <m:t>𝑵</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𝑵</m:t>
                        </m:r>
                      </m:sub>
                    </m:sSub>
                    <m:r>
                      <a:rPr lang="en-US" altLang="zh-CN" sz="2000" i="1">
                        <a:latin typeface="Cambria Math"/>
                        <a:ea typeface="隶书" pitchFamily="1" charset="-122"/>
                      </a:rPr>
                      <m:t>⇒</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𝑩</m:t>
                        </m:r>
                      </m:sub>
                    </m:sSub>
                    <m:r>
                      <a:rPr lang="en-US" altLang="zh-CN" sz="2000" i="1">
                        <a:latin typeface="Cambria Math"/>
                        <a:ea typeface="隶书" pitchFamily="1" charset="-122"/>
                      </a:rPr>
                      <m:t>=</m:t>
                    </m:r>
                    <m:sSup>
                      <m:sSupPr>
                        <m:ctrlPr>
                          <a:rPr lang="en-US" altLang="zh-CN" sz="2000" i="1">
                            <a:latin typeface="Cambria Math" panose="02040503050406030204" pitchFamily="18" charset="0"/>
                            <a:ea typeface="隶书" pitchFamily="1" charset="-122"/>
                          </a:rPr>
                        </m:ctrlPr>
                      </m:sSupPr>
                      <m:e>
                        <m:r>
                          <a:rPr lang="en-US" altLang="zh-CN" sz="2000" i="1">
                            <a:latin typeface="Cambria Math"/>
                            <a:ea typeface="隶书" pitchFamily="1" charset="-122"/>
                          </a:rPr>
                          <m:t>𝑩</m:t>
                        </m:r>
                      </m:e>
                      <m:sup>
                        <m:r>
                          <a:rPr lang="en-US" altLang="zh-CN" sz="2000" i="1">
                            <a:latin typeface="Cambria Math"/>
                            <a:ea typeface="隶书" pitchFamily="1" charset="-122"/>
                          </a:rPr>
                          <m:t>−</m:t>
                        </m:r>
                        <m:r>
                          <a:rPr lang="en-US" altLang="zh-CN" sz="2000" i="1">
                            <a:latin typeface="Cambria Math"/>
                            <a:ea typeface="隶书" pitchFamily="1" charset="-122"/>
                          </a:rPr>
                          <m:t>𝟏</m:t>
                        </m:r>
                      </m:sup>
                    </m:sSup>
                    <m:r>
                      <a:rPr lang="en-US" altLang="zh-CN" sz="2000" i="1">
                        <a:latin typeface="Cambria Math"/>
                        <a:ea typeface="隶书" pitchFamily="1" charset="-122"/>
                      </a:rPr>
                      <m:t>(</m:t>
                    </m:r>
                    <m:r>
                      <a:rPr lang="en-US" altLang="zh-CN" sz="2000" i="1">
                        <a:latin typeface="Cambria Math"/>
                        <a:ea typeface="隶书" pitchFamily="1" charset="-122"/>
                      </a:rPr>
                      <m:t>𝒃</m:t>
                    </m:r>
                    <m:r>
                      <a:rPr lang="en-US" altLang="zh-CN" sz="2000" i="1">
                        <a:latin typeface="Cambria Math"/>
                        <a:ea typeface="隶书" pitchFamily="1" charset="-122"/>
                      </a:rPr>
                      <m:t>−</m:t>
                    </m:r>
                    <m:r>
                      <a:rPr lang="en-US" altLang="zh-CN" sz="2000" i="1">
                        <a:latin typeface="Cambria Math"/>
                        <a:ea typeface="隶书" pitchFamily="1" charset="-122"/>
                      </a:rPr>
                      <m:t>𝑵</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𝑵</m:t>
                        </m:r>
                      </m:sub>
                    </m:sSub>
                    <m:r>
                      <a:rPr lang="en-US" altLang="zh-CN" sz="2000" i="1">
                        <a:latin typeface="Cambria Math"/>
                        <a:ea typeface="隶书" pitchFamily="1" charset="-122"/>
                      </a:rPr>
                      <m:t>)</m:t>
                    </m:r>
                  </m:oMath>
                </a14:m>
                <a:r>
                  <a:rPr lang="zh-CN" altLang="en-US" sz="2000" dirty="0">
                    <a:latin typeface="隶书" pitchFamily="1" charset="-122"/>
                    <a:ea typeface="隶书" pitchFamily="1" charset="-122"/>
                  </a:rPr>
                  <a:t>，</a:t>
                </a:r>
                <a14:m>
                  <m:oMath xmlns:m="http://schemas.openxmlformats.org/officeDocument/2006/math">
                    <m:r>
                      <a:rPr lang="en-US" altLang="zh-CN" sz="2000" i="1" dirty="0">
                        <a:latin typeface="Cambria Math"/>
                        <a:ea typeface="隶书" pitchFamily="1" charset="-122"/>
                      </a:rPr>
                      <m:t>𝒙</m:t>
                    </m:r>
                    <m:r>
                      <a:rPr lang="en-US" altLang="zh-CN" sz="2000" i="1" dirty="0">
                        <a:latin typeface="Cambria Math"/>
                        <a:ea typeface="隶书" pitchFamily="1" charset="-122"/>
                      </a:rPr>
                      <m:t>=</m:t>
                    </m:r>
                    <m:d>
                      <m:dPr>
                        <m:ctrlPr>
                          <a:rPr lang="en-US" altLang="zh-CN" sz="2000" i="1" dirty="0">
                            <a:latin typeface="Cambria Math" panose="02040503050406030204" pitchFamily="18" charset="0"/>
                            <a:ea typeface="隶书" pitchFamily="1" charset="-122"/>
                          </a:rPr>
                        </m:ctrlPr>
                      </m:dPr>
                      <m:e>
                        <m:f>
                          <m:fPr>
                            <m:type m:val="noBar"/>
                            <m:ctrlPr>
                              <a:rPr lang="en-US" altLang="zh-CN" sz="2000" i="1" dirty="0">
                                <a:latin typeface="Cambria Math" panose="02040503050406030204" pitchFamily="18" charset="0"/>
                                <a:ea typeface="隶书" pitchFamily="1" charset="-122"/>
                              </a:rPr>
                            </m:ctrlPr>
                          </m:fPr>
                          <m:num>
                            <m:sSub>
                              <m:sSubPr>
                                <m:ctrlPr>
                                  <a:rPr lang="en-US" altLang="zh-CN" sz="2000" i="1" dirty="0">
                                    <a:latin typeface="Cambria Math" panose="02040503050406030204" pitchFamily="18" charset="0"/>
                                    <a:ea typeface="隶书" pitchFamily="1" charset="-122"/>
                                  </a:rPr>
                                </m:ctrlPr>
                              </m:sSubPr>
                              <m:e>
                                <m:r>
                                  <a:rPr lang="en-US" altLang="zh-CN" sz="2000" i="1" dirty="0">
                                    <a:latin typeface="Cambria Math"/>
                                    <a:ea typeface="隶书" pitchFamily="1" charset="-122"/>
                                  </a:rPr>
                                  <m:t>𝒙</m:t>
                                </m:r>
                              </m:e>
                              <m:sub>
                                <m:r>
                                  <a:rPr lang="en-US" altLang="zh-CN" sz="2000" i="1" dirty="0">
                                    <a:latin typeface="Cambria Math"/>
                                    <a:ea typeface="隶书" pitchFamily="1" charset="-122"/>
                                  </a:rPr>
                                  <m:t>𝑩</m:t>
                                </m:r>
                              </m:sub>
                            </m:sSub>
                          </m:num>
                          <m:den>
                            <m:sSub>
                              <m:sSubPr>
                                <m:ctrlPr>
                                  <a:rPr lang="en-US" altLang="zh-CN" sz="2000" i="1" dirty="0">
                                    <a:latin typeface="Cambria Math" panose="02040503050406030204" pitchFamily="18" charset="0"/>
                                    <a:ea typeface="隶书" pitchFamily="1" charset="-122"/>
                                  </a:rPr>
                                </m:ctrlPr>
                              </m:sSubPr>
                              <m:e>
                                <m:r>
                                  <a:rPr lang="en-US" altLang="zh-CN" sz="2000" i="1" dirty="0">
                                    <a:latin typeface="Cambria Math"/>
                                    <a:ea typeface="隶书" pitchFamily="1" charset="-122"/>
                                  </a:rPr>
                                  <m:t>𝒙</m:t>
                                </m:r>
                              </m:e>
                              <m:sub>
                                <m:r>
                                  <a:rPr lang="en-US" altLang="zh-CN" sz="2000" i="1" dirty="0">
                                    <a:latin typeface="Cambria Math"/>
                                    <a:ea typeface="隶书" pitchFamily="1" charset="-122"/>
                                  </a:rPr>
                                  <m:t>𝑵</m:t>
                                </m:r>
                              </m:sub>
                            </m:sSub>
                          </m:den>
                        </m:f>
                      </m:e>
                    </m:d>
                  </m:oMath>
                </a14:m>
                <a:endParaRPr lang="en-US" altLang="zh-CN" sz="2000" dirty="0">
                  <a:latin typeface="隶书" pitchFamily="1" charset="-122"/>
                  <a:ea typeface="隶书" pitchFamily="1" charset="-122"/>
                </a:endParaRPr>
              </a:p>
              <a:p>
                <a:pPr lvl="1"/>
                <a:r>
                  <a:rPr lang="zh-CN" altLang="en-US" sz="1800" dirty="0">
                    <a:latin typeface="隶书" pitchFamily="1" charset="-122"/>
                    <a:ea typeface="隶书" pitchFamily="1" charset="-122"/>
                  </a:rPr>
                  <a:t>如果</a:t>
                </a:r>
                <a14:m>
                  <m:oMath xmlns:m="http://schemas.openxmlformats.org/officeDocument/2006/math">
                    <m:sSub>
                      <m:sSubPr>
                        <m:ctrlPr>
                          <a:rPr lang="en-US" altLang="zh-CN" sz="1800" i="1">
                            <a:latin typeface="Cambria Math" panose="02040503050406030204" pitchFamily="18" charset="0"/>
                            <a:ea typeface="隶书" pitchFamily="1" charset="-122"/>
                          </a:rPr>
                        </m:ctrlPr>
                      </m:sSubPr>
                      <m:e>
                        <m:r>
                          <a:rPr lang="en-US" altLang="zh-CN" sz="1800" i="1">
                            <a:latin typeface="Cambria Math"/>
                            <a:ea typeface="隶书" pitchFamily="1" charset="-122"/>
                          </a:rPr>
                          <m:t>𝒙</m:t>
                        </m:r>
                      </m:e>
                      <m:sub>
                        <m:r>
                          <a:rPr lang="en-US" altLang="zh-CN" sz="1800" i="1">
                            <a:latin typeface="Cambria Math"/>
                            <a:ea typeface="隶书" pitchFamily="1" charset="-122"/>
                          </a:rPr>
                          <m:t>𝑵</m:t>
                        </m:r>
                      </m:sub>
                    </m:sSub>
                    <m:r>
                      <a:rPr lang="en-US" altLang="zh-CN" sz="1800" i="1">
                        <a:latin typeface="Cambria Math"/>
                        <a:ea typeface="隶书" pitchFamily="1" charset="-122"/>
                      </a:rPr>
                      <m:t>=</m:t>
                    </m:r>
                    <m:r>
                      <a:rPr lang="en-US" altLang="zh-CN" sz="1800" i="1">
                        <a:latin typeface="Cambria Math"/>
                        <a:ea typeface="隶书" pitchFamily="1" charset="-122"/>
                      </a:rPr>
                      <m:t>𝟎</m:t>
                    </m:r>
                    <m:r>
                      <a:rPr lang="en-US" altLang="zh-CN" sz="1800">
                        <a:latin typeface="Cambria Math"/>
                        <a:ea typeface="隶书" pitchFamily="1" charset="-122"/>
                      </a:rPr>
                      <m:t>⇒</m:t>
                    </m:r>
                    <m:sSub>
                      <m:sSubPr>
                        <m:ctrlPr>
                          <a:rPr lang="en-US" altLang="zh-CN" sz="1800" i="1">
                            <a:latin typeface="Cambria Math" panose="02040503050406030204" pitchFamily="18" charset="0"/>
                            <a:ea typeface="隶书" pitchFamily="1" charset="-122"/>
                          </a:rPr>
                        </m:ctrlPr>
                      </m:sSubPr>
                      <m:e>
                        <m:r>
                          <a:rPr lang="en-US" altLang="zh-CN" sz="1800" i="1">
                            <a:latin typeface="Cambria Math"/>
                            <a:ea typeface="隶书" pitchFamily="1" charset="-122"/>
                          </a:rPr>
                          <m:t>𝒙</m:t>
                        </m:r>
                      </m:e>
                      <m:sub>
                        <m:r>
                          <a:rPr lang="en-US" altLang="zh-CN" sz="1800" i="1">
                            <a:latin typeface="Cambria Math"/>
                            <a:ea typeface="隶书" pitchFamily="1" charset="-122"/>
                          </a:rPr>
                          <m:t>𝑩</m:t>
                        </m:r>
                      </m:sub>
                    </m:sSub>
                    <m:r>
                      <a:rPr lang="en-US" altLang="zh-CN" sz="1800" i="1">
                        <a:latin typeface="Cambria Math"/>
                        <a:ea typeface="隶书" pitchFamily="1" charset="-122"/>
                      </a:rPr>
                      <m:t>=</m:t>
                    </m:r>
                    <m:sSup>
                      <m:sSupPr>
                        <m:ctrlPr>
                          <a:rPr lang="en-US" altLang="zh-CN" sz="1800" i="1">
                            <a:latin typeface="Cambria Math" panose="02040503050406030204" pitchFamily="18" charset="0"/>
                            <a:ea typeface="隶书" pitchFamily="1" charset="-122"/>
                          </a:rPr>
                        </m:ctrlPr>
                      </m:sSupPr>
                      <m:e>
                        <m:r>
                          <a:rPr lang="en-US" altLang="zh-CN" sz="1800" i="1">
                            <a:latin typeface="Cambria Math"/>
                            <a:ea typeface="隶书" pitchFamily="1" charset="-122"/>
                          </a:rPr>
                          <m:t>𝑩</m:t>
                        </m:r>
                      </m:e>
                      <m:sup>
                        <m:r>
                          <a:rPr lang="en-US" altLang="zh-CN" sz="1800" i="1">
                            <a:latin typeface="Cambria Math"/>
                            <a:ea typeface="隶书" pitchFamily="1" charset="-122"/>
                          </a:rPr>
                          <m:t>−</m:t>
                        </m:r>
                        <m:r>
                          <a:rPr lang="en-US" altLang="zh-CN" sz="1800" i="1">
                            <a:latin typeface="Cambria Math"/>
                            <a:ea typeface="隶书" pitchFamily="1" charset="-122"/>
                          </a:rPr>
                          <m:t>𝟏</m:t>
                        </m:r>
                      </m:sup>
                    </m:sSup>
                    <m:r>
                      <a:rPr lang="en-US" altLang="zh-CN" sz="1800" i="1">
                        <a:latin typeface="Cambria Math"/>
                        <a:ea typeface="隶书" pitchFamily="1" charset="-122"/>
                      </a:rPr>
                      <m:t>𝒃</m:t>
                    </m:r>
                  </m:oMath>
                </a14:m>
                <a:r>
                  <a:rPr lang="en-US" altLang="zh-CN" sz="1800" i="1" dirty="0">
                    <a:latin typeface="隶书" pitchFamily="1" charset="-122"/>
                    <a:ea typeface="隶书" pitchFamily="1" charset="-122"/>
                  </a:rPr>
                  <a:t>,</a:t>
                </a:r>
                <a:r>
                  <a:rPr lang="zh-CN" altLang="en-US" sz="1800" dirty="0">
                    <a:latin typeface="隶书" pitchFamily="1" charset="-122"/>
                    <a:ea typeface="隶书" pitchFamily="1" charset="-122"/>
                  </a:rPr>
                  <a:t>这</a:t>
                </a:r>
                <a14:m>
                  <m:oMath xmlns:m="http://schemas.openxmlformats.org/officeDocument/2006/math">
                    <m:r>
                      <a:rPr lang="en-US" altLang="zh-CN" sz="1800" i="1">
                        <a:latin typeface="Cambria Math"/>
                        <a:ea typeface="隶书" pitchFamily="1" charset="-122"/>
                      </a:rPr>
                      <m:t>𝒙</m:t>
                    </m:r>
                    <m:r>
                      <a:rPr lang="en-US" altLang="zh-CN" sz="1800" i="1">
                        <a:latin typeface="Cambria Math"/>
                        <a:ea typeface="隶书" pitchFamily="1" charset="-122"/>
                      </a:rPr>
                      <m:t>=</m:t>
                    </m:r>
                    <m:d>
                      <m:dPr>
                        <m:ctrlPr>
                          <a:rPr lang="en-US" altLang="zh-CN" sz="1800" i="1">
                            <a:latin typeface="Cambria Math" panose="02040503050406030204" pitchFamily="18" charset="0"/>
                            <a:ea typeface="隶书" pitchFamily="1" charset="-122"/>
                          </a:rPr>
                        </m:ctrlPr>
                      </m:dPr>
                      <m:e>
                        <m:eqArr>
                          <m:eqArrPr>
                            <m:ctrlPr>
                              <a:rPr lang="en-US" altLang="zh-CN" sz="1800" i="1">
                                <a:latin typeface="Cambria Math" panose="02040503050406030204" pitchFamily="18" charset="0"/>
                                <a:ea typeface="隶书" pitchFamily="1" charset="-122"/>
                              </a:rPr>
                            </m:ctrlPr>
                          </m:eqArrPr>
                          <m:e>
                            <m:sSub>
                              <m:sSubPr>
                                <m:ctrlPr>
                                  <a:rPr lang="en-US" altLang="zh-CN" sz="1800" i="1">
                                    <a:latin typeface="Cambria Math" panose="02040503050406030204" pitchFamily="18" charset="0"/>
                                    <a:ea typeface="隶书" pitchFamily="1" charset="-122"/>
                                  </a:rPr>
                                </m:ctrlPr>
                              </m:sSubPr>
                              <m:e>
                                <m:r>
                                  <a:rPr lang="en-US" altLang="zh-CN" sz="1800" i="1">
                                    <a:latin typeface="Cambria Math"/>
                                    <a:ea typeface="隶书" pitchFamily="1" charset="-122"/>
                                  </a:rPr>
                                  <m:t>𝒙</m:t>
                                </m:r>
                              </m:e>
                              <m:sub>
                                <m:r>
                                  <a:rPr lang="en-US" altLang="zh-CN" sz="1800" i="1">
                                    <a:latin typeface="Cambria Math"/>
                                    <a:ea typeface="隶书" pitchFamily="1" charset="-122"/>
                                  </a:rPr>
                                  <m:t>𝑩</m:t>
                                </m:r>
                              </m:sub>
                            </m:sSub>
                          </m:e>
                          <m:e>
                            <m:sSub>
                              <m:sSubPr>
                                <m:ctrlPr>
                                  <a:rPr lang="en-US" altLang="zh-CN" sz="1800" i="1">
                                    <a:latin typeface="Cambria Math" panose="02040503050406030204" pitchFamily="18" charset="0"/>
                                    <a:ea typeface="隶书" pitchFamily="1" charset="-122"/>
                                  </a:rPr>
                                </m:ctrlPr>
                              </m:sSubPr>
                              <m:e>
                                <m:r>
                                  <a:rPr lang="en-US" altLang="zh-CN" sz="1800" i="1">
                                    <a:latin typeface="Cambria Math"/>
                                    <a:ea typeface="隶书" pitchFamily="1" charset="-122"/>
                                  </a:rPr>
                                  <m:t>𝒙</m:t>
                                </m:r>
                              </m:e>
                              <m:sub>
                                <m:r>
                                  <a:rPr lang="en-US" altLang="zh-CN" sz="1800" i="1">
                                    <a:latin typeface="Cambria Math"/>
                                    <a:ea typeface="隶书" pitchFamily="1" charset="-122"/>
                                  </a:rPr>
                                  <m:t>𝑵</m:t>
                                </m:r>
                              </m:sub>
                            </m:sSub>
                          </m:e>
                        </m:eqArr>
                      </m:e>
                    </m:d>
                    <m:r>
                      <a:rPr lang="en-US" altLang="zh-CN" sz="1800" i="1">
                        <a:latin typeface="Cambria Math"/>
                        <a:ea typeface="隶书" pitchFamily="1" charset="-122"/>
                      </a:rPr>
                      <m:t>=</m:t>
                    </m:r>
                    <m:d>
                      <m:dPr>
                        <m:ctrlPr>
                          <a:rPr lang="en-US" altLang="zh-CN" sz="1800" i="1">
                            <a:latin typeface="Cambria Math" panose="02040503050406030204" pitchFamily="18" charset="0"/>
                            <a:ea typeface="隶书" pitchFamily="1" charset="-122"/>
                          </a:rPr>
                        </m:ctrlPr>
                      </m:dPr>
                      <m:e>
                        <m:f>
                          <m:fPr>
                            <m:type m:val="noBar"/>
                            <m:ctrlPr>
                              <a:rPr lang="en-US" altLang="zh-CN" sz="1800" i="1">
                                <a:latin typeface="Cambria Math" panose="02040503050406030204" pitchFamily="18" charset="0"/>
                                <a:ea typeface="隶书" pitchFamily="1" charset="-122"/>
                              </a:rPr>
                            </m:ctrlPr>
                          </m:fPr>
                          <m:num>
                            <m:sSup>
                              <m:sSupPr>
                                <m:ctrlPr>
                                  <a:rPr lang="en-US" altLang="zh-CN" sz="1800" i="1">
                                    <a:latin typeface="Cambria Math" panose="02040503050406030204" pitchFamily="18" charset="0"/>
                                    <a:ea typeface="隶书" pitchFamily="1" charset="-122"/>
                                  </a:rPr>
                                </m:ctrlPr>
                              </m:sSupPr>
                              <m:e>
                                <m:r>
                                  <a:rPr lang="en-US" altLang="zh-CN" sz="1800" i="1">
                                    <a:latin typeface="Cambria Math"/>
                                    <a:ea typeface="隶书" pitchFamily="1" charset="-122"/>
                                  </a:rPr>
                                  <m:t>𝑩</m:t>
                                </m:r>
                              </m:e>
                              <m:sup>
                                <m:r>
                                  <a:rPr lang="en-US" altLang="zh-CN" sz="1800" i="1">
                                    <a:latin typeface="Cambria Math"/>
                                    <a:ea typeface="隶书" pitchFamily="1" charset="-122"/>
                                  </a:rPr>
                                  <m:t>−</m:t>
                                </m:r>
                                <m:r>
                                  <a:rPr lang="en-US" altLang="zh-CN" sz="1800" i="1">
                                    <a:latin typeface="Cambria Math"/>
                                    <a:ea typeface="隶书" pitchFamily="1" charset="-122"/>
                                  </a:rPr>
                                  <m:t>𝟏</m:t>
                                </m:r>
                              </m:sup>
                            </m:sSup>
                            <m:r>
                              <a:rPr lang="en-US" altLang="zh-CN" sz="1800" i="1">
                                <a:latin typeface="Cambria Math"/>
                                <a:ea typeface="隶书" pitchFamily="1" charset="-122"/>
                              </a:rPr>
                              <m:t>𝒃</m:t>
                            </m:r>
                          </m:num>
                          <m:den>
                            <m:r>
                              <a:rPr lang="en-US" altLang="zh-CN" sz="1800" i="1">
                                <a:latin typeface="Cambria Math"/>
                                <a:ea typeface="隶书" pitchFamily="1" charset="-122"/>
                              </a:rPr>
                              <m:t>𝟎</m:t>
                            </m:r>
                          </m:den>
                        </m:f>
                      </m:e>
                    </m:d>
                  </m:oMath>
                </a14:m>
                <a:r>
                  <a:rPr lang="zh-CN" altLang="en-US" sz="1800" dirty="0">
                    <a:latin typeface="隶书" pitchFamily="1" charset="-122"/>
                    <a:ea typeface="隶书" pitchFamily="1" charset="-122"/>
                  </a:rPr>
                  <a:t>称为与基</a:t>
                </a:r>
                <a14:m>
                  <m:oMath xmlns:m="http://schemas.openxmlformats.org/officeDocument/2006/math">
                    <m:r>
                      <a:rPr lang="en-US" altLang="zh-CN" sz="1800" i="1">
                        <a:latin typeface="Cambria Math"/>
                        <a:ea typeface="隶书" pitchFamily="1" charset="-122"/>
                      </a:rPr>
                      <m:t>𝑩</m:t>
                    </m:r>
                  </m:oMath>
                </a14:m>
                <a:r>
                  <a:rPr lang="zh-CN" altLang="en-US" sz="1800" dirty="0">
                    <a:latin typeface="隶书" pitchFamily="1" charset="-122"/>
                    <a:ea typeface="隶书" pitchFamily="1" charset="-122"/>
                  </a:rPr>
                  <a:t>对应的基本解，若</a:t>
                </a:r>
                <a14:m>
                  <m:oMath xmlns:m="http://schemas.openxmlformats.org/officeDocument/2006/math">
                    <m:sSub>
                      <m:sSubPr>
                        <m:ctrlPr>
                          <a:rPr lang="en-US" altLang="zh-CN" sz="1800" i="1">
                            <a:latin typeface="Cambria Math" panose="02040503050406030204" pitchFamily="18" charset="0"/>
                            <a:ea typeface="隶书" pitchFamily="1" charset="-122"/>
                          </a:rPr>
                        </m:ctrlPr>
                      </m:sSubPr>
                      <m:e>
                        <m:r>
                          <a:rPr lang="en-US" altLang="zh-CN" sz="1800" i="1">
                            <a:latin typeface="Cambria Math"/>
                            <a:ea typeface="隶书" pitchFamily="1" charset="-122"/>
                          </a:rPr>
                          <m:t>𝒙</m:t>
                        </m:r>
                      </m:e>
                      <m:sub>
                        <m:r>
                          <a:rPr lang="en-US" altLang="zh-CN" sz="1800" i="1">
                            <a:latin typeface="Cambria Math"/>
                            <a:ea typeface="隶书" pitchFamily="1" charset="-122"/>
                          </a:rPr>
                          <m:t>𝑩</m:t>
                        </m:r>
                      </m:sub>
                    </m:sSub>
                    <m:r>
                      <a:rPr lang="en-US" altLang="zh-CN" sz="1800" i="1">
                        <a:latin typeface="Cambria Math"/>
                        <a:ea typeface="隶书" pitchFamily="1" charset="-122"/>
                      </a:rPr>
                      <m:t>≥</m:t>
                    </m:r>
                    <m:r>
                      <a:rPr lang="en-US" altLang="zh-CN" sz="1800" i="1">
                        <a:latin typeface="Cambria Math"/>
                        <a:ea typeface="隶书" pitchFamily="1" charset="-122"/>
                      </a:rPr>
                      <m:t>𝟎</m:t>
                    </m:r>
                  </m:oMath>
                </a14:m>
                <a:r>
                  <a:rPr lang="zh-CN" altLang="en-US" sz="1800" dirty="0">
                    <a:latin typeface="隶书" pitchFamily="1" charset="-122"/>
                    <a:ea typeface="隶书" pitchFamily="1" charset="-122"/>
                  </a:rPr>
                  <a:t>，则称之为基本可行解</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从上述的图解法的情况，可以得到以下结论</a:t>
                </a:r>
                <a:r>
                  <a:rPr lang="en-US" altLang="zh-CN" sz="2400" dirty="0"/>
                  <a:t>(</a:t>
                </a:r>
                <a:r>
                  <a:rPr lang="zh-CN" altLang="en-US" sz="2400" dirty="0"/>
                  <a:t>基本定理</a:t>
                </a:r>
                <a:r>
                  <a:rPr lang="en-US" altLang="zh-CN" sz="2400" dirty="0"/>
                  <a:t>)</a:t>
                </a:r>
              </a:p>
              <a:p>
                <a:pPr lvl="1"/>
                <a:r>
                  <a:rPr lang="en-US" altLang="zh-CN" sz="2000" dirty="0">
                    <a:solidFill>
                      <a:srgbClr val="FF0000"/>
                    </a:solidFill>
                  </a:rPr>
                  <a:t>1.</a:t>
                </a:r>
                <a:r>
                  <a:rPr lang="en-US" altLang="zh-CN" sz="2000" dirty="0"/>
                  <a:t>LP</a:t>
                </a:r>
                <a:r>
                  <a:rPr lang="zh-CN" altLang="en-US" sz="2000" dirty="0"/>
                  <a:t>问题可行解</a:t>
                </a:r>
                <a14:m>
                  <m:oMath xmlns:m="http://schemas.openxmlformats.org/officeDocument/2006/math">
                    <m:r>
                      <a:rPr lang="en-US" altLang="zh-CN" sz="2000" b="1" i="1" smtClean="0">
                        <a:latin typeface="Cambria Math"/>
                      </a:rPr>
                      <m:t>𝒙</m:t>
                    </m:r>
                  </m:oMath>
                </a14:m>
                <a:r>
                  <a:rPr lang="zh-CN" altLang="en-US" sz="2000" dirty="0"/>
                  <a:t>为基本可行解的充要条件是</a:t>
                </a:r>
                <a14:m>
                  <m:oMath xmlns:m="http://schemas.openxmlformats.org/officeDocument/2006/math">
                    <m:r>
                      <a:rPr lang="en-US" altLang="zh-CN" sz="2000" b="1" i="1" smtClean="0">
                        <a:latin typeface="Cambria Math"/>
                      </a:rPr>
                      <m:t>𝒙</m:t>
                    </m:r>
                  </m:oMath>
                </a14:m>
                <a:r>
                  <a:rPr lang="zh-CN" altLang="en-US" sz="2000" dirty="0"/>
                  <a:t>中正分量对应的系数列向量线性无关（</a:t>
                </a:r>
                <a:r>
                  <a:rPr lang="zh-CN" altLang="en-US" sz="2000" dirty="0">
                    <a:solidFill>
                      <a:srgbClr val="CC00CC"/>
                    </a:solidFill>
                  </a:rPr>
                  <a:t>如何证明？</a:t>
                </a:r>
                <a:r>
                  <a:rPr lang="zh-CN" altLang="en-US" sz="2000" dirty="0"/>
                  <a:t>）</a:t>
                </a:r>
                <a:endParaRPr lang="en-US" altLang="zh-CN" sz="2000" dirty="0"/>
              </a:p>
              <a:p>
                <a:pPr lvl="1"/>
                <a:r>
                  <a:rPr lang="en-US" altLang="zh-CN" sz="2000" dirty="0">
                    <a:solidFill>
                      <a:srgbClr val="FF0000"/>
                    </a:solidFill>
                  </a:rPr>
                  <a:t>2.</a:t>
                </a:r>
                <a:r>
                  <a:rPr lang="en-US" altLang="zh-CN" sz="2000" dirty="0"/>
                  <a:t>LP</a:t>
                </a:r>
                <a:r>
                  <a:rPr lang="zh-CN" altLang="en-US" sz="2000" dirty="0"/>
                  <a:t>问题的每一个基本可行解</a:t>
                </a:r>
                <a14:m>
                  <m:oMath xmlns:m="http://schemas.openxmlformats.org/officeDocument/2006/math">
                    <m:r>
                      <a:rPr lang="en-US" altLang="zh-CN" sz="2000" b="1" i="1" smtClean="0">
                        <a:latin typeface="Cambria Math"/>
                      </a:rPr>
                      <m:t>𝒙</m:t>
                    </m:r>
                  </m:oMath>
                </a14:m>
                <a:r>
                  <a:rPr lang="zh-CN" altLang="en-US" sz="2000" dirty="0"/>
                  <a:t>对应可行域</a:t>
                </a:r>
                <a:r>
                  <a:rPr lang="en-US" altLang="zh-CN" sz="2000" dirty="0"/>
                  <a:t>(</a:t>
                </a:r>
                <a:r>
                  <a:rPr lang="zh-CN" altLang="en-US" sz="2000" dirty="0"/>
                  <a:t>就是约束多面体</a:t>
                </a:r>
                <a:r>
                  <a:rPr lang="en-US" altLang="zh-CN" sz="2000" dirty="0"/>
                  <a:t>)</a:t>
                </a:r>
                <a:r>
                  <a:rPr lang="zh-CN" altLang="en-US" sz="2000" dirty="0"/>
                  <a:t>的一个极点</a:t>
                </a:r>
                <a:endParaRPr lang="en-US" altLang="zh-CN" sz="2000" dirty="0"/>
              </a:p>
              <a:p>
                <a:endParaRPr lang="en-US" altLang="zh-CN" sz="2400" dirty="0"/>
              </a:p>
              <a:p>
                <a:endParaRPr lang="en-US" altLang="zh-CN" sz="2400" dirty="0"/>
              </a:p>
              <a:p>
                <a:endParaRPr lang="en-US" altLang="zh-CN" sz="2400" dirty="0"/>
              </a:p>
              <a:p>
                <a:pPr marL="330200" lvl="1" indent="-330200">
                  <a:buFont typeface="Wingdings" pitchFamily="2" charset="2"/>
                  <a:buChar char="u"/>
                </a:pPr>
                <a:endParaRPr lang="en-US" altLang="zh-CN" sz="1800" i="1" dirty="0">
                  <a:latin typeface="Cambria Math"/>
                  <a:ea typeface="隶书" pitchFamily="1" charset="-122"/>
                </a:endParaRPr>
              </a:p>
              <a:p>
                <a:pPr marL="330200" lvl="1" indent="-330200">
                  <a:buFont typeface="Wingdings" pitchFamily="2" charset="2"/>
                  <a:buChar char="u"/>
                </a:pPr>
                <a:endParaRPr lang="en-US" altLang="zh-CN" sz="1800" i="1" dirty="0">
                  <a:latin typeface="Cambria Math"/>
                  <a:ea typeface="隶书" pitchFamily="1" charset="-122"/>
                </a:endParaRPr>
              </a:p>
              <a:p>
                <a:endParaRPr lang="en-US" altLang="zh-CN" sz="2400" dirty="0"/>
              </a:p>
              <a:p>
                <a:pPr lvl="1"/>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6"/>
                </a:stretch>
              </a:blipFill>
            </p:spPr>
            <p:txBody>
              <a:bodyPr/>
              <a:lstStyle/>
              <a:p>
                <a:r>
                  <a:rPr lang="zh-CN" altLang="en-US">
                    <a:noFill/>
                  </a:rPr>
                  <a:t> </a:t>
                </a:r>
                <a:endParaRPr lang="zh-CN" altLang="en-US">
                  <a:noFill/>
                </a:endParaRPr>
              </a:p>
            </p:txBody>
          </p:sp>
        </mc:Fallback>
      </mc:AlternateContent>
      <p:grpSp>
        <p:nvGrpSpPr>
          <p:cNvPr id="12" name="Group 11"/>
          <p:cNvGrpSpPr/>
          <p:nvPr/>
        </p:nvGrpSpPr>
        <p:grpSpPr>
          <a:xfrm>
            <a:off x="1784649" y="2928429"/>
            <a:ext cx="6624735" cy="2344261"/>
            <a:chOff x="4304928" y="2633072"/>
            <a:chExt cx="5544615" cy="2344261"/>
          </a:xfrm>
        </p:grpSpPr>
        <p:sp>
          <p:nvSpPr>
            <p:cNvPr id="5" name="Rectangle 4"/>
            <p:cNvSpPr/>
            <p:nvPr/>
          </p:nvSpPr>
          <p:spPr bwMode="auto">
            <a:xfrm>
              <a:off x="4304928" y="2633072"/>
              <a:ext cx="5544615" cy="2344261"/>
            </a:xfrm>
            <a:prstGeom prst="rect">
              <a:avLst/>
            </a:prstGeom>
            <a:pattFill prst="dashDnDiag">
              <a:fgClr>
                <a:schemeClr val="tx1">
                  <a:lumMod val="50000"/>
                  <a:lumOff val="50000"/>
                </a:schemeClr>
              </a:fgClr>
              <a:bgClr>
                <a:schemeClr val="bg1"/>
              </a:bgClr>
            </a:patt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6" name="Oval 5"/>
            <p:cNvSpPr/>
            <p:nvPr/>
          </p:nvSpPr>
          <p:spPr bwMode="auto">
            <a:xfrm>
              <a:off x="4377884" y="2923993"/>
              <a:ext cx="2458282" cy="1728904"/>
            </a:xfrm>
            <a:prstGeom prst="ellipse">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
          <p:nvSpPr>
            <p:cNvPr id="7" name="Oval 6"/>
            <p:cNvSpPr/>
            <p:nvPr/>
          </p:nvSpPr>
          <p:spPr bwMode="auto">
            <a:xfrm>
              <a:off x="6033118" y="2923993"/>
              <a:ext cx="3816424" cy="1728904"/>
            </a:xfrm>
            <a:prstGeom prst="ellipse">
              <a:avLst/>
            </a:prstGeom>
            <a:solidFill>
              <a:srgbClr val="FF0000">
                <a:alpha val="68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8" name="TextBox 7"/>
                <p:cNvSpPr txBox="1"/>
                <p:nvPr/>
              </p:nvSpPr>
              <p:spPr>
                <a:xfrm>
                  <a:off x="4523794" y="3455964"/>
                  <a:ext cx="2261619" cy="653702"/>
                </a:xfrm>
                <a:prstGeom prst="rect">
                  <a:avLst/>
                </a:prstGeom>
                <a:noFill/>
              </p:spPr>
              <p:txBody>
                <a:bodyPr wrap="square" rtlCol="0">
                  <a:spAutoFit/>
                </a:bodyPr>
                <a:lstStyle/>
                <a:p>
                  <a:r>
                    <a:rPr lang="zh-CN" altLang="en-US" sz="2000" dirty="0">
                      <a:solidFill>
                        <a:schemeClr val="bg1"/>
                      </a:solidFill>
                    </a:rPr>
                    <a:t>可行解</a:t>
                  </a:r>
                  <a:endParaRPr lang="en-US" altLang="zh-CN" sz="2000" dirty="0">
                    <a:solidFill>
                      <a:schemeClr val="bg1"/>
                    </a:solidFill>
                  </a:endParaRPr>
                </a:p>
                <a:p>
                  <a:pPr algn="l"/>
                  <a14:m>
                    <m:oMath xmlns:m="http://schemas.openxmlformats.org/officeDocument/2006/math">
                      <m:r>
                        <a:rPr lang="en-US" altLang="zh-CN" sz="2000" b="1" i="1" smtClean="0">
                          <a:solidFill>
                            <a:schemeClr val="bg1"/>
                          </a:solidFill>
                          <a:latin typeface="Cambria Math"/>
                        </a:rPr>
                        <m:t>{</m:t>
                      </m:r>
                      <m:r>
                        <a:rPr lang="en-US" altLang="zh-CN" sz="2000" b="1" i="1" smtClean="0">
                          <a:solidFill>
                            <a:schemeClr val="bg1"/>
                          </a:solidFill>
                          <a:latin typeface="Cambria Math"/>
                        </a:rPr>
                        <m:t>𝒙</m:t>
                      </m:r>
                      <m:r>
                        <a:rPr lang="en-US" altLang="zh-CN" sz="2000" b="1" i="1" smtClean="0">
                          <a:solidFill>
                            <a:schemeClr val="bg1"/>
                          </a:solidFill>
                          <a:latin typeface="Cambria Math"/>
                        </a:rPr>
                        <m:t>|</m:t>
                      </m:r>
                      <m:r>
                        <a:rPr lang="en-US" altLang="zh-CN" sz="2000" b="1" i="1" smtClean="0">
                          <a:solidFill>
                            <a:schemeClr val="bg1"/>
                          </a:solidFill>
                          <a:latin typeface="Cambria Math"/>
                        </a:rPr>
                        <m:t>𝑨𝒙</m:t>
                      </m:r>
                      <m:r>
                        <a:rPr lang="en-US" altLang="zh-CN" sz="2000" b="1" i="1" smtClean="0">
                          <a:solidFill>
                            <a:schemeClr val="bg1"/>
                          </a:solidFill>
                          <a:latin typeface="Cambria Math"/>
                        </a:rPr>
                        <m:t>=</m:t>
                      </m:r>
                      <m:r>
                        <a:rPr lang="en-US" altLang="zh-CN" sz="2000" b="1" i="1" smtClean="0">
                          <a:solidFill>
                            <a:schemeClr val="bg1"/>
                          </a:solidFill>
                          <a:latin typeface="Cambria Math"/>
                        </a:rPr>
                        <m:t>𝒃</m:t>
                      </m:r>
                      <m:r>
                        <a:rPr lang="en-US" altLang="zh-CN" sz="2000" b="1" i="1" smtClean="0">
                          <a:solidFill>
                            <a:schemeClr val="bg1"/>
                          </a:solidFill>
                          <a:latin typeface="Cambria Math"/>
                        </a:rPr>
                        <m:t>,</m:t>
                      </m:r>
                      <m:r>
                        <a:rPr lang="en-US" altLang="zh-CN" sz="2000" b="1" i="1" smtClean="0">
                          <a:solidFill>
                            <a:schemeClr val="bg1"/>
                          </a:solidFill>
                          <a:latin typeface="Cambria Math"/>
                        </a:rPr>
                        <m:t>𝒙</m:t>
                      </m:r>
                      <m:r>
                        <a:rPr lang="en-US" altLang="zh-CN" sz="2000" b="1" i="1" smtClean="0">
                          <a:solidFill>
                            <a:schemeClr val="bg1"/>
                          </a:solidFill>
                          <a:latin typeface="Cambria Math"/>
                        </a:rPr>
                        <m:t>≥</m:t>
                      </m:r>
                      <m:r>
                        <a:rPr lang="en-US" altLang="zh-CN" sz="2000" b="1" i="1" smtClean="0">
                          <a:solidFill>
                            <a:schemeClr val="bg1"/>
                          </a:solidFill>
                          <a:latin typeface="Cambria Math"/>
                        </a:rPr>
                        <m:t>𝟎</m:t>
                      </m:r>
                    </m:oMath>
                  </a14:m>
                  <a:r>
                    <a:rPr lang="en-US" altLang="zh-CN" sz="2000" dirty="0">
                      <a:solidFill>
                        <a:schemeClr val="bg1"/>
                      </a:solidFill>
                    </a:rPr>
                    <a:t>}</a:t>
                  </a:r>
                  <a:endParaRPr lang="zh-CN" altLang="en-US" sz="2000" dirty="0">
                    <a:solidFill>
                      <a:schemeClr val="bg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523794" y="3455964"/>
                  <a:ext cx="2261619" cy="653702"/>
                </a:xfrm>
                <a:prstGeom prst="rect">
                  <a:avLst/>
                </a:prstGeom>
                <a:blipFill rotWithShape="1">
                  <a:blip r:embed="rId3"/>
                  <a:stretch>
                    <a:fillRect l="-1129" t="-4630" b="-2129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442013" y="3455964"/>
                  <a:ext cx="2334575" cy="627649"/>
                </a:xfrm>
                <a:prstGeom prst="rect">
                  <a:avLst/>
                </a:prstGeom>
                <a:noFill/>
              </p:spPr>
              <p:txBody>
                <a:bodyPr wrap="square" rtlCol="0">
                  <a:spAutoFit/>
                </a:bodyPr>
                <a:lstStyle/>
                <a:p>
                  <a:r>
                    <a:rPr lang="zh-CN" altLang="en-US" sz="2000" dirty="0"/>
                    <a:t>基本解</a:t>
                  </a:r>
                  <a:endParaRPr lang="en-US" altLang="zh-CN" sz="2000" dirty="0">
                    <a:solidFill>
                      <a:schemeClr val="tx1"/>
                    </a:solidFill>
                  </a:endParaRPr>
                </a:p>
                <a:p>
                  <a:pPr algn="l"/>
                  <a14:m>
                    <m:oMath xmlns:m="http://schemas.openxmlformats.org/officeDocument/2006/math">
                      <m:r>
                        <a:rPr lang="en-US" altLang="zh-CN" sz="1200" b="1" i="1" smtClean="0">
                          <a:solidFill>
                            <a:schemeClr val="tx1"/>
                          </a:solidFill>
                          <a:latin typeface="Cambria Math"/>
                        </a:rPr>
                        <m:t>{</m:t>
                      </m:r>
                      <m:r>
                        <a:rPr lang="en-US" altLang="zh-CN" sz="1200" b="1" i="1" smtClean="0">
                          <a:solidFill>
                            <a:schemeClr val="tx1"/>
                          </a:solidFill>
                          <a:latin typeface="Cambria Math"/>
                        </a:rPr>
                        <m:t>𝒙</m:t>
                      </m:r>
                      <m:r>
                        <a:rPr lang="en-US" altLang="zh-CN" sz="1200" b="1" i="1" smtClean="0">
                          <a:solidFill>
                            <a:schemeClr val="tx1"/>
                          </a:solidFill>
                          <a:latin typeface="Cambria Math"/>
                        </a:rPr>
                        <m:t>|</m:t>
                      </m:r>
                      <m:r>
                        <a:rPr lang="en-US" altLang="zh-CN" sz="1200" b="1" i="1" smtClean="0">
                          <a:solidFill>
                            <a:schemeClr val="tx1"/>
                          </a:solidFill>
                          <a:latin typeface="Cambria Math"/>
                        </a:rPr>
                        <m:t>𝑨𝒙</m:t>
                      </m:r>
                      <m:r>
                        <a:rPr lang="en-US" altLang="zh-CN" sz="1200" b="1" i="1" smtClean="0">
                          <a:solidFill>
                            <a:schemeClr val="tx1"/>
                          </a:solidFill>
                          <a:latin typeface="Cambria Math"/>
                        </a:rPr>
                        <m:t>=</m:t>
                      </m:r>
                      <m:r>
                        <a:rPr lang="en-US" altLang="zh-CN" sz="1200" b="1" i="1" smtClean="0">
                          <a:solidFill>
                            <a:schemeClr val="tx1"/>
                          </a:solidFill>
                          <a:latin typeface="Cambria Math"/>
                        </a:rPr>
                        <m:t>𝒃</m:t>
                      </m:r>
                      <m:r>
                        <a:rPr lang="en-US" altLang="zh-CN" sz="1200" b="1" i="1" smtClean="0">
                          <a:solidFill>
                            <a:schemeClr val="tx1"/>
                          </a:solidFill>
                          <a:latin typeface="Cambria Math"/>
                        </a:rPr>
                        <m:t>,</m:t>
                      </m:r>
                      <m:r>
                        <a:rPr lang="en-US" altLang="zh-CN" sz="1200" b="1" i="1" smtClean="0">
                          <a:solidFill>
                            <a:schemeClr val="tx1"/>
                          </a:solidFill>
                          <a:latin typeface="Cambria Math"/>
                        </a:rPr>
                        <m:t>𝒙</m:t>
                      </m:r>
                      <m:r>
                        <a:rPr lang="en-US" altLang="zh-CN" sz="1200" b="1" i="1" smtClean="0">
                          <a:solidFill>
                            <a:schemeClr val="tx1"/>
                          </a:solidFill>
                          <a:latin typeface="Cambria Math"/>
                        </a:rPr>
                        <m:t>=</m:t>
                      </m:r>
                      <m:d>
                        <m:dPr>
                          <m:ctrlPr>
                            <a:rPr lang="en-US" altLang="zh-CN" sz="1200" b="1" i="1" smtClean="0">
                              <a:solidFill>
                                <a:schemeClr val="tx1"/>
                              </a:solidFill>
                              <a:latin typeface="Cambria Math" panose="02040503050406030204" pitchFamily="18" charset="0"/>
                            </a:rPr>
                          </m:ctrlPr>
                        </m:dPr>
                        <m:e>
                          <m:f>
                            <m:fPr>
                              <m:type m:val="noBar"/>
                              <m:ctrlPr>
                                <a:rPr lang="en-US" altLang="zh-CN" sz="1200" b="1" i="1" smtClean="0">
                                  <a:solidFill>
                                    <a:schemeClr val="tx1"/>
                                  </a:solidFill>
                                  <a:latin typeface="Cambria Math" panose="02040503050406030204" pitchFamily="18" charset="0"/>
                                </a:rPr>
                              </m:ctrlPr>
                            </m:fPr>
                            <m:num>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a:rPr>
                                    <m:t>𝒙</m:t>
                                  </m:r>
                                </m:e>
                                <m:sub>
                                  <m:r>
                                    <a:rPr lang="en-US" altLang="zh-CN" sz="1200" b="1" i="1" smtClean="0">
                                      <a:solidFill>
                                        <a:schemeClr val="tx1"/>
                                      </a:solidFill>
                                      <a:latin typeface="Cambria Math"/>
                                    </a:rPr>
                                    <m:t>𝑩</m:t>
                                  </m:r>
                                </m:sub>
                              </m:sSub>
                            </m:num>
                            <m:den>
                              <m:sSub>
                                <m:sSubPr>
                                  <m:ctrlPr>
                                    <a:rPr lang="en-US" altLang="zh-CN" sz="1200" b="1" i="1" smtClean="0">
                                      <a:solidFill>
                                        <a:schemeClr val="tx1"/>
                                      </a:solidFill>
                                      <a:latin typeface="Cambria Math" panose="02040503050406030204" pitchFamily="18" charset="0"/>
                                    </a:rPr>
                                  </m:ctrlPr>
                                </m:sSubPr>
                                <m:e>
                                  <m:r>
                                    <a:rPr lang="en-US" altLang="zh-CN" sz="1200" b="1" i="1" smtClean="0">
                                      <a:solidFill>
                                        <a:schemeClr val="tx1"/>
                                      </a:solidFill>
                                      <a:latin typeface="Cambria Math"/>
                                    </a:rPr>
                                    <m:t>𝒙</m:t>
                                  </m:r>
                                </m:e>
                                <m:sub>
                                  <m:r>
                                    <a:rPr lang="en-US" altLang="zh-CN" sz="1200" b="1" i="1" smtClean="0">
                                      <a:solidFill>
                                        <a:schemeClr val="tx1"/>
                                      </a:solidFill>
                                      <a:latin typeface="Cambria Math"/>
                                    </a:rPr>
                                    <m:t>𝑵</m:t>
                                  </m:r>
                                </m:sub>
                              </m:sSub>
                            </m:den>
                          </m:f>
                        </m:e>
                      </m:d>
                      <m:r>
                        <a:rPr lang="en-US" altLang="zh-CN" sz="1200" b="1" i="1" smtClean="0">
                          <a:solidFill>
                            <a:schemeClr val="tx1"/>
                          </a:solidFill>
                          <a:latin typeface="Cambria Math"/>
                        </a:rPr>
                        <m:t>=</m:t>
                      </m:r>
                      <m:d>
                        <m:dPr>
                          <m:ctrlPr>
                            <a:rPr lang="en-US" altLang="zh-CN" sz="1200" b="1" i="1" smtClean="0">
                              <a:solidFill>
                                <a:schemeClr val="tx1"/>
                              </a:solidFill>
                              <a:latin typeface="Cambria Math" panose="02040503050406030204" pitchFamily="18" charset="0"/>
                            </a:rPr>
                          </m:ctrlPr>
                        </m:dPr>
                        <m:e>
                          <m:f>
                            <m:fPr>
                              <m:type m:val="noBar"/>
                              <m:ctrlPr>
                                <a:rPr lang="en-US" altLang="zh-CN" sz="1200" b="1" i="1" smtClean="0">
                                  <a:solidFill>
                                    <a:schemeClr val="tx1"/>
                                  </a:solidFill>
                                  <a:latin typeface="Cambria Math" panose="02040503050406030204" pitchFamily="18" charset="0"/>
                                </a:rPr>
                              </m:ctrlPr>
                            </m:fPr>
                            <m:num>
                              <m:sSup>
                                <m:sSupPr>
                                  <m:ctrlPr>
                                    <a:rPr lang="en-US" altLang="zh-CN" sz="1200" b="1" i="1" smtClean="0">
                                      <a:solidFill>
                                        <a:schemeClr val="tx1"/>
                                      </a:solidFill>
                                      <a:latin typeface="Cambria Math" panose="02040503050406030204" pitchFamily="18" charset="0"/>
                                    </a:rPr>
                                  </m:ctrlPr>
                                </m:sSupPr>
                                <m:e>
                                  <m:r>
                                    <a:rPr lang="en-US" altLang="zh-CN" sz="1200" b="1" i="1" smtClean="0">
                                      <a:solidFill>
                                        <a:schemeClr val="tx1"/>
                                      </a:solidFill>
                                      <a:latin typeface="Cambria Math"/>
                                    </a:rPr>
                                    <m:t>𝑩</m:t>
                                  </m:r>
                                </m:e>
                                <m:sup>
                                  <m:r>
                                    <a:rPr lang="en-US" altLang="zh-CN" sz="1200" b="1" i="1" smtClean="0">
                                      <a:solidFill>
                                        <a:schemeClr val="tx1"/>
                                      </a:solidFill>
                                      <a:latin typeface="Cambria Math"/>
                                    </a:rPr>
                                    <m:t>−</m:t>
                                  </m:r>
                                  <m:r>
                                    <a:rPr lang="en-US" altLang="zh-CN" sz="1200" b="1" i="1" smtClean="0">
                                      <a:solidFill>
                                        <a:schemeClr val="tx1"/>
                                      </a:solidFill>
                                      <a:latin typeface="Cambria Math"/>
                                    </a:rPr>
                                    <m:t>𝟏</m:t>
                                  </m:r>
                                </m:sup>
                              </m:sSup>
                              <m:r>
                                <a:rPr lang="en-US" altLang="zh-CN" sz="1200" b="1" i="1" smtClean="0">
                                  <a:solidFill>
                                    <a:schemeClr val="tx1"/>
                                  </a:solidFill>
                                  <a:latin typeface="Cambria Math"/>
                                </a:rPr>
                                <m:t>𝒃</m:t>
                              </m:r>
                            </m:num>
                            <m:den>
                              <m:r>
                                <a:rPr lang="en-US" altLang="zh-CN" sz="1200" b="1" i="1" smtClean="0">
                                  <a:solidFill>
                                    <a:schemeClr val="tx1"/>
                                  </a:solidFill>
                                  <a:latin typeface="Cambria Math"/>
                                </a:rPr>
                                <m:t>𝟎</m:t>
                              </m:r>
                            </m:den>
                          </m:f>
                        </m:e>
                      </m:d>
                    </m:oMath>
                  </a14:m>
                  <a:r>
                    <a:rPr lang="en-US" altLang="zh-CN" sz="1200" dirty="0">
                      <a:solidFill>
                        <a:schemeClr val="tx1"/>
                      </a:solidFill>
                    </a:rPr>
                    <a:t>}</a:t>
                  </a:r>
                  <a:endParaRPr lang="zh-CN" altLang="en-US" sz="1200" dirty="0">
                    <a:solidFill>
                      <a:schemeClr val="tx1"/>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7442013" y="3455964"/>
                  <a:ext cx="2334575" cy="627649"/>
                </a:xfrm>
                <a:prstGeom prst="rect">
                  <a:avLst/>
                </a:prstGeom>
                <a:blipFill rotWithShape="1">
                  <a:blip r:embed="rId4"/>
                  <a:stretch>
                    <a:fillRect t="-4854" b="-6796"/>
                  </a:stretch>
                </a:blipFill>
              </p:spPr>
              <p:txBody>
                <a:bodyPr/>
                <a:lstStyle/>
                <a:p>
                  <a:r>
                    <a:rPr lang="zh-CN" altLang="en-US">
                      <a:noFill/>
                    </a:rPr>
                    <a:t> </a:t>
                  </a:r>
                  <a:endParaRPr lang="zh-CN" altLang="en-US">
                    <a:noFill/>
                  </a:endParaRPr>
                </a:p>
              </p:txBody>
            </p:sp>
          </mc:Fallback>
        </mc:AlternateContent>
        <p:sp>
          <p:nvSpPr>
            <p:cNvPr id="10" name="TextBox 9"/>
            <p:cNvSpPr txBox="1"/>
            <p:nvPr/>
          </p:nvSpPr>
          <p:spPr>
            <a:xfrm>
              <a:off x="6358577" y="3319484"/>
              <a:ext cx="364777" cy="937921"/>
            </a:xfrm>
            <a:prstGeom prst="rect">
              <a:avLst/>
            </a:prstGeom>
            <a:noFill/>
          </p:spPr>
          <p:txBody>
            <a:bodyPr wrap="square" rtlCol="0">
              <a:spAutoFit/>
            </a:bodyPr>
            <a:lstStyle/>
            <a:p>
              <a:r>
                <a:rPr lang="zh-CN" altLang="en-US" sz="1200" dirty="0">
                  <a:solidFill>
                    <a:srgbClr val="FFCC00"/>
                  </a:solidFill>
                </a:rPr>
                <a:t>基本可行解</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8A548-49CA-43EC-9A09-54949DBA98F5}"/>
              </a:ext>
            </a:extLst>
          </p:cNvPr>
          <p:cNvSpPr>
            <a:spLocks noGrp="1"/>
          </p:cNvSpPr>
          <p:nvPr>
            <p:ph type="title"/>
          </p:nvPr>
        </p:nvSpPr>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sz="2400" dirty="0">
                <a:latin typeface="隶书" panose="02010509060101010101" pitchFamily="1" charset="-122"/>
              </a:rPr>
              <a:t>-</a:t>
            </a:r>
            <a:r>
              <a:rPr lang="zh-CN" altLang="en-US" sz="2000" dirty="0"/>
              <a:t>线性规划问题的基本理论</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5E26AA2-142C-4F64-8E1E-6FBFF6561600}"/>
                  </a:ext>
                </a:extLst>
              </p:cNvPr>
              <p:cNvSpPr>
                <a:spLocks noGrp="1"/>
              </p:cNvSpPr>
              <p:nvPr>
                <p:ph idx="1"/>
              </p:nvPr>
            </p:nvSpPr>
            <p:spPr>
              <a:xfrm>
                <a:off x="479425" y="1088901"/>
                <a:ext cx="9217025" cy="5616575"/>
              </a:xfrm>
            </p:spPr>
            <p:txBody>
              <a:bodyPr/>
              <a:lstStyle/>
              <a:p>
                <a:r>
                  <a:rPr lang="en-US" altLang="zh-CN" sz="2000" dirty="0">
                    <a:solidFill>
                      <a:srgbClr val="FF0000"/>
                    </a:solidFill>
                  </a:rPr>
                  <a:t>1.</a:t>
                </a:r>
                <a:r>
                  <a:rPr lang="en-US" altLang="zh-CN" sz="2000" dirty="0"/>
                  <a:t>LP</a:t>
                </a:r>
                <a:r>
                  <a:rPr lang="zh-CN" altLang="en-US" sz="2000" dirty="0"/>
                  <a:t>问题可行解</a:t>
                </a:r>
                <a14:m>
                  <m:oMath xmlns:m="http://schemas.openxmlformats.org/officeDocument/2006/math">
                    <m:r>
                      <a:rPr lang="en-US" altLang="zh-CN" sz="2000" b="1" i="1" smtClean="0">
                        <a:latin typeface="Cambria Math"/>
                      </a:rPr>
                      <m:t>𝒙</m:t>
                    </m:r>
                  </m:oMath>
                </a14:m>
                <a:r>
                  <a:rPr lang="zh-CN" altLang="en-US" sz="2000" dirty="0"/>
                  <a:t>为基本可行解的充要条件是</a:t>
                </a:r>
                <a14:m>
                  <m:oMath xmlns:m="http://schemas.openxmlformats.org/officeDocument/2006/math">
                    <m:r>
                      <a:rPr lang="en-US" altLang="zh-CN" sz="2000" b="1" i="1" smtClean="0">
                        <a:latin typeface="Cambria Math"/>
                      </a:rPr>
                      <m:t>𝒙</m:t>
                    </m:r>
                  </m:oMath>
                </a14:m>
                <a:r>
                  <a:rPr lang="zh-CN" altLang="en-US" sz="2000" dirty="0"/>
                  <a:t>中正分量对应的系数列向量线性无关（</a:t>
                </a:r>
                <a:r>
                  <a:rPr lang="zh-CN" altLang="en-US" sz="2000" dirty="0">
                    <a:solidFill>
                      <a:srgbClr val="CC00CC"/>
                    </a:solidFill>
                  </a:rPr>
                  <a:t>如何证明？</a:t>
                </a:r>
                <a:r>
                  <a:rPr lang="zh-CN" altLang="en-US" sz="2000" dirty="0"/>
                  <a:t>）</a:t>
                </a:r>
                <a:endParaRPr lang="en-US" altLang="zh-CN" sz="2000" dirty="0"/>
              </a:p>
              <a:p>
                <a:r>
                  <a:rPr lang="zh-CN" altLang="en-US" sz="2000" dirty="0"/>
                  <a:t>证明：设</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𝒏</m:t>
                                </m:r>
                              </m:sub>
                            </m:sSub>
                          </m:e>
                        </m:d>
                      </m:e>
                      <m:sup>
                        <m:r>
                          <a:rPr lang="en-US" altLang="zh-CN" sz="2000" b="1" i="1" smtClean="0">
                            <a:latin typeface="Cambria Math" panose="02040503050406030204" pitchFamily="18" charset="0"/>
                          </a:rPr>
                          <m:t>𝑻</m:t>
                        </m:r>
                      </m:sup>
                    </m:sSup>
                  </m:oMath>
                </a14:m>
                <a:r>
                  <a:rPr lang="zh-CN" altLang="en-US" sz="2000" dirty="0"/>
                  <a:t>是</a:t>
                </a:r>
                <a:r>
                  <a:rPr lang="en-US" altLang="zh-CN" sz="2000" dirty="0"/>
                  <a:t>LP</a:t>
                </a:r>
                <a:r>
                  <a:rPr lang="zh-CN" altLang="en-US" sz="2000" dirty="0"/>
                  <a:t>问题的一个可行解，</a:t>
                </a:r>
                <a14:m>
                  <m:oMath xmlns:m="http://schemas.openxmlformats.org/officeDocument/2006/math">
                    <m:r>
                      <a:rPr lang="en-US" altLang="zh-CN" sz="2000" b="1" i="1" smtClean="0">
                        <a:latin typeface="Cambria Math" panose="02040503050406030204" pitchFamily="18" charset="0"/>
                      </a:rPr>
                      <m:t>𝑨</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𝒏</m:t>
                                </m:r>
                              </m:sub>
                            </m:sSub>
                          </m:e>
                        </m:d>
                      </m:e>
                      <m:sub>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𝒊</m:t>
                        </m:r>
                      </m:sub>
                    </m:sSub>
                  </m:oMath>
                </a14:m>
                <a:r>
                  <a:rPr lang="zh-CN" altLang="en-US" sz="2000" dirty="0"/>
                  <a:t>为</a:t>
                </a:r>
                <a14:m>
                  <m:oMath xmlns:m="http://schemas.openxmlformats.org/officeDocument/2006/math">
                    <m:r>
                      <a:rPr lang="en-US" altLang="zh-CN" sz="2000" b="1" i="1" dirty="0" smtClean="0">
                        <a:latin typeface="Cambria Math" panose="02040503050406030204" pitchFamily="18" charset="0"/>
                      </a:rPr>
                      <m:t>𝒎</m:t>
                    </m:r>
                  </m:oMath>
                </a14:m>
                <a:r>
                  <a:rPr lang="zh-CN" altLang="en-US" sz="2000" dirty="0"/>
                  <a:t>维的列向量。</a:t>
                </a:r>
                <a:endParaRPr lang="en-US" altLang="zh-CN" sz="2000" dirty="0"/>
              </a:p>
              <a:p>
                <a:r>
                  <a:rPr lang="zh-CN" altLang="en-US" sz="2000" dirty="0">
                    <a:solidFill>
                      <a:srgbClr val="FF0000"/>
                    </a:solidFill>
                  </a:rPr>
                  <a:t>必要性（</a:t>
                </a:r>
                <a14:m>
                  <m:oMath xmlns:m="http://schemas.openxmlformats.org/officeDocument/2006/math">
                    <m:r>
                      <a:rPr lang="en-US" altLang="zh-CN" sz="2000" i="1" dirty="0">
                        <a:solidFill>
                          <a:srgbClr val="FF0000"/>
                        </a:solidFill>
                        <a:latin typeface="Cambria Math" panose="02040503050406030204" pitchFamily="18" charset="0"/>
                      </a:rPr>
                      <m:t>⇒</m:t>
                    </m:r>
                  </m:oMath>
                </a14:m>
                <a:r>
                  <a:rPr lang="zh-CN" altLang="en-US" sz="2000" dirty="0">
                    <a:solidFill>
                      <a:srgbClr val="FF0000"/>
                    </a:solidFill>
                  </a:rPr>
                  <a:t>）</a:t>
                </a:r>
                <a:r>
                  <a:rPr lang="zh-CN" altLang="en-US" sz="2000" dirty="0"/>
                  <a:t>若可行解</a:t>
                </a:r>
                <a14:m>
                  <m:oMath xmlns:m="http://schemas.openxmlformats.org/officeDocument/2006/math">
                    <m:r>
                      <a:rPr lang="en-US" altLang="zh-CN" sz="2000" b="1" i="1" smtClean="0">
                        <a:latin typeface="Cambria Math" panose="02040503050406030204" pitchFamily="18" charset="0"/>
                      </a:rPr>
                      <m:t>𝒙</m:t>
                    </m:r>
                  </m:oMath>
                </a14:m>
                <a:r>
                  <a:rPr lang="zh-CN" altLang="en-US" sz="2000" dirty="0"/>
                  <a:t>是基本可行解。不失一般性，设</a:t>
                </a:r>
                <a:r>
                  <a:rPr lang="en-US" altLang="zh-CN" sz="2000" dirty="0"/>
                  <a:t> </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𝒎</m:t>
                        </m:r>
                      </m:sub>
                    </m:sSub>
                  </m:oMath>
                </a14:m>
                <a:r>
                  <a:rPr lang="zh-CN" altLang="en-US" sz="2000" dirty="0"/>
                  <a:t>为基变量。即</a:t>
                </a:r>
                <a14:m>
                  <m:oMath xmlns:m="http://schemas.openxmlformats.org/officeDocument/2006/math">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𝒎</m:t>
                        </m:r>
                      </m:sub>
                    </m:sSub>
                    <m:r>
                      <a:rPr lang="en-US" altLang="zh-CN" sz="2000" b="1" i="1" smtClean="0">
                        <a:latin typeface="Cambria Math" panose="02040503050406030204" pitchFamily="18" charset="0"/>
                      </a:rPr>
                      <m:t>)</m:t>
                    </m:r>
                  </m:oMath>
                </a14:m>
                <a:r>
                  <a:rPr lang="zh-CN" altLang="en-US" sz="2000" dirty="0"/>
                  <a:t>为基矩阵，而非基变量</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𝒎</m:t>
                        </m:r>
                      </m:e>
                      <m:sub>
                        <m:r>
                          <a:rPr lang="en-US" altLang="zh-CN" sz="2000" b="1" i="1" smtClean="0">
                            <a:latin typeface="Cambria Math" panose="02040503050406030204" pitchFamily="18" charset="0"/>
                          </a:rPr>
                          <m:t>𝒏</m:t>
                        </m:r>
                      </m:sub>
                    </m:sSub>
                    <m:r>
                      <a:rPr lang="en-US" altLang="zh-CN" sz="2000" i="1">
                        <a:latin typeface="Cambria Math" panose="02040503050406030204" pitchFamily="18" charset="0"/>
                      </a:rPr>
                      <m:t>=</m:t>
                    </m:r>
                  </m:oMath>
                </a14:m>
                <a:r>
                  <a:rPr lang="en-US" altLang="zh-CN" sz="2000" dirty="0"/>
                  <a:t>0</a:t>
                </a:r>
                <a:r>
                  <a:rPr lang="zh-CN" altLang="en-US" sz="2000" dirty="0"/>
                  <a:t>。因是可行解，</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oMath>
                </a14:m>
                <a:r>
                  <a:rPr lang="zh-CN" altLang="en-US" sz="2000" dirty="0"/>
                  <a:t>因此</a:t>
                </a:r>
                <a14:m>
                  <m:oMath xmlns:m="http://schemas.openxmlformats.org/officeDocument/2006/math">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𝒙</m:t>
                        </m:r>
                      </m:e>
                      <m:sub>
                        <m:r>
                          <a:rPr lang="en-US" altLang="zh-CN" sz="2000" b="1" i="1" dirty="0" smtClean="0">
                            <a:latin typeface="Cambria Math" panose="02040503050406030204" pitchFamily="18" charset="0"/>
                          </a:rPr>
                          <m:t>𝒊</m:t>
                        </m:r>
                      </m:sub>
                    </m:sSub>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𝟎</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𝒊</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𝟏</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𝒎</m:t>
                    </m:r>
                    <m:r>
                      <a:rPr lang="zh-CN" altLang="en-US" sz="2000" i="1" dirty="0">
                        <a:latin typeface="Cambria Math" panose="02040503050406030204" pitchFamily="18" charset="0"/>
                      </a:rPr>
                      <m:t>。</m:t>
                    </m:r>
                  </m:oMath>
                </a14:m>
                <a:r>
                  <a:rPr lang="zh-CN" altLang="en-US" sz="2000" dirty="0"/>
                  <a:t>设其中正分量的个数为</a:t>
                </a:r>
                <a14:m>
                  <m:oMath xmlns:m="http://schemas.openxmlformats.org/officeDocument/2006/math">
                    <m:r>
                      <a:rPr lang="en-US" altLang="zh-CN" sz="2000" b="1" i="1" smtClean="0">
                        <a:latin typeface="Cambria Math" panose="02040503050406030204" pitchFamily="18" charset="0"/>
                      </a:rPr>
                      <m:t>𝒌</m:t>
                    </m:r>
                    <m:r>
                      <a:rPr lang="zh-CN" altLang="en-US" sz="2000" i="1">
                        <a:latin typeface="Cambria Math" panose="02040503050406030204" pitchFamily="18" charset="0"/>
                      </a:rPr>
                      <m:t>，</m:t>
                    </m:r>
                  </m:oMath>
                </a14:m>
                <a:r>
                  <a:rPr lang="zh-CN" altLang="en-US" sz="2000" dirty="0"/>
                  <a:t>则</a:t>
                </a:r>
                <a14:m>
                  <m:oMath xmlns:m="http://schemas.openxmlformats.org/officeDocument/2006/math">
                    <m:r>
                      <a:rPr lang="en-US" altLang="zh-CN" sz="2000" b="1" i="1" dirty="0" smtClean="0">
                        <a:latin typeface="Cambria Math" panose="02040503050406030204" pitchFamily="18" charset="0"/>
                      </a:rPr>
                      <m:t>𝒌</m:t>
                    </m:r>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𝒎</m:t>
                    </m:r>
                  </m:oMath>
                </a14:m>
                <a:r>
                  <a:rPr lang="en-US" altLang="zh-CN" sz="2000" dirty="0"/>
                  <a:t>,</a:t>
                </a:r>
                <a:r>
                  <a:rPr lang="zh-CN" altLang="en-US" sz="2000" dirty="0"/>
                  <a:t>其对应的系数列向量为</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𝒌</m:t>
                        </m:r>
                      </m:sub>
                    </m:sSub>
                    <m:r>
                      <a:rPr lang="zh-CN" altLang="en-US" sz="2000" i="1">
                        <a:latin typeface="Cambria Math" panose="02040503050406030204" pitchFamily="18" charset="0"/>
                      </a:rPr>
                      <m:t>。</m:t>
                    </m:r>
                  </m:oMath>
                </a14:m>
                <a:r>
                  <a:rPr lang="zh-CN" altLang="en-US" sz="2000" dirty="0"/>
                  <a:t>显然</a:t>
                </a:r>
                <a14:m>
                  <m:oMath xmlns:m="http://schemas.openxmlformats.org/officeDocument/2006/math">
                    <m:d>
                      <m:dPr>
                        <m:ctrlPr>
                          <a:rPr lang="en-US" altLang="zh-CN" sz="2000" b="1" i="1" dirty="0" smtClean="0">
                            <a:latin typeface="Cambria Math" panose="02040503050406030204" pitchFamily="18" charset="0"/>
                          </a:rPr>
                        </m:ctrlPr>
                      </m:dPr>
                      <m:e>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𝟏</m:t>
                            </m:r>
                          </m:sub>
                        </m:sSub>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𝟐</m:t>
                            </m:r>
                          </m:sub>
                        </m:sSub>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𝒌</m:t>
                            </m:r>
                          </m:sub>
                        </m:sSub>
                      </m:e>
                    </m:d>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𝟏</m:t>
                        </m:r>
                      </m:sub>
                    </m:sSub>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𝟐</m:t>
                        </m:r>
                      </m:sub>
                    </m:sSub>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𝒎</m:t>
                        </m:r>
                      </m:sub>
                    </m:sSub>
                    <m:r>
                      <a:rPr lang="en-US" altLang="zh-CN" sz="2000" b="1" i="1" dirty="0" smtClean="0">
                        <a:latin typeface="Cambria Math" panose="02040503050406030204" pitchFamily="18" charset="0"/>
                      </a:rPr>
                      <m:t>)</m:t>
                    </m:r>
                  </m:oMath>
                </a14:m>
                <a:r>
                  <a:rPr lang="en-US" altLang="zh-CN" sz="2000" dirty="0"/>
                  <a:t>,</a:t>
                </a:r>
                <a:r>
                  <a:rPr lang="zh-CN" altLang="en-US" sz="2000" dirty="0"/>
                  <a:t>因为</a:t>
                </a:r>
                <a14:m>
                  <m:oMath xmlns:m="http://schemas.openxmlformats.org/officeDocument/2006/math">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𝟏</m:t>
                        </m:r>
                      </m:sub>
                    </m:sSub>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𝟐</m:t>
                        </m:r>
                      </m:sub>
                    </m:sSub>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𝒑</m:t>
                        </m:r>
                      </m:e>
                      <m:sub>
                        <m:r>
                          <a:rPr lang="en-US" altLang="zh-CN" sz="2000" b="1" i="1" dirty="0" smtClean="0">
                            <a:latin typeface="Cambria Math" panose="02040503050406030204" pitchFamily="18" charset="0"/>
                          </a:rPr>
                          <m:t>𝒎</m:t>
                        </m:r>
                      </m:sub>
                    </m:sSub>
                  </m:oMath>
                </a14:m>
                <a:r>
                  <a:rPr lang="zh-CN" altLang="en-US" sz="2000" dirty="0"/>
                  <a:t>线性无关，因此</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𝒌</m:t>
                        </m:r>
                      </m:sub>
                    </m:sSub>
                  </m:oMath>
                </a14:m>
                <a:r>
                  <a:rPr lang="zh-CN" altLang="en-US" sz="2000" dirty="0"/>
                  <a:t>线性无关</a:t>
                </a:r>
                <a:endParaRPr lang="en-US" altLang="zh-CN" sz="2000" dirty="0"/>
              </a:p>
              <a:p>
                <a:r>
                  <a:rPr lang="zh-CN" altLang="en-US" sz="2000" dirty="0">
                    <a:solidFill>
                      <a:srgbClr val="FF0000"/>
                    </a:solidFill>
                  </a:rPr>
                  <a:t>充分性（</a:t>
                </a:r>
                <a14:m>
                  <m:oMath xmlns:m="http://schemas.openxmlformats.org/officeDocument/2006/math">
                    <m:r>
                      <a:rPr lang="en-US" altLang="zh-CN" sz="2000" b="1" i="1" smtClean="0">
                        <a:solidFill>
                          <a:srgbClr val="FF0000"/>
                        </a:solidFill>
                        <a:latin typeface="Cambria Math" panose="02040503050406030204" pitchFamily="18" charset="0"/>
                      </a:rPr>
                      <m:t>⇐</m:t>
                    </m:r>
                  </m:oMath>
                </a14:m>
                <a:r>
                  <a:rPr lang="zh-CN" altLang="en-US" sz="2000" dirty="0">
                    <a:solidFill>
                      <a:srgbClr val="FF0000"/>
                    </a:solidFill>
                  </a:rPr>
                  <a:t>）</a:t>
                </a:r>
                <a:r>
                  <a:rPr lang="zh-CN" altLang="en-US" sz="2000" dirty="0"/>
                  <a:t>设</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𝒌</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e>
                        </m:d>
                      </m:e>
                      <m:sup>
                        <m:r>
                          <a:rPr lang="en-US" altLang="zh-CN" sz="2000" b="1" i="1" smtClean="0">
                            <a:latin typeface="Cambria Math" panose="02040503050406030204" pitchFamily="18" charset="0"/>
                          </a:rPr>
                          <m:t>𝑻</m:t>
                        </m:r>
                      </m:sup>
                    </m:sSup>
                  </m:oMath>
                </a14:m>
                <a:r>
                  <a:rPr lang="zh-CN" altLang="en-US" sz="2000" dirty="0"/>
                  <a:t>是</a:t>
                </a:r>
                <a:r>
                  <a:rPr lang="en-US" altLang="zh-CN" sz="2000" dirty="0"/>
                  <a:t>LP</a:t>
                </a:r>
                <a:r>
                  <a:rPr lang="zh-CN" altLang="en-US" sz="2000" dirty="0"/>
                  <a:t>问题的可行解，其中正分量</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𝟐</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𝒌</m:t>
                        </m:r>
                      </m:sub>
                    </m:sSub>
                  </m:oMath>
                </a14:m>
                <a:r>
                  <a:rPr lang="zh-CN" altLang="en-US" sz="2000" dirty="0"/>
                  <a:t>所对应的系数列向量线性无关。因为系数矩阵</a:t>
                </a:r>
                <a14:m>
                  <m:oMath xmlns:m="http://schemas.openxmlformats.org/officeDocument/2006/math">
                    <m:r>
                      <a:rPr lang="en-US" altLang="zh-CN" sz="2000" b="1" i="1" smtClean="0">
                        <a:latin typeface="Cambria Math" panose="02040503050406030204" pitchFamily="18" charset="0"/>
                      </a:rPr>
                      <m:t>𝑨</m:t>
                    </m:r>
                  </m:oMath>
                </a14:m>
                <a:r>
                  <a:rPr lang="zh-CN" altLang="en-US" sz="2000" dirty="0"/>
                  <a:t>的秩</a:t>
                </a:r>
                <a14:m>
                  <m:oMath xmlns:m="http://schemas.openxmlformats.org/officeDocument/2006/math">
                    <m:r>
                      <a:rPr lang="en-US" altLang="zh-CN" sz="2000" b="1" i="1" smtClean="0">
                        <a:latin typeface="Cambria Math" panose="02040503050406030204" pitchFamily="18" charset="0"/>
                      </a:rPr>
                      <m:t>𝒓</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𝑨</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m:t>
                    </m:r>
                    <m:r>
                      <a:rPr lang="en-US" altLang="zh-CN" sz="2000" b="1" i="1" smtClean="0">
                        <a:latin typeface="Cambria Math" panose="02040503050406030204" pitchFamily="18" charset="0"/>
                      </a:rPr>
                      <m:t>,</m:t>
                    </m:r>
                  </m:oMath>
                </a14:m>
                <a:r>
                  <a:rPr lang="zh-CN" altLang="en-US" sz="2000" dirty="0"/>
                  <a:t>显然，</a:t>
                </a:r>
                <a14:m>
                  <m:oMath xmlns:m="http://schemas.openxmlformats.org/officeDocument/2006/math">
                    <m:r>
                      <a:rPr lang="en-US" altLang="zh-CN" sz="2000" b="1" i="1" smtClean="0">
                        <a:latin typeface="Cambria Math" panose="02040503050406030204" pitchFamily="18" charset="0"/>
                      </a:rPr>
                      <m:t>𝒌</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𝒎</m:t>
                    </m:r>
                    <m:r>
                      <a:rPr lang="zh-CN" altLang="en-US" sz="2000" i="1">
                        <a:latin typeface="Cambria Math" panose="02040503050406030204" pitchFamily="18" charset="0"/>
                      </a:rPr>
                      <m:t>。</m:t>
                    </m:r>
                  </m:oMath>
                </a14:m>
                <a:endParaRPr lang="en-US" altLang="zh-CN" sz="2000" dirty="0"/>
              </a:p>
              <a:p>
                <a:pPr lvl="1"/>
                <a:r>
                  <a:rPr lang="en-US" altLang="zh-CN" sz="1800" dirty="0"/>
                  <a:t>1</a:t>
                </a:r>
                <a:r>
                  <a:rPr lang="zh-CN" altLang="en-US" sz="1800" dirty="0"/>
                  <a:t>）若</a:t>
                </a:r>
                <a14:m>
                  <m:oMath xmlns:m="http://schemas.openxmlformats.org/officeDocument/2006/math">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𝒎</m:t>
                    </m:r>
                    <m:r>
                      <a:rPr lang="zh-CN" altLang="en-US" sz="1800" i="1">
                        <a:latin typeface="Cambria Math" panose="02040503050406030204" pitchFamily="18" charset="0"/>
                      </a:rPr>
                      <m:t>，</m:t>
                    </m:r>
                  </m:oMath>
                </a14:m>
                <a:r>
                  <a:rPr lang="zh-CN" altLang="en-US" sz="1800" dirty="0"/>
                  <a:t>因</a:t>
                </a:r>
                <a14:m>
                  <m:oMath xmlns:m="http://schemas.openxmlformats.org/officeDocument/2006/math">
                    <m:sSub>
                      <m:sSubPr>
                        <m:ctrlPr>
                          <a:rPr lang="en-US" altLang="zh-CN" sz="1800" b="1" i="1" dirty="0" smtClean="0">
                            <a:latin typeface="Cambria Math" panose="02040503050406030204" pitchFamily="18" charset="0"/>
                          </a:rPr>
                        </m:ctrlPr>
                      </m:sSubPr>
                      <m:e>
                        <m:r>
                          <a:rPr lang="en-US" altLang="zh-CN" sz="1800" b="1" i="1" dirty="0" smtClean="0">
                            <a:latin typeface="Cambria Math" panose="02040503050406030204" pitchFamily="18" charset="0"/>
                          </a:rPr>
                          <m:t>𝒙</m:t>
                        </m:r>
                      </m:e>
                      <m:sub>
                        <m:r>
                          <a:rPr lang="en-US" altLang="zh-CN" sz="1800" b="1" i="1" dirty="0" smtClean="0">
                            <a:latin typeface="Cambria Math" panose="02040503050406030204" pitchFamily="18" charset="0"/>
                          </a:rPr>
                          <m:t>𝒊</m:t>
                        </m:r>
                      </m:sub>
                    </m:sSub>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𝟎</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𝒊</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𝟏</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𝟐</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𝒏</m:t>
                    </m:r>
                    <m:r>
                      <a:rPr lang="en-US" altLang="zh-CN" sz="1800" b="1" i="1" dirty="0" smtClean="0">
                        <a:latin typeface="Cambria Math" panose="02040503050406030204" pitchFamily="18" charset="0"/>
                      </a:rPr>
                      <m:t>)</m:t>
                    </m:r>
                    <m:r>
                      <a:rPr lang="zh-CN" altLang="en-US" sz="1800" i="1" dirty="0">
                        <a:latin typeface="Cambria Math" panose="02040503050406030204" pitchFamily="18" charset="0"/>
                      </a:rPr>
                      <m:t>，</m:t>
                    </m:r>
                  </m:oMath>
                </a14:m>
                <a:r>
                  <a:rPr lang="zh-CN" altLang="en-US" sz="1800" dirty="0"/>
                  <a:t>则由定义知</a:t>
                </a:r>
                <a14:m>
                  <m:oMath xmlns:m="http://schemas.openxmlformats.org/officeDocument/2006/math">
                    <m:r>
                      <a:rPr lang="en-US" altLang="zh-CN" sz="1800" b="1" i="1" smtClean="0">
                        <a:latin typeface="Cambria Math" panose="02040503050406030204" pitchFamily="18" charset="0"/>
                      </a:rPr>
                      <m:t>𝒙</m:t>
                    </m:r>
                  </m:oMath>
                </a14:m>
                <a:r>
                  <a:rPr lang="zh-CN" altLang="en-US" sz="1800" dirty="0"/>
                  <a:t>为一个基本可行解</a:t>
                </a:r>
                <a:endParaRPr lang="en-US" altLang="zh-CN" sz="1800" dirty="0"/>
              </a:p>
              <a:p>
                <a:pPr lvl="1"/>
                <a:r>
                  <a:rPr lang="en-US" altLang="zh-CN" sz="1800" dirty="0"/>
                  <a:t>2</a:t>
                </a:r>
                <a:r>
                  <a:rPr lang="zh-CN" altLang="en-US" sz="1800" dirty="0"/>
                  <a:t>）若</a:t>
                </a:r>
                <a14:m>
                  <m:oMath xmlns:m="http://schemas.openxmlformats.org/officeDocument/2006/math">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&lt;</m:t>
                    </m:r>
                    <m:r>
                      <a:rPr lang="en-US" altLang="zh-CN" sz="1800" b="1" i="1" smtClean="0">
                        <a:latin typeface="Cambria Math" panose="02040503050406030204" pitchFamily="18" charset="0"/>
                      </a:rPr>
                      <m:t>𝒎</m:t>
                    </m:r>
                    <m:r>
                      <a:rPr lang="zh-CN" altLang="en-US" sz="1800" i="1">
                        <a:latin typeface="Cambria Math" panose="02040503050406030204" pitchFamily="18" charset="0"/>
                      </a:rPr>
                      <m:t>，</m:t>
                    </m:r>
                  </m:oMath>
                </a14:m>
                <a:r>
                  <a:rPr lang="zh-CN" altLang="en-US" sz="1800" dirty="0"/>
                  <a:t>则</a:t>
                </a:r>
                <a14:m>
                  <m:oMath xmlns:m="http://schemas.openxmlformats.org/officeDocument/2006/math">
                    <m:sSub>
                      <m:sSubPr>
                        <m:ctrlPr>
                          <a:rPr lang="en-US" altLang="zh-CN" sz="1800" b="1" i="1" dirty="0" smtClean="0">
                            <a:latin typeface="Cambria Math" panose="02040503050406030204" pitchFamily="18" charset="0"/>
                          </a:rPr>
                        </m:ctrlPr>
                      </m:sSubPr>
                      <m:e>
                        <m:r>
                          <a:rPr lang="en-US" altLang="zh-CN" sz="1800" b="1" i="1" dirty="0" smtClean="0">
                            <a:latin typeface="Cambria Math" panose="02040503050406030204" pitchFamily="18" charset="0"/>
                          </a:rPr>
                          <m:t>𝒑</m:t>
                        </m:r>
                      </m:e>
                      <m:sub>
                        <m:r>
                          <a:rPr lang="en-US" altLang="zh-CN" sz="1800" b="1" i="1" dirty="0" smtClean="0">
                            <a:latin typeface="Cambria Math" panose="02040503050406030204" pitchFamily="18" charset="0"/>
                          </a:rPr>
                          <m:t>𝟏</m:t>
                        </m:r>
                      </m:sub>
                    </m:sSub>
                    <m:r>
                      <a:rPr lang="en-US" altLang="zh-CN" sz="1800" b="1" i="1" dirty="0" smtClean="0">
                        <a:latin typeface="Cambria Math" panose="02040503050406030204" pitchFamily="18" charset="0"/>
                      </a:rPr>
                      <m:t>,⋯,</m:t>
                    </m:r>
                    <m:sSub>
                      <m:sSubPr>
                        <m:ctrlPr>
                          <a:rPr lang="en-US" altLang="zh-CN" sz="1800" b="1" i="1" dirty="0" smtClean="0">
                            <a:latin typeface="Cambria Math" panose="02040503050406030204" pitchFamily="18" charset="0"/>
                          </a:rPr>
                        </m:ctrlPr>
                      </m:sSubPr>
                      <m:e>
                        <m:r>
                          <a:rPr lang="en-US" altLang="zh-CN" sz="1800" b="1" i="1" dirty="0" smtClean="0">
                            <a:latin typeface="Cambria Math" panose="02040503050406030204" pitchFamily="18" charset="0"/>
                          </a:rPr>
                          <m:t>𝒑</m:t>
                        </m:r>
                      </m:e>
                      <m:sub>
                        <m:r>
                          <a:rPr lang="en-US" altLang="zh-CN" sz="1800" b="1" i="1" dirty="0" smtClean="0">
                            <a:latin typeface="Cambria Math" panose="02040503050406030204" pitchFamily="18" charset="0"/>
                          </a:rPr>
                          <m:t>𝒌</m:t>
                        </m:r>
                      </m:sub>
                    </m:sSub>
                  </m:oMath>
                </a14:m>
                <a:r>
                  <a:rPr lang="zh-CN" altLang="en-US" sz="1800" dirty="0"/>
                  <a:t>线性无关。又</a:t>
                </a:r>
                <a14:m>
                  <m:oMath xmlns:m="http://schemas.openxmlformats.org/officeDocument/2006/math">
                    <m:r>
                      <a:rPr lang="en-US" altLang="zh-CN" sz="1800" b="1" i="1" smtClean="0">
                        <a:latin typeface="Cambria Math" panose="02040503050406030204" pitchFamily="18" charset="0"/>
                      </a:rPr>
                      <m:t>𝒓</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𝑨</m:t>
                        </m:r>
                      </m:e>
                    </m:d>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𝒓</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𝟐</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𝒌</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𝒏</m:t>
                            </m:r>
                          </m:sub>
                        </m:sSub>
                      </m:e>
                    </m:d>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𝒎</m:t>
                    </m:r>
                    <m:r>
                      <a:rPr lang="zh-CN" altLang="en-US" sz="1800" i="1">
                        <a:latin typeface="Cambria Math" panose="02040503050406030204" pitchFamily="18" charset="0"/>
                      </a:rPr>
                      <m:t>。</m:t>
                    </m:r>
                  </m:oMath>
                </a14:m>
                <a:r>
                  <a:rPr lang="zh-CN" altLang="en-US" sz="1800" dirty="0"/>
                  <a:t>因此，必定可从</a:t>
                </a:r>
                <a14:m>
                  <m:oMath xmlns:m="http://schemas.openxmlformats.org/officeDocument/2006/math">
                    <m:r>
                      <a:rPr lang="en-US" altLang="zh-CN" sz="1800" b="1" i="1" smtClean="0">
                        <a:latin typeface="Cambria Math" panose="02040503050406030204" pitchFamily="18" charset="0"/>
                      </a:rPr>
                      <m:t>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𝒌</m:t>
                    </m:r>
                  </m:oMath>
                </a14:m>
                <a:r>
                  <a:rPr lang="zh-CN" altLang="en-US" sz="1800" dirty="0"/>
                  <a:t>个列向量</a:t>
                </a:r>
                <a14:m>
                  <m:oMath xmlns:m="http://schemas.openxmlformats.org/officeDocument/2006/math">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𝒏</m:t>
                        </m:r>
                      </m:sub>
                    </m:sSub>
                    <m:r>
                      <a:rPr lang="en-US" altLang="zh-CN" sz="1800" b="1" i="1" smtClean="0">
                        <a:latin typeface="Cambria Math" panose="02040503050406030204" pitchFamily="18" charset="0"/>
                      </a:rPr>
                      <m:t>)</m:t>
                    </m:r>
                  </m:oMath>
                </a14:m>
                <a:r>
                  <a:rPr lang="zh-CN" altLang="en-US" sz="1800" dirty="0"/>
                  <a:t>中选出</a:t>
                </a:r>
                <a14:m>
                  <m:oMath xmlns:m="http://schemas.openxmlformats.org/officeDocument/2006/math">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𝒎</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oMath>
                </a14:m>
                <a:r>
                  <a:rPr lang="zh-CN" altLang="en-US" sz="1800" dirty="0"/>
                  <a:t>个列向量（不失一般性，设为</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𝒎</m:t>
                        </m:r>
                      </m:sub>
                    </m:sSub>
                  </m:oMath>
                </a14:m>
                <a:r>
                  <a:rPr lang="zh-CN" altLang="en-US" sz="1800" dirty="0"/>
                  <a:t>）与</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𝒌</m:t>
                        </m:r>
                      </m:sub>
                    </m:sSub>
                  </m:oMath>
                </a14:m>
                <a:r>
                  <a:rPr lang="zh-CN" altLang="en-US" sz="1800" dirty="0"/>
                  <a:t>合起来线性无关。即</a:t>
                </a:r>
                <a14:m>
                  <m:oMath xmlns:m="http://schemas.openxmlformats.org/officeDocument/2006/math">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𝟐</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𝒌</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𝒑</m:t>
                        </m:r>
                      </m:e>
                      <m:sub>
                        <m:r>
                          <a:rPr lang="en-US" altLang="zh-CN" sz="1800" b="1" i="1" smtClean="0">
                            <a:latin typeface="Cambria Math" panose="02040503050406030204" pitchFamily="18" charset="0"/>
                          </a:rPr>
                          <m:t>𝒎</m:t>
                        </m:r>
                      </m:sub>
                    </m:sSub>
                    <m:r>
                      <a:rPr lang="en-US" altLang="zh-CN" sz="1800" b="1" i="1" smtClean="0">
                        <a:latin typeface="Cambria Math" panose="02040503050406030204" pitchFamily="18" charset="0"/>
                      </a:rPr>
                      <m:t>)</m:t>
                    </m:r>
                  </m:oMath>
                </a14:m>
                <a:r>
                  <a:rPr lang="zh-CN" altLang="en-US" sz="1800" dirty="0"/>
                  <a:t>可构成一个基矩阵。与其对应的基变量为</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&gt;</m:t>
                    </m:r>
                    <m:r>
                      <a:rPr lang="en-US" altLang="zh-CN" sz="1800" b="1" i="1" smtClean="0">
                        <a:latin typeface="Cambria Math" panose="02040503050406030204" pitchFamily="18" charset="0"/>
                      </a:rPr>
                      <m:t>𝟎</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𝒊</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𝟐</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𝒌</m:t>
                        </m:r>
                      </m:e>
                    </m:d>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𝒋</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𝒋</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𝒌</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𝒎</m:t>
                    </m:r>
                    <m:r>
                      <a:rPr lang="en-US" altLang="zh-CN" sz="1800" b="1" i="1" smtClean="0">
                        <a:latin typeface="Cambria Math" panose="02040503050406030204" pitchFamily="18" charset="0"/>
                      </a:rPr>
                      <m:t>)</m:t>
                    </m:r>
                    <m:r>
                      <a:rPr lang="zh-CN" altLang="en-US" sz="1800" i="1">
                        <a:latin typeface="Cambria Math" panose="02040503050406030204" pitchFamily="18" charset="0"/>
                      </a:rPr>
                      <m:t>，</m:t>
                    </m:r>
                  </m:oMath>
                </a14:m>
                <a:r>
                  <a:rPr lang="zh-CN" altLang="en-US" sz="1800" dirty="0"/>
                  <a:t>其余非基变量仍为</a:t>
                </a:r>
                <a:r>
                  <a:rPr lang="en-US" altLang="zh-CN" sz="1800" dirty="0"/>
                  <a:t>0</a:t>
                </a:r>
                <a:r>
                  <a:rPr lang="zh-CN" altLang="en-US" sz="1800" dirty="0"/>
                  <a:t>。因此</a:t>
                </a:r>
                <a14:m>
                  <m:oMath xmlns:m="http://schemas.openxmlformats.org/officeDocument/2006/math">
                    <m:r>
                      <a:rPr lang="en-US" altLang="zh-CN" sz="1800" b="1" i="1" smtClean="0">
                        <a:latin typeface="Cambria Math" panose="02040503050406030204" pitchFamily="18" charset="0"/>
                      </a:rPr>
                      <m:t>𝒙</m:t>
                    </m:r>
                  </m:oMath>
                </a14:m>
                <a:r>
                  <a:rPr lang="zh-CN" altLang="en-US" sz="1800" dirty="0"/>
                  <a:t>是一个基本可行解。</a:t>
                </a:r>
              </a:p>
            </p:txBody>
          </p:sp>
        </mc:Choice>
        <mc:Fallback>
          <p:sp>
            <p:nvSpPr>
              <p:cNvPr id="3" name="内容占位符 2">
                <a:extLst>
                  <a:ext uri="{FF2B5EF4-FFF2-40B4-BE49-F238E27FC236}">
                    <a16:creationId xmlns:a16="http://schemas.microsoft.com/office/drawing/2014/main" id="{65E26AA2-142C-4F64-8E1E-6FBFF6561600}"/>
                  </a:ext>
                </a:extLst>
              </p:cNvPr>
              <p:cNvSpPr>
                <a:spLocks noGrp="1" noRot="1" noChangeAspect="1" noMove="1" noResize="1" noEditPoints="1" noAdjustHandles="1" noChangeArrowheads="1" noChangeShapeType="1" noTextEdit="1"/>
              </p:cNvSpPr>
              <p:nvPr>
                <p:ph idx="1"/>
              </p:nvPr>
            </p:nvSpPr>
            <p:spPr>
              <a:xfrm>
                <a:off x="479425" y="1088901"/>
                <a:ext cx="9217025" cy="5616575"/>
              </a:xfrm>
              <a:blipFill>
                <a:blip r:embed="rId2"/>
                <a:stretch>
                  <a:fillRect l="-661" t="-869" b="-3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016714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24" y="180975"/>
            <a:ext cx="8938071" cy="763588"/>
          </a:xfrm>
        </p:spPr>
        <p:txBody>
          <a:bodyPr/>
          <a:lstStyle/>
          <a:p>
            <a:r>
              <a:rPr lang="en-US" altLang="zh-CN" dirty="0">
                <a:latin typeface="隶书" panose="02010509060101010101" pitchFamily="1" charset="-122"/>
              </a:rPr>
              <a:t>2.1 </a:t>
            </a:r>
            <a:r>
              <a:rPr lang="zh-CN" altLang="en-US" dirty="0">
                <a:latin typeface="隶书" panose="02010509060101010101" pitchFamily="1" charset="-122"/>
              </a:rPr>
              <a:t>线性规划的基本概念</a:t>
            </a:r>
            <a:r>
              <a:rPr lang="en-US" altLang="zh-CN" sz="2400" dirty="0">
                <a:latin typeface="隶书" panose="02010509060101010101" pitchFamily="1" charset="-122"/>
              </a:rPr>
              <a:t>-</a:t>
            </a:r>
            <a:r>
              <a:rPr lang="zh-CN" altLang="en-US" sz="2000" dirty="0"/>
              <a:t>线性规划问题的基本理论</a:t>
            </a:r>
            <a:r>
              <a:rPr lang="en-US" altLang="zh-CN" sz="2000" dirty="0"/>
              <a:t>(</a:t>
            </a:r>
            <a:r>
              <a:rPr lang="zh-CN" altLang="en-US" sz="2000" dirty="0"/>
              <a:t>续</a:t>
            </a:r>
            <a:r>
              <a:rPr lang="en-US" altLang="zh-CN" sz="2000" dirty="0"/>
              <a:t>1)</a:t>
            </a:r>
            <a:endParaRPr lang="zh-CN" altLang="en-US" sz="20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sz="2000" dirty="0"/>
                  <a:t>线性规划</a:t>
                </a:r>
                <a:r>
                  <a:rPr lang="en-US" altLang="zh-CN" sz="2000" dirty="0"/>
                  <a:t>-</a:t>
                </a:r>
                <a:r>
                  <a:rPr lang="zh-CN" altLang="en-US" sz="2000" dirty="0"/>
                  <a:t>基本定理</a:t>
                </a:r>
                <a:endParaRPr lang="en-US" altLang="zh-CN" sz="2000" dirty="0"/>
              </a:p>
              <a:p>
                <a:pPr lvl="1"/>
                <a:r>
                  <a:rPr lang="en-US" altLang="zh-CN" sz="2000" dirty="0">
                    <a:solidFill>
                      <a:srgbClr val="FF0000"/>
                    </a:solidFill>
                  </a:rPr>
                  <a:t>2.</a:t>
                </a:r>
                <a:r>
                  <a:rPr lang="en-US" altLang="zh-CN" sz="1800" dirty="0"/>
                  <a:t>LP</a:t>
                </a:r>
                <a:r>
                  <a:rPr lang="zh-CN" altLang="en-US" sz="1800" dirty="0"/>
                  <a:t>问题的每一个基本可行解</a:t>
                </a:r>
                <a14:m>
                  <m:oMath xmlns:m="http://schemas.openxmlformats.org/officeDocument/2006/math">
                    <m:r>
                      <a:rPr lang="en-US" altLang="zh-CN" sz="1800" i="1">
                        <a:latin typeface="Cambria Math"/>
                      </a:rPr>
                      <m:t>𝒙</m:t>
                    </m:r>
                  </m:oMath>
                </a14:m>
                <a:r>
                  <a:rPr lang="zh-CN" altLang="en-US" sz="1800" dirty="0"/>
                  <a:t>对应可行域</a:t>
                </a:r>
                <a:r>
                  <a:rPr lang="en-US" altLang="zh-CN" sz="1800" dirty="0"/>
                  <a:t>(</a:t>
                </a:r>
                <a:r>
                  <a:rPr lang="zh-CN" altLang="en-US" sz="1800" dirty="0"/>
                  <a:t>就是约束多面体</a:t>
                </a:r>
                <a:r>
                  <a:rPr lang="en-US" altLang="zh-CN" sz="1800" dirty="0"/>
                  <a:t>)</a:t>
                </a:r>
                <a:r>
                  <a:rPr lang="zh-CN" altLang="en-US" sz="1800" dirty="0"/>
                  <a:t>的一个极点</a:t>
                </a:r>
                <a:endParaRPr lang="en-US" altLang="zh-CN" sz="1800" dirty="0"/>
              </a:p>
              <a:p>
                <a:pPr marL="441325" lvl="1" indent="0">
                  <a:buNone/>
                </a:pPr>
                <a:r>
                  <a:rPr lang="zh-CN" altLang="en-US" sz="1800" dirty="0">
                    <a:solidFill>
                      <a:srgbClr val="FF0000"/>
                    </a:solidFill>
                  </a:rPr>
                  <a:t>证明</a:t>
                </a:r>
                <a:r>
                  <a:rPr lang="en-US" altLang="zh-CN" sz="1800" dirty="0"/>
                  <a:t>:</a:t>
                </a:r>
                <a:r>
                  <a:rPr lang="zh-CN" altLang="en-US" sz="1800" dirty="0"/>
                  <a:t>不失一般性，设基本可行解</a:t>
                </a:r>
                <a14:m>
                  <m:oMath xmlns:m="http://schemas.openxmlformats.org/officeDocument/2006/math">
                    <m:r>
                      <a:rPr lang="en-US" altLang="zh-CN" sz="1800" b="1" i="1" smtClean="0">
                        <a:latin typeface="Cambria Math"/>
                      </a:rPr>
                      <m:t>𝒙</m:t>
                    </m:r>
                  </m:oMath>
                </a14:m>
                <a:r>
                  <a:rPr lang="zh-CN" altLang="en-US" sz="1800" dirty="0"/>
                  <a:t>的前</a:t>
                </a:r>
                <a14:m>
                  <m:oMath xmlns:m="http://schemas.openxmlformats.org/officeDocument/2006/math">
                    <m:r>
                      <a:rPr lang="en-US" altLang="zh-CN" sz="1800" b="1" i="1" smtClean="0">
                        <a:latin typeface="Cambria Math"/>
                      </a:rPr>
                      <m:t>𝒎</m:t>
                    </m:r>
                  </m:oMath>
                </a14:m>
                <a:r>
                  <a:rPr lang="zh-CN" altLang="en-US" sz="1800" dirty="0"/>
                  <a:t>个分量为基变量</a:t>
                </a:r>
                <a:r>
                  <a:rPr lang="en-US" altLang="zh-CN" sz="1800" dirty="0"/>
                  <a:t>(</a:t>
                </a:r>
                <a:r>
                  <a:rPr lang="zh-CN" altLang="en-US" sz="1800" dirty="0"/>
                  <a:t>注意</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𝒎</m:t>
                        </m:r>
                        <m:r>
                          <a:rPr lang="en-US" altLang="zh-CN" sz="1800" b="1" i="1" smtClean="0">
                            <a:latin typeface="Cambria Math"/>
                          </a:rPr>
                          <m:t>+</m:t>
                        </m:r>
                        <m:r>
                          <a:rPr lang="en-US" altLang="zh-CN" sz="1800" b="1" i="1" smtClean="0">
                            <a:latin typeface="Cambria Math"/>
                          </a:rPr>
                          <m:t>𝟏</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𝒏</m:t>
                        </m:r>
                      </m:sub>
                    </m:sSub>
                    <m:r>
                      <a:rPr lang="zh-CN" altLang="en-US" sz="1800" i="1">
                        <a:latin typeface="Cambria Math"/>
                      </a:rPr>
                      <m:t>均为</m:t>
                    </m:r>
                    <m:r>
                      <a:rPr lang="en-US" altLang="zh-CN" sz="1800" b="1" i="1" smtClean="0">
                        <a:latin typeface="Cambria Math"/>
                      </a:rPr>
                      <m:t>𝟎</m:t>
                    </m:r>
                  </m:oMath>
                </a14:m>
                <a:r>
                  <a:rPr lang="en-US" altLang="zh-CN" sz="1800" dirty="0"/>
                  <a:t>)</a:t>
                </a:r>
              </a:p>
              <a:p>
                <a:pPr marL="441325" lvl="1" indent="0">
                  <a:buNone/>
                </a:pPr>
                <a14:m>
                  <m:oMathPara xmlns:m="http://schemas.openxmlformats.org/officeDocument/2006/math">
                    <m:oMathParaPr>
                      <m:jc m:val="centerGroup"/>
                    </m:oMathParaPr>
                    <m:oMath xmlns:m="http://schemas.openxmlformats.org/officeDocument/2006/math">
                      <m:r>
                        <a:rPr lang="en-US" altLang="zh-CN" sz="1800" b="1" i="1" smtClean="0">
                          <a:latin typeface="Cambria Math"/>
                        </a:rPr>
                        <m:t>𝒙</m:t>
                      </m:r>
                      <m:r>
                        <a:rPr lang="en-US" altLang="zh-CN" sz="1800" b="1" i="1" smtClean="0">
                          <a:latin typeface="Cambria Math"/>
                        </a:rPr>
                        <m:t>=</m:t>
                      </m:r>
                      <m:sSup>
                        <m:sSupPr>
                          <m:ctrlPr>
                            <a:rPr lang="en-US" altLang="zh-CN" sz="1800" b="1" i="1" smtClean="0">
                              <a:latin typeface="Cambria Math" panose="02040503050406030204" pitchFamily="18" charset="0"/>
                            </a:rPr>
                          </m:ctrlPr>
                        </m:sSupPr>
                        <m:e>
                          <m:d>
                            <m:dPr>
                              <m:begChr m:val="["/>
                              <m:endChr m:val="]"/>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r>
                                <a:rPr lang="en-US" altLang="zh-CN" sz="1800" b="1" i="1" smtClean="0">
                                  <a:latin typeface="Cambria Math"/>
                                </a:rPr>
                                <m:t> </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𝟐</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𝒎</m:t>
                                  </m:r>
                                </m:sub>
                              </m:sSub>
                              <m:sSub>
                                <m:sSubPr>
                                  <m:ctrlPr>
                                    <a:rPr lang="en-US" altLang="zh-CN" sz="1800" b="1" i="1" smtClean="0">
                                      <a:latin typeface="Cambria Math" panose="02040503050406030204" pitchFamily="18" charset="0"/>
                                    </a:rPr>
                                  </m:ctrlPr>
                                </m:sSubPr>
                                <m:e>
                                  <m:r>
                                    <a:rPr lang="en-US" altLang="zh-CN" sz="1800" b="1" i="1" smtClean="0">
                                      <a:latin typeface="Cambria Math"/>
                                    </a:rPr>
                                    <m:t> </m:t>
                                  </m:r>
                                  <m:r>
                                    <a:rPr lang="en-US" altLang="zh-CN" sz="1800" b="1" i="1" smtClean="0">
                                      <a:latin typeface="Cambria Math"/>
                                    </a:rPr>
                                    <m:t>𝒙</m:t>
                                  </m:r>
                                </m:e>
                                <m:sub>
                                  <m:r>
                                    <a:rPr lang="en-US" altLang="zh-CN" sz="1800" b="1" i="1" smtClean="0">
                                      <a:latin typeface="Cambria Math"/>
                                    </a:rPr>
                                    <m:t>𝒎</m:t>
                                  </m:r>
                                  <m:r>
                                    <a:rPr lang="en-US" altLang="zh-CN" sz="1800" b="1" i="1" smtClean="0">
                                      <a:latin typeface="Cambria Math"/>
                                    </a:rPr>
                                    <m:t>+</m:t>
                                  </m:r>
                                  <m:r>
                                    <a:rPr lang="en-US" altLang="zh-CN" sz="1800" b="1" i="1" smtClean="0">
                                      <a:latin typeface="Cambria Math"/>
                                    </a:rPr>
                                    <m:t>𝟏</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𝒏</m:t>
                                  </m:r>
                                </m:sub>
                              </m:sSub>
                            </m:e>
                          </m:d>
                        </m:e>
                        <m:sup>
                          <m:r>
                            <a:rPr lang="en-US" altLang="zh-CN" sz="1800" b="1" i="1" smtClean="0">
                              <a:latin typeface="Cambria Math"/>
                            </a:rPr>
                            <m:t>𝑻</m:t>
                          </m:r>
                        </m:sup>
                      </m:sSup>
                    </m:oMath>
                  </m:oMathPara>
                </a14:m>
                <a:endParaRPr lang="en-US" altLang="zh-CN" sz="2400" dirty="0"/>
              </a:p>
              <a:p>
                <a:pPr marL="441325" lvl="1" indent="0">
                  <a:buNone/>
                </a:pPr>
                <a:r>
                  <a:rPr lang="en-US" altLang="zh-CN" sz="2400" dirty="0"/>
                  <a:t>(1)</a:t>
                </a:r>
                <a:r>
                  <a:rPr lang="zh-CN" altLang="en-US" sz="2400" dirty="0"/>
                  <a:t>设</a:t>
                </a:r>
                <a14:m>
                  <m:oMath xmlns:m="http://schemas.openxmlformats.org/officeDocument/2006/math">
                    <m:r>
                      <a:rPr lang="en-US" altLang="zh-CN" sz="2400" b="1" i="1" smtClean="0">
                        <a:latin typeface="Cambria Math"/>
                      </a:rPr>
                      <m:t>𝒙</m:t>
                    </m:r>
                  </m:oMath>
                </a14:m>
                <a:r>
                  <a:rPr lang="zh-CN" altLang="en-US" sz="2400" dirty="0"/>
                  <a:t>是基本可行解</a:t>
                </a:r>
                <a14:m>
                  <m:oMath xmlns:m="http://schemas.openxmlformats.org/officeDocument/2006/math">
                    <m:r>
                      <a:rPr lang="en-US" altLang="zh-CN" sz="2400" i="1" dirty="0">
                        <a:latin typeface="Cambria Math"/>
                      </a:rPr>
                      <m:t>⇒</m:t>
                    </m:r>
                    <m:r>
                      <a:rPr lang="en-US" altLang="zh-CN" sz="2400" b="1" i="1" dirty="0" smtClean="0">
                        <a:latin typeface="Cambria Math"/>
                      </a:rPr>
                      <m:t>𝒙</m:t>
                    </m:r>
                  </m:oMath>
                </a14:m>
                <a:r>
                  <a:rPr lang="zh-CN" altLang="en-US" sz="2400" dirty="0"/>
                  <a:t>是极点</a:t>
                </a:r>
                <a:endParaRPr lang="en-US" altLang="zh-CN" sz="2400" dirty="0"/>
              </a:p>
              <a:p>
                <a:pPr marL="441325" lvl="1" indent="0">
                  <a:buNone/>
                </a:pPr>
                <a:r>
                  <a:rPr lang="zh-CN" altLang="en-US" sz="1800" dirty="0">
                    <a:solidFill>
                      <a:srgbClr val="FF0000"/>
                    </a:solidFill>
                  </a:rPr>
                  <a:t>反证法</a:t>
                </a:r>
                <a:r>
                  <a:rPr lang="en-US" altLang="zh-CN" sz="1800" dirty="0"/>
                  <a:t>: </a:t>
                </a:r>
                <a:r>
                  <a:rPr lang="zh-CN" altLang="en-US" sz="1800" dirty="0"/>
                  <a:t>若</a:t>
                </a:r>
                <a14:m>
                  <m:oMath xmlns:m="http://schemas.openxmlformats.org/officeDocument/2006/math">
                    <m:r>
                      <a:rPr lang="en-US" altLang="zh-CN" sz="1800" b="1" i="1" smtClean="0">
                        <a:latin typeface="Cambria Math"/>
                      </a:rPr>
                      <m:t>𝒙</m:t>
                    </m:r>
                  </m:oMath>
                </a14:m>
                <a:r>
                  <a:rPr lang="zh-CN" altLang="en-US" sz="1800" dirty="0"/>
                  <a:t>不是极点，则</a:t>
                </a:r>
                <a14:m>
                  <m:oMath xmlns:m="http://schemas.openxmlformats.org/officeDocument/2006/math">
                    <m:r>
                      <a:rPr lang="en-US" altLang="zh-CN" sz="1800" b="1" i="1" smtClean="0">
                        <a:latin typeface="Cambria Math"/>
                      </a:rPr>
                      <m:t>𝒙</m:t>
                    </m:r>
                  </m:oMath>
                </a14:m>
                <a:r>
                  <a:rPr lang="zh-CN" altLang="en-US" sz="1800" dirty="0"/>
                  <a:t>可表示为可行域</a:t>
                </a:r>
                <a14:m>
                  <m:oMath xmlns:m="http://schemas.openxmlformats.org/officeDocument/2006/math">
                    <m:r>
                      <a:rPr lang="en-US" altLang="zh-CN" sz="1800" b="1" i="1" smtClean="0">
                        <a:latin typeface="Cambria Math"/>
                      </a:rPr>
                      <m:t>𝑺</m:t>
                    </m:r>
                  </m:oMath>
                </a14:m>
                <a:r>
                  <a:rPr lang="zh-CN" altLang="en-US" sz="1800" dirty="0"/>
                  <a:t>中的两个不同点</a:t>
                </a:r>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smtClean="0">
                            <a:latin typeface="Cambria Math"/>
                          </a:rPr>
                          <m:t>𝒙</m:t>
                        </m:r>
                      </m:e>
                      <m:sup>
                        <m:r>
                          <a:rPr lang="en-US" altLang="zh-CN" sz="1800" b="1" i="1" smtClean="0">
                            <a:latin typeface="Cambria Math"/>
                          </a:rPr>
                          <m:t>(</m:t>
                        </m:r>
                        <m:r>
                          <a:rPr lang="en-US" altLang="zh-CN" sz="1800" b="1" i="1" smtClean="0">
                            <a:latin typeface="Cambria Math"/>
                          </a:rPr>
                          <m:t>𝟏</m:t>
                        </m:r>
                        <m:r>
                          <a:rPr lang="en-US" altLang="zh-CN" sz="1800" b="1" i="1" smtClean="0">
                            <a:latin typeface="Cambria Math"/>
                          </a:rPr>
                          <m:t>)</m:t>
                        </m:r>
                      </m:sup>
                    </m:sSup>
                    <m:r>
                      <a:rPr lang="en-US" altLang="zh-CN" sz="1800" b="1" i="1" smtClean="0">
                        <a:latin typeface="Cambria Math"/>
                      </a:rPr>
                      <m:t>,</m:t>
                    </m:r>
                    <m:sSup>
                      <m:sSupPr>
                        <m:ctrlPr>
                          <a:rPr lang="en-US" altLang="zh-CN" sz="1800" b="1" i="1" smtClean="0">
                            <a:latin typeface="Cambria Math" panose="02040503050406030204" pitchFamily="18" charset="0"/>
                          </a:rPr>
                        </m:ctrlPr>
                      </m:sSupPr>
                      <m:e>
                        <m:r>
                          <a:rPr lang="en-US" altLang="zh-CN" sz="1800" b="1" i="1" smtClean="0">
                            <a:latin typeface="Cambria Math"/>
                          </a:rPr>
                          <m:t>𝒙</m:t>
                        </m:r>
                      </m:e>
                      <m:sup>
                        <m:r>
                          <a:rPr lang="en-US" altLang="zh-CN" sz="1800" b="1" i="1" smtClean="0">
                            <a:latin typeface="Cambria Math"/>
                          </a:rPr>
                          <m:t>(</m:t>
                        </m:r>
                        <m:r>
                          <a:rPr lang="en-US" altLang="zh-CN" sz="1800" b="1" i="1" smtClean="0">
                            <a:latin typeface="Cambria Math"/>
                          </a:rPr>
                          <m:t>𝟐</m:t>
                        </m:r>
                        <m:r>
                          <a:rPr lang="en-US" altLang="zh-CN" sz="1800" b="1" i="1" smtClean="0">
                            <a:latin typeface="Cambria Math"/>
                          </a:rPr>
                          <m:t>)</m:t>
                        </m:r>
                      </m:sup>
                    </m:sSup>
                  </m:oMath>
                </a14:m>
                <a:r>
                  <a:rPr lang="zh-CN" altLang="en-US" sz="1800" dirty="0"/>
                  <a:t>的严格凸组合</a:t>
                </a:r>
                <a:r>
                  <a:rPr lang="en-US" altLang="zh-CN" sz="1800" dirty="0"/>
                  <a:t>,</a:t>
                </a:r>
                <a:r>
                  <a:rPr lang="zh-CN" altLang="en-US" sz="1800" dirty="0"/>
                  <a:t>令</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m:t>
                        </m:r>
                        <m:r>
                          <a:rPr lang="en-US" altLang="zh-CN" sz="1800" b="1" i="1" smtClean="0">
                            <a:latin typeface="Cambria Math"/>
                          </a:rPr>
                          <m:t>𝒑</m:t>
                        </m:r>
                      </m:e>
                      <m:sub>
                        <m:r>
                          <a:rPr lang="en-US" altLang="zh-CN" sz="1800" b="1" i="1" smtClean="0">
                            <a:latin typeface="Cambria Math"/>
                          </a:rPr>
                          <m:t>𝟏</m:t>
                        </m:r>
                        <m:r>
                          <a:rPr lang="en-US" altLang="zh-CN" sz="1800" b="1" i="1" smtClean="0">
                            <a:latin typeface="Cambria Math"/>
                          </a:rPr>
                          <m:t> </m:t>
                        </m:r>
                      </m:sub>
                    </m:sSub>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𝟐</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𝒎</m:t>
                        </m:r>
                      </m:sub>
                    </m:sSub>
                  </m:oMath>
                </a14:m>
                <a:r>
                  <a:rPr lang="en-US" altLang="zh-CN" sz="1800" dirty="0"/>
                  <a:t>]</a:t>
                </a:r>
                <a:r>
                  <a:rPr lang="zh-CN" altLang="en-US" sz="1800" dirty="0"/>
                  <a:t>为基变量对应的基矩阵，其中</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𝒊</m:t>
                        </m:r>
                      </m:sub>
                    </m:sSub>
                  </m:oMath>
                </a14:m>
                <a:r>
                  <a:rPr lang="zh-CN" altLang="en-US" sz="1800" dirty="0"/>
                  <a:t>为</a:t>
                </a:r>
                <a14:m>
                  <m:oMath xmlns:m="http://schemas.openxmlformats.org/officeDocument/2006/math">
                    <m:r>
                      <a:rPr lang="en-US" altLang="zh-CN" sz="1800" b="1" i="1" dirty="0" smtClean="0">
                        <a:latin typeface="Cambria Math"/>
                      </a:rPr>
                      <m:t>𝑨</m:t>
                    </m:r>
                  </m:oMath>
                </a14:m>
                <a:r>
                  <a:rPr lang="zh-CN" altLang="en-US" sz="1800" dirty="0"/>
                  <a:t>中的列向量</a:t>
                </a:r>
                <a:endParaRPr lang="en-US" altLang="zh-CN" sz="1800" dirty="0"/>
              </a:p>
              <a:p>
                <a:pPr marL="441325" lvl="1" indent="0">
                  <a:buNone/>
                </a:pPr>
                <a:r>
                  <a:rPr lang="zh-CN" altLang="en-US" sz="1800" dirty="0"/>
                  <a:t>则由</a:t>
                </a:r>
                <a14:m>
                  <m:oMath xmlns:m="http://schemas.openxmlformats.org/officeDocument/2006/math">
                    <m:r>
                      <a:rPr lang="en-US" altLang="zh-CN" sz="1800" b="1" i="1" smtClean="0">
                        <a:latin typeface="Cambria Math"/>
                      </a:rPr>
                      <m:t>𝒙</m:t>
                    </m:r>
                    <m:r>
                      <a:rPr lang="en-US" altLang="zh-CN" sz="1800" b="1" i="1" smtClean="0">
                        <a:latin typeface="Cambria Math"/>
                      </a:rPr>
                      <m:t>=</m:t>
                    </m:r>
                    <m:r>
                      <a:rPr lang="en-US" altLang="zh-CN" sz="1800" b="1" i="1" smtClean="0">
                        <a:latin typeface="Cambria Math"/>
                      </a:rPr>
                      <m:t>𝝀</m:t>
                    </m:r>
                    <m:sSup>
                      <m:sSupPr>
                        <m:ctrlPr>
                          <a:rPr lang="en-US" altLang="zh-CN" sz="1800" b="1" i="1" smtClean="0">
                            <a:latin typeface="Cambria Math" panose="02040503050406030204" pitchFamily="18" charset="0"/>
                          </a:rPr>
                        </m:ctrlPr>
                      </m:sSupPr>
                      <m:e>
                        <m:r>
                          <a:rPr lang="en-US" altLang="zh-CN" sz="1800" b="1" i="1" smtClean="0">
                            <a:latin typeface="Cambria Math"/>
                          </a:rPr>
                          <m:t>𝒙</m:t>
                        </m:r>
                      </m:e>
                      <m:sup>
                        <m:d>
                          <m:dPr>
                            <m:ctrlPr>
                              <a:rPr lang="en-US" altLang="zh-CN" sz="1800" b="1" i="1" smtClean="0">
                                <a:latin typeface="Cambria Math" panose="02040503050406030204" pitchFamily="18" charset="0"/>
                              </a:rPr>
                            </m:ctrlPr>
                          </m:dPr>
                          <m:e>
                            <m:r>
                              <a:rPr lang="en-US" altLang="zh-CN" sz="1800" b="1" i="1" smtClean="0">
                                <a:latin typeface="Cambria Math"/>
                              </a:rPr>
                              <m:t>𝟏</m:t>
                            </m:r>
                          </m:e>
                        </m:d>
                      </m:sup>
                    </m:sSup>
                    <m:r>
                      <a:rPr lang="en-US" altLang="zh-CN" sz="1800" b="1" i="1" smtClean="0">
                        <a:latin typeface="Cambria Math"/>
                      </a:rPr>
                      <m:t>+</m:t>
                    </m:r>
                    <m:d>
                      <m:dPr>
                        <m:ctrlPr>
                          <a:rPr lang="en-US" altLang="zh-CN" sz="1800" b="1" i="1" smtClean="0">
                            <a:latin typeface="Cambria Math" panose="02040503050406030204" pitchFamily="18" charset="0"/>
                          </a:rPr>
                        </m:ctrlPr>
                      </m:dPr>
                      <m:e>
                        <m:r>
                          <a:rPr lang="en-US" altLang="zh-CN" sz="1800" b="1" i="1" smtClean="0">
                            <a:latin typeface="Cambria Math"/>
                          </a:rPr>
                          <m:t>𝟏</m:t>
                        </m:r>
                        <m:r>
                          <a:rPr lang="en-US" altLang="zh-CN" sz="1800" b="1" i="1" smtClean="0">
                            <a:latin typeface="Cambria Math"/>
                          </a:rPr>
                          <m:t>−</m:t>
                        </m:r>
                        <m:r>
                          <a:rPr lang="en-US" altLang="zh-CN" sz="1800" b="1" i="1" smtClean="0">
                            <a:latin typeface="Cambria Math"/>
                          </a:rPr>
                          <m:t>𝝀</m:t>
                        </m:r>
                      </m:e>
                    </m:d>
                    <m:sSup>
                      <m:sSupPr>
                        <m:ctrlPr>
                          <a:rPr lang="en-US" altLang="zh-CN" sz="1800" b="1" i="1" smtClean="0">
                            <a:latin typeface="Cambria Math" panose="02040503050406030204" pitchFamily="18" charset="0"/>
                          </a:rPr>
                        </m:ctrlPr>
                      </m:sSupPr>
                      <m:e>
                        <m:r>
                          <a:rPr lang="en-US" altLang="zh-CN" sz="1800" b="1" i="1" smtClean="0">
                            <a:latin typeface="Cambria Math"/>
                          </a:rPr>
                          <m:t>𝒙</m:t>
                        </m:r>
                      </m:e>
                      <m:sup>
                        <m:d>
                          <m:dPr>
                            <m:ctrlPr>
                              <a:rPr lang="en-US" altLang="zh-CN" sz="1800" b="1" i="1" smtClean="0">
                                <a:latin typeface="Cambria Math" panose="02040503050406030204" pitchFamily="18" charset="0"/>
                              </a:rPr>
                            </m:ctrlPr>
                          </m:dPr>
                          <m:e>
                            <m:r>
                              <a:rPr lang="en-US" altLang="zh-CN" sz="1800" b="1" i="1" smtClean="0">
                                <a:latin typeface="Cambria Math"/>
                              </a:rPr>
                              <m:t>𝟐</m:t>
                            </m:r>
                          </m:e>
                        </m:d>
                      </m:sup>
                    </m:sSup>
                    <m:r>
                      <a:rPr lang="en-US" altLang="zh-CN" sz="1800" b="1" i="1" smtClean="0">
                        <a:latin typeface="Cambria Math"/>
                      </a:rPr>
                      <m:t>⇒</m:t>
                    </m:r>
                  </m:oMath>
                </a14:m>
                <a:r>
                  <a:rPr lang="en-US" altLang="zh-CN" sz="1800" dirty="0"/>
                  <a:t> </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a:rPr>
                          <m:t>𝒙</m:t>
                        </m:r>
                      </m:e>
                      <m:sup>
                        <m:r>
                          <a:rPr lang="en-US" altLang="zh-CN" sz="1800" i="1">
                            <a:latin typeface="Cambria Math"/>
                          </a:rPr>
                          <m:t>(</m:t>
                        </m:r>
                        <m:r>
                          <a:rPr lang="en-US" altLang="zh-CN" sz="1800" i="1">
                            <a:latin typeface="Cambria Math"/>
                          </a:rPr>
                          <m:t>𝟏</m:t>
                        </m:r>
                        <m:r>
                          <a:rPr lang="en-US" altLang="zh-CN" sz="1800" i="1">
                            <a:latin typeface="Cambria Math"/>
                          </a:rPr>
                          <m:t>)</m:t>
                        </m:r>
                      </m:sup>
                    </m:sSup>
                    <m:r>
                      <a:rPr lang="en-US" altLang="zh-CN" sz="1800" i="1">
                        <a:latin typeface="Cambria Math"/>
                      </a:rPr>
                      <m:t>,</m:t>
                    </m:r>
                    <m:sSup>
                      <m:sSupPr>
                        <m:ctrlPr>
                          <a:rPr lang="en-US" altLang="zh-CN" sz="1800" i="1">
                            <a:latin typeface="Cambria Math" panose="02040503050406030204" pitchFamily="18" charset="0"/>
                          </a:rPr>
                        </m:ctrlPr>
                      </m:sSupPr>
                      <m:e>
                        <m:r>
                          <a:rPr lang="en-US" altLang="zh-CN" sz="1800" i="1">
                            <a:latin typeface="Cambria Math"/>
                          </a:rPr>
                          <m:t>𝒙</m:t>
                        </m:r>
                      </m:e>
                      <m:sup>
                        <m:r>
                          <a:rPr lang="en-US" altLang="zh-CN" sz="1800" i="1">
                            <a:latin typeface="Cambria Math"/>
                          </a:rPr>
                          <m:t>(</m:t>
                        </m:r>
                        <m:r>
                          <a:rPr lang="en-US" altLang="zh-CN" sz="1800" i="1">
                            <a:latin typeface="Cambria Math"/>
                          </a:rPr>
                          <m:t>𝟐</m:t>
                        </m:r>
                        <m:r>
                          <a:rPr lang="en-US" altLang="zh-CN" sz="1800" i="1">
                            <a:latin typeface="Cambria Math"/>
                          </a:rPr>
                          <m:t>)</m:t>
                        </m:r>
                      </m:sup>
                    </m:sSup>
                  </m:oMath>
                </a14:m>
                <a:r>
                  <a:rPr lang="zh-CN" altLang="en-US" sz="1800" dirty="0"/>
                  <a:t>的后</a:t>
                </a:r>
                <a14:m>
                  <m:oMath xmlns:m="http://schemas.openxmlformats.org/officeDocument/2006/math">
                    <m:r>
                      <a:rPr lang="en-US" altLang="zh-CN" sz="1800" b="1" i="1" smtClean="0">
                        <a:latin typeface="Cambria Math"/>
                      </a:rPr>
                      <m:t>𝒏</m:t>
                    </m:r>
                    <m:r>
                      <a:rPr lang="en-US" altLang="zh-CN" sz="1800" b="1" i="1" smtClean="0">
                        <a:latin typeface="Cambria Math"/>
                      </a:rPr>
                      <m:t>−</m:t>
                    </m:r>
                    <m:r>
                      <a:rPr lang="en-US" altLang="zh-CN" sz="1800" b="1" i="1" smtClean="0">
                        <a:latin typeface="Cambria Math"/>
                      </a:rPr>
                      <m:t>𝒎</m:t>
                    </m:r>
                  </m:oMath>
                </a14:m>
                <a:r>
                  <a:rPr lang="zh-CN" altLang="en-US" sz="1800" dirty="0"/>
                  <a:t>个成份必为</a:t>
                </a:r>
                <a:r>
                  <a:rPr lang="en-US" altLang="zh-CN" sz="1800" dirty="0"/>
                  <a:t>0</a:t>
                </a:r>
                <a:r>
                  <a:rPr lang="zh-CN" altLang="en-US" sz="1800" dirty="0"/>
                  <a:t>，而且</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a:rPr>
                          <m:t>𝒙</m:t>
                        </m:r>
                      </m:e>
                      <m:sup>
                        <m:r>
                          <a:rPr lang="en-US" altLang="zh-CN" sz="1800" i="1">
                            <a:latin typeface="Cambria Math"/>
                          </a:rPr>
                          <m:t>(</m:t>
                        </m:r>
                        <m:r>
                          <a:rPr lang="en-US" altLang="zh-CN" sz="1800" i="1">
                            <a:latin typeface="Cambria Math"/>
                          </a:rPr>
                          <m:t>𝟏</m:t>
                        </m:r>
                        <m:r>
                          <a:rPr lang="en-US" altLang="zh-CN" sz="1800" i="1">
                            <a:latin typeface="Cambria Math"/>
                          </a:rPr>
                          <m:t>)</m:t>
                        </m:r>
                      </m:sup>
                    </m:sSup>
                    <m:r>
                      <a:rPr lang="en-US" altLang="zh-CN" sz="1800" i="1">
                        <a:latin typeface="Cambria Math"/>
                      </a:rPr>
                      <m:t>,</m:t>
                    </m:r>
                    <m:sSup>
                      <m:sSupPr>
                        <m:ctrlPr>
                          <a:rPr lang="en-US" altLang="zh-CN" sz="1800" i="1">
                            <a:latin typeface="Cambria Math" panose="02040503050406030204" pitchFamily="18" charset="0"/>
                          </a:rPr>
                        </m:ctrlPr>
                      </m:sSupPr>
                      <m:e>
                        <m:r>
                          <a:rPr lang="en-US" altLang="zh-CN" sz="1800" i="1">
                            <a:latin typeface="Cambria Math"/>
                          </a:rPr>
                          <m:t>𝒙</m:t>
                        </m:r>
                      </m:e>
                      <m:sup>
                        <m:r>
                          <a:rPr lang="en-US" altLang="zh-CN" sz="1800" i="1">
                            <a:latin typeface="Cambria Math"/>
                          </a:rPr>
                          <m:t>(</m:t>
                        </m:r>
                        <m:r>
                          <a:rPr lang="en-US" altLang="zh-CN" sz="1800" i="1">
                            <a:latin typeface="Cambria Math"/>
                          </a:rPr>
                          <m:t>𝟐</m:t>
                        </m:r>
                        <m:r>
                          <a:rPr lang="en-US" altLang="zh-CN" sz="1800" i="1">
                            <a:latin typeface="Cambria Math"/>
                          </a:rPr>
                          <m:t>)</m:t>
                        </m:r>
                      </m:sup>
                    </m:sSup>
                  </m:oMath>
                </a14:m>
                <a:r>
                  <a:rPr lang="zh-CN" altLang="en-US" sz="1800" dirty="0"/>
                  <a:t>前</a:t>
                </a:r>
                <a14:m>
                  <m:oMath xmlns:m="http://schemas.openxmlformats.org/officeDocument/2006/math">
                    <m:r>
                      <a:rPr lang="en-US" altLang="zh-CN" sz="1800" b="1" i="1" smtClean="0">
                        <a:latin typeface="Cambria Math"/>
                      </a:rPr>
                      <m:t>𝒎</m:t>
                    </m:r>
                  </m:oMath>
                </a14:m>
                <a:r>
                  <a:rPr lang="zh-CN" altLang="en-US" sz="1800" dirty="0"/>
                  <a:t>个分量与</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a:rPr>
                          <m:t>[</m:t>
                        </m:r>
                        <m:r>
                          <a:rPr lang="en-US" altLang="zh-CN" sz="1800" i="1">
                            <a:latin typeface="Cambria Math"/>
                          </a:rPr>
                          <m:t>𝒑</m:t>
                        </m:r>
                      </m:e>
                      <m:sub>
                        <m:r>
                          <a:rPr lang="en-US" altLang="zh-CN" sz="1800" i="1">
                            <a:latin typeface="Cambria Math"/>
                          </a:rPr>
                          <m:t>𝟏</m:t>
                        </m:r>
                        <m:r>
                          <a:rPr lang="en-US" altLang="zh-CN" sz="1800" i="1">
                            <a:latin typeface="Cambria Math"/>
                          </a:rPr>
                          <m:t> </m:t>
                        </m:r>
                      </m:sub>
                    </m:sSub>
                    <m:sSub>
                      <m:sSubPr>
                        <m:ctrlPr>
                          <a:rPr lang="en-US" altLang="zh-CN" sz="1800" i="1">
                            <a:latin typeface="Cambria Math" panose="02040503050406030204" pitchFamily="18" charset="0"/>
                          </a:rPr>
                        </m:ctrlPr>
                      </m:sSubPr>
                      <m:e>
                        <m:r>
                          <a:rPr lang="en-US" altLang="zh-CN" sz="1800" i="1">
                            <a:latin typeface="Cambria Math"/>
                          </a:rPr>
                          <m:t>𝒑</m:t>
                        </m:r>
                      </m:e>
                      <m:sub>
                        <m:r>
                          <a:rPr lang="en-US" altLang="zh-CN" sz="1800" i="1">
                            <a:latin typeface="Cambria Math"/>
                          </a:rPr>
                          <m:t>𝟐</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𝒑</m:t>
                        </m:r>
                      </m:e>
                      <m:sub>
                        <m:r>
                          <a:rPr lang="en-US" altLang="zh-CN" sz="1800" i="1">
                            <a:latin typeface="Cambria Math"/>
                          </a:rPr>
                          <m:t>𝒎</m:t>
                        </m:r>
                      </m:sub>
                    </m:sSub>
                  </m:oMath>
                </a14:m>
                <a:r>
                  <a:rPr lang="en-US" altLang="zh-CN" sz="1800" dirty="0"/>
                  <a:t>]</a:t>
                </a:r>
                <a:r>
                  <a:rPr lang="zh-CN" altLang="en-US" sz="1800" dirty="0"/>
                  <a:t>相乘后都为</a:t>
                </a:r>
                <a14:m>
                  <m:oMath xmlns:m="http://schemas.openxmlformats.org/officeDocument/2006/math">
                    <m:r>
                      <a:rPr lang="en-US" altLang="zh-CN" sz="1800" b="1" i="1" smtClean="0">
                        <a:latin typeface="Cambria Math"/>
                      </a:rPr>
                      <m:t>𝒃</m:t>
                    </m:r>
                  </m:oMath>
                </a14:m>
                <a:r>
                  <a:rPr lang="zh-CN" altLang="en-US" sz="1800" dirty="0"/>
                  <a:t>，相减，可知</a:t>
                </a:r>
                <a14:m>
                  <m:oMath xmlns:m="http://schemas.openxmlformats.org/officeDocument/2006/math">
                    <m:sSubSup>
                      <m:sSubSupPr>
                        <m:ctrlPr>
                          <a:rPr lang="en-US" altLang="zh-CN" sz="1800" b="1" i="1" smtClean="0">
                            <a:latin typeface="Cambria Math" panose="02040503050406030204" pitchFamily="18" charset="0"/>
                          </a:rPr>
                        </m:ctrlPr>
                      </m:sSubSupPr>
                      <m:e>
                        <m:r>
                          <a:rPr lang="en-US" altLang="zh-CN" sz="1800" b="1" i="1" smtClean="0">
                            <a:latin typeface="Cambria Math"/>
                          </a:rPr>
                          <m:t>𝜮</m:t>
                        </m:r>
                      </m:e>
                      <m:sub>
                        <m:r>
                          <a:rPr lang="en-US" altLang="zh-CN" sz="1800" b="1" i="1" smtClean="0">
                            <a:latin typeface="Cambria Math"/>
                          </a:rPr>
                          <m:t>𝒊</m:t>
                        </m:r>
                        <m:r>
                          <a:rPr lang="en-US" altLang="zh-CN" sz="1800" b="1" i="1" smtClean="0">
                            <a:latin typeface="Cambria Math"/>
                          </a:rPr>
                          <m:t>=</m:t>
                        </m:r>
                        <m:r>
                          <a:rPr lang="en-US" altLang="zh-CN" sz="1800" b="1" i="1" smtClean="0">
                            <a:latin typeface="Cambria Math"/>
                          </a:rPr>
                          <m:t>𝟏</m:t>
                        </m:r>
                      </m:sub>
                      <m:sup>
                        <m:r>
                          <a:rPr lang="en-US" altLang="zh-CN" sz="1800" b="1" i="1" smtClean="0">
                            <a:latin typeface="Cambria Math"/>
                          </a:rPr>
                          <m:t>𝒎</m:t>
                        </m:r>
                      </m:sup>
                    </m:sSubSup>
                    <m:d>
                      <m:dPr>
                        <m:ctrlPr>
                          <a:rPr lang="en-US" altLang="zh-CN" sz="1800" b="1" i="1" smtClean="0">
                            <a:latin typeface="Cambria Math" panose="02040503050406030204" pitchFamily="18" charset="0"/>
                          </a:rPr>
                        </m:ctrlPr>
                      </m:dPr>
                      <m:e>
                        <m:sSubSup>
                          <m:sSubSupPr>
                            <m:ctrlPr>
                              <a:rPr lang="en-US" altLang="zh-CN" sz="1800" b="1" i="1" smtClean="0">
                                <a:latin typeface="Cambria Math" panose="02040503050406030204" pitchFamily="18" charset="0"/>
                              </a:rPr>
                            </m:ctrlPr>
                          </m:sSubSupPr>
                          <m:e>
                            <m:r>
                              <a:rPr lang="en-US" altLang="zh-CN" sz="1800" b="1" i="1" smtClean="0">
                                <a:latin typeface="Cambria Math"/>
                              </a:rPr>
                              <m:t>𝒙</m:t>
                            </m:r>
                          </m:e>
                          <m:sub>
                            <m:r>
                              <a:rPr lang="en-US" altLang="zh-CN" sz="1800" b="1" i="1" smtClean="0">
                                <a:latin typeface="Cambria Math"/>
                              </a:rPr>
                              <m:t>𝒊</m:t>
                            </m:r>
                          </m:sub>
                          <m:sup>
                            <m:d>
                              <m:dPr>
                                <m:ctrlPr>
                                  <a:rPr lang="en-US" altLang="zh-CN" sz="1800" b="1" i="1" smtClean="0">
                                    <a:latin typeface="Cambria Math" panose="02040503050406030204" pitchFamily="18" charset="0"/>
                                  </a:rPr>
                                </m:ctrlPr>
                              </m:dPr>
                              <m:e>
                                <m:r>
                                  <a:rPr lang="en-US" altLang="zh-CN" sz="1800" b="1" i="1" smtClean="0">
                                    <a:latin typeface="Cambria Math"/>
                                  </a:rPr>
                                  <m:t>𝟏</m:t>
                                </m:r>
                              </m:e>
                            </m:d>
                          </m:sup>
                        </m:sSubSup>
                        <m:r>
                          <a:rPr lang="en-US" altLang="zh-CN" sz="1800" b="1" i="1" smtClean="0">
                            <a:latin typeface="Cambria Math"/>
                          </a:rPr>
                          <m:t>−</m:t>
                        </m:r>
                        <m:sSubSup>
                          <m:sSubSupPr>
                            <m:ctrlPr>
                              <a:rPr lang="en-US" altLang="zh-CN" sz="1800" b="1" i="1" smtClean="0">
                                <a:latin typeface="Cambria Math" panose="02040503050406030204" pitchFamily="18" charset="0"/>
                              </a:rPr>
                            </m:ctrlPr>
                          </m:sSubSupPr>
                          <m:e>
                            <m:r>
                              <a:rPr lang="en-US" altLang="zh-CN" sz="1800" b="1" i="1" smtClean="0">
                                <a:latin typeface="Cambria Math"/>
                              </a:rPr>
                              <m:t>𝒙</m:t>
                            </m:r>
                          </m:e>
                          <m:sub>
                            <m:r>
                              <a:rPr lang="en-US" altLang="zh-CN" sz="1800" b="1" i="1" smtClean="0">
                                <a:latin typeface="Cambria Math"/>
                              </a:rPr>
                              <m:t>𝒊</m:t>
                            </m:r>
                          </m:sub>
                          <m:sup>
                            <m:d>
                              <m:dPr>
                                <m:ctrlPr>
                                  <a:rPr lang="en-US" altLang="zh-CN" sz="1800" b="1" i="1" smtClean="0">
                                    <a:latin typeface="Cambria Math" panose="02040503050406030204" pitchFamily="18" charset="0"/>
                                  </a:rPr>
                                </m:ctrlPr>
                              </m:dPr>
                              <m:e>
                                <m:r>
                                  <a:rPr lang="en-US" altLang="zh-CN" sz="1800" b="1" i="1" smtClean="0">
                                    <a:latin typeface="Cambria Math"/>
                                  </a:rPr>
                                  <m:t>𝟐</m:t>
                                </m:r>
                              </m:e>
                            </m:d>
                          </m:sup>
                        </m:sSubSup>
                      </m:e>
                    </m:d>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𝒊</m:t>
                        </m:r>
                      </m:sub>
                    </m:sSub>
                    <m:r>
                      <a:rPr lang="en-US" altLang="zh-CN" sz="1800" b="1" i="1" smtClean="0">
                        <a:latin typeface="Cambria Math"/>
                      </a:rPr>
                      <m:t>=</m:t>
                    </m:r>
                    <m:r>
                      <a:rPr lang="en-US" altLang="zh-CN" sz="1800" b="1" i="1" smtClean="0">
                        <a:latin typeface="Cambria Math"/>
                      </a:rPr>
                      <m:t>𝟎</m:t>
                    </m:r>
                    <m:r>
                      <a:rPr lang="en-US" altLang="zh-CN" sz="1800" b="1" i="1" smtClean="0">
                        <a:latin typeface="Cambria Math"/>
                      </a:rPr>
                      <m:t>⇒</m:t>
                    </m:r>
                    <m:sSubSup>
                      <m:sSubSupPr>
                        <m:ctrlPr>
                          <a:rPr lang="en-US" altLang="zh-CN" sz="1800" i="1">
                            <a:latin typeface="Cambria Math" panose="02040503050406030204" pitchFamily="18" charset="0"/>
                          </a:rPr>
                        </m:ctrlPr>
                      </m:sSubSupPr>
                      <m:e>
                        <m:r>
                          <a:rPr lang="en-US" altLang="zh-CN" sz="1800" i="1">
                            <a:latin typeface="Cambria Math"/>
                          </a:rPr>
                          <m:t>𝒙</m:t>
                        </m:r>
                      </m:e>
                      <m:sub>
                        <m:r>
                          <a:rPr lang="en-US" altLang="zh-CN" sz="1800" i="1">
                            <a:latin typeface="Cambria Math"/>
                          </a:rPr>
                          <m:t>𝒊</m:t>
                        </m:r>
                      </m:sub>
                      <m:sup>
                        <m:d>
                          <m:dPr>
                            <m:ctrlPr>
                              <a:rPr lang="en-US" altLang="zh-CN" sz="1800" i="1">
                                <a:latin typeface="Cambria Math" panose="02040503050406030204" pitchFamily="18" charset="0"/>
                              </a:rPr>
                            </m:ctrlPr>
                          </m:dPr>
                          <m:e>
                            <m:r>
                              <a:rPr lang="en-US" altLang="zh-CN" sz="1800" i="1">
                                <a:latin typeface="Cambria Math"/>
                              </a:rPr>
                              <m:t>𝟏</m:t>
                            </m:r>
                          </m:e>
                        </m:d>
                      </m:sup>
                    </m:sSubSup>
                    <m:r>
                      <a:rPr lang="en-US" altLang="zh-CN" sz="1800" b="1" i="1" smtClean="0">
                        <a:latin typeface="Cambria Math"/>
                      </a:rPr>
                      <m:t>=</m:t>
                    </m:r>
                    <m:sSubSup>
                      <m:sSubSupPr>
                        <m:ctrlPr>
                          <a:rPr lang="en-US" altLang="zh-CN" sz="1800" i="1">
                            <a:latin typeface="Cambria Math" panose="02040503050406030204" pitchFamily="18" charset="0"/>
                          </a:rPr>
                        </m:ctrlPr>
                      </m:sSubSupPr>
                      <m:e>
                        <m:r>
                          <a:rPr lang="en-US" altLang="zh-CN" sz="1800" i="1">
                            <a:latin typeface="Cambria Math"/>
                          </a:rPr>
                          <m:t>𝒙</m:t>
                        </m:r>
                      </m:e>
                      <m:sub>
                        <m:r>
                          <a:rPr lang="en-US" altLang="zh-CN" sz="1800" i="1">
                            <a:latin typeface="Cambria Math"/>
                          </a:rPr>
                          <m:t>𝒊</m:t>
                        </m:r>
                      </m:sub>
                      <m:sup>
                        <m:d>
                          <m:dPr>
                            <m:ctrlPr>
                              <a:rPr lang="en-US" altLang="zh-CN" sz="1800" i="1">
                                <a:latin typeface="Cambria Math" panose="02040503050406030204" pitchFamily="18" charset="0"/>
                              </a:rPr>
                            </m:ctrlPr>
                          </m:dPr>
                          <m:e>
                            <m:r>
                              <a:rPr lang="en-US" altLang="zh-CN" sz="1800" i="1">
                                <a:latin typeface="Cambria Math"/>
                              </a:rPr>
                              <m:t>𝟐</m:t>
                            </m:r>
                          </m:e>
                        </m:d>
                      </m:sup>
                    </m:sSubSup>
                  </m:oMath>
                </a14:m>
                <a:r>
                  <a:rPr lang="zh-CN" altLang="en-US" sz="1800" dirty="0"/>
                  <a:t>，进而</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a:rPr>
                          <m:t>𝒙</m:t>
                        </m:r>
                      </m:e>
                      <m:sup>
                        <m:r>
                          <a:rPr lang="en-US" altLang="zh-CN" sz="1800" i="1">
                            <a:latin typeface="Cambria Math"/>
                          </a:rPr>
                          <m:t>(</m:t>
                        </m:r>
                        <m:r>
                          <a:rPr lang="en-US" altLang="zh-CN" sz="1800" i="1">
                            <a:latin typeface="Cambria Math"/>
                          </a:rPr>
                          <m:t>𝟏</m:t>
                        </m:r>
                        <m:r>
                          <a:rPr lang="en-US" altLang="zh-CN" sz="1800" i="1">
                            <a:latin typeface="Cambria Math"/>
                          </a:rPr>
                          <m:t>)</m:t>
                        </m:r>
                      </m:sup>
                    </m:sSup>
                    <m:r>
                      <a:rPr lang="en-US" altLang="zh-CN" sz="1800" b="1" i="1" smtClean="0">
                        <a:latin typeface="Cambria Math"/>
                      </a:rPr>
                      <m:t>=</m:t>
                    </m:r>
                    <m:sSup>
                      <m:sSupPr>
                        <m:ctrlPr>
                          <a:rPr lang="en-US" altLang="zh-CN" sz="1800" i="1">
                            <a:latin typeface="Cambria Math" panose="02040503050406030204" pitchFamily="18" charset="0"/>
                          </a:rPr>
                        </m:ctrlPr>
                      </m:sSupPr>
                      <m:e>
                        <m:r>
                          <a:rPr lang="en-US" altLang="zh-CN" sz="1800" i="1">
                            <a:latin typeface="Cambria Math"/>
                          </a:rPr>
                          <m:t>𝒙</m:t>
                        </m:r>
                      </m:e>
                      <m:sup>
                        <m:r>
                          <a:rPr lang="en-US" altLang="zh-CN" sz="1800" i="1">
                            <a:latin typeface="Cambria Math"/>
                          </a:rPr>
                          <m:t>(</m:t>
                        </m:r>
                        <m:r>
                          <a:rPr lang="en-US" altLang="zh-CN" sz="1800" i="1">
                            <a:latin typeface="Cambria Math"/>
                          </a:rPr>
                          <m:t>𝟐</m:t>
                        </m:r>
                        <m:r>
                          <a:rPr lang="en-US" altLang="zh-CN" sz="1800" i="1">
                            <a:latin typeface="Cambria Math"/>
                          </a:rPr>
                          <m:t>)</m:t>
                        </m:r>
                      </m:sup>
                    </m:sSup>
                  </m:oMath>
                </a14:m>
                <a:r>
                  <a:rPr lang="zh-CN" altLang="en-US" sz="1800" dirty="0"/>
                  <a:t>，与假设矛盾，证毕</a:t>
                </a:r>
                <a:r>
                  <a:rPr lang="en-US" altLang="zh-CN" sz="1800" dirty="0"/>
                  <a:t>.</a:t>
                </a:r>
              </a:p>
              <a:p>
                <a:pPr marL="441325" lvl="1" indent="0">
                  <a:buNone/>
                </a:pPr>
                <a:r>
                  <a:rPr lang="en-US" altLang="zh-CN" sz="2400" dirty="0"/>
                  <a:t>(2) </a:t>
                </a:r>
                <a14:m>
                  <m:oMath xmlns:m="http://schemas.openxmlformats.org/officeDocument/2006/math">
                    <m:r>
                      <a:rPr lang="en-US" altLang="zh-CN" sz="2400" b="1" i="1" smtClean="0">
                        <a:latin typeface="Cambria Math"/>
                      </a:rPr>
                      <m:t>𝒙</m:t>
                    </m:r>
                  </m:oMath>
                </a14:m>
                <a:r>
                  <a:rPr lang="zh-CN" altLang="en-US" sz="2400" dirty="0"/>
                  <a:t>是极点</a:t>
                </a:r>
                <a14:m>
                  <m:oMath xmlns:m="http://schemas.openxmlformats.org/officeDocument/2006/math">
                    <m:r>
                      <a:rPr lang="en-US" altLang="zh-CN" sz="2400" b="1" i="1" smtClean="0">
                        <a:latin typeface="Cambria Math"/>
                      </a:rPr>
                      <m:t>⇒</m:t>
                    </m:r>
                    <m:r>
                      <a:rPr lang="en-US" altLang="zh-CN" sz="2400" b="1" i="1" smtClean="0">
                        <a:latin typeface="Cambria Math"/>
                      </a:rPr>
                      <m:t>𝒙</m:t>
                    </m:r>
                  </m:oMath>
                </a14:m>
                <a:r>
                  <a:rPr lang="zh-CN" altLang="en-US" sz="2400" dirty="0"/>
                  <a:t>是基本可行解</a:t>
                </a:r>
                <a:endParaRPr lang="en-US" altLang="zh-CN" sz="2400" dirty="0"/>
              </a:p>
              <a:p>
                <a:pPr marL="441325" lvl="1" indent="0">
                  <a:buNone/>
                </a:pPr>
                <a:r>
                  <a:rPr lang="zh-CN" altLang="en-US" sz="1800" dirty="0">
                    <a:solidFill>
                      <a:srgbClr val="FF0000"/>
                    </a:solidFill>
                  </a:rPr>
                  <a:t>反证法</a:t>
                </a:r>
                <a:r>
                  <a:rPr lang="en-US" altLang="zh-CN" sz="1800" dirty="0"/>
                  <a:t>:</a:t>
                </a:r>
                <a:r>
                  <a:rPr lang="zh-CN" altLang="en-US" sz="1800" dirty="0"/>
                  <a:t>若</a:t>
                </a:r>
                <a14:m>
                  <m:oMath xmlns:m="http://schemas.openxmlformats.org/officeDocument/2006/math">
                    <m:r>
                      <a:rPr lang="en-US" altLang="zh-CN" sz="1800" b="1" i="1" smtClean="0">
                        <a:latin typeface="Cambria Math"/>
                      </a:rPr>
                      <m:t>𝒙</m:t>
                    </m:r>
                  </m:oMath>
                </a14:m>
                <a:r>
                  <a:rPr lang="zh-CN" altLang="en-US" sz="1800" dirty="0"/>
                  <a:t>不是一个基本可行解</a:t>
                </a:r>
                <a:r>
                  <a:rPr lang="en-US" altLang="zh-CN" sz="1800" dirty="0"/>
                  <a:t>(BFS).</a:t>
                </a:r>
                <a14:m>
                  <m:oMath xmlns:m="http://schemas.openxmlformats.org/officeDocument/2006/math">
                    <m:r>
                      <a:rPr lang="en-US" altLang="zh-CN" sz="1800" b="1" i="1" smtClean="0">
                        <a:latin typeface="Cambria Math"/>
                      </a:rPr>
                      <m:t>𝒙</m:t>
                    </m:r>
                  </m:oMath>
                </a14:m>
                <a:r>
                  <a:rPr lang="zh-CN" altLang="en-US" sz="1800" dirty="0"/>
                  <a:t>是可行域上的点，因此必定是可行解。从而其非零分量必为正分量，不妨设</a:t>
                </a:r>
                <a14:m>
                  <m:oMath xmlns:m="http://schemas.openxmlformats.org/officeDocument/2006/math">
                    <m:r>
                      <a:rPr lang="en-US" altLang="zh-CN" sz="1800" b="1" i="1" smtClean="0">
                        <a:latin typeface="Cambria Math"/>
                      </a:rPr>
                      <m:t>𝒙</m:t>
                    </m:r>
                    <m:r>
                      <a:rPr lang="en-US" altLang="zh-CN" sz="1800" b="1" i="1" smtClean="0">
                        <a:latin typeface="Cambria Math"/>
                      </a:rPr>
                      <m:t>=</m:t>
                    </m:r>
                    <m:sSup>
                      <m:sSupPr>
                        <m:ctrlPr>
                          <a:rPr lang="en-US" altLang="zh-CN" sz="1800" b="1" i="1" smtClean="0">
                            <a:latin typeface="Cambria Math" panose="02040503050406030204" pitchFamily="18" charset="0"/>
                          </a:rPr>
                        </m:ctrlPr>
                      </m:sSupPr>
                      <m:e>
                        <m:d>
                          <m:dPr>
                            <m:begChr m:val="["/>
                            <m:endChr m:val="]"/>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𝒌</m:t>
                                </m:r>
                              </m:sub>
                            </m:sSub>
                            <m:r>
                              <a:rPr lang="en-US" altLang="zh-CN" sz="1800" b="1" i="1" smtClean="0">
                                <a:latin typeface="Cambria Math"/>
                              </a:rPr>
                              <m:t>𝟎</m:t>
                            </m:r>
                            <m:r>
                              <a:rPr lang="en-US" altLang="zh-CN" sz="1800" b="1" i="1" smtClean="0">
                                <a:latin typeface="Cambria Math"/>
                              </a:rPr>
                              <m:t>⋯</m:t>
                            </m:r>
                            <m:r>
                              <a:rPr lang="en-US" altLang="zh-CN" sz="1800" b="1" i="1" smtClean="0">
                                <a:latin typeface="Cambria Math"/>
                              </a:rPr>
                              <m:t>𝟎</m:t>
                            </m:r>
                          </m:e>
                        </m:d>
                      </m:e>
                      <m:sup>
                        <m:r>
                          <a:rPr lang="en-US" altLang="zh-CN" sz="1800" b="1" i="1" smtClean="0">
                            <a:latin typeface="Cambria Math"/>
                          </a:rPr>
                          <m:t>𝑻</m:t>
                        </m:r>
                      </m:sup>
                    </m:sSup>
                    <m:r>
                      <a:rPr lang="en-US" altLang="zh-CN" sz="1800" b="1" i="0" smtClean="0">
                        <a:latin typeface="Cambria Math"/>
                      </a:rPr>
                      <m:t>,</m:t>
                    </m:r>
                  </m:oMath>
                </a14:m>
                <a:r>
                  <a:rPr lang="zh-CN" altLang="en-US" sz="1800" dirty="0"/>
                  <a:t>非零分量对应的</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𝒊</m:t>
                        </m:r>
                      </m:sub>
                    </m:sSub>
                  </m:oMath>
                </a14:m>
                <a:r>
                  <a:rPr lang="zh-CN" altLang="en-US" sz="1800" dirty="0"/>
                  <a:t>必线性相关：</a:t>
                </a:r>
                <a14:m>
                  <m:oMath xmlns:m="http://schemas.openxmlformats.org/officeDocument/2006/math">
                    <m:sSubSup>
                      <m:sSubSupPr>
                        <m:ctrlPr>
                          <a:rPr lang="en-US" altLang="zh-CN" sz="1800" b="1" i="1" smtClean="0">
                            <a:latin typeface="Cambria Math" panose="02040503050406030204" pitchFamily="18" charset="0"/>
                          </a:rPr>
                        </m:ctrlPr>
                      </m:sSubSupPr>
                      <m:e>
                        <m:r>
                          <a:rPr lang="en-US" altLang="zh-CN" sz="1800" b="1" i="0" smtClean="0">
                            <a:latin typeface="Cambria Math"/>
                          </a:rPr>
                          <m:t>𝚺</m:t>
                        </m:r>
                      </m:e>
                      <m:sub>
                        <m:r>
                          <a:rPr lang="en-US" altLang="zh-CN" sz="1800" b="1" i="0" smtClean="0">
                            <a:latin typeface="Cambria Math"/>
                          </a:rPr>
                          <m:t>𝐢</m:t>
                        </m:r>
                        <m:r>
                          <a:rPr lang="en-US" altLang="zh-CN" sz="1800" b="1" i="0" smtClean="0">
                            <a:latin typeface="Cambria Math"/>
                          </a:rPr>
                          <m:t>=</m:t>
                        </m:r>
                        <m:r>
                          <a:rPr lang="en-US" altLang="zh-CN" sz="1800" b="1" i="0" smtClean="0">
                            <a:latin typeface="Cambria Math"/>
                          </a:rPr>
                          <m:t>𝟏</m:t>
                        </m:r>
                      </m:sub>
                      <m:sup>
                        <m:r>
                          <a:rPr lang="en-US" altLang="zh-CN" sz="1800" b="1" i="0" smtClean="0">
                            <a:latin typeface="Cambria Math"/>
                          </a:rPr>
                          <m:t>𝐤</m:t>
                        </m:r>
                      </m:sup>
                    </m:sSubSup>
                    <m:sSub>
                      <m:sSubPr>
                        <m:ctrlPr>
                          <a:rPr lang="en-US" altLang="zh-CN" sz="1800" b="1" i="1" smtClean="0">
                            <a:latin typeface="Cambria Math" panose="02040503050406030204" pitchFamily="18" charset="0"/>
                          </a:rPr>
                        </m:ctrlPr>
                      </m:sSubPr>
                      <m:e>
                        <m:r>
                          <a:rPr lang="en-US" altLang="zh-CN" sz="1800" b="1" i="1" smtClean="0">
                            <a:latin typeface="Cambria Math"/>
                          </a:rPr>
                          <m:t>𝜹</m:t>
                        </m:r>
                      </m:e>
                      <m:sub>
                        <m:r>
                          <a:rPr lang="en-US" altLang="zh-CN" sz="1800" b="1" i="1" smtClean="0">
                            <a:latin typeface="Cambria Math"/>
                          </a:rPr>
                          <m:t>𝒊</m:t>
                        </m:r>
                      </m:sub>
                    </m:sSub>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𝒊</m:t>
                        </m:r>
                      </m:sub>
                    </m:sSub>
                    <m:r>
                      <a:rPr lang="en-US" altLang="zh-CN" sz="1800" b="1" i="1" smtClean="0">
                        <a:latin typeface="Cambria Math"/>
                      </a:rPr>
                      <m:t>=</m:t>
                    </m:r>
                    <m:r>
                      <a:rPr lang="en-US" altLang="zh-CN" sz="1800" b="1" i="1" smtClean="0">
                        <a:latin typeface="Cambria Math"/>
                      </a:rPr>
                      <m:t>𝟎</m:t>
                    </m:r>
                    <m:r>
                      <a:rPr lang="en-US" altLang="zh-CN" sz="1800" b="1" i="1" smtClean="0">
                        <a:latin typeface="Cambria Math"/>
                      </a:rPr>
                      <m:t>;</m:t>
                    </m:r>
                  </m:oMath>
                </a14:m>
                <a:r>
                  <a:rPr lang="zh-CN" altLang="en-US" sz="1800" dirty="0"/>
                  <a:t>另</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a:latin typeface="Cambria Math"/>
                          </a:rPr>
                          <m:t>𝚺</m:t>
                        </m:r>
                      </m:e>
                      <m:sub>
                        <m:r>
                          <a:rPr lang="en-US" altLang="zh-CN" sz="1800">
                            <a:latin typeface="Cambria Math"/>
                          </a:rPr>
                          <m:t>𝐢</m:t>
                        </m:r>
                        <m:r>
                          <a:rPr lang="en-US" altLang="zh-CN" sz="1800">
                            <a:latin typeface="Cambria Math"/>
                          </a:rPr>
                          <m:t>=</m:t>
                        </m:r>
                        <m:r>
                          <a:rPr lang="en-US" altLang="zh-CN" sz="1800">
                            <a:latin typeface="Cambria Math"/>
                          </a:rPr>
                          <m:t>𝟏</m:t>
                        </m:r>
                      </m:sub>
                      <m:sup>
                        <m:r>
                          <a:rPr lang="en-US" altLang="zh-CN" sz="1800">
                            <a:latin typeface="Cambria Math"/>
                          </a:rPr>
                          <m:t>𝐤</m:t>
                        </m:r>
                      </m:sup>
                    </m:sSubSup>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𝒊</m:t>
                        </m:r>
                      </m:sub>
                    </m:sSub>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𝒊</m:t>
                        </m:r>
                      </m:sub>
                    </m:sSub>
                    <m:r>
                      <a:rPr lang="en-US" altLang="zh-CN" sz="1800" i="1">
                        <a:latin typeface="Cambria Math"/>
                      </a:rPr>
                      <m:t>=</m:t>
                    </m:r>
                    <m:r>
                      <a:rPr lang="en-US" altLang="zh-CN" sz="1800" b="1" i="1" smtClean="0">
                        <a:latin typeface="Cambria Math"/>
                      </a:rPr>
                      <m:t>𝒃</m:t>
                    </m:r>
                  </m:oMath>
                </a14:m>
                <a:r>
                  <a:rPr lang="en-US" altLang="zh-CN" sz="1800" dirty="0"/>
                  <a:t>,</a:t>
                </a:r>
                <a:r>
                  <a:rPr lang="zh-CN" altLang="en-US" sz="1800" dirty="0"/>
                  <a:t>取</a:t>
                </a:r>
                <a14:m>
                  <m:oMath xmlns:m="http://schemas.openxmlformats.org/officeDocument/2006/math">
                    <m:r>
                      <a:rPr lang="en-US" altLang="zh-CN" sz="1800" b="1" i="1" smtClean="0">
                        <a:latin typeface="Cambria Math"/>
                      </a:rPr>
                      <m:t>𝝀</m:t>
                    </m:r>
                    <m:r>
                      <a:rPr lang="en-US" altLang="zh-CN" sz="1800" b="1" i="1" smtClean="0">
                        <a:latin typeface="Cambria Math"/>
                      </a:rPr>
                      <m:t>=</m:t>
                    </m:r>
                    <m:r>
                      <a:rPr lang="en-US" altLang="zh-CN" sz="1800" b="1" i="1" smtClean="0">
                        <a:latin typeface="Cambria Math"/>
                      </a:rPr>
                      <m:t>𝒎𝒊</m:t>
                    </m:r>
                    <m:sSub>
                      <m:sSubPr>
                        <m:ctrlPr>
                          <a:rPr lang="en-US" altLang="zh-CN" sz="1800" b="1" i="1" smtClean="0">
                            <a:latin typeface="Cambria Math" panose="02040503050406030204" pitchFamily="18" charset="0"/>
                          </a:rPr>
                        </m:ctrlPr>
                      </m:sSubPr>
                      <m:e>
                        <m:r>
                          <a:rPr lang="en-US" altLang="zh-CN" sz="1800" b="1" i="1" smtClean="0">
                            <a:latin typeface="Cambria Math"/>
                          </a:rPr>
                          <m:t>𝒏</m:t>
                        </m:r>
                      </m:e>
                      <m:sub>
                        <m:sSub>
                          <m:sSubPr>
                            <m:ctrlPr>
                              <a:rPr lang="en-US" altLang="zh-CN" sz="1800" i="1">
                                <a:latin typeface="Cambria Math" panose="02040503050406030204" pitchFamily="18" charset="0"/>
                              </a:rPr>
                            </m:ctrlPr>
                          </m:sSubPr>
                          <m:e>
                            <m:r>
                              <a:rPr lang="en-US" altLang="zh-CN" sz="1800" i="1">
                                <a:latin typeface="Cambria Math"/>
                              </a:rPr>
                              <m:t>𝜹</m:t>
                            </m:r>
                          </m:e>
                          <m:sub>
                            <m:r>
                              <a:rPr lang="en-US" altLang="zh-CN" sz="1800" i="1">
                                <a:latin typeface="Cambria Math"/>
                              </a:rPr>
                              <m:t>𝒋</m:t>
                            </m:r>
                          </m:sub>
                        </m:sSub>
                        <m:r>
                          <a:rPr lang="en-US" altLang="zh-CN" sz="1800" b="1" i="1" smtClean="0">
                            <a:latin typeface="Cambria Math"/>
                          </a:rPr>
                          <m:t>≠</m:t>
                        </m:r>
                        <m:r>
                          <a:rPr lang="en-US" altLang="zh-CN" sz="1800" b="1" i="1" smtClean="0">
                            <a:latin typeface="Cambria Math"/>
                          </a:rPr>
                          <m:t>𝟎</m:t>
                        </m:r>
                        <m:r>
                          <a:rPr lang="en-US" altLang="zh-CN" sz="1800" b="1" i="1" smtClean="0">
                            <a:latin typeface="Cambria Math"/>
                          </a:rPr>
                          <m:t>, </m:t>
                        </m:r>
                        <m:r>
                          <a:rPr lang="en-US" altLang="zh-CN" sz="1800" b="1" i="1" smtClean="0">
                            <a:latin typeface="Cambria Math"/>
                          </a:rPr>
                          <m:t>𝒋</m:t>
                        </m:r>
                        <m:r>
                          <a:rPr lang="en-US" altLang="zh-CN" sz="1800" b="1" i="1" smtClean="0">
                            <a:latin typeface="Cambria Math"/>
                          </a:rPr>
                          <m:t>=</m:t>
                        </m:r>
                        <m:r>
                          <a:rPr lang="en-US" altLang="zh-CN" sz="1800" b="1" i="1" smtClean="0">
                            <a:latin typeface="Cambria Math"/>
                          </a:rPr>
                          <m:t>𝟏</m:t>
                        </m:r>
                        <m:r>
                          <a:rPr lang="en-US" altLang="zh-CN" sz="1800" b="1" i="1" smtClean="0">
                            <a:latin typeface="Cambria Math"/>
                          </a:rPr>
                          <m:t> </m:t>
                        </m:r>
                        <m:r>
                          <a:rPr lang="en-US" altLang="zh-CN" sz="1800" b="1" i="1" smtClean="0">
                            <a:latin typeface="Cambria Math"/>
                          </a:rPr>
                          <m:t>𝒕𝒐</m:t>
                        </m:r>
                        <m:r>
                          <a:rPr lang="en-US" altLang="zh-CN" sz="1800" b="1" i="1" smtClean="0">
                            <a:latin typeface="Cambria Math"/>
                          </a:rPr>
                          <m:t> </m:t>
                        </m:r>
                        <m:r>
                          <a:rPr lang="en-US" altLang="zh-CN" sz="1800" b="1" i="1" smtClean="0">
                            <a:latin typeface="Cambria Math"/>
                          </a:rPr>
                          <m:t>𝒌</m:t>
                        </m:r>
                      </m:sub>
                    </m:sSub>
                    <m:d>
                      <m:dPr>
                        <m:ctrlPr>
                          <a:rPr lang="en-US" altLang="zh-CN" sz="1800" b="1" i="1" smtClean="0">
                            <a:latin typeface="Cambria Math" panose="02040503050406030204" pitchFamily="18" charset="0"/>
                          </a:rPr>
                        </m:ctrlPr>
                      </m:dPr>
                      <m:e>
                        <m:f>
                          <m:fPr>
                            <m:ctrlPr>
                              <a:rPr lang="en-US" altLang="zh-CN" sz="1800" b="1" i="1" smtClean="0">
                                <a:latin typeface="Cambria Math" panose="02040503050406030204" pitchFamily="18" charset="0"/>
                              </a:rPr>
                            </m:ctrlPr>
                          </m:fPr>
                          <m:num>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𝒋</m:t>
                                </m:r>
                              </m:sub>
                            </m:sSub>
                          </m:num>
                          <m:den>
                            <m:d>
                              <m:dPr>
                                <m:begChr m:val="|"/>
                                <m:endChr m:val="|"/>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a:rPr>
                                      <m:t>𝜹</m:t>
                                    </m:r>
                                  </m:e>
                                  <m:sub>
                                    <m:r>
                                      <a:rPr lang="en-US" altLang="zh-CN" sz="1800" b="1" i="1" smtClean="0">
                                        <a:latin typeface="Cambria Math"/>
                                      </a:rPr>
                                      <m:t>𝒋</m:t>
                                    </m:r>
                                  </m:sub>
                                </m:sSub>
                              </m:e>
                            </m:d>
                          </m:den>
                        </m:f>
                      </m:e>
                    </m:d>
                  </m:oMath>
                </a14:m>
                <a:r>
                  <a:rPr lang="en-US" altLang="zh-CN" sz="1800" dirty="0"/>
                  <a:t>,</a:t>
                </a:r>
                <a:r>
                  <a:rPr lang="zh-CN" altLang="en-US" sz="1800" dirty="0"/>
                  <a:t>从而有</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a:latin typeface="Cambria Math"/>
                          </a:rPr>
                          <m:t>𝚺</m:t>
                        </m:r>
                      </m:e>
                      <m:sub>
                        <m:r>
                          <a:rPr lang="en-US" altLang="zh-CN" sz="1800">
                            <a:latin typeface="Cambria Math"/>
                          </a:rPr>
                          <m:t>𝐢</m:t>
                        </m:r>
                        <m:r>
                          <a:rPr lang="en-US" altLang="zh-CN" sz="1800">
                            <a:latin typeface="Cambria Math"/>
                          </a:rPr>
                          <m:t>=</m:t>
                        </m:r>
                        <m:r>
                          <a:rPr lang="en-US" altLang="zh-CN" sz="1800">
                            <a:latin typeface="Cambria Math"/>
                          </a:rPr>
                          <m:t>𝟏</m:t>
                        </m:r>
                      </m:sub>
                      <m:sup>
                        <m:r>
                          <a:rPr lang="en-US" altLang="zh-CN" sz="1800">
                            <a:latin typeface="Cambria Math"/>
                          </a:rPr>
                          <m:t>𝐤</m:t>
                        </m:r>
                      </m:sup>
                    </m:sSubSup>
                    <m:sSub>
                      <m:sSubPr>
                        <m:ctrlPr>
                          <a:rPr lang="en-US" altLang="zh-CN" sz="1800"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𝒊</m:t>
                            </m:r>
                          </m:sub>
                        </m:sSub>
                        <m:r>
                          <a:rPr lang="en-US" altLang="zh-CN" sz="1800" b="1" i="1" smtClean="0">
                            <a:solidFill>
                              <a:srgbClr val="FF0000"/>
                            </a:solidFill>
                            <a:latin typeface="Cambria Math"/>
                          </a:rPr>
                          <m:t>−</m:t>
                        </m:r>
                        <m:r>
                          <a:rPr lang="en-US" altLang="zh-CN" sz="1800" b="1" i="1" smtClean="0">
                            <a:solidFill>
                              <a:srgbClr val="FF0000"/>
                            </a:solidFill>
                            <a:latin typeface="Cambria Math"/>
                          </a:rPr>
                          <m:t>𝝀</m:t>
                        </m:r>
                        <m:r>
                          <a:rPr lang="en-US" altLang="zh-CN" sz="1800" i="1">
                            <a:solidFill>
                              <a:srgbClr val="FF0000"/>
                            </a:solidFill>
                            <a:latin typeface="Cambria Math"/>
                          </a:rPr>
                          <m:t>𝜹</m:t>
                        </m:r>
                      </m:e>
                      <m:sub>
                        <m:r>
                          <a:rPr lang="en-US" altLang="zh-CN" sz="1800" i="1">
                            <a:solidFill>
                              <a:srgbClr val="FF0000"/>
                            </a:solidFill>
                            <a:latin typeface="Cambria Math"/>
                          </a:rPr>
                          <m:t>𝒊</m:t>
                        </m:r>
                      </m:sub>
                    </m:sSub>
                    <m:r>
                      <a:rPr lang="en-US" altLang="zh-CN" sz="1800" b="1" i="1" smtClean="0">
                        <a:latin typeface="Cambria Math"/>
                      </a:rPr>
                      <m:t>)</m:t>
                    </m:r>
                    <m:sSub>
                      <m:sSubPr>
                        <m:ctrlPr>
                          <a:rPr lang="en-US" altLang="zh-CN" sz="1800" i="1">
                            <a:latin typeface="Cambria Math" panose="02040503050406030204" pitchFamily="18" charset="0"/>
                          </a:rPr>
                        </m:ctrlPr>
                      </m:sSubPr>
                      <m:e>
                        <m:r>
                          <a:rPr lang="en-US" altLang="zh-CN" sz="1800" i="1">
                            <a:latin typeface="Cambria Math"/>
                          </a:rPr>
                          <m:t>𝒑</m:t>
                        </m:r>
                      </m:e>
                      <m:sub>
                        <m:r>
                          <a:rPr lang="en-US" altLang="zh-CN" sz="1800" i="1">
                            <a:latin typeface="Cambria Math"/>
                          </a:rPr>
                          <m:t>𝒊</m:t>
                        </m:r>
                      </m:sub>
                    </m:sSub>
                    <m:r>
                      <a:rPr lang="en-US" altLang="zh-CN" sz="1800" i="1">
                        <a:latin typeface="Cambria Math"/>
                      </a:rPr>
                      <m:t>=</m:t>
                    </m:r>
                    <m:r>
                      <a:rPr lang="en-US" altLang="zh-CN" sz="1800" b="1" i="1" smtClean="0">
                        <a:latin typeface="Cambria Math"/>
                      </a:rPr>
                      <m:t>𝒃</m:t>
                    </m:r>
                  </m:oMath>
                </a14:m>
                <a:r>
                  <a:rPr lang="en-US" altLang="zh-CN" sz="1800" dirty="0"/>
                  <a:t>, </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a:latin typeface="Cambria Math"/>
                          </a:rPr>
                          <m:t>𝚺</m:t>
                        </m:r>
                      </m:e>
                      <m:sub>
                        <m:r>
                          <a:rPr lang="en-US" altLang="zh-CN" sz="1800">
                            <a:latin typeface="Cambria Math"/>
                          </a:rPr>
                          <m:t>𝐢</m:t>
                        </m:r>
                        <m:r>
                          <a:rPr lang="en-US" altLang="zh-CN" sz="1800">
                            <a:latin typeface="Cambria Math"/>
                          </a:rPr>
                          <m:t>=</m:t>
                        </m:r>
                        <m:r>
                          <a:rPr lang="en-US" altLang="zh-CN" sz="1800">
                            <a:latin typeface="Cambria Math"/>
                          </a:rPr>
                          <m:t>𝟏</m:t>
                        </m:r>
                      </m:sub>
                      <m:sup>
                        <m:r>
                          <a:rPr lang="en-US" altLang="zh-CN" sz="1800">
                            <a:latin typeface="Cambria Math"/>
                          </a:rPr>
                          <m:t>𝐤</m:t>
                        </m:r>
                      </m:sup>
                    </m:sSubSup>
                    <m:sSub>
                      <m:sSubPr>
                        <m:ctrlPr>
                          <a:rPr lang="en-US" altLang="zh-CN" sz="1800" i="1" smtClean="0">
                            <a:solidFill>
                              <a:srgbClr val="0000FF"/>
                            </a:solidFill>
                            <a:latin typeface="Cambria Math" panose="02040503050406030204" pitchFamily="18" charset="0"/>
                          </a:rPr>
                        </m:ctrlPr>
                      </m:sSubPr>
                      <m:e>
                        <m:r>
                          <a:rPr lang="en-US" altLang="zh-CN" sz="1800" i="1">
                            <a:solidFill>
                              <a:srgbClr val="0000FF"/>
                            </a:solidFill>
                            <a:latin typeface="Cambria Math"/>
                          </a:rPr>
                          <m:t>(</m:t>
                        </m:r>
                        <m:sSub>
                          <m:sSubPr>
                            <m:ctrlPr>
                              <a:rPr lang="en-US" altLang="zh-CN" sz="1800" i="1">
                                <a:solidFill>
                                  <a:srgbClr val="0000FF"/>
                                </a:solidFill>
                                <a:latin typeface="Cambria Math" panose="02040503050406030204" pitchFamily="18" charset="0"/>
                              </a:rPr>
                            </m:ctrlPr>
                          </m:sSubPr>
                          <m:e>
                            <m:r>
                              <a:rPr lang="en-US" altLang="zh-CN" sz="1800" i="1">
                                <a:solidFill>
                                  <a:srgbClr val="0000FF"/>
                                </a:solidFill>
                                <a:latin typeface="Cambria Math"/>
                              </a:rPr>
                              <m:t>𝒙</m:t>
                            </m:r>
                          </m:e>
                          <m:sub>
                            <m:r>
                              <a:rPr lang="en-US" altLang="zh-CN" sz="1800" i="1">
                                <a:solidFill>
                                  <a:srgbClr val="0000FF"/>
                                </a:solidFill>
                                <a:latin typeface="Cambria Math"/>
                              </a:rPr>
                              <m:t>𝒊</m:t>
                            </m:r>
                          </m:sub>
                        </m:sSub>
                        <m:r>
                          <a:rPr lang="en-US" altLang="zh-CN" sz="1800" b="1" i="1" smtClean="0">
                            <a:solidFill>
                              <a:srgbClr val="0000FF"/>
                            </a:solidFill>
                            <a:latin typeface="Cambria Math"/>
                          </a:rPr>
                          <m:t>+</m:t>
                        </m:r>
                        <m:r>
                          <a:rPr lang="en-US" altLang="zh-CN" sz="1800" i="1">
                            <a:solidFill>
                              <a:srgbClr val="0000FF"/>
                            </a:solidFill>
                            <a:latin typeface="Cambria Math"/>
                          </a:rPr>
                          <m:t>𝝀𝜹</m:t>
                        </m:r>
                      </m:e>
                      <m:sub>
                        <m:r>
                          <a:rPr lang="en-US" altLang="zh-CN" sz="1800" i="1">
                            <a:solidFill>
                              <a:srgbClr val="0000FF"/>
                            </a:solidFill>
                            <a:latin typeface="Cambria Math"/>
                          </a:rPr>
                          <m:t>𝒊</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𝒑</m:t>
                        </m:r>
                      </m:e>
                      <m:sub>
                        <m:r>
                          <a:rPr lang="en-US" altLang="zh-CN" sz="1800" i="1">
                            <a:latin typeface="Cambria Math"/>
                          </a:rPr>
                          <m:t>𝒊</m:t>
                        </m:r>
                      </m:sub>
                    </m:sSub>
                    <m:r>
                      <a:rPr lang="en-US" altLang="zh-CN" sz="1800" i="1">
                        <a:latin typeface="Cambria Math"/>
                      </a:rPr>
                      <m:t>=</m:t>
                    </m:r>
                    <m:r>
                      <a:rPr lang="en-US" altLang="zh-CN" sz="1800" i="1">
                        <a:latin typeface="Cambria Math"/>
                      </a:rPr>
                      <m:t>𝒃</m:t>
                    </m:r>
                    <m:r>
                      <a:rPr lang="en-US" altLang="zh-CN" sz="1800" b="1" i="0" smtClean="0">
                        <a:latin typeface="Cambria Math"/>
                      </a:rPr>
                      <m:t>⇒</m:t>
                    </m:r>
                    <m:r>
                      <a:rPr lang="en-US" altLang="zh-CN" sz="1800" b="1" i="1" smtClean="0">
                        <a:latin typeface="Cambria Math"/>
                      </a:rPr>
                      <m:t>𝒙</m:t>
                    </m:r>
                  </m:oMath>
                </a14:m>
                <a:r>
                  <a:rPr lang="zh-CN" altLang="en-US" sz="1800" dirty="0"/>
                  <a:t>可由两个不等的可行域上的点的凸组合表示，产生矛盾，得证</a:t>
                </a:r>
                <a:r>
                  <a:rPr lang="en-US" altLang="zh-CN" sz="1800" dirty="0"/>
                  <a:t>!</a:t>
                </a:r>
                <a:endParaRPr lang="zh-CN" alt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95" t="-759" r="-463" b="-3362"/>
                </a:stretch>
              </a:blipFill>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3200" dirty="0">
                <a:latin typeface="隶书" panose="02010509060101010101" pitchFamily="1" charset="-122"/>
              </a:rPr>
              <a:t>-</a:t>
            </a:r>
            <a:r>
              <a:rPr lang="zh-CN" altLang="en-US" sz="2400" dirty="0"/>
              <a:t>线性规划问题的基本理论</a:t>
            </a:r>
            <a:r>
              <a:rPr lang="en-US" altLang="zh-CN" sz="2400" dirty="0"/>
              <a:t>(</a:t>
            </a:r>
            <a:r>
              <a:rPr lang="zh-CN" altLang="en-US" sz="2400" dirty="0"/>
              <a:t>续</a:t>
            </a:r>
            <a:r>
              <a:rPr lang="en-US" altLang="zh-CN" sz="2400" dirty="0"/>
              <a:t>2)</a:t>
            </a:r>
            <a:endParaRPr lang="zh-CN" altLang="en-US" sz="2400" dirty="0"/>
          </a:p>
        </p:txBody>
      </p:sp>
      <p:sp>
        <p:nvSpPr>
          <p:cNvPr id="3" name="Content Placeholder 2"/>
          <p:cNvSpPr>
            <a:spLocks noGrp="1"/>
          </p:cNvSpPr>
          <p:nvPr>
            <p:ph idx="1"/>
          </p:nvPr>
        </p:nvSpPr>
        <p:spPr/>
        <p:txBody>
          <a:bodyPr/>
          <a:lstStyle/>
          <a:p>
            <a:r>
              <a:rPr lang="zh-CN" altLang="en-US" sz="2800" dirty="0"/>
              <a:t>线性规划</a:t>
            </a:r>
            <a:r>
              <a:rPr lang="en-US" altLang="zh-CN" sz="2800" dirty="0"/>
              <a:t>-</a:t>
            </a:r>
            <a:r>
              <a:rPr lang="zh-CN" altLang="en-US" sz="2800" dirty="0"/>
              <a:t>基本定理</a:t>
            </a:r>
            <a:endParaRPr lang="en-US" altLang="zh-CN" sz="2800" dirty="0"/>
          </a:p>
          <a:p>
            <a:pPr lvl="1"/>
            <a:r>
              <a:rPr lang="en-US" altLang="zh-CN" sz="2400" dirty="0">
                <a:solidFill>
                  <a:srgbClr val="FF0000"/>
                </a:solidFill>
              </a:rPr>
              <a:t>3.</a:t>
            </a:r>
            <a:r>
              <a:rPr lang="zh-CN" altLang="en-US" sz="2400" dirty="0"/>
              <a:t>有界凸集</a:t>
            </a:r>
            <a:r>
              <a:rPr lang="en-US" altLang="zh-CN" sz="2400" dirty="0"/>
              <a:t>S(polytope)</a:t>
            </a:r>
            <a:r>
              <a:rPr lang="zh-CN" altLang="en-US" sz="2400" dirty="0"/>
              <a:t>上的任意一点都可以表示为</a:t>
            </a:r>
            <a:r>
              <a:rPr lang="en-US" altLang="zh-CN" sz="2400" dirty="0"/>
              <a:t>S</a:t>
            </a:r>
            <a:r>
              <a:rPr lang="zh-CN" altLang="en-US" sz="2400" dirty="0"/>
              <a:t>的极点的凸组合</a:t>
            </a:r>
            <a:r>
              <a:rPr lang="en-US" altLang="zh-CN" sz="2400" dirty="0"/>
              <a:t>,</a:t>
            </a:r>
            <a:r>
              <a:rPr lang="zh-CN" altLang="en-US" sz="2400" dirty="0"/>
              <a:t>如果是无界凸集</a:t>
            </a:r>
            <a:r>
              <a:rPr lang="en-US" altLang="zh-CN" sz="2400" dirty="0"/>
              <a:t>(polyhedron)</a:t>
            </a:r>
            <a:r>
              <a:rPr lang="zh-CN" altLang="en-US" sz="2400" dirty="0"/>
              <a:t>则可以表示为</a:t>
            </a:r>
            <a:r>
              <a:rPr lang="en-US" altLang="zh-CN" sz="2400" dirty="0"/>
              <a:t>S</a:t>
            </a:r>
            <a:r>
              <a:rPr lang="zh-CN" altLang="en-US" sz="2400" dirty="0"/>
              <a:t>的极点的凸组合加上</a:t>
            </a:r>
            <a:r>
              <a:rPr lang="zh-CN" altLang="en-US" sz="2400" dirty="0">
                <a:solidFill>
                  <a:srgbClr val="0000FF"/>
                </a:solidFill>
              </a:rPr>
              <a:t>极方向</a:t>
            </a:r>
            <a:r>
              <a:rPr lang="zh-CN" altLang="en-US" sz="2400" dirty="0"/>
              <a:t>的正组合来表示</a:t>
            </a:r>
            <a:endParaRPr lang="en-US" altLang="zh-CN" sz="2400" dirty="0"/>
          </a:p>
          <a:p>
            <a:pPr lvl="1"/>
            <a:endParaRPr lang="en-US" altLang="zh-CN" sz="2400" dirty="0"/>
          </a:p>
          <a:p>
            <a:pPr lvl="1"/>
            <a:endParaRPr lang="en-US" altLang="zh-CN" sz="2400" dirty="0"/>
          </a:p>
          <a:p>
            <a:pPr lvl="1"/>
            <a:endParaRPr lang="en-US" altLang="zh-CN" sz="2400" dirty="0"/>
          </a:p>
          <a:p>
            <a:pPr lvl="1"/>
            <a:r>
              <a:rPr lang="en-US" altLang="zh-CN" sz="2400" dirty="0">
                <a:solidFill>
                  <a:srgbClr val="FF0000"/>
                </a:solidFill>
              </a:rPr>
              <a:t>4.</a:t>
            </a:r>
            <a:r>
              <a:rPr lang="en-US" altLang="zh-CN" sz="2400" dirty="0"/>
              <a:t>LP</a:t>
            </a:r>
            <a:r>
              <a:rPr lang="zh-CN" altLang="en-US" sz="2400" dirty="0"/>
              <a:t>问题若可行域有界，且存在最优解，则目标函数必可在其可行域的某个顶点达到</a:t>
            </a:r>
            <a:endParaRPr lang="en-US" altLang="zh-CN" sz="2400" dirty="0"/>
          </a:p>
          <a:p>
            <a:pPr lvl="2"/>
            <a:r>
              <a:rPr lang="zh-CN" altLang="en-US" sz="2000" dirty="0"/>
              <a:t>证明：假设不在顶点达到，利用基本定理</a:t>
            </a:r>
            <a:r>
              <a:rPr lang="en-US" altLang="zh-CN" sz="2000" dirty="0"/>
              <a:t>3</a:t>
            </a:r>
            <a:r>
              <a:rPr lang="zh-CN" altLang="en-US" sz="2000" dirty="0"/>
              <a:t>，可以得出顶点也是最优解</a:t>
            </a:r>
            <a:endParaRPr lang="en-US" altLang="zh-CN" sz="2000" dirty="0"/>
          </a:p>
          <a:p>
            <a:pPr lvl="1"/>
            <a:r>
              <a:rPr lang="zh-CN" altLang="en-US" sz="2400" dirty="0"/>
              <a:t>从这些基本定理可以得到以下结论</a:t>
            </a:r>
            <a:endParaRPr lang="en-US" altLang="zh-CN" sz="2400" dirty="0"/>
          </a:p>
          <a:p>
            <a:pPr lvl="2"/>
            <a:r>
              <a:rPr lang="en-US" altLang="zh-CN" sz="2000" dirty="0"/>
              <a:t>LP</a:t>
            </a:r>
            <a:r>
              <a:rPr lang="zh-CN" altLang="en-US" sz="2000" dirty="0"/>
              <a:t>问题的可行域是凸集，可能无界，但顶点数有限</a:t>
            </a:r>
            <a:endParaRPr lang="en-US" altLang="zh-CN" sz="2000" dirty="0"/>
          </a:p>
          <a:p>
            <a:pPr lvl="2"/>
            <a:r>
              <a:rPr lang="en-US" altLang="zh-CN" sz="2000" dirty="0"/>
              <a:t>LP</a:t>
            </a:r>
            <a:r>
              <a:rPr lang="zh-CN" altLang="en-US" sz="2000" dirty="0"/>
              <a:t>问题每个基本可行解对应可行域的一个极点</a:t>
            </a:r>
            <a:endParaRPr lang="en-US" altLang="zh-CN" sz="2000" dirty="0"/>
          </a:p>
          <a:p>
            <a:pPr lvl="2"/>
            <a:r>
              <a:rPr lang="en-US" altLang="zh-CN" sz="2000" dirty="0"/>
              <a:t>LP</a:t>
            </a:r>
            <a:r>
              <a:rPr lang="zh-CN" altLang="en-US" sz="2000" dirty="0"/>
              <a:t>问题有最优解，则必可在某些极点上达到最优值</a:t>
            </a:r>
          </a:p>
        </p:txBody>
      </p:sp>
      <p:grpSp>
        <p:nvGrpSpPr>
          <p:cNvPr id="33" name="Group 32"/>
          <p:cNvGrpSpPr/>
          <p:nvPr/>
        </p:nvGrpSpPr>
        <p:grpSpPr>
          <a:xfrm>
            <a:off x="5662055" y="2295892"/>
            <a:ext cx="3971465" cy="1817345"/>
            <a:chOff x="1977056" y="2951388"/>
            <a:chExt cx="4305750" cy="2473982"/>
          </a:xfrm>
        </p:grpSpPr>
        <p:grpSp>
          <p:nvGrpSpPr>
            <p:cNvPr id="28" name="Group 27"/>
            <p:cNvGrpSpPr/>
            <p:nvPr/>
          </p:nvGrpSpPr>
          <p:grpSpPr>
            <a:xfrm>
              <a:off x="1977056" y="2951388"/>
              <a:ext cx="4305750" cy="2473982"/>
              <a:chOff x="978273" y="2906403"/>
              <a:chExt cx="4305750" cy="2473982"/>
            </a:xfrm>
          </p:grpSpPr>
          <p:sp>
            <p:nvSpPr>
              <p:cNvPr id="20" name="Arc 19"/>
              <p:cNvSpPr/>
              <p:nvPr/>
            </p:nvSpPr>
            <p:spPr bwMode="auto">
              <a:xfrm rot="13494112">
                <a:off x="978273" y="3825205"/>
                <a:ext cx="1512168" cy="1368152"/>
              </a:xfrm>
              <a:prstGeom prst="arc">
                <a:avLst>
                  <a:gd name="adj1" fmla="val 15745870"/>
                  <a:gd name="adj2" fmla="val 0"/>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grpSp>
            <p:nvGrpSpPr>
              <p:cNvPr id="27" name="Group 26"/>
              <p:cNvGrpSpPr/>
              <p:nvPr/>
            </p:nvGrpSpPr>
            <p:grpSpPr>
              <a:xfrm>
                <a:off x="1188150" y="2906403"/>
                <a:ext cx="4095873" cy="2473982"/>
                <a:chOff x="1188150" y="2906403"/>
                <a:chExt cx="4095873" cy="2473982"/>
              </a:xfrm>
            </p:grpSpPr>
            <p:cxnSp>
              <p:nvCxnSpPr>
                <p:cNvPr id="22" name="Straight Arrow Connector 21"/>
                <p:cNvCxnSpPr/>
                <p:nvPr/>
              </p:nvCxnSpPr>
              <p:spPr bwMode="auto">
                <a:xfrm flipV="1">
                  <a:off x="1188150" y="2906403"/>
                  <a:ext cx="1553980" cy="942448"/>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Group 25"/>
                <p:cNvGrpSpPr/>
                <p:nvPr/>
              </p:nvGrpSpPr>
              <p:grpSpPr>
                <a:xfrm>
                  <a:off x="1402816" y="3681189"/>
                  <a:ext cx="3881207" cy="1699196"/>
                  <a:chOff x="1402816" y="3681189"/>
                  <a:chExt cx="3881207" cy="1699196"/>
                </a:xfrm>
              </p:grpSpPr>
              <p:cxnSp>
                <p:nvCxnSpPr>
                  <p:cNvPr id="11" name="Straight Arrow Connector 10"/>
                  <p:cNvCxnSpPr/>
                  <p:nvPr/>
                </p:nvCxnSpPr>
                <p:spPr bwMode="auto">
                  <a:xfrm flipV="1">
                    <a:off x="1784648" y="3681189"/>
                    <a:ext cx="1944216" cy="720081"/>
                  </a:xfrm>
                  <a:prstGeom prst="straightConnector1">
                    <a:avLst/>
                  </a:prstGeom>
                  <a:solidFill>
                    <a:schemeClr val="accent1"/>
                  </a:solidFill>
                  <a:ln w="9525"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368824" y="3882404"/>
                    <a:ext cx="1440160" cy="369332"/>
                  </a:xfrm>
                  <a:prstGeom prst="rect">
                    <a:avLst/>
                  </a:prstGeom>
                  <a:noFill/>
                </p:spPr>
                <p:txBody>
                  <a:bodyPr wrap="square" rtlCol="0">
                    <a:spAutoFit/>
                  </a:bodyPr>
                  <a:lstStyle/>
                  <a:p>
                    <a:r>
                      <a:rPr lang="zh-CN" altLang="en-US" sz="1800" dirty="0">
                        <a:solidFill>
                          <a:srgbClr val="0000FF"/>
                        </a:solidFill>
                      </a:rPr>
                      <a:t>凸集的方向</a:t>
                    </a:r>
                  </a:p>
                </p:txBody>
              </p:sp>
              <p:cxnSp>
                <p:nvCxnSpPr>
                  <p:cNvPr id="16" name="Straight Arrow Connector 15"/>
                  <p:cNvCxnSpPr/>
                  <p:nvPr/>
                </p:nvCxnSpPr>
                <p:spPr bwMode="auto">
                  <a:xfrm flipV="1">
                    <a:off x="1784648" y="4401270"/>
                    <a:ext cx="2232248" cy="216023"/>
                  </a:xfrm>
                  <a:prstGeom prst="straightConnector1">
                    <a:avLst/>
                  </a:prstGeom>
                  <a:solidFill>
                    <a:schemeClr val="accent1"/>
                  </a:solidFill>
                  <a:ln w="9525"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1402816" y="5054065"/>
                    <a:ext cx="2554033" cy="283308"/>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3498225" y="5011053"/>
                    <a:ext cx="1785798" cy="369332"/>
                  </a:xfrm>
                  <a:prstGeom prst="rect">
                    <a:avLst/>
                  </a:prstGeom>
                  <a:noFill/>
                </p:spPr>
                <p:txBody>
                  <a:bodyPr wrap="square" rtlCol="0">
                    <a:spAutoFit/>
                  </a:bodyPr>
                  <a:lstStyle/>
                  <a:p>
                    <a:r>
                      <a:rPr lang="zh-CN" altLang="en-US" sz="1800" dirty="0">
                        <a:solidFill>
                          <a:srgbClr val="FF0000"/>
                        </a:solidFill>
                      </a:rPr>
                      <a:t>凸集的极方向</a:t>
                    </a:r>
                  </a:p>
                </p:txBody>
              </p:sp>
            </p:grpSp>
          </p:grpSp>
        </p:grpSp>
        <p:cxnSp>
          <p:nvCxnSpPr>
            <p:cNvPr id="30" name="Straight Connector 29"/>
            <p:cNvCxnSpPr/>
            <p:nvPr/>
          </p:nvCxnSpPr>
          <p:spPr bwMode="auto">
            <a:xfrm flipV="1">
              <a:off x="2186933" y="3266443"/>
              <a:ext cx="1027215" cy="6273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p:cNvCxnSpPr/>
            <p:nvPr/>
          </p:nvCxnSpPr>
          <p:spPr bwMode="auto">
            <a:xfrm>
              <a:off x="2445370" y="5099050"/>
              <a:ext cx="1339226" cy="141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3200" dirty="0">
                <a:latin typeface="隶书" panose="02010509060101010101" pitchFamily="1" charset="-122"/>
              </a:rPr>
              <a:t>-</a:t>
            </a:r>
            <a:r>
              <a:rPr lang="zh-CN" altLang="en-US" sz="2400" dirty="0"/>
              <a:t>线性规划问题的基本理论</a:t>
            </a:r>
            <a:r>
              <a:rPr lang="en-US" altLang="zh-CN" sz="2400" dirty="0"/>
              <a:t>(</a:t>
            </a:r>
            <a:r>
              <a:rPr lang="zh-CN" altLang="en-US" sz="2400" dirty="0"/>
              <a:t>续</a:t>
            </a:r>
            <a:r>
              <a:rPr lang="en-US" altLang="zh-CN" sz="2400" dirty="0"/>
              <a:t>3)</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sz="2800" dirty="0"/>
                  <a:t>LP</a:t>
                </a:r>
                <a:r>
                  <a:rPr lang="zh-CN" altLang="en-US" sz="2800" dirty="0"/>
                  <a:t>中的基本定理</a:t>
                </a:r>
                <a:endParaRPr lang="en-US" altLang="zh-CN" sz="2800" dirty="0"/>
              </a:p>
              <a:p>
                <a:pPr lvl="1"/>
                <a:r>
                  <a:rPr lang="en-US" altLang="zh-CN" sz="2400" dirty="0">
                    <a:solidFill>
                      <a:srgbClr val="FF0000"/>
                    </a:solidFill>
                  </a:rPr>
                  <a:t>5.</a:t>
                </a:r>
                <a:r>
                  <a:rPr lang="zh-CN" altLang="en-US" sz="2400" dirty="0"/>
                  <a:t>对于</a:t>
                </a:r>
                <a:r>
                  <a:rPr lang="en-US" altLang="zh-CN" sz="2400" dirty="0"/>
                  <a:t>LP</a:t>
                </a:r>
                <a:r>
                  <a:rPr lang="zh-CN" altLang="en-US" sz="2400" dirty="0"/>
                  <a:t>问题，若存在可行解，则必存在基本可行解，其中约束矩阵</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𝑨</m:t>
                        </m:r>
                      </m:e>
                      <m:sub>
                        <m:r>
                          <a:rPr lang="en-US" altLang="zh-CN" sz="2400" b="1" i="1" smtClean="0">
                            <a:latin typeface="Cambria Math"/>
                          </a:rPr>
                          <m:t>𝒎</m:t>
                        </m:r>
                        <m:r>
                          <a:rPr lang="en-US" altLang="zh-CN" sz="2400" b="1" i="1" smtClean="0">
                            <a:latin typeface="Cambria Math"/>
                          </a:rPr>
                          <m:t>×</m:t>
                        </m:r>
                        <m:r>
                          <a:rPr lang="en-US" altLang="zh-CN" sz="2400" b="1" i="1" smtClean="0">
                            <a:latin typeface="Cambria Math"/>
                          </a:rPr>
                          <m:t>𝒏</m:t>
                        </m:r>
                      </m:sub>
                    </m:sSub>
                  </m:oMath>
                </a14:m>
                <a:r>
                  <a:rPr lang="zh-CN" altLang="en-US" sz="2400" dirty="0"/>
                  <a:t>的秩为</a:t>
                </a:r>
                <a14:m>
                  <m:oMath xmlns:m="http://schemas.openxmlformats.org/officeDocument/2006/math">
                    <m:r>
                      <a:rPr lang="en-US" altLang="zh-CN" sz="2400" b="1" i="1" smtClean="0">
                        <a:latin typeface="Cambria Math"/>
                      </a:rPr>
                      <m:t>𝒎</m:t>
                    </m:r>
                  </m:oMath>
                </a14:m>
                <a:endParaRPr lang="en-US" altLang="zh-CN" sz="2400" dirty="0"/>
              </a:p>
              <a:p>
                <a:pPr lvl="1"/>
                <a:r>
                  <a:rPr lang="zh-CN" altLang="en-US" sz="2400" dirty="0">
                    <a:solidFill>
                      <a:srgbClr val="FF0000"/>
                    </a:solidFill>
                  </a:rPr>
                  <a:t>证明：</a:t>
                </a:r>
                <a:r>
                  <a:rPr lang="zh-CN" altLang="en-US" sz="2400" dirty="0"/>
                  <a:t>设</a:t>
                </a:r>
                <a14:m>
                  <m:oMath xmlns:m="http://schemas.openxmlformats.org/officeDocument/2006/math">
                    <m:sSub>
                      <m:sSubPr>
                        <m:ctrlPr>
                          <a:rPr lang="en-US" altLang="zh-CN" sz="2400" i="1">
                            <a:latin typeface="Cambria Math" panose="02040503050406030204" pitchFamily="18" charset="0"/>
                          </a:rPr>
                        </m:ctrlPr>
                      </m:sSubPr>
                      <m:e>
                        <m:r>
                          <a:rPr lang="en-US" altLang="zh-CN" sz="2400" b="1" i="1" smtClean="0">
                            <a:latin typeface="Cambria Math"/>
                          </a:rPr>
                          <m:t>𝑨</m:t>
                        </m:r>
                        <m:r>
                          <a:rPr lang="en-US" altLang="zh-CN" sz="2400" b="1" i="1" smtClean="0">
                            <a:latin typeface="Cambria Math"/>
                          </a:rPr>
                          <m:t>=</m:t>
                        </m:r>
                        <m:r>
                          <a:rPr lang="en-US" altLang="zh-CN" sz="2400" i="1">
                            <a:latin typeface="Cambria Math"/>
                          </a:rPr>
                          <m:t>[</m:t>
                        </m:r>
                        <m:r>
                          <a:rPr lang="en-US" altLang="zh-CN" sz="2400" i="1">
                            <a:latin typeface="Cambria Math"/>
                          </a:rPr>
                          <m:t>𝒑</m:t>
                        </m:r>
                      </m:e>
                      <m:sub>
                        <m:r>
                          <a:rPr lang="en-US" altLang="zh-CN" sz="2400" i="1">
                            <a:latin typeface="Cambria Math"/>
                          </a:rPr>
                          <m:t>𝟏</m:t>
                        </m:r>
                        <m:r>
                          <a:rPr lang="en-US" altLang="zh-CN" sz="2400" i="1">
                            <a:latin typeface="Cambria Math"/>
                          </a:rPr>
                          <m:t> </m:t>
                        </m:r>
                      </m:sub>
                    </m:sSub>
                    <m:sSub>
                      <m:sSubPr>
                        <m:ctrlPr>
                          <a:rPr lang="en-US" altLang="zh-CN" sz="2400" i="1">
                            <a:latin typeface="Cambria Math" panose="02040503050406030204" pitchFamily="18" charset="0"/>
                          </a:rPr>
                        </m:ctrlPr>
                      </m:sSubPr>
                      <m:e>
                        <m:r>
                          <a:rPr lang="en-US" altLang="zh-CN" sz="2400" i="1">
                            <a:latin typeface="Cambria Math"/>
                          </a:rPr>
                          <m:t>𝒑</m:t>
                        </m:r>
                      </m:e>
                      <m:sub>
                        <m:r>
                          <a:rPr lang="en-US" altLang="zh-CN" sz="2400" i="1">
                            <a:latin typeface="Cambria Math"/>
                          </a:rPr>
                          <m:t>𝟐</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𝒑</m:t>
                        </m:r>
                      </m:e>
                      <m:sub>
                        <m:r>
                          <a:rPr lang="en-US" altLang="zh-CN" sz="2400" b="1" i="1" smtClean="0">
                            <a:latin typeface="Cambria Math"/>
                          </a:rPr>
                          <m:t>𝒏</m:t>
                        </m:r>
                      </m:sub>
                    </m:sSub>
                  </m:oMath>
                </a14:m>
                <a:r>
                  <a:rPr lang="en-US" altLang="zh-CN" sz="2400" dirty="0"/>
                  <a:t>],</a:t>
                </a:r>
                <a:r>
                  <a:rPr lang="zh-CN" altLang="en-US" sz="2400" dirty="0"/>
                  <a:t>且</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𝟎</m:t>
                        </m:r>
                      </m:sub>
                    </m:sSub>
                    <m:r>
                      <a:rPr lang="en-US" altLang="zh-CN" sz="2400" b="1" i="1" dirty="0" smtClean="0">
                        <a:latin typeface="Cambria Math"/>
                      </a:rPr>
                      <m:t>=</m:t>
                    </m:r>
                    <m:sSup>
                      <m:sSupPr>
                        <m:ctrlPr>
                          <a:rPr lang="en-US" altLang="zh-CN" sz="2400" b="1" i="1" dirty="0" smtClean="0">
                            <a:latin typeface="Cambria Math" panose="02040503050406030204" pitchFamily="18" charset="0"/>
                          </a:rPr>
                        </m:ctrlPr>
                      </m:sSupPr>
                      <m:e>
                        <m:d>
                          <m:dPr>
                            <m:begChr m:val="["/>
                            <m:endChr m:val="]"/>
                            <m:ctrlPr>
                              <a:rPr lang="en-US" altLang="zh-CN" sz="2400" b="1" i="1" dirty="0" smtClean="0">
                                <a:latin typeface="Cambria Math" panose="02040503050406030204" pitchFamily="18" charset="0"/>
                              </a:rPr>
                            </m:ctrlPr>
                          </m:dPr>
                          <m:e>
                            <m:sSubSup>
                              <m:sSubSupPr>
                                <m:ctrlPr>
                                  <a:rPr lang="en-US" altLang="zh-CN" sz="2400" b="1" i="1" dirty="0" smtClean="0">
                                    <a:latin typeface="Cambria Math" panose="02040503050406030204" pitchFamily="18" charset="0"/>
                                  </a:rPr>
                                </m:ctrlPr>
                              </m:sSubSupPr>
                              <m:e>
                                <m:r>
                                  <a:rPr lang="en-US" altLang="zh-CN" sz="2400" b="1" i="1" dirty="0" smtClean="0">
                                    <a:latin typeface="Cambria Math"/>
                                  </a:rPr>
                                  <m:t>𝒙</m:t>
                                </m:r>
                              </m:e>
                              <m:sub>
                                <m:r>
                                  <a:rPr lang="en-US" altLang="zh-CN" sz="2400" b="1" i="1" dirty="0" smtClean="0">
                                    <a:latin typeface="Cambria Math"/>
                                  </a:rPr>
                                  <m:t>𝟎</m:t>
                                </m:r>
                              </m:sub>
                              <m:sup>
                                <m:r>
                                  <a:rPr lang="en-US" altLang="zh-CN" sz="2400" b="1" i="1" dirty="0" smtClean="0">
                                    <a:latin typeface="Cambria Math"/>
                                  </a:rPr>
                                  <m:t>𝟏</m:t>
                                </m:r>
                              </m:sup>
                            </m:sSubSup>
                            <m:r>
                              <a:rPr lang="en-US" altLang="zh-CN" sz="2400" b="1" i="1" dirty="0" smtClean="0">
                                <a:latin typeface="Cambria Math"/>
                              </a:rPr>
                              <m:t>,</m:t>
                            </m:r>
                            <m:sSubSup>
                              <m:sSubSupPr>
                                <m:ctrlPr>
                                  <a:rPr lang="en-US" altLang="zh-CN" sz="2400" b="1" i="1" dirty="0" smtClean="0">
                                    <a:latin typeface="Cambria Math" panose="02040503050406030204" pitchFamily="18" charset="0"/>
                                  </a:rPr>
                                </m:ctrlPr>
                              </m:sSubSupPr>
                              <m:e>
                                <m:r>
                                  <a:rPr lang="en-US" altLang="zh-CN" sz="2400" b="1" i="1" dirty="0" smtClean="0">
                                    <a:latin typeface="Cambria Math"/>
                                  </a:rPr>
                                  <m:t>𝒙</m:t>
                                </m:r>
                              </m:e>
                              <m:sub>
                                <m:r>
                                  <a:rPr lang="en-US" altLang="zh-CN" sz="2400" b="1" i="1" dirty="0" smtClean="0">
                                    <a:latin typeface="Cambria Math"/>
                                  </a:rPr>
                                  <m:t>𝟎</m:t>
                                </m:r>
                              </m:sub>
                              <m:sup>
                                <m:r>
                                  <a:rPr lang="en-US" altLang="zh-CN" sz="2400" b="1" i="1" dirty="0" smtClean="0">
                                    <a:latin typeface="Cambria Math"/>
                                  </a:rPr>
                                  <m:t>𝟐</m:t>
                                </m:r>
                              </m:sup>
                            </m:sSubSup>
                            <m:r>
                              <a:rPr lang="en-US" altLang="zh-CN" sz="2400" b="1" i="1" dirty="0" smtClean="0">
                                <a:latin typeface="Cambria Math"/>
                              </a:rPr>
                              <m:t>,⋯,</m:t>
                            </m:r>
                            <m:sSubSup>
                              <m:sSubSupPr>
                                <m:ctrlPr>
                                  <a:rPr lang="en-US" altLang="zh-CN" sz="2400" b="1" i="1" dirty="0" smtClean="0">
                                    <a:latin typeface="Cambria Math" panose="02040503050406030204" pitchFamily="18" charset="0"/>
                                  </a:rPr>
                                </m:ctrlPr>
                              </m:sSubSupPr>
                              <m:e>
                                <m:r>
                                  <a:rPr lang="en-US" altLang="zh-CN" sz="2400" b="1" i="1" dirty="0" smtClean="0">
                                    <a:latin typeface="Cambria Math"/>
                                  </a:rPr>
                                  <m:t>𝒙</m:t>
                                </m:r>
                              </m:e>
                              <m:sub>
                                <m:r>
                                  <a:rPr lang="en-US" altLang="zh-CN" sz="2400" b="1" i="1" dirty="0" smtClean="0">
                                    <a:latin typeface="Cambria Math"/>
                                  </a:rPr>
                                  <m:t>𝟎</m:t>
                                </m:r>
                              </m:sub>
                              <m:sup>
                                <m:r>
                                  <a:rPr lang="en-US" altLang="zh-CN" sz="2400" b="1" i="1" dirty="0" smtClean="0">
                                    <a:latin typeface="Cambria Math"/>
                                  </a:rPr>
                                  <m:t>𝒏</m:t>
                                </m:r>
                              </m:sup>
                            </m:sSubSup>
                          </m:e>
                        </m:d>
                      </m:e>
                      <m:sup>
                        <m:r>
                          <a:rPr lang="en-US" altLang="zh-CN" sz="2400" b="1" i="1" dirty="0" smtClean="0">
                            <a:latin typeface="Cambria Math"/>
                          </a:rPr>
                          <m:t>𝑻</m:t>
                        </m:r>
                      </m:sup>
                    </m:sSup>
                  </m:oMath>
                </a14:m>
                <a:r>
                  <a:rPr lang="zh-CN" altLang="en-US" sz="2400" dirty="0"/>
                  <a:t>为</a:t>
                </a:r>
                <a:r>
                  <a:rPr lang="en-US" altLang="zh-CN" sz="2400" dirty="0"/>
                  <a:t>LP</a:t>
                </a:r>
                <a:r>
                  <a:rPr lang="zh-CN" altLang="en-US" sz="2400" dirty="0"/>
                  <a:t>的一个可行解，显然</a:t>
                </a:r>
                <a14:m>
                  <m:oMath xmlns:m="http://schemas.openxmlformats.org/officeDocument/2006/math">
                    <m:sSubSup>
                      <m:sSubSupPr>
                        <m:ctrlPr>
                          <a:rPr lang="en-US" altLang="zh-CN" sz="2400" b="1" i="1" smtClean="0">
                            <a:latin typeface="Cambria Math" panose="02040503050406030204" pitchFamily="18" charset="0"/>
                          </a:rPr>
                        </m:ctrlPr>
                      </m:sSubSupPr>
                      <m:e>
                        <m:r>
                          <a:rPr lang="en-US" altLang="zh-CN" sz="2400" b="1" i="1" smtClean="0">
                            <a:latin typeface="Cambria Math"/>
                          </a:rPr>
                          <m:t>𝒙</m:t>
                        </m:r>
                      </m:e>
                      <m:sub>
                        <m:r>
                          <a:rPr lang="en-US" altLang="zh-CN" sz="2400" b="1" i="1" smtClean="0">
                            <a:latin typeface="Cambria Math"/>
                          </a:rPr>
                          <m:t>𝟎</m:t>
                        </m:r>
                      </m:sub>
                      <m:sup>
                        <m:r>
                          <a:rPr lang="en-US" altLang="zh-CN" sz="2400" b="1" i="1" smtClean="0">
                            <a:latin typeface="Cambria Math"/>
                          </a:rPr>
                          <m:t>𝒊</m:t>
                        </m:r>
                      </m:sup>
                    </m:sSubSup>
                    <m:r>
                      <a:rPr lang="en-US" altLang="zh-CN" sz="2400" b="1" i="1" smtClean="0">
                        <a:latin typeface="Cambria Math"/>
                      </a:rPr>
                      <m:t>≥</m:t>
                    </m:r>
                    <m:r>
                      <a:rPr lang="en-US" altLang="zh-CN" sz="2400" b="1" i="1" smtClean="0">
                        <a:latin typeface="Cambria Math"/>
                      </a:rPr>
                      <m:t>𝟎</m:t>
                    </m:r>
                  </m:oMath>
                </a14:m>
                <a:r>
                  <a:rPr lang="zh-CN" altLang="en-US" sz="2400" dirty="0"/>
                  <a:t>，不妨令前</a:t>
                </a:r>
                <a14:m>
                  <m:oMath xmlns:m="http://schemas.openxmlformats.org/officeDocument/2006/math">
                    <m:r>
                      <a:rPr lang="en-US" altLang="zh-CN" sz="2400" b="1" i="1" smtClean="0">
                        <a:latin typeface="Cambria Math"/>
                      </a:rPr>
                      <m:t>𝒌</m:t>
                    </m:r>
                  </m:oMath>
                </a14:m>
                <a:r>
                  <a:rPr lang="zh-CN" altLang="en-US" sz="2400" dirty="0"/>
                  <a:t>个分量为正，则有</a:t>
                </a:r>
                <a14:m>
                  <m:oMath xmlns:m="http://schemas.openxmlformats.org/officeDocument/2006/math">
                    <m:sSubSup>
                      <m:sSubSupPr>
                        <m:ctrlPr>
                          <a:rPr lang="en-US" altLang="zh-CN" sz="2400" b="1" i="1" smtClean="0">
                            <a:latin typeface="Cambria Math" panose="02040503050406030204" pitchFamily="18" charset="0"/>
                          </a:rPr>
                        </m:ctrlPr>
                      </m:sSubSupPr>
                      <m:e>
                        <m:r>
                          <a:rPr lang="en-US" altLang="zh-CN" sz="2400" b="1" i="0" smtClean="0">
                            <a:latin typeface="Cambria Math"/>
                          </a:rPr>
                          <m:t>𝚺</m:t>
                        </m:r>
                      </m:e>
                      <m:sub>
                        <m:r>
                          <a:rPr lang="en-US" altLang="zh-CN" sz="2400" b="1" i="1" smtClean="0">
                            <a:latin typeface="Cambria Math"/>
                          </a:rPr>
                          <m:t>𝒊</m:t>
                        </m:r>
                        <m:r>
                          <a:rPr lang="en-US" altLang="zh-CN" sz="2400" b="1" i="1" smtClean="0">
                            <a:latin typeface="Cambria Math"/>
                          </a:rPr>
                          <m:t>=</m:t>
                        </m:r>
                        <m:r>
                          <a:rPr lang="en-US" altLang="zh-CN" sz="2400" b="1" i="1" smtClean="0">
                            <a:latin typeface="Cambria Math"/>
                          </a:rPr>
                          <m:t>𝟏</m:t>
                        </m:r>
                      </m:sub>
                      <m:sup>
                        <m:r>
                          <a:rPr lang="en-US" altLang="zh-CN" sz="2400" b="1" i="1" smtClean="0">
                            <a:latin typeface="Cambria Math"/>
                          </a:rPr>
                          <m:t>𝒌</m:t>
                        </m:r>
                      </m:sup>
                    </m:sSubSup>
                    <m:sSubSup>
                      <m:sSubSupPr>
                        <m:ctrlPr>
                          <a:rPr lang="en-US" altLang="zh-CN" sz="2400" b="1" i="1" smtClean="0">
                            <a:latin typeface="Cambria Math" panose="02040503050406030204" pitchFamily="18" charset="0"/>
                          </a:rPr>
                        </m:ctrlPr>
                      </m:sSubSupPr>
                      <m:e>
                        <m:r>
                          <a:rPr lang="en-US" altLang="zh-CN" sz="2400" b="1" i="1" smtClean="0">
                            <a:latin typeface="Cambria Math"/>
                          </a:rPr>
                          <m:t>𝒙</m:t>
                        </m:r>
                      </m:e>
                      <m:sub>
                        <m:r>
                          <a:rPr lang="en-US" altLang="zh-CN" sz="2400" b="1" i="1" smtClean="0">
                            <a:latin typeface="Cambria Math"/>
                          </a:rPr>
                          <m:t>𝟎</m:t>
                        </m:r>
                      </m:sub>
                      <m:sup>
                        <m:r>
                          <a:rPr lang="en-US" altLang="zh-CN" sz="2400" b="1" i="1" smtClean="0">
                            <a:latin typeface="Cambria Math"/>
                          </a:rPr>
                          <m:t>𝒊</m:t>
                        </m:r>
                      </m:sup>
                    </m:sSubSup>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𝒊</m:t>
                        </m:r>
                      </m:sub>
                    </m:sSub>
                    <m:r>
                      <a:rPr lang="en-US" altLang="zh-CN" sz="2400" b="1" i="1" smtClean="0">
                        <a:latin typeface="Cambria Math"/>
                      </a:rPr>
                      <m:t>=</m:t>
                    </m:r>
                    <m:r>
                      <a:rPr lang="en-US" altLang="zh-CN" sz="2400" b="1" i="1" smtClean="0">
                        <a:latin typeface="Cambria Math"/>
                      </a:rPr>
                      <m:t>𝒃</m:t>
                    </m:r>
                  </m:oMath>
                </a14:m>
                <a:r>
                  <a:rPr lang="en-US" altLang="zh-CN" sz="2400" dirty="0"/>
                  <a:t>,</a:t>
                </a:r>
                <a:r>
                  <a:rPr lang="zh-CN" altLang="en-US" sz="2400" dirty="0"/>
                  <a:t>此时有两种情况</a:t>
                </a:r>
                <a:endParaRPr lang="en-US" altLang="zh-CN" sz="2400" dirty="0"/>
              </a:p>
              <a:p>
                <a:pPr lvl="1"/>
                <a:r>
                  <a:rPr lang="en-US" altLang="zh-CN" sz="2400" dirty="0">
                    <a:solidFill>
                      <a:srgbClr val="0000FF"/>
                    </a:solidFill>
                  </a:rPr>
                  <a:t>a)</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𝒌</m:t>
                        </m:r>
                      </m:sub>
                    </m:sSub>
                  </m:oMath>
                </a14:m>
                <a:r>
                  <a:rPr lang="zh-CN" altLang="en-US" sz="2400" dirty="0"/>
                  <a:t>线性无关，显然存在基本可行解</a:t>
                </a:r>
                <a:r>
                  <a:rPr lang="en-US" altLang="zh-CN" sz="2400" dirty="0"/>
                  <a:t>(BFS);</a:t>
                </a:r>
              </a:p>
              <a:p>
                <a:pPr lvl="1"/>
                <a:r>
                  <a:rPr lang="en-US" altLang="zh-CN" sz="2400" dirty="0">
                    <a:solidFill>
                      <a:srgbClr val="0000FF"/>
                    </a:solidFill>
                  </a:rPr>
                  <a:t>b)</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𝒑</m:t>
                        </m:r>
                      </m:e>
                      <m:sub>
                        <m:r>
                          <a:rPr lang="en-US" altLang="zh-CN" sz="2400" i="1">
                            <a:latin typeface="Cambria Math"/>
                          </a:rPr>
                          <m:t>𝟏</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𝒑</m:t>
                        </m:r>
                      </m:e>
                      <m:sub>
                        <m:r>
                          <a:rPr lang="en-US" altLang="zh-CN" sz="2400" i="1">
                            <a:latin typeface="Cambria Math"/>
                          </a:rPr>
                          <m:t>𝒌</m:t>
                        </m:r>
                      </m:sub>
                    </m:sSub>
                  </m:oMath>
                </a14:m>
                <a:r>
                  <a:rPr lang="zh-CN" altLang="en-US" sz="2400" dirty="0"/>
                  <a:t>线性相关，则存在不全为</a:t>
                </a:r>
                <a:r>
                  <a:rPr lang="en-US" altLang="zh-CN" sz="2400" dirty="0"/>
                  <a:t>0</a:t>
                </a:r>
                <a:r>
                  <a:rPr lang="zh-CN" altLang="en-US" sz="2400" dirty="0"/>
                  <a:t>的数</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𝜹</m:t>
                        </m:r>
                      </m:e>
                      <m:sub>
                        <m:r>
                          <a:rPr lang="en-US" altLang="zh-CN" sz="2400" b="1" i="1" smtClean="0">
                            <a:latin typeface="Cambria Math"/>
                          </a:rPr>
                          <m:t>𝒊</m:t>
                        </m:r>
                      </m:sub>
                    </m:sSub>
                  </m:oMath>
                </a14:m>
                <a:r>
                  <a:rPr lang="en-US" altLang="zh-CN" sz="2400" dirty="0"/>
                  <a:t>,</a:t>
                </a:r>
                <a:r>
                  <a:rPr lang="zh-CN" altLang="en-US" sz="2400" dirty="0"/>
                  <a:t>使得</a:t>
                </a:r>
                <a14:m>
                  <m:oMath xmlns:m="http://schemas.openxmlformats.org/officeDocument/2006/math">
                    <m:sSubSup>
                      <m:sSubSupPr>
                        <m:ctrlPr>
                          <a:rPr lang="en-US" altLang="zh-CN" sz="2400" b="1" i="1" smtClean="0">
                            <a:latin typeface="Cambria Math" panose="02040503050406030204" pitchFamily="18" charset="0"/>
                          </a:rPr>
                        </m:ctrlPr>
                      </m:sSubSupPr>
                      <m:e>
                        <m:r>
                          <a:rPr lang="en-US" altLang="zh-CN" sz="2400" b="1" i="0" smtClean="0">
                            <a:latin typeface="Cambria Math"/>
                          </a:rPr>
                          <m:t>𝚺</m:t>
                        </m:r>
                      </m:e>
                      <m:sub>
                        <m:r>
                          <a:rPr lang="en-US" altLang="zh-CN" sz="2400" b="1" i="1" smtClean="0">
                            <a:latin typeface="Cambria Math"/>
                          </a:rPr>
                          <m:t>𝒊</m:t>
                        </m:r>
                        <m:r>
                          <a:rPr lang="en-US" altLang="zh-CN" sz="2400" b="1" i="1" smtClean="0">
                            <a:latin typeface="Cambria Math"/>
                          </a:rPr>
                          <m:t>=</m:t>
                        </m:r>
                        <m:r>
                          <a:rPr lang="en-US" altLang="zh-CN" sz="2400" b="1" i="1" smtClean="0">
                            <a:latin typeface="Cambria Math"/>
                          </a:rPr>
                          <m:t>𝟏</m:t>
                        </m:r>
                      </m:sub>
                      <m:sup>
                        <m:r>
                          <a:rPr lang="en-US" altLang="zh-CN" sz="2400" b="1" i="1" smtClean="0">
                            <a:latin typeface="Cambria Math"/>
                          </a:rPr>
                          <m:t>𝒌</m:t>
                        </m:r>
                      </m:sup>
                    </m:sSubSup>
                    <m:sSub>
                      <m:sSubPr>
                        <m:ctrlPr>
                          <a:rPr lang="en-US" altLang="zh-CN" sz="2400" b="1" i="1" smtClean="0">
                            <a:latin typeface="Cambria Math" panose="02040503050406030204" pitchFamily="18" charset="0"/>
                          </a:rPr>
                        </m:ctrlPr>
                      </m:sSubPr>
                      <m:e>
                        <m:r>
                          <a:rPr lang="en-US" altLang="zh-CN" sz="2400" b="1" i="1" smtClean="0">
                            <a:latin typeface="Cambria Math"/>
                          </a:rPr>
                          <m:t>𝜹</m:t>
                        </m:r>
                      </m:e>
                      <m:sub>
                        <m:r>
                          <a:rPr lang="en-US" altLang="zh-CN" sz="2400" b="1" i="1" smtClean="0">
                            <a:latin typeface="Cambria Math"/>
                          </a:rPr>
                          <m:t>𝒊</m:t>
                        </m:r>
                      </m:sub>
                    </m:sSub>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𝒊</m:t>
                        </m:r>
                      </m:sub>
                    </m:sSub>
                    <m:r>
                      <a:rPr lang="en-US" altLang="zh-CN" sz="2400" b="1" i="1" smtClean="0">
                        <a:latin typeface="Cambria Math"/>
                      </a:rPr>
                      <m:t>=</m:t>
                    </m:r>
                    <m:r>
                      <a:rPr lang="en-US" altLang="zh-CN" sz="2400" b="1" i="1" smtClean="0">
                        <a:latin typeface="Cambria Math"/>
                      </a:rPr>
                      <m:t>𝟎</m:t>
                    </m:r>
                  </m:oMath>
                </a14:m>
                <a:r>
                  <a:rPr lang="en-US" altLang="zh-CN" sz="2400" dirty="0"/>
                  <a:t>,</a:t>
                </a:r>
                <a:r>
                  <a:rPr lang="zh-CN" altLang="en-US" sz="2400" dirty="0"/>
                  <a:t>至少有一个</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𝜹</m:t>
                        </m:r>
                      </m:e>
                      <m:sub>
                        <m:r>
                          <a:rPr lang="en-US" altLang="zh-CN" sz="2400" i="1">
                            <a:latin typeface="Cambria Math"/>
                          </a:rPr>
                          <m:t>𝒊</m:t>
                        </m:r>
                      </m:sub>
                    </m:sSub>
                    <m:r>
                      <a:rPr lang="en-US" altLang="zh-CN" sz="2400" b="1" i="1" smtClean="0">
                        <a:latin typeface="Cambria Math"/>
                      </a:rPr>
                      <m:t>&gt;</m:t>
                    </m:r>
                    <m:r>
                      <a:rPr lang="en-US" altLang="zh-CN" sz="2400" b="1" i="1" smtClean="0">
                        <a:latin typeface="Cambria Math"/>
                      </a:rPr>
                      <m:t>𝟎</m:t>
                    </m:r>
                  </m:oMath>
                </a14:m>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a:latin typeface="Cambria Math"/>
                          </a:rPr>
                          <m:t>𝚺</m:t>
                        </m:r>
                      </m:e>
                      <m:sub>
                        <m:r>
                          <a:rPr lang="en-US" altLang="zh-CN" sz="2400" i="1">
                            <a:latin typeface="Cambria Math"/>
                          </a:rPr>
                          <m:t>𝒊</m:t>
                        </m:r>
                        <m:r>
                          <a:rPr lang="en-US" altLang="zh-CN" sz="2400" i="1">
                            <a:latin typeface="Cambria Math"/>
                          </a:rPr>
                          <m:t>=</m:t>
                        </m:r>
                        <m:r>
                          <a:rPr lang="en-US" altLang="zh-CN" sz="2400" i="1">
                            <a:latin typeface="Cambria Math"/>
                          </a:rPr>
                          <m:t>𝟏</m:t>
                        </m:r>
                      </m:sub>
                      <m:sup>
                        <m:r>
                          <a:rPr lang="en-US" altLang="zh-CN" sz="2400" i="1">
                            <a:latin typeface="Cambria Math"/>
                          </a:rPr>
                          <m:t>𝒌</m:t>
                        </m:r>
                      </m:sup>
                    </m:sSubSup>
                    <m:sSubSup>
                      <m:sSubSupPr>
                        <m:ctrlPr>
                          <a:rPr lang="en-US" altLang="zh-CN" sz="2400" i="1">
                            <a:latin typeface="Cambria Math" panose="02040503050406030204" pitchFamily="18" charset="0"/>
                          </a:rPr>
                        </m:ctrlPr>
                      </m:sSubSupPr>
                      <m:e>
                        <m:r>
                          <a:rPr lang="en-US" altLang="zh-CN" sz="2400" b="1" i="1" smtClean="0">
                            <a:latin typeface="Cambria Math"/>
                          </a:rPr>
                          <m:t>(</m:t>
                        </m:r>
                        <m:r>
                          <a:rPr lang="en-US" altLang="zh-CN" sz="2400" i="1">
                            <a:latin typeface="Cambria Math"/>
                          </a:rPr>
                          <m:t>𝒙</m:t>
                        </m:r>
                      </m:e>
                      <m:sub>
                        <m:r>
                          <a:rPr lang="en-US" altLang="zh-CN" sz="2400" i="1">
                            <a:latin typeface="Cambria Math"/>
                          </a:rPr>
                          <m:t>𝟎</m:t>
                        </m:r>
                      </m:sub>
                      <m:sup>
                        <m:r>
                          <a:rPr lang="en-US" altLang="zh-CN" sz="2400" i="1">
                            <a:latin typeface="Cambria Math"/>
                          </a:rPr>
                          <m:t>𝒊</m:t>
                        </m:r>
                      </m:sup>
                    </m:sSubSup>
                    <m:r>
                      <a:rPr lang="en-US" altLang="zh-CN" sz="2400" b="1" i="1" smtClean="0">
                        <a:latin typeface="Cambria Math"/>
                      </a:rPr>
                      <m:t>−</m:t>
                    </m:r>
                    <m:r>
                      <a:rPr lang="en-US" altLang="zh-CN" sz="2400" b="1" i="1" smtClean="0">
                        <a:latin typeface="Cambria Math"/>
                      </a:rPr>
                      <m:t>𝝀</m:t>
                    </m:r>
                    <m:sSub>
                      <m:sSubPr>
                        <m:ctrlPr>
                          <a:rPr lang="en-US" altLang="zh-CN" sz="2400" b="1" i="1" smtClean="0">
                            <a:latin typeface="Cambria Math" panose="02040503050406030204" pitchFamily="18" charset="0"/>
                          </a:rPr>
                        </m:ctrlPr>
                      </m:sSubPr>
                      <m:e>
                        <m:r>
                          <a:rPr lang="en-US" altLang="zh-CN" sz="2400" b="1" i="1" smtClean="0">
                            <a:latin typeface="Cambria Math"/>
                          </a:rPr>
                          <m:t>𝜹</m:t>
                        </m:r>
                      </m:e>
                      <m:sub>
                        <m:r>
                          <a:rPr lang="en-US" altLang="zh-CN" sz="2400" b="1" i="1" smtClean="0">
                            <a:latin typeface="Cambria Math"/>
                          </a:rPr>
                          <m:t>𝒊</m:t>
                        </m:r>
                      </m:sub>
                    </m:sSub>
                    <m:r>
                      <a:rPr lang="en-US" altLang="zh-CN" sz="2400" b="1" i="1" smtClean="0">
                        <a:latin typeface="Cambria Math"/>
                      </a:rPr>
                      <m:t>)</m:t>
                    </m:r>
                    <m:sSub>
                      <m:sSubPr>
                        <m:ctrlPr>
                          <a:rPr lang="en-US" altLang="zh-CN" sz="2400" i="1">
                            <a:latin typeface="Cambria Math" panose="02040503050406030204" pitchFamily="18" charset="0"/>
                          </a:rPr>
                        </m:ctrlPr>
                      </m:sSubPr>
                      <m:e>
                        <m:r>
                          <a:rPr lang="en-US" altLang="zh-CN" sz="2400" i="1">
                            <a:latin typeface="Cambria Math"/>
                          </a:rPr>
                          <m:t>𝒑</m:t>
                        </m:r>
                      </m:e>
                      <m:sub>
                        <m:r>
                          <a:rPr lang="en-US" altLang="zh-CN" sz="2400" i="1">
                            <a:latin typeface="Cambria Math"/>
                          </a:rPr>
                          <m:t>𝒊</m:t>
                        </m:r>
                      </m:sub>
                    </m:sSub>
                    <m:r>
                      <a:rPr lang="en-US" altLang="zh-CN" sz="2400" i="1">
                        <a:latin typeface="Cambria Math"/>
                      </a:rPr>
                      <m:t>=</m:t>
                    </m:r>
                    <m:r>
                      <a:rPr lang="en-US" altLang="zh-CN" sz="2400" i="1">
                        <a:latin typeface="Cambria Math"/>
                      </a:rPr>
                      <m:t>𝒃</m:t>
                    </m:r>
                  </m:oMath>
                </a14:m>
                <a:r>
                  <a:rPr lang="zh-CN" altLang="en-US" sz="2400" dirty="0"/>
                  <a:t>，</a:t>
                </a:r>
                <a:r>
                  <a:rPr lang="en-US" altLang="zh-CN" sz="2000" dirty="0"/>
                  <a:t> </a:t>
                </a:r>
                <a14:m>
                  <m:oMath xmlns:m="http://schemas.openxmlformats.org/officeDocument/2006/math">
                    <m:r>
                      <a:rPr lang="zh-CN" altLang="en-US" sz="2000" b="1" i="1" dirty="0" smtClean="0">
                        <a:latin typeface="Cambria Math"/>
                      </a:rPr>
                      <m:t>记</m:t>
                    </m:r>
                    <m:sSub>
                      <m:sSubPr>
                        <m:ctrlPr>
                          <a:rPr lang="en-US" altLang="zh-CN" sz="2000" i="1" dirty="0">
                            <a:latin typeface="Cambria Math" panose="02040503050406030204" pitchFamily="18" charset="0"/>
                          </a:rPr>
                        </m:ctrlPr>
                      </m:sSubPr>
                      <m:e>
                        <m:r>
                          <a:rPr lang="en-US" altLang="zh-CN" sz="2000" i="1" dirty="0">
                            <a:latin typeface="Cambria Math"/>
                          </a:rPr>
                          <m:t>𝒙</m:t>
                        </m:r>
                      </m:e>
                      <m:sub>
                        <m:r>
                          <a:rPr lang="en-US" altLang="zh-CN" sz="2000" b="1" i="1" dirty="0" smtClean="0">
                            <a:latin typeface="Cambria Math"/>
                          </a:rPr>
                          <m:t>𝟏</m:t>
                        </m:r>
                      </m:sub>
                    </m:sSub>
                    <m:r>
                      <a:rPr lang="en-US" altLang="zh-CN" sz="2000" i="1" dirty="0">
                        <a:latin typeface="Cambria Math"/>
                      </a:rPr>
                      <m:t>=</m:t>
                    </m:r>
                    <m:sSup>
                      <m:sSupPr>
                        <m:ctrlPr>
                          <a:rPr lang="en-US" altLang="zh-CN" sz="2000" i="1" dirty="0" smtClean="0">
                            <a:latin typeface="Cambria Math" panose="02040503050406030204" pitchFamily="18" charset="0"/>
                          </a:rPr>
                        </m:ctrlPr>
                      </m:sSupPr>
                      <m:e>
                        <m:d>
                          <m:dPr>
                            <m:begChr m:val="["/>
                            <m:endChr m:val="]"/>
                            <m:ctrlPr>
                              <a:rPr lang="en-US" altLang="zh-CN" sz="2000" i="1" dirty="0">
                                <a:latin typeface="Cambria Math" panose="02040503050406030204" pitchFamily="18" charset="0"/>
                              </a:rPr>
                            </m:ctrlPr>
                          </m:dPr>
                          <m:e>
                            <m:sSubSup>
                              <m:sSubSupPr>
                                <m:ctrlPr>
                                  <a:rPr lang="en-US" altLang="zh-CN" sz="2000" i="1" dirty="0">
                                    <a:latin typeface="Cambria Math" panose="02040503050406030204" pitchFamily="18" charset="0"/>
                                  </a:rPr>
                                </m:ctrlPr>
                              </m:sSubSupPr>
                              <m:e>
                                <m:r>
                                  <a:rPr lang="en-US" altLang="zh-CN" sz="2000" i="1" dirty="0">
                                    <a:latin typeface="Cambria Math"/>
                                  </a:rPr>
                                  <m:t>𝒙</m:t>
                                </m:r>
                              </m:e>
                              <m:sub>
                                <m:r>
                                  <a:rPr lang="en-US" altLang="zh-CN" sz="2000" i="1" dirty="0">
                                    <a:latin typeface="Cambria Math"/>
                                  </a:rPr>
                                  <m:t>𝟎</m:t>
                                </m:r>
                              </m:sub>
                              <m:sup>
                                <m:r>
                                  <a:rPr lang="en-US" altLang="zh-CN" sz="2000" i="1" dirty="0">
                                    <a:latin typeface="Cambria Math"/>
                                  </a:rPr>
                                  <m:t>𝟏</m:t>
                                </m:r>
                              </m:sup>
                            </m:sSubSup>
                            <m:r>
                              <a:rPr lang="en-US" altLang="zh-CN" sz="2000" b="1" i="1" dirty="0" smtClean="0">
                                <a:latin typeface="Cambria Math"/>
                              </a:rPr>
                              <m:t>−</m:t>
                            </m:r>
                            <m:r>
                              <a:rPr lang="en-US" altLang="zh-CN" sz="2000" b="1" i="1" dirty="0" smtClean="0">
                                <a:latin typeface="Cambria Math"/>
                              </a:rPr>
                              <m:t>𝝀</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𝜹</m:t>
                                </m:r>
                              </m:e>
                              <m:sub>
                                <m:r>
                                  <a:rPr lang="en-US" altLang="zh-CN" sz="2000" b="1" i="1" dirty="0" smtClean="0">
                                    <a:latin typeface="Cambria Math"/>
                                  </a:rPr>
                                  <m:t>𝟏</m:t>
                                </m:r>
                              </m:sub>
                            </m:sSub>
                            <m:r>
                              <a:rPr lang="en-US" altLang="zh-CN" sz="2000" i="1" dirty="0">
                                <a:latin typeface="Cambria Math"/>
                              </a:rPr>
                              <m:t>,</m:t>
                            </m:r>
                            <m:sSubSup>
                              <m:sSubSupPr>
                                <m:ctrlPr>
                                  <a:rPr lang="en-US" altLang="zh-CN" sz="2000" i="1" dirty="0">
                                    <a:latin typeface="Cambria Math" panose="02040503050406030204" pitchFamily="18" charset="0"/>
                                  </a:rPr>
                                </m:ctrlPr>
                              </m:sSubSupPr>
                              <m:e>
                                <m:r>
                                  <a:rPr lang="en-US" altLang="zh-CN" sz="2000" b="1" i="1" dirty="0" smtClean="0">
                                    <a:latin typeface="Cambria Math"/>
                                  </a:rPr>
                                  <m:t>⋯,</m:t>
                                </m:r>
                                <m:r>
                                  <a:rPr lang="en-US" altLang="zh-CN" sz="2000" i="1" dirty="0">
                                    <a:latin typeface="Cambria Math"/>
                                  </a:rPr>
                                  <m:t>𝒙</m:t>
                                </m:r>
                              </m:e>
                              <m:sub>
                                <m:r>
                                  <a:rPr lang="en-US" altLang="zh-CN" sz="2000" i="1" dirty="0">
                                    <a:latin typeface="Cambria Math"/>
                                  </a:rPr>
                                  <m:t>𝟎</m:t>
                                </m:r>
                              </m:sub>
                              <m:sup>
                                <m:r>
                                  <a:rPr lang="en-US" altLang="zh-CN" sz="2000" b="1" i="1" dirty="0" smtClean="0">
                                    <a:latin typeface="Cambria Math"/>
                                  </a:rPr>
                                  <m:t>𝒌</m:t>
                                </m:r>
                              </m:sup>
                            </m:sSubSup>
                            <m:r>
                              <a:rPr lang="en-US" altLang="zh-CN" sz="2000" i="1" dirty="0">
                                <a:latin typeface="Cambria Math"/>
                              </a:rPr>
                              <m:t>−</m:t>
                            </m:r>
                            <m:r>
                              <a:rPr lang="en-US" altLang="zh-CN" sz="2000" i="1" dirty="0">
                                <a:latin typeface="Cambria Math"/>
                              </a:rPr>
                              <m:t>𝝀</m:t>
                            </m:r>
                            <m:sSub>
                              <m:sSubPr>
                                <m:ctrlPr>
                                  <a:rPr lang="en-US" altLang="zh-CN" sz="2000" i="1" dirty="0">
                                    <a:latin typeface="Cambria Math" panose="02040503050406030204" pitchFamily="18" charset="0"/>
                                  </a:rPr>
                                </m:ctrlPr>
                              </m:sSubPr>
                              <m:e>
                                <m:r>
                                  <a:rPr lang="en-US" altLang="zh-CN" sz="2000" i="1" dirty="0">
                                    <a:latin typeface="Cambria Math"/>
                                  </a:rPr>
                                  <m:t>𝜹</m:t>
                                </m:r>
                              </m:e>
                              <m:sub>
                                <m:r>
                                  <a:rPr lang="en-US" altLang="zh-CN" sz="2000" b="1" i="1" dirty="0" smtClean="0">
                                    <a:latin typeface="Cambria Math"/>
                                  </a:rPr>
                                  <m:t>𝒌</m:t>
                                </m:r>
                              </m:sub>
                            </m:sSub>
                            <m:r>
                              <a:rPr lang="en-US" altLang="zh-CN" sz="2000" i="1" dirty="0">
                                <a:latin typeface="Cambria Math"/>
                              </a:rPr>
                              <m:t>,</m:t>
                            </m:r>
                            <m:r>
                              <a:rPr lang="en-US" altLang="zh-CN" sz="2000" b="1" i="1" dirty="0" smtClean="0">
                                <a:latin typeface="Cambria Math"/>
                              </a:rPr>
                              <m:t>𝟎</m:t>
                            </m:r>
                            <m:r>
                              <a:rPr lang="en-US" altLang="zh-CN" sz="2000" b="1" i="1" dirty="0" smtClean="0">
                                <a:latin typeface="Cambria Math"/>
                              </a:rPr>
                              <m:t>,</m:t>
                            </m:r>
                            <m:r>
                              <a:rPr lang="en-US" altLang="zh-CN" sz="2000" i="1" dirty="0">
                                <a:latin typeface="Cambria Math"/>
                              </a:rPr>
                              <m:t>⋯,</m:t>
                            </m:r>
                            <m:r>
                              <a:rPr lang="en-US" altLang="zh-CN" sz="2000" b="1" i="1" dirty="0" smtClean="0">
                                <a:latin typeface="Cambria Math"/>
                              </a:rPr>
                              <m:t>𝟎</m:t>
                            </m:r>
                          </m:e>
                        </m:d>
                      </m:e>
                      <m:sup>
                        <m:r>
                          <a:rPr lang="en-US" altLang="zh-CN" sz="2000" i="1" dirty="0">
                            <a:latin typeface="Cambria Math"/>
                          </a:rPr>
                          <m:t>𝑻</m:t>
                        </m:r>
                      </m:sup>
                    </m:sSup>
                  </m:oMath>
                </a14:m>
                <a:r>
                  <a:rPr lang="en-US" altLang="zh-CN" sz="2400" dirty="0"/>
                  <a:t>,</a:t>
                </a:r>
                <a:r>
                  <a:rPr lang="zh-CN" altLang="en-US" sz="2400" dirty="0"/>
                  <a:t>显然，若令</a:t>
                </a:r>
                <a14:m>
                  <m:oMath xmlns:m="http://schemas.openxmlformats.org/officeDocument/2006/math">
                    <m:r>
                      <a:rPr lang="en-US" altLang="zh-CN" sz="2400" i="1" smtClean="0">
                        <a:solidFill>
                          <a:srgbClr val="0000FF"/>
                        </a:solidFill>
                        <a:latin typeface="Cambria Math"/>
                      </a:rPr>
                      <m:t>𝝀</m:t>
                    </m:r>
                    <m:r>
                      <a:rPr lang="en-US" altLang="zh-CN" sz="2400" i="1" smtClean="0">
                        <a:solidFill>
                          <a:srgbClr val="0000FF"/>
                        </a:solidFill>
                        <a:latin typeface="Cambria Math"/>
                      </a:rPr>
                      <m:t>=</m:t>
                    </m:r>
                    <m:r>
                      <a:rPr lang="en-US" altLang="zh-CN" sz="2400" i="1" smtClean="0">
                        <a:solidFill>
                          <a:srgbClr val="0000FF"/>
                        </a:solidFill>
                        <a:latin typeface="Cambria Math"/>
                      </a:rPr>
                      <m:t>𝒎𝒊</m:t>
                    </m:r>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a:rPr>
                          <m:t>𝒏</m:t>
                        </m:r>
                      </m:e>
                      <m:sub>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a:rPr>
                              <m:t>𝜹</m:t>
                            </m:r>
                          </m:e>
                          <m:sub>
                            <m:r>
                              <a:rPr lang="en-US" altLang="zh-CN" sz="2400" i="1">
                                <a:solidFill>
                                  <a:srgbClr val="0000FF"/>
                                </a:solidFill>
                                <a:latin typeface="Cambria Math"/>
                              </a:rPr>
                              <m:t>𝒋</m:t>
                            </m:r>
                          </m:sub>
                        </m:sSub>
                        <m:r>
                          <a:rPr lang="en-US" altLang="zh-CN" sz="2400" i="1">
                            <a:solidFill>
                              <a:srgbClr val="0000FF"/>
                            </a:solidFill>
                            <a:latin typeface="Cambria Math"/>
                          </a:rPr>
                          <m:t>≠</m:t>
                        </m:r>
                        <m:r>
                          <a:rPr lang="en-US" altLang="zh-CN" sz="2400" i="1">
                            <a:solidFill>
                              <a:srgbClr val="0000FF"/>
                            </a:solidFill>
                            <a:latin typeface="Cambria Math"/>
                          </a:rPr>
                          <m:t>𝟎</m:t>
                        </m:r>
                        <m:r>
                          <a:rPr lang="en-US" altLang="zh-CN" sz="2400" i="1">
                            <a:solidFill>
                              <a:srgbClr val="0000FF"/>
                            </a:solidFill>
                            <a:latin typeface="Cambria Math"/>
                          </a:rPr>
                          <m:t>, </m:t>
                        </m:r>
                        <m:r>
                          <a:rPr lang="en-US" altLang="zh-CN" sz="2400" i="1">
                            <a:solidFill>
                              <a:srgbClr val="0000FF"/>
                            </a:solidFill>
                            <a:latin typeface="Cambria Math"/>
                          </a:rPr>
                          <m:t>𝒋</m:t>
                        </m:r>
                        <m:r>
                          <a:rPr lang="en-US" altLang="zh-CN" sz="2400" i="1">
                            <a:solidFill>
                              <a:srgbClr val="0000FF"/>
                            </a:solidFill>
                            <a:latin typeface="Cambria Math"/>
                          </a:rPr>
                          <m:t>=</m:t>
                        </m:r>
                        <m:r>
                          <a:rPr lang="en-US" altLang="zh-CN" sz="2400" i="1">
                            <a:solidFill>
                              <a:srgbClr val="0000FF"/>
                            </a:solidFill>
                            <a:latin typeface="Cambria Math"/>
                          </a:rPr>
                          <m:t>𝟏</m:t>
                        </m:r>
                        <m:r>
                          <a:rPr lang="en-US" altLang="zh-CN" sz="2400" i="1">
                            <a:solidFill>
                              <a:srgbClr val="0000FF"/>
                            </a:solidFill>
                            <a:latin typeface="Cambria Math"/>
                          </a:rPr>
                          <m:t> </m:t>
                        </m:r>
                        <m:r>
                          <a:rPr lang="en-US" altLang="zh-CN" sz="2400" i="1">
                            <a:solidFill>
                              <a:srgbClr val="0000FF"/>
                            </a:solidFill>
                            <a:latin typeface="Cambria Math"/>
                          </a:rPr>
                          <m:t>𝒕𝒐</m:t>
                        </m:r>
                        <m:r>
                          <a:rPr lang="en-US" altLang="zh-CN" sz="2400" i="1">
                            <a:solidFill>
                              <a:srgbClr val="0000FF"/>
                            </a:solidFill>
                            <a:latin typeface="Cambria Math"/>
                          </a:rPr>
                          <m:t> </m:t>
                        </m:r>
                        <m:r>
                          <a:rPr lang="en-US" altLang="zh-CN" sz="2400" i="1">
                            <a:solidFill>
                              <a:srgbClr val="0000FF"/>
                            </a:solidFill>
                            <a:latin typeface="Cambria Math"/>
                          </a:rPr>
                          <m:t>𝒌</m:t>
                        </m:r>
                      </m:sub>
                    </m:sSub>
                    <m:d>
                      <m:dPr>
                        <m:ctrlPr>
                          <a:rPr lang="en-US" altLang="zh-CN" sz="2400" i="1">
                            <a:solidFill>
                              <a:srgbClr val="0000FF"/>
                            </a:solidFill>
                            <a:latin typeface="Cambria Math" panose="02040503050406030204" pitchFamily="18" charset="0"/>
                          </a:rPr>
                        </m:ctrlPr>
                      </m:dPr>
                      <m:e>
                        <m:f>
                          <m:fPr>
                            <m:ctrlPr>
                              <a:rPr lang="en-US" altLang="zh-CN" sz="2400" i="1">
                                <a:solidFill>
                                  <a:srgbClr val="0000FF"/>
                                </a:solidFill>
                                <a:latin typeface="Cambria Math" panose="02040503050406030204" pitchFamily="18" charset="0"/>
                              </a:rPr>
                            </m:ctrlPr>
                          </m:fPr>
                          <m:num>
                            <m:sSubSup>
                              <m:sSubSupPr>
                                <m:ctrlPr>
                                  <a:rPr lang="en-US" altLang="zh-CN" sz="2400" b="1" i="1" smtClean="0">
                                    <a:solidFill>
                                      <a:srgbClr val="0000FF"/>
                                    </a:solidFill>
                                    <a:latin typeface="Cambria Math" panose="02040503050406030204" pitchFamily="18" charset="0"/>
                                  </a:rPr>
                                </m:ctrlPr>
                              </m:sSubSupPr>
                              <m:e>
                                <m:r>
                                  <a:rPr lang="en-US" altLang="zh-CN" sz="2400" i="1">
                                    <a:solidFill>
                                      <a:srgbClr val="0000FF"/>
                                    </a:solidFill>
                                    <a:latin typeface="Cambria Math"/>
                                  </a:rPr>
                                  <m:t>𝒙</m:t>
                                </m:r>
                              </m:e>
                              <m:sub>
                                <m:r>
                                  <a:rPr lang="en-US" altLang="zh-CN" sz="2400" b="1" i="1" smtClean="0">
                                    <a:solidFill>
                                      <a:srgbClr val="0000FF"/>
                                    </a:solidFill>
                                    <a:latin typeface="Cambria Math"/>
                                  </a:rPr>
                                  <m:t>𝟎</m:t>
                                </m:r>
                              </m:sub>
                              <m:sup>
                                <m:r>
                                  <a:rPr lang="en-US" altLang="zh-CN" sz="2400" b="1" i="1" smtClean="0">
                                    <a:solidFill>
                                      <a:srgbClr val="0000FF"/>
                                    </a:solidFill>
                                    <a:latin typeface="Cambria Math"/>
                                  </a:rPr>
                                  <m:t>𝒋</m:t>
                                </m:r>
                              </m:sup>
                            </m:sSubSup>
                          </m:num>
                          <m:den>
                            <m:d>
                              <m:dPr>
                                <m:begChr m:val="|"/>
                                <m:endChr m:val="|"/>
                                <m:ctrlPr>
                                  <a:rPr lang="en-US" altLang="zh-CN" sz="2400" i="1">
                                    <a:solidFill>
                                      <a:srgbClr val="0000FF"/>
                                    </a:solidFill>
                                    <a:latin typeface="Cambria Math" panose="02040503050406030204" pitchFamily="18" charset="0"/>
                                  </a:rPr>
                                </m:ctrlPr>
                              </m:dPr>
                              <m:e>
                                <m:sSub>
                                  <m:sSubPr>
                                    <m:ctrlPr>
                                      <a:rPr lang="en-US" altLang="zh-CN" sz="2400" i="1">
                                        <a:solidFill>
                                          <a:srgbClr val="0000FF"/>
                                        </a:solidFill>
                                        <a:latin typeface="Cambria Math" panose="02040503050406030204" pitchFamily="18" charset="0"/>
                                      </a:rPr>
                                    </m:ctrlPr>
                                  </m:sSubPr>
                                  <m:e>
                                    <m:r>
                                      <a:rPr lang="en-US" altLang="zh-CN" sz="2400" i="1">
                                        <a:solidFill>
                                          <a:srgbClr val="0000FF"/>
                                        </a:solidFill>
                                        <a:latin typeface="Cambria Math"/>
                                      </a:rPr>
                                      <m:t>𝜹</m:t>
                                    </m:r>
                                  </m:e>
                                  <m:sub>
                                    <m:r>
                                      <a:rPr lang="en-US" altLang="zh-CN" sz="2400" i="1">
                                        <a:solidFill>
                                          <a:srgbClr val="0000FF"/>
                                        </a:solidFill>
                                        <a:latin typeface="Cambria Math"/>
                                      </a:rPr>
                                      <m:t>𝒋</m:t>
                                    </m:r>
                                  </m:sub>
                                </m:sSub>
                              </m:e>
                            </m:d>
                          </m:den>
                        </m:f>
                      </m:e>
                    </m:d>
                  </m:oMath>
                </a14:m>
                <a:r>
                  <a:rPr lang="en-US" altLang="zh-CN" sz="2400" dirty="0">
                    <a:solidFill>
                      <a:srgbClr val="0000FF"/>
                    </a:solidFill>
                  </a:rPr>
                  <a:t>,</a:t>
                </a:r>
                <a:r>
                  <a:rPr lang="zh-CN" altLang="en-US" sz="2400" dirty="0"/>
                  <a:t>则</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b="1" i="1" dirty="0" smtClean="0">
                            <a:latin typeface="Cambria Math"/>
                          </a:rPr>
                          <m:t>𝟏</m:t>
                        </m:r>
                      </m:sub>
                    </m:sSub>
                  </m:oMath>
                </a14:m>
                <a:r>
                  <a:rPr lang="zh-CN" altLang="en-US" sz="2400" dirty="0"/>
                  <a:t>仍然是可行解，但正分量的个数最多为</a:t>
                </a:r>
                <a14:m>
                  <m:oMath xmlns:m="http://schemas.openxmlformats.org/officeDocument/2006/math">
                    <m:r>
                      <a:rPr lang="en-US" altLang="zh-CN" sz="2400" b="1" i="1" smtClean="0">
                        <a:latin typeface="Cambria Math"/>
                      </a:rPr>
                      <m:t>𝒌</m:t>
                    </m:r>
                    <m:r>
                      <a:rPr lang="en-US" altLang="zh-CN" sz="2400" b="1" i="1" smtClean="0">
                        <a:latin typeface="Cambria Math"/>
                      </a:rPr>
                      <m:t>−</m:t>
                    </m:r>
                    <m:r>
                      <a:rPr lang="en-US" altLang="zh-CN" sz="2400" b="1" i="1" smtClean="0">
                        <a:latin typeface="Cambria Math"/>
                      </a:rPr>
                      <m:t>𝟏</m:t>
                    </m:r>
                  </m:oMath>
                </a14:m>
                <a:r>
                  <a:rPr lang="zh-CN" altLang="en-US" sz="2400" dirty="0"/>
                  <a:t>，如果此时对应的</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𝒑</m:t>
                        </m:r>
                      </m:e>
                      <m:sub>
                        <m:r>
                          <a:rPr lang="en-US" altLang="zh-CN" sz="2400" b="1" i="1" smtClean="0">
                            <a:latin typeface="Cambria Math"/>
                          </a:rPr>
                          <m:t>𝒊</m:t>
                        </m:r>
                      </m:sub>
                    </m:sSub>
                  </m:oMath>
                </a14:m>
                <a:r>
                  <a:rPr lang="zh-CN" altLang="en-US" sz="2400" dirty="0"/>
                  <a:t>线性无关，证毕，否则，重复进行下去</a:t>
                </a:r>
                <a:r>
                  <a:rPr lang="en-US" altLang="zh-CN" sz="2400" dirty="0"/>
                  <a:t>.</a:t>
                </a:r>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410" r="-1058" b="-9328"/>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2800" dirty="0">
                <a:latin typeface="隶书" panose="02010509060101010101" pitchFamily="1" charset="-122"/>
              </a:rPr>
              <a:t>-</a:t>
            </a:r>
            <a:r>
              <a:rPr lang="zh-CN" altLang="en-US" sz="2400" dirty="0"/>
              <a:t>线性规划问题的基本理论</a:t>
            </a:r>
            <a:r>
              <a:rPr lang="en-US" altLang="zh-CN" sz="2400" dirty="0"/>
              <a:t>(</a:t>
            </a:r>
            <a:r>
              <a:rPr lang="zh-CN" altLang="en-US" sz="2400" dirty="0"/>
              <a:t>续</a:t>
            </a:r>
            <a:r>
              <a:rPr lang="en-US" altLang="zh-CN" sz="2400" dirty="0"/>
              <a:t>4)</a:t>
            </a:r>
            <a:endParaRPr lang="zh-CN" alt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上述结论表明：可以用代数的办法寻找最优解：先找基本可行解</a:t>
                </a:r>
                <a:r>
                  <a:rPr lang="en-US" altLang="zh-CN" dirty="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𝑨</m:t>
                        </m:r>
                      </m:e>
                      <m:sub>
                        <m:r>
                          <a:rPr lang="en-US" altLang="zh-CN" b="1" i="1" smtClean="0">
                            <a:latin typeface="Cambria Math"/>
                          </a:rPr>
                          <m:t>𝒎</m:t>
                        </m:r>
                        <m:r>
                          <a:rPr lang="en-US" altLang="zh-CN" b="1" i="1" smtClean="0">
                            <a:latin typeface="Cambria Math"/>
                          </a:rPr>
                          <m:t>×</m:t>
                        </m:r>
                        <m:r>
                          <a:rPr lang="en-US" altLang="zh-CN" b="1" i="1" smtClean="0">
                            <a:latin typeface="Cambria Math"/>
                          </a:rPr>
                          <m:t>𝒏</m:t>
                        </m:r>
                      </m:sub>
                    </m:sSub>
                    <m:r>
                      <a:rPr lang="en-US" altLang="zh-CN" b="1" i="1" smtClean="0">
                        <a:latin typeface="Cambria Math"/>
                      </a:rPr>
                      <m:t>:</m:t>
                    </m:r>
                    <m:r>
                      <a:rPr lang="en-US" altLang="zh-CN" b="1" i="1" smtClean="0">
                        <a:latin typeface="Cambria Math"/>
                      </a:rPr>
                      <m:t>𝒓𝒂𝒏𝒌</m:t>
                    </m:r>
                    <m:d>
                      <m:dPr>
                        <m:ctrlPr>
                          <a:rPr lang="en-US" altLang="zh-CN" b="1" i="1" smtClean="0">
                            <a:latin typeface="Cambria Math" panose="02040503050406030204" pitchFamily="18" charset="0"/>
                          </a:rPr>
                        </m:ctrlPr>
                      </m:dPr>
                      <m:e>
                        <m:r>
                          <a:rPr lang="en-US" altLang="zh-CN" b="1" i="1" smtClean="0">
                            <a:latin typeface="Cambria Math"/>
                          </a:rPr>
                          <m:t>𝑨</m:t>
                        </m:r>
                      </m:e>
                    </m:d>
                    <m:r>
                      <a:rPr lang="en-US" altLang="zh-CN" b="1" i="1" smtClean="0">
                        <a:latin typeface="Cambria Math"/>
                      </a:rPr>
                      <m:t>=</m:t>
                    </m:r>
                    <m:r>
                      <a:rPr lang="en-US" altLang="zh-CN" b="1" i="1" smtClean="0">
                        <a:latin typeface="Cambria Math"/>
                      </a:rPr>
                      <m:t>𝒎</m:t>
                    </m:r>
                  </m:oMath>
                </a14:m>
                <a:r>
                  <a:rPr lang="zh-CN" altLang="en-US" dirty="0"/>
                  <a:t>基本解个数</a:t>
                </a:r>
                <a14:m>
                  <m:oMath xmlns:m="http://schemas.openxmlformats.org/officeDocument/2006/math">
                    <m:r>
                      <a:rPr lang="en-US" altLang="zh-CN" b="1" i="1" smtClean="0">
                        <a:latin typeface="Cambria Math"/>
                      </a:rPr>
                      <m:t>≤</m:t>
                    </m:r>
                    <m:sSubSup>
                      <m:sSubSupPr>
                        <m:ctrlPr>
                          <a:rPr lang="en-US" altLang="zh-CN" b="1" i="1" smtClean="0">
                            <a:latin typeface="Cambria Math" panose="02040503050406030204" pitchFamily="18" charset="0"/>
                          </a:rPr>
                        </m:ctrlPr>
                      </m:sSubSupPr>
                      <m:e>
                        <m:r>
                          <a:rPr lang="en-US" altLang="zh-CN" b="1" i="1" smtClean="0">
                            <a:latin typeface="Cambria Math"/>
                          </a:rPr>
                          <m:t>𝑪</m:t>
                        </m:r>
                      </m:e>
                      <m:sub>
                        <m:r>
                          <a:rPr lang="en-US" altLang="zh-CN" b="1" i="1" smtClean="0">
                            <a:latin typeface="Cambria Math"/>
                          </a:rPr>
                          <m:t>𝒏</m:t>
                        </m:r>
                      </m:sub>
                      <m:sup>
                        <m:r>
                          <a:rPr lang="en-US" altLang="zh-CN" b="1" i="1" smtClean="0">
                            <a:latin typeface="Cambria Math"/>
                          </a:rPr>
                          <m:t>𝒎</m:t>
                        </m:r>
                      </m:sup>
                    </m:sSubSup>
                  </m:oMath>
                </a14:m>
                <a:r>
                  <a:rPr lang="en-US" altLang="zh-CN" dirty="0"/>
                  <a:t>),</a:t>
                </a:r>
                <a:r>
                  <a:rPr lang="zh-CN" altLang="en-US" dirty="0"/>
                  <a:t>最多为</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a:rPr>
                          <m:t>𝑪</m:t>
                        </m:r>
                      </m:e>
                      <m:sub>
                        <m:r>
                          <a:rPr lang="en-US" altLang="zh-CN" i="1">
                            <a:latin typeface="Cambria Math"/>
                          </a:rPr>
                          <m:t>𝒏</m:t>
                        </m:r>
                      </m:sub>
                      <m:sup>
                        <m:r>
                          <a:rPr lang="en-US" altLang="zh-CN" i="1">
                            <a:latin typeface="Cambria Math"/>
                          </a:rPr>
                          <m:t>𝒎</m:t>
                        </m:r>
                      </m:sup>
                    </m:sSubSup>
                  </m:oMath>
                </a14:m>
                <a:r>
                  <a:rPr lang="zh-CN" altLang="en-US" dirty="0"/>
                  <a:t>个</a:t>
                </a:r>
                <a:endParaRPr lang="en-US" altLang="zh-CN" dirty="0"/>
              </a:p>
              <a:p>
                <a:r>
                  <a:rPr lang="zh-CN" altLang="en-US" dirty="0"/>
                  <a:t>例子</a:t>
                </a:r>
                <a:r>
                  <a:rPr lang="en-US" altLang="zh-CN" dirty="0"/>
                  <a:t>:LP</a:t>
                </a:r>
                <a:r>
                  <a:rPr lang="zh-CN" altLang="en-US" dirty="0"/>
                  <a:t>问题 </a:t>
                </a:r>
                <a14:m>
                  <m:oMath xmlns:m="http://schemas.openxmlformats.org/officeDocument/2006/math">
                    <m:r>
                      <a:rPr lang="en-US" altLang="zh-CN" b="1" i="1" smtClean="0">
                        <a:latin typeface="Cambria Math"/>
                      </a:rPr>
                      <m:t>𝒎𝒂𝒙</m:t>
                    </m:r>
                    <m:r>
                      <a:rPr lang="en-US" altLang="zh-CN" b="1" i="1" smtClean="0">
                        <a:latin typeface="Cambria Math"/>
                      </a:rPr>
                      <m:t> </m:t>
                    </m:r>
                    <m:r>
                      <a:rPr lang="en-US" altLang="zh-CN" b="1" i="1" smtClean="0">
                        <a:latin typeface="Cambria Math"/>
                      </a:rPr>
                      <m:t>𝒛</m:t>
                    </m:r>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𝟒</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𝒔</m:t>
                    </m:r>
                    <m:r>
                      <a:rPr lang="en-US" altLang="zh-CN" b="1" i="1" smtClean="0">
                        <a:latin typeface="Cambria Math"/>
                      </a:rPr>
                      <m:t>.</m:t>
                    </m:r>
                    <m:r>
                      <a:rPr lang="en-US" altLang="zh-CN" b="1" i="1" smtClean="0">
                        <a:latin typeface="Cambria Math"/>
                      </a:rPr>
                      <m:t>𝒕</m:t>
                    </m:r>
                    <m:r>
                      <a:rPr lang="en-US" altLang="zh-CN" b="1" i="1" smtClean="0">
                        <a:latin typeface="Cambria Math"/>
                      </a:rPr>
                      <m:t>.</m:t>
                    </m:r>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e>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e>
                        </m:eqArr>
                      </m:e>
                    </m:d>
                    <m:eqArr>
                      <m:eqArrPr>
                        <m:ctrlPr>
                          <a:rPr lang="en-US" altLang="zh-CN" i="1">
                            <a:latin typeface="Cambria Math" panose="02040503050406030204" pitchFamily="18" charset="0"/>
                          </a:rPr>
                        </m:ctrlPr>
                      </m:eqArrPr>
                      <m:e>
                        <m:r>
                          <a:rPr lang="en-US" altLang="zh-CN" b="1" i="1" smtClean="0">
                            <a:latin typeface="Cambria Math"/>
                          </a:rPr>
                          <m:t>+</m:t>
                        </m:r>
                      </m:e>
                      <m:e/>
                      <m:e>
                        <m:r>
                          <a:rPr lang="en-US" altLang="zh-CN" b="1" i="1" smtClean="0">
                            <a:latin typeface="Cambria Math"/>
                          </a:rPr>
                          <m:t>,</m:t>
                        </m:r>
                      </m:e>
                    </m:eqArr>
                    <m:eqArr>
                      <m:eqArrPr>
                        <m:ctrlPr>
                          <a:rPr lang="en-US" altLang="zh-CN" i="1">
                            <a:latin typeface="Cambria Math" panose="02040503050406030204" pitchFamily="18" charset="0"/>
                          </a:rPr>
                        </m:ctrlPr>
                      </m:eqArrPr>
                      <m:e>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qArr>
                    <m:eqArr>
                      <m:eqArrPr>
                        <m:ctrlPr>
                          <a:rPr lang="en-US" altLang="zh-CN" i="1">
                            <a:latin typeface="Cambria Math" panose="02040503050406030204" pitchFamily="18" charset="0"/>
                          </a:rPr>
                        </m:ctrlPr>
                      </m:eqArrPr>
                      <m:e>
                        <m:r>
                          <a:rPr lang="en-US" altLang="zh-CN" b="1" i="1" smtClean="0">
                            <a:latin typeface="Cambria Math"/>
                          </a:rPr>
                          <m:t>≤</m:t>
                        </m:r>
                      </m:e>
                      <m:e>
                        <m:r>
                          <a:rPr lang="en-US" altLang="zh-CN" b="1" i="1" smtClean="0">
                            <a:latin typeface="Cambria Math"/>
                          </a:rPr>
                          <m:t>≤</m:t>
                        </m:r>
                      </m:e>
                      <m:e>
                        <m:r>
                          <a:rPr lang="en-US" altLang="zh-CN" b="1" i="1" smtClean="0">
                            <a:latin typeface="Cambria Math"/>
                          </a:rPr>
                          <m:t>≥</m:t>
                        </m:r>
                      </m:e>
                    </m:eqArr>
                    <m:eqArr>
                      <m:eqArrPr>
                        <m:ctrlPr>
                          <a:rPr lang="en-US" altLang="zh-CN" i="1">
                            <a:latin typeface="Cambria Math" panose="02040503050406030204" pitchFamily="18" charset="0"/>
                          </a:rPr>
                        </m:ctrlPr>
                      </m:eqArrPr>
                      <m:e>
                        <m:r>
                          <a:rPr lang="en-US" altLang="zh-CN" b="1" i="1" smtClean="0">
                            <a:latin typeface="Cambria Math"/>
                          </a:rPr>
                          <m:t>𝟖</m:t>
                        </m:r>
                      </m:e>
                      <m:e>
                        <m:r>
                          <a:rPr lang="en-US" altLang="zh-CN" b="1" i="1" smtClean="0">
                            <a:latin typeface="Cambria Math"/>
                          </a:rPr>
                          <m:t>𝟐</m:t>
                        </m:r>
                      </m:e>
                      <m:e>
                        <m:r>
                          <a:rPr lang="en-US" altLang="zh-CN" b="1" i="1" smtClean="0">
                            <a:latin typeface="Cambria Math"/>
                          </a:rPr>
                          <m:t>𝟎</m:t>
                        </m:r>
                      </m:e>
                    </m:eqArr>
                  </m:oMath>
                </a14:m>
                <a:endParaRPr lang="en-US" altLang="zh-CN" dirty="0"/>
              </a:p>
              <a:p>
                <a:pPr lvl="1"/>
                <a:r>
                  <a:rPr lang="zh-CN" altLang="en-US" dirty="0"/>
                  <a:t>先化为标准形式，然后再求其基本解，在判断是否是基本可行解</a:t>
                </a:r>
                <a:endParaRPr lang="en-US" altLang="zh-CN" dirty="0"/>
              </a:p>
              <a:p>
                <a:pPr lvl="1"/>
                <a:r>
                  <a:rPr lang="zh-CN" altLang="en-US" dirty="0"/>
                  <a:t>基本可行解为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a:rPr>
                              <m:t>𝟒</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𝟎</m:t>
                            </m:r>
                          </m:e>
                        </m:d>
                      </m:e>
                      <m:sup>
                        <m:r>
                          <a:rPr lang="en-US" altLang="zh-CN" b="1" i="1" smtClean="0">
                            <a:latin typeface="Cambria Math"/>
                          </a:rPr>
                          <m:t>𝑻</m:t>
                        </m:r>
                      </m:sup>
                    </m:sSup>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a:rPr>
                              <m:t>𝟖</m:t>
                            </m:r>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𝟐</m:t>
                            </m:r>
                          </m:e>
                        </m:d>
                      </m:e>
                      <m:sup>
                        <m:r>
                          <a:rPr lang="en-US" altLang="zh-CN" b="1" i="1" smtClean="0">
                            <a:latin typeface="Cambria Math"/>
                          </a:rPr>
                          <m:t>𝑻</m:t>
                        </m:r>
                      </m:sup>
                    </m:sSup>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r>
                      <a:rPr lang="en-US" altLang="zh-CN"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a:rPr>
                              <m:t>𝟎</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𝟒</m:t>
                            </m:r>
                            <m:r>
                              <a:rPr lang="en-US" altLang="zh-CN" b="1" i="1" smtClean="0">
                                <a:latin typeface="Cambria Math"/>
                              </a:rPr>
                              <m:t>,</m:t>
                            </m:r>
                            <m:r>
                              <a:rPr lang="en-US" altLang="zh-CN" b="1" i="1" smtClean="0">
                                <a:latin typeface="Cambria Math"/>
                              </a:rPr>
                              <m:t>𝟎</m:t>
                            </m:r>
                          </m:e>
                        </m:d>
                      </m:e>
                      <m:sup>
                        <m:r>
                          <a:rPr lang="en-US" altLang="zh-CN" b="1" i="1" smtClean="0">
                            <a:latin typeface="Cambria Math"/>
                          </a:rPr>
                          <m:t>𝑻</m:t>
                        </m:r>
                      </m:sup>
                    </m:sSup>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𝟒</m:t>
                        </m:r>
                      </m:sub>
                    </m:sSub>
                    <m:r>
                      <a:rPr lang="en-US" altLang="zh-CN"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a:rPr>
                              <m:t>𝟎</m:t>
                            </m:r>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𝟖</m:t>
                            </m:r>
                            <m:r>
                              <a:rPr lang="en-US" altLang="zh-CN" b="1" i="1" smtClean="0">
                                <a:latin typeface="Cambria Math"/>
                              </a:rPr>
                              <m:t>,</m:t>
                            </m:r>
                            <m:r>
                              <a:rPr lang="en-US" altLang="zh-CN" b="1" i="1" smtClean="0">
                                <a:latin typeface="Cambria Math"/>
                              </a:rPr>
                              <m:t>𝟐</m:t>
                            </m:r>
                          </m:e>
                        </m:d>
                      </m:e>
                      <m:sup>
                        <m:r>
                          <a:rPr lang="en-US" altLang="zh-CN" b="1" i="1" smtClean="0">
                            <a:latin typeface="Cambria Math"/>
                          </a:rPr>
                          <m:t>𝑻</m:t>
                        </m:r>
                      </m:sup>
                    </m:sSup>
                  </m:oMath>
                </a14:m>
                <a:endParaRPr lang="en-US" altLang="zh-CN" dirty="0"/>
              </a:p>
              <a:p>
                <a:pPr lvl="1"/>
                <a:r>
                  <a:rPr lang="zh-CN" altLang="en-US" dirty="0"/>
                  <a:t>然后代入目标函数分别的目标函数值为</a:t>
                </a:r>
                <a:r>
                  <a:rPr lang="en-US" altLang="zh-CN" dirty="0"/>
                  <a:t>12,8,8,0</a:t>
                </a:r>
                <a:r>
                  <a:rPr lang="zh-CN" altLang="en-US" dirty="0"/>
                  <a:t>，可见最优解为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oMath>
                </a14:m>
                <a:r>
                  <a:rPr lang="zh-CN" altLang="en-US" dirty="0"/>
                  <a:t>，最优目标值为</a:t>
                </a:r>
                <a:r>
                  <a:rPr lang="en-US" altLang="zh-CN" dirty="0"/>
                  <a:t>12</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410" r="-1190" b="-3037"/>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1800" dirty="0"/>
                  <a:t> </a:t>
                </a:r>
                <a14:m>
                  <m:oMath xmlns:m="http://schemas.openxmlformats.org/officeDocument/2006/math">
                    <m:r>
                      <a:rPr lang="en-US" altLang="zh-CN" sz="1800" i="1">
                        <a:latin typeface="Cambria Math"/>
                      </a:rPr>
                      <m:t>𝒎𝒂𝒙</m:t>
                    </m:r>
                    <m:r>
                      <a:rPr lang="en-US" altLang="zh-CN" sz="1800" i="1">
                        <a:latin typeface="Cambria Math"/>
                      </a:rPr>
                      <m:t> </m:t>
                    </m:r>
                    <m:r>
                      <a:rPr lang="en-US" altLang="zh-CN" sz="1800" i="1">
                        <a:latin typeface="Cambria Math"/>
                      </a:rPr>
                      <m:t>𝒛</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r>
                      <a:rPr lang="en-US" altLang="zh-CN" sz="1800" i="1">
                        <a:latin typeface="Cambria Math"/>
                      </a:rPr>
                      <m:t>+</m:t>
                    </m:r>
                    <m:r>
                      <a:rPr lang="en-US" altLang="zh-CN" sz="1800" i="1">
                        <a:latin typeface="Cambria Math"/>
                      </a:rPr>
                      <m:t>𝟒</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r>
                      <a:rPr lang="en-US" altLang="zh-CN" sz="1800" i="1">
                        <a:latin typeface="Cambria Math"/>
                      </a:rPr>
                      <m:t>,</m:t>
                    </m:r>
                    <m:r>
                      <a:rPr lang="en-US" altLang="zh-CN" sz="1800" i="1">
                        <a:latin typeface="Cambria Math"/>
                      </a:rPr>
                      <m:t>𝒔</m:t>
                    </m:r>
                    <m:r>
                      <a:rPr lang="en-US" altLang="zh-CN" sz="1800" i="1">
                        <a:latin typeface="Cambria Math"/>
                      </a:rPr>
                      <m:t>.</m:t>
                    </m:r>
                    <m:r>
                      <a:rPr lang="en-US" altLang="zh-CN" sz="1800" i="1">
                        <a:latin typeface="Cambria Math"/>
                      </a:rPr>
                      <m:t>𝒕</m:t>
                    </m:r>
                    <m:r>
                      <a:rPr lang="en-US" altLang="zh-CN" sz="1800" i="1">
                        <a:latin typeface="Cambria Math"/>
                      </a:rPr>
                      <m:t>.</m:t>
                    </m:r>
                    <m:d>
                      <m:dPr>
                        <m:begChr m:val="{"/>
                        <m:endChr m:val=""/>
                        <m:ctrlPr>
                          <a:rPr lang="en-US" altLang="zh-CN" sz="1800" i="1">
                            <a:latin typeface="Cambria Math" panose="02040503050406030204" pitchFamily="18" charset="0"/>
                          </a:rPr>
                        </m:ctrlPr>
                      </m:dPr>
                      <m:e>
                        <m:eqArr>
                          <m:eqArrPr>
                            <m:ctrlPr>
                              <a:rPr lang="en-US" altLang="zh-CN" sz="1800" i="1">
                                <a:latin typeface="Cambria Math" panose="02040503050406030204" pitchFamily="18" charset="0"/>
                              </a:rPr>
                            </m:ctrlPr>
                          </m:eqArrPr>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e>
                          <m:e/>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e>
                        </m:eqArr>
                      </m:e>
                    </m:d>
                    <m:eqArr>
                      <m:eqArrPr>
                        <m:ctrlPr>
                          <a:rPr lang="en-US" altLang="zh-CN" sz="1800" i="1">
                            <a:latin typeface="Cambria Math" panose="02040503050406030204" pitchFamily="18" charset="0"/>
                          </a:rPr>
                        </m:ctrlPr>
                      </m:eqArrPr>
                      <m:e>
                        <m:r>
                          <a:rPr lang="en-US" altLang="zh-CN" sz="1800" i="1">
                            <a:latin typeface="Cambria Math"/>
                          </a:rPr>
                          <m:t>+</m:t>
                        </m:r>
                      </m:e>
                      <m:e/>
                      <m:e>
                        <m:r>
                          <a:rPr lang="en-US" altLang="zh-CN" sz="1800" i="1">
                            <a:latin typeface="Cambria Math"/>
                          </a:rPr>
                          <m:t>,</m:t>
                        </m:r>
                      </m:e>
                    </m:eqArr>
                    <m:eqArr>
                      <m:eqArrPr>
                        <m:ctrlPr>
                          <a:rPr lang="en-US" altLang="zh-CN" sz="1800" i="1">
                            <a:latin typeface="Cambria Math" panose="02040503050406030204" pitchFamily="18" charset="0"/>
                          </a:rPr>
                        </m:ctrlPr>
                      </m:eqArrPr>
                      <m:e>
                        <m:r>
                          <a:rPr lang="en-US" altLang="zh-CN" sz="1800" i="1">
                            <a:latin typeface="Cambria Math"/>
                          </a:rPr>
                          <m:t>𝟐</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e>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e>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e>
                    </m:eqArr>
                    <m:eqArr>
                      <m:eqArrPr>
                        <m:ctrlPr>
                          <a:rPr lang="en-US" altLang="zh-CN" sz="1800" i="1">
                            <a:latin typeface="Cambria Math" panose="02040503050406030204" pitchFamily="18" charset="0"/>
                          </a:rPr>
                        </m:ctrlPr>
                      </m:eqArrPr>
                      <m:e>
                        <m:r>
                          <a:rPr lang="en-US" altLang="zh-CN" sz="1800" i="1">
                            <a:latin typeface="Cambria Math"/>
                          </a:rPr>
                          <m:t>≤</m:t>
                        </m:r>
                      </m:e>
                      <m:e>
                        <m:r>
                          <a:rPr lang="en-US" altLang="zh-CN" sz="1800" i="1">
                            <a:latin typeface="Cambria Math"/>
                          </a:rPr>
                          <m:t>≤</m:t>
                        </m:r>
                      </m:e>
                      <m:e>
                        <m:r>
                          <a:rPr lang="en-US" altLang="zh-CN" sz="1800" i="1">
                            <a:latin typeface="Cambria Math"/>
                          </a:rPr>
                          <m:t>≥</m:t>
                        </m:r>
                      </m:e>
                    </m:eqArr>
                    <m:eqArr>
                      <m:eqArrPr>
                        <m:ctrlPr>
                          <a:rPr lang="en-US" altLang="zh-CN" sz="1800" i="1">
                            <a:latin typeface="Cambria Math" panose="02040503050406030204" pitchFamily="18" charset="0"/>
                          </a:rPr>
                        </m:ctrlPr>
                      </m:eqArrPr>
                      <m:e>
                        <m:r>
                          <a:rPr lang="en-US" altLang="zh-CN" sz="1800" i="1">
                            <a:latin typeface="Cambria Math"/>
                          </a:rPr>
                          <m:t>𝟖</m:t>
                        </m:r>
                      </m:e>
                      <m:e>
                        <m:r>
                          <a:rPr lang="en-US" altLang="zh-CN" sz="1800" i="1">
                            <a:latin typeface="Cambria Math"/>
                          </a:rPr>
                          <m:t>𝟐</m:t>
                        </m:r>
                      </m:e>
                      <m:e>
                        <m:r>
                          <a:rPr lang="en-US" altLang="zh-CN" sz="1800" i="1">
                            <a:latin typeface="Cambria Math"/>
                          </a:rPr>
                          <m:t>𝟎</m:t>
                        </m:r>
                      </m:e>
                    </m:eqArr>
                  </m:oMath>
                </a14:m>
                <a:r>
                  <a:rPr lang="en-US" altLang="zh-CN" sz="1800" dirty="0"/>
                  <a:t>,</a:t>
                </a:r>
                <a:r>
                  <a:rPr lang="zh-CN" altLang="en-US" sz="1800" dirty="0"/>
                  <a:t>化为标准型</a:t>
                </a:r>
                <a:endParaRPr lang="en-US" altLang="zh-CN" sz="1800" dirty="0"/>
              </a:p>
              <a:p>
                <a14:m>
                  <m:oMath xmlns:m="http://schemas.openxmlformats.org/officeDocument/2006/math">
                    <m:d>
                      <m:dPr>
                        <m:ctrlPr>
                          <a:rPr lang="en-US" altLang="zh-CN" sz="1800" b="1" i="1" smtClean="0">
                            <a:latin typeface="Cambria Math" panose="02040503050406030204" pitchFamily="18" charset="0"/>
                          </a:rPr>
                        </m:ctrlPr>
                      </m:dPr>
                      <m:e>
                        <m:f>
                          <m:fPr>
                            <m:type m:val="noBar"/>
                            <m:ctrlPr>
                              <a:rPr lang="en-US" altLang="zh-CN" sz="1800" b="1" i="1" smtClean="0">
                                <a:latin typeface="Cambria Math" panose="02040503050406030204" pitchFamily="18" charset="0"/>
                              </a:rPr>
                            </m:ctrlPr>
                          </m:fPr>
                          <m:num>
                            <m:r>
                              <a:rPr lang="en-US" altLang="zh-CN" sz="1800" b="1" i="1" smtClean="0">
                                <a:latin typeface="Cambria Math"/>
                              </a:rPr>
                              <m:t>𝟏</m:t>
                            </m:r>
                          </m:num>
                          <m:den>
                            <m:r>
                              <a:rPr lang="en-US" altLang="zh-CN" sz="1800" b="1" i="1" smtClean="0">
                                <a:latin typeface="Cambria Math"/>
                              </a:rPr>
                              <m:t>𝟎</m:t>
                            </m:r>
                          </m:den>
                        </m:f>
                        <m:f>
                          <m:fPr>
                            <m:type m:val="noBar"/>
                            <m:ctrlPr>
                              <a:rPr lang="en-US" altLang="zh-CN" sz="1800" i="1">
                                <a:latin typeface="Cambria Math" panose="02040503050406030204" pitchFamily="18" charset="0"/>
                              </a:rPr>
                            </m:ctrlPr>
                          </m:fPr>
                          <m:num>
                            <m:r>
                              <a:rPr lang="en-US" altLang="zh-CN" sz="1800" b="1" i="1" smtClean="0">
                                <a:latin typeface="Cambria Math"/>
                              </a:rPr>
                              <m:t>𝟐</m:t>
                            </m:r>
                          </m:num>
                          <m:den>
                            <m:r>
                              <a:rPr lang="en-US" altLang="zh-CN" sz="1800" b="1" i="1" smtClean="0">
                                <a:latin typeface="Cambria Math"/>
                              </a:rPr>
                              <m:t>𝟏</m:t>
                            </m:r>
                          </m:den>
                        </m:f>
                        <m:f>
                          <m:fPr>
                            <m:type m:val="noBar"/>
                            <m:ctrlPr>
                              <a:rPr lang="en-US" altLang="zh-CN" sz="1800" i="1">
                                <a:latin typeface="Cambria Math" panose="02040503050406030204" pitchFamily="18" charset="0"/>
                              </a:rPr>
                            </m:ctrlPr>
                          </m:fPr>
                          <m:num>
                            <m:r>
                              <a:rPr lang="en-US" altLang="zh-CN" sz="1800" b="1" i="1" smtClean="0">
                                <a:latin typeface="Cambria Math"/>
                              </a:rPr>
                              <m:t>𝟏</m:t>
                            </m:r>
                          </m:num>
                          <m:den>
                            <m:r>
                              <a:rPr lang="en-US" altLang="zh-CN" sz="1800" b="1" i="1" smtClean="0">
                                <a:latin typeface="Cambria Math"/>
                              </a:rPr>
                              <m:t>𝟎</m:t>
                            </m:r>
                          </m:den>
                        </m:f>
                        <m:f>
                          <m:fPr>
                            <m:type m:val="noBar"/>
                            <m:ctrlPr>
                              <a:rPr lang="en-US" altLang="zh-CN" sz="1800" i="1">
                                <a:latin typeface="Cambria Math" panose="02040503050406030204" pitchFamily="18" charset="0"/>
                              </a:rPr>
                            </m:ctrlPr>
                          </m:fPr>
                          <m:num>
                            <m:r>
                              <a:rPr lang="en-US" altLang="zh-CN" sz="1800" b="1" i="1" smtClean="0">
                                <a:latin typeface="Cambria Math"/>
                              </a:rPr>
                              <m:t>𝟎</m:t>
                            </m:r>
                          </m:num>
                          <m:den>
                            <m:r>
                              <a:rPr lang="en-US" altLang="zh-CN" sz="1800" b="1" i="1" smtClean="0">
                                <a:latin typeface="Cambria Math"/>
                              </a:rPr>
                              <m:t>𝟏</m:t>
                            </m:r>
                          </m:den>
                        </m:f>
                      </m:e>
                    </m:d>
                    <m:d>
                      <m:dPr>
                        <m:ctrlPr>
                          <a:rPr lang="en-US" altLang="zh-CN" sz="1800" b="1" i="1" smtClean="0">
                            <a:latin typeface="Cambria Math" panose="02040503050406030204" pitchFamily="18" charset="0"/>
                          </a:rPr>
                        </m:ctrlPr>
                      </m:dPr>
                      <m:e>
                        <m:f>
                          <m:fPr>
                            <m:type m:val="noBar"/>
                            <m:ctrlPr>
                              <a:rPr lang="en-US" altLang="zh-CN" sz="1800" b="1" i="1" smtClean="0">
                                <a:latin typeface="Cambria Math" panose="02040503050406030204" pitchFamily="18" charset="0"/>
                              </a:rPr>
                            </m:ctrlPr>
                          </m:fPr>
                          <m:num>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num>
                          <m:den>
                            <m:eqArr>
                              <m:eqArrPr>
                                <m:ctrlPr>
                                  <a:rPr lang="en-US" altLang="zh-CN" sz="1800" b="1" i="1" smtClean="0">
                                    <a:latin typeface="Cambria Math" panose="02040503050406030204" pitchFamily="18" charset="0"/>
                                  </a:rPr>
                                </m:ctrlPr>
                              </m:eqArrPr>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𝟐</m:t>
                                    </m:r>
                                  </m:sub>
                                </m:sSub>
                              </m:e>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𝟑</m:t>
                                    </m:r>
                                  </m:sub>
                                </m:sSub>
                              </m:e>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𝟒</m:t>
                                    </m:r>
                                  </m:sub>
                                </m:sSub>
                              </m:e>
                            </m:eqArr>
                          </m:den>
                        </m:f>
                      </m:e>
                    </m:d>
                    <m:r>
                      <a:rPr lang="en-US" altLang="zh-CN" sz="1800" b="1" i="1" smtClean="0">
                        <a:latin typeface="Cambria Math"/>
                      </a:rPr>
                      <m:t>=</m:t>
                    </m:r>
                    <m:d>
                      <m:dPr>
                        <m:ctrlPr>
                          <a:rPr lang="en-US" altLang="zh-CN" sz="1800" i="1">
                            <a:latin typeface="Cambria Math" panose="02040503050406030204" pitchFamily="18" charset="0"/>
                          </a:rPr>
                        </m:ctrlPr>
                      </m:dPr>
                      <m:e>
                        <m:f>
                          <m:fPr>
                            <m:type m:val="noBar"/>
                            <m:ctrlPr>
                              <a:rPr lang="en-US" altLang="zh-CN" sz="1800" i="1">
                                <a:latin typeface="Cambria Math" panose="02040503050406030204" pitchFamily="18" charset="0"/>
                              </a:rPr>
                            </m:ctrlPr>
                          </m:fPr>
                          <m:num>
                            <m:r>
                              <a:rPr lang="en-US" altLang="zh-CN" sz="1800" b="1" i="1" smtClean="0">
                                <a:latin typeface="Cambria Math"/>
                              </a:rPr>
                              <m:t>𝟖</m:t>
                            </m:r>
                          </m:num>
                          <m:den>
                            <m:r>
                              <a:rPr lang="en-US" altLang="zh-CN" sz="1800" b="1" i="1" smtClean="0">
                                <a:latin typeface="Cambria Math"/>
                              </a:rPr>
                              <m:t>𝟐</m:t>
                            </m:r>
                          </m:den>
                        </m:f>
                      </m:e>
                    </m:d>
                  </m:oMath>
                </a14:m>
                <a:r>
                  <a:rPr lang="en-US" altLang="zh-CN" sz="1800" dirty="0"/>
                  <a:t>,</a:t>
                </a:r>
                <a:r>
                  <a:rPr lang="zh-CN" altLang="en-US" sz="1800" dirty="0"/>
                  <a:t>选</a:t>
                </a:r>
                <a14:m>
                  <m:oMath xmlns:m="http://schemas.openxmlformats.org/officeDocument/2006/math">
                    <m:r>
                      <a:rPr lang="en-US" altLang="zh-CN" sz="1800" b="1" i="1" dirty="0" smtClean="0">
                        <a:latin typeface="Cambria Math"/>
                      </a:rPr>
                      <m:t>𝑩</m:t>
                    </m:r>
                    <m:r>
                      <a:rPr lang="en-US" altLang="zh-CN" sz="1800" b="1" i="1" dirty="0" smtClean="0">
                        <a:latin typeface="Cambria Math"/>
                      </a:rPr>
                      <m:t>=</m:t>
                    </m:r>
                    <m:d>
                      <m:dPr>
                        <m:ctrlPr>
                          <a:rPr lang="en-US" altLang="zh-CN" sz="1800" b="1" i="1" dirty="0" smtClean="0">
                            <a:latin typeface="Cambria Math" panose="02040503050406030204" pitchFamily="18" charset="0"/>
                          </a:rPr>
                        </m:ctrlPr>
                      </m:dPr>
                      <m:e>
                        <m:sSub>
                          <m:sSubPr>
                            <m:ctrlPr>
                              <a:rPr lang="en-US" altLang="zh-CN" sz="1800" b="1" i="1" dirty="0" smtClean="0">
                                <a:latin typeface="Cambria Math" panose="02040503050406030204" pitchFamily="18" charset="0"/>
                              </a:rPr>
                            </m:ctrlPr>
                          </m:sSubPr>
                          <m:e>
                            <m:r>
                              <a:rPr lang="en-US" altLang="zh-CN" sz="1800" b="1" i="1" dirty="0" smtClean="0">
                                <a:latin typeface="Cambria Math"/>
                              </a:rPr>
                              <m:t>𝒑</m:t>
                            </m:r>
                          </m:e>
                          <m:sub>
                            <m:r>
                              <a:rPr lang="en-US" altLang="zh-CN" sz="1800" b="1" i="1" dirty="0" smtClean="0">
                                <a:latin typeface="Cambria Math"/>
                              </a:rPr>
                              <m:t>𝟑</m:t>
                            </m:r>
                          </m:sub>
                        </m:sSub>
                        <m:r>
                          <a:rPr lang="en-US" altLang="zh-CN" sz="1800" b="1" i="1" dirty="0" smtClean="0">
                            <a:latin typeface="Cambria Math"/>
                          </a:rPr>
                          <m:t> </m:t>
                        </m:r>
                        <m:sSub>
                          <m:sSubPr>
                            <m:ctrlPr>
                              <a:rPr lang="en-US" altLang="zh-CN" sz="1800" b="1" i="1" dirty="0" smtClean="0">
                                <a:latin typeface="Cambria Math" panose="02040503050406030204" pitchFamily="18" charset="0"/>
                              </a:rPr>
                            </m:ctrlPr>
                          </m:sSubPr>
                          <m:e>
                            <m:r>
                              <a:rPr lang="en-US" altLang="zh-CN" sz="1800" b="1" i="1" dirty="0" smtClean="0">
                                <a:latin typeface="Cambria Math"/>
                              </a:rPr>
                              <m:t>𝒑</m:t>
                            </m:r>
                          </m:e>
                          <m:sub>
                            <m:r>
                              <a:rPr lang="en-US" altLang="zh-CN" sz="1800" b="1" i="1" dirty="0" smtClean="0">
                                <a:latin typeface="Cambria Math"/>
                              </a:rPr>
                              <m:t>𝟒</m:t>
                            </m:r>
                          </m:sub>
                        </m:sSub>
                      </m:e>
                    </m:d>
                    <m:r>
                      <a:rPr lang="en-US" altLang="zh-CN" sz="1800" b="1" i="1" dirty="0" smtClean="0">
                        <a:latin typeface="Cambria Math"/>
                      </a:rPr>
                      <m:t>⇒</m:t>
                    </m:r>
                    <m:sSup>
                      <m:sSupPr>
                        <m:ctrlPr>
                          <a:rPr lang="en-US" altLang="zh-CN" sz="1800" b="1" i="1" dirty="0" smtClean="0">
                            <a:latin typeface="Cambria Math" panose="02040503050406030204" pitchFamily="18" charset="0"/>
                          </a:rPr>
                        </m:ctrlPr>
                      </m:sSupPr>
                      <m:e>
                        <m:r>
                          <a:rPr lang="en-US" altLang="zh-CN" sz="1800" b="1" i="1" dirty="0" smtClean="0">
                            <a:latin typeface="Cambria Math"/>
                          </a:rPr>
                          <m:t>𝒙</m:t>
                        </m:r>
                      </m:e>
                      <m:sup>
                        <m:r>
                          <a:rPr lang="en-US" altLang="zh-CN" sz="1800" b="1" i="1" dirty="0" smtClean="0">
                            <a:latin typeface="Cambria Math"/>
                          </a:rPr>
                          <m:t>(</m:t>
                        </m:r>
                        <m:r>
                          <a:rPr lang="en-US" altLang="zh-CN" sz="1800" b="1" i="1" dirty="0" smtClean="0">
                            <a:latin typeface="Cambria Math"/>
                          </a:rPr>
                          <m:t>𝟎</m:t>
                        </m:r>
                        <m:r>
                          <a:rPr lang="en-US" altLang="zh-CN" sz="1800" b="1" i="1" dirty="0" smtClean="0">
                            <a:latin typeface="Cambria Math"/>
                          </a:rPr>
                          <m:t>)</m:t>
                        </m:r>
                      </m:sup>
                    </m:sSup>
                    <m:r>
                      <a:rPr lang="en-US" altLang="zh-CN" sz="1800" b="1" i="1" dirty="0" smtClean="0">
                        <a:latin typeface="Cambria Math"/>
                      </a:rPr>
                      <m:t>=</m:t>
                    </m:r>
                    <m:d>
                      <m:dPr>
                        <m:ctrlPr>
                          <a:rPr lang="en-US" altLang="zh-CN" sz="1800" b="1" i="1" dirty="0" smtClean="0">
                            <a:latin typeface="Cambria Math" panose="02040503050406030204" pitchFamily="18" charset="0"/>
                          </a:rPr>
                        </m:ctrlPr>
                      </m:dPr>
                      <m:e>
                        <m:f>
                          <m:fPr>
                            <m:type m:val="noBar"/>
                            <m:ctrlPr>
                              <a:rPr lang="en-US" altLang="zh-CN" sz="1800" b="1" i="1" dirty="0" smtClean="0">
                                <a:latin typeface="Cambria Math" panose="02040503050406030204" pitchFamily="18" charset="0"/>
                              </a:rPr>
                            </m:ctrlPr>
                          </m:fPr>
                          <m:num>
                            <m:sSubSup>
                              <m:sSubSupPr>
                                <m:ctrlPr>
                                  <a:rPr lang="en-US" altLang="zh-CN" sz="1800" b="1" i="1" dirty="0" smtClean="0">
                                    <a:latin typeface="Cambria Math" panose="02040503050406030204" pitchFamily="18" charset="0"/>
                                  </a:rPr>
                                </m:ctrlPr>
                              </m:sSubSupPr>
                              <m:e>
                                <m:r>
                                  <a:rPr lang="en-US" altLang="zh-CN" sz="1800" b="1" i="1" dirty="0" smtClean="0">
                                    <a:latin typeface="Cambria Math"/>
                                  </a:rPr>
                                  <m:t>𝒙</m:t>
                                </m:r>
                              </m:e>
                              <m:sub>
                                <m:r>
                                  <a:rPr lang="en-US" altLang="zh-CN" sz="1800" b="1" i="1" dirty="0" smtClean="0">
                                    <a:latin typeface="Cambria Math"/>
                                  </a:rPr>
                                  <m:t>𝑵</m:t>
                                </m:r>
                              </m:sub>
                              <m:sup>
                                <m:r>
                                  <a:rPr lang="en-US" altLang="zh-CN" sz="1800" b="1" i="1" dirty="0" smtClean="0">
                                    <a:latin typeface="Cambria Math"/>
                                  </a:rPr>
                                  <m:t>(</m:t>
                                </m:r>
                                <m:r>
                                  <a:rPr lang="en-US" altLang="zh-CN" sz="1800" b="1" i="1" dirty="0" smtClean="0">
                                    <a:latin typeface="Cambria Math"/>
                                  </a:rPr>
                                  <m:t>𝟎</m:t>
                                </m:r>
                                <m:r>
                                  <a:rPr lang="en-US" altLang="zh-CN" sz="1800" b="1" i="1" dirty="0" smtClean="0">
                                    <a:latin typeface="Cambria Math"/>
                                  </a:rPr>
                                  <m:t>)</m:t>
                                </m:r>
                              </m:sup>
                            </m:sSubSup>
                          </m:num>
                          <m:den>
                            <m:sSubSup>
                              <m:sSubSupPr>
                                <m:ctrlPr>
                                  <a:rPr lang="en-US" altLang="zh-CN" sz="1800" b="1" i="1" dirty="0" smtClean="0">
                                    <a:latin typeface="Cambria Math" panose="02040503050406030204" pitchFamily="18" charset="0"/>
                                  </a:rPr>
                                </m:ctrlPr>
                              </m:sSubSupPr>
                              <m:e>
                                <m:r>
                                  <a:rPr lang="en-US" altLang="zh-CN" sz="1800" b="1" i="1" dirty="0" smtClean="0">
                                    <a:latin typeface="Cambria Math"/>
                                  </a:rPr>
                                  <m:t>𝒙</m:t>
                                </m:r>
                              </m:e>
                              <m:sub>
                                <m:r>
                                  <a:rPr lang="en-US" altLang="zh-CN" sz="1800" b="1" i="1" dirty="0" smtClean="0">
                                    <a:latin typeface="Cambria Math"/>
                                  </a:rPr>
                                  <m:t>𝑩</m:t>
                                </m:r>
                              </m:sub>
                              <m:sup>
                                <m:d>
                                  <m:dPr>
                                    <m:ctrlPr>
                                      <a:rPr lang="en-US" altLang="zh-CN" sz="1800" b="1" i="1" dirty="0" smtClean="0">
                                        <a:latin typeface="Cambria Math" panose="02040503050406030204" pitchFamily="18" charset="0"/>
                                      </a:rPr>
                                    </m:ctrlPr>
                                  </m:dPr>
                                  <m:e>
                                    <m:r>
                                      <a:rPr lang="en-US" altLang="zh-CN" sz="1800" b="1" i="1" dirty="0" smtClean="0">
                                        <a:latin typeface="Cambria Math"/>
                                      </a:rPr>
                                      <m:t>𝟎</m:t>
                                    </m:r>
                                  </m:e>
                                </m:d>
                              </m:sup>
                            </m:sSubSup>
                          </m:den>
                        </m:f>
                      </m:e>
                    </m:d>
                    <m:r>
                      <a:rPr lang="en-US" altLang="zh-CN" sz="1800" b="1" i="1" dirty="0" smtClean="0">
                        <a:latin typeface="Cambria Math"/>
                      </a:rPr>
                      <m:t>=</m:t>
                    </m:r>
                    <m:sSup>
                      <m:sSupPr>
                        <m:ctrlPr>
                          <a:rPr lang="en-US" altLang="zh-CN" sz="1800" b="1" i="1" dirty="0" smtClean="0">
                            <a:latin typeface="Cambria Math" panose="02040503050406030204" pitchFamily="18" charset="0"/>
                          </a:rPr>
                        </m:ctrlPr>
                      </m:sSupPr>
                      <m:e>
                        <m:d>
                          <m:dPr>
                            <m:ctrlPr>
                              <a:rPr lang="en-US" altLang="zh-CN" sz="1800" b="1" i="1" dirty="0" smtClean="0">
                                <a:latin typeface="Cambria Math" panose="02040503050406030204" pitchFamily="18" charset="0"/>
                              </a:rPr>
                            </m:ctrlPr>
                          </m:dPr>
                          <m:e>
                            <m:r>
                              <a:rPr lang="en-US" altLang="zh-CN" sz="1800" b="1" i="1" dirty="0" smtClean="0">
                                <a:latin typeface="Cambria Math"/>
                              </a:rPr>
                              <m:t>𝟎</m:t>
                            </m:r>
                            <m:r>
                              <a:rPr lang="en-US" altLang="zh-CN" sz="1800" b="1" i="1" dirty="0" smtClean="0">
                                <a:latin typeface="Cambria Math"/>
                              </a:rPr>
                              <m:t>,</m:t>
                            </m:r>
                            <m:r>
                              <a:rPr lang="en-US" altLang="zh-CN" sz="1800" b="1" i="1" dirty="0" smtClean="0">
                                <a:latin typeface="Cambria Math"/>
                              </a:rPr>
                              <m:t>𝟎</m:t>
                            </m:r>
                            <m:r>
                              <a:rPr lang="en-US" altLang="zh-CN" sz="1800" b="1" i="1" dirty="0" smtClean="0">
                                <a:latin typeface="Cambria Math"/>
                              </a:rPr>
                              <m:t>,</m:t>
                            </m:r>
                            <m:r>
                              <a:rPr lang="en-US" altLang="zh-CN" sz="1800" b="1" i="1" dirty="0" smtClean="0">
                                <a:latin typeface="Cambria Math"/>
                              </a:rPr>
                              <m:t>𝟖</m:t>
                            </m:r>
                            <m:r>
                              <a:rPr lang="en-US" altLang="zh-CN" sz="1800" b="1" i="1" dirty="0" smtClean="0">
                                <a:latin typeface="Cambria Math"/>
                              </a:rPr>
                              <m:t>,</m:t>
                            </m:r>
                            <m:r>
                              <a:rPr lang="en-US" altLang="zh-CN" sz="1800" b="1" i="1" dirty="0" smtClean="0">
                                <a:latin typeface="Cambria Math"/>
                              </a:rPr>
                              <m:t>𝟐</m:t>
                            </m:r>
                          </m:e>
                        </m:d>
                      </m:e>
                      <m:sup>
                        <m:r>
                          <a:rPr lang="en-US" altLang="zh-CN" sz="1800" b="1" i="1" dirty="0" smtClean="0">
                            <a:latin typeface="Cambria Math"/>
                          </a:rPr>
                          <m:t>𝑻</m:t>
                        </m:r>
                      </m:sup>
                    </m:sSup>
                    <m:r>
                      <a:rPr lang="en-US" altLang="zh-CN" sz="1800" b="1" i="0" dirty="0" smtClean="0">
                        <a:latin typeface="Cambria Math"/>
                      </a:rPr>
                      <m:t>,</m:t>
                    </m:r>
                    <m:r>
                      <a:rPr lang="en-US" altLang="zh-CN" sz="1800" b="1" i="0" dirty="0" smtClean="0">
                        <a:latin typeface="Cambria Math"/>
                      </a:rPr>
                      <m:t>𝐳</m:t>
                    </m:r>
                    <m:r>
                      <a:rPr lang="en-US" altLang="zh-CN" sz="1800" b="1" i="0" dirty="0" smtClean="0">
                        <a:latin typeface="Cambria Math"/>
                      </a:rPr>
                      <m:t>=</m:t>
                    </m:r>
                    <m:r>
                      <a:rPr lang="en-US" altLang="zh-CN" sz="1800" b="1" i="0" dirty="0" smtClean="0">
                        <a:latin typeface="Cambria Math"/>
                      </a:rPr>
                      <m:t>𝟎</m:t>
                    </m:r>
                  </m:oMath>
                </a14:m>
                <a:endParaRPr lang="en-US" altLang="zh-CN" sz="1800" b="1" dirty="0"/>
              </a:p>
              <a:p>
                <a:r>
                  <a:rPr lang="zh-CN" altLang="en-US" sz="1800" dirty="0"/>
                  <a:t>选</a:t>
                </a:r>
                <a14:m>
                  <m:oMath xmlns:m="http://schemas.openxmlformats.org/officeDocument/2006/math">
                    <m:r>
                      <a:rPr lang="en-US" altLang="zh-CN" sz="1800" i="1" dirty="0">
                        <a:latin typeface="Cambria Math"/>
                      </a:rPr>
                      <m:t>𝑩</m:t>
                    </m:r>
                    <m:r>
                      <a:rPr lang="en-US" altLang="zh-CN" sz="1800" i="1" dirty="0">
                        <a:latin typeface="Cambria Math"/>
                      </a:rPr>
                      <m:t>=</m:t>
                    </m:r>
                    <m:d>
                      <m:dPr>
                        <m:ctrlPr>
                          <a:rPr lang="en-US" altLang="zh-CN" sz="1800" i="1" dirty="0">
                            <a:latin typeface="Cambria Math" panose="02040503050406030204" pitchFamily="18" charset="0"/>
                          </a:rPr>
                        </m:ctrlPr>
                      </m:dPr>
                      <m:e>
                        <m:sSub>
                          <m:sSubPr>
                            <m:ctrlPr>
                              <a:rPr lang="en-US" altLang="zh-CN" sz="1800" i="1" dirty="0">
                                <a:latin typeface="Cambria Math" panose="02040503050406030204" pitchFamily="18" charset="0"/>
                              </a:rPr>
                            </m:ctrlPr>
                          </m:sSubPr>
                          <m:e>
                            <m:r>
                              <a:rPr lang="en-US" altLang="zh-CN" sz="1800" i="1" dirty="0">
                                <a:latin typeface="Cambria Math"/>
                              </a:rPr>
                              <m:t>𝒑</m:t>
                            </m:r>
                          </m:e>
                          <m:sub>
                            <m:r>
                              <a:rPr lang="en-US" altLang="zh-CN" sz="1800" b="1" i="1" dirty="0" smtClean="0">
                                <a:latin typeface="Cambria Math"/>
                              </a:rPr>
                              <m:t>𝟏</m:t>
                            </m:r>
                          </m:sub>
                        </m:sSub>
                        <m:r>
                          <a:rPr lang="en-US" altLang="zh-CN" sz="1800" i="1" dirty="0">
                            <a:latin typeface="Cambria Math"/>
                          </a:rPr>
                          <m:t> </m:t>
                        </m:r>
                        <m:sSub>
                          <m:sSubPr>
                            <m:ctrlPr>
                              <a:rPr lang="en-US" altLang="zh-CN" sz="1800" i="1" dirty="0">
                                <a:latin typeface="Cambria Math" panose="02040503050406030204" pitchFamily="18" charset="0"/>
                              </a:rPr>
                            </m:ctrlPr>
                          </m:sSubPr>
                          <m:e>
                            <m:r>
                              <a:rPr lang="en-US" altLang="zh-CN" sz="1800" i="1" dirty="0">
                                <a:latin typeface="Cambria Math"/>
                              </a:rPr>
                              <m:t>𝒑</m:t>
                            </m:r>
                          </m:e>
                          <m:sub>
                            <m:r>
                              <a:rPr lang="en-US" altLang="zh-CN" sz="1800" i="1" dirty="0">
                                <a:latin typeface="Cambria Math"/>
                              </a:rPr>
                              <m:t>𝟒</m:t>
                            </m:r>
                          </m:sub>
                        </m:sSub>
                      </m:e>
                    </m:d>
                    <m:r>
                      <a:rPr lang="en-US" altLang="zh-CN" sz="1800" i="1" dirty="0">
                        <a:latin typeface="Cambria Math"/>
                      </a:rPr>
                      <m:t>⇒</m:t>
                    </m:r>
                    <m:sSup>
                      <m:sSupPr>
                        <m:ctrlPr>
                          <a:rPr lang="en-US" altLang="zh-CN" sz="1800" i="1" dirty="0">
                            <a:latin typeface="Cambria Math" panose="02040503050406030204" pitchFamily="18" charset="0"/>
                          </a:rPr>
                        </m:ctrlPr>
                      </m:sSupPr>
                      <m:e>
                        <m:r>
                          <a:rPr lang="en-US" altLang="zh-CN" sz="1800" i="1" dirty="0">
                            <a:latin typeface="Cambria Math"/>
                          </a:rPr>
                          <m:t>𝒙</m:t>
                        </m:r>
                      </m:e>
                      <m:sup>
                        <m:r>
                          <a:rPr lang="en-US" altLang="zh-CN" sz="1800" i="1" dirty="0">
                            <a:latin typeface="Cambria Math"/>
                          </a:rPr>
                          <m:t>(</m:t>
                        </m:r>
                        <m:r>
                          <a:rPr lang="en-US" altLang="zh-CN" sz="1800" b="1" i="1" dirty="0" smtClean="0">
                            <a:latin typeface="Cambria Math"/>
                          </a:rPr>
                          <m:t>𝟏</m:t>
                        </m:r>
                        <m:r>
                          <a:rPr lang="en-US" altLang="zh-CN" sz="1800" i="1" dirty="0">
                            <a:latin typeface="Cambria Math"/>
                          </a:rPr>
                          <m:t>)</m:t>
                        </m:r>
                      </m:sup>
                    </m:sSup>
                    <m:r>
                      <a:rPr lang="en-US" altLang="zh-CN" sz="1800" i="1" dirty="0">
                        <a:latin typeface="Cambria Math"/>
                      </a:rPr>
                      <m:t>=</m:t>
                    </m:r>
                    <m:d>
                      <m:dPr>
                        <m:ctrlPr>
                          <a:rPr lang="en-US" altLang="zh-CN" sz="1800" i="1" dirty="0">
                            <a:latin typeface="Cambria Math" panose="02040503050406030204" pitchFamily="18" charset="0"/>
                          </a:rPr>
                        </m:ctrlPr>
                      </m:dPr>
                      <m:e>
                        <m:f>
                          <m:fPr>
                            <m:type m:val="noBar"/>
                            <m:ctrlPr>
                              <a:rPr lang="en-US" altLang="zh-CN" sz="1800" i="1" dirty="0">
                                <a:latin typeface="Cambria Math" panose="02040503050406030204" pitchFamily="18" charset="0"/>
                              </a:rPr>
                            </m:ctrlPr>
                          </m:fPr>
                          <m:num>
                            <m:sSubSup>
                              <m:sSubSupPr>
                                <m:ctrlPr>
                                  <a:rPr lang="en-US" altLang="zh-CN" sz="1800" i="1" dirty="0">
                                    <a:latin typeface="Cambria Math" panose="02040503050406030204" pitchFamily="18" charset="0"/>
                                  </a:rPr>
                                </m:ctrlPr>
                              </m:sSubSupPr>
                              <m:e>
                                <m:r>
                                  <a:rPr lang="en-US" altLang="zh-CN" sz="1800" i="1" dirty="0">
                                    <a:latin typeface="Cambria Math"/>
                                  </a:rPr>
                                  <m:t>𝒙</m:t>
                                </m:r>
                              </m:e>
                              <m:sub>
                                <m:r>
                                  <a:rPr lang="en-US" altLang="zh-CN" sz="1800" i="1" dirty="0">
                                    <a:latin typeface="Cambria Math"/>
                                  </a:rPr>
                                  <m:t>𝑵</m:t>
                                </m:r>
                              </m:sub>
                              <m:sup>
                                <m:r>
                                  <a:rPr lang="en-US" altLang="zh-CN" sz="1800" i="1" dirty="0">
                                    <a:latin typeface="Cambria Math"/>
                                  </a:rPr>
                                  <m:t>(</m:t>
                                </m:r>
                                <m:r>
                                  <a:rPr lang="en-US" altLang="zh-CN" sz="1800" b="1" i="1" dirty="0" smtClean="0">
                                    <a:latin typeface="Cambria Math"/>
                                  </a:rPr>
                                  <m:t>𝟏</m:t>
                                </m:r>
                                <m:r>
                                  <a:rPr lang="en-US" altLang="zh-CN" sz="1800" i="1" dirty="0">
                                    <a:latin typeface="Cambria Math"/>
                                  </a:rPr>
                                  <m:t>)</m:t>
                                </m:r>
                              </m:sup>
                            </m:sSubSup>
                          </m:num>
                          <m:den>
                            <m:sSubSup>
                              <m:sSubSupPr>
                                <m:ctrlPr>
                                  <a:rPr lang="en-US" altLang="zh-CN" sz="1800" i="1" dirty="0">
                                    <a:latin typeface="Cambria Math" panose="02040503050406030204" pitchFamily="18" charset="0"/>
                                  </a:rPr>
                                </m:ctrlPr>
                              </m:sSubSupPr>
                              <m:e>
                                <m:r>
                                  <a:rPr lang="en-US" altLang="zh-CN" sz="1800" i="1" dirty="0">
                                    <a:latin typeface="Cambria Math"/>
                                  </a:rPr>
                                  <m:t>𝒙</m:t>
                                </m:r>
                              </m:e>
                              <m:sub>
                                <m:r>
                                  <a:rPr lang="en-US" altLang="zh-CN" sz="1800" i="1" dirty="0">
                                    <a:latin typeface="Cambria Math"/>
                                  </a:rPr>
                                  <m:t>𝑩</m:t>
                                </m:r>
                              </m:sub>
                              <m:sup>
                                <m:d>
                                  <m:dPr>
                                    <m:ctrlPr>
                                      <a:rPr lang="en-US" altLang="zh-CN" sz="1800" i="1" dirty="0">
                                        <a:latin typeface="Cambria Math" panose="02040503050406030204" pitchFamily="18" charset="0"/>
                                      </a:rPr>
                                    </m:ctrlPr>
                                  </m:dPr>
                                  <m:e>
                                    <m:r>
                                      <a:rPr lang="en-US" altLang="zh-CN" sz="1800" b="1" i="1" dirty="0" smtClean="0">
                                        <a:latin typeface="Cambria Math"/>
                                      </a:rPr>
                                      <m:t>𝟏</m:t>
                                    </m:r>
                                  </m:e>
                                </m:d>
                              </m:sup>
                            </m:sSubSup>
                          </m:den>
                        </m:f>
                      </m:e>
                    </m:d>
                    <m:r>
                      <a:rPr lang="en-US" altLang="zh-CN" sz="1800" i="1" dirty="0">
                        <a:latin typeface="Cambria Math"/>
                      </a:rPr>
                      <m:t>=</m:t>
                    </m:r>
                    <m:sSup>
                      <m:sSupPr>
                        <m:ctrlPr>
                          <a:rPr lang="en-US" altLang="zh-CN" sz="1800" i="1" dirty="0">
                            <a:latin typeface="Cambria Math" panose="02040503050406030204" pitchFamily="18" charset="0"/>
                          </a:rPr>
                        </m:ctrlPr>
                      </m:sSupPr>
                      <m:e>
                        <m:d>
                          <m:dPr>
                            <m:ctrlPr>
                              <a:rPr lang="en-US" altLang="zh-CN" sz="1800" i="1" dirty="0">
                                <a:latin typeface="Cambria Math" panose="02040503050406030204" pitchFamily="18" charset="0"/>
                              </a:rPr>
                            </m:ctrlPr>
                          </m:dPr>
                          <m:e>
                            <m:r>
                              <a:rPr lang="en-US" altLang="zh-CN" sz="1800" b="1" i="1" dirty="0" smtClean="0">
                                <a:latin typeface="Cambria Math"/>
                              </a:rPr>
                              <m:t>𝟖</m:t>
                            </m:r>
                            <m:r>
                              <a:rPr lang="en-US" altLang="zh-CN" sz="1800" i="1" dirty="0">
                                <a:latin typeface="Cambria Math"/>
                              </a:rPr>
                              <m:t>,</m:t>
                            </m:r>
                            <m:r>
                              <a:rPr lang="en-US" altLang="zh-CN" sz="1800" i="1" dirty="0">
                                <a:latin typeface="Cambria Math"/>
                              </a:rPr>
                              <m:t>𝟎</m:t>
                            </m:r>
                            <m:r>
                              <a:rPr lang="en-US" altLang="zh-CN" sz="1800" i="1" dirty="0">
                                <a:latin typeface="Cambria Math"/>
                              </a:rPr>
                              <m:t>,</m:t>
                            </m:r>
                            <m:r>
                              <a:rPr lang="en-US" altLang="zh-CN" sz="1800" b="1" i="1" dirty="0" smtClean="0">
                                <a:latin typeface="Cambria Math"/>
                              </a:rPr>
                              <m:t>𝟎</m:t>
                            </m:r>
                            <m:r>
                              <a:rPr lang="en-US" altLang="zh-CN" sz="1800" i="1" dirty="0">
                                <a:latin typeface="Cambria Math"/>
                              </a:rPr>
                              <m:t>,</m:t>
                            </m:r>
                            <m:r>
                              <a:rPr lang="en-US" altLang="zh-CN" sz="1800" i="1" dirty="0">
                                <a:latin typeface="Cambria Math"/>
                              </a:rPr>
                              <m:t>𝟐</m:t>
                            </m:r>
                          </m:e>
                        </m:d>
                      </m:e>
                      <m:sup>
                        <m:r>
                          <a:rPr lang="en-US" altLang="zh-CN" sz="1800" i="1" dirty="0">
                            <a:latin typeface="Cambria Math"/>
                          </a:rPr>
                          <m:t>𝑻</m:t>
                        </m:r>
                      </m:sup>
                    </m:sSup>
                    <m:r>
                      <a:rPr lang="en-US" altLang="zh-CN" sz="1800" b="1" i="1" dirty="0" smtClean="0">
                        <a:latin typeface="Cambria Math"/>
                      </a:rPr>
                      <m:t>,</m:t>
                    </m:r>
                    <m:r>
                      <a:rPr lang="en-US" altLang="zh-CN" sz="1800" b="1" i="1" dirty="0" smtClean="0">
                        <a:latin typeface="Cambria Math"/>
                      </a:rPr>
                      <m:t>𝒛</m:t>
                    </m:r>
                    <m:r>
                      <a:rPr lang="en-US" altLang="zh-CN" sz="1800" b="1" i="1" dirty="0" smtClean="0">
                        <a:latin typeface="Cambria Math"/>
                      </a:rPr>
                      <m:t>=</m:t>
                    </m:r>
                    <m:r>
                      <a:rPr lang="en-US" altLang="zh-CN" sz="1800" b="1" i="1" dirty="0" smtClean="0">
                        <a:latin typeface="Cambria Math"/>
                      </a:rPr>
                      <m:t>𝟖</m:t>
                    </m:r>
                  </m:oMath>
                </a14:m>
                <a:endParaRPr lang="en-US" altLang="zh-CN" sz="1800" dirty="0"/>
              </a:p>
              <a:p>
                <a:r>
                  <a:rPr lang="zh-CN" altLang="en-US" sz="1800" dirty="0"/>
                  <a:t>选</a:t>
                </a:r>
                <a14:m>
                  <m:oMath xmlns:m="http://schemas.openxmlformats.org/officeDocument/2006/math">
                    <m:r>
                      <a:rPr lang="en-US" altLang="zh-CN" sz="1800" i="1" dirty="0">
                        <a:latin typeface="Cambria Math"/>
                      </a:rPr>
                      <m:t>𝑩</m:t>
                    </m:r>
                    <m:r>
                      <a:rPr lang="en-US" altLang="zh-CN" sz="1800" i="1" dirty="0">
                        <a:latin typeface="Cambria Math"/>
                      </a:rPr>
                      <m:t>=</m:t>
                    </m:r>
                    <m:d>
                      <m:dPr>
                        <m:ctrlPr>
                          <a:rPr lang="en-US" altLang="zh-CN" sz="1800" i="1" dirty="0">
                            <a:latin typeface="Cambria Math" panose="02040503050406030204" pitchFamily="18" charset="0"/>
                          </a:rPr>
                        </m:ctrlPr>
                      </m:dPr>
                      <m:e>
                        <m:sSub>
                          <m:sSubPr>
                            <m:ctrlPr>
                              <a:rPr lang="en-US" altLang="zh-CN" sz="1800" i="1" dirty="0">
                                <a:latin typeface="Cambria Math" panose="02040503050406030204" pitchFamily="18" charset="0"/>
                              </a:rPr>
                            </m:ctrlPr>
                          </m:sSubPr>
                          <m:e>
                            <m:r>
                              <a:rPr lang="en-US" altLang="zh-CN" sz="1800" i="1" dirty="0">
                                <a:latin typeface="Cambria Math"/>
                              </a:rPr>
                              <m:t>𝒑</m:t>
                            </m:r>
                          </m:e>
                          <m:sub>
                            <m:r>
                              <a:rPr lang="en-US" altLang="zh-CN" sz="1800" i="1" dirty="0">
                                <a:latin typeface="Cambria Math"/>
                              </a:rPr>
                              <m:t>𝟏</m:t>
                            </m:r>
                          </m:sub>
                        </m:sSub>
                        <m:r>
                          <a:rPr lang="en-US" altLang="zh-CN" sz="1800" i="1" dirty="0">
                            <a:latin typeface="Cambria Math"/>
                          </a:rPr>
                          <m:t> </m:t>
                        </m:r>
                        <m:sSub>
                          <m:sSubPr>
                            <m:ctrlPr>
                              <a:rPr lang="en-US" altLang="zh-CN" sz="1800" i="1" dirty="0">
                                <a:latin typeface="Cambria Math" panose="02040503050406030204" pitchFamily="18" charset="0"/>
                              </a:rPr>
                            </m:ctrlPr>
                          </m:sSubPr>
                          <m:e>
                            <m:r>
                              <a:rPr lang="en-US" altLang="zh-CN" sz="1800" i="1" dirty="0">
                                <a:latin typeface="Cambria Math"/>
                              </a:rPr>
                              <m:t>𝒑</m:t>
                            </m:r>
                          </m:e>
                          <m:sub>
                            <m:r>
                              <a:rPr lang="en-US" altLang="zh-CN" sz="1800" b="1" i="1" dirty="0" smtClean="0">
                                <a:latin typeface="Cambria Math"/>
                              </a:rPr>
                              <m:t>𝟐</m:t>
                            </m:r>
                          </m:sub>
                        </m:sSub>
                      </m:e>
                    </m:d>
                    <m:r>
                      <a:rPr lang="en-US" altLang="zh-CN" sz="1800" i="1" dirty="0">
                        <a:latin typeface="Cambria Math"/>
                      </a:rPr>
                      <m:t>⇒</m:t>
                    </m:r>
                    <m:sSup>
                      <m:sSupPr>
                        <m:ctrlPr>
                          <a:rPr lang="en-US" altLang="zh-CN" sz="1800" i="1" dirty="0">
                            <a:latin typeface="Cambria Math" panose="02040503050406030204" pitchFamily="18" charset="0"/>
                          </a:rPr>
                        </m:ctrlPr>
                      </m:sSupPr>
                      <m:e>
                        <m:r>
                          <a:rPr lang="en-US" altLang="zh-CN" sz="1800" i="1" dirty="0">
                            <a:latin typeface="Cambria Math"/>
                          </a:rPr>
                          <m:t>𝒙</m:t>
                        </m:r>
                      </m:e>
                      <m:sup>
                        <m:r>
                          <a:rPr lang="en-US" altLang="zh-CN" sz="1800" i="1" dirty="0">
                            <a:latin typeface="Cambria Math"/>
                          </a:rPr>
                          <m:t>(</m:t>
                        </m:r>
                        <m:r>
                          <a:rPr lang="en-US" altLang="zh-CN" sz="1800" b="1" i="1" dirty="0" smtClean="0">
                            <a:latin typeface="Cambria Math"/>
                          </a:rPr>
                          <m:t>𝟐</m:t>
                        </m:r>
                        <m:r>
                          <a:rPr lang="en-US" altLang="zh-CN" sz="1800" i="1" dirty="0">
                            <a:latin typeface="Cambria Math"/>
                          </a:rPr>
                          <m:t>)</m:t>
                        </m:r>
                      </m:sup>
                    </m:sSup>
                    <m:r>
                      <a:rPr lang="en-US" altLang="zh-CN" sz="1800" i="1" dirty="0">
                        <a:latin typeface="Cambria Math"/>
                      </a:rPr>
                      <m:t>=</m:t>
                    </m:r>
                    <m:d>
                      <m:dPr>
                        <m:ctrlPr>
                          <a:rPr lang="en-US" altLang="zh-CN" sz="1800" i="1" dirty="0">
                            <a:latin typeface="Cambria Math" panose="02040503050406030204" pitchFamily="18" charset="0"/>
                          </a:rPr>
                        </m:ctrlPr>
                      </m:dPr>
                      <m:e>
                        <m:f>
                          <m:fPr>
                            <m:type m:val="noBar"/>
                            <m:ctrlPr>
                              <a:rPr lang="en-US" altLang="zh-CN" sz="1800" i="1" dirty="0">
                                <a:latin typeface="Cambria Math" panose="02040503050406030204" pitchFamily="18" charset="0"/>
                              </a:rPr>
                            </m:ctrlPr>
                          </m:fPr>
                          <m:num>
                            <m:sSubSup>
                              <m:sSubSupPr>
                                <m:ctrlPr>
                                  <a:rPr lang="en-US" altLang="zh-CN" sz="1800" i="1" dirty="0">
                                    <a:latin typeface="Cambria Math" panose="02040503050406030204" pitchFamily="18" charset="0"/>
                                  </a:rPr>
                                </m:ctrlPr>
                              </m:sSubSupPr>
                              <m:e>
                                <m:r>
                                  <a:rPr lang="en-US" altLang="zh-CN" sz="1800" i="1" dirty="0">
                                    <a:latin typeface="Cambria Math"/>
                                  </a:rPr>
                                  <m:t>𝒙</m:t>
                                </m:r>
                              </m:e>
                              <m:sub>
                                <m:r>
                                  <a:rPr lang="en-US" altLang="zh-CN" sz="1800" i="1" dirty="0">
                                    <a:latin typeface="Cambria Math"/>
                                  </a:rPr>
                                  <m:t>𝑵</m:t>
                                </m:r>
                              </m:sub>
                              <m:sup>
                                <m:r>
                                  <a:rPr lang="en-US" altLang="zh-CN" sz="1800" i="1" dirty="0">
                                    <a:latin typeface="Cambria Math"/>
                                  </a:rPr>
                                  <m:t>(</m:t>
                                </m:r>
                                <m:r>
                                  <a:rPr lang="en-US" altLang="zh-CN" sz="1800" b="1" i="1" dirty="0" smtClean="0">
                                    <a:latin typeface="Cambria Math"/>
                                  </a:rPr>
                                  <m:t>𝟐</m:t>
                                </m:r>
                                <m:r>
                                  <a:rPr lang="en-US" altLang="zh-CN" sz="1800" i="1" dirty="0">
                                    <a:latin typeface="Cambria Math"/>
                                  </a:rPr>
                                  <m:t>)</m:t>
                                </m:r>
                              </m:sup>
                            </m:sSubSup>
                          </m:num>
                          <m:den>
                            <m:sSubSup>
                              <m:sSubSupPr>
                                <m:ctrlPr>
                                  <a:rPr lang="en-US" altLang="zh-CN" sz="1800" i="1" dirty="0">
                                    <a:latin typeface="Cambria Math" panose="02040503050406030204" pitchFamily="18" charset="0"/>
                                  </a:rPr>
                                </m:ctrlPr>
                              </m:sSubSupPr>
                              <m:e>
                                <m:r>
                                  <a:rPr lang="en-US" altLang="zh-CN" sz="1800" i="1" dirty="0">
                                    <a:latin typeface="Cambria Math"/>
                                  </a:rPr>
                                  <m:t>𝒙</m:t>
                                </m:r>
                              </m:e>
                              <m:sub>
                                <m:r>
                                  <a:rPr lang="en-US" altLang="zh-CN" sz="1800" i="1" dirty="0">
                                    <a:latin typeface="Cambria Math"/>
                                  </a:rPr>
                                  <m:t>𝑩</m:t>
                                </m:r>
                              </m:sub>
                              <m:sup>
                                <m:d>
                                  <m:dPr>
                                    <m:ctrlPr>
                                      <a:rPr lang="en-US" altLang="zh-CN" sz="1800" i="1" dirty="0">
                                        <a:latin typeface="Cambria Math" panose="02040503050406030204" pitchFamily="18" charset="0"/>
                                      </a:rPr>
                                    </m:ctrlPr>
                                  </m:dPr>
                                  <m:e>
                                    <m:r>
                                      <a:rPr lang="en-US" altLang="zh-CN" sz="1800" b="1" i="1" dirty="0" smtClean="0">
                                        <a:latin typeface="Cambria Math"/>
                                      </a:rPr>
                                      <m:t>𝟐</m:t>
                                    </m:r>
                                  </m:e>
                                </m:d>
                              </m:sup>
                            </m:sSubSup>
                          </m:den>
                        </m:f>
                      </m:e>
                    </m:d>
                    <m:r>
                      <a:rPr lang="en-US" altLang="zh-CN" sz="1800" i="1" dirty="0">
                        <a:latin typeface="Cambria Math"/>
                      </a:rPr>
                      <m:t>=</m:t>
                    </m:r>
                    <m:sSup>
                      <m:sSupPr>
                        <m:ctrlPr>
                          <a:rPr lang="en-US" altLang="zh-CN" sz="1800" i="1" dirty="0">
                            <a:latin typeface="Cambria Math" panose="02040503050406030204" pitchFamily="18" charset="0"/>
                          </a:rPr>
                        </m:ctrlPr>
                      </m:sSupPr>
                      <m:e>
                        <m:d>
                          <m:dPr>
                            <m:ctrlPr>
                              <a:rPr lang="en-US" altLang="zh-CN" sz="1800" i="1" dirty="0">
                                <a:latin typeface="Cambria Math" panose="02040503050406030204" pitchFamily="18" charset="0"/>
                              </a:rPr>
                            </m:ctrlPr>
                          </m:dPr>
                          <m:e>
                            <m:r>
                              <a:rPr lang="en-US" altLang="zh-CN" sz="1800" b="1" i="1" dirty="0" smtClean="0">
                                <a:latin typeface="Cambria Math"/>
                              </a:rPr>
                              <m:t>𝟒</m:t>
                            </m:r>
                            <m:r>
                              <a:rPr lang="en-US" altLang="zh-CN" sz="1800" i="1" dirty="0">
                                <a:latin typeface="Cambria Math"/>
                              </a:rPr>
                              <m:t>,</m:t>
                            </m:r>
                            <m:r>
                              <a:rPr lang="en-US" altLang="zh-CN" sz="1800" b="1" i="1" dirty="0" smtClean="0">
                                <a:latin typeface="Cambria Math"/>
                              </a:rPr>
                              <m:t>𝟐</m:t>
                            </m:r>
                            <m:r>
                              <a:rPr lang="en-US" altLang="zh-CN" sz="1800" i="1" dirty="0">
                                <a:latin typeface="Cambria Math"/>
                              </a:rPr>
                              <m:t>,</m:t>
                            </m:r>
                            <m:r>
                              <a:rPr lang="en-US" altLang="zh-CN" sz="1800" i="1" dirty="0">
                                <a:latin typeface="Cambria Math"/>
                              </a:rPr>
                              <m:t>𝟎</m:t>
                            </m:r>
                            <m:r>
                              <a:rPr lang="en-US" altLang="zh-CN" sz="1800" i="1" dirty="0">
                                <a:latin typeface="Cambria Math"/>
                              </a:rPr>
                              <m:t>,</m:t>
                            </m:r>
                            <m:r>
                              <a:rPr lang="en-US" altLang="zh-CN" sz="1800" b="1" i="1" dirty="0" smtClean="0">
                                <a:latin typeface="Cambria Math"/>
                              </a:rPr>
                              <m:t>𝟎</m:t>
                            </m:r>
                          </m:e>
                        </m:d>
                      </m:e>
                      <m:sup>
                        <m:r>
                          <a:rPr lang="en-US" altLang="zh-CN" sz="1800" i="1" dirty="0">
                            <a:latin typeface="Cambria Math"/>
                          </a:rPr>
                          <m:t>𝑻</m:t>
                        </m:r>
                      </m:sup>
                    </m:sSup>
                    <m:r>
                      <a:rPr lang="en-US" altLang="zh-CN" sz="1800" b="1" i="1" dirty="0" smtClean="0">
                        <a:latin typeface="Cambria Math"/>
                      </a:rPr>
                      <m:t>,</m:t>
                    </m:r>
                    <m:r>
                      <a:rPr lang="en-US" altLang="zh-CN" sz="1800" b="1" i="1" dirty="0" smtClean="0">
                        <a:latin typeface="Cambria Math"/>
                      </a:rPr>
                      <m:t>𝒛</m:t>
                    </m:r>
                    <m:r>
                      <a:rPr lang="en-US" altLang="zh-CN" sz="1800" b="1" i="1" dirty="0" smtClean="0">
                        <a:latin typeface="Cambria Math"/>
                      </a:rPr>
                      <m:t>=</m:t>
                    </m:r>
                    <m:r>
                      <a:rPr lang="en-US" altLang="zh-CN" sz="1800" b="1" i="1" dirty="0" smtClean="0">
                        <a:latin typeface="Cambria Math"/>
                      </a:rPr>
                      <m:t>𝟏𝟐</m:t>
                    </m:r>
                  </m:oMath>
                </a14:m>
                <a:endParaRPr lang="en-US" altLang="zh-CN" sz="1800" dirty="0"/>
              </a:p>
              <a:p>
                <a:r>
                  <a:rPr lang="zh-CN" altLang="en-US" sz="1800" dirty="0"/>
                  <a:t>选</a:t>
                </a:r>
                <a14:m>
                  <m:oMath xmlns:m="http://schemas.openxmlformats.org/officeDocument/2006/math">
                    <m:r>
                      <a:rPr lang="en-US" altLang="zh-CN" sz="1800" i="1" dirty="0">
                        <a:latin typeface="Cambria Math"/>
                      </a:rPr>
                      <m:t>𝑩</m:t>
                    </m:r>
                    <m:r>
                      <a:rPr lang="en-US" altLang="zh-CN" sz="1800" i="1" dirty="0">
                        <a:latin typeface="Cambria Math"/>
                      </a:rPr>
                      <m:t>=</m:t>
                    </m:r>
                    <m:d>
                      <m:dPr>
                        <m:ctrlPr>
                          <a:rPr lang="en-US" altLang="zh-CN" sz="1800" i="1" dirty="0">
                            <a:latin typeface="Cambria Math" panose="02040503050406030204" pitchFamily="18" charset="0"/>
                          </a:rPr>
                        </m:ctrlPr>
                      </m:dPr>
                      <m:e>
                        <m:sSub>
                          <m:sSubPr>
                            <m:ctrlPr>
                              <a:rPr lang="en-US" altLang="zh-CN" sz="1800" i="1" dirty="0">
                                <a:latin typeface="Cambria Math" panose="02040503050406030204" pitchFamily="18" charset="0"/>
                              </a:rPr>
                            </m:ctrlPr>
                          </m:sSubPr>
                          <m:e>
                            <m:r>
                              <a:rPr lang="en-US" altLang="zh-CN" sz="1800" i="1" dirty="0">
                                <a:latin typeface="Cambria Math"/>
                              </a:rPr>
                              <m:t>𝒑</m:t>
                            </m:r>
                          </m:e>
                          <m:sub>
                            <m:r>
                              <a:rPr lang="en-US" altLang="zh-CN" sz="1800" b="1" i="1" dirty="0" smtClean="0">
                                <a:latin typeface="Cambria Math"/>
                              </a:rPr>
                              <m:t>𝟐</m:t>
                            </m:r>
                          </m:sub>
                        </m:sSub>
                        <m:r>
                          <a:rPr lang="en-US" altLang="zh-CN" sz="1800" i="1" dirty="0">
                            <a:latin typeface="Cambria Math"/>
                          </a:rPr>
                          <m:t> </m:t>
                        </m:r>
                        <m:sSub>
                          <m:sSubPr>
                            <m:ctrlPr>
                              <a:rPr lang="en-US" altLang="zh-CN" sz="1800" i="1" dirty="0">
                                <a:latin typeface="Cambria Math" panose="02040503050406030204" pitchFamily="18" charset="0"/>
                              </a:rPr>
                            </m:ctrlPr>
                          </m:sSubPr>
                          <m:e>
                            <m:r>
                              <a:rPr lang="en-US" altLang="zh-CN" sz="1800" i="1" dirty="0">
                                <a:latin typeface="Cambria Math"/>
                              </a:rPr>
                              <m:t>𝒑</m:t>
                            </m:r>
                          </m:e>
                          <m:sub>
                            <m:r>
                              <a:rPr lang="en-US" altLang="zh-CN" sz="1800" b="1" i="1" dirty="0" smtClean="0">
                                <a:latin typeface="Cambria Math"/>
                              </a:rPr>
                              <m:t>𝟑</m:t>
                            </m:r>
                          </m:sub>
                        </m:sSub>
                      </m:e>
                    </m:d>
                    <m:r>
                      <a:rPr lang="en-US" altLang="zh-CN" sz="1800" i="1" dirty="0">
                        <a:latin typeface="Cambria Math"/>
                      </a:rPr>
                      <m:t>⇒</m:t>
                    </m:r>
                    <m:sSup>
                      <m:sSupPr>
                        <m:ctrlPr>
                          <a:rPr lang="en-US" altLang="zh-CN" sz="1800" i="1" dirty="0">
                            <a:latin typeface="Cambria Math" panose="02040503050406030204" pitchFamily="18" charset="0"/>
                          </a:rPr>
                        </m:ctrlPr>
                      </m:sSupPr>
                      <m:e>
                        <m:r>
                          <a:rPr lang="en-US" altLang="zh-CN" sz="1800" i="1" dirty="0">
                            <a:latin typeface="Cambria Math"/>
                          </a:rPr>
                          <m:t>𝒙</m:t>
                        </m:r>
                      </m:e>
                      <m:sup>
                        <m:r>
                          <a:rPr lang="en-US" altLang="zh-CN" sz="1800" i="1" dirty="0">
                            <a:latin typeface="Cambria Math"/>
                          </a:rPr>
                          <m:t>(</m:t>
                        </m:r>
                        <m:r>
                          <a:rPr lang="en-US" altLang="zh-CN" sz="1800" b="1" i="1" dirty="0" smtClean="0">
                            <a:latin typeface="Cambria Math"/>
                          </a:rPr>
                          <m:t>𝟑</m:t>
                        </m:r>
                        <m:r>
                          <a:rPr lang="en-US" altLang="zh-CN" sz="1800" i="1" dirty="0">
                            <a:latin typeface="Cambria Math"/>
                          </a:rPr>
                          <m:t>)</m:t>
                        </m:r>
                      </m:sup>
                    </m:sSup>
                    <m:r>
                      <a:rPr lang="en-US" altLang="zh-CN" sz="1800" i="1" dirty="0">
                        <a:latin typeface="Cambria Math"/>
                      </a:rPr>
                      <m:t>=</m:t>
                    </m:r>
                    <m:d>
                      <m:dPr>
                        <m:ctrlPr>
                          <a:rPr lang="en-US" altLang="zh-CN" sz="1800" i="1" dirty="0">
                            <a:latin typeface="Cambria Math" panose="02040503050406030204" pitchFamily="18" charset="0"/>
                          </a:rPr>
                        </m:ctrlPr>
                      </m:dPr>
                      <m:e>
                        <m:f>
                          <m:fPr>
                            <m:type m:val="noBar"/>
                            <m:ctrlPr>
                              <a:rPr lang="en-US" altLang="zh-CN" sz="1800" i="1" dirty="0">
                                <a:latin typeface="Cambria Math" panose="02040503050406030204" pitchFamily="18" charset="0"/>
                              </a:rPr>
                            </m:ctrlPr>
                          </m:fPr>
                          <m:num>
                            <m:sSubSup>
                              <m:sSubSupPr>
                                <m:ctrlPr>
                                  <a:rPr lang="en-US" altLang="zh-CN" sz="1800" i="1" dirty="0">
                                    <a:latin typeface="Cambria Math" panose="02040503050406030204" pitchFamily="18" charset="0"/>
                                  </a:rPr>
                                </m:ctrlPr>
                              </m:sSubSupPr>
                              <m:e>
                                <m:r>
                                  <a:rPr lang="en-US" altLang="zh-CN" sz="1800" i="1" dirty="0">
                                    <a:latin typeface="Cambria Math"/>
                                  </a:rPr>
                                  <m:t>𝒙</m:t>
                                </m:r>
                              </m:e>
                              <m:sub>
                                <m:r>
                                  <a:rPr lang="en-US" altLang="zh-CN" sz="1800" i="1" dirty="0">
                                    <a:latin typeface="Cambria Math"/>
                                  </a:rPr>
                                  <m:t>𝑵</m:t>
                                </m:r>
                              </m:sub>
                              <m:sup>
                                <m:r>
                                  <a:rPr lang="en-US" altLang="zh-CN" sz="1800" i="1" dirty="0">
                                    <a:latin typeface="Cambria Math"/>
                                  </a:rPr>
                                  <m:t>(</m:t>
                                </m:r>
                                <m:r>
                                  <a:rPr lang="en-US" altLang="zh-CN" sz="1800" b="1" i="1" dirty="0" smtClean="0">
                                    <a:latin typeface="Cambria Math"/>
                                  </a:rPr>
                                  <m:t>𝟑</m:t>
                                </m:r>
                                <m:r>
                                  <a:rPr lang="en-US" altLang="zh-CN" sz="1800" i="1" dirty="0">
                                    <a:latin typeface="Cambria Math"/>
                                  </a:rPr>
                                  <m:t>)</m:t>
                                </m:r>
                              </m:sup>
                            </m:sSubSup>
                          </m:num>
                          <m:den>
                            <m:sSubSup>
                              <m:sSubSupPr>
                                <m:ctrlPr>
                                  <a:rPr lang="en-US" altLang="zh-CN" sz="1800" i="1" dirty="0">
                                    <a:latin typeface="Cambria Math" panose="02040503050406030204" pitchFamily="18" charset="0"/>
                                  </a:rPr>
                                </m:ctrlPr>
                              </m:sSubSupPr>
                              <m:e>
                                <m:r>
                                  <a:rPr lang="en-US" altLang="zh-CN" sz="1800" i="1" dirty="0">
                                    <a:latin typeface="Cambria Math"/>
                                  </a:rPr>
                                  <m:t>𝒙</m:t>
                                </m:r>
                              </m:e>
                              <m:sub>
                                <m:r>
                                  <a:rPr lang="en-US" altLang="zh-CN" sz="1800" i="1" dirty="0">
                                    <a:latin typeface="Cambria Math"/>
                                  </a:rPr>
                                  <m:t>𝑩</m:t>
                                </m:r>
                              </m:sub>
                              <m:sup>
                                <m:d>
                                  <m:dPr>
                                    <m:ctrlPr>
                                      <a:rPr lang="en-US" altLang="zh-CN" sz="1800" i="1" dirty="0">
                                        <a:latin typeface="Cambria Math" panose="02040503050406030204" pitchFamily="18" charset="0"/>
                                      </a:rPr>
                                    </m:ctrlPr>
                                  </m:dPr>
                                  <m:e>
                                    <m:r>
                                      <a:rPr lang="en-US" altLang="zh-CN" sz="1800" b="1" i="1" dirty="0" smtClean="0">
                                        <a:latin typeface="Cambria Math"/>
                                      </a:rPr>
                                      <m:t>𝟑</m:t>
                                    </m:r>
                                  </m:e>
                                </m:d>
                              </m:sup>
                            </m:sSubSup>
                          </m:den>
                        </m:f>
                      </m:e>
                    </m:d>
                    <m:r>
                      <a:rPr lang="en-US" altLang="zh-CN" sz="1800" i="1" dirty="0">
                        <a:latin typeface="Cambria Math"/>
                      </a:rPr>
                      <m:t>=</m:t>
                    </m:r>
                    <m:sSup>
                      <m:sSupPr>
                        <m:ctrlPr>
                          <a:rPr lang="en-US" altLang="zh-CN" sz="1800" i="1" dirty="0">
                            <a:latin typeface="Cambria Math" panose="02040503050406030204" pitchFamily="18" charset="0"/>
                          </a:rPr>
                        </m:ctrlPr>
                      </m:sSupPr>
                      <m:e>
                        <m:d>
                          <m:dPr>
                            <m:ctrlPr>
                              <a:rPr lang="en-US" altLang="zh-CN" sz="1800" i="1" dirty="0">
                                <a:latin typeface="Cambria Math" panose="02040503050406030204" pitchFamily="18" charset="0"/>
                              </a:rPr>
                            </m:ctrlPr>
                          </m:dPr>
                          <m:e>
                            <m:r>
                              <a:rPr lang="en-US" altLang="zh-CN" sz="1800" b="1" i="1" dirty="0" smtClean="0">
                                <a:latin typeface="Cambria Math"/>
                              </a:rPr>
                              <m:t>𝟎</m:t>
                            </m:r>
                            <m:r>
                              <a:rPr lang="en-US" altLang="zh-CN" sz="1800" i="1" dirty="0">
                                <a:latin typeface="Cambria Math"/>
                              </a:rPr>
                              <m:t>,</m:t>
                            </m:r>
                            <m:r>
                              <a:rPr lang="en-US" altLang="zh-CN" sz="1800" i="1" dirty="0">
                                <a:latin typeface="Cambria Math"/>
                              </a:rPr>
                              <m:t>𝟐</m:t>
                            </m:r>
                            <m:r>
                              <a:rPr lang="en-US" altLang="zh-CN" sz="1800" i="1" dirty="0">
                                <a:latin typeface="Cambria Math"/>
                              </a:rPr>
                              <m:t>,</m:t>
                            </m:r>
                            <m:r>
                              <a:rPr lang="en-US" altLang="zh-CN" sz="1800" b="1" i="1" dirty="0" smtClean="0">
                                <a:latin typeface="Cambria Math"/>
                              </a:rPr>
                              <m:t>𝟒</m:t>
                            </m:r>
                            <m:r>
                              <a:rPr lang="en-US" altLang="zh-CN" sz="1800" i="1" dirty="0">
                                <a:latin typeface="Cambria Math"/>
                              </a:rPr>
                              <m:t>,</m:t>
                            </m:r>
                            <m:r>
                              <a:rPr lang="en-US" altLang="zh-CN" sz="1800" i="1" dirty="0">
                                <a:latin typeface="Cambria Math"/>
                              </a:rPr>
                              <m:t>𝟎</m:t>
                            </m:r>
                          </m:e>
                        </m:d>
                      </m:e>
                      <m:sup>
                        <m:r>
                          <a:rPr lang="en-US" altLang="zh-CN" sz="1800" i="1" dirty="0">
                            <a:latin typeface="Cambria Math"/>
                          </a:rPr>
                          <m:t>𝑻</m:t>
                        </m:r>
                      </m:sup>
                    </m:sSup>
                    <m:r>
                      <a:rPr lang="en-US" altLang="zh-CN" sz="1800" b="1" i="1" dirty="0" smtClean="0">
                        <a:latin typeface="Cambria Math"/>
                      </a:rPr>
                      <m:t>,</m:t>
                    </m:r>
                    <m:r>
                      <a:rPr lang="en-US" altLang="zh-CN" sz="1800" b="1" i="1" dirty="0" smtClean="0">
                        <a:latin typeface="Cambria Math"/>
                      </a:rPr>
                      <m:t>𝒛</m:t>
                    </m:r>
                    <m:r>
                      <a:rPr lang="en-US" altLang="zh-CN" sz="1800" b="1" i="1" dirty="0" smtClean="0">
                        <a:latin typeface="Cambria Math"/>
                      </a:rPr>
                      <m:t>=</m:t>
                    </m:r>
                    <m:r>
                      <a:rPr lang="en-US" altLang="zh-CN" sz="1800" b="1" i="1" dirty="0" smtClean="0">
                        <a:latin typeface="Cambria Math"/>
                      </a:rPr>
                      <m:t>𝟖</m:t>
                    </m:r>
                  </m:oMath>
                </a14:m>
                <a:endParaRPr lang="en-US" altLang="zh-CN" sz="1800" dirty="0"/>
              </a:p>
              <a:p>
                <a:r>
                  <a:rPr lang="zh-CN" altLang="en-US" sz="1800" dirty="0">
                    <a:solidFill>
                      <a:srgbClr val="FF0000"/>
                    </a:solidFill>
                  </a:rPr>
                  <a:t>选</a:t>
                </a:r>
                <a14:m>
                  <m:oMath xmlns:m="http://schemas.openxmlformats.org/officeDocument/2006/math">
                    <m:r>
                      <a:rPr lang="en-US" altLang="zh-CN" sz="1800" i="1" dirty="0">
                        <a:solidFill>
                          <a:srgbClr val="FF0000"/>
                        </a:solidFill>
                        <a:latin typeface="Cambria Math"/>
                      </a:rPr>
                      <m:t>𝑩</m:t>
                    </m:r>
                    <m:r>
                      <a:rPr lang="en-US" altLang="zh-CN" sz="1800" i="1" dirty="0">
                        <a:solidFill>
                          <a:srgbClr val="FF0000"/>
                        </a:solidFill>
                        <a:latin typeface="Cambria Math"/>
                      </a:rPr>
                      <m:t>=</m:t>
                    </m:r>
                    <m:d>
                      <m:dPr>
                        <m:ctrlPr>
                          <a:rPr lang="en-US" altLang="zh-CN" sz="1800" i="1" dirty="0">
                            <a:solidFill>
                              <a:srgbClr val="FF0000"/>
                            </a:solidFill>
                            <a:latin typeface="Cambria Math" panose="02040503050406030204" pitchFamily="18" charset="0"/>
                          </a:rPr>
                        </m:ctrlPr>
                      </m:dPr>
                      <m:e>
                        <m:sSub>
                          <m:sSubPr>
                            <m:ctrlPr>
                              <a:rPr lang="en-US" altLang="zh-CN" sz="1800" i="1" dirty="0">
                                <a:solidFill>
                                  <a:srgbClr val="FF0000"/>
                                </a:solidFill>
                                <a:latin typeface="Cambria Math" panose="02040503050406030204" pitchFamily="18" charset="0"/>
                              </a:rPr>
                            </m:ctrlPr>
                          </m:sSubPr>
                          <m:e>
                            <m:r>
                              <a:rPr lang="en-US" altLang="zh-CN" sz="1800" i="1" dirty="0">
                                <a:solidFill>
                                  <a:srgbClr val="FF0000"/>
                                </a:solidFill>
                                <a:latin typeface="Cambria Math"/>
                              </a:rPr>
                              <m:t>𝒑</m:t>
                            </m:r>
                          </m:e>
                          <m:sub>
                            <m:r>
                              <a:rPr lang="en-US" altLang="zh-CN" sz="1800" i="1" dirty="0">
                                <a:solidFill>
                                  <a:srgbClr val="FF0000"/>
                                </a:solidFill>
                                <a:latin typeface="Cambria Math"/>
                              </a:rPr>
                              <m:t>𝟐</m:t>
                            </m:r>
                          </m:sub>
                        </m:sSub>
                        <m:r>
                          <a:rPr lang="en-US" altLang="zh-CN" sz="1800" i="1" dirty="0">
                            <a:solidFill>
                              <a:srgbClr val="FF0000"/>
                            </a:solidFill>
                            <a:latin typeface="Cambria Math"/>
                          </a:rPr>
                          <m:t> </m:t>
                        </m:r>
                        <m:sSub>
                          <m:sSubPr>
                            <m:ctrlPr>
                              <a:rPr lang="en-US" altLang="zh-CN" sz="1800" i="1" dirty="0">
                                <a:solidFill>
                                  <a:srgbClr val="FF0000"/>
                                </a:solidFill>
                                <a:latin typeface="Cambria Math" panose="02040503050406030204" pitchFamily="18" charset="0"/>
                              </a:rPr>
                            </m:ctrlPr>
                          </m:sSubPr>
                          <m:e>
                            <m:r>
                              <a:rPr lang="en-US" altLang="zh-CN" sz="1800" i="1" dirty="0">
                                <a:solidFill>
                                  <a:srgbClr val="FF0000"/>
                                </a:solidFill>
                                <a:latin typeface="Cambria Math"/>
                              </a:rPr>
                              <m:t>𝒑</m:t>
                            </m:r>
                          </m:e>
                          <m:sub>
                            <m:r>
                              <a:rPr lang="en-US" altLang="zh-CN" sz="1800" b="1" i="1" dirty="0" smtClean="0">
                                <a:solidFill>
                                  <a:srgbClr val="FF0000"/>
                                </a:solidFill>
                                <a:latin typeface="Cambria Math"/>
                              </a:rPr>
                              <m:t>𝟒</m:t>
                            </m:r>
                          </m:sub>
                        </m:sSub>
                      </m:e>
                    </m:d>
                    <m:r>
                      <a:rPr lang="en-US" altLang="zh-CN" sz="1800" i="1" dirty="0">
                        <a:solidFill>
                          <a:srgbClr val="FF0000"/>
                        </a:solidFill>
                        <a:latin typeface="Cambria Math"/>
                      </a:rPr>
                      <m:t>⇒</m:t>
                    </m:r>
                    <m:sSup>
                      <m:sSupPr>
                        <m:ctrlPr>
                          <a:rPr lang="en-US" altLang="zh-CN" sz="1800" i="1" dirty="0">
                            <a:solidFill>
                              <a:srgbClr val="FF0000"/>
                            </a:solidFill>
                            <a:latin typeface="Cambria Math" panose="02040503050406030204" pitchFamily="18" charset="0"/>
                          </a:rPr>
                        </m:ctrlPr>
                      </m:sSupPr>
                      <m:e>
                        <m:r>
                          <a:rPr lang="en-US" altLang="zh-CN" sz="1800" i="1" dirty="0">
                            <a:solidFill>
                              <a:srgbClr val="FF0000"/>
                            </a:solidFill>
                            <a:latin typeface="Cambria Math"/>
                          </a:rPr>
                          <m:t>𝒙</m:t>
                        </m:r>
                      </m:e>
                      <m:sup>
                        <m:r>
                          <a:rPr lang="en-US" altLang="zh-CN" sz="1800" i="1" dirty="0">
                            <a:solidFill>
                              <a:srgbClr val="FF0000"/>
                            </a:solidFill>
                            <a:latin typeface="Cambria Math"/>
                          </a:rPr>
                          <m:t>(</m:t>
                        </m:r>
                        <m:r>
                          <a:rPr lang="en-US" altLang="zh-CN" sz="1800" b="1" i="1" dirty="0" smtClean="0">
                            <a:solidFill>
                              <a:srgbClr val="FF0000"/>
                            </a:solidFill>
                            <a:latin typeface="Cambria Math"/>
                          </a:rPr>
                          <m:t>𝟒</m:t>
                        </m:r>
                        <m:r>
                          <a:rPr lang="en-US" altLang="zh-CN" sz="1800" i="1" dirty="0">
                            <a:solidFill>
                              <a:srgbClr val="FF0000"/>
                            </a:solidFill>
                            <a:latin typeface="Cambria Math"/>
                          </a:rPr>
                          <m:t>)</m:t>
                        </m:r>
                      </m:sup>
                    </m:sSup>
                    <m:r>
                      <a:rPr lang="en-US" altLang="zh-CN" sz="1800" i="1" dirty="0">
                        <a:solidFill>
                          <a:srgbClr val="FF0000"/>
                        </a:solidFill>
                        <a:latin typeface="Cambria Math"/>
                      </a:rPr>
                      <m:t>=</m:t>
                    </m:r>
                    <m:d>
                      <m:dPr>
                        <m:ctrlPr>
                          <a:rPr lang="en-US" altLang="zh-CN" sz="1800" i="1" dirty="0">
                            <a:solidFill>
                              <a:srgbClr val="FF0000"/>
                            </a:solidFill>
                            <a:latin typeface="Cambria Math" panose="02040503050406030204" pitchFamily="18" charset="0"/>
                          </a:rPr>
                        </m:ctrlPr>
                      </m:dPr>
                      <m:e>
                        <m:f>
                          <m:fPr>
                            <m:type m:val="noBar"/>
                            <m:ctrlPr>
                              <a:rPr lang="en-US" altLang="zh-CN" sz="1800" i="1" dirty="0">
                                <a:solidFill>
                                  <a:srgbClr val="FF0000"/>
                                </a:solidFill>
                                <a:latin typeface="Cambria Math" panose="02040503050406030204" pitchFamily="18" charset="0"/>
                              </a:rPr>
                            </m:ctrlPr>
                          </m:fPr>
                          <m:num>
                            <m:sSubSup>
                              <m:sSubSupPr>
                                <m:ctrlPr>
                                  <a:rPr lang="en-US" altLang="zh-CN" sz="1800" i="1" dirty="0">
                                    <a:solidFill>
                                      <a:srgbClr val="FF0000"/>
                                    </a:solidFill>
                                    <a:latin typeface="Cambria Math" panose="02040503050406030204" pitchFamily="18" charset="0"/>
                                  </a:rPr>
                                </m:ctrlPr>
                              </m:sSubSupPr>
                              <m:e>
                                <m:r>
                                  <a:rPr lang="en-US" altLang="zh-CN" sz="1800" i="1" dirty="0">
                                    <a:solidFill>
                                      <a:srgbClr val="FF0000"/>
                                    </a:solidFill>
                                    <a:latin typeface="Cambria Math"/>
                                  </a:rPr>
                                  <m:t>𝒙</m:t>
                                </m:r>
                              </m:e>
                              <m:sub>
                                <m:r>
                                  <a:rPr lang="en-US" altLang="zh-CN" sz="1800" i="1" dirty="0">
                                    <a:solidFill>
                                      <a:srgbClr val="FF0000"/>
                                    </a:solidFill>
                                    <a:latin typeface="Cambria Math"/>
                                  </a:rPr>
                                  <m:t>𝑵</m:t>
                                </m:r>
                              </m:sub>
                              <m:sup>
                                <m:r>
                                  <a:rPr lang="en-US" altLang="zh-CN" sz="1800" i="1" dirty="0">
                                    <a:solidFill>
                                      <a:srgbClr val="FF0000"/>
                                    </a:solidFill>
                                    <a:latin typeface="Cambria Math"/>
                                  </a:rPr>
                                  <m:t>(</m:t>
                                </m:r>
                                <m:r>
                                  <a:rPr lang="en-US" altLang="zh-CN" sz="1800" b="1" i="1" dirty="0" smtClean="0">
                                    <a:solidFill>
                                      <a:srgbClr val="FF0000"/>
                                    </a:solidFill>
                                    <a:latin typeface="Cambria Math"/>
                                  </a:rPr>
                                  <m:t>𝟒</m:t>
                                </m:r>
                                <m:r>
                                  <a:rPr lang="en-US" altLang="zh-CN" sz="1800" i="1" dirty="0">
                                    <a:solidFill>
                                      <a:srgbClr val="FF0000"/>
                                    </a:solidFill>
                                    <a:latin typeface="Cambria Math"/>
                                  </a:rPr>
                                  <m:t>)</m:t>
                                </m:r>
                              </m:sup>
                            </m:sSubSup>
                          </m:num>
                          <m:den>
                            <m:sSubSup>
                              <m:sSubSupPr>
                                <m:ctrlPr>
                                  <a:rPr lang="en-US" altLang="zh-CN" sz="1800" i="1" dirty="0">
                                    <a:solidFill>
                                      <a:srgbClr val="FF0000"/>
                                    </a:solidFill>
                                    <a:latin typeface="Cambria Math" panose="02040503050406030204" pitchFamily="18" charset="0"/>
                                  </a:rPr>
                                </m:ctrlPr>
                              </m:sSubSupPr>
                              <m:e>
                                <m:r>
                                  <a:rPr lang="en-US" altLang="zh-CN" sz="1800" i="1" dirty="0">
                                    <a:solidFill>
                                      <a:srgbClr val="FF0000"/>
                                    </a:solidFill>
                                    <a:latin typeface="Cambria Math"/>
                                  </a:rPr>
                                  <m:t>𝒙</m:t>
                                </m:r>
                              </m:e>
                              <m:sub>
                                <m:r>
                                  <a:rPr lang="en-US" altLang="zh-CN" sz="1800" i="1" dirty="0">
                                    <a:solidFill>
                                      <a:srgbClr val="FF0000"/>
                                    </a:solidFill>
                                    <a:latin typeface="Cambria Math"/>
                                  </a:rPr>
                                  <m:t>𝑩</m:t>
                                </m:r>
                              </m:sub>
                              <m:sup>
                                <m:d>
                                  <m:dPr>
                                    <m:ctrlPr>
                                      <a:rPr lang="en-US" altLang="zh-CN" sz="1800" i="1" dirty="0">
                                        <a:solidFill>
                                          <a:srgbClr val="FF0000"/>
                                        </a:solidFill>
                                        <a:latin typeface="Cambria Math" panose="02040503050406030204" pitchFamily="18" charset="0"/>
                                      </a:rPr>
                                    </m:ctrlPr>
                                  </m:dPr>
                                  <m:e>
                                    <m:r>
                                      <a:rPr lang="en-US" altLang="zh-CN" sz="1800" b="1" i="1" dirty="0" smtClean="0">
                                        <a:solidFill>
                                          <a:srgbClr val="FF0000"/>
                                        </a:solidFill>
                                        <a:latin typeface="Cambria Math"/>
                                      </a:rPr>
                                      <m:t>𝟒</m:t>
                                    </m:r>
                                  </m:e>
                                </m:d>
                              </m:sup>
                            </m:sSubSup>
                          </m:den>
                        </m:f>
                      </m:e>
                    </m:d>
                    <m:r>
                      <a:rPr lang="en-US" altLang="zh-CN" sz="1800" i="1" dirty="0">
                        <a:solidFill>
                          <a:srgbClr val="FF0000"/>
                        </a:solidFill>
                        <a:latin typeface="Cambria Math"/>
                      </a:rPr>
                      <m:t>=</m:t>
                    </m:r>
                    <m:sSup>
                      <m:sSupPr>
                        <m:ctrlPr>
                          <a:rPr lang="en-US" altLang="zh-CN" sz="1800" i="1" dirty="0">
                            <a:solidFill>
                              <a:srgbClr val="FF0000"/>
                            </a:solidFill>
                            <a:latin typeface="Cambria Math" panose="02040503050406030204" pitchFamily="18" charset="0"/>
                          </a:rPr>
                        </m:ctrlPr>
                      </m:sSupPr>
                      <m:e>
                        <m:d>
                          <m:dPr>
                            <m:ctrlPr>
                              <a:rPr lang="en-US" altLang="zh-CN" sz="1800" i="1" dirty="0">
                                <a:solidFill>
                                  <a:srgbClr val="FF0000"/>
                                </a:solidFill>
                                <a:latin typeface="Cambria Math" panose="02040503050406030204" pitchFamily="18" charset="0"/>
                              </a:rPr>
                            </m:ctrlPr>
                          </m:dPr>
                          <m:e>
                            <m:r>
                              <a:rPr lang="en-US" altLang="zh-CN" sz="1800" i="1" dirty="0">
                                <a:solidFill>
                                  <a:srgbClr val="FF0000"/>
                                </a:solidFill>
                                <a:latin typeface="Cambria Math"/>
                              </a:rPr>
                              <m:t>𝟎</m:t>
                            </m:r>
                            <m:r>
                              <a:rPr lang="en-US" altLang="zh-CN" sz="1800" i="1" dirty="0">
                                <a:solidFill>
                                  <a:srgbClr val="FF0000"/>
                                </a:solidFill>
                                <a:latin typeface="Cambria Math"/>
                              </a:rPr>
                              <m:t>,</m:t>
                            </m:r>
                            <m:r>
                              <a:rPr lang="en-US" altLang="zh-CN" sz="1800" b="1" i="1" dirty="0" smtClean="0">
                                <a:solidFill>
                                  <a:srgbClr val="FF0000"/>
                                </a:solidFill>
                                <a:latin typeface="Cambria Math"/>
                              </a:rPr>
                              <m:t>𝟒</m:t>
                            </m:r>
                            <m:r>
                              <a:rPr lang="en-US" altLang="zh-CN" sz="1800" i="1" dirty="0">
                                <a:solidFill>
                                  <a:srgbClr val="FF0000"/>
                                </a:solidFill>
                                <a:latin typeface="Cambria Math"/>
                              </a:rPr>
                              <m:t>,</m:t>
                            </m:r>
                            <m:r>
                              <a:rPr lang="en-US" altLang="zh-CN" sz="1800" b="1" i="1" dirty="0" smtClean="0">
                                <a:solidFill>
                                  <a:srgbClr val="FF0000"/>
                                </a:solidFill>
                                <a:latin typeface="Cambria Math"/>
                              </a:rPr>
                              <m:t>𝟎</m:t>
                            </m:r>
                            <m:r>
                              <a:rPr lang="en-US" altLang="zh-CN" sz="1800" i="1" dirty="0">
                                <a:solidFill>
                                  <a:srgbClr val="FF0000"/>
                                </a:solidFill>
                                <a:latin typeface="Cambria Math"/>
                              </a:rPr>
                              <m:t>,</m:t>
                            </m:r>
                            <m:r>
                              <a:rPr lang="en-US" altLang="zh-CN" sz="1800" b="1" i="1" dirty="0" smtClean="0">
                                <a:solidFill>
                                  <a:srgbClr val="FF0000"/>
                                </a:solidFill>
                                <a:latin typeface="Cambria Math"/>
                              </a:rPr>
                              <m:t>−</m:t>
                            </m:r>
                            <m:r>
                              <a:rPr lang="en-US" altLang="zh-CN" sz="1800" b="1" i="1" dirty="0" smtClean="0">
                                <a:solidFill>
                                  <a:srgbClr val="FF0000"/>
                                </a:solidFill>
                                <a:latin typeface="Cambria Math"/>
                              </a:rPr>
                              <m:t>𝟐</m:t>
                            </m:r>
                          </m:e>
                        </m:d>
                      </m:e>
                      <m:sup>
                        <m:r>
                          <a:rPr lang="en-US" altLang="zh-CN" sz="1800" i="1" dirty="0">
                            <a:solidFill>
                              <a:srgbClr val="FF0000"/>
                            </a:solidFill>
                            <a:latin typeface="Cambria Math"/>
                          </a:rPr>
                          <m:t>𝑻</m:t>
                        </m:r>
                      </m:sup>
                    </m:sSup>
                    <m:r>
                      <a:rPr lang="en-US" altLang="zh-CN" sz="1800" i="1" dirty="0">
                        <a:solidFill>
                          <a:srgbClr val="FF0000"/>
                        </a:solidFill>
                        <a:latin typeface="Cambria Math"/>
                      </a:rPr>
                      <m:t>,</m:t>
                    </m:r>
                    <m:r>
                      <a:rPr lang="en-US" altLang="zh-CN" sz="1800" i="1" dirty="0">
                        <a:solidFill>
                          <a:srgbClr val="FF0000"/>
                        </a:solidFill>
                        <a:latin typeface="Cambria Math"/>
                      </a:rPr>
                      <m:t>𝒛</m:t>
                    </m:r>
                    <m:r>
                      <a:rPr lang="en-US" altLang="zh-CN" sz="1800" i="1" dirty="0">
                        <a:solidFill>
                          <a:srgbClr val="FF0000"/>
                        </a:solidFill>
                        <a:latin typeface="Cambria Math"/>
                      </a:rPr>
                      <m:t>=</m:t>
                    </m:r>
                    <m:r>
                      <a:rPr lang="en-US" altLang="zh-CN" sz="1800" i="1" dirty="0">
                        <a:solidFill>
                          <a:srgbClr val="FF0000"/>
                        </a:solidFill>
                        <a:latin typeface="Cambria Math"/>
                      </a:rPr>
                      <m:t>𝟖</m:t>
                    </m:r>
                  </m:oMath>
                </a14:m>
                <a:endParaRPr lang="en-US" altLang="zh-CN" sz="1800" dirty="0">
                  <a:solidFill>
                    <a:srgbClr val="FF0000"/>
                  </a:solidFill>
                </a:endParaRPr>
              </a:p>
              <a:p>
                <a:r>
                  <a:rPr lang="zh-CN" altLang="en-US" sz="1800" dirty="0">
                    <a:solidFill>
                      <a:srgbClr val="FF0000"/>
                    </a:solidFill>
                  </a:rPr>
                  <a:t>单纯形法</a:t>
                </a:r>
                <a:r>
                  <a:rPr lang="en-US" altLang="zh-CN" sz="1800" dirty="0">
                    <a:solidFill>
                      <a:srgbClr val="FF0000"/>
                    </a:solidFill>
                  </a:rPr>
                  <a:t>:</a:t>
                </a:r>
                <a:r>
                  <a:rPr lang="zh-CN" altLang="en-US" sz="1800" dirty="0">
                    <a:solidFill>
                      <a:srgbClr val="FF0000"/>
                    </a:solidFill>
                  </a:rPr>
                  <a:t>从</a:t>
                </a:r>
                <a:r>
                  <a:rPr lang="en-US" altLang="zh-CN" sz="1800" dirty="0">
                    <a:solidFill>
                      <a:srgbClr val="FF0000"/>
                    </a:solidFill>
                  </a:rPr>
                  <a:t>A</a:t>
                </a:r>
                <a:r>
                  <a:rPr lang="zh-CN" altLang="en-US" sz="1800" dirty="0">
                    <a:solidFill>
                      <a:srgbClr val="FF0000"/>
                    </a:solidFill>
                  </a:rPr>
                  <a:t>点出发，此时用</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𝑵</m:t>
                        </m:r>
                      </m:sub>
                    </m:sSub>
                  </m:oMath>
                </a14:m>
                <a:r>
                  <a:rPr lang="zh-CN" altLang="en-US" sz="1800" dirty="0">
                    <a:solidFill>
                      <a:srgbClr val="FF0000"/>
                    </a:solidFill>
                  </a:rPr>
                  <a:t>表示</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𝑩</m:t>
                        </m:r>
                      </m:sub>
                    </m:sSub>
                    <m:r>
                      <a:rPr lang="en-US" altLang="zh-CN" sz="1800" b="1" i="1" smtClean="0">
                        <a:solidFill>
                          <a:srgbClr val="FF0000"/>
                        </a:solidFill>
                        <a:latin typeface="Cambria Math"/>
                      </a:rPr>
                      <m:t>,</m:t>
                    </m:r>
                    <m:r>
                      <a:rPr lang="en-US" altLang="zh-CN" sz="1800" b="1" i="1" smtClean="0">
                        <a:solidFill>
                          <a:srgbClr val="FF0000"/>
                        </a:solidFill>
                        <a:latin typeface="Cambria Math"/>
                      </a:rPr>
                      <m:t>𝒛</m:t>
                    </m:r>
                    <m:r>
                      <a:rPr lang="en-US" altLang="zh-CN" sz="1800" b="1" i="1" smtClean="0">
                        <a:solidFill>
                          <a:srgbClr val="FF0000"/>
                        </a:solidFill>
                        <a:latin typeface="Cambria Math"/>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𝑩</m:t>
                        </m:r>
                      </m:sub>
                    </m:sSub>
                    <m:r>
                      <a:rPr lang="en-US" altLang="zh-CN" sz="1800" b="1" i="1" smtClean="0">
                        <a:solidFill>
                          <a:srgbClr val="FF0000"/>
                        </a:solidFill>
                        <a:latin typeface="Cambria Math"/>
                      </a:rPr>
                      <m:t>=</m:t>
                    </m:r>
                    <m:d>
                      <m:dPr>
                        <m:ctrlPr>
                          <a:rPr lang="en-US" altLang="zh-CN" sz="1800" b="1" i="1" smtClean="0">
                            <a:solidFill>
                              <a:srgbClr val="FF0000"/>
                            </a:solidFill>
                            <a:latin typeface="Cambria Math" panose="02040503050406030204" pitchFamily="18" charset="0"/>
                          </a:rPr>
                        </m:ctrlPr>
                      </m:dPr>
                      <m:e>
                        <m:f>
                          <m:fPr>
                            <m:type m:val="noBar"/>
                            <m:ctrlPr>
                              <a:rPr lang="en-US" altLang="zh-CN" sz="1800" b="1" i="1" smtClean="0">
                                <a:solidFill>
                                  <a:srgbClr val="FF0000"/>
                                </a:solidFill>
                                <a:latin typeface="Cambria Math" panose="02040503050406030204" pitchFamily="18" charset="0"/>
                              </a:rPr>
                            </m:ctrlPr>
                          </m:fPr>
                          <m:num>
                            <m:r>
                              <a:rPr lang="en-US" altLang="zh-CN" sz="1800" b="1" i="1" smtClean="0">
                                <a:solidFill>
                                  <a:srgbClr val="FF0000"/>
                                </a:solidFill>
                                <a:latin typeface="Cambria Math"/>
                              </a:rPr>
                              <m:t>𝟖</m:t>
                            </m:r>
                            <m:r>
                              <a:rPr lang="en-US" altLang="zh-CN" sz="1800" b="1" i="1" smtClean="0">
                                <a:solidFill>
                                  <a:srgbClr val="FF0000"/>
                                </a:solidFill>
                                <a:latin typeface="Cambria Math"/>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𝟏</m:t>
                                </m:r>
                              </m:sub>
                            </m:sSub>
                            <m:r>
                              <a:rPr lang="en-US" altLang="zh-CN" sz="1800" b="1" i="1" smtClean="0">
                                <a:solidFill>
                                  <a:srgbClr val="FF0000"/>
                                </a:solidFill>
                                <a:latin typeface="Cambria Math"/>
                              </a:rPr>
                              <m:t>−</m:t>
                            </m:r>
                            <m:r>
                              <a:rPr lang="en-US" altLang="zh-CN" sz="1800" b="1" i="1" smtClean="0">
                                <a:solidFill>
                                  <a:srgbClr val="FF0000"/>
                                </a:solidFill>
                                <a:latin typeface="Cambria Math"/>
                              </a:rPr>
                              <m:t>𝟐</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𝟐</m:t>
                                </m:r>
                              </m:sub>
                            </m:sSub>
                          </m:num>
                          <m:den>
                            <m:r>
                              <a:rPr lang="en-US" altLang="zh-CN" sz="1800" b="1" i="1" smtClean="0">
                                <a:solidFill>
                                  <a:srgbClr val="FF0000"/>
                                </a:solidFill>
                                <a:latin typeface="Cambria Math"/>
                              </a:rPr>
                              <m:t>𝟐</m:t>
                            </m:r>
                            <m:r>
                              <a:rPr lang="en-US" altLang="zh-CN" sz="1800" b="1" i="1" smtClean="0">
                                <a:solidFill>
                                  <a:srgbClr val="FF0000"/>
                                </a:solidFill>
                                <a:latin typeface="Cambria Math"/>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𝟐</m:t>
                                </m:r>
                              </m:sub>
                            </m:sSub>
                          </m:den>
                        </m:f>
                      </m:e>
                    </m:d>
                    <m:r>
                      <a:rPr lang="en-US" altLang="zh-CN" sz="1800" b="1" i="1" smtClean="0">
                        <a:solidFill>
                          <a:srgbClr val="FF0000"/>
                        </a:solidFill>
                        <a:latin typeface="Cambria Math"/>
                      </a:rPr>
                      <m:t>,</m:t>
                    </m:r>
                    <m:r>
                      <a:rPr lang="en-US" altLang="zh-CN" sz="1800" b="1" i="1" smtClean="0">
                        <a:solidFill>
                          <a:srgbClr val="FF0000"/>
                        </a:solidFill>
                        <a:latin typeface="Cambria Math"/>
                      </a:rPr>
                      <m:t>𝒛</m:t>
                    </m:r>
                    <m:r>
                      <a:rPr lang="en-US" altLang="zh-CN" sz="1800" b="1" i="1" smtClean="0">
                        <a:solidFill>
                          <a:srgbClr val="FF0000"/>
                        </a:solidFill>
                        <a:latin typeface="Cambria Math"/>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𝟏</m:t>
                        </m:r>
                      </m:sub>
                    </m:sSub>
                    <m:r>
                      <a:rPr lang="en-US" altLang="zh-CN" sz="1800" b="1" i="1" smtClean="0">
                        <a:solidFill>
                          <a:srgbClr val="FF0000"/>
                        </a:solidFill>
                        <a:latin typeface="Cambria Math"/>
                      </a:rPr>
                      <m:t>+</m:t>
                    </m:r>
                    <m:r>
                      <a:rPr lang="en-US" altLang="zh-CN" sz="1800" b="1" i="1" smtClean="0">
                        <a:solidFill>
                          <a:srgbClr val="FF0000"/>
                        </a:solidFill>
                        <a:latin typeface="Cambria Math"/>
                      </a:rPr>
                      <m:t>𝟒</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𝟐</m:t>
                        </m:r>
                      </m:sub>
                    </m:sSub>
                  </m:oMath>
                </a14:m>
                <a:r>
                  <a:rPr lang="en-US" altLang="zh-CN" sz="1800" dirty="0">
                    <a:solidFill>
                      <a:srgbClr val="FF0000"/>
                    </a:solidFill>
                  </a:rPr>
                  <a:t>,</a:t>
                </a:r>
                <a:r>
                  <a:rPr lang="zh-CN" altLang="en-US" sz="1800" dirty="0">
                    <a:solidFill>
                      <a:srgbClr val="FF0000"/>
                    </a:solidFill>
                  </a:rPr>
                  <a:t>因此</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𝒙</m:t>
                        </m:r>
                      </m:e>
                      <m:sub>
                        <m:r>
                          <a:rPr lang="en-US" altLang="zh-CN" sz="1800" b="1" i="1" smtClean="0">
                            <a:solidFill>
                              <a:srgbClr val="FF0000"/>
                            </a:solidFill>
                            <a:latin typeface="Cambria Math"/>
                          </a:rPr>
                          <m:t>𝟐</m:t>
                        </m:r>
                      </m:sub>
                    </m:sSub>
                  </m:oMath>
                </a14:m>
                <a:r>
                  <a:rPr lang="zh-CN" altLang="en-US" sz="1800" dirty="0">
                    <a:solidFill>
                      <a:srgbClr val="FF0000"/>
                    </a:solidFill>
                  </a:rPr>
                  <a:t>进基，由于</a:t>
                </a:r>
                <a14:m>
                  <m:oMath xmlns:m="http://schemas.openxmlformats.org/officeDocument/2006/math">
                    <m:func>
                      <m:funcPr>
                        <m:ctrlPr>
                          <a:rPr lang="en-US" altLang="zh-CN" sz="1800" i="1" dirty="0" smtClean="0">
                            <a:solidFill>
                              <a:srgbClr val="FF0000"/>
                            </a:solidFill>
                            <a:latin typeface="Cambria Math" panose="02040503050406030204" pitchFamily="18" charset="0"/>
                          </a:rPr>
                        </m:ctrlPr>
                      </m:funcPr>
                      <m:fName>
                        <m:r>
                          <m:rPr>
                            <m:sty m:val="p"/>
                          </m:rPr>
                          <a:rPr lang="en-US" altLang="zh-CN" sz="1800" i="0" dirty="0" smtClean="0">
                            <a:solidFill>
                              <a:srgbClr val="FF0000"/>
                            </a:solidFill>
                            <a:latin typeface="Cambria Math"/>
                          </a:rPr>
                          <m:t>min</m:t>
                        </m:r>
                      </m:fName>
                      <m:e>
                        <m:d>
                          <m:dPr>
                            <m:ctrlPr>
                              <a:rPr lang="en-US" altLang="zh-CN" sz="1800" i="1" dirty="0" smtClean="0">
                                <a:solidFill>
                                  <a:srgbClr val="FF0000"/>
                                </a:solidFill>
                                <a:latin typeface="Cambria Math" panose="02040503050406030204" pitchFamily="18" charset="0"/>
                              </a:rPr>
                            </m:ctrlPr>
                          </m:dPr>
                          <m:e>
                            <m:f>
                              <m:fPr>
                                <m:ctrlPr>
                                  <a:rPr lang="en-US" altLang="zh-CN" sz="1800" i="1" dirty="0" smtClean="0">
                                    <a:solidFill>
                                      <a:srgbClr val="FF0000"/>
                                    </a:solidFill>
                                    <a:latin typeface="Cambria Math" panose="02040503050406030204" pitchFamily="18" charset="0"/>
                                  </a:rPr>
                                </m:ctrlPr>
                              </m:fPr>
                              <m:num>
                                <m:r>
                                  <a:rPr lang="en-US" altLang="zh-CN" sz="1800" i="1" dirty="0" smtClean="0">
                                    <a:solidFill>
                                      <a:srgbClr val="FF0000"/>
                                    </a:solidFill>
                                    <a:latin typeface="Cambria Math"/>
                                  </a:rPr>
                                  <m:t>8</m:t>
                                </m:r>
                              </m:num>
                              <m:den>
                                <m:r>
                                  <a:rPr lang="en-US" altLang="zh-CN" sz="1800" i="1" dirty="0" smtClean="0">
                                    <a:solidFill>
                                      <a:srgbClr val="FF0000"/>
                                    </a:solidFill>
                                    <a:latin typeface="Cambria Math"/>
                                  </a:rPr>
                                  <m:t>2</m:t>
                                </m:r>
                              </m:den>
                            </m:f>
                            <m:r>
                              <a:rPr lang="en-US" altLang="zh-CN" sz="1800" i="1" dirty="0" smtClean="0">
                                <a:solidFill>
                                  <a:srgbClr val="FF0000"/>
                                </a:solidFill>
                                <a:latin typeface="Cambria Math"/>
                              </a:rPr>
                              <m:t>,</m:t>
                            </m:r>
                            <m:f>
                              <m:fPr>
                                <m:ctrlPr>
                                  <a:rPr lang="en-US" altLang="zh-CN" sz="1800" i="1" dirty="0" smtClean="0">
                                    <a:solidFill>
                                      <a:srgbClr val="FF0000"/>
                                    </a:solidFill>
                                    <a:latin typeface="Cambria Math" panose="02040503050406030204" pitchFamily="18" charset="0"/>
                                  </a:rPr>
                                </m:ctrlPr>
                              </m:fPr>
                              <m:num>
                                <m:r>
                                  <a:rPr lang="en-US" altLang="zh-CN" sz="1800" i="1" dirty="0" smtClean="0">
                                    <a:solidFill>
                                      <a:srgbClr val="FF0000"/>
                                    </a:solidFill>
                                    <a:latin typeface="Cambria Math"/>
                                  </a:rPr>
                                  <m:t>2</m:t>
                                </m:r>
                              </m:num>
                              <m:den>
                                <m:r>
                                  <a:rPr lang="en-US" altLang="zh-CN" sz="1800" i="1" dirty="0" smtClean="0">
                                    <a:solidFill>
                                      <a:srgbClr val="FF0000"/>
                                    </a:solidFill>
                                    <a:latin typeface="Cambria Math"/>
                                  </a:rPr>
                                  <m:t>1</m:t>
                                </m:r>
                              </m:den>
                            </m:f>
                          </m:e>
                        </m:d>
                        <m:r>
                          <a:rPr lang="en-US" altLang="zh-CN" sz="1800" b="1" i="1" dirty="0" smtClean="0">
                            <a:solidFill>
                              <a:srgbClr val="FF0000"/>
                            </a:solidFill>
                            <a:latin typeface="Cambria Math"/>
                          </a:rPr>
                          <m:t>=</m:t>
                        </m:r>
                        <m:r>
                          <a:rPr lang="en-US" altLang="zh-CN" sz="1800" b="1" i="1" dirty="0" smtClean="0">
                            <a:solidFill>
                              <a:srgbClr val="FF0000"/>
                            </a:solidFill>
                            <a:latin typeface="Cambria Math"/>
                          </a:rPr>
                          <m:t>𝟐</m:t>
                        </m:r>
                      </m:e>
                    </m:func>
                    <m:r>
                      <a:rPr lang="zh-CN" altLang="en-US" sz="1800" b="1" i="1" dirty="0" smtClean="0">
                        <a:solidFill>
                          <a:srgbClr val="FF0000"/>
                        </a:solidFill>
                        <a:latin typeface="Cambria Math"/>
                      </a:rPr>
                      <m:t>，</m:t>
                    </m:r>
                    <m:r>
                      <a:rPr lang="zh-CN" altLang="en-US" sz="1800" i="1" dirty="0">
                        <a:solidFill>
                          <a:srgbClr val="FF0000"/>
                        </a:solidFill>
                        <a:latin typeface="Cambria Math"/>
                      </a:rPr>
                      <m:t>因此</m:t>
                    </m:r>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a:rPr>
                          <m:t>𝒙</m:t>
                        </m:r>
                      </m:e>
                      <m:sub>
                        <m:r>
                          <a:rPr lang="en-US" altLang="zh-CN" sz="1800" b="1" i="1" dirty="0" smtClean="0">
                            <a:solidFill>
                              <a:srgbClr val="FF0000"/>
                            </a:solidFill>
                            <a:latin typeface="Cambria Math"/>
                          </a:rPr>
                          <m:t>𝟒</m:t>
                        </m:r>
                      </m:sub>
                    </m:sSub>
                  </m:oMath>
                </a14:m>
                <a:r>
                  <a:rPr lang="zh-CN" altLang="en-US" sz="1800" dirty="0">
                    <a:solidFill>
                      <a:srgbClr val="FF0000"/>
                    </a:solidFill>
                  </a:rPr>
                  <a:t>离基，因此当前基为</a:t>
                </a:r>
                <a14:m>
                  <m:oMath xmlns:m="http://schemas.openxmlformats.org/officeDocument/2006/math">
                    <m:r>
                      <a:rPr lang="en-US" altLang="zh-CN" sz="1800" b="1" i="1" smtClean="0">
                        <a:solidFill>
                          <a:srgbClr val="FF0000"/>
                        </a:solidFill>
                        <a:latin typeface="Cambria Math"/>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𝒑</m:t>
                        </m:r>
                      </m:e>
                      <m:sub>
                        <m:r>
                          <a:rPr lang="en-US" altLang="zh-CN" sz="1800" b="1" i="1" smtClean="0">
                            <a:solidFill>
                              <a:srgbClr val="FF0000"/>
                            </a:solidFill>
                            <a:latin typeface="Cambria Math"/>
                          </a:rPr>
                          <m:t>𝟐</m:t>
                        </m:r>
                      </m:sub>
                    </m:sSub>
                    <m:r>
                      <a:rPr lang="en-US" altLang="zh-CN" sz="1800" b="1" i="1" smtClean="0">
                        <a:solidFill>
                          <a:srgbClr val="FF0000"/>
                        </a:solidFill>
                        <a:latin typeface="Cambria Math"/>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a:rPr>
                          <m:t>𝒑</m:t>
                        </m:r>
                      </m:e>
                      <m:sub>
                        <m:r>
                          <a:rPr lang="en-US" altLang="zh-CN" sz="1800" b="1" i="1" smtClean="0">
                            <a:solidFill>
                              <a:srgbClr val="FF0000"/>
                            </a:solidFill>
                            <a:latin typeface="Cambria Math"/>
                          </a:rPr>
                          <m:t>𝟑</m:t>
                        </m:r>
                      </m:sub>
                    </m:sSub>
                    <m:r>
                      <a:rPr lang="en-US" altLang="zh-CN" sz="1800" b="1" i="1" smtClean="0">
                        <a:solidFill>
                          <a:srgbClr val="FF0000"/>
                        </a:solidFill>
                        <a:latin typeface="Cambria Math"/>
                      </a:rPr>
                      <m:t>)</m:t>
                    </m:r>
                  </m:oMath>
                </a14:m>
                <a:r>
                  <a:rPr lang="en-US" altLang="zh-CN" sz="1800" dirty="0">
                    <a:solidFill>
                      <a:srgbClr val="FF0000"/>
                    </a:solidFill>
                  </a:rPr>
                  <a:t>,</a:t>
                </a:r>
                <a:r>
                  <a:rPr lang="zh-CN" altLang="en-US" sz="1800" dirty="0">
                    <a:solidFill>
                      <a:srgbClr val="FF0000"/>
                    </a:solidFill>
                  </a:rPr>
                  <a:t>即</a:t>
                </a:r>
                <a:r>
                  <a:rPr lang="en-US" altLang="zh-CN" sz="1800" dirty="0">
                    <a:solidFill>
                      <a:srgbClr val="FF0000"/>
                    </a:solidFill>
                  </a:rPr>
                  <a:t>E</a:t>
                </a:r>
                <a:r>
                  <a:rPr lang="zh-CN" altLang="en-US" sz="1800" dirty="0">
                    <a:solidFill>
                      <a:srgbClr val="FF0000"/>
                    </a:solidFill>
                  </a:rPr>
                  <a:t>点</a:t>
                </a:r>
                <a:endParaRPr lang="en-US" altLang="zh-CN" sz="1800" dirty="0">
                  <a:solidFill>
                    <a:srgbClr val="FF0000"/>
                  </a:solidFill>
                </a:endParaRPr>
              </a:p>
              <a:p>
                <a:endParaRPr lang="zh-CN"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63"/>
                </a:stretch>
              </a:blipFill>
            </p:spPr>
            <p:txBody>
              <a:bodyPr/>
              <a:lstStyle/>
              <a:p>
                <a:r>
                  <a:rPr lang="zh-CN" altLang="en-US">
                    <a:noFill/>
                  </a:rPr>
                  <a:t> </a:t>
                </a:r>
                <a:endParaRPr lang="zh-CN" altLang="en-US">
                  <a:noFill/>
                </a:endParaRPr>
              </a:p>
            </p:txBody>
          </p:sp>
        </mc:Fallback>
      </mc:AlternateContent>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2000" dirty="0">
                <a:latin typeface="隶书" panose="02010509060101010101" pitchFamily="1" charset="-122"/>
              </a:rPr>
              <a:t>-</a:t>
            </a:r>
            <a:r>
              <a:rPr lang="zh-CN" altLang="en-US" sz="1800" dirty="0"/>
              <a:t>线性规划问题的基本理论</a:t>
            </a:r>
            <a:r>
              <a:rPr lang="en-US" altLang="zh-CN" sz="2000" dirty="0">
                <a:latin typeface="隶书" panose="02010509060101010101" pitchFamily="1" charset="-122"/>
              </a:rPr>
              <a:t>(</a:t>
            </a:r>
            <a:r>
              <a:rPr lang="zh-CN" altLang="en-US" sz="2000" dirty="0">
                <a:latin typeface="隶书" panose="02010509060101010101" pitchFamily="1" charset="-122"/>
              </a:rPr>
              <a:t>续</a:t>
            </a:r>
            <a:r>
              <a:rPr lang="en-US" altLang="zh-CN" sz="2000" dirty="0">
                <a:latin typeface="隶书" panose="02010509060101010101" pitchFamily="1" charset="-122"/>
              </a:rPr>
              <a:t>4)(</a:t>
            </a:r>
            <a:r>
              <a:rPr lang="zh-CN" altLang="en-US" sz="2000" dirty="0">
                <a:latin typeface="隶书" panose="02010509060101010101" pitchFamily="1" charset="-122"/>
              </a:rPr>
              <a:t>注</a:t>
            </a:r>
            <a:r>
              <a:rPr lang="en-US" altLang="zh-CN" sz="2000" dirty="0">
                <a:latin typeface="隶书" panose="02010509060101010101" pitchFamily="1" charset="-122"/>
              </a:rPr>
              <a:t>1)</a:t>
            </a:r>
            <a:endParaRPr lang="zh-CN" altLang="en-US" sz="2000" dirty="0"/>
          </a:p>
        </p:txBody>
      </p:sp>
      <p:grpSp>
        <p:nvGrpSpPr>
          <p:cNvPr id="46" name="Group 45"/>
          <p:cNvGrpSpPr/>
          <p:nvPr/>
        </p:nvGrpSpPr>
        <p:grpSpPr>
          <a:xfrm>
            <a:off x="6120680" y="3393157"/>
            <a:ext cx="3584848" cy="3240360"/>
            <a:chOff x="6321152" y="2673077"/>
            <a:chExt cx="3584848" cy="3240360"/>
          </a:xfrm>
        </p:grpSpPr>
        <p:cxnSp>
          <p:nvCxnSpPr>
            <p:cNvPr id="5" name="Straight Arrow Connector 4"/>
            <p:cNvCxnSpPr/>
            <p:nvPr/>
          </p:nvCxnSpPr>
          <p:spPr bwMode="auto">
            <a:xfrm>
              <a:off x="6465168" y="4329261"/>
              <a:ext cx="324036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H="1" flipV="1">
              <a:off x="7473280" y="2673077"/>
              <a:ext cx="72008" cy="32403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8" name="TextBox 7"/>
                <p:cNvSpPr txBox="1"/>
                <p:nvPr/>
              </p:nvSpPr>
              <p:spPr>
                <a:xfrm>
                  <a:off x="9201472" y="4367618"/>
                  <a:ext cx="50405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𝟏</m:t>
                            </m:r>
                          </m:sub>
                        </m:sSub>
                      </m:oMath>
                    </m:oMathPara>
                  </a14:m>
                  <a:endParaRPr lang="zh-CN" altLang="en-US" sz="1200" dirty="0"/>
                </a:p>
              </p:txBody>
            </p:sp>
          </mc:Choice>
          <mc:Fallback xmlns="">
            <p:sp>
              <p:nvSpPr>
                <p:cNvPr id="8" name="TextBox 7"/>
                <p:cNvSpPr txBox="1">
                  <a:spLocks noRot="1" noChangeAspect="1" noMove="1" noResize="1" noEditPoints="1" noAdjustHandles="1" noChangeArrowheads="1" noChangeShapeType="1" noTextEdit="1"/>
                </p:cNvSpPr>
                <p:nvPr/>
              </p:nvSpPr>
              <p:spPr>
                <a:xfrm>
                  <a:off x="9201472" y="4367618"/>
                  <a:ext cx="504056" cy="276999"/>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969224" y="2745085"/>
                  <a:ext cx="50405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𝟐</m:t>
                            </m:r>
                          </m:sub>
                        </m:sSub>
                      </m:oMath>
                    </m:oMathPara>
                  </a14:m>
                  <a:endParaRPr lang="zh-CN" altLang="en-US" sz="1200" dirty="0"/>
                </a:p>
              </p:txBody>
            </p:sp>
          </mc:Choice>
          <mc:Fallback xmlns="">
            <p:sp>
              <p:nvSpPr>
                <p:cNvPr id="9" name="TextBox 8"/>
                <p:cNvSpPr txBox="1">
                  <a:spLocks noRot="1" noChangeAspect="1" noMove="1" noResize="1" noEditPoints="1" noAdjustHandles="1" noChangeArrowheads="1" noChangeShapeType="1" noTextEdit="1"/>
                </p:cNvSpPr>
                <p:nvPr/>
              </p:nvSpPr>
              <p:spPr>
                <a:xfrm>
                  <a:off x="6969224" y="2745085"/>
                  <a:ext cx="504056" cy="276999"/>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cxnSp>
          <p:nvCxnSpPr>
            <p:cNvPr id="11" name="Straight Connector 10"/>
            <p:cNvCxnSpPr/>
            <p:nvPr/>
          </p:nvCxnSpPr>
          <p:spPr bwMode="auto">
            <a:xfrm>
              <a:off x="7748296" y="4293257"/>
              <a:ext cx="0" cy="360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7977336" y="4293257"/>
              <a:ext cx="0" cy="1800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8193360" y="4307797"/>
              <a:ext cx="0" cy="396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8422400" y="4308697"/>
              <a:ext cx="0" cy="1980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6406176" y="3887381"/>
              <a:ext cx="338437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tangle 19"/>
            <p:cNvSpPr/>
            <p:nvPr/>
          </p:nvSpPr>
          <p:spPr bwMode="auto">
            <a:xfrm>
              <a:off x="6406176" y="3887381"/>
              <a:ext cx="275016" cy="818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cxnSp>
          <p:nvCxnSpPr>
            <p:cNvPr id="21" name="Straight Connector 20"/>
            <p:cNvCxnSpPr/>
            <p:nvPr/>
          </p:nvCxnSpPr>
          <p:spPr bwMode="auto">
            <a:xfrm>
              <a:off x="6321152" y="2883584"/>
              <a:ext cx="3584848" cy="17610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p:cNvCxnSpPr/>
            <p:nvPr/>
          </p:nvCxnSpPr>
          <p:spPr bwMode="auto">
            <a:xfrm flipH="1">
              <a:off x="7509284" y="3887381"/>
              <a:ext cx="108012" cy="153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p:cNvCxnSpPr/>
            <p:nvPr/>
          </p:nvCxnSpPr>
          <p:spPr bwMode="auto">
            <a:xfrm flipH="1">
              <a:off x="7617296" y="3887381"/>
              <a:ext cx="288032" cy="4418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p:nvPr/>
          </p:nvCxnSpPr>
          <p:spPr bwMode="auto">
            <a:xfrm flipH="1">
              <a:off x="7905328" y="3887381"/>
              <a:ext cx="288032" cy="4312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p:cNvCxnSpPr/>
            <p:nvPr/>
          </p:nvCxnSpPr>
          <p:spPr bwMode="auto">
            <a:xfrm flipH="1">
              <a:off x="8193360" y="3928301"/>
              <a:ext cx="229040" cy="3794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p:cNvCxnSpPr/>
            <p:nvPr/>
          </p:nvCxnSpPr>
          <p:spPr bwMode="auto">
            <a:xfrm flipH="1">
              <a:off x="8422400" y="4041229"/>
              <a:ext cx="203008" cy="2773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38"/>
            <p:cNvCxnSpPr/>
            <p:nvPr/>
          </p:nvCxnSpPr>
          <p:spPr bwMode="auto">
            <a:xfrm flipH="1">
              <a:off x="8769424" y="4118049"/>
              <a:ext cx="144016" cy="1897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p:nvPr/>
          </p:nvSpPr>
          <p:spPr>
            <a:xfrm>
              <a:off x="7215651" y="4226546"/>
              <a:ext cx="468052" cy="307777"/>
            </a:xfrm>
            <a:prstGeom prst="rect">
              <a:avLst/>
            </a:prstGeom>
            <a:noFill/>
          </p:spPr>
          <p:txBody>
            <a:bodyPr wrap="square" rtlCol="0">
              <a:spAutoFit/>
            </a:bodyPr>
            <a:lstStyle/>
            <a:p>
              <a:r>
                <a:rPr lang="en-US" altLang="zh-CN" sz="1400" dirty="0"/>
                <a:t>A</a:t>
              </a:r>
              <a:endParaRPr lang="zh-CN" altLang="en-US" sz="1400" dirty="0"/>
            </a:p>
          </p:txBody>
        </p:sp>
        <p:sp>
          <p:nvSpPr>
            <p:cNvPr id="42" name="TextBox 41"/>
            <p:cNvSpPr txBox="1"/>
            <p:nvPr/>
          </p:nvSpPr>
          <p:spPr>
            <a:xfrm>
              <a:off x="8985448" y="4233393"/>
              <a:ext cx="468052" cy="307777"/>
            </a:xfrm>
            <a:prstGeom prst="rect">
              <a:avLst/>
            </a:prstGeom>
            <a:noFill/>
          </p:spPr>
          <p:txBody>
            <a:bodyPr wrap="square" rtlCol="0">
              <a:spAutoFit/>
            </a:bodyPr>
            <a:lstStyle/>
            <a:p>
              <a:r>
                <a:rPr lang="en-US" altLang="zh-CN" sz="1400" dirty="0"/>
                <a:t>B</a:t>
              </a:r>
              <a:endParaRPr lang="zh-CN" altLang="en-US" sz="1400" dirty="0"/>
            </a:p>
          </p:txBody>
        </p:sp>
        <p:sp>
          <p:nvSpPr>
            <p:cNvPr id="43" name="TextBox 42"/>
            <p:cNvSpPr txBox="1"/>
            <p:nvPr/>
          </p:nvSpPr>
          <p:spPr>
            <a:xfrm>
              <a:off x="8193220" y="3607767"/>
              <a:ext cx="468052" cy="307777"/>
            </a:xfrm>
            <a:prstGeom prst="rect">
              <a:avLst/>
            </a:prstGeom>
            <a:noFill/>
          </p:spPr>
          <p:txBody>
            <a:bodyPr wrap="square" rtlCol="0">
              <a:spAutoFit/>
            </a:bodyPr>
            <a:lstStyle/>
            <a:p>
              <a:r>
                <a:rPr lang="en-US" altLang="zh-CN" sz="1400" dirty="0"/>
                <a:t>C</a:t>
              </a:r>
              <a:endParaRPr lang="zh-CN" altLang="en-US" sz="1400" dirty="0"/>
            </a:p>
          </p:txBody>
        </p:sp>
        <p:sp>
          <p:nvSpPr>
            <p:cNvPr id="44" name="TextBox 43"/>
            <p:cNvSpPr txBox="1"/>
            <p:nvPr/>
          </p:nvSpPr>
          <p:spPr>
            <a:xfrm>
              <a:off x="7193558" y="3349771"/>
              <a:ext cx="468052" cy="307777"/>
            </a:xfrm>
            <a:prstGeom prst="rect">
              <a:avLst/>
            </a:prstGeom>
            <a:noFill/>
          </p:spPr>
          <p:txBody>
            <a:bodyPr wrap="square" rtlCol="0">
              <a:spAutoFit/>
            </a:bodyPr>
            <a:lstStyle/>
            <a:p>
              <a:r>
                <a:rPr lang="en-US" altLang="zh-CN" sz="1400" dirty="0"/>
                <a:t>D</a:t>
              </a:r>
              <a:endParaRPr lang="zh-CN" altLang="en-US" sz="1400" dirty="0"/>
            </a:p>
          </p:txBody>
        </p:sp>
        <p:sp>
          <p:nvSpPr>
            <p:cNvPr id="45" name="TextBox 44"/>
            <p:cNvSpPr txBox="1"/>
            <p:nvPr/>
          </p:nvSpPr>
          <p:spPr>
            <a:xfrm>
              <a:off x="7215651" y="3808145"/>
              <a:ext cx="468052" cy="307777"/>
            </a:xfrm>
            <a:prstGeom prst="rect">
              <a:avLst/>
            </a:prstGeom>
            <a:noFill/>
          </p:spPr>
          <p:txBody>
            <a:bodyPr wrap="square" rtlCol="0">
              <a:spAutoFit/>
            </a:bodyPr>
            <a:lstStyle/>
            <a:p>
              <a:r>
                <a:rPr lang="en-US" altLang="zh-CN" sz="1400" dirty="0"/>
                <a:t>E</a:t>
              </a:r>
              <a:endParaRPr lang="zh-CN" altLang="en-US" sz="1400" dirty="0"/>
            </a:p>
          </p:txBody>
        </p:sp>
      </p:grpSp>
      <p:cxnSp>
        <p:nvCxnSpPr>
          <p:cNvPr id="48" name="Straight Arrow Connector 47"/>
          <p:cNvCxnSpPr/>
          <p:nvPr/>
        </p:nvCxnSpPr>
        <p:spPr bwMode="auto">
          <a:xfrm flipH="1">
            <a:off x="7308812" y="2529061"/>
            <a:ext cx="308484" cy="2558637"/>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5961063" y="3177133"/>
            <a:ext cx="3039937" cy="1923381"/>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p:cNvCxnSpPr>
            <a:endCxn id="43" idx="2"/>
          </p:cNvCxnSpPr>
          <p:nvPr/>
        </p:nvCxnSpPr>
        <p:spPr bwMode="auto">
          <a:xfrm>
            <a:off x="6120680" y="3897213"/>
            <a:ext cx="2106094" cy="738411"/>
          </a:xfrm>
          <a:prstGeom prst="straightConnector1">
            <a:avLst/>
          </a:prstGeom>
          <a:solidFill>
            <a:schemeClr val="accent1"/>
          </a:solidFill>
          <a:ln w="9525"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Straight Arrow Connector 53"/>
          <p:cNvCxnSpPr/>
          <p:nvPr/>
        </p:nvCxnSpPr>
        <p:spPr bwMode="auto">
          <a:xfrm>
            <a:off x="5961063" y="4648381"/>
            <a:ext cx="1212664" cy="40920"/>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flipV="1">
            <a:off x="6205704" y="4223739"/>
            <a:ext cx="968023" cy="1140958"/>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anim calcmode="lin" valueType="num">
                                      <p:cBhvr>
                                        <p:cTn id="57" dur="1000" fill="hold"/>
                                        <p:tgtEl>
                                          <p:spTgt spid="46"/>
                                        </p:tgtEl>
                                        <p:attrNameLst>
                                          <p:attrName>ppt_x</p:attrName>
                                        </p:attrNameLst>
                                      </p:cBhvr>
                                      <p:tavLst>
                                        <p:tav tm="0">
                                          <p:val>
                                            <p:strVal val="#ppt_x"/>
                                          </p:val>
                                        </p:tav>
                                        <p:tav tm="100000">
                                          <p:val>
                                            <p:strVal val="#ppt_x"/>
                                          </p:val>
                                        </p:tav>
                                      </p:tavLst>
                                    </p:anim>
                                    <p:anim calcmode="lin" valueType="num">
                                      <p:cBhvr>
                                        <p:cTn id="5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fill="hold"/>
                                        <p:tgtEl>
                                          <p:spTgt spid="48"/>
                                        </p:tgtEl>
                                        <p:attrNameLst>
                                          <p:attrName>ppt_x</p:attrName>
                                        </p:attrNameLst>
                                      </p:cBhvr>
                                      <p:tavLst>
                                        <p:tav tm="0">
                                          <p:val>
                                            <p:strVal val="#ppt_x"/>
                                          </p:val>
                                        </p:tav>
                                        <p:tav tm="100000">
                                          <p:val>
                                            <p:strVal val="#ppt_x"/>
                                          </p:val>
                                        </p:tav>
                                      </p:tavLst>
                                    </p:anim>
                                    <p:anim calcmode="lin" valueType="num">
                                      <p:cBhvr additive="base">
                                        <p:cTn id="6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1000"/>
                                        <p:tgtEl>
                                          <p:spTgt spid="50"/>
                                        </p:tgtEl>
                                      </p:cBhvr>
                                    </p:animEffect>
                                    <p:anim calcmode="lin" valueType="num">
                                      <p:cBhvr>
                                        <p:cTn id="70" dur="1000" fill="hold"/>
                                        <p:tgtEl>
                                          <p:spTgt spid="50"/>
                                        </p:tgtEl>
                                        <p:attrNameLst>
                                          <p:attrName>ppt_x</p:attrName>
                                        </p:attrNameLst>
                                      </p:cBhvr>
                                      <p:tavLst>
                                        <p:tav tm="0">
                                          <p:val>
                                            <p:strVal val="#ppt_x"/>
                                          </p:val>
                                        </p:tav>
                                        <p:tav tm="100000">
                                          <p:val>
                                            <p:strVal val="#ppt_x"/>
                                          </p:val>
                                        </p:tav>
                                      </p:tavLst>
                                    </p:anim>
                                    <p:anim calcmode="lin" valueType="num">
                                      <p:cBhvr>
                                        <p:cTn id="7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additive="base">
                                        <p:cTn id="76" dur="500" fill="hold"/>
                                        <p:tgtEl>
                                          <p:spTgt spid="52"/>
                                        </p:tgtEl>
                                        <p:attrNameLst>
                                          <p:attrName>ppt_x</p:attrName>
                                        </p:attrNameLst>
                                      </p:cBhvr>
                                      <p:tavLst>
                                        <p:tav tm="0">
                                          <p:val>
                                            <p:strVal val="#ppt_x"/>
                                          </p:val>
                                        </p:tav>
                                        <p:tav tm="100000">
                                          <p:val>
                                            <p:strVal val="#ppt_x"/>
                                          </p:val>
                                        </p:tav>
                                      </p:tavLst>
                                    </p:anim>
                                    <p:anim calcmode="lin" valueType="num">
                                      <p:cBhvr additive="base">
                                        <p:cTn id="77"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additive="base">
                                        <p:cTn id="82" dur="500" fill="hold"/>
                                        <p:tgtEl>
                                          <p:spTgt spid="54"/>
                                        </p:tgtEl>
                                        <p:attrNameLst>
                                          <p:attrName>ppt_x</p:attrName>
                                        </p:attrNameLst>
                                      </p:cBhvr>
                                      <p:tavLst>
                                        <p:tav tm="0">
                                          <p:val>
                                            <p:strVal val="#ppt_x"/>
                                          </p:val>
                                        </p:tav>
                                        <p:tav tm="100000">
                                          <p:val>
                                            <p:strVal val="#ppt_x"/>
                                          </p:val>
                                        </p:tav>
                                      </p:tavLst>
                                    </p:anim>
                                    <p:anim calcmode="lin" valueType="num">
                                      <p:cBhvr additive="base">
                                        <p:cTn id="8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additive="base">
                                        <p:cTn id="88" dur="500" fill="hold"/>
                                        <p:tgtEl>
                                          <p:spTgt spid="56"/>
                                        </p:tgtEl>
                                        <p:attrNameLst>
                                          <p:attrName>ppt_x</p:attrName>
                                        </p:attrNameLst>
                                      </p:cBhvr>
                                      <p:tavLst>
                                        <p:tav tm="0">
                                          <p:val>
                                            <p:strVal val="#ppt_x"/>
                                          </p:val>
                                        </p:tav>
                                        <p:tav tm="100000">
                                          <p:val>
                                            <p:strVal val="#ppt_x"/>
                                          </p:val>
                                        </p:tav>
                                      </p:tavLst>
                                    </p:anim>
                                    <p:anim calcmode="lin" valueType="num">
                                      <p:cBhvr additive="base">
                                        <p:cTn id="8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2000" dirty="0">
                <a:latin typeface="隶书" panose="02010509060101010101" pitchFamily="1" charset="-122"/>
              </a:rPr>
              <a:t>-</a:t>
            </a:r>
            <a:r>
              <a:rPr lang="zh-CN" altLang="en-US" sz="1800" dirty="0"/>
              <a:t>线性规划问题的基本理论</a:t>
            </a:r>
            <a:r>
              <a:rPr lang="en-US" altLang="zh-CN" sz="2000" dirty="0">
                <a:latin typeface="隶书" panose="02010509060101010101" pitchFamily="1" charset="-122"/>
              </a:rPr>
              <a:t>(</a:t>
            </a:r>
            <a:r>
              <a:rPr lang="zh-CN" altLang="en-US" sz="2000" dirty="0">
                <a:latin typeface="隶书" panose="02010509060101010101" pitchFamily="1" charset="-122"/>
              </a:rPr>
              <a:t>续</a:t>
            </a:r>
            <a:r>
              <a:rPr lang="en-US" altLang="zh-CN" sz="2000" dirty="0">
                <a:latin typeface="隶书" panose="02010509060101010101" pitchFamily="1" charset="-122"/>
              </a:rPr>
              <a:t>4)(</a:t>
            </a:r>
            <a:r>
              <a:rPr lang="zh-CN" altLang="en-US" sz="2000" dirty="0">
                <a:latin typeface="隶书" panose="02010509060101010101" pitchFamily="1" charset="-122"/>
              </a:rPr>
              <a:t>注</a:t>
            </a:r>
            <a:r>
              <a:rPr lang="en-US" altLang="zh-CN" sz="2000" dirty="0">
                <a:latin typeface="隶书" panose="02010509060101010101" pitchFamily="1" charset="-122"/>
              </a:rPr>
              <a:t>2)</a:t>
            </a:r>
            <a:endParaRPr lang="zh-CN" altLang="en-US" sz="2000" dirty="0">
              <a:latin typeface="隶书" panose="02010509060101010101" pitchFamily="1" charset="-122"/>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400" dirty="0">
                    <a:solidFill>
                      <a:srgbClr val="FF0000"/>
                    </a:solidFill>
                  </a:rPr>
                  <a:t>因此当前基为</a:t>
                </a:r>
                <a14:m>
                  <m:oMath xmlns:m="http://schemas.openxmlformats.org/officeDocument/2006/math">
                    <m:r>
                      <a:rPr lang="en-US" altLang="zh-CN" sz="2400" i="1">
                        <a:solidFill>
                          <a:srgbClr val="FF0000"/>
                        </a:solidFill>
                        <a:latin typeface="Cambria Math"/>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𝒑</m:t>
                        </m:r>
                      </m:e>
                      <m:sub>
                        <m:r>
                          <a:rPr lang="en-US" altLang="zh-CN" sz="2400" i="1">
                            <a:solidFill>
                              <a:srgbClr val="FF0000"/>
                            </a:solidFill>
                            <a:latin typeface="Cambria Math"/>
                          </a:rPr>
                          <m:t>𝟐</m:t>
                        </m:r>
                      </m:sub>
                    </m:sSub>
                    <m:r>
                      <a:rPr lang="en-US" altLang="zh-CN" sz="2400" i="1">
                        <a:solidFill>
                          <a:srgbClr val="FF0000"/>
                        </a:solidFill>
                        <a:latin typeface="Cambria Math"/>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𝒑</m:t>
                        </m:r>
                      </m:e>
                      <m:sub>
                        <m:r>
                          <a:rPr lang="en-US" altLang="zh-CN" sz="2400" b="1" i="1" smtClean="0">
                            <a:solidFill>
                              <a:srgbClr val="FF0000"/>
                            </a:solidFill>
                            <a:latin typeface="Cambria Math"/>
                          </a:rPr>
                          <m:t>𝟑</m:t>
                        </m:r>
                      </m:sub>
                    </m:sSub>
                    <m:r>
                      <a:rPr lang="en-US" altLang="zh-CN" sz="2400" i="1">
                        <a:solidFill>
                          <a:srgbClr val="FF0000"/>
                        </a:solidFill>
                        <a:latin typeface="Cambria Math"/>
                      </a:rPr>
                      <m:t>)</m:t>
                    </m:r>
                  </m:oMath>
                </a14:m>
                <a:r>
                  <a:rPr lang="en-US" altLang="zh-CN" sz="2400" dirty="0">
                    <a:solidFill>
                      <a:srgbClr val="FF0000"/>
                    </a:solidFill>
                  </a:rPr>
                  <a:t>,</a:t>
                </a:r>
                <a:r>
                  <a:rPr lang="zh-CN" altLang="en-US" sz="2400" dirty="0">
                    <a:solidFill>
                      <a:srgbClr val="FF0000"/>
                    </a:solidFill>
                  </a:rPr>
                  <a:t>即</a:t>
                </a:r>
                <a:r>
                  <a:rPr lang="en-US" altLang="zh-CN" sz="2400" dirty="0">
                    <a:solidFill>
                      <a:srgbClr val="FF0000"/>
                    </a:solidFill>
                  </a:rPr>
                  <a:t>E</a:t>
                </a:r>
                <a:r>
                  <a:rPr lang="zh-CN" altLang="en-US" sz="2400" dirty="0">
                    <a:solidFill>
                      <a:srgbClr val="FF0000"/>
                    </a:solidFill>
                  </a:rPr>
                  <a:t>点，</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𝑩</m:t>
                        </m:r>
                      </m:sub>
                    </m:sSub>
                    <m:r>
                      <a:rPr lang="en-US" altLang="zh-CN" sz="2400" b="1" i="1" smtClean="0">
                        <a:solidFill>
                          <a:srgbClr val="FF0000"/>
                        </a:solidFill>
                        <a:latin typeface="Cambria Math"/>
                      </a:rPr>
                      <m:t>=</m:t>
                    </m:r>
                    <m:d>
                      <m:dPr>
                        <m:ctrlPr>
                          <a:rPr lang="en-US" altLang="zh-CN" sz="2400" b="1" i="1" smtClean="0">
                            <a:solidFill>
                              <a:srgbClr val="FF0000"/>
                            </a:solidFill>
                            <a:latin typeface="Cambria Math" panose="02040503050406030204" pitchFamily="18" charset="0"/>
                          </a:rPr>
                        </m:ctrlPr>
                      </m:dPr>
                      <m:e>
                        <m:f>
                          <m:fPr>
                            <m:type m:val="noBar"/>
                            <m:ctrlPr>
                              <a:rPr lang="en-US" altLang="zh-CN" sz="2400" b="1" i="1" smtClean="0">
                                <a:solidFill>
                                  <a:srgbClr val="FF0000"/>
                                </a:solidFill>
                                <a:latin typeface="Cambria Math" panose="02040503050406030204" pitchFamily="18" charset="0"/>
                              </a:rPr>
                            </m:ctrlPr>
                          </m:fPr>
                          <m:num>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𝟐</m:t>
                                </m:r>
                              </m:sub>
                            </m:sSub>
                          </m:num>
                          <m:den>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𝟑</m:t>
                                </m:r>
                              </m:sub>
                            </m:sSub>
                          </m:den>
                        </m:f>
                      </m:e>
                    </m:d>
                    <m:r>
                      <a:rPr lang="en-US" altLang="zh-CN" sz="2400" b="1" i="1" smtClean="0">
                        <a:solidFill>
                          <a:srgbClr val="FF0000"/>
                        </a:solidFill>
                        <a:latin typeface="Cambria Math"/>
                      </a:rPr>
                      <m:t>=</m:t>
                    </m:r>
                    <m:d>
                      <m:dPr>
                        <m:ctrlPr>
                          <a:rPr lang="en-US" altLang="zh-CN" sz="2400" b="1" i="1" smtClean="0">
                            <a:solidFill>
                              <a:srgbClr val="FF0000"/>
                            </a:solidFill>
                            <a:latin typeface="Cambria Math" panose="02040503050406030204" pitchFamily="18" charset="0"/>
                          </a:rPr>
                        </m:ctrlPr>
                      </m:dPr>
                      <m:e>
                        <m:f>
                          <m:fPr>
                            <m:type m:val="noBar"/>
                            <m:ctrlPr>
                              <a:rPr lang="en-US" altLang="zh-CN" sz="2400" b="1" i="1" smtClean="0">
                                <a:solidFill>
                                  <a:srgbClr val="FF0000"/>
                                </a:solidFill>
                                <a:latin typeface="Cambria Math" panose="02040503050406030204" pitchFamily="18" charset="0"/>
                              </a:rPr>
                            </m:ctrlPr>
                          </m:fPr>
                          <m:num>
                            <m:r>
                              <a:rPr lang="en-US" altLang="zh-CN" sz="2400" b="1" i="1" smtClean="0">
                                <a:solidFill>
                                  <a:srgbClr val="FF0000"/>
                                </a:solidFill>
                                <a:latin typeface="Cambria Math"/>
                              </a:rPr>
                              <m:t>𝟐</m:t>
                            </m:r>
                            <m:r>
                              <a:rPr lang="en-US" altLang="zh-CN" sz="2400" b="1" i="1" smtClean="0">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𝟒</m:t>
                                </m:r>
                              </m:sub>
                            </m:sSub>
                          </m:num>
                          <m:den>
                            <m:r>
                              <a:rPr lang="en-US" altLang="zh-CN" sz="2400" b="1" i="1" smtClean="0">
                                <a:solidFill>
                                  <a:srgbClr val="FF0000"/>
                                </a:solidFill>
                                <a:latin typeface="Cambria Math"/>
                              </a:rPr>
                              <m:t>𝟒</m:t>
                            </m:r>
                            <m:r>
                              <a:rPr lang="en-US" altLang="zh-CN" sz="2400" b="1" i="1" smtClean="0">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𝟏</m:t>
                                </m:r>
                              </m:sub>
                            </m:sSub>
                            <m:r>
                              <a:rPr lang="en-US" altLang="zh-CN" sz="2400" b="1" i="1" smtClean="0">
                                <a:solidFill>
                                  <a:srgbClr val="FF0000"/>
                                </a:solidFill>
                                <a:latin typeface="Cambria Math"/>
                              </a:rPr>
                              <m:t>+</m:t>
                            </m:r>
                            <m:r>
                              <a:rPr lang="en-US" altLang="zh-CN" sz="2400" b="1" i="1" smtClean="0">
                                <a:solidFill>
                                  <a:srgbClr val="FF0000"/>
                                </a:solidFill>
                                <a:latin typeface="Cambria Math"/>
                              </a:rPr>
                              <m:t>𝟐</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𝟒</m:t>
                                </m:r>
                              </m:sub>
                            </m:sSub>
                          </m:den>
                        </m:f>
                      </m:e>
                    </m:d>
                    <m:r>
                      <a:rPr lang="en-US" altLang="zh-CN" sz="2400" b="1" i="1" smtClean="0">
                        <a:solidFill>
                          <a:srgbClr val="FF0000"/>
                        </a:solidFill>
                        <a:latin typeface="Cambria Math"/>
                      </a:rPr>
                      <m:t>,</m:t>
                    </m:r>
                    <m:r>
                      <a:rPr lang="en-US" altLang="zh-CN" sz="2400" b="1" i="1" smtClean="0">
                        <a:solidFill>
                          <a:srgbClr val="FF0000"/>
                        </a:solidFill>
                        <a:latin typeface="Cambria Math"/>
                      </a:rPr>
                      <m:t>𝒛</m:t>
                    </m:r>
                    <m:r>
                      <a:rPr lang="en-US" altLang="zh-CN" sz="2400" b="1" i="1" smtClean="0">
                        <a:solidFill>
                          <a:srgbClr val="FF0000"/>
                        </a:solidFill>
                        <a:latin typeface="Cambria Math"/>
                      </a:rPr>
                      <m:t>=</m:t>
                    </m:r>
                    <m:r>
                      <a:rPr lang="en-US" altLang="zh-CN" sz="2400" b="1" i="1" smtClean="0">
                        <a:solidFill>
                          <a:srgbClr val="FF0000"/>
                        </a:solidFill>
                        <a:latin typeface="Cambria Math"/>
                      </a:rPr>
                      <m:t>𝟖</m:t>
                    </m:r>
                    <m:r>
                      <a:rPr lang="en-US" altLang="zh-CN" sz="2400" b="1" i="1" smtClean="0">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𝟏</m:t>
                        </m:r>
                      </m:sub>
                    </m:sSub>
                    <m:r>
                      <a:rPr lang="en-US" altLang="zh-CN" sz="2400" b="1" i="1" smtClean="0">
                        <a:solidFill>
                          <a:srgbClr val="FF0000"/>
                        </a:solidFill>
                        <a:latin typeface="Cambria Math"/>
                      </a:rPr>
                      <m:t>−</m:t>
                    </m:r>
                    <m:r>
                      <a:rPr lang="en-US" altLang="zh-CN" sz="2400" b="1" i="1" smtClean="0">
                        <a:solidFill>
                          <a:srgbClr val="FF0000"/>
                        </a:solidFill>
                        <a:latin typeface="Cambria Math"/>
                      </a:rPr>
                      <m:t>𝟒</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𝟒</m:t>
                        </m:r>
                      </m:sub>
                    </m:sSub>
                  </m:oMath>
                </a14:m>
                <a:r>
                  <a:rPr lang="en-US" altLang="zh-CN" sz="2400" dirty="0">
                    <a:solidFill>
                      <a:srgbClr val="FF0000"/>
                    </a:solidFill>
                  </a:rPr>
                  <a:t>,</a:t>
                </a:r>
                <a:r>
                  <a:rPr lang="zh-CN" altLang="en-US" sz="2400" dirty="0">
                    <a:solidFill>
                      <a:srgbClr val="FF0000"/>
                    </a:solidFill>
                  </a:rPr>
                  <a:t>此时最优值</a:t>
                </a:r>
                <a14:m>
                  <m:oMath xmlns:m="http://schemas.openxmlformats.org/officeDocument/2006/math">
                    <m:r>
                      <a:rPr lang="en-US" altLang="zh-CN" sz="2400" b="1" i="1" smtClean="0">
                        <a:solidFill>
                          <a:srgbClr val="FF0000"/>
                        </a:solidFill>
                        <a:latin typeface="Cambria Math"/>
                      </a:rPr>
                      <m:t>𝒛</m:t>
                    </m:r>
                    <m:r>
                      <a:rPr lang="en-US" altLang="zh-CN" sz="2400" b="1" i="1" smtClean="0">
                        <a:solidFill>
                          <a:srgbClr val="FF0000"/>
                        </a:solidFill>
                        <a:latin typeface="Cambria Math"/>
                      </a:rPr>
                      <m:t>=</m:t>
                    </m:r>
                    <m:r>
                      <a:rPr lang="en-US" altLang="zh-CN" sz="2400" b="1" i="1" smtClean="0">
                        <a:solidFill>
                          <a:srgbClr val="FF0000"/>
                        </a:solidFill>
                        <a:latin typeface="Cambria Math"/>
                      </a:rPr>
                      <m:t>𝟖</m:t>
                    </m:r>
                  </m:oMath>
                </a14:m>
                <a:endParaRPr lang="en-US" altLang="zh-CN" sz="2400" dirty="0">
                  <a:solidFill>
                    <a:srgbClr val="FF0000"/>
                  </a:solidFill>
                </a:endParaRPr>
              </a:p>
              <a:p>
                <a:r>
                  <a:rPr lang="zh-CN" altLang="en-US" sz="2400" dirty="0">
                    <a:solidFill>
                      <a:srgbClr val="FF0000"/>
                    </a:solidFill>
                  </a:rPr>
                  <a:t>此时</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𝟏</m:t>
                        </m:r>
                      </m:sub>
                    </m:sSub>
                  </m:oMath>
                </a14:m>
                <a:r>
                  <a:rPr lang="zh-CN" altLang="en-US" sz="2400" dirty="0">
                    <a:solidFill>
                      <a:srgbClr val="FF0000"/>
                    </a:solidFill>
                  </a:rPr>
                  <a:t>系数为正，选为入基变量，由于增加</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𝟏</m:t>
                        </m:r>
                      </m:sub>
                    </m:sSub>
                    <m:r>
                      <a:rPr lang="en-US" altLang="zh-CN" sz="2400" b="1" i="0" smtClean="0">
                        <a:solidFill>
                          <a:srgbClr val="FF0000"/>
                        </a:solidFill>
                        <a:latin typeface="Cambria Math"/>
                      </a:rPr>
                      <m:t>,</m:t>
                    </m:r>
                  </m:oMath>
                </a14:m>
                <a:r>
                  <a:rPr lang="zh-CN" altLang="en-US" sz="2400" dirty="0">
                    <a:solidFill>
                      <a:srgbClr val="FF0000"/>
                    </a:solidFill>
                  </a:rPr>
                  <a:t>先使</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𝟑</m:t>
                        </m:r>
                      </m:sub>
                    </m:sSub>
                  </m:oMath>
                </a14:m>
                <a:r>
                  <a:rPr lang="zh-CN" altLang="en-US" sz="2400" dirty="0">
                    <a:solidFill>
                      <a:srgbClr val="FF0000"/>
                    </a:solidFill>
                  </a:rPr>
                  <a:t>为</a:t>
                </a:r>
                <a:r>
                  <a:rPr lang="en-US" altLang="zh-CN" sz="2400" dirty="0">
                    <a:solidFill>
                      <a:srgbClr val="FF0000"/>
                    </a:solidFill>
                  </a:rPr>
                  <a:t>0,</a:t>
                </a:r>
                <a:r>
                  <a:rPr lang="zh-CN" altLang="en-US" sz="2400" dirty="0">
                    <a:solidFill>
                      <a:srgbClr val="FF0000"/>
                    </a:solidFill>
                  </a:rPr>
                  <a:t>因此</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𝟑</m:t>
                        </m:r>
                      </m:sub>
                    </m:sSub>
                  </m:oMath>
                </a14:m>
                <a:r>
                  <a:rPr lang="zh-CN" altLang="en-US" sz="2400" dirty="0">
                    <a:solidFill>
                      <a:srgbClr val="FF0000"/>
                    </a:solidFill>
                  </a:rPr>
                  <a:t>离基，此时基为</a:t>
                </a:r>
                <a14:m>
                  <m:oMath xmlns:m="http://schemas.openxmlformats.org/officeDocument/2006/math">
                    <m:r>
                      <a:rPr lang="en-US" altLang="zh-CN" sz="2400" b="1" i="1" smtClean="0">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𝒑</m:t>
                        </m:r>
                      </m:e>
                      <m:sub>
                        <m:r>
                          <a:rPr lang="en-US" altLang="zh-CN" sz="2400" b="1" i="1" smtClean="0">
                            <a:solidFill>
                              <a:srgbClr val="FF0000"/>
                            </a:solidFill>
                            <a:latin typeface="Cambria Math"/>
                          </a:rPr>
                          <m:t>𝟏</m:t>
                        </m:r>
                      </m:sub>
                    </m:sSub>
                    <m:r>
                      <a:rPr lang="en-US" altLang="zh-CN" sz="2400" b="1" i="1" smtClean="0">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𝒑</m:t>
                        </m:r>
                      </m:e>
                      <m:sub>
                        <m:r>
                          <a:rPr lang="en-US" altLang="zh-CN" sz="2400" b="1" i="1" smtClean="0">
                            <a:solidFill>
                              <a:srgbClr val="FF0000"/>
                            </a:solidFill>
                            <a:latin typeface="Cambria Math"/>
                          </a:rPr>
                          <m:t>𝟐</m:t>
                        </m:r>
                      </m:sub>
                    </m:sSub>
                    <m:r>
                      <a:rPr lang="en-US" altLang="zh-CN" sz="2400" b="1" i="1" smtClean="0">
                        <a:solidFill>
                          <a:srgbClr val="FF0000"/>
                        </a:solidFill>
                        <a:latin typeface="Cambria Math"/>
                      </a:rPr>
                      <m:t>)</m:t>
                    </m:r>
                  </m:oMath>
                </a14:m>
                <a:r>
                  <a:rPr lang="zh-CN" altLang="en-US" sz="2400" dirty="0">
                    <a:solidFill>
                      <a:srgbClr val="FF0000"/>
                    </a:solidFill>
                  </a:rPr>
                  <a:t>，对应</a:t>
                </a:r>
                <a:r>
                  <a:rPr lang="en-US" altLang="zh-CN" sz="2400" dirty="0">
                    <a:solidFill>
                      <a:srgbClr val="FF0000"/>
                    </a:solidFill>
                  </a:rPr>
                  <a:t>C</a:t>
                </a:r>
                <a:r>
                  <a:rPr lang="zh-CN" altLang="en-US" sz="2400" dirty="0">
                    <a:solidFill>
                      <a:srgbClr val="FF0000"/>
                    </a:solidFill>
                  </a:rPr>
                  <a:t>点，</a:t>
                </a:r>
                <a14:m>
                  <m:oMath xmlns:m="http://schemas.openxmlformats.org/officeDocument/2006/math">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𝒙</m:t>
                        </m:r>
                      </m:e>
                      <m:sub>
                        <m:r>
                          <a:rPr lang="en-US" altLang="zh-CN" sz="2400" i="1">
                            <a:solidFill>
                              <a:srgbClr val="FF0000"/>
                            </a:solidFill>
                            <a:latin typeface="Cambria Math"/>
                          </a:rPr>
                          <m:t>𝑩</m:t>
                        </m:r>
                      </m:sub>
                    </m:sSub>
                    <m:r>
                      <a:rPr lang="en-US" altLang="zh-CN" sz="2400" i="1">
                        <a:solidFill>
                          <a:srgbClr val="FF0000"/>
                        </a:solidFill>
                        <a:latin typeface="Cambria Math"/>
                      </a:rPr>
                      <m:t>=</m:t>
                    </m:r>
                    <m:d>
                      <m:dPr>
                        <m:ctrlPr>
                          <a:rPr lang="en-US" altLang="zh-CN" sz="2400" i="1">
                            <a:solidFill>
                              <a:srgbClr val="FF0000"/>
                            </a:solidFill>
                            <a:latin typeface="Cambria Math" panose="02040503050406030204" pitchFamily="18" charset="0"/>
                          </a:rPr>
                        </m:ctrlPr>
                      </m:dPr>
                      <m:e>
                        <m:f>
                          <m:fPr>
                            <m:type m:val="noBar"/>
                            <m:ctrlPr>
                              <a:rPr lang="en-US" altLang="zh-CN" sz="2400" i="1">
                                <a:solidFill>
                                  <a:srgbClr val="FF0000"/>
                                </a:solidFill>
                                <a:latin typeface="Cambria Math" panose="02040503050406030204" pitchFamily="18" charset="0"/>
                              </a:rPr>
                            </m:ctrlPr>
                          </m:fPr>
                          <m:num>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𝒙</m:t>
                                </m:r>
                              </m:e>
                              <m:sub>
                                <m:r>
                                  <a:rPr lang="en-US" altLang="zh-CN" sz="2400" b="1" i="1" smtClean="0">
                                    <a:solidFill>
                                      <a:srgbClr val="FF0000"/>
                                    </a:solidFill>
                                    <a:latin typeface="Cambria Math"/>
                                  </a:rPr>
                                  <m:t>𝟏</m:t>
                                </m:r>
                              </m:sub>
                            </m:sSub>
                          </m:num>
                          <m:den>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𝒙</m:t>
                                </m:r>
                              </m:e>
                              <m:sub>
                                <m:r>
                                  <a:rPr lang="en-US" altLang="zh-CN" sz="2400" b="1" i="1" smtClean="0">
                                    <a:solidFill>
                                      <a:srgbClr val="FF0000"/>
                                    </a:solidFill>
                                    <a:latin typeface="Cambria Math"/>
                                  </a:rPr>
                                  <m:t>𝟐</m:t>
                                </m:r>
                              </m:sub>
                            </m:sSub>
                          </m:den>
                        </m:f>
                      </m:e>
                    </m:d>
                    <m:r>
                      <a:rPr lang="en-US" altLang="zh-CN" sz="2400" i="1">
                        <a:solidFill>
                          <a:srgbClr val="FF0000"/>
                        </a:solidFill>
                        <a:latin typeface="Cambria Math"/>
                      </a:rPr>
                      <m:t>=</m:t>
                    </m:r>
                    <m:d>
                      <m:dPr>
                        <m:ctrlPr>
                          <a:rPr lang="en-US" altLang="zh-CN" sz="2400" i="1">
                            <a:solidFill>
                              <a:srgbClr val="FF0000"/>
                            </a:solidFill>
                            <a:latin typeface="Cambria Math" panose="02040503050406030204" pitchFamily="18" charset="0"/>
                          </a:rPr>
                        </m:ctrlPr>
                      </m:dPr>
                      <m:e>
                        <m:f>
                          <m:fPr>
                            <m:type m:val="noBar"/>
                            <m:ctrlPr>
                              <a:rPr lang="en-US" altLang="zh-CN" sz="2400" i="1">
                                <a:solidFill>
                                  <a:srgbClr val="FF0000"/>
                                </a:solidFill>
                                <a:latin typeface="Cambria Math" panose="02040503050406030204" pitchFamily="18" charset="0"/>
                              </a:rPr>
                            </m:ctrlPr>
                          </m:fPr>
                          <m:num>
                            <m:r>
                              <a:rPr lang="en-US" altLang="zh-CN" sz="2400" b="1" i="1" smtClean="0">
                                <a:solidFill>
                                  <a:srgbClr val="FF0000"/>
                                </a:solidFill>
                                <a:latin typeface="Cambria Math"/>
                              </a:rPr>
                              <m:t>𝟒</m:t>
                            </m:r>
                            <m:r>
                              <a:rPr lang="en-US" altLang="zh-CN" sz="2400" i="1">
                                <a:solidFill>
                                  <a:srgbClr val="FF0000"/>
                                </a:solidFill>
                                <a:latin typeface="Cambria Math"/>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𝒙</m:t>
                                </m:r>
                              </m:e>
                              <m:sub>
                                <m:r>
                                  <a:rPr lang="en-US" altLang="zh-CN" sz="2400" b="1" i="1" smtClean="0">
                                    <a:solidFill>
                                      <a:srgbClr val="FF0000"/>
                                    </a:solidFill>
                                    <a:latin typeface="Cambria Math"/>
                                  </a:rPr>
                                  <m:t>𝟑</m:t>
                                </m:r>
                              </m:sub>
                            </m:sSub>
                            <m:r>
                              <a:rPr lang="en-US" altLang="zh-CN" sz="2400" b="1" i="1" smtClean="0">
                                <a:solidFill>
                                  <a:srgbClr val="FF0000"/>
                                </a:solidFill>
                                <a:latin typeface="Cambria Math"/>
                              </a:rPr>
                              <m:t>+</m:t>
                            </m:r>
                            <m:r>
                              <a:rPr lang="en-US" altLang="zh-CN" sz="2400" b="1" i="1" smtClean="0">
                                <a:solidFill>
                                  <a:srgbClr val="FF0000"/>
                                </a:solidFill>
                                <a:latin typeface="Cambria Math"/>
                              </a:rPr>
                              <m:t>𝟐</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𝒙</m:t>
                                </m:r>
                              </m:e>
                              <m:sub>
                                <m:r>
                                  <a:rPr lang="en-US" altLang="zh-CN" sz="2400" b="1" i="1" smtClean="0">
                                    <a:solidFill>
                                      <a:srgbClr val="FF0000"/>
                                    </a:solidFill>
                                    <a:latin typeface="Cambria Math"/>
                                  </a:rPr>
                                  <m:t>𝟒</m:t>
                                </m:r>
                              </m:sub>
                            </m:sSub>
                          </m:num>
                          <m:den>
                            <m:r>
                              <a:rPr lang="en-US" altLang="zh-CN" sz="2400" b="1" i="1" smtClean="0">
                                <a:solidFill>
                                  <a:srgbClr val="FF0000"/>
                                </a:solidFill>
                                <a:latin typeface="Cambria Math"/>
                              </a:rPr>
                              <m:t>𝟐</m:t>
                            </m:r>
                            <m:r>
                              <a:rPr lang="en-US" altLang="zh-CN" sz="2400" i="1">
                                <a:solidFill>
                                  <a:srgbClr val="FF0000"/>
                                </a:solidFill>
                                <a:latin typeface="Cambria Math"/>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𝒙</m:t>
                                </m:r>
                              </m:e>
                              <m:sub>
                                <m:r>
                                  <a:rPr lang="en-US" altLang="zh-CN" sz="2400" i="1">
                                    <a:solidFill>
                                      <a:srgbClr val="FF0000"/>
                                    </a:solidFill>
                                    <a:latin typeface="Cambria Math"/>
                                  </a:rPr>
                                  <m:t>𝟒</m:t>
                                </m:r>
                              </m:sub>
                            </m:sSub>
                          </m:den>
                        </m:f>
                      </m:e>
                    </m:d>
                    <m:r>
                      <a:rPr lang="en-US" altLang="zh-CN" sz="2400" i="1">
                        <a:solidFill>
                          <a:srgbClr val="FF0000"/>
                        </a:solidFill>
                        <a:latin typeface="Cambria Math"/>
                      </a:rPr>
                      <m:t>,</m:t>
                    </m:r>
                    <m:r>
                      <a:rPr lang="en-US" altLang="zh-CN" sz="2400" i="1">
                        <a:solidFill>
                          <a:srgbClr val="FF0000"/>
                        </a:solidFill>
                        <a:latin typeface="Cambria Math"/>
                      </a:rPr>
                      <m:t>𝒛</m:t>
                    </m:r>
                    <m:r>
                      <a:rPr lang="en-US" altLang="zh-CN" sz="2400" i="1">
                        <a:solidFill>
                          <a:srgbClr val="FF0000"/>
                        </a:solidFill>
                        <a:latin typeface="Cambria Math"/>
                      </a:rPr>
                      <m:t>=</m:t>
                    </m:r>
                    <m:r>
                      <a:rPr lang="en-US" altLang="zh-CN" sz="2400" b="1" i="1" smtClean="0">
                        <a:solidFill>
                          <a:srgbClr val="FF0000"/>
                        </a:solidFill>
                        <a:latin typeface="Cambria Math"/>
                      </a:rPr>
                      <m:t>𝟏𝟐</m:t>
                    </m:r>
                    <m:r>
                      <a:rPr lang="en-US" altLang="zh-CN" sz="2400" b="1" i="1" smtClean="0">
                        <a:solidFill>
                          <a:srgbClr val="FF0000"/>
                        </a:solidFill>
                        <a:latin typeface="Cambria Math"/>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𝒙</m:t>
                        </m:r>
                      </m:e>
                      <m:sub>
                        <m:r>
                          <a:rPr lang="en-US" altLang="zh-CN" sz="2400" b="1" i="1" smtClean="0">
                            <a:solidFill>
                              <a:srgbClr val="FF0000"/>
                            </a:solidFill>
                            <a:latin typeface="Cambria Math"/>
                          </a:rPr>
                          <m:t>𝟑</m:t>
                        </m:r>
                      </m:sub>
                    </m:sSub>
                    <m:r>
                      <a:rPr lang="en-US" altLang="zh-CN" sz="2400" i="1">
                        <a:solidFill>
                          <a:srgbClr val="FF0000"/>
                        </a:solidFill>
                        <a:latin typeface="Cambria Math"/>
                      </a:rPr>
                      <m:t>−</m:t>
                    </m:r>
                    <m:r>
                      <a:rPr lang="en-US" altLang="zh-CN" sz="2400" b="1" i="1" smtClean="0">
                        <a:solidFill>
                          <a:srgbClr val="FF0000"/>
                        </a:solidFill>
                        <a:latin typeface="Cambria Math"/>
                      </a:rPr>
                      <m:t>𝟐</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a:rPr>
                          <m:t>𝒙</m:t>
                        </m:r>
                      </m:e>
                      <m:sub>
                        <m:r>
                          <a:rPr lang="en-US" altLang="zh-CN" sz="2400" i="1">
                            <a:solidFill>
                              <a:srgbClr val="FF0000"/>
                            </a:solidFill>
                            <a:latin typeface="Cambria Math"/>
                          </a:rPr>
                          <m:t>𝟒</m:t>
                        </m:r>
                      </m:sub>
                    </m:sSub>
                  </m:oMath>
                </a14:m>
                <a:r>
                  <a:rPr lang="en-US" altLang="zh-CN" sz="2400" dirty="0">
                    <a:solidFill>
                      <a:srgbClr val="FF0000"/>
                    </a:solidFill>
                  </a:rPr>
                  <a:t>,</a:t>
                </a:r>
                <a:r>
                  <a:rPr lang="zh-CN" altLang="en-US" sz="2400" dirty="0">
                    <a:solidFill>
                      <a:srgbClr val="FF0000"/>
                    </a:solidFill>
                  </a:rPr>
                  <a:t>此时最优值</a:t>
                </a:r>
                <a14:m>
                  <m:oMath xmlns:m="http://schemas.openxmlformats.org/officeDocument/2006/math">
                    <m:r>
                      <a:rPr lang="en-US" altLang="zh-CN" sz="2400" i="1">
                        <a:solidFill>
                          <a:srgbClr val="FF0000"/>
                        </a:solidFill>
                        <a:latin typeface="Cambria Math"/>
                      </a:rPr>
                      <m:t>𝒛</m:t>
                    </m:r>
                    <m:r>
                      <a:rPr lang="en-US" altLang="zh-CN" sz="2400" i="1">
                        <a:solidFill>
                          <a:srgbClr val="FF0000"/>
                        </a:solidFill>
                        <a:latin typeface="Cambria Math"/>
                      </a:rPr>
                      <m:t>=</m:t>
                    </m:r>
                    <m:r>
                      <a:rPr lang="en-US" altLang="zh-CN" sz="2400" b="1" i="1" smtClean="0">
                        <a:solidFill>
                          <a:srgbClr val="FF0000"/>
                        </a:solidFill>
                        <a:latin typeface="Cambria Math"/>
                      </a:rPr>
                      <m:t>𝟏𝟐</m:t>
                    </m:r>
                  </m:oMath>
                </a14:m>
                <a:r>
                  <a:rPr lang="en-US" altLang="zh-CN" sz="2400" dirty="0">
                    <a:solidFill>
                      <a:srgbClr val="FF0000"/>
                    </a:solidFill>
                  </a:rPr>
                  <a:t>,</a:t>
                </a:r>
                <a:r>
                  <a:rPr lang="zh-CN" altLang="en-US" sz="2400" dirty="0">
                    <a:solidFill>
                      <a:srgbClr val="FF0000"/>
                    </a:solidFill>
                  </a:rPr>
                  <a:t>变量系数均为负，即为最优值</a:t>
                </a:r>
                <a:endParaRPr lang="en-US" altLang="zh-CN" sz="2400" dirty="0">
                  <a:solidFill>
                    <a:srgbClr val="FF0000"/>
                  </a:solidFill>
                </a:endParaRPr>
              </a:p>
              <a:p>
                <a:endParaRPr lang="en-US" altLang="zh-CN" sz="2400" dirty="0">
                  <a:solidFill>
                    <a:srgbClr val="FF0000"/>
                  </a:solidFill>
                </a:endParaRPr>
              </a:p>
              <a:p>
                <a:r>
                  <a:rPr lang="zh-CN" altLang="en-US" sz="2400" dirty="0">
                    <a:solidFill>
                      <a:srgbClr val="FF0000"/>
                    </a:solidFill>
                  </a:rPr>
                  <a:t>可以看出，采用代数法，先找到</a:t>
                </a:r>
                <a14:m>
                  <m:oMath xmlns:m="http://schemas.openxmlformats.org/officeDocument/2006/math">
                    <m:r>
                      <a:rPr lang="en-US" altLang="zh-CN" sz="2400" b="1" i="1" smtClean="0">
                        <a:solidFill>
                          <a:srgbClr val="FF0000"/>
                        </a:solidFill>
                        <a:latin typeface="Cambria Math"/>
                      </a:rPr>
                      <m:t>𝑨</m:t>
                    </m:r>
                  </m:oMath>
                </a14:m>
                <a:r>
                  <a:rPr lang="zh-CN" altLang="en-US" sz="2400" dirty="0">
                    <a:solidFill>
                      <a:srgbClr val="FF0000"/>
                    </a:solidFill>
                  </a:rPr>
                  <a:t>点，</a:t>
                </a:r>
                <a:endParaRPr lang="en-US" altLang="zh-CN" sz="2400" dirty="0">
                  <a:solidFill>
                    <a:srgbClr val="FF0000"/>
                  </a:solidFill>
                </a:endParaRPr>
              </a:p>
              <a:p>
                <a:pPr marL="0" indent="0">
                  <a:buNone/>
                </a:pPr>
                <a:r>
                  <a:rPr lang="zh-CN" altLang="en-US" sz="2400" dirty="0">
                    <a:solidFill>
                      <a:srgbClr val="FF0000"/>
                    </a:solidFill>
                  </a:rPr>
                  <a:t>然后通过入基变量和离基变量，分别遍历</a:t>
                </a:r>
                <a:endParaRPr lang="en-US" altLang="zh-CN" sz="2400" dirty="0">
                  <a:solidFill>
                    <a:srgbClr val="FF0000"/>
                  </a:solidFill>
                </a:endParaRPr>
              </a:p>
              <a:p>
                <a:pPr marL="0" indent="0">
                  <a:buNone/>
                </a:pPr>
                <a:r>
                  <a:rPr lang="zh-CN" altLang="en-US" sz="2400" dirty="0">
                    <a:solidFill>
                      <a:srgbClr val="FF0000"/>
                    </a:solidFill>
                  </a:rPr>
                  <a:t>其</a:t>
                </a:r>
                <a:r>
                  <a:rPr lang="en-US" altLang="zh-CN" sz="2400" dirty="0">
                    <a:solidFill>
                      <a:srgbClr val="FF0000"/>
                    </a:solidFill>
                  </a:rPr>
                  <a:t>E</a:t>
                </a:r>
                <a:r>
                  <a:rPr lang="zh-CN" altLang="en-US" sz="2400" dirty="0">
                    <a:solidFill>
                      <a:srgbClr val="FF0000"/>
                    </a:solidFill>
                  </a:rPr>
                  <a:t>点，然后迭代至</a:t>
                </a:r>
                <a:r>
                  <a:rPr lang="en-US" altLang="zh-CN" sz="2400" dirty="0">
                    <a:solidFill>
                      <a:srgbClr val="FF0000"/>
                    </a:solidFill>
                  </a:rPr>
                  <a:t>C</a:t>
                </a:r>
                <a:r>
                  <a:rPr lang="zh-CN" altLang="en-US" sz="2400" dirty="0">
                    <a:solidFill>
                      <a:srgbClr val="FF0000"/>
                    </a:solidFill>
                  </a:rPr>
                  <a:t>点，确认为最优点，</a:t>
                </a:r>
                <a:endParaRPr lang="en-US" altLang="zh-CN" sz="2400" dirty="0">
                  <a:solidFill>
                    <a:srgbClr val="FF0000"/>
                  </a:solidFill>
                </a:endParaRPr>
              </a:p>
              <a:p>
                <a:pPr marL="0" indent="0">
                  <a:buNone/>
                </a:pPr>
                <a:r>
                  <a:rPr lang="zh-CN" altLang="en-US" sz="2400" dirty="0">
                    <a:solidFill>
                      <a:srgbClr val="FF0000"/>
                    </a:solidFill>
                  </a:rPr>
                  <a:t>显然</a:t>
                </a:r>
                <a:r>
                  <a:rPr lang="en-US" altLang="zh-CN" sz="2400" dirty="0">
                    <a:solidFill>
                      <a:srgbClr val="FF0000"/>
                    </a:solidFill>
                  </a:rPr>
                  <a:t>D</a:t>
                </a:r>
                <a:r>
                  <a:rPr lang="zh-CN" altLang="en-US" sz="2400" dirty="0">
                    <a:solidFill>
                      <a:srgbClr val="FF0000"/>
                    </a:solidFill>
                  </a:rPr>
                  <a:t>点并没有出现在步骤中。</a:t>
                </a:r>
                <a:endParaRPr lang="en-US" altLang="zh-CN" sz="2400" dirty="0">
                  <a:solidFill>
                    <a:srgbClr val="FF0000"/>
                  </a:solidFill>
                </a:endParaRPr>
              </a:p>
              <a:p>
                <a:r>
                  <a:rPr lang="zh-CN" altLang="en-US" sz="2400" dirty="0">
                    <a:solidFill>
                      <a:srgbClr val="FF0000"/>
                    </a:solidFill>
                  </a:rPr>
                  <a:t>下面看看单纯形表格</a:t>
                </a:r>
                <a:endParaRPr lang="en-US" altLang="zh-CN" sz="2400" dirty="0">
                  <a:solidFill>
                    <a:srgbClr val="FF0000"/>
                  </a:solidFill>
                </a:endParaRPr>
              </a:p>
              <a:p>
                <a:endParaRPr lang="en-US" altLang="zh-CN" sz="2400" dirty="0">
                  <a:solidFill>
                    <a:srgbClr val="FF0000"/>
                  </a:solidFill>
                </a:endParaRPr>
              </a:p>
              <a:p>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58"/>
                </a:stretch>
              </a:blipFill>
            </p:spPr>
            <p:txBody>
              <a:bodyPr/>
              <a:lstStyle/>
              <a:p>
                <a:r>
                  <a:rPr lang="zh-CN" altLang="en-US">
                    <a:noFill/>
                  </a:rPr>
                  <a:t> </a:t>
                </a:r>
                <a:endParaRPr lang="zh-CN" altLang="en-US">
                  <a:noFill/>
                </a:endParaRPr>
              </a:p>
            </p:txBody>
          </p:sp>
        </mc:Fallback>
      </mc:AlternateContent>
      <p:grpSp>
        <p:nvGrpSpPr>
          <p:cNvPr id="4" name="Group 3"/>
          <p:cNvGrpSpPr/>
          <p:nvPr/>
        </p:nvGrpSpPr>
        <p:grpSpPr>
          <a:xfrm>
            <a:off x="6200324" y="3487181"/>
            <a:ext cx="3584848" cy="3240360"/>
            <a:chOff x="6321152" y="2673077"/>
            <a:chExt cx="3584848" cy="3240360"/>
          </a:xfrm>
        </p:grpSpPr>
        <p:cxnSp>
          <p:nvCxnSpPr>
            <p:cNvPr id="5" name="Straight Arrow Connector 4"/>
            <p:cNvCxnSpPr/>
            <p:nvPr/>
          </p:nvCxnSpPr>
          <p:spPr bwMode="auto">
            <a:xfrm>
              <a:off x="6465168" y="4329261"/>
              <a:ext cx="324036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bwMode="auto">
            <a:xfrm flipH="1" flipV="1">
              <a:off x="7473280" y="2673077"/>
              <a:ext cx="72008" cy="324036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 name="TextBox 6"/>
                <p:cNvSpPr txBox="1"/>
                <p:nvPr/>
              </p:nvSpPr>
              <p:spPr>
                <a:xfrm>
                  <a:off x="9201472" y="4367618"/>
                  <a:ext cx="50405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𝟏</m:t>
                            </m:r>
                          </m:sub>
                        </m:sSub>
                      </m:oMath>
                    </m:oMathPara>
                  </a14:m>
                  <a:endParaRPr lang="zh-CN" altLang="en-US" sz="1200" dirty="0"/>
                </a:p>
              </p:txBody>
            </p:sp>
          </mc:Choice>
          <mc:Fallback xmlns="">
            <p:sp>
              <p:nvSpPr>
                <p:cNvPr id="7" name="TextBox 6"/>
                <p:cNvSpPr txBox="1">
                  <a:spLocks noRot="1" noChangeAspect="1" noMove="1" noResize="1" noEditPoints="1" noAdjustHandles="1" noChangeArrowheads="1" noChangeShapeType="1" noTextEdit="1"/>
                </p:cNvSpPr>
                <p:nvPr/>
              </p:nvSpPr>
              <p:spPr>
                <a:xfrm>
                  <a:off x="9201472" y="4367618"/>
                  <a:ext cx="504056" cy="276999"/>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69224" y="2745085"/>
                  <a:ext cx="50405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𝟐</m:t>
                            </m:r>
                          </m:sub>
                        </m:sSub>
                      </m:oMath>
                    </m:oMathPara>
                  </a14:m>
                  <a:endParaRPr lang="zh-CN" altLang="en-US" sz="1200" dirty="0"/>
                </a:p>
              </p:txBody>
            </p:sp>
          </mc:Choice>
          <mc:Fallback xmlns="">
            <p:sp>
              <p:nvSpPr>
                <p:cNvPr id="8" name="TextBox 7"/>
                <p:cNvSpPr txBox="1">
                  <a:spLocks noRot="1" noChangeAspect="1" noMove="1" noResize="1" noEditPoints="1" noAdjustHandles="1" noChangeArrowheads="1" noChangeShapeType="1" noTextEdit="1"/>
                </p:cNvSpPr>
                <p:nvPr/>
              </p:nvSpPr>
              <p:spPr>
                <a:xfrm>
                  <a:off x="6969224" y="2745085"/>
                  <a:ext cx="504056" cy="276999"/>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cxnSp>
          <p:nvCxnSpPr>
            <p:cNvPr id="9" name="Straight Connector 8"/>
            <p:cNvCxnSpPr/>
            <p:nvPr/>
          </p:nvCxnSpPr>
          <p:spPr bwMode="auto">
            <a:xfrm>
              <a:off x="7748296" y="4293257"/>
              <a:ext cx="0" cy="360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p:cNvCxnSpPr/>
            <p:nvPr/>
          </p:nvCxnSpPr>
          <p:spPr bwMode="auto">
            <a:xfrm>
              <a:off x="7977336" y="4293257"/>
              <a:ext cx="0" cy="1800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p:cNvCxnSpPr/>
            <p:nvPr/>
          </p:nvCxnSpPr>
          <p:spPr bwMode="auto">
            <a:xfrm>
              <a:off x="8193360" y="4307797"/>
              <a:ext cx="0" cy="3960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8422400" y="4308697"/>
              <a:ext cx="0" cy="1980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6406176" y="3887381"/>
              <a:ext cx="338437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p:cNvSpPr/>
            <p:nvPr/>
          </p:nvSpPr>
          <p:spPr bwMode="auto">
            <a:xfrm>
              <a:off x="6406176" y="3887381"/>
              <a:ext cx="275016" cy="8184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cxnSp>
          <p:nvCxnSpPr>
            <p:cNvPr id="15" name="Straight Connector 14"/>
            <p:cNvCxnSpPr/>
            <p:nvPr/>
          </p:nvCxnSpPr>
          <p:spPr bwMode="auto">
            <a:xfrm>
              <a:off x="6321152" y="2883584"/>
              <a:ext cx="3584848" cy="17610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flipH="1">
              <a:off x="7509284" y="3887381"/>
              <a:ext cx="108012" cy="153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flipH="1">
              <a:off x="7617296" y="3887381"/>
              <a:ext cx="288032" cy="4418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7905328" y="3887381"/>
              <a:ext cx="288032" cy="43121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flipH="1">
              <a:off x="8193360" y="3928301"/>
              <a:ext cx="229040" cy="3794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a:off x="8422400" y="4041229"/>
              <a:ext cx="203008" cy="27736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flipH="1">
              <a:off x="8769424" y="4118049"/>
              <a:ext cx="144016" cy="1897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7215651" y="4226546"/>
              <a:ext cx="468052" cy="307777"/>
            </a:xfrm>
            <a:prstGeom prst="rect">
              <a:avLst/>
            </a:prstGeom>
            <a:noFill/>
          </p:spPr>
          <p:txBody>
            <a:bodyPr wrap="square" rtlCol="0">
              <a:spAutoFit/>
            </a:bodyPr>
            <a:lstStyle/>
            <a:p>
              <a:r>
                <a:rPr lang="en-US" altLang="zh-CN" sz="1400" dirty="0"/>
                <a:t>A</a:t>
              </a:r>
              <a:endParaRPr lang="zh-CN" altLang="en-US" sz="1400" dirty="0"/>
            </a:p>
          </p:txBody>
        </p:sp>
        <p:sp>
          <p:nvSpPr>
            <p:cNvPr id="23" name="TextBox 22"/>
            <p:cNvSpPr txBox="1"/>
            <p:nvPr/>
          </p:nvSpPr>
          <p:spPr>
            <a:xfrm>
              <a:off x="8985448" y="4233393"/>
              <a:ext cx="468052" cy="307777"/>
            </a:xfrm>
            <a:prstGeom prst="rect">
              <a:avLst/>
            </a:prstGeom>
            <a:noFill/>
          </p:spPr>
          <p:txBody>
            <a:bodyPr wrap="square" rtlCol="0">
              <a:spAutoFit/>
            </a:bodyPr>
            <a:lstStyle/>
            <a:p>
              <a:r>
                <a:rPr lang="en-US" altLang="zh-CN" sz="1400" dirty="0"/>
                <a:t>B</a:t>
              </a:r>
              <a:endParaRPr lang="zh-CN" altLang="en-US" sz="1400" dirty="0"/>
            </a:p>
          </p:txBody>
        </p:sp>
        <p:sp>
          <p:nvSpPr>
            <p:cNvPr id="24" name="TextBox 23"/>
            <p:cNvSpPr txBox="1"/>
            <p:nvPr/>
          </p:nvSpPr>
          <p:spPr>
            <a:xfrm>
              <a:off x="8193220" y="3607767"/>
              <a:ext cx="468052" cy="307777"/>
            </a:xfrm>
            <a:prstGeom prst="rect">
              <a:avLst/>
            </a:prstGeom>
            <a:noFill/>
          </p:spPr>
          <p:txBody>
            <a:bodyPr wrap="square" rtlCol="0">
              <a:spAutoFit/>
            </a:bodyPr>
            <a:lstStyle/>
            <a:p>
              <a:r>
                <a:rPr lang="en-US" altLang="zh-CN" sz="1400" dirty="0"/>
                <a:t>C</a:t>
              </a:r>
              <a:endParaRPr lang="zh-CN" altLang="en-US" sz="1400" dirty="0"/>
            </a:p>
          </p:txBody>
        </p:sp>
        <p:sp>
          <p:nvSpPr>
            <p:cNvPr id="25" name="TextBox 24"/>
            <p:cNvSpPr txBox="1"/>
            <p:nvPr/>
          </p:nvSpPr>
          <p:spPr>
            <a:xfrm>
              <a:off x="7193558" y="3349771"/>
              <a:ext cx="468052" cy="307777"/>
            </a:xfrm>
            <a:prstGeom prst="rect">
              <a:avLst/>
            </a:prstGeom>
            <a:noFill/>
          </p:spPr>
          <p:txBody>
            <a:bodyPr wrap="square" rtlCol="0">
              <a:spAutoFit/>
            </a:bodyPr>
            <a:lstStyle/>
            <a:p>
              <a:r>
                <a:rPr lang="en-US" altLang="zh-CN" sz="1400" dirty="0"/>
                <a:t>D</a:t>
              </a:r>
              <a:endParaRPr lang="zh-CN" altLang="en-US" sz="1400" dirty="0"/>
            </a:p>
          </p:txBody>
        </p:sp>
        <p:sp>
          <p:nvSpPr>
            <p:cNvPr id="26" name="TextBox 25"/>
            <p:cNvSpPr txBox="1"/>
            <p:nvPr/>
          </p:nvSpPr>
          <p:spPr>
            <a:xfrm>
              <a:off x="7215651" y="3808145"/>
              <a:ext cx="468052" cy="307777"/>
            </a:xfrm>
            <a:prstGeom prst="rect">
              <a:avLst/>
            </a:prstGeom>
            <a:noFill/>
          </p:spPr>
          <p:txBody>
            <a:bodyPr wrap="square" rtlCol="0">
              <a:spAutoFit/>
            </a:bodyPr>
            <a:lstStyle/>
            <a:p>
              <a:r>
                <a:rPr lang="en-US" altLang="zh-CN" sz="1400" dirty="0"/>
                <a:t>E</a:t>
              </a:r>
              <a:endParaRPr lang="zh-CN" altLang="en-US" sz="1400" dirty="0"/>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2.1 </a:t>
            </a:r>
            <a:r>
              <a:rPr lang="zh-CN" altLang="en-US" sz="2800" dirty="0">
                <a:latin typeface="隶书" panose="02010509060101010101" pitchFamily="1" charset="-122"/>
              </a:rPr>
              <a:t>线性规划的基本概念</a:t>
            </a:r>
            <a:r>
              <a:rPr lang="en-US" altLang="zh-CN" sz="2000" dirty="0">
                <a:latin typeface="隶书" panose="02010509060101010101" pitchFamily="1" charset="-122"/>
              </a:rPr>
              <a:t>-</a:t>
            </a:r>
            <a:r>
              <a:rPr lang="zh-CN" altLang="en-US" sz="1800" dirty="0"/>
              <a:t>线性规划问题的基本理论</a:t>
            </a:r>
            <a:r>
              <a:rPr lang="en-US" altLang="zh-CN" sz="2000" dirty="0">
                <a:latin typeface="隶书" panose="02010509060101010101" pitchFamily="1" charset="-122"/>
              </a:rPr>
              <a:t>(</a:t>
            </a:r>
            <a:r>
              <a:rPr lang="zh-CN" altLang="en-US" sz="2000" dirty="0">
                <a:latin typeface="隶书" panose="02010509060101010101" pitchFamily="1" charset="-122"/>
              </a:rPr>
              <a:t>续</a:t>
            </a:r>
            <a:r>
              <a:rPr lang="en-US" altLang="zh-CN" sz="2000" dirty="0">
                <a:latin typeface="隶书" panose="02010509060101010101" pitchFamily="1" charset="-122"/>
              </a:rPr>
              <a:t>4)(</a:t>
            </a:r>
            <a:r>
              <a:rPr lang="zh-CN" altLang="en-US" sz="2000" dirty="0">
                <a:latin typeface="隶书" panose="02010509060101010101" pitchFamily="1" charset="-122"/>
              </a:rPr>
              <a:t>注</a:t>
            </a:r>
            <a:r>
              <a:rPr lang="en-US" altLang="zh-CN" sz="2000" dirty="0">
                <a:latin typeface="隶书" panose="02010509060101010101" pitchFamily="1" charset="-122"/>
              </a:rPr>
              <a:t>3)</a:t>
            </a:r>
            <a:endParaRPr lang="zh-CN" altLang="en-US" sz="2000" dirty="0">
              <a:latin typeface="隶书" panose="02010509060101010101" pitchFamily="1" charset="-122"/>
            </a:endParaRPr>
          </a:p>
        </p:txBody>
      </p:sp>
      <p:sp>
        <p:nvSpPr>
          <p:cNvPr id="3" name="Content Placeholder 2"/>
          <p:cNvSpPr>
            <a:spLocks noGrp="1"/>
          </p:cNvSpPr>
          <p:nvPr>
            <p:ph idx="1"/>
          </p:nvPr>
        </p:nvSpPr>
        <p:spPr/>
        <p:txBody>
          <a:bodyPr/>
          <a:lstStyle/>
          <a:p>
            <a:r>
              <a:rPr lang="zh-CN" altLang="en-US" dirty="0"/>
              <a:t>单纯形表</a:t>
            </a:r>
          </a:p>
        </p:txBody>
      </p:sp>
      <p:graphicFrame>
        <p:nvGraphicFramePr>
          <p:cNvPr id="4" name="Table 3"/>
          <p:cNvGraphicFramePr>
            <a:graphicFrameLocks noGrp="1"/>
          </p:cNvGraphicFramePr>
          <p:nvPr/>
        </p:nvGraphicFramePr>
        <p:xfrm>
          <a:off x="1064568" y="1664965"/>
          <a:ext cx="3456384" cy="2448272"/>
        </p:xfrm>
        <a:graphic>
          <a:graphicData uri="http://schemas.openxmlformats.org/drawingml/2006/table">
            <a:tbl>
              <a:tblPr firstRow="1" bandRow="1">
                <a:effectLst>
                  <a:outerShdw blurRad="50800" dist="50800" dir="5400000" algn="ctr" rotWithShape="0">
                    <a:schemeClr val="tx1">
                      <a:lumMod val="50000"/>
                      <a:lumOff val="50000"/>
                    </a:schemeClr>
                  </a:outerShdw>
                </a:effectLst>
                <a:tableStyleId>{5C22544A-7EE6-4342-B048-85BDC9FD1C3A}</a:tableStyleId>
              </a:tblPr>
              <a:tblGrid>
                <a:gridCol w="432048">
                  <a:extLst>
                    <a:ext uri="{9D8B030D-6E8A-4147-A177-3AD203B41FA5}">
                      <a16:colId xmlns:a16="http://schemas.microsoft.com/office/drawing/2014/main" val="20000"/>
                    </a:ext>
                  </a:extLst>
                </a:gridCol>
                <a:gridCol w="432048">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432048">
                  <a:extLst>
                    <a:ext uri="{9D8B030D-6E8A-4147-A177-3AD203B41FA5}">
                      <a16:colId xmlns:a16="http://schemas.microsoft.com/office/drawing/2014/main" val="20006"/>
                    </a:ext>
                  </a:extLst>
                </a:gridCol>
                <a:gridCol w="432048">
                  <a:extLst>
                    <a:ext uri="{9D8B030D-6E8A-4147-A177-3AD203B41FA5}">
                      <a16:colId xmlns:a16="http://schemas.microsoft.com/office/drawing/2014/main" val="20007"/>
                    </a:ext>
                  </a:extLst>
                </a:gridCol>
              </a:tblGrid>
              <a:tr h="470002">
                <a:tc gridSpan="3">
                  <a:txBody>
                    <a:bodyPr/>
                    <a:lstStyle/>
                    <a:p>
                      <a:endParaRPr lang="zh-CN"/>
                    </a:p>
                  </a:txBody>
                  <a:tcPr>
                    <a:blipFill>
                      <a:blip r:embed="rId2"/>
                      <a:stretch>
                        <a:fillRect l="-4225" t="-1299" r="-172770" b="-446753"/>
                      </a:stretch>
                    </a:blipFill>
                  </a:tcPr>
                </a:tc>
                <a:tc hMerge="1">
                  <a:txBody>
                    <a:bodyPr/>
                    <a:lstStyle/>
                    <a:p>
                      <a:endParaRPr lang="zh-CN"/>
                    </a:p>
                  </a:txBody>
                  <a:tcPr/>
                </a:tc>
                <a:tc hMerge="1">
                  <a:txBody>
                    <a:bodyPr/>
                    <a:lstStyle/>
                    <a:p>
                      <a:endParaRPr lang="zh-CN"/>
                    </a:p>
                  </a:txBody>
                  <a:tcPr/>
                </a:tc>
                <a:tc>
                  <a:txBody>
                    <a:bodyPr/>
                    <a:lstStyle/>
                    <a:p>
                      <a:endParaRPr lang="zh-CN"/>
                    </a:p>
                  </a:txBody>
                  <a:tcPr>
                    <a:blipFill>
                      <a:blip r:embed="rId2"/>
                      <a:stretch>
                        <a:fillRect l="-312676" t="-1299" r="-418310" b="-446753"/>
                      </a:stretch>
                    </a:blipFill>
                  </a:tcPr>
                </a:tc>
                <a:tc>
                  <a:txBody>
                    <a:bodyPr/>
                    <a:lstStyle/>
                    <a:p>
                      <a:endParaRPr lang="zh-CN"/>
                    </a:p>
                  </a:txBody>
                  <a:tcPr>
                    <a:blipFill>
                      <a:blip r:embed="rId2"/>
                      <a:stretch>
                        <a:fillRect l="-412676" t="-1299" r="-318310" b="-446753"/>
                      </a:stretch>
                    </a:blipFill>
                  </a:tcPr>
                </a:tc>
                <a:tc>
                  <a:txBody>
                    <a:bodyPr/>
                    <a:lstStyle/>
                    <a:p>
                      <a:endParaRPr lang="zh-CN"/>
                    </a:p>
                  </a:txBody>
                  <a:tcPr>
                    <a:blipFill>
                      <a:blip r:embed="rId2"/>
                      <a:stretch>
                        <a:fillRect l="-512676" t="-1299" r="-218310" b="-446753"/>
                      </a:stretch>
                    </a:blipFill>
                  </a:tcPr>
                </a:tc>
                <a:tc>
                  <a:txBody>
                    <a:bodyPr/>
                    <a:lstStyle/>
                    <a:p>
                      <a:endParaRPr lang="zh-CN"/>
                    </a:p>
                  </a:txBody>
                  <a:tcPr>
                    <a:blipFill>
                      <a:blip r:embed="rId2"/>
                      <a:stretch>
                        <a:fillRect l="-612676" t="-1299" r="-118310" b="-446753"/>
                      </a:stretch>
                    </a:blipFill>
                  </a:tcPr>
                </a:tc>
                <a:tc>
                  <a:txBody>
                    <a:bodyPr/>
                    <a:lstStyle/>
                    <a:p>
                      <a:endParaRPr lang="zh-CN" altLang="en-US" sz="1400">
                        <a:solidFill>
                          <a:schemeClr val="tx1"/>
                        </a:solidFill>
                      </a:endParaRPr>
                    </a:p>
                  </a:txBody>
                  <a:tcPr/>
                </a:tc>
                <a:extLst>
                  <a:ext uri="{0D108BD9-81ED-4DB2-BD59-A6C34878D82A}">
                    <a16:rowId xmlns:a16="http://schemas.microsoft.com/office/drawing/2014/main" val="10000"/>
                  </a:ext>
                </a:extLst>
              </a:tr>
              <a:tr h="447595">
                <a:tc>
                  <a:txBody>
                    <a:bodyPr/>
                    <a:lstStyle/>
                    <a:p>
                      <a:endParaRPr lang="zh-CN"/>
                    </a:p>
                  </a:txBody>
                  <a:tcPr>
                    <a:blipFill>
                      <a:blip r:embed="rId2"/>
                      <a:stretch>
                        <a:fillRect l="-12676" t="-105405" r="-718310" b="-364865"/>
                      </a:stretch>
                    </a:blipFill>
                  </a:tcPr>
                </a:tc>
                <a:tc>
                  <a:txBody>
                    <a:bodyPr/>
                    <a:lstStyle/>
                    <a:p>
                      <a:endParaRPr lang="zh-CN"/>
                    </a:p>
                  </a:txBody>
                  <a:tcPr>
                    <a:blipFill>
                      <a:blip r:embed="rId2"/>
                      <a:stretch>
                        <a:fillRect l="-112676" t="-105405" r="-618310" b="-364865"/>
                      </a:stretch>
                    </a:blipFill>
                  </a:tcPr>
                </a:tc>
                <a:tc>
                  <a:txBody>
                    <a:bodyPr/>
                    <a:lstStyle/>
                    <a:p>
                      <a:endParaRPr lang="zh-CN"/>
                    </a:p>
                  </a:txBody>
                  <a:tcPr>
                    <a:blipFill>
                      <a:blip r:embed="rId2"/>
                      <a:stretch>
                        <a:fillRect l="-212676" t="-105405" r="-518310" b="-364865"/>
                      </a:stretch>
                    </a:blipFill>
                  </a:tcPr>
                </a:tc>
                <a:tc>
                  <a:txBody>
                    <a:bodyPr/>
                    <a:lstStyle/>
                    <a:p>
                      <a:endParaRPr lang="zh-CN"/>
                    </a:p>
                  </a:txBody>
                  <a:tcPr>
                    <a:blipFill>
                      <a:blip r:embed="rId2"/>
                      <a:stretch>
                        <a:fillRect l="-312676" t="-105405" r="-418310" b="-364865"/>
                      </a:stretch>
                    </a:blipFill>
                  </a:tcPr>
                </a:tc>
                <a:tc>
                  <a:txBody>
                    <a:bodyPr/>
                    <a:lstStyle/>
                    <a:p>
                      <a:endParaRPr lang="zh-CN"/>
                    </a:p>
                  </a:txBody>
                  <a:tcPr>
                    <a:blipFill>
                      <a:blip r:embed="rId2"/>
                      <a:stretch>
                        <a:fillRect l="-412676" t="-105405" r="-318310" b="-364865"/>
                      </a:stretch>
                    </a:blipFill>
                  </a:tcPr>
                </a:tc>
                <a:tc>
                  <a:txBody>
                    <a:bodyPr/>
                    <a:lstStyle/>
                    <a:p>
                      <a:endParaRPr lang="zh-CN"/>
                    </a:p>
                  </a:txBody>
                  <a:tcPr>
                    <a:blipFill>
                      <a:blip r:embed="rId2"/>
                      <a:stretch>
                        <a:fillRect l="-512676" t="-105405" r="-218310" b="-364865"/>
                      </a:stretch>
                    </a:blipFill>
                  </a:tcPr>
                </a:tc>
                <a:tc>
                  <a:txBody>
                    <a:bodyPr/>
                    <a:lstStyle/>
                    <a:p>
                      <a:endParaRPr lang="zh-CN"/>
                    </a:p>
                  </a:txBody>
                  <a:tcPr>
                    <a:blipFill>
                      <a:blip r:embed="rId2"/>
                      <a:stretch>
                        <a:fillRect l="-612676" t="-105405" r="-118310" b="-364865"/>
                      </a:stretch>
                    </a:blipFill>
                  </a:tcPr>
                </a:tc>
                <a:tc>
                  <a:txBody>
                    <a:bodyPr/>
                    <a:lstStyle/>
                    <a:p>
                      <a:endParaRPr lang="zh-CN"/>
                    </a:p>
                  </a:txBody>
                  <a:tcPr>
                    <a:blipFill>
                      <a:blip r:embed="rId2"/>
                      <a:stretch>
                        <a:fillRect l="-712676" t="-105405" r="-18310" b="-364865"/>
                      </a:stretch>
                    </a:blipFill>
                  </a:tcPr>
                </a:tc>
                <a:extLst>
                  <a:ext uri="{0D108BD9-81ED-4DB2-BD59-A6C34878D82A}">
                    <a16:rowId xmlns:a16="http://schemas.microsoft.com/office/drawing/2014/main" val="10001"/>
                  </a:ext>
                </a:extLst>
              </a:tr>
              <a:tr h="544938">
                <a:tc>
                  <a:txBody>
                    <a:bodyPr/>
                    <a:lstStyle/>
                    <a:p>
                      <a:endParaRPr lang="zh-CN"/>
                    </a:p>
                  </a:txBody>
                  <a:tcPr>
                    <a:blipFill>
                      <a:blip r:embed="rId2"/>
                      <a:stretch>
                        <a:fillRect l="-12676" t="-170787" r="-718310" b="-203371"/>
                      </a:stretch>
                    </a:blipFill>
                  </a:tcPr>
                </a:tc>
                <a:tc>
                  <a:txBody>
                    <a:bodyPr/>
                    <a:lstStyle/>
                    <a:p>
                      <a:endParaRPr lang="zh-CN"/>
                    </a:p>
                  </a:txBody>
                  <a:tcPr>
                    <a:blipFill>
                      <a:blip r:embed="rId2"/>
                      <a:stretch>
                        <a:fillRect l="-112676" t="-170787" r="-618310" b="-203371"/>
                      </a:stretch>
                    </a:blipFill>
                  </a:tcPr>
                </a:tc>
                <a:tc>
                  <a:txBody>
                    <a:bodyPr/>
                    <a:lstStyle/>
                    <a:p>
                      <a:endParaRPr lang="zh-CN"/>
                    </a:p>
                  </a:txBody>
                  <a:tcPr>
                    <a:blipFill>
                      <a:blip r:embed="rId2"/>
                      <a:stretch>
                        <a:fillRect l="-212676" t="-170787" r="-518310" b="-203371"/>
                      </a:stretch>
                    </a:blipFill>
                  </a:tcPr>
                </a:tc>
                <a:tc>
                  <a:txBody>
                    <a:bodyPr/>
                    <a:lstStyle/>
                    <a:p>
                      <a:endParaRPr lang="zh-CN"/>
                    </a:p>
                  </a:txBody>
                  <a:tcPr>
                    <a:blipFill>
                      <a:blip r:embed="rId2"/>
                      <a:stretch>
                        <a:fillRect l="-312676" t="-170787" r="-418310" b="-203371"/>
                      </a:stretch>
                    </a:blipFill>
                  </a:tcPr>
                </a:tc>
                <a:tc>
                  <a:txBody>
                    <a:bodyPr/>
                    <a:lstStyle/>
                    <a:p>
                      <a:endParaRPr lang="zh-CN"/>
                    </a:p>
                  </a:txBody>
                  <a:tcPr>
                    <a:blipFill>
                      <a:blip r:embed="rId2"/>
                      <a:stretch>
                        <a:fillRect l="-412676" t="-170787" r="-318310" b="-203371"/>
                      </a:stretch>
                    </a:blipFill>
                  </a:tcPr>
                </a:tc>
                <a:tc>
                  <a:txBody>
                    <a:bodyPr/>
                    <a:lstStyle/>
                    <a:p>
                      <a:endParaRPr lang="zh-CN"/>
                    </a:p>
                  </a:txBody>
                  <a:tcPr>
                    <a:blipFill>
                      <a:blip r:embed="rId2"/>
                      <a:stretch>
                        <a:fillRect l="-512676" t="-170787" r="-218310" b="-203371"/>
                      </a:stretch>
                    </a:blipFill>
                  </a:tcPr>
                </a:tc>
                <a:tc>
                  <a:txBody>
                    <a:bodyPr/>
                    <a:lstStyle/>
                    <a:p>
                      <a:endParaRPr lang="zh-CN"/>
                    </a:p>
                  </a:txBody>
                  <a:tcPr>
                    <a:blipFill>
                      <a:blip r:embed="rId2"/>
                      <a:stretch>
                        <a:fillRect l="-612676" t="-170787" r="-118310" b="-203371"/>
                      </a:stretch>
                    </a:blipFill>
                  </a:tcPr>
                </a:tc>
                <a:tc>
                  <a:txBody>
                    <a:bodyPr/>
                    <a:lstStyle/>
                    <a:p>
                      <a:endParaRPr lang="zh-CN"/>
                    </a:p>
                  </a:txBody>
                  <a:tcPr>
                    <a:blipFill>
                      <a:blip r:embed="rId2"/>
                      <a:stretch>
                        <a:fillRect l="-712676" t="-170787" r="-18310" b="-203371"/>
                      </a:stretch>
                    </a:blipFill>
                  </a:tcPr>
                </a:tc>
                <a:extLst>
                  <a:ext uri="{0D108BD9-81ED-4DB2-BD59-A6C34878D82A}">
                    <a16:rowId xmlns:a16="http://schemas.microsoft.com/office/drawing/2014/main" val="10002"/>
                  </a:ext>
                </a:extLst>
              </a:tr>
              <a:tr h="544938">
                <a:tc>
                  <a:txBody>
                    <a:bodyPr/>
                    <a:lstStyle/>
                    <a:p>
                      <a:endParaRPr lang="zh-CN"/>
                    </a:p>
                  </a:txBody>
                  <a:tcPr>
                    <a:blipFill>
                      <a:blip r:embed="rId2"/>
                      <a:stretch>
                        <a:fillRect l="-12676" t="-267778" r="-718310" b="-101111"/>
                      </a:stretch>
                    </a:blipFill>
                  </a:tcPr>
                </a:tc>
                <a:tc>
                  <a:txBody>
                    <a:bodyPr/>
                    <a:lstStyle/>
                    <a:p>
                      <a:endParaRPr lang="zh-CN"/>
                    </a:p>
                  </a:txBody>
                  <a:tcPr>
                    <a:blipFill>
                      <a:blip r:embed="rId2"/>
                      <a:stretch>
                        <a:fillRect l="-112676" t="-267778" r="-618310" b="-101111"/>
                      </a:stretch>
                    </a:blipFill>
                  </a:tcPr>
                </a:tc>
                <a:tc>
                  <a:txBody>
                    <a:bodyPr/>
                    <a:lstStyle/>
                    <a:p>
                      <a:endParaRPr lang="zh-CN"/>
                    </a:p>
                  </a:txBody>
                  <a:tcPr>
                    <a:blipFill>
                      <a:blip r:embed="rId2"/>
                      <a:stretch>
                        <a:fillRect l="-212676" t="-267778" r="-518310" b="-101111"/>
                      </a:stretch>
                    </a:blipFill>
                  </a:tcPr>
                </a:tc>
                <a:tc>
                  <a:txBody>
                    <a:bodyPr/>
                    <a:lstStyle/>
                    <a:p>
                      <a:endParaRPr lang="zh-CN"/>
                    </a:p>
                  </a:txBody>
                  <a:tcPr>
                    <a:blipFill>
                      <a:blip r:embed="rId2"/>
                      <a:stretch>
                        <a:fillRect l="-312676" t="-267778" r="-418310" b="-101111"/>
                      </a:stretch>
                    </a:blipFill>
                  </a:tcPr>
                </a:tc>
                <a:tc>
                  <a:txBody>
                    <a:bodyPr/>
                    <a:lstStyle/>
                    <a:p>
                      <a:endParaRPr lang="zh-CN"/>
                    </a:p>
                  </a:txBody>
                  <a:tcPr>
                    <a:blipFill>
                      <a:blip r:embed="rId2"/>
                      <a:stretch>
                        <a:fillRect l="-412676" t="-267778" r="-318310" b="-101111"/>
                      </a:stretch>
                    </a:blipFill>
                  </a:tcPr>
                </a:tc>
                <a:tc>
                  <a:txBody>
                    <a:bodyPr/>
                    <a:lstStyle/>
                    <a:p>
                      <a:endParaRPr lang="zh-CN"/>
                    </a:p>
                  </a:txBody>
                  <a:tcPr>
                    <a:blipFill>
                      <a:blip r:embed="rId2"/>
                      <a:stretch>
                        <a:fillRect l="-512676" t="-267778" r="-218310" b="-101111"/>
                      </a:stretch>
                    </a:blipFill>
                  </a:tcPr>
                </a:tc>
                <a:tc>
                  <a:txBody>
                    <a:bodyPr/>
                    <a:lstStyle/>
                    <a:p>
                      <a:endParaRPr lang="zh-CN"/>
                    </a:p>
                  </a:txBody>
                  <a:tcPr>
                    <a:blipFill>
                      <a:blip r:embed="rId2"/>
                      <a:stretch>
                        <a:fillRect l="-612676" t="-267778" r="-118310" b="-101111"/>
                      </a:stretch>
                    </a:blipFill>
                  </a:tcPr>
                </a:tc>
                <a:tc>
                  <a:txBody>
                    <a:bodyPr/>
                    <a:lstStyle/>
                    <a:p>
                      <a:endParaRPr lang="zh-CN"/>
                    </a:p>
                  </a:txBody>
                  <a:tcPr>
                    <a:blipFill>
                      <a:blip r:embed="rId2"/>
                      <a:stretch>
                        <a:fillRect l="-712676" t="-267778" r="-18310" b="-101111"/>
                      </a:stretch>
                    </a:blipFill>
                  </a:tcPr>
                </a:tc>
                <a:extLst>
                  <a:ext uri="{0D108BD9-81ED-4DB2-BD59-A6C34878D82A}">
                    <a16:rowId xmlns:a16="http://schemas.microsoft.com/office/drawing/2014/main" val="10003"/>
                  </a:ext>
                </a:extLst>
              </a:tr>
              <a:tr h="440799">
                <a:tc gridSpan="2">
                  <a:txBody>
                    <a:bodyPr/>
                    <a:lstStyle/>
                    <a:p>
                      <a:endParaRPr lang="zh-CN"/>
                    </a:p>
                  </a:txBody>
                  <a:tcPr>
                    <a:blipFill>
                      <a:blip r:embed="rId2"/>
                      <a:stretch>
                        <a:fillRect l="-6338" t="-459722" r="-309155" b="-26389"/>
                      </a:stretch>
                    </a:blipFill>
                  </a:tcPr>
                </a:tc>
                <a:tc hMerge="1">
                  <a:txBody>
                    <a:bodyPr/>
                    <a:lstStyle/>
                    <a:p>
                      <a:endParaRPr lang="zh-CN"/>
                    </a:p>
                  </a:txBody>
                  <a:tcPr/>
                </a:tc>
                <a:tc>
                  <a:txBody>
                    <a:bodyPr/>
                    <a:lstStyle/>
                    <a:p>
                      <a:endParaRPr lang="zh-CN"/>
                    </a:p>
                  </a:txBody>
                  <a:tcPr>
                    <a:blipFill>
                      <a:blip r:embed="rId2"/>
                      <a:stretch>
                        <a:fillRect l="-212676" t="-459722" r="-518310" b="-26389"/>
                      </a:stretch>
                    </a:blipFill>
                  </a:tcPr>
                </a:tc>
                <a:tc>
                  <a:txBody>
                    <a:bodyPr/>
                    <a:lstStyle/>
                    <a:p>
                      <a:endParaRPr lang="zh-CN"/>
                    </a:p>
                  </a:txBody>
                  <a:tcPr>
                    <a:blipFill>
                      <a:blip r:embed="rId2"/>
                      <a:stretch>
                        <a:fillRect l="-312676" t="-459722" r="-418310" b="-26389"/>
                      </a:stretch>
                    </a:blipFill>
                  </a:tcPr>
                </a:tc>
                <a:tc>
                  <a:txBody>
                    <a:bodyPr/>
                    <a:lstStyle/>
                    <a:p>
                      <a:endParaRPr lang="zh-CN"/>
                    </a:p>
                  </a:txBody>
                  <a:tcPr>
                    <a:blipFill>
                      <a:blip r:embed="rId2"/>
                      <a:stretch>
                        <a:fillRect l="-412676" t="-459722" r="-318310" b="-26389"/>
                      </a:stretch>
                    </a:blipFill>
                  </a:tcPr>
                </a:tc>
                <a:tc>
                  <a:txBody>
                    <a:bodyPr/>
                    <a:lstStyle/>
                    <a:p>
                      <a:endParaRPr lang="zh-CN"/>
                    </a:p>
                  </a:txBody>
                  <a:tcPr>
                    <a:blipFill>
                      <a:blip r:embed="rId2"/>
                      <a:stretch>
                        <a:fillRect l="-512676" t="-459722" r="-218310" b="-26389"/>
                      </a:stretch>
                    </a:blipFill>
                  </a:tcPr>
                </a:tc>
                <a:tc>
                  <a:txBody>
                    <a:bodyPr/>
                    <a:lstStyle/>
                    <a:p>
                      <a:endParaRPr lang="zh-CN"/>
                    </a:p>
                  </a:txBody>
                  <a:tcPr>
                    <a:blipFill>
                      <a:blip r:embed="rId2"/>
                      <a:stretch>
                        <a:fillRect l="-612676" t="-459722" r="-118310" b="-26389"/>
                      </a:stretch>
                    </a:blipFill>
                  </a:tcPr>
                </a:tc>
                <a:tc>
                  <a:txBody>
                    <a:bodyPr/>
                    <a:lstStyle/>
                    <a:p>
                      <a:endParaRPr lang="zh-CN" altLang="en-US" sz="1400" dirty="0">
                        <a:solidFill>
                          <a:schemeClr val="tx1"/>
                        </a:solidFill>
                      </a:endParaRP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1136576" y="4257253"/>
          <a:ext cx="3384376" cy="2376267"/>
        </p:xfrm>
        <a:graphic>
          <a:graphicData uri="http://schemas.openxmlformats.org/drawingml/2006/table">
            <a:tbl>
              <a:tblPr firstRow="1" bandRow="1">
                <a:effectLst>
                  <a:outerShdw blurRad="50800" dist="50800" dir="5400000" algn="ctr" rotWithShape="0">
                    <a:schemeClr val="tx1">
                      <a:lumMod val="50000"/>
                      <a:lumOff val="50000"/>
                    </a:schemeClr>
                  </a:outerShdw>
                </a:effectLst>
                <a:tableStyleId>{5C22544A-7EE6-4342-B048-85BDC9FD1C3A}</a:tableStyleId>
              </a:tblPr>
              <a:tblGrid>
                <a:gridCol w="423047">
                  <a:extLst>
                    <a:ext uri="{9D8B030D-6E8A-4147-A177-3AD203B41FA5}">
                      <a16:colId xmlns:a16="http://schemas.microsoft.com/office/drawing/2014/main" val="20000"/>
                    </a:ext>
                  </a:extLst>
                </a:gridCol>
                <a:gridCol w="423047">
                  <a:extLst>
                    <a:ext uri="{9D8B030D-6E8A-4147-A177-3AD203B41FA5}">
                      <a16:colId xmlns:a16="http://schemas.microsoft.com/office/drawing/2014/main" val="20001"/>
                    </a:ext>
                  </a:extLst>
                </a:gridCol>
                <a:gridCol w="423047">
                  <a:extLst>
                    <a:ext uri="{9D8B030D-6E8A-4147-A177-3AD203B41FA5}">
                      <a16:colId xmlns:a16="http://schemas.microsoft.com/office/drawing/2014/main" val="20002"/>
                    </a:ext>
                  </a:extLst>
                </a:gridCol>
                <a:gridCol w="423047">
                  <a:extLst>
                    <a:ext uri="{9D8B030D-6E8A-4147-A177-3AD203B41FA5}">
                      <a16:colId xmlns:a16="http://schemas.microsoft.com/office/drawing/2014/main" val="20003"/>
                    </a:ext>
                  </a:extLst>
                </a:gridCol>
                <a:gridCol w="423047">
                  <a:extLst>
                    <a:ext uri="{9D8B030D-6E8A-4147-A177-3AD203B41FA5}">
                      <a16:colId xmlns:a16="http://schemas.microsoft.com/office/drawing/2014/main" val="20004"/>
                    </a:ext>
                  </a:extLst>
                </a:gridCol>
                <a:gridCol w="423047">
                  <a:extLst>
                    <a:ext uri="{9D8B030D-6E8A-4147-A177-3AD203B41FA5}">
                      <a16:colId xmlns:a16="http://schemas.microsoft.com/office/drawing/2014/main" val="20005"/>
                    </a:ext>
                  </a:extLst>
                </a:gridCol>
                <a:gridCol w="423047">
                  <a:extLst>
                    <a:ext uri="{9D8B030D-6E8A-4147-A177-3AD203B41FA5}">
                      <a16:colId xmlns:a16="http://schemas.microsoft.com/office/drawing/2014/main" val="20006"/>
                    </a:ext>
                  </a:extLst>
                </a:gridCol>
                <a:gridCol w="423047">
                  <a:extLst>
                    <a:ext uri="{9D8B030D-6E8A-4147-A177-3AD203B41FA5}">
                      <a16:colId xmlns:a16="http://schemas.microsoft.com/office/drawing/2014/main" val="20007"/>
                    </a:ext>
                  </a:extLst>
                </a:gridCol>
              </a:tblGrid>
              <a:tr h="476445">
                <a:tc gridSpan="3">
                  <a:txBody>
                    <a:bodyPr/>
                    <a:lstStyle/>
                    <a:p>
                      <a:endParaRPr lang="zh-CN"/>
                    </a:p>
                  </a:txBody>
                  <a:tcPr>
                    <a:blipFill rotWithShape="1">
                      <a:blip r:embed="rId3"/>
                      <a:stretch>
                        <a:fillRect l="-3828" r="-169856" b="-421795"/>
                      </a:stretch>
                    </a:blipFill>
                  </a:tcPr>
                </a:tc>
                <a:tc hMerge="1">
                  <a:txBody>
                    <a:bodyPr/>
                    <a:lstStyle/>
                    <a:p>
                      <a:endParaRPr lang="zh-CN"/>
                    </a:p>
                  </a:txBody>
                  <a:tcPr/>
                </a:tc>
                <a:tc hMerge="1">
                  <a:txBody>
                    <a:bodyPr/>
                    <a:lstStyle/>
                    <a:p>
                      <a:endParaRPr lang="zh-CN"/>
                    </a:p>
                  </a:txBody>
                  <a:tcPr/>
                </a:tc>
                <a:tc>
                  <a:txBody>
                    <a:bodyPr/>
                    <a:lstStyle/>
                    <a:p>
                      <a:endParaRPr lang="zh-CN"/>
                    </a:p>
                  </a:txBody>
                  <a:tcPr>
                    <a:blipFill rotWithShape="1">
                      <a:blip r:embed="rId3"/>
                      <a:stretch>
                        <a:fillRect l="-314493" r="-414493" b="-421795"/>
                      </a:stretch>
                    </a:blipFill>
                  </a:tcPr>
                </a:tc>
                <a:tc>
                  <a:txBody>
                    <a:bodyPr/>
                    <a:lstStyle/>
                    <a:p>
                      <a:endParaRPr lang="zh-CN"/>
                    </a:p>
                  </a:txBody>
                  <a:tcPr>
                    <a:blipFill rotWithShape="1">
                      <a:blip r:embed="rId3"/>
                      <a:stretch>
                        <a:fillRect l="-408571" r="-308571" b="-421795"/>
                      </a:stretch>
                    </a:blipFill>
                  </a:tcPr>
                </a:tc>
                <a:tc>
                  <a:txBody>
                    <a:bodyPr/>
                    <a:lstStyle/>
                    <a:p>
                      <a:endParaRPr lang="zh-CN"/>
                    </a:p>
                  </a:txBody>
                  <a:tcPr>
                    <a:blipFill rotWithShape="1">
                      <a:blip r:embed="rId3"/>
                      <a:stretch>
                        <a:fillRect l="-515942" r="-213043" b="-421795"/>
                      </a:stretch>
                    </a:blipFill>
                  </a:tcPr>
                </a:tc>
                <a:tc>
                  <a:txBody>
                    <a:bodyPr/>
                    <a:lstStyle/>
                    <a:p>
                      <a:endParaRPr lang="zh-CN"/>
                    </a:p>
                  </a:txBody>
                  <a:tcPr>
                    <a:blipFill rotWithShape="1">
                      <a:blip r:embed="rId3"/>
                      <a:stretch>
                        <a:fillRect l="-607143" r="-110000" b="-421795"/>
                      </a:stretch>
                    </a:blipFill>
                  </a:tcPr>
                </a:tc>
                <a:tc>
                  <a:txBody>
                    <a:bodyPr/>
                    <a:lstStyle/>
                    <a:p>
                      <a:endParaRPr lang="zh-CN" altLang="en-US" sz="1400" dirty="0">
                        <a:solidFill>
                          <a:schemeClr val="tx1"/>
                        </a:solidFill>
                      </a:endParaRPr>
                    </a:p>
                  </a:txBody>
                  <a:tcPr/>
                </a:tc>
                <a:extLst>
                  <a:ext uri="{0D108BD9-81ED-4DB2-BD59-A6C34878D82A}">
                    <a16:rowId xmlns:a16="http://schemas.microsoft.com/office/drawing/2014/main" val="10000"/>
                  </a:ext>
                </a:extLst>
              </a:tr>
              <a:tr h="453730">
                <a:tc>
                  <a:txBody>
                    <a:bodyPr/>
                    <a:lstStyle/>
                    <a:p>
                      <a:endParaRPr lang="zh-CN"/>
                    </a:p>
                  </a:txBody>
                  <a:tcPr>
                    <a:blipFill rotWithShape="1">
                      <a:blip r:embed="rId3"/>
                      <a:stretch>
                        <a:fillRect l="-11429" t="-104000" r="-705714" b="-338667"/>
                      </a:stretch>
                    </a:blipFill>
                  </a:tcPr>
                </a:tc>
                <a:tc>
                  <a:txBody>
                    <a:bodyPr/>
                    <a:lstStyle/>
                    <a:p>
                      <a:endParaRPr lang="zh-CN"/>
                    </a:p>
                  </a:txBody>
                  <a:tcPr>
                    <a:blipFill rotWithShape="1">
                      <a:blip r:embed="rId3"/>
                      <a:stretch>
                        <a:fillRect l="-113043" t="-104000" r="-615942" b="-338667"/>
                      </a:stretch>
                    </a:blipFill>
                  </a:tcPr>
                </a:tc>
                <a:tc>
                  <a:txBody>
                    <a:bodyPr/>
                    <a:lstStyle/>
                    <a:p>
                      <a:endParaRPr lang="zh-CN"/>
                    </a:p>
                  </a:txBody>
                  <a:tcPr>
                    <a:blipFill rotWithShape="1">
                      <a:blip r:embed="rId3"/>
                      <a:stretch>
                        <a:fillRect l="-210000" t="-104000" r="-507143" b="-338667"/>
                      </a:stretch>
                    </a:blipFill>
                  </a:tcPr>
                </a:tc>
                <a:tc>
                  <a:txBody>
                    <a:bodyPr/>
                    <a:lstStyle/>
                    <a:p>
                      <a:endParaRPr lang="zh-CN"/>
                    </a:p>
                  </a:txBody>
                  <a:tcPr>
                    <a:blipFill rotWithShape="1">
                      <a:blip r:embed="rId3"/>
                      <a:stretch>
                        <a:fillRect l="-314493" t="-104000" r="-414493" b="-338667"/>
                      </a:stretch>
                    </a:blipFill>
                  </a:tcPr>
                </a:tc>
                <a:tc>
                  <a:txBody>
                    <a:bodyPr/>
                    <a:lstStyle/>
                    <a:p>
                      <a:endParaRPr lang="zh-CN"/>
                    </a:p>
                  </a:txBody>
                  <a:tcPr>
                    <a:blipFill rotWithShape="1">
                      <a:blip r:embed="rId3"/>
                      <a:stretch>
                        <a:fillRect l="-408571" t="-104000" r="-308571" b="-338667"/>
                      </a:stretch>
                    </a:blipFill>
                  </a:tcPr>
                </a:tc>
                <a:tc>
                  <a:txBody>
                    <a:bodyPr/>
                    <a:lstStyle/>
                    <a:p>
                      <a:endParaRPr lang="zh-CN"/>
                    </a:p>
                  </a:txBody>
                  <a:tcPr>
                    <a:blipFill rotWithShape="1">
                      <a:blip r:embed="rId3"/>
                      <a:stretch>
                        <a:fillRect l="-515942" t="-104000" r="-213043" b="-338667"/>
                      </a:stretch>
                    </a:blipFill>
                  </a:tcPr>
                </a:tc>
                <a:tc>
                  <a:txBody>
                    <a:bodyPr/>
                    <a:lstStyle/>
                    <a:p>
                      <a:endParaRPr lang="zh-CN"/>
                    </a:p>
                  </a:txBody>
                  <a:tcPr>
                    <a:blipFill rotWithShape="1">
                      <a:blip r:embed="rId3"/>
                      <a:stretch>
                        <a:fillRect l="-607143" t="-104000" r="-110000" b="-338667"/>
                      </a:stretch>
                    </a:blipFill>
                  </a:tcPr>
                </a:tc>
                <a:tc>
                  <a:txBody>
                    <a:bodyPr/>
                    <a:lstStyle/>
                    <a:p>
                      <a:endParaRPr lang="zh-CN"/>
                    </a:p>
                  </a:txBody>
                  <a:tcPr>
                    <a:blipFill rotWithShape="1">
                      <a:blip r:embed="rId3"/>
                      <a:stretch>
                        <a:fillRect l="-717391" t="-104000" r="-11594" b="-338667"/>
                      </a:stretch>
                    </a:blipFill>
                  </a:tcPr>
                </a:tc>
                <a:extLst>
                  <a:ext uri="{0D108BD9-81ED-4DB2-BD59-A6C34878D82A}">
                    <a16:rowId xmlns:a16="http://schemas.microsoft.com/office/drawing/2014/main" val="10001"/>
                  </a:ext>
                </a:extLst>
              </a:tr>
              <a:tr h="446842">
                <a:tc>
                  <a:txBody>
                    <a:bodyPr/>
                    <a:lstStyle/>
                    <a:p>
                      <a:endParaRPr lang="zh-CN"/>
                    </a:p>
                  </a:txBody>
                  <a:tcPr>
                    <a:blipFill rotWithShape="1">
                      <a:blip r:embed="rId3"/>
                      <a:stretch>
                        <a:fillRect l="-11429" t="-209589" r="-705714" b="-247945"/>
                      </a:stretch>
                    </a:blipFill>
                  </a:tcPr>
                </a:tc>
                <a:tc>
                  <a:txBody>
                    <a:bodyPr/>
                    <a:lstStyle/>
                    <a:p>
                      <a:endParaRPr lang="zh-CN"/>
                    </a:p>
                  </a:txBody>
                  <a:tcPr>
                    <a:blipFill rotWithShape="1">
                      <a:blip r:embed="rId3"/>
                      <a:stretch>
                        <a:fillRect l="-113043" t="-209589" r="-615942" b="-247945"/>
                      </a:stretch>
                    </a:blipFill>
                  </a:tcPr>
                </a:tc>
                <a:tc>
                  <a:txBody>
                    <a:bodyPr/>
                    <a:lstStyle/>
                    <a:p>
                      <a:endParaRPr lang="zh-CN"/>
                    </a:p>
                  </a:txBody>
                  <a:tcPr>
                    <a:blipFill rotWithShape="1">
                      <a:blip r:embed="rId3"/>
                      <a:stretch>
                        <a:fillRect l="-210000" t="-209589" r="-507143" b="-247945"/>
                      </a:stretch>
                    </a:blipFill>
                  </a:tcPr>
                </a:tc>
                <a:tc>
                  <a:txBody>
                    <a:bodyPr/>
                    <a:lstStyle/>
                    <a:p>
                      <a:endParaRPr lang="zh-CN"/>
                    </a:p>
                  </a:txBody>
                  <a:tcPr>
                    <a:blipFill rotWithShape="1">
                      <a:blip r:embed="rId3"/>
                      <a:stretch>
                        <a:fillRect l="-314493" t="-209589" r="-414493" b="-247945"/>
                      </a:stretch>
                    </a:blipFill>
                  </a:tcPr>
                </a:tc>
                <a:tc>
                  <a:txBody>
                    <a:bodyPr/>
                    <a:lstStyle/>
                    <a:p>
                      <a:endParaRPr lang="zh-CN"/>
                    </a:p>
                  </a:txBody>
                  <a:tcPr>
                    <a:blipFill rotWithShape="1">
                      <a:blip r:embed="rId3"/>
                      <a:stretch>
                        <a:fillRect l="-408571" t="-209589" r="-308571" b="-247945"/>
                      </a:stretch>
                    </a:blipFill>
                  </a:tcPr>
                </a:tc>
                <a:tc>
                  <a:txBody>
                    <a:bodyPr/>
                    <a:lstStyle/>
                    <a:p>
                      <a:endParaRPr lang="zh-CN"/>
                    </a:p>
                  </a:txBody>
                  <a:tcPr>
                    <a:blipFill rotWithShape="1">
                      <a:blip r:embed="rId3"/>
                      <a:stretch>
                        <a:fillRect l="-515942" t="-209589" r="-213043" b="-247945"/>
                      </a:stretch>
                    </a:blipFill>
                  </a:tcPr>
                </a:tc>
                <a:tc>
                  <a:txBody>
                    <a:bodyPr/>
                    <a:lstStyle/>
                    <a:p>
                      <a:endParaRPr lang="zh-CN"/>
                    </a:p>
                  </a:txBody>
                  <a:tcPr>
                    <a:blipFill rotWithShape="1">
                      <a:blip r:embed="rId3"/>
                      <a:stretch>
                        <a:fillRect l="-607143" t="-209589" r="-110000" b="-247945"/>
                      </a:stretch>
                    </a:blipFill>
                  </a:tcPr>
                </a:tc>
                <a:tc>
                  <a:txBody>
                    <a:bodyPr/>
                    <a:lstStyle/>
                    <a:p>
                      <a:endParaRPr lang="zh-CN"/>
                    </a:p>
                  </a:txBody>
                  <a:tcPr>
                    <a:blipFill rotWithShape="1">
                      <a:blip r:embed="rId3"/>
                      <a:stretch>
                        <a:fillRect l="-717391" t="-209589" r="-11594" b="-247945"/>
                      </a:stretch>
                    </a:blipFill>
                  </a:tcPr>
                </a:tc>
                <a:extLst>
                  <a:ext uri="{0D108BD9-81ED-4DB2-BD59-A6C34878D82A}">
                    <a16:rowId xmlns:a16="http://schemas.microsoft.com/office/drawing/2014/main" val="10002"/>
                  </a:ext>
                </a:extLst>
              </a:tr>
              <a:tr h="552408">
                <a:tc>
                  <a:txBody>
                    <a:bodyPr/>
                    <a:lstStyle/>
                    <a:p>
                      <a:endParaRPr lang="zh-CN"/>
                    </a:p>
                  </a:txBody>
                  <a:tcPr>
                    <a:blipFill rotWithShape="1">
                      <a:blip r:embed="rId3"/>
                      <a:stretch>
                        <a:fillRect l="-11429" t="-248352" r="-705714" b="-98901"/>
                      </a:stretch>
                    </a:blipFill>
                  </a:tcPr>
                </a:tc>
                <a:tc>
                  <a:txBody>
                    <a:bodyPr/>
                    <a:lstStyle/>
                    <a:p>
                      <a:endParaRPr lang="zh-CN"/>
                    </a:p>
                  </a:txBody>
                  <a:tcPr>
                    <a:blipFill rotWithShape="1">
                      <a:blip r:embed="rId3"/>
                      <a:stretch>
                        <a:fillRect l="-113043" t="-248352" r="-615942" b="-98901"/>
                      </a:stretch>
                    </a:blipFill>
                  </a:tcPr>
                </a:tc>
                <a:tc>
                  <a:txBody>
                    <a:bodyPr/>
                    <a:lstStyle/>
                    <a:p>
                      <a:endParaRPr lang="zh-CN"/>
                    </a:p>
                  </a:txBody>
                  <a:tcPr>
                    <a:blipFill rotWithShape="1">
                      <a:blip r:embed="rId3"/>
                      <a:stretch>
                        <a:fillRect l="-210000" t="-248352" r="-507143" b="-98901"/>
                      </a:stretch>
                    </a:blipFill>
                  </a:tcPr>
                </a:tc>
                <a:tc>
                  <a:txBody>
                    <a:bodyPr/>
                    <a:lstStyle/>
                    <a:p>
                      <a:endParaRPr lang="zh-CN"/>
                    </a:p>
                  </a:txBody>
                  <a:tcPr>
                    <a:blipFill rotWithShape="1">
                      <a:blip r:embed="rId3"/>
                      <a:stretch>
                        <a:fillRect l="-314493" t="-248352" r="-414493" b="-98901"/>
                      </a:stretch>
                    </a:blipFill>
                  </a:tcPr>
                </a:tc>
                <a:tc>
                  <a:txBody>
                    <a:bodyPr/>
                    <a:lstStyle/>
                    <a:p>
                      <a:endParaRPr lang="zh-CN"/>
                    </a:p>
                  </a:txBody>
                  <a:tcPr>
                    <a:blipFill rotWithShape="1">
                      <a:blip r:embed="rId3"/>
                      <a:stretch>
                        <a:fillRect l="-408571" t="-248352" r="-308571" b="-98901"/>
                      </a:stretch>
                    </a:blipFill>
                  </a:tcPr>
                </a:tc>
                <a:tc>
                  <a:txBody>
                    <a:bodyPr/>
                    <a:lstStyle/>
                    <a:p>
                      <a:endParaRPr lang="zh-CN"/>
                    </a:p>
                  </a:txBody>
                  <a:tcPr>
                    <a:blipFill rotWithShape="1">
                      <a:blip r:embed="rId3"/>
                      <a:stretch>
                        <a:fillRect l="-515942" t="-248352" r="-213043" b="-98901"/>
                      </a:stretch>
                    </a:blipFill>
                  </a:tcPr>
                </a:tc>
                <a:tc>
                  <a:txBody>
                    <a:bodyPr/>
                    <a:lstStyle/>
                    <a:p>
                      <a:endParaRPr lang="zh-CN"/>
                    </a:p>
                  </a:txBody>
                  <a:tcPr>
                    <a:blipFill rotWithShape="1">
                      <a:blip r:embed="rId3"/>
                      <a:stretch>
                        <a:fillRect l="-607143" t="-248352" r="-110000" b="-98901"/>
                      </a:stretch>
                    </a:blipFill>
                  </a:tcPr>
                </a:tc>
                <a:tc>
                  <a:txBody>
                    <a:bodyPr/>
                    <a:lstStyle/>
                    <a:p>
                      <a:endParaRPr lang="zh-CN"/>
                    </a:p>
                  </a:txBody>
                  <a:tcPr>
                    <a:blipFill rotWithShape="1">
                      <a:blip r:embed="rId3"/>
                      <a:stretch>
                        <a:fillRect l="-717391" t="-248352" r="-11594" b="-98901"/>
                      </a:stretch>
                    </a:blipFill>
                  </a:tcPr>
                </a:tc>
                <a:extLst>
                  <a:ext uri="{0D108BD9-81ED-4DB2-BD59-A6C34878D82A}">
                    <a16:rowId xmlns:a16="http://schemas.microsoft.com/office/drawing/2014/main" val="10003"/>
                  </a:ext>
                </a:extLst>
              </a:tr>
              <a:tr h="446842">
                <a:tc gridSpan="2">
                  <a:txBody>
                    <a:bodyPr/>
                    <a:lstStyle/>
                    <a:p>
                      <a:endParaRPr lang="zh-CN"/>
                    </a:p>
                  </a:txBody>
                  <a:tcPr>
                    <a:blipFill rotWithShape="1">
                      <a:blip r:embed="rId3"/>
                      <a:stretch>
                        <a:fillRect l="-5755" t="-434247" r="-305755" b="-23288"/>
                      </a:stretch>
                    </a:blipFill>
                  </a:tcPr>
                </a:tc>
                <a:tc hMerge="1">
                  <a:txBody>
                    <a:bodyPr/>
                    <a:lstStyle/>
                    <a:p>
                      <a:endParaRPr lang="zh-CN"/>
                    </a:p>
                  </a:txBody>
                  <a:tcPr/>
                </a:tc>
                <a:tc>
                  <a:txBody>
                    <a:bodyPr/>
                    <a:lstStyle/>
                    <a:p>
                      <a:endParaRPr lang="zh-CN"/>
                    </a:p>
                  </a:txBody>
                  <a:tcPr>
                    <a:blipFill rotWithShape="1">
                      <a:blip r:embed="rId3"/>
                      <a:stretch>
                        <a:fillRect l="-210000" t="-434247" r="-507143" b="-23288"/>
                      </a:stretch>
                    </a:blipFill>
                  </a:tcPr>
                </a:tc>
                <a:tc>
                  <a:txBody>
                    <a:bodyPr/>
                    <a:lstStyle/>
                    <a:p>
                      <a:endParaRPr lang="zh-CN"/>
                    </a:p>
                  </a:txBody>
                  <a:tcPr>
                    <a:blipFill rotWithShape="1">
                      <a:blip r:embed="rId3"/>
                      <a:stretch>
                        <a:fillRect l="-314493" t="-434247" r="-414493" b="-23288"/>
                      </a:stretch>
                    </a:blipFill>
                  </a:tcPr>
                </a:tc>
                <a:tc>
                  <a:txBody>
                    <a:bodyPr/>
                    <a:lstStyle/>
                    <a:p>
                      <a:endParaRPr lang="zh-CN"/>
                    </a:p>
                  </a:txBody>
                  <a:tcPr>
                    <a:blipFill rotWithShape="1">
                      <a:blip r:embed="rId3"/>
                      <a:stretch>
                        <a:fillRect l="-408571" t="-434247" r="-308571" b="-23288"/>
                      </a:stretch>
                    </a:blipFill>
                  </a:tcPr>
                </a:tc>
                <a:tc>
                  <a:txBody>
                    <a:bodyPr/>
                    <a:lstStyle/>
                    <a:p>
                      <a:endParaRPr lang="zh-CN"/>
                    </a:p>
                  </a:txBody>
                  <a:tcPr>
                    <a:blipFill rotWithShape="1">
                      <a:blip r:embed="rId3"/>
                      <a:stretch>
                        <a:fillRect l="-515942" t="-434247" r="-213043" b="-23288"/>
                      </a:stretch>
                    </a:blipFill>
                  </a:tcPr>
                </a:tc>
                <a:tc>
                  <a:txBody>
                    <a:bodyPr/>
                    <a:lstStyle/>
                    <a:p>
                      <a:endParaRPr lang="zh-CN"/>
                    </a:p>
                  </a:txBody>
                  <a:tcPr>
                    <a:blipFill rotWithShape="1">
                      <a:blip r:embed="rId3"/>
                      <a:stretch>
                        <a:fillRect l="-607143" t="-434247" r="-110000" b="-23288"/>
                      </a:stretch>
                    </a:blipFill>
                  </a:tcPr>
                </a:tc>
                <a:tc>
                  <a:txBody>
                    <a:bodyPr/>
                    <a:lstStyle/>
                    <a:p>
                      <a:endParaRPr lang="zh-CN" altLang="en-US" sz="1400" dirty="0">
                        <a:solidFill>
                          <a:schemeClr val="tx1"/>
                        </a:solidFill>
                      </a:endParaRP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4664968" y="1664965"/>
          <a:ext cx="3384376" cy="2448273"/>
        </p:xfrm>
        <a:graphic>
          <a:graphicData uri="http://schemas.openxmlformats.org/drawingml/2006/table">
            <a:tbl>
              <a:tblPr firstRow="1" bandRow="1">
                <a:effectLst>
                  <a:outerShdw blurRad="50800" dist="50800" dir="5400000" algn="ctr" rotWithShape="0">
                    <a:schemeClr val="tx1">
                      <a:lumMod val="50000"/>
                      <a:lumOff val="50000"/>
                    </a:schemeClr>
                  </a:outerShdw>
                </a:effectLst>
                <a:tableStyleId>{5C22544A-7EE6-4342-B048-85BDC9FD1C3A}</a:tableStyleId>
              </a:tblPr>
              <a:tblGrid>
                <a:gridCol w="423047">
                  <a:extLst>
                    <a:ext uri="{9D8B030D-6E8A-4147-A177-3AD203B41FA5}">
                      <a16:colId xmlns:a16="http://schemas.microsoft.com/office/drawing/2014/main" val="20000"/>
                    </a:ext>
                  </a:extLst>
                </a:gridCol>
                <a:gridCol w="423047">
                  <a:extLst>
                    <a:ext uri="{9D8B030D-6E8A-4147-A177-3AD203B41FA5}">
                      <a16:colId xmlns:a16="http://schemas.microsoft.com/office/drawing/2014/main" val="20001"/>
                    </a:ext>
                  </a:extLst>
                </a:gridCol>
                <a:gridCol w="423047">
                  <a:extLst>
                    <a:ext uri="{9D8B030D-6E8A-4147-A177-3AD203B41FA5}">
                      <a16:colId xmlns:a16="http://schemas.microsoft.com/office/drawing/2014/main" val="20002"/>
                    </a:ext>
                  </a:extLst>
                </a:gridCol>
                <a:gridCol w="423047">
                  <a:extLst>
                    <a:ext uri="{9D8B030D-6E8A-4147-A177-3AD203B41FA5}">
                      <a16:colId xmlns:a16="http://schemas.microsoft.com/office/drawing/2014/main" val="20003"/>
                    </a:ext>
                  </a:extLst>
                </a:gridCol>
                <a:gridCol w="423047">
                  <a:extLst>
                    <a:ext uri="{9D8B030D-6E8A-4147-A177-3AD203B41FA5}">
                      <a16:colId xmlns:a16="http://schemas.microsoft.com/office/drawing/2014/main" val="20004"/>
                    </a:ext>
                  </a:extLst>
                </a:gridCol>
                <a:gridCol w="423047">
                  <a:extLst>
                    <a:ext uri="{9D8B030D-6E8A-4147-A177-3AD203B41FA5}">
                      <a16:colId xmlns:a16="http://schemas.microsoft.com/office/drawing/2014/main" val="20005"/>
                    </a:ext>
                  </a:extLst>
                </a:gridCol>
                <a:gridCol w="423047">
                  <a:extLst>
                    <a:ext uri="{9D8B030D-6E8A-4147-A177-3AD203B41FA5}">
                      <a16:colId xmlns:a16="http://schemas.microsoft.com/office/drawing/2014/main" val="20006"/>
                    </a:ext>
                  </a:extLst>
                </a:gridCol>
                <a:gridCol w="423047">
                  <a:extLst>
                    <a:ext uri="{9D8B030D-6E8A-4147-A177-3AD203B41FA5}">
                      <a16:colId xmlns:a16="http://schemas.microsoft.com/office/drawing/2014/main" val="20007"/>
                    </a:ext>
                  </a:extLst>
                </a:gridCol>
              </a:tblGrid>
              <a:tr h="513704">
                <a:tc gridSpan="3">
                  <a:txBody>
                    <a:bodyPr/>
                    <a:lstStyle/>
                    <a:p>
                      <a:endParaRPr lang="zh-CN"/>
                    </a:p>
                  </a:txBody>
                  <a:tcPr>
                    <a:blipFill rotWithShape="1">
                      <a:blip r:embed="rId4"/>
                      <a:stretch>
                        <a:fillRect l="-4327" r="-171154" b="-398810"/>
                      </a:stretch>
                    </a:blipFill>
                  </a:tcPr>
                </a:tc>
                <a:tc hMerge="1">
                  <a:txBody>
                    <a:bodyPr/>
                    <a:lstStyle/>
                    <a:p>
                      <a:endParaRPr lang="zh-CN"/>
                    </a:p>
                  </a:txBody>
                  <a:tcPr/>
                </a:tc>
                <a:tc hMerge="1">
                  <a:txBody>
                    <a:bodyPr/>
                    <a:lstStyle/>
                    <a:p>
                      <a:endParaRPr lang="zh-CN"/>
                    </a:p>
                  </a:txBody>
                  <a:tcPr/>
                </a:tc>
                <a:tc>
                  <a:txBody>
                    <a:bodyPr/>
                    <a:lstStyle/>
                    <a:p>
                      <a:endParaRPr lang="zh-CN"/>
                    </a:p>
                  </a:txBody>
                  <a:tcPr>
                    <a:blipFill rotWithShape="1">
                      <a:blip r:embed="rId4"/>
                      <a:stretch>
                        <a:fillRect l="-310000" r="-408571" b="-398810"/>
                      </a:stretch>
                    </a:blipFill>
                  </a:tcPr>
                </a:tc>
                <a:tc>
                  <a:txBody>
                    <a:bodyPr/>
                    <a:lstStyle/>
                    <a:p>
                      <a:endParaRPr lang="zh-CN"/>
                    </a:p>
                  </a:txBody>
                  <a:tcPr>
                    <a:blipFill rotWithShape="1">
                      <a:blip r:embed="rId4"/>
                      <a:stretch>
                        <a:fillRect l="-415942" r="-314493" b="-398810"/>
                      </a:stretch>
                    </a:blipFill>
                  </a:tcPr>
                </a:tc>
                <a:tc>
                  <a:txBody>
                    <a:bodyPr/>
                    <a:lstStyle/>
                    <a:p>
                      <a:endParaRPr lang="zh-CN"/>
                    </a:p>
                  </a:txBody>
                  <a:tcPr>
                    <a:blipFill rotWithShape="1">
                      <a:blip r:embed="rId4"/>
                      <a:stretch>
                        <a:fillRect l="-515942" r="-214493" b="-398810"/>
                      </a:stretch>
                    </a:blipFill>
                  </a:tcPr>
                </a:tc>
                <a:tc>
                  <a:txBody>
                    <a:bodyPr/>
                    <a:lstStyle/>
                    <a:p>
                      <a:endParaRPr lang="zh-CN"/>
                    </a:p>
                  </a:txBody>
                  <a:tcPr>
                    <a:blipFill rotWithShape="1">
                      <a:blip r:embed="rId4"/>
                      <a:stretch>
                        <a:fillRect l="-607143" r="-111429" b="-398810"/>
                      </a:stretch>
                    </a:blipFill>
                  </a:tcPr>
                </a:tc>
                <a:tc>
                  <a:txBody>
                    <a:bodyPr/>
                    <a:lstStyle/>
                    <a:p>
                      <a:endParaRPr lang="zh-CN" altLang="en-US" sz="1400">
                        <a:solidFill>
                          <a:schemeClr val="tx1"/>
                        </a:solidFill>
                      </a:endParaRPr>
                    </a:p>
                  </a:txBody>
                  <a:tcPr/>
                </a:tc>
                <a:extLst>
                  <a:ext uri="{0D108BD9-81ED-4DB2-BD59-A6C34878D82A}">
                    <a16:rowId xmlns:a16="http://schemas.microsoft.com/office/drawing/2014/main" val="10000"/>
                  </a:ext>
                </a:extLst>
              </a:tr>
              <a:tr h="489214">
                <a:tc>
                  <a:txBody>
                    <a:bodyPr/>
                    <a:lstStyle/>
                    <a:p>
                      <a:endParaRPr lang="zh-CN"/>
                    </a:p>
                  </a:txBody>
                  <a:tcPr>
                    <a:blipFill rotWithShape="1">
                      <a:blip r:embed="rId4"/>
                      <a:stretch>
                        <a:fillRect l="-13043" t="-103704" r="-717391" b="-313580"/>
                      </a:stretch>
                    </a:blipFill>
                  </a:tcPr>
                </a:tc>
                <a:tc>
                  <a:txBody>
                    <a:bodyPr/>
                    <a:lstStyle/>
                    <a:p>
                      <a:endParaRPr lang="zh-CN"/>
                    </a:p>
                  </a:txBody>
                  <a:tcPr>
                    <a:blipFill rotWithShape="1">
                      <a:blip r:embed="rId4"/>
                      <a:stretch>
                        <a:fillRect l="-111429" t="-103704" r="-607143" b="-313580"/>
                      </a:stretch>
                    </a:blipFill>
                  </a:tcPr>
                </a:tc>
                <a:tc>
                  <a:txBody>
                    <a:bodyPr/>
                    <a:lstStyle/>
                    <a:p>
                      <a:endParaRPr lang="zh-CN"/>
                    </a:p>
                  </a:txBody>
                  <a:tcPr>
                    <a:blipFill rotWithShape="1">
                      <a:blip r:embed="rId4"/>
                      <a:stretch>
                        <a:fillRect l="-214493" t="-103704" r="-515942" b="-313580"/>
                      </a:stretch>
                    </a:blipFill>
                  </a:tcPr>
                </a:tc>
                <a:tc>
                  <a:txBody>
                    <a:bodyPr/>
                    <a:lstStyle/>
                    <a:p>
                      <a:endParaRPr lang="zh-CN"/>
                    </a:p>
                  </a:txBody>
                  <a:tcPr>
                    <a:blipFill rotWithShape="1">
                      <a:blip r:embed="rId4"/>
                      <a:stretch>
                        <a:fillRect l="-310000" t="-103704" r="-408571" b="-313580"/>
                      </a:stretch>
                    </a:blipFill>
                  </a:tcPr>
                </a:tc>
                <a:tc>
                  <a:txBody>
                    <a:bodyPr/>
                    <a:lstStyle/>
                    <a:p>
                      <a:endParaRPr lang="zh-CN"/>
                    </a:p>
                  </a:txBody>
                  <a:tcPr>
                    <a:blipFill rotWithShape="1">
                      <a:blip r:embed="rId4"/>
                      <a:stretch>
                        <a:fillRect l="-415942" t="-103704" r="-314493" b="-313580"/>
                      </a:stretch>
                    </a:blipFill>
                  </a:tcPr>
                </a:tc>
                <a:tc>
                  <a:txBody>
                    <a:bodyPr/>
                    <a:lstStyle/>
                    <a:p>
                      <a:endParaRPr lang="zh-CN"/>
                    </a:p>
                  </a:txBody>
                  <a:tcPr>
                    <a:blipFill rotWithShape="1">
                      <a:blip r:embed="rId4"/>
                      <a:stretch>
                        <a:fillRect l="-515942" t="-103704" r="-214493" b="-313580"/>
                      </a:stretch>
                    </a:blipFill>
                  </a:tcPr>
                </a:tc>
                <a:tc>
                  <a:txBody>
                    <a:bodyPr/>
                    <a:lstStyle/>
                    <a:p>
                      <a:endParaRPr lang="zh-CN"/>
                    </a:p>
                  </a:txBody>
                  <a:tcPr>
                    <a:blipFill rotWithShape="1">
                      <a:blip r:embed="rId4"/>
                      <a:stretch>
                        <a:fillRect l="-607143" t="-103704" r="-111429" b="-313580"/>
                      </a:stretch>
                    </a:blipFill>
                  </a:tcPr>
                </a:tc>
                <a:tc>
                  <a:txBody>
                    <a:bodyPr/>
                    <a:lstStyle/>
                    <a:p>
                      <a:endParaRPr lang="zh-CN"/>
                    </a:p>
                  </a:txBody>
                  <a:tcPr>
                    <a:blipFill rotWithShape="1">
                      <a:blip r:embed="rId4"/>
                      <a:stretch>
                        <a:fillRect l="-717391" t="-103704" r="-13043" b="-313580"/>
                      </a:stretch>
                    </a:blipFill>
                  </a:tcPr>
                </a:tc>
                <a:extLst>
                  <a:ext uri="{0D108BD9-81ED-4DB2-BD59-A6C34878D82A}">
                    <a16:rowId xmlns:a16="http://schemas.microsoft.com/office/drawing/2014/main" val="10001"/>
                  </a:ext>
                </a:extLst>
              </a:tr>
              <a:tr h="481785">
                <a:tc>
                  <a:txBody>
                    <a:bodyPr/>
                    <a:lstStyle/>
                    <a:p>
                      <a:endParaRPr lang="zh-CN"/>
                    </a:p>
                  </a:txBody>
                  <a:tcPr>
                    <a:blipFill rotWithShape="1">
                      <a:blip r:embed="rId4"/>
                      <a:stretch>
                        <a:fillRect l="-13043" t="-208861" r="-717391" b="-221519"/>
                      </a:stretch>
                    </a:blipFill>
                  </a:tcPr>
                </a:tc>
                <a:tc>
                  <a:txBody>
                    <a:bodyPr/>
                    <a:lstStyle/>
                    <a:p>
                      <a:endParaRPr lang="zh-CN"/>
                    </a:p>
                  </a:txBody>
                  <a:tcPr>
                    <a:blipFill rotWithShape="1">
                      <a:blip r:embed="rId4"/>
                      <a:stretch>
                        <a:fillRect l="-111429" t="-208861" r="-607143" b="-221519"/>
                      </a:stretch>
                    </a:blipFill>
                  </a:tcPr>
                </a:tc>
                <a:tc>
                  <a:txBody>
                    <a:bodyPr/>
                    <a:lstStyle/>
                    <a:p>
                      <a:endParaRPr lang="zh-CN"/>
                    </a:p>
                  </a:txBody>
                  <a:tcPr>
                    <a:blipFill rotWithShape="1">
                      <a:blip r:embed="rId4"/>
                      <a:stretch>
                        <a:fillRect l="-214493" t="-208861" r="-515942" b="-221519"/>
                      </a:stretch>
                    </a:blipFill>
                  </a:tcPr>
                </a:tc>
                <a:tc>
                  <a:txBody>
                    <a:bodyPr/>
                    <a:lstStyle/>
                    <a:p>
                      <a:endParaRPr lang="zh-CN"/>
                    </a:p>
                  </a:txBody>
                  <a:tcPr>
                    <a:blipFill rotWithShape="1">
                      <a:blip r:embed="rId4"/>
                      <a:stretch>
                        <a:fillRect l="-310000" t="-208861" r="-408571" b="-221519"/>
                      </a:stretch>
                    </a:blipFill>
                  </a:tcPr>
                </a:tc>
                <a:tc>
                  <a:txBody>
                    <a:bodyPr/>
                    <a:lstStyle/>
                    <a:p>
                      <a:endParaRPr lang="zh-CN"/>
                    </a:p>
                  </a:txBody>
                  <a:tcPr>
                    <a:blipFill rotWithShape="1">
                      <a:blip r:embed="rId4"/>
                      <a:stretch>
                        <a:fillRect l="-415942" t="-208861" r="-314493" b="-221519"/>
                      </a:stretch>
                    </a:blipFill>
                  </a:tcPr>
                </a:tc>
                <a:tc>
                  <a:txBody>
                    <a:bodyPr/>
                    <a:lstStyle/>
                    <a:p>
                      <a:endParaRPr lang="zh-CN"/>
                    </a:p>
                  </a:txBody>
                  <a:tcPr>
                    <a:blipFill rotWithShape="1">
                      <a:blip r:embed="rId4"/>
                      <a:stretch>
                        <a:fillRect l="-515942" t="-208861" r="-214493" b="-221519"/>
                      </a:stretch>
                    </a:blipFill>
                  </a:tcPr>
                </a:tc>
                <a:tc>
                  <a:txBody>
                    <a:bodyPr/>
                    <a:lstStyle/>
                    <a:p>
                      <a:endParaRPr lang="zh-CN"/>
                    </a:p>
                  </a:txBody>
                  <a:tcPr>
                    <a:blipFill rotWithShape="1">
                      <a:blip r:embed="rId4"/>
                      <a:stretch>
                        <a:fillRect l="-607143" t="-208861" r="-111429" b="-221519"/>
                      </a:stretch>
                    </a:blipFill>
                  </a:tcPr>
                </a:tc>
                <a:tc>
                  <a:txBody>
                    <a:bodyPr/>
                    <a:lstStyle/>
                    <a:p>
                      <a:endParaRPr lang="zh-CN"/>
                    </a:p>
                  </a:txBody>
                  <a:tcPr>
                    <a:blipFill rotWithShape="1">
                      <a:blip r:embed="rId4"/>
                      <a:stretch>
                        <a:fillRect l="-717391" t="-208861" r="-13043" b="-221519"/>
                      </a:stretch>
                    </a:blipFill>
                  </a:tcPr>
                </a:tc>
                <a:extLst>
                  <a:ext uri="{0D108BD9-81ED-4DB2-BD59-A6C34878D82A}">
                    <a16:rowId xmlns:a16="http://schemas.microsoft.com/office/drawing/2014/main" val="10002"/>
                  </a:ext>
                </a:extLst>
              </a:tr>
              <a:tr h="481785">
                <a:tc>
                  <a:txBody>
                    <a:bodyPr/>
                    <a:lstStyle/>
                    <a:p>
                      <a:endParaRPr lang="zh-CN"/>
                    </a:p>
                  </a:txBody>
                  <a:tcPr>
                    <a:blipFill rotWithShape="1">
                      <a:blip r:embed="rId4"/>
                      <a:stretch>
                        <a:fillRect l="-13043" t="-308861" r="-717391" b="-121519"/>
                      </a:stretch>
                    </a:blipFill>
                  </a:tcPr>
                </a:tc>
                <a:tc>
                  <a:txBody>
                    <a:bodyPr/>
                    <a:lstStyle/>
                    <a:p>
                      <a:endParaRPr lang="zh-CN"/>
                    </a:p>
                  </a:txBody>
                  <a:tcPr>
                    <a:blipFill rotWithShape="1">
                      <a:blip r:embed="rId4"/>
                      <a:stretch>
                        <a:fillRect l="-111429" t="-308861" r="-607143" b="-121519"/>
                      </a:stretch>
                    </a:blipFill>
                  </a:tcPr>
                </a:tc>
                <a:tc>
                  <a:txBody>
                    <a:bodyPr/>
                    <a:lstStyle/>
                    <a:p>
                      <a:endParaRPr lang="zh-CN"/>
                    </a:p>
                  </a:txBody>
                  <a:tcPr>
                    <a:blipFill rotWithShape="1">
                      <a:blip r:embed="rId4"/>
                      <a:stretch>
                        <a:fillRect l="-214493" t="-308861" r="-515942" b="-121519"/>
                      </a:stretch>
                    </a:blipFill>
                  </a:tcPr>
                </a:tc>
                <a:tc>
                  <a:txBody>
                    <a:bodyPr/>
                    <a:lstStyle/>
                    <a:p>
                      <a:endParaRPr lang="zh-CN"/>
                    </a:p>
                  </a:txBody>
                  <a:tcPr>
                    <a:blipFill rotWithShape="1">
                      <a:blip r:embed="rId4"/>
                      <a:stretch>
                        <a:fillRect l="-310000" t="-308861" r="-408571" b="-121519"/>
                      </a:stretch>
                    </a:blipFill>
                  </a:tcPr>
                </a:tc>
                <a:tc>
                  <a:txBody>
                    <a:bodyPr/>
                    <a:lstStyle/>
                    <a:p>
                      <a:endParaRPr lang="zh-CN"/>
                    </a:p>
                  </a:txBody>
                  <a:tcPr>
                    <a:blipFill rotWithShape="1">
                      <a:blip r:embed="rId4"/>
                      <a:stretch>
                        <a:fillRect l="-415942" t="-308861" r="-314493" b="-121519"/>
                      </a:stretch>
                    </a:blipFill>
                  </a:tcPr>
                </a:tc>
                <a:tc>
                  <a:txBody>
                    <a:bodyPr/>
                    <a:lstStyle/>
                    <a:p>
                      <a:endParaRPr lang="zh-CN"/>
                    </a:p>
                  </a:txBody>
                  <a:tcPr>
                    <a:blipFill rotWithShape="1">
                      <a:blip r:embed="rId4"/>
                      <a:stretch>
                        <a:fillRect l="-515942" t="-308861" r="-214493" b="-121519"/>
                      </a:stretch>
                    </a:blipFill>
                  </a:tcPr>
                </a:tc>
                <a:tc>
                  <a:txBody>
                    <a:bodyPr/>
                    <a:lstStyle/>
                    <a:p>
                      <a:endParaRPr lang="zh-CN"/>
                    </a:p>
                  </a:txBody>
                  <a:tcPr>
                    <a:blipFill rotWithShape="1">
                      <a:blip r:embed="rId4"/>
                      <a:stretch>
                        <a:fillRect l="-607143" t="-308861" r="-111429" b="-121519"/>
                      </a:stretch>
                    </a:blipFill>
                  </a:tcPr>
                </a:tc>
                <a:tc>
                  <a:txBody>
                    <a:bodyPr/>
                    <a:lstStyle/>
                    <a:p>
                      <a:endParaRPr lang="zh-CN"/>
                    </a:p>
                  </a:txBody>
                  <a:tcPr>
                    <a:blipFill rotWithShape="1">
                      <a:blip r:embed="rId4"/>
                      <a:stretch>
                        <a:fillRect l="-717391" t="-308861" r="-13043" b="-121519"/>
                      </a:stretch>
                    </a:blipFill>
                  </a:tcPr>
                </a:tc>
                <a:extLst>
                  <a:ext uri="{0D108BD9-81ED-4DB2-BD59-A6C34878D82A}">
                    <a16:rowId xmlns:a16="http://schemas.microsoft.com/office/drawing/2014/main" val="10003"/>
                  </a:ext>
                </a:extLst>
              </a:tr>
              <a:tr h="481785">
                <a:tc gridSpan="2">
                  <a:txBody>
                    <a:bodyPr/>
                    <a:lstStyle/>
                    <a:p>
                      <a:endParaRPr lang="zh-CN"/>
                    </a:p>
                  </a:txBody>
                  <a:tcPr>
                    <a:blipFill rotWithShape="1">
                      <a:blip r:embed="rId4"/>
                      <a:stretch>
                        <a:fillRect l="-6475" t="-408861" r="-305755" b="-21519"/>
                      </a:stretch>
                    </a:blipFill>
                  </a:tcPr>
                </a:tc>
                <a:tc hMerge="1">
                  <a:txBody>
                    <a:bodyPr/>
                    <a:lstStyle/>
                    <a:p>
                      <a:endParaRPr lang="zh-CN"/>
                    </a:p>
                  </a:txBody>
                  <a:tcPr/>
                </a:tc>
                <a:tc>
                  <a:txBody>
                    <a:bodyPr/>
                    <a:lstStyle/>
                    <a:p>
                      <a:endParaRPr lang="zh-CN"/>
                    </a:p>
                  </a:txBody>
                  <a:tcPr>
                    <a:blipFill rotWithShape="1">
                      <a:blip r:embed="rId4"/>
                      <a:stretch>
                        <a:fillRect l="-214493" t="-408861" r="-515942" b="-21519"/>
                      </a:stretch>
                    </a:blipFill>
                  </a:tcPr>
                </a:tc>
                <a:tc>
                  <a:txBody>
                    <a:bodyPr/>
                    <a:lstStyle/>
                    <a:p>
                      <a:endParaRPr lang="zh-CN"/>
                    </a:p>
                  </a:txBody>
                  <a:tcPr>
                    <a:blipFill rotWithShape="1">
                      <a:blip r:embed="rId4"/>
                      <a:stretch>
                        <a:fillRect l="-310000" t="-408861" r="-408571" b="-21519"/>
                      </a:stretch>
                    </a:blipFill>
                  </a:tcPr>
                </a:tc>
                <a:tc>
                  <a:txBody>
                    <a:bodyPr/>
                    <a:lstStyle/>
                    <a:p>
                      <a:endParaRPr lang="zh-CN"/>
                    </a:p>
                  </a:txBody>
                  <a:tcPr>
                    <a:blipFill rotWithShape="1">
                      <a:blip r:embed="rId4"/>
                      <a:stretch>
                        <a:fillRect l="-415942" t="-408861" r="-314493" b="-21519"/>
                      </a:stretch>
                    </a:blipFill>
                  </a:tcPr>
                </a:tc>
                <a:tc>
                  <a:txBody>
                    <a:bodyPr/>
                    <a:lstStyle/>
                    <a:p>
                      <a:endParaRPr lang="zh-CN"/>
                    </a:p>
                  </a:txBody>
                  <a:tcPr>
                    <a:blipFill rotWithShape="1">
                      <a:blip r:embed="rId4"/>
                      <a:stretch>
                        <a:fillRect l="-515942" t="-408861" r="-214493" b="-21519"/>
                      </a:stretch>
                    </a:blipFill>
                  </a:tcPr>
                </a:tc>
                <a:tc>
                  <a:txBody>
                    <a:bodyPr/>
                    <a:lstStyle/>
                    <a:p>
                      <a:endParaRPr lang="zh-CN"/>
                    </a:p>
                  </a:txBody>
                  <a:tcPr>
                    <a:blipFill rotWithShape="1">
                      <a:blip r:embed="rId4"/>
                      <a:stretch>
                        <a:fillRect l="-607143" t="-408861" r="-111429" b="-21519"/>
                      </a:stretch>
                    </a:blipFill>
                  </a:tcPr>
                </a:tc>
                <a:tc>
                  <a:txBody>
                    <a:bodyPr/>
                    <a:lstStyle/>
                    <a:p>
                      <a:endParaRPr lang="zh-CN" altLang="en-US" sz="14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8" name="Down Arrow 7"/>
          <p:cNvSpPr/>
          <p:nvPr/>
        </p:nvSpPr>
        <p:spPr bwMode="auto">
          <a:xfrm>
            <a:off x="640215" y="3897213"/>
            <a:ext cx="360040" cy="5760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graphicFrame>
        <p:nvGraphicFramePr>
          <p:cNvPr id="9" name="Table 8"/>
          <p:cNvGraphicFramePr>
            <a:graphicFrameLocks noGrp="1"/>
          </p:cNvGraphicFramePr>
          <p:nvPr/>
        </p:nvGraphicFramePr>
        <p:xfrm>
          <a:off x="4664968" y="4257254"/>
          <a:ext cx="3312368" cy="2376264"/>
        </p:xfrm>
        <a:graphic>
          <a:graphicData uri="http://schemas.openxmlformats.org/drawingml/2006/table">
            <a:tbl>
              <a:tblPr firstRow="1" bandRow="1">
                <a:effectLst>
                  <a:outerShdw blurRad="50800" dist="50800" dir="5400000" algn="ctr" rotWithShape="0">
                    <a:schemeClr val="tx1">
                      <a:lumMod val="50000"/>
                      <a:lumOff val="50000"/>
                    </a:schemeClr>
                  </a:outerShdw>
                </a:effectLst>
                <a:tableStyleId>{5C22544A-7EE6-4342-B048-85BDC9FD1C3A}</a:tableStyleId>
              </a:tblPr>
              <a:tblGrid>
                <a:gridCol w="414046">
                  <a:extLst>
                    <a:ext uri="{9D8B030D-6E8A-4147-A177-3AD203B41FA5}">
                      <a16:colId xmlns:a16="http://schemas.microsoft.com/office/drawing/2014/main" val="20000"/>
                    </a:ext>
                  </a:extLst>
                </a:gridCol>
                <a:gridCol w="414046">
                  <a:extLst>
                    <a:ext uri="{9D8B030D-6E8A-4147-A177-3AD203B41FA5}">
                      <a16:colId xmlns:a16="http://schemas.microsoft.com/office/drawing/2014/main" val="20001"/>
                    </a:ext>
                  </a:extLst>
                </a:gridCol>
                <a:gridCol w="414046">
                  <a:extLst>
                    <a:ext uri="{9D8B030D-6E8A-4147-A177-3AD203B41FA5}">
                      <a16:colId xmlns:a16="http://schemas.microsoft.com/office/drawing/2014/main" val="20002"/>
                    </a:ext>
                  </a:extLst>
                </a:gridCol>
                <a:gridCol w="414046">
                  <a:extLst>
                    <a:ext uri="{9D8B030D-6E8A-4147-A177-3AD203B41FA5}">
                      <a16:colId xmlns:a16="http://schemas.microsoft.com/office/drawing/2014/main" val="20003"/>
                    </a:ext>
                  </a:extLst>
                </a:gridCol>
                <a:gridCol w="414046">
                  <a:extLst>
                    <a:ext uri="{9D8B030D-6E8A-4147-A177-3AD203B41FA5}">
                      <a16:colId xmlns:a16="http://schemas.microsoft.com/office/drawing/2014/main" val="20004"/>
                    </a:ext>
                  </a:extLst>
                </a:gridCol>
                <a:gridCol w="414046">
                  <a:extLst>
                    <a:ext uri="{9D8B030D-6E8A-4147-A177-3AD203B41FA5}">
                      <a16:colId xmlns:a16="http://schemas.microsoft.com/office/drawing/2014/main" val="20005"/>
                    </a:ext>
                  </a:extLst>
                </a:gridCol>
                <a:gridCol w="414046">
                  <a:extLst>
                    <a:ext uri="{9D8B030D-6E8A-4147-A177-3AD203B41FA5}">
                      <a16:colId xmlns:a16="http://schemas.microsoft.com/office/drawing/2014/main" val="20006"/>
                    </a:ext>
                  </a:extLst>
                </a:gridCol>
                <a:gridCol w="414046">
                  <a:extLst>
                    <a:ext uri="{9D8B030D-6E8A-4147-A177-3AD203B41FA5}">
                      <a16:colId xmlns:a16="http://schemas.microsoft.com/office/drawing/2014/main" val="20007"/>
                    </a:ext>
                  </a:extLst>
                </a:gridCol>
              </a:tblGrid>
              <a:tr h="471805">
                <a:tc gridSpan="3">
                  <a:txBody>
                    <a:bodyPr/>
                    <a:lstStyle/>
                    <a:p>
                      <a:endParaRPr lang="zh-CN"/>
                    </a:p>
                  </a:txBody>
                  <a:tcPr>
                    <a:blipFill rotWithShape="1">
                      <a:blip r:embed="rId5"/>
                      <a:stretch>
                        <a:fillRect l="-4412" r="-170588" b="-428571"/>
                      </a:stretch>
                    </a:blipFill>
                  </a:tcPr>
                </a:tc>
                <a:tc hMerge="1">
                  <a:txBody>
                    <a:bodyPr/>
                    <a:lstStyle/>
                    <a:p>
                      <a:endParaRPr lang="zh-CN"/>
                    </a:p>
                  </a:txBody>
                  <a:tcPr/>
                </a:tc>
                <a:tc hMerge="1">
                  <a:txBody>
                    <a:bodyPr/>
                    <a:lstStyle/>
                    <a:p>
                      <a:endParaRPr lang="zh-CN"/>
                    </a:p>
                  </a:txBody>
                  <a:tcPr/>
                </a:tc>
                <a:tc>
                  <a:txBody>
                    <a:bodyPr/>
                    <a:lstStyle/>
                    <a:p>
                      <a:endParaRPr lang="zh-CN"/>
                    </a:p>
                  </a:txBody>
                  <a:tcPr>
                    <a:blipFill rotWithShape="1">
                      <a:blip r:embed="rId5"/>
                      <a:stretch>
                        <a:fillRect l="-313235" r="-411765" b="-428571"/>
                      </a:stretch>
                    </a:blipFill>
                  </a:tcPr>
                </a:tc>
                <a:tc>
                  <a:txBody>
                    <a:bodyPr/>
                    <a:lstStyle/>
                    <a:p>
                      <a:endParaRPr lang="zh-CN"/>
                    </a:p>
                  </a:txBody>
                  <a:tcPr>
                    <a:blipFill rotWithShape="1">
                      <a:blip r:embed="rId5"/>
                      <a:stretch>
                        <a:fillRect l="-413235" r="-311765" b="-428571"/>
                      </a:stretch>
                    </a:blipFill>
                  </a:tcPr>
                </a:tc>
                <a:tc>
                  <a:txBody>
                    <a:bodyPr/>
                    <a:lstStyle/>
                    <a:p>
                      <a:endParaRPr lang="zh-CN"/>
                    </a:p>
                  </a:txBody>
                  <a:tcPr>
                    <a:blipFill rotWithShape="1">
                      <a:blip r:embed="rId5"/>
                      <a:stretch>
                        <a:fillRect l="-513235" r="-211765" b="-428571"/>
                      </a:stretch>
                    </a:blipFill>
                  </a:tcPr>
                </a:tc>
                <a:tc>
                  <a:txBody>
                    <a:bodyPr/>
                    <a:lstStyle/>
                    <a:p>
                      <a:endParaRPr lang="zh-CN"/>
                    </a:p>
                  </a:txBody>
                  <a:tcPr>
                    <a:blipFill rotWithShape="1">
                      <a:blip r:embed="rId5"/>
                      <a:stretch>
                        <a:fillRect l="-613235" r="-111765" b="-428571"/>
                      </a:stretch>
                    </a:blipFill>
                  </a:tcPr>
                </a:tc>
                <a:tc>
                  <a:txBody>
                    <a:bodyPr/>
                    <a:lstStyle/>
                    <a:p>
                      <a:endParaRPr lang="zh-CN" altLang="en-US" sz="1400" dirty="0">
                        <a:solidFill>
                          <a:schemeClr val="tx1"/>
                        </a:solidFill>
                      </a:endParaRPr>
                    </a:p>
                  </a:txBody>
                  <a:tcPr/>
                </a:tc>
                <a:extLst>
                  <a:ext uri="{0D108BD9-81ED-4DB2-BD59-A6C34878D82A}">
                    <a16:rowId xmlns:a16="http://schemas.microsoft.com/office/drawing/2014/main" val="10000"/>
                  </a:ext>
                </a:extLst>
              </a:tr>
              <a:tr h="449312">
                <a:tc>
                  <a:txBody>
                    <a:bodyPr/>
                    <a:lstStyle/>
                    <a:p>
                      <a:endParaRPr lang="zh-CN"/>
                    </a:p>
                  </a:txBody>
                  <a:tcPr>
                    <a:blipFill rotWithShape="1">
                      <a:blip r:embed="rId5"/>
                      <a:stretch>
                        <a:fillRect l="-13235" t="-104054" r="-711765" b="-345946"/>
                      </a:stretch>
                    </a:blipFill>
                  </a:tcPr>
                </a:tc>
                <a:tc>
                  <a:txBody>
                    <a:bodyPr/>
                    <a:lstStyle/>
                    <a:p>
                      <a:endParaRPr lang="zh-CN"/>
                    </a:p>
                  </a:txBody>
                  <a:tcPr>
                    <a:blipFill rotWithShape="1">
                      <a:blip r:embed="rId5"/>
                      <a:stretch>
                        <a:fillRect l="-113235" t="-104054" r="-611765" b="-345946"/>
                      </a:stretch>
                    </a:blipFill>
                  </a:tcPr>
                </a:tc>
                <a:tc>
                  <a:txBody>
                    <a:bodyPr/>
                    <a:lstStyle/>
                    <a:p>
                      <a:endParaRPr lang="zh-CN"/>
                    </a:p>
                  </a:txBody>
                  <a:tcPr>
                    <a:blipFill rotWithShape="1">
                      <a:blip r:embed="rId5"/>
                      <a:stretch>
                        <a:fillRect l="-213235" t="-104054" r="-511765" b="-345946"/>
                      </a:stretch>
                    </a:blipFill>
                  </a:tcPr>
                </a:tc>
                <a:tc>
                  <a:txBody>
                    <a:bodyPr/>
                    <a:lstStyle/>
                    <a:p>
                      <a:endParaRPr lang="zh-CN"/>
                    </a:p>
                  </a:txBody>
                  <a:tcPr>
                    <a:blipFill rotWithShape="1">
                      <a:blip r:embed="rId5"/>
                      <a:stretch>
                        <a:fillRect l="-313235" t="-104054" r="-411765" b="-345946"/>
                      </a:stretch>
                    </a:blipFill>
                  </a:tcPr>
                </a:tc>
                <a:tc>
                  <a:txBody>
                    <a:bodyPr/>
                    <a:lstStyle/>
                    <a:p>
                      <a:endParaRPr lang="zh-CN"/>
                    </a:p>
                  </a:txBody>
                  <a:tcPr>
                    <a:blipFill rotWithShape="1">
                      <a:blip r:embed="rId5"/>
                      <a:stretch>
                        <a:fillRect l="-413235" t="-104054" r="-311765" b="-345946"/>
                      </a:stretch>
                    </a:blipFill>
                  </a:tcPr>
                </a:tc>
                <a:tc>
                  <a:txBody>
                    <a:bodyPr/>
                    <a:lstStyle/>
                    <a:p>
                      <a:endParaRPr lang="zh-CN"/>
                    </a:p>
                  </a:txBody>
                  <a:tcPr>
                    <a:blipFill rotWithShape="1">
                      <a:blip r:embed="rId5"/>
                      <a:stretch>
                        <a:fillRect l="-513235" t="-104054" r="-211765" b="-345946"/>
                      </a:stretch>
                    </a:blipFill>
                  </a:tcPr>
                </a:tc>
                <a:tc>
                  <a:txBody>
                    <a:bodyPr/>
                    <a:lstStyle/>
                    <a:p>
                      <a:endParaRPr lang="zh-CN"/>
                    </a:p>
                  </a:txBody>
                  <a:tcPr>
                    <a:blipFill rotWithShape="1">
                      <a:blip r:embed="rId5"/>
                      <a:stretch>
                        <a:fillRect l="-613235" t="-104054" r="-111765" b="-345946"/>
                      </a:stretch>
                    </a:blipFill>
                  </a:tcPr>
                </a:tc>
                <a:tc>
                  <a:txBody>
                    <a:bodyPr/>
                    <a:lstStyle/>
                    <a:p>
                      <a:endParaRPr lang="zh-CN"/>
                    </a:p>
                  </a:txBody>
                  <a:tcPr>
                    <a:blipFill rotWithShape="1">
                      <a:blip r:embed="rId5"/>
                      <a:stretch>
                        <a:fillRect l="-713235" t="-104054" r="-11765" b="-345946"/>
                      </a:stretch>
                    </a:blipFill>
                  </a:tcPr>
                </a:tc>
                <a:extLst>
                  <a:ext uri="{0D108BD9-81ED-4DB2-BD59-A6C34878D82A}">
                    <a16:rowId xmlns:a16="http://schemas.microsoft.com/office/drawing/2014/main" val="10001"/>
                  </a:ext>
                </a:extLst>
              </a:tr>
              <a:tr h="442490">
                <a:tc>
                  <a:txBody>
                    <a:bodyPr/>
                    <a:lstStyle/>
                    <a:p>
                      <a:endParaRPr lang="zh-CN"/>
                    </a:p>
                  </a:txBody>
                  <a:tcPr>
                    <a:blipFill rotWithShape="1">
                      <a:blip r:embed="rId5"/>
                      <a:stretch>
                        <a:fillRect l="-13235" t="-206849" r="-711765" b="-250685"/>
                      </a:stretch>
                    </a:blipFill>
                  </a:tcPr>
                </a:tc>
                <a:tc>
                  <a:txBody>
                    <a:bodyPr/>
                    <a:lstStyle/>
                    <a:p>
                      <a:endParaRPr lang="zh-CN"/>
                    </a:p>
                  </a:txBody>
                  <a:tcPr>
                    <a:blipFill rotWithShape="1">
                      <a:blip r:embed="rId5"/>
                      <a:stretch>
                        <a:fillRect l="-113235" t="-206849" r="-611765" b="-250685"/>
                      </a:stretch>
                    </a:blipFill>
                  </a:tcPr>
                </a:tc>
                <a:tc>
                  <a:txBody>
                    <a:bodyPr/>
                    <a:lstStyle/>
                    <a:p>
                      <a:endParaRPr lang="zh-CN"/>
                    </a:p>
                  </a:txBody>
                  <a:tcPr>
                    <a:blipFill rotWithShape="1">
                      <a:blip r:embed="rId5"/>
                      <a:stretch>
                        <a:fillRect l="-213235" t="-206849" r="-511765" b="-250685"/>
                      </a:stretch>
                    </a:blipFill>
                  </a:tcPr>
                </a:tc>
                <a:tc>
                  <a:txBody>
                    <a:bodyPr/>
                    <a:lstStyle/>
                    <a:p>
                      <a:endParaRPr lang="zh-CN"/>
                    </a:p>
                  </a:txBody>
                  <a:tcPr>
                    <a:blipFill rotWithShape="1">
                      <a:blip r:embed="rId5"/>
                      <a:stretch>
                        <a:fillRect l="-313235" t="-206849" r="-411765" b="-250685"/>
                      </a:stretch>
                    </a:blipFill>
                  </a:tcPr>
                </a:tc>
                <a:tc>
                  <a:txBody>
                    <a:bodyPr/>
                    <a:lstStyle/>
                    <a:p>
                      <a:endParaRPr lang="zh-CN"/>
                    </a:p>
                  </a:txBody>
                  <a:tcPr>
                    <a:blipFill rotWithShape="1">
                      <a:blip r:embed="rId5"/>
                      <a:stretch>
                        <a:fillRect l="-413235" t="-206849" r="-311765" b="-250685"/>
                      </a:stretch>
                    </a:blipFill>
                  </a:tcPr>
                </a:tc>
                <a:tc>
                  <a:txBody>
                    <a:bodyPr/>
                    <a:lstStyle/>
                    <a:p>
                      <a:endParaRPr lang="zh-CN"/>
                    </a:p>
                  </a:txBody>
                  <a:tcPr>
                    <a:blipFill rotWithShape="1">
                      <a:blip r:embed="rId5"/>
                      <a:stretch>
                        <a:fillRect l="-513235" t="-206849" r="-211765" b="-250685"/>
                      </a:stretch>
                    </a:blipFill>
                  </a:tcPr>
                </a:tc>
                <a:tc>
                  <a:txBody>
                    <a:bodyPr/>
                    <a:lstStyle/>
                    <a:p>
                      <a:endParaRPr lang="zh-CN"/>
                    </a:p>
                  </a:txBody>
                  <a:tcPr>
                    <a:blipFill rotWithShape="1">
                      <a:blip r:embed="rId5"/>
                      <a:stretch>
                        <a:fillRect l="-613235" t="-206849" r="-111765" b="-250685"/>
                      </a:stretch>
                    </a:blipFill>
                  </a:tcPr>
                </a:tc>
                <a:tc>
                  <a:txBody>
                    <a:bodyPr/>
                    <a:lstStyle/>
                    <a:p>
                      <a:endParaRPr lang="zh-CN" altLang="en-US" sz="1000" dirty="0">
                        <a:solidFill>
                          <a:srgbClr val="0000FF"/>
                        </a:solidFill>
                      </a:endParaRPr>
                    </a:p>
                  </a:txBody>
                  <a:tcPr/>
                </a:tc>
                <a:extLst>
                  <a:ext uri="{0D108BD9-81ED-4DB2-BD59-A6C34878D82A}">
                    <a16:rowId xmlns:a16="http://schemas.microsoft.com/office/drawing/2014/main" val="10002"/>
                  </a:ext>
                </a:extLst>
              </a:tr>
              <a:tr h="442490">
                <a:tc>
                  <a:txBody>
                    <a:bodyPr/>
                    <a:lstStyle/>
                    <a:p>
                      <a:endParaRPr lang="zh-CN"/>
                    </a:p>
                  </a:txBody>
                  <a:tcPr>
                    <a:blipFill rotWithShape="1">
                      <a:blip r:embed="rId5"/>
                      <a:stretch>
                        <a:fillRect l="-13235" t="-311111" r="-711765" b="-154167"/>
                      </a:stretch>
                    </a:blipFill>
                  </a:tcPr>
                </a:tc>
                <a:tc>
                  <a:txBody>
                    <a:bodyPr/>
                    <a:lstStyle/>
                    <a:p>
                      <a:endParaRPr lang="zh-CN"/>
                    </a:p>
                  </a:txBody>
                  <a:tcPr>
                    <a:blipFill rotWithShape="1">
                      <a:blip r:embed="rId5"/>
                      <a:stretch>
                        <a:fillRect l="-113235" t="-311111" r="-611765" b="-154167"/>
                      </a:stretch>
                    </a:blipFill>
                  </a:tcPr>
                </a:tc>
                <a:tc>
                  <a:txBody>
                    <a:bodyPr/>
                    <a:lstStyle/>
                    <a:p>
                      <a:endParaRPr lang="zh-CN"/>
                    </a:p>
                  </a:txBody>
                  <a:tcPr>
                    <a:blipFill rotWithShape="1">
                      <a:blip r:embed="rId5"/>
                      <a:stretch>
                        <a:fillRect l="-213235" t="-311111" r="-511765" b="-154167"/>
                      </a:stretch>
                    </a:blipFill>
                  </a:tcPr>
                </a:tc>
                <a:tc>
                  <a:txBody>
                    <a:bodyPr/>
                    <a:lstStyle/>
                    <a:p>
                      <a:endParaRPr lang="zh-CN"/>
                    </a:p>
                  </a:txBody>
                  <a:tcPr>
                    <a:blipFill rotWithShape="1">
                      <a:blip r:embed="rId5"/>
                      <a:stretch>
                        <a:fillRect l="-313235" t="-311111" r="-411765" b="-154167"/>
                      </a:stretch>
                    </a:blipFill>
                  </a:tcPr>
                </a:tc>
                <a:tc>
                  <a:txBody>
                    <a:bodyPr/>
                    <a:lstStyle/>
                    <a:p>
                      <a:endParaRPr lang="zh-CN"/>
                    </a:p>
                  </a:txBody>
                  <a:tcPr>
                    <a:blipFill rotWithShape="1">
                      <a:blip r:embed="rId5"/>
                      <a:stretch>
                        <a:fillRect l="-413235" t="-311111" r="-311765" b="-154167"/>
                      </a:stretch>
                    </a:blipFill>
                  </a:tcPr>
                </a:tc>
                <a:tc>
                  <a:txBody>
                    <a:bodyPr/>
                    <a:lstStyle/>
                    <a:p>
                      <a:endParaRPr lang="zh-CN"/>
                    </a:p>
                  </a:txBody>
                  <a:tcPr>
                    <a:blipFill rotWithShape="1">
                      <a:blip r:embed="rId5"/>
                      <a:stretch>
                        <a:fillRect l="-513235" t="-311111" r="-211765" b="-154167"/>
                      </a:stretch>
                    </a:blipFill>
                  </a:tcPr>
                </a:tc>
                <a:tc>
                  <a:txBody>
                    <a:bodyPr/>
                    <a:lstStyle/>
                    <a:p>
                      <a:endParaRPr lang="zh-CN"/>
                    </a:p>
                  </a:txBody>
                  <a:tcPr>
                    <a:blipFill rotWithShape="1">
                      <a:blip r:embed="rId5"/>
                      <a:stretch>
                        <a:fillRect l="-613235" t="-311111" r="-111765" b="-154167"/>
                      </a:stretch>
                    </a:blipFill>
                  </a:tcPr>
                </a:tc>
                <a:tc>
                  <a:txBody>
                    <a:bodyPr/>
                    <a:lstStyle/>
                    <a:p>
                      <a:endParaRPr lang="zh-CN" altLang="en-US" sz="1000" dirty="0">
                        <a:solidFill>
                          <a:srgbClr val="0000FF"/>
                        </a:solidFill>
                      </a:endParaRPr>
                    </a:p>
                  </a:txBody>
                  <a:tcPr/>
                </a:tc>
                <a:extLst>
                  <a:ext uri="{0D108BD9-81ED-4DB2-BD59-A6C34878D82A}">
                    <a16:rowId xmlns:a16="http://schemas.microsoft.com/office/drawing/2014/main" val="10003"/>
                  </a:ext>
                </a:extLst>
              </a:tr>
              <a:tr h="570167">
                <a:tc gridSpan="2">
                  <a:txBody>
                    <a:bodyPr/>
                    <a:lstStyle/>
                    <a:p>
                      <a:endParaRPr lang="zh-CN"/>
                    </a:p>
                  </a:txBody>
                  <a:tcPr>
                    <a:blipFill rotWithShape="1">
                      <a:blip r:embed="rId5"/>
                      <a:stretch>
                        <a:fillRect l="-6618" t="-314894" r="-305882" b="-18085"/>
                      </a:stretch>
                    </a:blipFill>
                  </a:tcPr>
                </a:tc>
                <a:tc hMerge="1">
                  <a:txBody>
                    <a:bodyPr/>
                    <a:lstStyle/>
                    <a:p>
                      <a:endParaRPr lang="zh-CN"/>
                    </a:p>
                  </a:txBody>
                  <a:tcPr/>
                </a:tc>
                <a:tc>
                  <a:txBody>
                    <a:bodyPr/>
                    <a:lstStyle/>
                    <a:p>
                      <a:endParaRPr lang="zh-CN"/>
                    </a:p>
                  </a:txBody>
                  <a:tcPr>
                    <a:blipFill rotWithShape="1">
                      <a:blip r:embed="rId5"/>
                      <a:stretch>
                        <a:fillRect l="-213235" t="-314894" r="-511765" b="-18085"/>
                      </a:stretch>
                    </a:blipFill>
                  </a:tcPr>
                </a:tc>
                <a:tc>
                  <a:txBody>
                    <a:bodyPr/>
                    <a:lstStyle/>
                    <a:p>
                      <a:endParaRPr lang="zh-CN"/>
                    </a:p>
                  </a:txBody>
                  <a:tcPr>
                    <a:blipFill rotWithShape="1">
                      <a:blip r:embed="rId5"/>
                      <a:stretch>
                        <a:fillRect l="-313235" t="-314894" r="-411765" b="-18085"/>
                      </a:stretch>
                    </a:blipFill>
                  </a:tcPr>
                </a:tc>
                <a:tc>
                  <a:txBody>
                    <a:bodyPr/>
                    <a:lstStyle/>
                    <a:p>
                      <a:endParaRPr lang="zh-CN"/>
                    </a:p>
                  </a:txBody>
                  <a:tcPr>
                    <a:blipFill rotWithShape="1">
                      <a:blip r:embed="rId5"/>
                      <a:stretch>
                        <a:fillRect l="-413235" t="-314894" r="-311765" b="-18085"/>
                      </a:stretch>
                    </a:blipFill>
                  </a:tcPr>
                </a:tc>
                <a:tc>
                  <a:txBody>
                    <a:bodyPr/>
                    <a:lstStyle/>
                    <a:p>
                      <a:endParaRPr lang="zh-CN"/>
                    </a:p>
                  </a:txBody>
                  <a:tcPr>
                    <a:blipFill rotWithShape="1">
                      <a:blip r:embed="rId5"/>
                      <a:stretch>
                        <a:fillRect l="-513235" t="-314894" r="-211765" b="-18085"/>
                      </a:stretch>
                    </a:blipFill>
                  </a:tcPr>
                </a:tc>
                <a:tc>
                  <a:txBody>
                    <a:bodyPr/>
                    <a:lstStyle/>
                    <a:p>
                      <a:endParaRPr lang="zh-CN"/>
                    </a:p>
                  </a:txBody>
                  <a:tcPr>
                    <a:blipFill rotWithShape="1">
                      <a:blip r:embed="rId5"/>
                      <a:stretch>
                        <a:fillRect l="-613235" t="-314894" r="-111765" b="-18085"/>
                      </a:stretch>
                    </a:blipFill>
                  </a:tcPr>
                </a:tc>
                <a:tc>
                  <a:txBody>
                    <a:bodyPr/>
                    <a:lstStyle/>
                    <a:p>
                      <a:endParaRPr lang="zh-CN" altLang="en-US" sz="14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10" name="Down Arrow 9"/>
          <p:cNvSpPr/>
          <p:nvPr/>
        </p:nvSpPr>
        <p:spPr bwMode="auto">
          <a:xfrm rot="13536924">
            <a:off x="4384664" y="3855122"/>
            <a:ext cx="360040" cy="5760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1" name="Down Arrow 10"/>
          <p:cNvSpPr/>
          <p:nvPr/>
        </p:nvSpPr>
        <p:spPr bwMode="auto">
          <a:xfrm>
            <a:off x="8172119" y="4058109"/>
            <a:ext cx="360040" cy="57606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dirty="0">
                <a:latin typeface="隶书" panose="02010509060101010101" pitchFamily="1" charset="-122"/>
              </a:rPr>
              <a:t>(simplex)</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把所有基本可行解找出来，这么做是否可行？</a:t>
                </a:r>
                <a:endParaRPr lang="en-US" altLang="zh-CN" dirty="0"/>
              </a:p>
              <a:p>
                <a:pPr lvl="1"/>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a:rPr>
                          <m:t>𝑪</m:t>
                        </m:r>
                      </m:e>
                      <m:sub>
                        <m:r>
                          <a:rPr lang="en-US" altLang="zh-CN" b="1" i="1" smtClean="0">
                            <a:latin typeface="Cambria Math"/>
                          </a:rPr>
                          <m:t>𝒏</m:t>
                        </m:r>
                      </m:sub>
                      <m:sup>
                        <m:r>
                          <a:rPr lang="en-US" altLang="zh-CN" b="1" i="1" smtClean="0">
                            <a:latin typeface="Cambria Math"/>
                          </a:rPr>
                          <m:t>𝒎</m:t>
                        </m:r>
                      </m:sup>
                    </m:sSubSup>
                    <m:r>
                      <a:rPr lang="en-US" altLang="zh-CN" b="1" i="1" smtClean="0">
                        <a:latin typeface="Cambria Math"/>
                      </a:rPr>
                      <m:t>:</m:t>
                    </m:r>
                    <m:sSubSup>
                      <m:sSubSupPr>
                        <m:ctrlPr>
                          <a:rPr lang="en-US" altLang="zh-CN" b="1" i="1" smtClean="0">
                            <a:latin typeface="Cambria Math" panose="02040503050406030204" pitchFamily="18" charset="0"/>
                          </a:rPr>
                        </m:ctrlPr>
                      </m:sSubSupPr>
                      <m:e>
                        <m:r>
                          <a:rPr lang="en-US" altLang="zh-CN" b="1" i="1" smtClean="0">
                            <a:latin typeface="Cambria Math"/>
                          </a:rPr>
                          <m:t>𝑪</m:t>
                        </m:r>
                      </m:e>
                      <m:sub>
                        <m:r>
                          <a:rPr lang="en-US" altLang="zh-CN" b="1" i="1" smtClean="0">
                            <a:latin typeface="Cambria Math"/>
                          </a:rPr>
                          <m:t>𝟒𝟎</m:t>
                        </m:r>
                      </m:sub>
                      <m:sup>
                        <m:r>
                          <a:rPr lang="en-US" altLang="zh-CN" b="1" i="1" smtClean="0">
                            <a:latin typeface="Cambria Math"/>
                          </a:rPr>
                          <m:t>𝟐𝟎</m:t>
                        </m:r>
                      </m:sup>
                    </m:sSubSup>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𝟑</m:t>
                    </m:r>
                    <m:r>
                      <a:rPr lang="en-US" altLang="zh-CN" b="1" i="1" smtClean="0">
                        <a:latin typeface="Cambria Math"/>
                      </a:rPr>
                      <m:t>×</m:t>
                    </m:r>
                    <m:r>
                      <a:rPr lang="en-US" altLang="zh-CN" b="1" i="1" smtClean="0">
                        <a:latin typeface="Cambria Math"/>
                      </a:rPr>
                      <m:t>𝟏</m:t>
                    </m:r>
                    <m:sSup>
                      <m:sSupPr>
                        <m:ctrlPr>
                          <a:rPr lang="en-US" altLang="zh-CN" b="1" i="1" smtClean="0">
                            <a:latin typeface="Cambria Math" panose="02040503050406030204" pitchFamily="18" charset="0"/>
                          </a:rPr>
                        </m:ctrlPr>
                      </m:sSupPr>
                      <m:e>
                        <m:r>
                          <a:rPr lang="en-US" altLang="zh-CN" b="1" i="1" smtClean="0">
                            <a:latin typeface="Cambria Math"/>
                          </a:rPr>
                          <m:t>𝟎</m:t>
                        </m:r>
                      </m:e>
                      <m:sup>
                        <m:r>
                          <a:rPr lang="en-US" altLang="zh-CN" b="1" i="1" smtClean="0">
                            <a:latin typeface="Cambria Math"/>
                          </a:rPr>
                          <m:t>𝟏𝟏</m:t>
                        </m:r>
                      </m:sup>
                    </m:sSup>
                  </m:oMath>
                </a14:m>
                <a:endParaRPr lang="en-US" altLang="zh-CN" dirty="0"/>
              </a:p>
              <a:p>
                <a:r>
                  <a:rPr lang="zh-CN" altLang="en-US" dirty="0"/>
                  <a:t>是否可以从一个基本可行解，去寻找目标函数值更优的基本可行解呢？</a:t>
                </a:r>
                <a:r>
                  <a:rPr lang="en-US" altLang="zh-CN" dirty="0"/>
                  <a:t>(</a:t>
                </a:r>
                <a:r>
                  <a:rPr lang="zh-CN" altLang="en-US" dirty="0"/>
                  <a:t>只往好的方向去寻找</a:t>
                </a:r>
                <a:r>
                  <a:rPr lang="en-US" altLang="zh-CN" dirty="0"/>
                  <a:t>)</a:t>
                </a:r>
              </a:p>
              <a:p>
                <a:pPr lvl="1"/>
                <a:r>
                  <a:rPr lang="zh-CN" altLang="en-US" dirty="0"/>
                  <a:t>如何找到一个初始的</a:t>
                </a:r>
                <a:r>
                  <a:rPr lang="en-US" altLang="zh-CN" dirty="0"/>
                  <a:t>BFS</a:t>
                </a:r>
              </a:p>
              <a:p>
                <a:pPr lvl="1"/>
                <a:r>
                  <a:rPr lang="zh-CN" altLang="en-US" dirty="0"/>
                  <a:t>如何判断</a:t>
                </a:r>
                <a:r>
                  <a:rPr lang="en-US" altLang="zh-CN" dirty="0"/>
                  <a:t>BFS</a:t>
                </a:r>
                <a:r>
                  <a:rPr lang="zh-CN" altLang="en-US" dirty="0"/>
                  <a:t>已经是最优解</a:t>
                </a:r>
                <a:endParaRPr lang="en-US" altLang="zh-CN" dirty="0"/>
              </a:p>
              <a:p>
                <a:pPr lvl="1"/>
                <a:r>
                  <a:rPr lang="zh-CN" altLang="en-US" dirty="0"/>
                  <a:t>如何去寻找一个更优的</a:t>
                </a:r>
                <a:r>
                  <a:rPr lang="en-US" altLang="zh-CN" dirty="0"/>
                  <a:t>BFS</a:t>
                </a:r>
              </a:p>
              <a:p>
                <a:r>
                  <a:rPr lang="zh-CN" altLang="en-US" dirty="0"/>
                  <a:t>丹齐格</a:t>
                </a:r>
                <a:r>
                  <a:rPr lang="en-US" altLang="zh-CN" dirty="0"/>
                  <a:t>(</a:t>
                </a:r>
                <a:r>
                  <a:rPr lang="en-US" altLang="zh-CN" dirty="0" err="1"/>
                  <a:t>G.B.Dantzig</a:t>
                </a:r>
                <a:r>
                  <a:rPr lang="en-US" altLang="zh-CN" dirty="0"/>
                  <a:t>)</a:t>
                </a:r>
                <a:r>
                  <a:rPr lang="zh-CN" altLang="en-US" dirty="0"/>
                  <a:t>提出的单纯形法</a:t>
                </a:r>
                <a:r>
                  <a:rPr lang="en-US" altLang="zh-CN" dirty="0"/>
                  <a:t>(Simplex)</a:t>
                </a:r>
                <a:r>
                  <a:rPr lang="zh-CN" altLang="en-US" dirty="0"/>
                  <a:t>解决了这个问题</a:t>
                </a:r>
                <a:endParaRPr lang="en-US" altLang="zh-CN" dirty="0"/>
              </a:p>
              <a:p>
                <a14:m>
                  <m:oMath xmlns:m="http://schemas.openxmlformats.org/officeDocument/2006/math">
                    <m:r>
                      <a:rPr lang="en-US" altLang="zh-CN" sz="2000" i="1">
                        <a:latin typeface="Cambria Math"/>
                        <a:ea typeface="隶书" pitchFamily="1" charset="-122"/>
                      </a:rPr>
                      <m:t>𝑨𝒙</m:t>
                    </m:r>
                    <m:r>
                      <a:rPr lang="en-US" altLang="zh-CN" sz="2000" i="1">
                        <a:latin typeface="Cambria Math"/>
                        <a:ea typeface="隶书" pitchFamily="1" charset="-122"/>
                      </a:rPr>
                      <m:t>=</m:t>
                    </m:r>
                    <m:r>
                      <a:rPr lang="en-US" altLang="zh-CN" sz="2000" i="1">
                        <a:latin typeface="Cambria Math"/>
                        <a:ea typeface="隶书" pitchFamily="1" charset="-122"/>
                      </a:rPr>
                      <m:t>𝒃</m:t>
                    </m:r>
                    <m:r>
                      <a:rPr lang="en-US" altLang="zh-CN" sz="2000" i="1">
                        <a:latin typeface="Cambria Math"/>
                        <a:ea typeface="隶书" pitchFamily="1" charset="-122"/>
                      </a:rPr>
                      <m:t>⇒</m:t>
                    </m:r>
                    <m:d>
                      <m:dPr>
                        <m:ctrlPr>
                          <a:rPr lang="en-US" altLang="zh-CN" sz="2000" i="1">
                            <a:latin typeface="Cambria Math" panose="02040503050406030204" pitchFamily="18" charset="0"/>
                            <a:ea typeface="隶书" pitchFamily="1" charset="-122"/>
                          </a:rPr>
                        </m:ctrlPr>
                      </m:dPr>
                      <m:e>
                        <m:r>
                          <a:rPr lang="en-US" altLang="zh-CN" sz="2000" i="1">
                            <a:latin typeface="Cambria Math"/>
                            <a:ea typeface="隶书" pitchFamily="1" charset="-122"/>
                          </a:rPr>
                          <m:t>𝑩</m:t>
                        </m:r>
                        <m:r>
                          <a:rPr lang="en-US" altLang="zh-CN" sz="2000" i="1">
                            <a:latin typeface="Cambria Math"/>
                            <a:ea typeface="隶书" pitchFamily="1" charset="-122"/>
                          </a:rPr>
                          <m:t>  </m:t>
                        </m:r>
                        <m:r>
                          <a:rPr lang="en-US" altLang="zh-CN" sz="2000" i="1">
                            <a:latin typeface="Cambria Math"/>
                            <a:ea typeface="隶书" pitchFamily="1" charset="-122"/>
                          </a:rPr>
                          <m:t>𝑵</m:t>
                        </m:r>
                      </m:e>
                    </m:d>
                    <m:d>
                      <m:dPr>
                        <m:ctrlPr>
                          <a:rPr lang="en-US" altLang="zh-CN" sz="2000" i="1">
                            <a:latin typeface="Cambria Math" panose="02040503050406030204" pitchFamily="18" charset="0"/>
                            <a:ea typeface="隶书" pitchFamily="1" charset="-122"/>
                          </a:rPr>
                        </m:ctrlPr>
                      </m:dPr>
                      <m:e>
                        <m:f>
                          <m:fPr>
                            <m:type m:val="noBar"/>
                            <m:ctrlPr>
                              <a:rPr lang="en-US" altLang="zh-CN" sz="2000" i="1">
                                <a:latin typeface="Cambria Math" panose="02040503050406030204" pitchFamily="18" charset="0"/>
                                <a:ea typeface="隶书" pitchFamily="1" charset="-122"/>
                              </a:rPr>
                            </m:ctrlPr>
                          </m:fPr>
                          <m:num>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𝑩</m:t>
                                </m:r>
                              </m:sub>
                            </m:sSub>
                          </m:num>
                          <m:den>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𝑵</m:t>
                                </m:r>
                              </m:sub>
                            </m:sSub>
                          </m:den>
                        </m:f>
                      </m:e>
                    </m:d>
                    <m:r>
                      <a:rPr lang="en-US" altLang="zh-CN" sz="2000" i="1">
                        <a:latin typeface="Cambria Math"/>
                        <a:ea typeface="隶书" pitchFamily="1" charset="-122"/>
                      </a:rPr>
                      <m:t>=</m:t>
                    </m:r>
                    <m:r>
                      <a:rPr lang="en-US" altLang="zh-CN" sz="2000" i="1">
                        <a:latin typeface="Cambria Math"/>
                        <a:ea typeface="隶书" pitchFamily="1" charset="-122"/>
                      </a:rPr>
                      <m:t>𝑩</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𝑩</m:t>
                        </m:r>
                      </m:sub>
                    </m:sSub>
                    <m:r>
                      <a:rPr lang="en-US" altLang="zh-CN" sz="2000" i="1">
                        <a:latin typeface="Cambria Math"/>
                        <a:ea typeface="隶书" pitchFamily="1" charset="-122"/>
                      </a:rPr>
                      <m:t>+</m:t>
                    </m:r>
                    <m:r>
                      <a:rPr lang="en-US" altLang="zh-CN" sz="2000" i="1">
                        <a:latin typeface="Cambria Math"/>
                        <a:ea typeface="隶书" pitchFamily="1" charset="-122"/>
                      </a:rPr>
                      <m:t>𝑵</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𝑵</m:t>
                        </m:r>
                      </m:sub>
                    </m:sSub>
                    <m:r>
                      <a:rPr lang="en-US" altLang="zh-CN" sz="2000" i="1">
                        <a:latin typeface="Cambria Math"/>
                        <a:ea typeface="隶书" pitchFamily="1" charset="-122"/>
                      </a:rPr>
                      <m:t>=</m:t>
                    </m:r>
                    <m:r>
                      <a:rPr lang="en-US" altLang="zh-CN" sz="2000" i="1">
                        <a:latin typeface="Cambria Math"/>
                        <a:ea typeface="隶书" pitchFamily="1" charset="-122"/>
                      </a:rPr>
                      <m:t>𝒃</m:t>
                    </m:r>
                  </m:oMath>
                </a14:m>
                <a:r>
                  <a:rPr lang="en-US" altLang="zh-CN" sz="2000" dirty="0">
                    <a:latin typeface="隶书" pitchFamily="1" charset="-122"/>
                    <a:ea typeface="隶书" pitchFamily="1" charset="-122"/>
                  </a:rPr>
                  <a:t>,</a:t>
                </a:r>
                <a:r>
                  <a:rPr lang="zh-CN" altLang="en-US" sz="2000" dirty="0">
                    <a:latin typeface="隶书" pitchFamily="1" charset="-122"/>
                    <a:ea typeface="隶书" pitchFamily="1" charset="-122"/>
                  </a:rPr>
                  <a:t>这时进一步可写为</a:t>
                </a:r>
                <a14:m>
                  <m:oMath xmlns:m="http://schemas.openxmlformats.org/officeDocument/2006/math">
                    <m:r>
                      <a:rPr lang="en-US" altLang="zh-CN" sz="2000" i="1">
                        <a:latin typeface="Cambria Math"/>
                        <a:ea typeface="隶书" pitchFamily="1" charset="-122"/>
                      </a:rPr>
                      <m:t>𝑩</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𝑩</m:t>
                        </m:r>
                      </m:sub>
                    </m:sSub>
                    <m:r>
                      <a:rPr lang="en-US" altLang="zh-CN" sz="2000" i="1">
                        <a:latin typeface="Cambria Math"/>
                        <a:ea typeface="隶书" pitchFamily="1" charset="-122"/>
                      </a:rPr>
                      <m:t>=</m:t>
                    </m:r>
                    <m:r>
                      <a:rPr lang="en-US" altLang="zh-CN" sz="2000" i="1">
                        <a:latin typeface="Cambria Math"/>
                        <a:ea typeface="隶书" pitchFamily="1" charset="-122"/>
                      </a:rPr>
                      <m:t>𝒃</m:t>
                    </m:r>
                    <m:r>
                      <a:rPr lang="en-US" altLang="zh-CN" sz="2000" i="1">
                        <a:latin typeface="Cambria Math"/>
                        <a:ea typeface="隶书" pitchFamily="1" charset="-122"/>
                      </a:rPr>
                      <m:t>−</m:t>
                    </m:r>
                    <m:r>
                      <a:rPr lang="en-US" altLang="zh-CN" sz="2000" i="1">
                        <a:latin typeface="Cambria Math"/>
                        <a:ea typeface="隶书" pitchFamily="1" charset="-122"/>
                      </a:rPr>
                      <m:t>𝑵</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𝑵</m:t>
                        </m:r>
                      </m:sub>
                    </m:sSub>
                    <m:r>
                      <a:rPr lang="en-US" altLang="zh-CN" sz="2000" i="1">
                        <a:latin typeface="Cambria Math"/>
                        <a:ea typeface="隶书" pitchFamily="1" charset="-122"/>
                      </a:rPr>
                      <m:t>⇒</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𝑩</m:t>
                        </m:r>
                      </m:sub>
                    </m:sSub>
                    <m:r>
                      <a:rPr lang="en-US" altLang="zh-CN" sz="2000" i="1">
                        <a:latin typeface="Cambria Math"/>
                        <a:ea typeface="隶书" pitchFamily="1" charset="-122"/>
                      </a:rPr>
                      <m:t>=</m:t>
                    </m:r>
                    <m:sSup>
                      <m:sSupPr>
                        <m:ctrlPr>
                          <a:rPr lang="en-US" altLang="zh-CN" sz="2000" i="1">
                            <a:latin typeface="Cambria Math" panose="02040503050406030204" pitchFamily="18" charset="0"/>
                            <a:ea typeface="隶书" pitchFamily="1" charset="-122"/>
                          </a:rPr>
                        </m:ctrlPr>
                      </m:sSupPr>
                      <m:e>
                        <m:r>
                          <a:rPr lang="en-US" altLang="zh-CN" sz="2000" i="1">
                            <a:latin typeface="Cambria Math"/>
                            <a:ea typeface="隶书" pitchFamily="1" charset="-122"/>
                          </a:rPr>
                          <m:t>𝑩</m:t>
                        </m:r>
                      </m:e>
                      <m:sup>
                        <m:r>
                          <a:rPr lang="en-US" altLang="zh-CN" sz="2000" i="1">
                            <a:latin typeface="Cambria Math"/>
                            <a:ea typeface="隶书" pitchFamily="1" charset="-122"/>
                          </a:rPr>
                          <m:t>−</m:t>
                        </m:r>
                        <m:r>
                          <a:rPr lang="en-US" altLang="zh-CN" sz="2000" i="1">
                            <a:latin typeface="Cambria Math"/>
                            <a:ea typeface="隶书" pitchFamily="1" charset="-122"/>
                          </a:rPr>
                          <m:t>𝟏</m:t>
                        </m:r>
                      </m:sup>
                    </m:sSup>
                    <m:r>
                      <a:rPr lang="en-US" altLang="zh-CN" sz="2000" i="1">
                        <a:latin typeface="Cambria Math"/>
                        <a:ea typeface="隶书" pitchFamily="1" charset="-122"/>
                      </a:rPr>
                      <m:t>(</m:t>
                    </m:r>
                    <m:r>
                      <a:rPr lang="en-US" altLang="zh-CN" sz="2000" i="1">
                        <a:latin typeface="Cambria Math"/>
                        <a:ea typeface="隶书" pitchFamily="1" charset="-122"/>
                      </a:rPr>
                      <m:t>𝒃</m:t>
                    </m:r>
                    <m:r>
                      <a:rPr lang="en-US" altLang="zh-CN" sz="2000" i="1">
                        <a:latin typeface="Cambria Math"/>
                        <a:ea typeface="隶书" pitchFamily="1" charset="-122"/>
                      </a:rPr>
                      <m:t>−</m:t>
                    </m:r>
                    <m:r>
                      <a:rPr lang="en-US" altLang="zh-CN" sz="2000" i="1">
                        <a:latin typeface="Cambria Math"/>
                        <a:ea typeface="隶书" pitchFamily="1" charset="-122"/>
                      </a:rPr>
                      <m:t>𝑵</m:t>
                    </m:r>
                    <m:sSub>
                      <m:sSubPr>
                        <m:ctrlPr>
                          <a:rPr lang="en-US" altLang="zh-CN" sz="2000" i="1">
                            <a:latin typeface="Cambria Math" panose="02040503050406030204" pitchFamily="18" charset="0"/>
                            <a:ea typeface="隶书" pitchFamily="1" charset="-122"/>
                          </a:rPr>
                        </m:ctrlPr>
                      </m:sSubPr>
                      <m:e>
                        <m:r>
                          <a:rPr lang="en-US" altLang="zh-CN" sz="2000" i="1">
                            <a:latin typeface="Cambria Math"/>
                            <a:ea typeface="隶书" pitchFamily="1" charset="-122"/>
                          </a:rPr>
                          <m:t>𝒙</m:t>
                        </m:r>
                      </m:e>
                      <m:sub>
                        <m:r>
                          <a:rPr lang="en-US" altLang="zh-CN" sz="2000" i="1">
                            <a:latin typeface="Cambria Math"/>
                            <a:ea typeface="隶书" pitchFamily="1" charset="-122"/>
                          </a:rPr>
                          <m:t>𝑵</m:t>
                        </m:r>
                      </m:sub>
                    </m:sSub>
                    <m:r>
                      <a:rPr lang="en-US" altLang="zh-CN" sz="2000" i="1">
                        <a:latin typeface="Cambria Math"/>
                        <a:ea typeface="隶书" pitchFamily="1" charset="-122"/>
                      </a:rPr>
                      <m:t>)</m:t>
                    </m:r>
                  </m:oMath>
                </a14:m>
                <a:r>
                  <a:rPr lang="zh-CN" altLang="en-US" sz="2000" dirty="0">
                    <a:latin typeface="隶书" pitchFamily="1" charset="-122"/>
                    <a:ea typeface="隶书" pitchFamily="1" charset="-122"/>
                  </a:rPr>
                  <a:t>，</a:t>
                </a:r>
                <a14:m>
                  <m:oMath xmlns:m="http://schemas.openxmlformats.org/officeDocument/2006/math">
                    <m:r>
                      <a:rPr lang="en-US" altLang="zh-CN" sz="2000" i="1" dirty="0">
                        <a:latin typeface="Cambria Math"/>
                        <a:ea typeface="隶书" pitchFamily="1" charset="-122"/>
                      </a:rPr>
                      <m:t>𝒙</m:t>
                    </m:r>
                    <m:r>
                      <a:rPr lang="en-US" altLang="zh-CN" sz="2000" i="1" dirty="0">
                        <a:latin typeface="Cambria Math"/>
                        <a:ea typeface="隶书" pitchFamily="1" charset="-122"/>
                      </a:rPr>
                      <m:t>=</m:t>
                    </m:r>
                    <m:d>
                      <m:dPr>
                        <m:ctrlPr>
                          <a:rPr lang="en-US" altLang="zh-CN" sz="2000" i="1" dirty="0">
                            <a:latin typeface="Cambria Math" panose="02040503050406030204" pitchFamily="18" charset="0"/>
                            <a:ea typeface="隶书" pitchFamily="1" charset="-122"/>
                          </a:rPr>
                        </m:ctrlPr>
                      </m:dPr>
                      <m:e>
                        <m:f>
                          <m:fPr>
                            <m:type m:val="noBar"/>
                            <m:ctrlPr>
                              <a:rPr lang="en-US" altLang="zh-CN" sz="2000" i="1" dirty="0">
                                <a:latin typeface="Cambria Math" panose="02040503050406030204" pitchFamily="18" charset="0"/>
                                <a:ea typeface="隶书" pitchFamily="1" charset="-122"/>
                              </a:rPr>
                            </m:ctrlPr>
                          </m:fPr>
                          <m:num>
                            <m:sSub>
                              <m:sSubPr>
                                <m:ctrlPr>
                                  <a:rPr lang="en-US" altLang="zh-CN" sz="2000" i="1" dirty="0">
                                    <a:latin typeface="Cambria Math" panose="02040503050406030204" pitchFamily="18" charset="0"/>
                                    <a:ea typeface="隶书" pitchFamily="1" charset="-122"/>
                                  </a:rPr>
                                </m:ctrlPr>
                              </m:sSubPr>
                              <m:e>
                                <m:r>
                                  <a:rPr lang="en-US" altLang="zh-CN" sz="2000" i="1" dirty="0">
                                    <a:latin typeface="Cambria Math"/>
                                    <a:ea typeface="隶书" pitchFamily="1" charset="-122"/>
                                  </a:rPr>
                                  <m:t>𝒙</m:t>
                                </m:r>
                              </m:e>
                              <m:sub>
                                <m:r>
                                  <a:rPr lang="en-US" altLang="zh-CN" sz="2000" i="1" dirty="0">
                                    <a:latin typeface="Cambria Math"/>
                                    <a:ea typeface="隶书" pitchFamily="1" charset="-122"/>
                                  </a:rPr>
                                  <m:t>𝑩</m:t>
                                </m:r>
                              </m:sub>
                            </m:sSub>
                          </m:num>
                          <m:den>
                            <m:sSub>
                              <m:sSubPr>
                                <m:ctrlPr>
                                  <a:rPr lang="en-US" altLang="zh-CN" sz="2000" i="1" dirty="0">
                                    <a:latin typeface="Cambria Math" panose="02040503050406030204" pitchFamily="18" charset="0"/>
                                    <a:ea typeface="隶书" pitchFamily="1" charset="-122"/>
                                  </a:rPr>
                                </m:ctrlPr>
                              </m:sSubPr>
                              <m:e>
                                <m:r>
                                  <a:rPr lang="en-US" altLang="zh-CN" sz="2000" i="1" dirty="0">
                                    <a:latin typeface="Cambria Math"/>
                                    <a:ea typeface="隶书" pitchFamily="1" charset="-122"/>
                                  </a:rPr>
                                  <m:t>𝒙</m:t>
                                </m:r>
                              </m:e>
                              <m:sub>
                                <m:r>
                                  <a:rPr lang="en-US" altLang="zh-CN" sz="2000" i="1" dirty="0">
                                    <a:latin typeface="Cambria Math"/>
                                    <a:ea typeface="隶书" pitchFamily="1" charset="-122"/>
                                  </a:rPr>
                                  <m:t>𝑵</m:t>
                                </m:r>
                              </m:sub>
                            </m:sSub>
                          </m:den>
                        </m:f>
                      </m:e>
                    </m:d>
                  </m:oMath>
                </a14:m>
                <a:r>
                  <a:rPr lang="zh-CN" altLang="en-US" sz="2000" dirty="0">
                    <a:latin typeface="隶书" pitchFamily="1" charset="-122"/>
                    <a:ea typeface="隶书" pitchFamily="1" charset="-122"/>
                  </a:rPr>
                  <a:t>，</a:t>
                </a:r>
                <a14:m>
                  <m:oMath xmlns:m="http://schemas.openxmlformats.org/officeDocument/2006/math">
                    <m:r>
                      <a:rPr lang="en-US" altLang="zh-CN" sz="2000" b="1" i="1" dirty="0" smtClean="0">
                        <a:latin typeface="Cambria Math"/>
                        <a:ea typeface="隶书" pitchFamily="1" charset="-122"/>
                      </a:rPr>
                      <m:t>𝑨</m:t>
                    </m:r>
                    <m:r>
                      <a:rPr lang="en-US" altLang="zh-CN" sz="2000" b="1" i="1" dirty="0" smtClean="0">
                        <a:latin typeface="Cambria Math"/>
                        <a:ea typeface="隶书" pitchFamily="1" charset="-122"/>
                      </a:rPr>
                      <m:t>=[</m:t>
                    </m:r>
                    <m:sSub>
                      <m:sSubPr>
                        <m:ctrlPr>
                          <a:rPr lang="en-US" altLang="zh-CN" sz="2000" b="1" i="1" dirty="0" smtClean="0">
                            <a:latin typeface="Cambria Math" panose="02040503050406030204" pitchFamily="18" charset="0"/>
                            <a:ea typeface="隶书" pitchFamily="1" charset="-122"/>
                          </a:rPr>
                        </m:ctrlPr>
                      </m:sSubPr>
                      <m:e>
                        <m:r>
                          <a:rPr lang="en-US" altLang="zh-CN" sz="2000" b="1" i="1" dirty="0" smtClean="0">
                            <a:latin typeface="Cambria Math"/>
                            <a:ea typeface="隶书" pitchFamily="1" charset="-122"/>
                          </a:rPr>
                          <m:t>𝒑</m:t>
                        </m:r>
                      </m:e>
                      <m:sub>
                        <m:r>
                          <a:rPr lang="en-US" altLang="zh-CN" sz="2000" b="1" i="1" dirty="0" smtClean="0">
                            <a:latin typeface="Cambria Math"/>
                            <a:ea typeface="隶书" pitchFamily="1" charset="-122"/>
                          </a:rPr>
                          <m:t>𝟏</m:t>
                        </m:r>
                      </m:sub>
                    </m:sSub>
                    <m:r>
                      <a:rPr lang="en-US" altLang="zh-CN" sz="2000" b="1" i="1" dirty="0" smtClean="0">
                        <a:latin typeface="Cambria Math"/>
                        <a:ea typeface="隶书" pitchFamily="1" charset="-122"/>
                      </a:rPr>
                      <m:t> </m:t>
                    </m:r>
                    <m:sSub>
                      <m:sSubPr>
                        <m:ctrlPr>
                          <a:rPr lang="en-US" altLang="zh-CN" sz="2000" b="1" i="1" dirty="0" smtClean="0">
                            <a:latin typeface="Cambria Math" panose="02040503050406030204" pitchFamily="18" charset="0"/>
                            <a:ea typeface="隶书" pitchFamily="1" charset="-122"/>
                          </a:rPr>
                        </m:ctrlPr>
                      </m:sSubPr>
                      <m:e>
                        <m:r>
                          <a:rPr lang="en-US" altLang="zh-CN" sz="2000" b="1" i="1" dirty="0" smtClean="0">
                            <a:latin typeface="Cambria Math"/>
                            <a:ea typeface="隶书" pitchFamily="1" charset="-122"/>
                          </a:rPr>
                          <m:t>𝒑</m:t>
                        </m:r>
                      </m:e>
                      <m:sub>
                        <m:r>
                          <a:rPr lang="en-US" altLang="zh-CN" sz="2000" b="1" i="1" dirty="0" smtClean="0">
                            <a:latin typeface="Cambria Math"/>
                            <a:ea typeface="隶书" pitchFamily="1" charset="-122"/>
                          </a:rPr>
                          <m:t>𝟐</m:t>
                        </m:r>
                      </m:sub>
                    </m:sSub>
                    <m:r>
                      <a:rPr lang="en-US" altLang="zh-CN" sz="2000" b="1" i="1" dirty="0" smtClean="0">
                        <a:latin typeface="Cambria Math"/>
                        <a:ea typeface="隶书" pitchFamily="1" charset="-122"/>
                      </a:rPr>
                      <m:t>⋯</m:t>
                    </m:r>
                    <m:sSub>
                      <m:sSubPr>
                        <m:ctrlPr>
                          <a:rPr lang="en-US" altLang="zh-CN" sz="2000" b="1" i="1" dirty="0" smtClean="0">
                            <a:latin typeface="Cambria Math" panose="02040503050406030204" pitchFamily="18" charset="0"/>
                            <a:ea typeface="隶书" pitchFamily="1" charset="-122"/>
                          </a:rPr>
                        </m:ctrlPr>
                      </m:sSubPr>
                      <m:e>
                        <m:r>
                          <a:rPr lang="en-US" altLang="zh-CN" sz="2000" b="1" i="1" dirty="0" smtClean="0">
                            <a:latin typeface="Cambria Math"/>
                            <a:ea typeface="隶书" pitchFamily="1" charset="-122"/>
                          </a:rPr>
                          <m:t>𝒑</m:t>
                        </m:r>
                      </m:e>
                      <m:sub>
                        <m:r>
                          <a:rPr lang="en-US" altLang="zh-CN" sz="2000" b="1" i="1" dirty="0" smtClean="0">
                            <a:latin typeface="Cambria Math"/>
                            <a:ea typeface="隶书" pitchFamily="1" charset="-122"/>
                          </a:rPr>
                          <m:t>𝒌</m:t>
                        </m:r>
                      </m:sub>
                    </m:sSub>
                    <m:r>
                      <a:rPr lang="en-US" altLang="zh-CN" sz="2000" b="1" i="1" dirty="0" smtClean="0">
                        <a:latin typeface="Cambria Math"/>
                        <a:ea typeface="隶书" pitchFamily="1" charset="-122"/>
                      </a:rPr>
                      <m:t>⋯</m:t>
                    </m:r>
                    <m:sSub>
                      <m:sSubPr>
                        <m:ctrlPr>
                          <a:rPr lang="en-US" altLang="zh-CN" sz="2000" b="1" i="1" dirty="0" smtClean="0">
                            <a:latin typeface="Cambria Math" panose="02040503050406030204" pitchFamily="18" charset="0"/>
                            <a:ea typeface="隶书" pitchFamily="1" charset="-122"/>
                          </a:rPr>
                        </m:ctrlPr>
                      </m:sSubPr>
                      <m:e>
                        <m:r>
                          <a:rPr lang="en-US" altLang="zh-CN" sz="2000" b="1" i="1" dirty="0" smtClean="0">
                            <a:latin typeface="Cambria Math"/>
                            <a:ea typeface="隶书" pitchFamily="1" charset="-122"/>
                          </a:rPr>
                          <m:t>𝒑</m:t>
                        </m:r>
                      </m:e>
                      <m:sub>
                        <m:r>
                          <a:rPr lang="en-US" altLang="zh-CN" sz="2000" b="1" i="1" dirty="0" smtClean="0">
                            <a:latin typeface="Cambria Math"/>
                            <a:ea typeface="隶书" pitchFamily="1" charset="-122"/>
                          </a:rPr>
                          <m:t>𝒏</m:t>
                        </m:r>
                      </m:sub>
                    </m:sSub>
                    <m:r>
                      <a:rPr lang="en-US" altLang="zh-CN" sz="2000" b="1" i="1" dirty="0" smtClean="0">
                        <a:latin typeface="Cambria Math"/>
                        <a:ea typeface="隶书" pitchFamily="1" charset="-122"/>
                      </a:rPr>
                      <m:t>]</m:t>
                    </m:r>
                  </m:oMath>
                </a14:m>
                <a:endParaRPr lang="en-US" altLang="zh-CN" sz="2000" dirty="0">
                  <a:latin typeface="隶书" pitchFamily="1" charset="-122"/>
                  <a:ea typeface="隶书" pitchFamily="1" charset="-122"/>
                </a:endParaRP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527CB-269A-42B9-8188-31C93548748A}"/>
              </a:ext>
            </a:extLst>
          </p:cNvPr>
          <p:cNvSpPr>
            <a:spLocks noGrp="1"/>
          </p:cNvSpPr>
          <p:nvPr>
            <p:ph type="title"/>
          </p:nvPr>
        </p:nvSpPr>
        <p:spPr/>
        <p:txBody>
          <a:bodyPr/>
          <a:lstStyle/>
          <a:p>
            <a:br>
              <a:rPr lang="en-US" altLang="zh-CN" sz="2800" dirty="0"/>
            </a:br>
            <a:r>
              <a:rPr lang="en-US" altLang="zh-CN" sz="2800" dirty="0"/>
              <a:t>2.0</a:t>
            </a:r>
            <a:r>
              <a:rPr lang="zh-CN" altLang="en-US" sz="2800" dirty="0"/>
              <a:t>简单回顾一下线性代数里面的概念凸性</a:t>
            </a:r>
            <a:r>
              <a:rPr lang="en-US" altLang="zh-CN" sz="2800" dirty="0"/>
              <a:t>(Convexity)</a:t>
            </a:r>
            <a:br>
              <a:rPr lang="en-US" altLang="zh-CN" sz="2800" dirty="0"/>
            </a:b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383E22-4D33-419C-9BE0-C1651E98460A}"/>
                  </a:ext>
                </a:extLst>
              </p:cNvPr>
              <p:cNvSpPr>
                <a:spLocks noGrp="1"/>
              </p:cNvSpPr>
              <p:nvPr>
                <p:ph idx="1"/>
              </p:nvPr>
            </p:nvSpPr>
            <p:spPr/>
            <p:txBody>
              <a:bodyPr/>
              <a:lstStyle/>
              <a:p>
                <a:r>
                  <a:rPr lang="zh-CN" altLang="en-US" sz="2000" dirty="0"/>
                  <a:t>极点</a:t>
                </a:r>
                <a:r>
                  <a:rPr lang="en-US" altLang="zh-CN" sz="2000" dirty="0"/>
                  <a:t>(extreme point):</a:t>
                </a:r>
                <a:r>
                  <a:rPr lang="zh-CN" altLang="en-US" sz="2000" dirty="0"/>
                  <a:t>点</a:t>
                </a:r>
                <a14:m>
                  <m:oMath xmlns:m="http://schemas.openxmlformats.org/officeDocument/2006/math">
                    <m:r>
                      <a:rPr lang="en-US" altLang="zh-CN" sz="2000" i="1">
                        <a:latin typeface="Cambria Math"/>
                      </a:rPr>
                      <m:t>𝒙</m:t>
                    </m:r>
                    <m:r>
                      <a:rPr lang="en-US" altLang="zh-CN" sz="2000" i="1">
                        <a:latin typeface="Cambria Math"/>
                      </a:rPr>
                      <m:t>∈</m:t>
                    </m:r>
                    <m:r>
                      <a:rPr lang="en-US" altLang="zh-CN" sz="2000" i="1">
                        <a:latin typeface="Cambria Math"/>
                      </a:rPr>
                      <m:t>𝑨</m:t>
                    </m:r>
                  </m:oMath>
                </a14:m>
                <a:r>
                  <a:rPr lang="zh-CN" altLang="en-US" sz="2000" dirty="0"/>
                  <a:t>如果不能表示为非空凸集</a:t>
                </a:r>
                <a14:m>
                  <m:oMath xmlns:m="http://schemas.openxmlformats.org/officeDocument/2006/math">
                    <m:r>
                      <a:rPr lang="en-US" altLang="zh-CN" sz="2000" i="1">
                        <a:latin typeface="Cambria Math"/>
                      </a:rPr>
                      <m:t>𝑨</m:t>
                    </m:r>
                  </m:oMath>
                </a14:m>
                <a:r>
                  <a:rPr lang="zh-CN" altLang="en-US" sz="2000" dirty="0"/>
                  <a:t>中两个任何其它点的凸组合的形式，则称为极点</a:t>
                </a:r>
                <a:endParaRPr lang="en-US" altLang="zh-CN" sz="2000" dirty="0"/>
              </a:p>
              <a:p>
                <a:pPr lvl="1"/>
                <a:r>
                  <a:rPr lang="zh-CN" altLang="en-US" sz="1800" dirty="0"/>
                  <a:t>集合</a:t>
                </a:r>
                <a14:m>
                  <m:oMath xmlns:m="http://schemas.openxmlformats.org/officeDocument/2006/math">
                    <m:r>
                      <a:rPr lang="en-US" altLang="zh-CN" sz="1800" i="1">
                        <a:latin typeface="Cambria Math" panose="02040503050406030204" pitchFamily="18" charset="0"/>
                      </a:rPr>
                      <m:t>𝑨</m:t>
                    </m:r>
                  </m:oMath>
                </a14:m>
                <a:r>
                  <a:rPr lang="zh-CN" altLang="en-US" sz="1800" dirty="0"/>
                  <a:t>的极点是这样的点</a:t>
                </a:r>
                <a14:m>
                  <m:oMath xmlns:m="http://schemas.openxmlformats.org/officeDocument/2006/math">
                    <m:r>
                      <a:rPr lang="en-US" altLang="zh-CN" sz="1800" i="1">
                        <a:latin typeface="Cambria Math" panose="02040503050406030204" pitchFamily="18" charset="0"/>
                      </a:rPr>
                      <m:t>𝒙</m:t>
                    </m:r>
                    <m:r>
                      <a:rPr lang="en-US" altLang="zh-CN" sz="1800" i="1">
                        <a:latin typeface="Cambria Math" panose="02040503050406030204" pitchFamily="18" charset="0"/>
                      </a:rPr>
                      <m:t>∈</m:t>
                    </m:r>
                    <m:r>
                      <a:rPr lang="en-US" altLang="zh-CN" sz="1800" i="1">
                        <a:latin typeface="Cambria Math" panose="02040503050406030204" pitchFamily="18" charset="0"/>
                      </a:rPr>
                      <m:t>𝑨</m:t>
                    </m:r>
                  </m:oMath>
                </a14:m>
                <a:r>
                  <a:rPr lang="zh-CN" altLang="en-US" sz="1800" dirty="0"/>
                  <a:t>，使得</a:t>
                </a:r>
                <a14:m>
                  <m:oMath xmlns:m="http://schemas.openxmlformats.org/officeDocument/2006/math">
                    <m:r>
                      <a:rPr lang="en-US" altLang="zh-CN" sz="1800" i="1">
                        <a:latin typeface="Cambria Math" panose="02040503050406030204" pitchFamily="18" charset="0"/>
                      </a:rPr>
                      <m:t>𝒙</m:t>
                    </m:r>
                    <m:r>
                      <a:rPr lang="en-US" altLang="zh-CN" sz="1800" i="1">
                        <a:latin typeface="Cambria Math" panose="02040503050406030204" pitchFamily="18" charset="0"/>
                      </a:rPr>
                      <m:t>∉</m:t>
                    </m:r>
                    <m:r>
                      <a:rPr lang="en-US" altLang="zh-CN" sz="1800" i="1">
                        <a:latin typeface="Cambria Math" panose="02040503050406030204" pitchFamily="18" charset="0"/>
                      </a:rPr>
                      <m:t>𝒄𝒐𝒏𝒗</m:t>
                    </m:r>
                    <m:r>
                      <a:rPr lang="en-US" altLang="zh-CN" sz="1800" i="1">
                        <a:latin typeface="Cambria Math" panose="02040503050406030204" pitchFamily="18" charset="0"/>
                      </a:rPr>
                      <m:t>(</m:t>
                    </m:r>
                    <m:r>
                      <a:rPr lang="en-US" altLang="zh-CN" sz="1800" i="1">
                        <a:latin typeface="Cambria Math" panose="02040503050406030204" pitchFamily="18" charset="0"/>
                      </a:rPr>
                      <m:t>𝑨</m:t>
                    </m:r>
                    <m:r>
                      <a:rPr lang="en-US" altLang="zh-CN" sz="1800" i="1">
                        <a:latin typeface="Cambria Math" panose="02040503050406030204" pitchFamily="18" charset="0"/>
                      </a:rPr>
                      <m:t>\</m:t>
                    </m:r>
                    <m:r>
                      <m:rPr>
                        <m:lit/>
                      </m:rPr>
                      <a:rPr lang="en-US" altLang="zh-CN" sz="1800" i="1">
                        <a:latin typeface="Cambria Math" panose="02040503050406030204" pitchFamily="18" charset="0"/>
                      </a:rPr>
                      <m:t>{</m:t>
                    </m:r>
                    <m:r>
                      <a:rPr lang="en-US" altLang="zh-CN" sz="1800" i="1">
                        <a:latin typeface="Cambria Math" panose="02040503050406030204" pitchFamily="18" charset="0"/>
                      </a:rPr>
                      <m:t>𝒙</m:t>
                    </m:r>
                    <m:r>
                      <a:rPr lang="en-US" altLang="zh-CN" sz="1800" i="1">
                        <a:latin typeface="Cambria Math" panose="02040503050406030204" pitchFamily="18" charset="0"/>
                      </a:rPr>
                      <m:t>})</m:t>
                    </m:r>
                  </m:oMath>
                </a14:m>
                <a:endParaRPr lang="en-US" altLang="zh-CN" sz="1800" dirty="0"/>
              </a:p>
              <a:p>
                <a:pPr lvl="1"/>
                <a:r>
                  <a:rPr lang="zh-CN" altLang="en-US" sz="1800" dirty="0"/>
                  <a:t>集合</a:t>
                </a:r>
                <a14:m>
                  <m:oMath xmlns:m="http://schemas.openxmlformats.org/officeDocument/2006/math">
                    <m:r>
                      <a:rPr lang="en-US" altLang="zh-CN" sz="1800" i="1">
                        <a:latin typeface="Cambria Math" panose="02040503050406030204" pitchFamily="18" charset="0"/>
                      </a:rPr>
                      <m:t>𝑨</m:t>
                    </m:r>
                  </m:oMath>
                </a14:m>
                <a:r>
                  <a:rPr lang="zh-CN" altLang="en-US" sz="1800" dirty="0"/>
                  <a:t>为凸，当且仅当</a:t>
                </a:r>
                <a14:m>
                  <m:oMath xmlns:m="http://schemas.openxmlformats.org/officeDocument/2006/math">
                    <m:r>
                      <a:rPr lang="en-US" altLang="zh-CN" sz="1800" i="1">
                        <a:latin typeface="Cambria Math" panose="02040503050406030204" pitchFamily="18" charset="0"/>
                      </a:rPr>
                      <m:t>𝑨</m:t>
                    </m:r>
                  </m:oMath>
                </a14:m>
                <a:r>
                  <a:rPr lang="zh-CN" altLang="en-US" sz="1800" dirty="0"/>
                  <a:t>中点的所有凸组合仍在</a:t>
                </a:r>
                <a14:m>
                  <m:oMath xmlns:m="http://schemas.openxmlformats.org/officeDocument/2006/math">
                    <m:r>
                      <a:rPr lang="en-US" altLang="zh-CN" sz="1800" i="1">
                        <a:latin typeface="Cambria Math" panose="02040503050406030204" pitchFamily="18" charset="0"/>
                      </a:rPr>
                      <m:t>𝑨</m:t>
                    </m:r>
                  </m:oMath>
                </a14:m>
                <a:r>
                  <a:rPr lang="zh-CN" altLang="en-US" sz="1800" dirty="0"/>
                  <a:t>中</a:t>
                </a:r>
                <a:endParaRPr lang="en-US" altLang="zh-CN" sz="1800" dirty="0"/>
              </a:p>
              <a:p>
                <a:pPr lvl="1"/>
                <a:r>
                  <a:rPr lang="zh-CN" altLang="en-US" sz="1800" dirty="0"/>
                  <a:t>集合</a:t>
                </a:r>
                <a14:m>
                  <m:oMath xmlns:m="http://schemas.openxmlformats.org/officeDocument/2006/math">
                    <m:r>
                      <a:rPr lang="en-US" altLang="zh-CN" sz="1800" i="1">
                        <a:latin typeface="Cambria Math" panose="02040503050406030204" pitchFamily="18" charset="0"/>
                      </a:rPr>
                      <m:t>𝑨</m:t>
                    </m:r>
                  </m:oMath>
                </a14:m>
                <a:r>
                  <a:rPr lang="zh-CN" altLang="en-US" sz="1800" dirty="0"/>
                  <a:t>的凸包是包含</a:t>
                </a:r>
                <a14:m>
                  <m:oMath xmlns:m="http://schemas.openxmlformats.org/officeDocument/2006/math">
                    <m:r>
                      <a:rPr lang="en-US" altLang="zh-CN" sz="1800" i="1">
                        <a:latin typeface="Cambria Math" panose="02040503050406030204" pitchFamily="18" charset="0"/>
                      </a:rPr>
                      <m:t>𝑨</m:t>
                    </m:r>
                  </m:oMath>
                </a14:m>
                <a:r>
                  <a:rPr lang="zh-CN" altLang="en-US" sz="1800" dirty="0"/>
                  <a:t>的最小凸集</a:t>
                </a:r>
                <a:endParaRPr lang="en-US" altLang="zh-CN" sz="1800" dirty="0"/>
              </a:p>
              <a:p>
                <a:pPr lvl="1"/>
                <a:r>
                  <a:rPr lang="zh-CN" altLang="en-US" sz="1800" dirty="0"/>
                  <a:t>凸集的交是否是凸集？凸集的并集是否是凸集？</a:t>
                </a:r>
                <a:endParaRPr lang="en-US" altLang="zh-CN" sz="1800" dirty="0"/>
              </a:p>
              <a:p>
                <a:r>
                  <a:rPr lang="zh-CN" altLang="en-US" sz="2000" dirty="0"/>
                  <a:t>凸锥</a:t>
                </a:r>
                <a:r>
                  <a:rPr lang="en-US" altLang="zh-CN" sz="2000" dirty="0"/>
                  <a:t>(convex cone)</a:t>
                </a:r>
              </a:p>
              <a:p>
                <a:pPr lvl="1"/>
                <a:r>
                  <a:rPr lang="zh-CN" altLang="en-US" sz="1800" dirty="0"/>
                  <a:t>集合</a:t>
                </a:r>
                <a14:m>
                  <m:oMath xmlns:m="http://schemas.openxmlformats.org/officeDocument/2006/math">
                    <m:r>
                      <a:rPr lang="en-US" altLang="zh-CN" sz="1800">
                        <a:latin typeface="Cambria Math" panose="02040503050406030204" pitchFamily="18" charset="0"/>
                      </a:rPr>
                      <m:t>𝑨</m:t>
                    </m:r>
                    <m:r>
                      <a:rPr lang="en-US" altLang="zh-CN" sz="1800">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a:latin typeface="Cambria Math" panose="02040503050406030204" pitchFamily="18" charset="0"/>
                          </a:rPr>
                          <m:t>ℝ</m:t>
                        </m:r>
                      </m:e>
                      <m:sup>
                        <m:r>
                          <a:rPr lang="en-US" altLang="zh-CN" sz="1800">
                            <a:latin typeface="Cambria Math" panose="02040503050406030204" pitchFamily="18" charset="0"/>
                          </a:rPr>
                          <m:t>𝒏</m:t>
                        </m:r>
                      </m:sup>
                    </m:sSup>
                  </m:oMath>
                </a14:m>
                <a:r>
                  <a:rPr lang="zh-CN" altLang="en-US" sz="1800" dirty="0"/>
                  <a:t>中任意元素</a:t>
                </a:r>
                <a14:m>
                  <m:oMath xmlns:m="http://schemas.openxmlformats.org/officeDocument/2006/math">
                    <m:r>
                      <a:rPr lang="en-US" altLang="zh-CN" sz="1800">
                        <a:latin typeface="Cambria Math" panose="02040503050406030204" pitchFamily="18" charset="0"/>
                      </a:rPr>
                      <m:t>𝒙</m:t>
                    </m:r>
                    <m:r>
                      <a:rPr lang="en-US" altLang="zh-CN" sz="1800">
                        <a:latin typeface="Cambria Math" panose="02040503050406030204" pitchFamily="18" charset="0"/>
                      </a:rPr>
                      <m:t>,</m:t>
                    </m:r>
                    <m:r>
                      <a:rPr lang="en-US" altLang="zh-CN" sz="1800">
                        <a:latin typeface="Cambria Math" panose="02040503050406030204" pitchFamily="18" charset="0"/>
                      </a:rPr>
                      <m:t>𝒚</m:t>
                    </m:r>
                    <m:r>
                      <a:rPr lang="en-US" altLang="zh-CN" sz="1800">
                        <a:latin typeface="Cambria Math" panose="02040503050406030204" pitchFamily="18" charset="0"/>
                      </a:rPr>
                      <m:t>∈</m:t>
                    </m:r>
                    <m:r>
                      <a:rPr lang="en-US" altLang="zh-CN" sz="1800">
                        <a:latin typeface="Cambria Math" panose="02040503050406030204" pitchFamily="18" charset="0"/>
                      </a:rPr>
                      <m:t>𝑨</m:t>
                    </m:r>
                    <m:r>
                      <a:rPr lang="en-US" altLang="zh-CN" sz="1800">
                        <a:latin typeface="Cambria Math" panose="02040503050406030204" pitchFamily="18" charset="0"/>
                      </a:rPr>
                      <m:t>,</m:t>
                    </m:r>
                    <m:r>
                      <a:rPr lang="en-US" altLang="zh-CN" sz="1800">
                        <a:latin typeface="Cambria Math" panose="02040503050406030204" pitchFamily="18" charset="0"/>
                      </a:rPr>
                      <m:t>𝝀</m:t>
                    </m:r>
                    <m:r>
                      <a:rPr lang="en-US" altLang="zh-CN" sz="1800">
                        <a:latin typeface="Cambria Math" panose="02040503050406030204" pitchFamily="18" charset="0"/>
                      </a:rPr>
                      <m:t>,</m:t>
                    </m:r>
                    <m:r>
                      <a:rPr lang="en-US" altLang="zh-CN" sz="1800">
                        <a:latin typeface="Cambria Math" panose="02040503050406030204" pitchFamily="18" charset="0"/>
                      </a:rPr>
                      <m:t>𝝁</m:t>
                    </m:r>
                    <m:r>
                      <a:rPr lang="en-US" altLang="zh-CN" sz="1800">
                        <a:latin typeface="Cambria Math" panose="02040503050406030204" pitchFamily="18" charset="0"/>
                      </a:rPr>
                      <m:t>≥</m:t>
                    </m:r>
                    <m:r>
                      <a:rPr lang="en-US" altLang="zh-CN" sz="1800">
                        <a:latin typeface="Cambria Math" panose="02040503050406030204" pitchFamily="18" charset="0"/>
                      </a:rPr>
                      <m:t>𝟎</m:t>
                    </m:r>
                  </m:oMath>
                </a14:m>
                <a:r>
                  <a:rPr lang="en-US" altLang="zh-CN" sz="1800" dirty="0"/>
                  <a:t>,</a:t>
                </a:r>
                <a:r>
                  <a:rPr lang="zh-CN" altLang="en-US" sz="1800" dirty="0"/>
                  <a:t>有</a:t>
                </a:r>
                <a14:m>
                  <m:oMath xmlns:m="http://schemas.openxmlformats.org/officeDocument/2006/math">
                    <m:r>
                      <a:rPr lang="en-US" altLang="zh-CN" sz="1800">
                        <a:latin typeface="Cambria Math" panose="02040503050406030204" pitchFamily="18" charset="0"/>
                      </a:rPr>
                      <m:t>𝝀</m:t>
                    </m:r>
                    <m:r>
                      <a:rPr lang="en-US" altLang="zh-CN" sz="1800">
                        <a:latin typeface="Cambria Math" panose="02040503050406030204" pitchFamily="18" charset="0"/>
                      </a:rPr>
                      <m:t>𝒙</m:t>
                    </m:r>
                    <m:r>
                      <a:rPr lang="en-US" altLang="zh-CN" sz="1800">
                        <a:latin typeface="Cambria Math" panose="02040503050406030204" pitchFamily="18" charset="0"/>
                      </a:rPr>
                      <m:t>+</m:t>
                    </m:r>
                    <m:r>
                      <a:rPr lang="en-US" altLang="zh-CN" sz="1800">
                        <a:latin typeface="Cambria Math" panose="02040503050406030204" pitchFamily="18" charset="0"/>
                      </a:rPr>
                      <m:t>𝝁</m:t>
                    </m:r>
                    <m:r>
                      <a:rPr lang="en-US" altLang="zh-CN" sz="1800">
                        <a:latin typeface="Cambria Math" panose="02040503050406030204" pitchFamily="18" charset="0"/>
                      </a:rPr>
                      <m:t>𝒚</m:t>
                    </m:r>
                    <m:r>
                      <a:rPr lang="en-US" altLang="zh-CN" sz="1800">
                        <a:latin typeface="Cambria Math" panose="02040503050406030204" pitchFamily="18" charset="0"/>
                      </a:rPr>
                      <m:t>∈</m:t>
                    </m:r>
                    <m:r>
                      <a:rPr lang="en-US" altLang="zh-CN" sz="1800">
                        <a:latin typeface="Cambria Math" panose="02040503050406030204" pitchFamily="18" charset="0"/>
                      </a:rPr>
                      <m:t>𝑨</m:t>
                    </m:r>
                  </m:oMath>
                </a14:m>
                <a:r>
                  <a:rPr lang="en-US" altLang="zh-CN" sz="1800" dirty="0"/>
                  <a:t>,</a:t>
                </a:r>
                <a:r>
                  <a:rPr lang="zh-CN" altLang="en-US" sz="1800" dirty="0"/>
                  <a:t>则称集合</a:t>
                </a:r>
                <a14:m>
                  <m:oMath xmlns:m="http://schemas.openxmlformats.org/officeDocument/2006/math">
                    <m:r>
                      <a:rPr lang="en-US" altLang="zh-CN" sz="1800">
                        <a:latin typeface="Cambria Math" panose="02040503050406030204" pitchFamily="18" charset="0"/>
                      </a:rPr>
                      <m:t>𝑨</m:t>
                    </m:r>
                  </m:oMath>
                </a14:m>
                <a:r>
                  <a:rPr lang="zh-CN" altLang="en-US" sz="1800" dirty="0"/>
                  <a:t>为一个凸锥。若</a:t>
                </a:r>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𝒙</m:t>
                        </m:r>
                      </m:e>
                      <m:sub>
                        <m:r>
                          <a:rPr lang="en-US" altLang="zh-CN" sz="1800">
                            <a:latin typeface="Cambria Math" panose="02040503050406030204" pitchFamily="18" charset="0"/>
                          </a:rPr>
                          <m:t>𝟏</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𝒙</m:t>
                        </m:r>
                      </m:e>
                      <m:sub>
                        <m:r>
                          <a:rPr lang="en-US" altLang="zh-CN" sz="1800">
                            <a:latin typeface="Cambria Math" panose="02040503050406030204" pitchFamily="18" charset="0"/>
                          </a:rPr>
                          <m:t>𝒌</m:t>
                        </m:r>
                      </m:sub>
                    </m:sSub>
                    <m:r>
                      <a:rPr lang="en-US" altLang="zh-CN" sz="1800">
                        <a:latin typeface="Cambria Math" panose="02040503050406030204" pitchFamily="18" charset="0"/>
                      </a:rPr>
                      <m:t>∈</m:t>
                    </m:r>
                    <m:r>
                      <a:rPr lang="en-US" altLang="zh-CN" sz="1800">
                        <a:latin typeface="Cambria Math" panose="02040503050406030204" pitchFamily="18" charset="0"/>
                      </a:rPr>
                      <m:t>𝑨</m:t>
                    </m:r>
                  </m:oMath>
                </a14:m>
                <a:r>
                  <a:rPr lang="en-US" altLang="zh-CN" sz="1800" dirty="0"/>
                  <a:t>,</a:t>
                </a:r>
                <a:r>
                  <a:rPr lang="zh-CN" altLang="en-US" sz="1800" dirty="0"/>
                  <a:t>对任意</a:t>
                </a:r>
                <a14:m>
                  <m:oMath xmlns:m="http://schemas.openxmlformats.org/officeDocument/2006/math">
                    <m:r>
                      <a:rPr lang="en-US" altLang="zh-CN" sz="1800">
                        <a:latin typeface="Cambria Math" panose="02040503050406030204" pitchFamily="18" charset="0"/>
                      </a:rPr>
                      <m:t>𝒙</m:t>
                    </m:r>
                    <m:r>
                      <a:rPr lang="en-US" altLang="zh-CN" sz="1800">
                        <a:latin typeface="Cambria Math" panose="02040503050406030204" pitchFamily="18" charset="0"/>
                      </a:rPr>
                      <m:t>∈</m:t>
                    </m:r>
                    <m:r>
                      <a:rPr lang="en-US" altLang="zh-CN" sz="1800">
                        <a:latin typeface="Cambria Math" panose="02040503050406030204" pitchFamily="18" charset="0"/>
                      </a:rPr>
                      <m:t>𝑨</m:t>
                    </m:r>
                  </m:oMath>
                </a14:m>
                <a:r>
                  <a:rPr lang="en-US" altLang="zh-CN" sz="1800" dirty="0"/>
                  <a:t>,</a:t>
                </a:r>
                <a:r>
                  <a:rPr lang="zh-CN" altLang="en-US" sz="1800" dirty="0"/>
                  <a:t>存在数</a:t>
                </a:r>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𝝀</m:t>
                        </m:r>
                      </m:e>
                      <m:sub>
                        <m:r>
                          <a:rPr lang="en-US" altLang="zh-CN" sz="1800">
                            <a:latin typeface="Cambria Math" panose="02040503050406030204" pitchFamily="18" charset="0"/>
                          </a:rPr>
                          <m:t>𝟏</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𝝀</m:t>
                        </m:r>
                      </m:e>
                      <m:sub>
                        <m:r>
                          <a:rPr lang="en-US" altLang="zh-CN" sz="1800">
                            <a:latin typeface="Cambria Math" panose="02040503050406030204" pitchFamily="18" charset="0"/>
                          </a:rPr>
                          <m:t>𝒌</m:t>
                        </m:r>
                      </m:sub>
                    </m:sSub>
                    <m:r>
                      <a:rPr lang="en-US" altLang="zh-CN" sz="1800">
                        <a:latin typeface="Cambria Math" panose="02040503050406030204" pitchFamily="18" charset="0"/>
                      </a:rPr>
                      <m:t>≥</m:t>
                    </m:r>
                    <m:r>
                      <a:rPr lang="en-US" altLang="zh-CN" sz="1800">
                        <a:latin typeface="Cambria Math" panose="02040503050406030204" pitchFamily="18" charset="0"/>
                      </a:rPr>
                      <m:t>𝟎</m:t>
                    </m:r>
                  </m:oMath>
                </a14:m>
                <a:r>
                  <a:rPr lang="en-US" altLang="zh-CN" sz="1800" dirty="0"/>
                  <a:t>,</a:t>
                </a:r>
                <a:r>
                  <a:rPr lang="zh-CN" altLang="en-US" sz="1800" dirty="0"/>
                  <a:t>使得</a:t>
                </a:r>
                <a14:m>
                  <m:oMath xmlns:m="http://schemas.openxmlformats.org/officeDocument/2006/math">
                    <m:r>
                      <a:rPr lang="en-US" altLang="zh-CN" sz="1800">
                        <a:latin typeface="Cambria Math" panose="02040503050406030204" pitchFamily="18" charset="0"/>
                      </a:rPr>
                      <m:t>𝒙</m:t>
                    </m:r>
                    <m:r>
                      <a:rPr lang="en-US" altLang="zh-CN" sz="1800">
                        <a:latin typeface="Cambria Math" panose="02040503050406030204" pitchFamily="18" charset="0"/>
                      </a:rPr>
                      <m:t>=</m:t>
                    </m:r>
                    <m:nary>
                      <m:naryPr>
                        <m:chr m:val="∑"/>
                        <m:ctrlPr>
                          <a:rPr lang="en-US" altLang="zh-CN" sz="1800" i="1">
                            <a:latin typeface="Cambria Math" panose="02040503050406030204" pitchFamily="18" charset="0"/>
                          </a:rPr>
                        </m:ctrlPr>
                      </m:naryPr>
                      <m:sub>
                        <m:r>
                          <a:rPr lang="en-US" altLang="zh-CN" sz="1800">
                            <a:latin typeface="Cambria Math" panose="02040503050406030204" pitchFamily="18" charset="0"/>
                          </a:rPr>
                          <m:t>𝒊</m:t>
                        </m:r>
                        <m:r>
                          <a:rPr lang="en-US" altLang="zh-CN" sz="1800">
                            <a:latin typeface="Cambria Math" panose="02040503050406030204" pitchFamily="18" charset="0"/>
                          </a:rPr>
                          <m:t>=</m:t>
                        </m:r>
                        <m:r>
                          <a:rPr lang="en-US" altLang="zh-CN" sz="1800">
                            <a:latin typeface="Cambria Math" panose="02040503050406030204" pitchFamily="18" charset="0"/>
                          </a:rPr>
                          <m:t>𝟏</m:t>
                        </m:r>
                      </m:sub>
                      <m:sup>
                        <m:r>
                          <a:rPr lang="en-US" altLang="zh-CN" sz="1800">
                            <a:latin typeface="Cambria Math" panose="02040503050406030204" pitchFamily="18" charset="0"/>
                          </a:rPr>
                          <m:t>𝒌</m:t>
                        </m:r>
                      </m:sup>
                      <m:e>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𝝀</m:t>
                            </m:r>
                          </m:e>
                          <m:sub>
                            <m:r>
                              <a:rPr lang="en-US" altLang="zh-CN" sz="1800">
                                <a:latin typeface="Cambria Math" panose="02040503050406030204" pitchFamily="18" charset="0"/>
                              </a:rPr>
                              <m:t>𝒊</m:t>
                            </m:r>
                          </m:sub>
                        </m:sSub>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𝒙</m:t>
                            </m:r>
                          </m:e>
                          <m:sub>
                            <m:r>
                              <a:rPr lang="en-US" altLang="zh-CN" sz="1800">
                                <a:latin typeface="Cambria Math" panose="02040503050406030204" pitchFamily="18" charset="0"/>
                              </a:rPr>
                              <m:t>𝒊</m:t>
                            </m:r>
                          </m:sub>
                        </m:sSub>
                      </m:e>
                    </m:nary>
                  </m:oMath>
                </a14:m>
                <a:r>
                  <a:rPr lang="en-US" altLang="zh-CN" sz="1800" dirty="0"/>
                  <a:t>,</a:t>
                </a:r>
                <a:r>
                  <a:rPr lang="zh-CN" altLang="en-US" sz="1800" dirty="0"/>
                  <a:t>则称凸锥由</a:t>
                </a:r>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𝒙</m:t>
                        </m:r>
                      </m:e>
                      <m:sub>
                        <m:r>
                          <a:rPr lang="en-US" altLang="zh-CN" sz="1800">
                            <a:latin typeface="Cambria Math" panose="02040503050406030204" pitchFamily="18" charset="0"/>
                          </a:rPr>
                          <m:t>𝟏</m:t>
                        </m:r>
                      </m:sub>
                    </m:sSub>
                    <m:r>
                      <a:rPr lang="en-US" altLang="zh-CN" sz="180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𝒙</m:t>
                        </m:r>
                      </m:e>
                      <m:sub>
                        <m:r>
                          <a:rPr lang="en-US" altLang="zh-CN" sz="1800">
                            <a:latin typeface="Cambria Math" panose="02040503050406030204" pitchFamily="18" charset="0"/>
                          </a:rPr>
                          <m:t>𝒌</m:t>
                        </m:r>
                      </m:sub>
                    </m:sSub>
                  </m:oMath>
                </a14:m>
                <a:r>
                  <a:rPr lang="zh-CN" altLang="en-US" sz="1800" dirty="0"/>
                  <a:t>生成</a:t>
                </a:r>
                <a:endParaRPr lang="en-US" altLang="zh-CN" sz="1800" dirty="0"/>
              </a:p>
              <a:p>
                <a:pPr lvl="1"/>
                <a:r>
                  <a:rPr lang="zh-CN" altLang="en-US" sz="1800" dirty="0"/>
                  <a:t>若锥是由有限向量集生成的，则称该锥是有限生成的</a:t>
                </a:r>
                <a:endParaRPr lang="en-US" altLang="zh-CN" sz="1800" dirty="0"/>
              </a:p>
              <a:p>
                <a:r>
                  <a:rPr lang="zh-CN" altLang="en-US" sz="2200" dirty="0"/>
                  <a:t>半正定锥</a:t>
                </a:r>
                <a:endParaRPr lang="en-US" altLang="zh-CN" sz="2200" dirty="0"/>
              </a:p>
              <a:p>
                <a:pPr lvl="1"/>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𝑺</m:t>
                        </m:r>
                      </m:e>
                      <m:sup>
                        <m:r>
                          <a:rPr lang="en-US" altLang="zh-CN" sz="1800" b="1" i="1" smtClean="0">
                            <a:latin typeface="Cambria Math" panose="02040503050406030204" pitchFamily="18" charset="0"/>
                          </a:rPr>
                          <m:t>𝒏</m:t>
                        </m:r>
                      </m:sup>
                    </m:sSup>
                  </m:oMath>
                </a14:m>
                <a:r>
                  <a:rPr lang="zh-CN" altLang="en-US" sz="1800" dirty="0"/>
                  <a:t>为</a:t>
                </a:r>
                <a14:m>
                  <m:oMath xmlns:m="http://schemas.openxmlformats.org/officeDocument/2006/math">
                    <m:r>
                      <a:rPr lang="en-US" altLang="zh-CN" sz="1800" b="1" i="1" dirty="0" smtClean="0">
                        <a:latin typeface="Cambria Math" panose="02040503050406030204" pitchFamily="18" charset="0"/>
                      </a:rPr>
                      <m:t>𝒏</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𝒏</m:t>
                    </m:r>
                  </m:oMath>
                </a14:m>
                <a:r>
                  <a:rPr lang="zh-CN" altLang="en-US" sz="1800" dirty="0"/>
                  <a:t>的对称矩阵集合，</a:t>
                </a:r>
                <a14:m>
                  <m:oMath xmlns:m="http://schemas.openxmlformats.org/officeDocument/2006/math">
                    <m:sSubSup>
                      <m:sSubSupPr>
                        <m:ctrlPr>
                          <a:rPr lang="en-US" altLang="zh-CN" sz="1800" b="1" i="1" smtClean="0">
                            <a:latin typeface="Cambria Math" panose="02040503050406030204" pitchFamily="18" charset="0"/>
                          </a:rPr>
                        </m:ctrlPr>
                      </m:sSubSupPr>
                      <m:e>
                        <m:r>
                          <a:rPr lang="en-US" altLang="zh-CN" sz="1800" b="1" i="1" smtClean="0">
                            <a:latin typeface="Cambria Math" panose="02040503050406030204" pitchFamily="18" charset="0"/>
                          </a:rPr>
                          <m:t>𝑺</m:t>
                        </m:r>
                      </m:e>
                      <m:sub>
                        <m:r>
                          <a:rPr lang="en-US" altLang="zh-CN" sz="1800" b="1" i="1" smtClean="0">
                            <a:latin typeface="Cambria Math" panose="02040503050406030204" pitchFamily="18" charset="0"/>
                          </a:rPr>
                          <m:t>+</m:t>
                        </m:r>
                      </m:sub>
                      <m:sup>
                        <m:r>
                          <a:rPr lang="en-US" altLang="zh-CN" sz="1800" b="1" i="1" smtClean="0">
                            <a:latin typeface="Cambria Math" panose="02040503050406030204" pitchFamily="18" charset="0"/>
                          </a:rPr>
                          <m:t>𝒏</m:t>
                        </m:r>
                      </m:sup>
                    </m:sSubSup>
                    <m:r>
                      <a:rPr lang="en-US" altLang="zh-CN" sz="1800" i="1">
                        <a:latin typeface="Cambria Math" panose="02040503050406030204" pitchFamily="18" charset="0"/>
                      </a:rPr>
                      <m:t>=</m:t>
                    </m:r>
                    <m:r>
                      <a:rPr lang="en-US" altLang="zh-CN" sz="1800" i="1" smtClean="0">
                        <a:latin typeface="Cambria Math" panose="02040503050406030204" pitchFamily="18" charset="0"/>
                      </a:rPr>
                      <m:t>{</m:t>
                    </m:r>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𝑺</m:t>
                        </m:r>
                      </m:e>
                      <m:sup>
                        <m:r>
                          <a:rPr lang="en-US" altLang="zh-CN" sz="1800" b="1" i="1" smtClean="0">
                            <a:latin typeface="Cambria Math" panose="02040503050406030204" pitchFamily="18" charset="0"/>
                          </a:rPr>
                          <m:t>𝒏</m:t>
                        </m:r>
                      </m:sup>
                    </m:sSup>
                    <m:r>
                      <m:rPr>
                        <m:lit/>
                      </m:rP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r>
                      <a:rPr lang="en-US" altLang="zh-CN" sz="1800" b="1" i="0" smtClean="0">
                        <a:latin typeface="Cambria Math" panose="02040503050406030204" pitchFamily="18" charset="0"/>
                      </a:rPr>
                      <m:t>}</m:t>
                    </m:r>
                  </m:oMath>
                </a14:m>
                <a:r>
                  <a:rPr lang="zh-CN" altLang="en-US" sz="1800" dirty="0"/>
                  <a:t>为</a:t>
                </a:r>
                <a14:m>
                  <m:oMath xmlns:m="http://schemas.openxmlformats.org/officeDocument/2006/math">
                    <m:r>
                      <a:rPr lang="en-US" altLang="zh-CN" sz="1800" b="1" i="1" dirty="0" smtClean="0">
                        <a:latin typeface="Cambria Math" panose="02040503050406030204" pitchFamily="18" charset="0"/>
                      </a:rPr>
                      <m:t>𝒏</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𝒏</m:t>
                    </m:r>
                  </m:oMath>
                </a14:m>
                <a:r>
                  <a:rPr lang="zh-CN" altLang="en-US" sz="1800" dirty="0"/>
                  <a:t>的半正定矩阵集合，</a:t>
                </a:r>
                <a:r>
                  <a:rPr lang="en-US" altLang="zh-CN" sz="1800" dirty="0"/>
                  <a:t> </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𝑺</m:t>
                        </m:r>
                      </m:e>
                      <m:sub>
                        <m:r>
                          <a:rPr lang="en-US" altLang="zh-CN" sz="1800" i="1" smtClean="0">
                            <a:latin typeface="Cambria Math" panose="02040503050406030204" pitchFamily="18" charset="0"/>
                          </a:rPr>
                          <m:t>+</m:t>
                        </m:r>
                        <m:r>
                          <a:rPr lang="en-US" altLang="zh-CN" sz="1800" i="1">
                            <a:latin typeface="Cambria Math" panose="02040503050406030204" pitchFamily="18" charset="0"/>
                          </a:rPr>
                          <m:t>+</m:t>
                        </m:r>
                      </m:sub>
                      <m:sup>
                        <m:r>
                          <a:rPr lang="en-US" altLang="zh-CN" sz="1800" i="1">
                            <a:latin typeface="Cambria Math" panose="02040503050406030204" pitchFamily="18" charset="0"/>
                          </a:rPr>
                          <m:t>𝒏</m:t>
                        </m:r>
                      </m:sup>
                    </m:sSubSup>
                    <m:r>
                      <a:rPr lang="en-US" altLang="zh-CN" sz="1800" i="1">
                        <a:latin typeface="Cambria Math" panose="02040503050406030204" pitchFamily="18" charset="0"/>
                      </a:rPr>
                      <m:t>={</m:t>
                    </m:r>
                    <m:r>
                      <a:rPr lang="en-US" altLang="zh-CN" sz="1800" i="1">
                        <a:latin typeface="Cambria Math" panose="02040503050406030204" pitchFamily="18" charset="0"/>
                      </a:rPr>
                      <m:t>𝒙</m:t>
                    </m:r>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𝑺</m:t>
                        </m:r>
                      </m:e>
                      <m:sup>
                        <m:r>
                          <a:rPr lang="en-US" altLang="zh-CN" sz="1800" i="1">
                            <a:latin typeface="Cambria Math" panose="02040503050406030204" pitchFamily="18" charset="0"/>
                          </a:rPr>
                          <m:t>𝒏</m:t>
                        </m:r>
                      </m:sup>
                    </m:sSup>
                    <m:r>
                      <m:rPr>
                        <m:lit/>
                      </m:rPr>
                      <a:rPr lang="en-US" altLang="zh-CN" sz="1800" i="1">
                        <a:latin typeface="Cambria Math" panose="02040503050406030204" pitchFamily="18" charset="0"/>
                      </a:rPr>
                      <m:t>|</m:t>
                    </m:r>
                    <m:r>
                      <a:rPr lang="en-US" altLang="zh-CN" sz="1800" i="1">
                        <a:latin typeface="Cambria Math" panose="02040503050406030204" pitchFamily="18" charset="0"/>
                      </a:rPr>
                      <m:t>𝒙</m:t>
                    </m:r>
                    <m:r>
                      <a:rPr lang="en-US" altLang="zh-CN" sz="1800" b="1" i="1" smtClean="0">
                        <a:latin typeface="Cambria Math" panose="02040503050406030204" pitchFamily="18" charset="0"/>
                      </a:rPr>
                      <m:t>&gt;</m:t>
                    </m:r>
                    <m:r>
                      <a:rPr lang="en-US" altLang="zh-CN" sz="1800" i="1">
                        <a:latin typeface="Cambria Math" panose="02040503050406030204" pitchFamily="18" charset="0"/>
                      </a:rPr>
                      <m:t>𝟎</m:t>
                    </m:r>
                    <m:r>
                      <a:rPr lang="en-US" altLang="zh-CN" sz="1800">
                        <a:latin typeface="Cambria Math" panose="02040503050406030204" pitchFamily="18" charset="0"/>
                      </a:rPr>
                      <m:t>}</m:t>
                    </m:r>
                  </m:oMath>
                </a14:m>
                <a:r>
                  <a:rPr lang="zh-CN" altLang="en-US" sz="1800" dirty="0"/>
                  <a:t>为</a:t>
                </a:r>
                <a14:m>
                  <m:oMath xmlns:m="http://schemas.openxmlformats.org/officeDocument/2006/math">
                    <m:r>
                      <a:rPr lang="en-US" altLang="zh-CN" sz="1800" i="1" dirty="0">
                        <a:latin typeface="Cambria Math" panose="02040503050406030204" pitchFamily="18" charset="0"/>
                      </a:rPr>
                      <m:t>𝒏</m:t>
                    </m:r>
                    <m:r>
                      <a:rPr lang="en-US" altLang="zh-CN" sz="1800" i="1" dirty="0">
                        <a:latin typeface="Cambria Math" panose="02040503050406030204" pitchFamily="18" charset="0"/>
                      </a:rPr>
                      <m:t>×</m:t>
                    </m:r>
                    <m:r>
                      <a:rPr lang="en-US" altLang="zh-CN" sz="1800" i="1" dirty="0">
                        <a:latin typeface="Cambria Math" panose="02040503050406030204" pitchFamily="18" charset="0"/>
                      </a:rPr>
                      <m:t>𝒏</m:t>
                    </m:r>
                  </m:oMath>
                </a14:m>
                <a:r>
                  <a:rPr lang="zh-CN" altLang="en-US" sz="1800" dirty="0"/>
                  <a:t>的正定矩阵集合</a:t>
                </a:r>
                <a:endParaRPr lang="en-US" altLang="zh-CN" sz="1800" dirty="0"/>
              </a:p>
              <a:p>
                <a:pPr lvl="1"/>
                <a:r>
                  <a:rPr lang="zh-CN" altLang="en-US" sz="1800" dirty="0"/>
                  <a:t>则</a:t>
                </a:r>
                <a14:m>
                  <m:oMath xmlns:m="http://schemas.openxmlformats.org/officeDocument/2006/math">
                    <m:sSubSup>
                      <m:sSubSupPr>
                        <m:ctrlPr>
                          <a:rPr lang="en-US" altLang="zh-CN" sz="1800" b="1" i="1" smtClean="0">
                            <a:latin typeface="Cambria Math" panose="02040503050406030204" pitchFamily="18" charset="0"/>
                          </a:rPr>
                        </m:ctrlPr>
                      </m:sSubSupPr>
                      <m:e>
                        <m:r>
                          <a:rPr lang="en-US" altLang="zh-CN" sz="1800" b="1" i="1" smtClean="0">
                            <a:latin typeface="Cambria Math" panose="02040503050406030204" pitchFamily="18" charset="0"/>
                          </a:rPr>
                          <m:t>𝑺</m:t>
                        </m:r>
                      </m:e>
                      <m:sub>
                        <m:r>
                          <a:rPr lang="en-US" altLang="zh-CN" sz="1800" b="1" i="1" smtClean="0">
                            <a:latin typeface="Cambria Math" panose="02040503050406030204" pitchFamily="18" charset="0"/>
                          </a:rPr>
                          <m:t>+</m:t>
                        </m:r>
                      </m:sub>
                      <m:sup>
                        <m:r>
                          <a:rPr lang="en-US" altLang="zh-CN" sz="1800" b="1" i="1" smtClean="0">
                            <a:latin typeface="Cambria Math" panose="02040503050406030204" pitchFamily="18" charset="0"/>
                          </a:rPr>
                          <m:t>𝒏</m:t>
                        </m:r>
                      </m:sup>
                    </m:sSubSup>
                  </m:oMath>
                </a14:m>
                <a:r>
                  <a:rPr lang="zh-CN" altLang="en-US" sz="1800" dirty="0"/>
                  <a:t>是凸锥，也称为半正定锥</a:t>
                </a:r>
                <a:endParaRPr lang="en-US" altLang="zh-CN" sz="1800" dirty="0"/>
              </a:p>
              <a:p>
                <a:pPr lvl="1"/>
                <a:r>
                  <a:rPr lang="zh-CN" altLang="en-US" sz="1800" dirty="0"/>
                  <a:t>如</a:t>
                </a:r>
                <a14:m>
                  <m:oMath xmlns:m="http://schemas.openxmlformats.org/officeDocument/2006/math">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𝒚</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𝒚</m:t>
                        </m:r>
                        <m:r>
                          <a:rPr lang="en-US" altLang="zh-CN" sz="1800" b="1" i="1" smtClean="0">
                            <a:latin typeface="Cambria Math" panose="02040503050406030204" pitchFamily="18" charset="0"/>
                          </a:rPr>
                          <m:t> </m:t>
                        </m:r>
                        <m:r>
                          <a:rPr lang="en-US" altLang="zh-CN" sz="1800" b="1" i="1" smtClean="0">
                            <a:latin typeface="Cambria Math" panose="02040503050406030204" pitchFamily="18" charset="0"/>
                          </a:rPr>
                          <m:t>𝒛</m:t>
                        </m:r>
                      </m:e>
                    </m:d>
                    <m:r>
                      <a:rPr lang="en-US" altLang="zh-CN" sz="1800" b="1" i="1" smtClean="0">
                        <a:latin typeface="Cambria Math" panose="02040503050406030204" pitchFamily="18" charset="0"/>
                      </a:rPr>
                      <m:t>∈</m:t>
                    </m:r>
                    <m:sSubSup>
                      <m:sSubSupPr>
                        <m:ctrlPr>
                          <a:rPr lang="en-US" altLang="zh-CN" sz="1800" b="1" i="1" smtClean="0">
                            <a:latin typeface="Cambria Math" panose="02040503050406030204" pitchFamily="18" charset="0"/>
                          </a:rPr>
                        </m:ctrlPr>
                      </m:sSubSupPr>
                      <m:e>
                        <m:r>
                          <a:rPr lang="en-US" altLang="zh-CN" sz="1800" b="1" i="1" smtClean="0">
                            <a:latin typeface="Cambria Math" panose="02040503050406030204" pitchFamily="18" charset="0"/>
                          </a:rPr>
                          <m:t>𝑺</m:t>
                        </m:r>
                      </m:e>
                      <m:sub>
                        <m:r>
                          <a:rPr lang="en-US" altLang="zh-CN" sz="1800" b="1" i="1" smtClean="0">
                            <a:latin typeface="Cambria Math" panose="02040503050406030204" pitchFamily="18" charset="0"/>
                          </a:rPr>
                          <m:t>+</m:t>
                        </m:r>
                      </m:sub>
                      <m:sup>
                        <m:r>
                          <a:rPr lang="en-US" altLang="zh-CN" sz="1800" b="1" i="1" smtClean="0">
                            <a:latin typeface="Cambria Math" panose="02040503050406030204" pitchFamily="18" charset="0"/>
                          </a:rPr>
                          <m:t>𝟐</m:t>
                        </m:r>
                      </m:sup>
                    </m:sSubSup>
                  </m:oMath>
                </a14:m>
                <a:r>
                  <a:rPr lang="en-US" altLang="zh-CN" sz="1800" dirty="0"/>
                  <a:t>,</a:t>
                </a:r>
                <a:r>
                  <a:rPr lang="zh-CN" altLang="en-US" sz="1800" dirty="0"/>
                  <a:t>点</a:t>
                </a:r>
                <a14:m>
                  <m:oMath xmlns:m="http://schemas.openxmlformats.org/officeDocument/2006/math">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𝒚</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𝒛</m:t>
                    </m:r>
                    <m:r>
                      <a:rPr lang="en-US" altLang="zh-CN" sz="1800" b="1" i="1" smtClean="0">
                        <a:latin typeface="Cambria Math" panose="02040503050406030204" pitchFamily="18" charset="0"/>
                      </a:rPr>
                      <m:t>)</m:t>
                    </m:r>
                  </m:oMath>
                </a14:m>
                <a:r>
                  <a:rPr lang="zh-CN" altLang="en-US" sz="1800" dirty="0"/>
                  <a:t>构成一个半正定锥</a:t>
                </a:r>
                <a:endParaRPr lang="en-US" altLang="zh-CN" sz="1800" dirty="0"/>
              </a:p>
              <a:p>
                <a:r>
                  <a:rPr lang="zh-CN" altLang="en-US" sz="2200" dirty="0"/>
                  <a:t>保凸运算：任意多个凸集的交和仿射变换都是保凸的，缩放、平移和投影都是仿射变换，从而证明集合是凸集，或者直接按照定义证明</a:t>
                </a:r>
                <a:endParaRPr lang="en-US" altLang="zh-CN" sz="2200" dirty="0"/>
              </a:p>
            </p:txBody>
          </p:sp>
        </mc:Choice>
        <mc:Fallback xmlns="">
          <p:sp>
            <p:nvSpPr>
              <p:cNvPr id="3" name="内容占位符 2">
                <a:extLst>
                  <a:ext uri="{FF2B5EF4-FFF2-40B4-BE49-F238E27FC236}">
                    <a16:creationId xmlns:a16="http://schemas.microsoft.com/office/drawing/2014/main" id="{A8383E22-4D33-419C-9BE0-C1651E98460A}"/>
                  </a:ext>
                </a:extLst>
              </p:cNvPr>
              <p:cNvSpPr>
                <a:spLocks noGrp="1" noRot="1" noChangeAspect="1" noMove="1" noResize="1" noEditPoints="1" noAdjustHandles="1" noChangeArrowheads="1" noChangeShapeType="1" noTextEdit="1"/>
              </p:cNvSpPr>
              <p:nvPr>
                <p:ph idx="1"/>
              </p:nvPr>
            </p:nvSpPr>
            <p:spPr>
              <a:blipFill>
                <a:blip r:embed="rId2"/>
                <a:stretch>
                  <a:fillRect l="-728" t="-759" r="-529" b="-91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ABEB7F6-22DE-4636-BD40-761F1B067F86}"/>
              </a:ext>
            </a:extLst>
          </p:cNvPr>
          <p:cNvPicPr>
            <a:picLocks noChangeAspect="1"/>
          </p:cNvPicPr>
          <p:nvPr/>
        </p:nvPicPr>
        <p:blipFill>
          <a:blip r:embed="rId3"/>
          <a:stretch>
            <a:fillRect/>
          </a:stretch>
        </p:blipFill>
        <p:spPr>
          <a:xfrm>
            <a:off x="7825792" y="5481389"/>
            <a:ext cx="1303921" cy="989657"/>
          </a:xfrm>
          <a:prstGeom prst="rect">
            <a:avLst/>
          </a:prstGeom>
        </p:spPr>
      </p:pic>
    </p:spTree>
    <p:extLst>
      <p:ext uri="{BB962C8B-B14F-4D97-AF65-F5344CB8AC3E}">
        <p14:creationId xmlns:p14="http://schemas.microsoft.com/office/powerpoint/2010/main" val="2230527194"/>
      </p:ext>
    </p:extLst>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2.2</a:t>
            </a:r>
            <a:r>
              <a:rPr lang="zh-CN" altLang="en-US" sz="3200" dirty="0">
                <a:latin typeface="隶书" panose="02010509060101010101" pitchFamily="1" charset="-122"/>
              </a:rPr>
              <a:t> 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1</a:t>
            </a:r>
            <a:r>
              <a:rPr lang="zh-CN" altLang="en-US" sz="3200" dirty="0">
                <a:latin typeface="隶书" panose="02010509060101010101" pitchFamily="1" charset="-122"/>
              </a:rPr>
              <a:t>）</a:t>
            </a:r>
            <a:endParaRPr lang="zh-CN" alt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例子，</a:t>
                </a:r>
                <a:r>
                  <a:rPr lang="en-US" altLang="zh-CN" sz="2000" dirty="0"/>
                  <a:t>LP </a:t>
                </a:r>
                <a:r>
                  <a:rPr lang="zh-CN" altLang="en-US" sz="2000" dirty="0"/>
                  <a:t>问题</a:t>
                </a:r>
                <a14:m>
                  <m:oMath xmlns:m="http://schemas.openxmlformats.org/officeDocument/2006/math">
                    <m:r>
                      <a:rPr lang="en-US" altLang="zh-CN" sz="1800" i="1">
                        <a:latin typeface="Cambria Math"/>
                      </a:rPr>
                      <m:t>𝑴𝒂𝒙</m:t>
                    </m:r>
                    <m:r>
                      <a:rPr lang="en-US" altLang="zh-CN" sz="1800" i="1">
                        <a:latin typeface="Cambria Math"/>
                      </a:rPr>
                      <m:t> </m:t>
                    </m:r>
                    <m:r>
                      <a:rPr lang="en-US" altLang="zh-CN" sz="1800" i="1">
                        <a:latin typeface="Cambria Math"/>
                      </a:rPr>
                      <m:t>𝒛</m:t>
                    </m:r>
                    <m:r>
                      <a:rPr lang="en-US" altLang="zh-CN" sz="1800" i="1">
                        <a:latin typeface="Cambria Math"/>
                      </a:rPr>
                      <m:t>=</m:t>
                    </m:r>
                    <m:r>
                      <a:rPr lang="en-US" altLang="zh-CN" sz="1800" i="1">
                        <a:latin typeface="Cambria Math"/>
                      </a:rPr>
                      <m:t>𝟏𝟓𝟎𝟎</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r>
                      <a:rPr lang="en-US" altLang="zh-CN" sz="1800" i="1">
                        <a:latin typeface="Cambria Math"/>
                      </a:rPr>
                      <m:t>+</m:t>
                    </m:r>
                    <m:r>
                      <a:rPr lang="en-US" altLang="zh-CN" sz="1800" i="1">
                        <a:latin typeface="Cambria Math"/>
                      </a:rPr>
                      <m:t>𝟐𝟓𝟎𝟎</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r>
                      <a:rPr lang="en-US" altLang="zh-CN" sz="1800" i="1">
                        <a:latin typeface="Cambria Math"/>
                      </a:rPr>
                      <m:t> </m:t>
                    </m:r>
                    <m:r>
                      <a:rPr lang="zh-CN" altLang="en-US" sz="1800" b="1" i="1" smtClean="0">
                        <a:latin typeface="Cambria Math"/>
                      </a:rPr>
                      <m:t>；</m:t>
                    </m:r>
                  </m:oMath>
                </a14:m>
                <a:r>
                  <a:rPr lang="en-US" altLang="zh-CN" sz="2000" dirty="0" err="1"/>
                  <a:t>s.t.</a:t>
                </a:r>
                <a14:m>
                  <m:oMath xmlns:m="http://schemas.openxmlformats.org/officeDocument/2006/math">
                    <m:d>
                      <m:dPr>
                        <m:begChr m:val="{"/>
                        <m:endChr m:val=""/>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m:rPr>
                                  <m:brk m:alnAt="7"/>
                                </m:rPr>
                                <a:rPr lang="en-US" altLang="zh-CN" sz="2000" i="1">
                                  <a:latin typeface="Cambria Math"/>
                                </a:rPr>
                                <m:t>𝟑</m:t>
                              </m:r>
                              <m:sSub>
                                <m:sSubPr>
                                  <m:ctrlPr>
                                    <a:rPr lang="en-US" altLang="zh-CN" sz="2000" i="1">
                                      <a:latin typeface="Cambria Math" panose="02040503050406030204" pitchFamily="18" charset="0"/>
                                    </a:rPr>
                                  </m:ctrlPr>
                                </m:sSubPr>
                                <m:e>
                                  <m:r>
                                    <m:rPr>
                                      <m:brk m:alnAt="7"/>
                                    </m:rPr>
                                    <a:rPr lang="en-US" altLang="zh-CN" sz="2000" i="1">
                                      <a:latin typeface="Cambria Math"/>
                                    </a:rPr>
                                    <m:t>𝒙</m:t>
                                  </m:r>
                                </m:e>
                                <m:sub>
                                  <m:r>
                                    <m:rPr>
                                      <m:brk m:alnAt="7"/>
                                    </m:rPr>
                                    <a:rPr lang="en-US" altLang="zh-CN" sz="2000" i="1">
                                      <a:latin typeface="Cambria Math"/>
                                    </a:rPr>
                                    <m:t>𝟏</m:t>
                                  </m:r>
                                </m:sub>
                              </m:sSub>
                              <m:r>
                                <m:rPr>
                                  <m:brk m:alnAt="7"/>
                                </m:rPr>
                                <a:rPr lang="en-US" altLang="zh-CN" sz="2000" i="1">
                                  <a:latin typeface="Cambria Math"/>
                                </a:rPr>
                                <m:t>+</m:t>
                              </m:r>
                              <m:r>
                                <a:rPr lang="en-US" altLang="zh-CN" sz="2000" i="1">
                                  <a:latin typeface="Cambria Math"/>
                                </a:rPr>
                                <m:t>𝟐</m:t>
                              </m:r>
                              <m:sSub>
                                <m:sSubPr>
                                  <m:ctrlPr>
                                    <a:rPr lang="en-US" altLang="zh-CN" sz="2000" i="1">
                                      <a:latin typeface="Cambria Math" panose="02040503050406030204" pitchFamily="18" charset="0"/>
                                    </a:rPr>
                                  </m:ctrlPr>
                                </m:sSubPr>
                                <m:e>
                                  <m:r>
                                    <m:rPr>
                                      <m:brk m:alnAt="7"/>
                                    </m:rPr>
                                    <a:rPr lang="en-US" altLang="zh-CN" sz="2000" i="1">
                                      <a:latin typeface="Cambria Math"/>
                                    </a:rPr>
                                    <m:t>𝒙</m:t>
                                  </m:r>
                                </m:e>
                                <m:sub>
                                  <m:r>
                                    <m:rPr>
                                      <m:brk m:alnAt="7"/>
                                    </m:rPr>
                                    <a:rPr lang="en-US" altLang="zh-CN" sz="2000" i="1">
                                      <a:latin typeface="Cambria Math"/>
                                    </a:rPr>
                                    <m:t>𝟐</m:t>
                                  </m:r>
                                </m:sub>
                              </m:sSub>
                              <m:r>
                                <m:rPr>
                                  <m:brk m:alnAt="7"/>
                                </m:rPr>
                                <a:rPr lang="en-US" altLang="zh-CN" sz="2000" i="1">
                                  <a:latin typeface="Cambria Math"/>
                                </a:rPr>
                                <m:t>≤</m:t>
                              </m:r>
                              <m:r>
                                <a:rPr lang="en-US" altLang="zh-CN" sz="2000" i="1">
                                  <a:latin typeface="Cambria Math"/>
                                </a:rPr>
                                <m:t>𝟔𝟓</m:t>
                              </m:r>
                            </m:e>
                          </m:mr>
                          <m:mr>
                            <m:e>
                              <m:r>
                                <a:rPr lang="en-US" altLang="zh-CN" sz="2000" i="1">
                                  <a:latin typeface="Cambria Math"/>
                                </a:rPr>
                                <m:t>𝟐</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r>
                                <a:rPr lang="en-US" altLang="zh-CN" sz="2000" b="1" i="1" smtClean="0">
                                  <a:latin typeface="Cambria Math"/>
                                </a:rPr>
                                <m:t>  </m:t>
                              </m:r>
                              <m:sSub>
                                <m:sSubPr>
                                  <m:ctrlPr>
                                    <a:rPr lang="en-US" altLang="zh-CN" sz="2000" b="1" i="1" smtClean="0">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r>
                                <a:rPr lang="en-US" altLang="zh-CN" sz="2000" i="1">
                                  <a:latin typeface="Cambria Math"/>
                                </a:rPr>
                                <m:t>≤</m:t>
                              </m:r>
                              <m:r>
                                <a:rPr lang="en-US" altLang="zh-CN" sz="2000" i="1">
                                  <a:latin typeface="Cambria Math"/>
                                </a:rPr>
                                <m:t>𝟒𝟎</m:t>
                              </m:r>
                            </m:e>
                          </m:mr>
                          <m:mr>
                            <m:e>
                              <m:eqArr>
                                <m:eqArrPr>
                                  <m:ctrlPr>
                                    <a:rPr lang="en-US" altLang="zh-CN" sz="2000" i="1">
                                      <a:latin typeface="Cambria Math" panose="02040503050406030204" pitchFamily="18" charset="0"/>
                                    </a:rPr>
                                  </m:ctrlPr>
                                </m:eqArrPr>
                                <m:e>
                                  <m:r>
                                    <a:rPr lang="en-US" altLang="zh-CN" sz="2000" b="1" i="1" smtClean="0">
                                      <a:latin typeface="Cambria Math"/>
                                    </a:rPr>
                                    <m:t>             </m:t>
                                  </m:r>
                                  <m:r>
                                    <a:rPr lang="en-US" altLang="zh-CN" sz="2000" i="1">
                                      <a:latin typeface="Cambria Math"/>
                                    </a:rPr>
                                    <m:t>𝟑</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r>
                                    <a:rPr lang="en-US" altLang="zh-CN" sz="2000" i="1">
                                      <a:latin typeface="Cambria Math"/>
                                    </a:rPr>
                                    <m:t>≤</m:t>
                                  </m:r>
                                  <m:r>
                                    <a:rPr lang="en-US" altLang="zh-CN" sz="2000" i="1">
                                      <a:latin typeface="Cambria Math"/>
                                    </a:rPr>
                                    <m:t>𝟕𝟓</m:t>
                                  </m:r>
                                </m:e>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r>
                                    <a:rPr lang="en-US" altLang="zh-CN" sz="2000" i="1">
                                      <a:latin typeface="Cambria Math"/>
                                    </a:rPr>
                                    <m:t>≥</m:t>
                                  </m:r>
                                  <m:r>
                                    <a:rPr lang="en-US" altLang="zh-CN" sz="2000" i="1">
                                      <a:latin typeface="Cambria Math"/>
                                    </a:rPr>
                                    <m:t>𝟎</m:t>
                                  </m:r>
                                </m:e>
                              </m:eqArr>
                            </m:e>
                          </m:mr>
                        </m:m>
                      </m:e>
                    </m:d>
                  </m:oMath>
                </a14:m>
                <a:endParaRPr lang="en-US" altLang="zh-CN" sz="2000" dirty="0"/>
              </a:p>
              <a:p>
                <a:pPr marL="0" indent="0">
                  <a:buNone/>
                </a:pPr>
                <a:r>
                  <a:rPr lang="zh-CN" altLang="en-US" sz="2000" dirty="0"/>
                  <a:t>化为标准型</a:t>
                </a:r>
                <a:r>
                  <a:rPr lang="en-US" altLang="zh-CN" sz="2000" dirty="0"/>
                  <a:t>:</a:t>
                </a:r>
              </a:p>
              <a:p>
                <a:pPr marL="0" indent="0">
                  <a:buNone/>
                </a:pPr>
                <a14:m>
                  <m:oMath xmlns:m="http://schemas.openxmlformats.org/officeDocument/2006/math">
                    <m:r>
                      <a:rPr lang="en-US" altLang="zh-CN" sz="1200" i="1">
                        <a:latin typeface="Cambria Math"/>
                      </a:rPr>
                      <m:t>𝑴𝒂𝒙</m:t>
                    </m:r>
                    <m:r>
                      <a:rPr lang="en-US" altLang="zh-CN" sz="1200" i="1">
                        <a:latin typeface="Cambria Math"/>
                      </a:rPr>
                      <m:t> </m:t>
                    </m:r>
                    <m:r>
                      <a:rPr lang="en-US" altLang="zh-CN" sz="1200" i="1">
                        <a:latin typeface="Cambria Math"/>
                      </a:rPr>
                      <m:t>𝒛</m:t>
                    </m:r>
                    <m:r>
                      <a:rPr lang="en-US" altLang="zh-CN" sz="1200" i="1">
                        <a:latin typeface="Cambria Math"/>
                      </a:rPr>
                      <m:t>=</m:t>
                    </m:r>
                    <m:r>
                      <a:rPr lang="en-US" altLang="zh-CN" sz="1200" i="1">
                        <a:latin typeface="Cambria Math"/>
                      </a:rPr>
                      <m:t>𝟏𝟓𝟎𝟎</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𝟏</m:t>
                        </m:r>
                      </m:sub>
                    </m:sSub>
                    <m:r>
                      <a:rPr lang="en-US" altLang="zh-CN" sz="1200" i="1">
                        <a:latin typeface="Cambria Math"/>
                      </a:rPr>
                      <m:t>+</m:t>
                    </m:r>
                    <m:r>
                      <a:rPr lang="en-US" altLang="zh-CN" sz="1200" i="1">
                        <a:latin typeface="Cambria Math"/>
                      </a:rPr>
                      <m:t>𝟐𝟓𝟎𝟎</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𝟐</m:t>
                        </m:r>
                      </m:sub>
                    </m:sSub>
                    <m:r>
                      <a:rPr lang="en-US" altLang="zh-CN" sz="1200" b="1" i="1" smtClean="0">
                        <a:latin typeface="Cambria Math"/>
                      </a:rPr>
                      <m:t>+</m:t>
                    </m:r>
                    <m:r>
                      <a:rPr lang="en-US" altLang="zh-CN" sz="1200" b="1" i="1" smtClean="0">
                        <a:latin typeface="Cambria Math"/>
                      </a:rPr>
                      <m:t>𝟎</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𝟑</m:t>
                        </m:r>
                      </m:sub>
                    </m:sSub>
                    <m:r>
                      <a:rPr lang="en-US" altLang="zh-CN" sz="1200" b="1" i="1" smtClean="0">
                        <a:latin typeface="Cambria Math"/>
                      </a:rPr>
                      <m:t>+</m:t>
                    </m:r>
                    <m:r>
                      <a:rPr lang="en-US" altLang="zh-CN" sz="1200" b="1" i="1" smtClean="0">
                        <a:latin typeface="Cambria Math"/>
                      </a:rPr>
                      <m:t>𝟎</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𝟒</m:t>
                        </m:r>
                      </m:sub>
                    </m:sSub>
                    <m:r>
                      <a:rPr lang="en-US" altLang="zh-CN" sz="1200" b="1" i="1" smtClean="0">
                        <a:latin typeface="Cambria Math"/>
                      </a:rPr>
                      <m:t>+</m:t>
                    </m:r>
                    <m:r>
                      <a:rPr lang="en-US" altLang="zh-CN" sz="1200" b="1" i="1" smtClean="0">
                        <a:latin typeface="Cambria Math"/>
                      </a:rPr>
                      <m:t>𝟎</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𝟓</m:t>
                        </m:r>
                      </m:sub>
                    </m:sSub>
                    <m:r>
                      <a:rPr lang="zh-CN" altLang="en-US" sz="1200" i="1">
                        <a:latin typeface="Cambria Math"/>
                      </a:rPr>
                      <m:t>；</m:t>
                    </m:r>
                  </m:oMath>
                </a14:m>
                <a:r>
                  <a:rPr lang="en-US" altLang="zh-CN" sz="1200" dirty="0" err="1"/>
                  <a:t>s.t.</a:t>
                </a:r>
                <a14:m>
                  <m:oMath xmlns:m="http://schemas.openxmlformats.org/officeDocument/2006/math">
                    <m:d>
                      <m:dPr>
                        <m:begChr m:val="{"/>
                        <m:endChr m:val=""/>
                        <m:ctrlPr>
                          <a:rPr lang="en-US" altLang="zh-CN" sz="1200" i="1">
                            <a:latin typeface="Cambria Math" panose="02040503050406030204" pitchFamily="18" charset="0"/>
                          </a:rPr>
                        </m:ctrlPr>
                      </m:dPr>
                      <m:e>
                        <m:m>
                          <m:mPr>
                            <m:mcs>
                              <m:mc>
                                <m:mcPr>
                                  <m:count m:val="1"/>
                                  <m:mcJc m:val="center"/>
                                </m:mcPr>
                              </m:mc>
                            </m:mcs>
                            <m:ctrlPr>
                              <a:rPr lang="en-US" altLang="zh-CN" sz="1200" i="1">
                                <a:latin typeface="Cambria Math" panose="02040503050406030204" pitchFamily="18" charset="0"/>
                              </a:rPr>
                            </m:ctrlPr>
                          </m:mPr>
                          <m:mr>
                            <m:e>
                              <m:r>
                                <m:rPr>
                                  <m:brk m:alnAt="7"/>
                                </m:rPr>
                                <a:rPr lang="en-US" altLang="zh-CN" sz="1200" i="1">
                                  <a:latin typeface="Cambria Math"/>
                                </a:rPr>
                                <m:t>𝟑</m:t>
                              </m:r>
                              <m:sSub>
                                <m:sSubPr>
                                  <m:ctrlPr>
                                    <a:rPr lang="en-US" altLang="zh-CN" sz="1200" i="1">
                                      <a:latin typeface="Cambria Math" panose="02040503050406030204" pitchFamily="18" charset="0"/>
                                    </a:rPr>
                                  </m:ctrlPr>
                                </m:sSubPr>
                                <m:e>
                                  <m:r>
                                    <m:rPr>
                                      <m:brk m:alnAt="7"/>
                                    </m:rPr>
                                    <a:rPr lang="en-US" altLang="zh-CN" sz="1200" i="1">
                                      <a:latin typeface="Cambria Math"/>
                                    </a:rPr>
                                    <m:t>𝒙</m:t>
                                  </m:r>
                                </m:e>
                                <m:sub>
                                  <m:r>
                                    <m:rPr>
                                      <m:brk m:alnAt="7"/>
                                    </m:rPr>
                                    <a:rPr lang="en-US" altLang="zh-CN" sz="1200" i="1">
                                      <a:latin typeface="Cambria Math"/>
                                    </a:rPr>
                                    <m:t>𝟏</m:t>
                                  </m:r>
                                </m:sub>
                              </m:sSub>
                              <m:r>
                                <m:rPr>
                                  <m:brk m:alnAt="7"/>
                                </m:rPr>
                                <a:rPr lang="en-US" altLang="zh-CN" sz="1200" i="1">
                                  <a:latin typeface="Cambria Math"/>
                                </a:rPr>
                                <m:t>+</m:t>
                              </m:r>
                              <m:r>
                                <a:rPr lang="en-US" altLang="zh-CN" sz="1200" i="1">
                                  <a:latin typeface="Cambria Math"/>
                                </a:rPr>
                                <m:t>𝟐</m:t>
                              </m:r>
                              <m:sSub>
                                <m:sSubPr>
                                  <m:ctrlPr>
                                    <a:rPr lang="en-US" altLang="zh-CN" sz="1200" i="1">
                                      <a:latin typeface="Cambria Math" panose="02040503050406030204" pitchFamily="18" charset="0"/>
                                    </a:rPr>
                                  </m:ctrlPr>
                                </m:sSubPr>
                                <m:e>
                                  <m:r>
                                    <m:rPr>
                                      <m:brk m:alnAt="7"/>
                                    </m:rPr>
                                    <a:rPr lang="en-US" altLang="zh-CN" sz="1200" i="1">
                                      <a:latin typeface="Cambria Math"/>
                                    </a:rPr>
                                    <m:t>𝒙</m:t>
                                  </m:r>
                                </m:e>
                                <m:sub>
                                  <m:r>
                                    <m:rPr>
                                      <m:brk m:alnAt="7"/>
                                    </m:rPr>
                                    <a:rPr lang="en-US" altLang="zh-CN" sz="1200" i="1">
                                      <a:latin typeface="Cambria Math"/>
                                    </a:rPr>
                                    <m:t>𝟐</m:t>
                                  </m:r>
                                </m:sub>
                              </m:sSub>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𝟑</m:t>
                                  </m:r>
                                </m:sub>
                              </m:sSub>
                              <m:r>
                                <a:rPr lang="en-US" altLang="zh-CN" sz="1200" b="1" i="1" smtClean="0">
                                  <a:latin typeface="Cambria Math"/>
                                </a:rPr>
                                <m:t>             =</m:t>
                              </m:r>
                              <m:r>
                                <a:rPr lang="en-US" altLang="zh-CN" sz="1200" i="1">
                                  <a:latin typeface="Cambria Math"/>
                                </a:rPr>
                                <m:t>𝟔𝟓</m:t>
                              </m:r>
                            </m:e>
                          </m:mr>
                          <m:mr>
                            <m:e>
                              <m:r>
                                <a:rPr lang="en-US" altLang="zh-CN" sz="1200" i="1">
                                  <a:latin typeface="Cambria Math"/>
                                </a:rPr>
                                <m:t>𝟐</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𝟏</m:t>
                                  </m:r>
                                </m:sub>
                              </m:sSub>
                              <m:r>
                                <a:rPr lang="en-US" altLang="zh-CN" sz="1200" i="1">
                                  <a:latin typeface="Cambria Math"/>
                                </a:rPr>
                                <m:t>+  </m:t>
                              </m:r>
                              <m:sSub>
                                <m:sSubPr>
                                  <m:ctrlPr>
                                    <a:rPr lang="en-US" altLang="zh-CN" sz="1200" b="1" i="1" smtClean="0">
                                      <a:latin typeface="Cambria Math" panose="02040503050406030204" pitchFamily="18" charset="0"/>
                                    </a:rPr>
                                  </m:ctrlPr>
                                </m:sSubPr>
                                <m:e>
                                  <m:r>
                                    <a:rPr lang="en-US" altLang="zh-CN" sz="1200" i="1">
                                      <a:latin typeface="Cambria Math"/>
                                    </a:rPr>
                                    <m:t>𝒙</m:t>
                                  </m:r>
                                </m:e>
                                <m:sub>
                                  <m:r>
                                    <a:rPr lang="en-US" altLang="zh-CN" sz="1200" i="1">
                                      <a:latin typeface="Cambria Math"/>
                                    </a:rPr>
                                    <m:t>𝟐</m:t>
                                  </m:r>
                                </m:sub>
                              </m:sSub>
                              <m:r>
                                <a:rPr lang="en-US" altLang="zh-CN" sz="1200" b="1" i="1" smtClean="0">
                                  <a:latin typeface="Cambria Math"/>
                                </a:rPr>
                                <m:t>          +</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𝟒</m:t>
                                  </m:r>
                                </m:sub>
                              </m:sSub>
                              <m:r>
                                <a:rPr lang="en-US" altLang="zh-CN" sz="1200" b="1" i="1" smtClean="0">
                                  <a:latin typeface="Cambria Math"/>
                                </a:rPr>
                                <m:t>       =</m:t>
                              </m:r>
                              <m:r>
                                <a:rPr lang="en-US" altLang="zh-CN" sz="1200" i="1">
                                  <a:latin typeface="Cambria Math"/>
                                </a:rPr>
                                <m:t>𝟒𝟎</m:t>
                              </m:r>
                            </m:e>
                          </m:mr>
                          <m:mr>
                            <m:e>
                              <m:eqArr>
                                <m:eqArrPr>
                                  <m:ctrlPr>
                                    <a:rPr lang="en-US" altLang="zh-CN" sz="1200" i="1">
                                      <a:latin typeface="Cambria Math" panose="02040503050406030204" pitchFamily="18" charset="0"/>
                                    </a:rPr>
                                  </m:ctrlPr>
                                </m:eqArrPr>
                                <m:e>
                                  <m:r>
                                    <a:rPr lang="en-US" altLang="zh-CN" sz="1200" i="1">
                                      <a:latin typeface="Cambria Math"/>
                                    </a:rPr>
                                    <m:t> </m:t>
                                  </m:r>
                                  <m:r>
                                    <a:rPr lang="en-US" altLang="zh-CN" sz="1200" b="1" i="1" smtClean="0">
                                      <a:latin typeface="Cambria Math"/>
                                    </a:rPr>
                                    <m:t>                </m:t>
                                  </m:r>
                                  <m:r>
                                    <a:rPr lang="en-US" altLang="zh-CN" sz="1200" i="1">
                                      <a:latin typeface="Cambria Math"/>
                                    </a:rPr>
                                    <m:t>𝟑</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𝟐</m:t>
                                      </m:r>
                                    </m:sub>
                                  </m:sSub>
                                  <m:r>
                                    <a:rPr lang="en-US" altLang="zh-CN" sz="1200" b="1" i="1" smtClean="0">
                                      <a:latin typeface="Cambria Math"/>
                                    </a:rPr>
                                    <m:t>             +</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𝟓</m:t>
                                      </m:r>
                                    </m:sub>
                                  </m:sSub>
                                  <m:r>
                                    <a:rPr lang="en-US" altLang="zh-CN" sz="1200" b="1" i="1" smtClean="0">
                                      <a:latin typeface="Cambria Math"/>
                                    </a:rPr>
                                    <m:t>=</m:t>
                                  </m:r>
                                  <m:r>
                                    <a:rPr lang="en-US" altLang="zh-CN" sz="1200" i="1">
                                      <a:latin typeface="Cambria Math"/>
                                    </a:rPr>
                                    <m:t>𝟕𝟓</m:t>
                                  </m:r>
                                </m:e>
                                <m:e>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𝟏</m:t>
                                      </m:r>
                                    </m:sub>
                                  </m:sSub>
                                  <m:r>
                                    <a:rPr lang="en-US" altLang="zh-CN" sz="1200" i="1">
                                      <a:latin typeface="Cambria Math"/>
                                    </a:rPr>
                                    <m:t>,</m:t>
                                  </m:r>
                                  <m:sSub>
                                    <m:sSubPr>
                                      <m:ctrlPr>
                                        <a:rPr lang="en-US" altLang="zh-CN" sz="1200" i="1">
                                          <a:latin typeface="Cambria Math" panose="02040503050406030204" pitchFamily="18" charset="0"/>
                                        </a:rPr>
                                      </m:ctrlPr>
                                    </m:sSubPr>
                                    <m:e>
                                      <m:r>
                                        <a:rPr lang="en-US" altLang="zh-CN" sz="1200" i="1">
                                          <a:latin typeface="Cambria Math"/>
                                        </a:rPr>
                                        <m:t>𝒙</m:t>
                                      </m:r>
                                    </m:e>
                                    <m:sub>
                                      <m:r>
                                        <a:rPr lang="en-US" altLang="zh-CN" sz="1200" i="1">
                                          <a:latin typeface="Cambria Math"/>
                                        </a:rPr>
                                        <m:t>𝟐</m:t>
                                      </m:r>
                                    </m:sub>
                                  </m:sSub>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𝟑</m:t>
                                      </m:r>
                                    </m:sub>
                                  </m:sSub>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𝟒</m:t>
                                      </m:r>
                                    </m:sub>
                                  </m:sSub>
                                  <m:r>
                                    <a:rPr lang="en-US" altLang="zh-CN" sz="1200" b="1" i="1" smtClean="0">
                                      <a:latin typeface="Cambria Math"/>
                                    </a:rPr>
                                    <m:t>,</m:t>
                                  </m:r>
                                  <m:sSub>
                                    <m:sSubPr>
                                      <m:ctrlPr>
                                        <a:rPr lang="en-US" altLang="zh-CN" sz="1200" b="1" i="1" smtClean="0">
                                          <a:latin typeface="Cambria Math" panose="02040503050406030204" pitchFamily="18" charset="0"/>
                                        </a:rPr>
                                      </m:ctrlPr>
                                    </m:sSubPr>
                                    <m:e>
                                      <m:r>
                                        <a:rPr lang="en-US" altLang="zh-CN" sz="1200" b="1" i="1" smtClean="0">
                                          <a:latin typeface="Cambria Math"/>
                                        </a:rPr>
                                        <m:t>𝒙</m:t>
                                      </m:r>
                                    </m:e>
                                    <m:sub>
                                      <m:r>
                                        <a:rPr lang="en-US" altLang="zh-CN" sz="1200" b="1" i="1" smtClean="0">
                                          <a:latin typeface="Cambria Math"/>
                                        </a:rPr>
                                        <m:t>𝟓</m:t>
                                      </m:r>
                                    </m:sub>
                                  </m:sSub>
                                  <m:r>
                                    <a:rPr lang="en-US" altLang="zh-CN" sz="1200" i="1">
                                      <a:latin typeface="Cambria Math"/>
                                    </a:rPr>
                                    <m:t>≥</m:t>
                                  </m:r>
                                  <m:r>
                                    <a:rPr lang="en-US" altLang="zh-CN" sz="1200" i="1">
                                      <a:latin typeface="Cambria Math"/>
                                    </a:rPr>
                                    <m:t>𝟎</m:t>
                                  </m:r>
                                </m:e>
                              </m:eqArr>
                            </m:e>
                          </m:mr>
                        </m:m>
                      </m:e>
                    </m:d>
                  </m:oMath>
                </a14:m>
                <a:endParaRPr lang="en-US" altLang="zh-CN" sz="2000" dirty="0"/>
              </a:p>
              <a:p>
                <a:pPr marL="0" indent="0">
                  <a:buNone/>
                </a:pPr>
                <a:r>
                  <a:rPr lang="zh-CN" altLang="en-US" sz="2000" dirty="0">
                    <a:solidFill>
                      <a:srgbClr val="FF0000"/>
                    </a:solidFill>
                  </a:rPr>
                  <a:t>第一步</a:t>
                </a:r>
                <a:r>
                  <a:rPr lang="en-US" altLang="zh-CN" sz="2000" dirty="0"/>
                  <a:t>:</a:t>
                </a:r>
                <a:r>
                  <a:rPr lang="zh-CN" altLang="en-US" sz="2000" dirty="0"/>
                  <a:t>找初始的基本可行解，</a:t>
                </a:r>
                <a14:m>
                  <m:oMath xmlns:m="http://schemas.openxmlformats.org/officeDocument/2006/math">
                    <m:r>
                      <a:rPr lang="en-US" altLang="zh-CN" sz="2000" b="1" i="1" smtClean="0">
                        <a:latin typeface="Cambria Math"/>
                      </a:rPr>
                      <m:t>𝑨</m:t>
                    </m:r>
                    <m:r>
                      <a:rPr lang="en-US" altLang="zh-CN" sz="2000" b="1" i="1" smtClean="0">
                        <a:latin typeface="Cambria Math"/>
                      </a:rPr>
                      <m:t>=</m:t>
                    </m:r>
                    <m:d>
                      <m:dPr>
                        <m:ctrlPr>
                          <a:rPr lang="en-US" altLang="zh-CN" sz="2000" b="1" i="1" smtClean="0">
                            <a:latin typeface="Cambria Math" panose="02040503050406030204" pitchFamily="18" charset="0"/>
                          </a:rPr>
                        </m:ctrlPr>
                      </m:dPr>
                      <m:e>
                        <m:f>
                          <m:fPr>
                            <m:type m:val="noBar"/>
                            <m:ctrlPr>
                              <a:rPr lang="en-US" altLang="zh-CN" sz="2000" b="1" i="1" smtClean="0">
                                <a:latin typeface="Cambria Math" panose="02040503050406030204" pitchFamily="18" charset="0"/>
                              </a:rPr>
                            </m:ctrlPr>
                          </m:fPr>
                          <m:num>
                            <m:r>
                              <a:rPr lang="en-US" altLang="zh-CN" sz="2000" b="1" i="1" smtClean="0">
                                <a:latin typeface="Cambria Math"/>
                              </a:rPr>
                              <m:t>𝟑</m:t>
                            </m:r>
                          </m:num>
                          <m:den>
                            <m:eqArr>
                              <m:eqArrPr>
                                <m:ctrlPr>
                                  <a:rPr lang="en-US" altLang="zh-CN" sz="2000" b="1" i="1" smtClean="0">
                                    <a:latin typeface="Cambria Math" panose="02040503050406030204" pitchFamily="18" charset="0"/>
                                  </a:rPr>
                                </m:ctrlPr>
                              </m:eqArrPr>
                              <m:e>
                                <m:r>
                                  <a:rPr lang="en-US" altLang="zh-CN" sz="2000" b="1" i="1" smtClean="0">
                                    <a:latin typeface="Cambria Math"/>
                                  </a:rPr>
                                  <m:t>𝟐</m:t>
                                </m:r>
                              </m:e>
                              <m:e>
                                <m:r>
                                  <a:rPr lang="en-US" altLang="zh-CN" sz="2000" b="1" i="1" smtClean="0">
                                    <a:latin typeface="Cambria Math"/>
                                  </a:rPr>
                                  <m:t>𝟎</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𝟐</m:t>
                            </m:r>
                          </m:num>
                          <m:den>
                            <m:eqArr>
                              <m:eqArrPr>
                                <m:ctrlPr>
                                  <a:rPr lang="en-US" altLang="zh-CN" sz="2000" i="1">
                                    <a:latin typeface="Cambria Math" panose="02040503050406030204" pitchFamily="18" charset="0"/>
                                  </a:rPr>
                                </m:ctrlPr>
                              </m:eqArrPr>
                              <m:e>
                                <m:r>
                                  <a:rPr lang="en-US" altLang="zh-CN" sz="2000" b="1" i="1" smtClean="0">
                                    <a:latin typeface="Cambria Math"/>
                                  </a:rPr>
                                  <m:t>𝟏</m:t>
                                </m:r>
                              </m:e>
                              <m:e>
                                <m:r>
                                  <a:rPr lang="en-US" altLang="zh-CN" sz="2000" b="1" i="1" smtClean="0">
                                    <a:latin typeface="Cambria Math"/>
                                  </a:rPr>
                                  <m:t>𝟑</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𝟏</m:t>
                            </m:r>
                          </m:num>
                          <m:den>
                            <m:eqArr>
                              <m:eqArrPr>
                                <m:ctrlPr>
                                  <a:rPr lang="en-US" altLang="zh-CN" sz="2000" i="1">
                                    <a:latin typeface="Cambria Math" panose="02040503050406030204" pitchFamily="18" charset="0"/>
                                  </a:rPr>
                                </m:ctrlPr>
                              </m:eqArrPr>
                              <m:e>
                                <m:r>
                                  <a:rPr lang="en-US" altLang="zh-CN" sz="2000" b="1" i="1" smtClean="0">
                                    <a:latin typeface="Cambria Math"/>
                                  </a:rPr>
                                  <m:t>𝟎</m:t>
                                </m:r>
                              </m:e>
                              <m:e>
                                <m:r>
                                  <a:rPr lang="en-US" altLang="zh-CN" sz="2000" b="1" i="1" smtClean="0">
                                    <a:latin typeface="Cambria Math"/>
                                  </a:rPr>
                                  <m:t>𝟎</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𝟎</m:t>
                            </m:r>
                          </m:num>
                          <m:den>
                            <m:eqArr>
                              <m:eqArrPr>
                                <m:ctrlPr>
                                  <a:rPr lang="en-US" altLang="zh-CN" sz="2000" i="1">
                                    <a:latin typeface="Cambria Math" panose="02040503050406030204" pitchFamily="18" charset="0"/>
                                  </a:rPr>
                                </m:ctrlPr>
                              </m:eqArrPr>
                              <m:e>
                                <m:r>
                                  <a:rPr lang="en-US" altLang="zh-CN" sz="2000" b="1" i="1" smtClean="0">
                                    <a:latin typeface="Cambria Math"/>
                                  </a:rPr>
                                  <m:t>𝟏</m:t>
                                </m:r>
                              </m:e>
                              <m:e>
                                <m:r>
                                  <a:rPr lang="en-US" altLang="zh-CN" sz="2000" b="1" i="1" smtClean="0">
                                    <a:latin typeface="Cambria Math"/>
                                  </a:rPr>
                                  <m:t>𝟎</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𝟎</m:t>
                            </m:r>
                          </m:num>
                          <m:den>
                            <m:eqArr>
                              <m:eqArrPr>
                                <m:ctrlPr>
                                  <a:rPr lang="en-US" altLang="zh-CN" sz="2000" i="1">
                                    <a:latin typeface="Cambria Math" panose="02040503050406030204" pitchFamily="18" charset="0"/>
                                  </a:rPr>
                                </m:ctrlPr>
                              </m:eqArrPr>
                              <m:e>
                                <m:r>
                                  <a:rPr lang="en-US" altLang="zh-CN" sz="2000" b="1" i="1" smtClean="0">
                                    <a:latin typeface="Cambria Math"/>
                                  </a:rPr>
                                  <m:t>𝟎</m:t>
                                </m:r>
                              </m:e>
                              <m:e>
                                <m:r>
                                  <a:rPr lang="en-US" altLang="zh-CN" sz="2000" b="1" i="1" smtClean="0">
                                    <a:latin typeface="Cambria Math"/>
                                  </a:rPr>
                                  <m:t>𝟏</m:t>
                                </m:r>
                              </m:e>
                            </m:eqArr>
                          </m:den>
                        </m:f>
                      </m:e>
                    </m:d>
                  </m:oMath>
                </a14:m>
                <a:r>
                  <a:rPr lang="zh-CN" altLang="en-US" sz="2000" dirty="0"/>
                  <a:t>，选</a:t>
                </a:r>
                <a14:m>
                  <m:oMath xmlns:m="http://schemas.openxmlformats.org/officeDocument/2006/math">
                    <m:r>
                      <a:rPr lang="en-US" altLang="zh-CN" sz="2000" b="1" i="1" smtClean="0">
                        <a:latin typeface="Cambria Math"/>
                      </a:rPr>
                      <m:t>𝑨</m:t>
                    </m:r>
                  </m:oMath>
                </a14:m>
                <a:r>
                  <a:rPr lang="zh-CN" altLang="en-US" sz="2000" dirty="0"/>
                  <a:t>中三列线性无关的，这里显然</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𝟑</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𝟒</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𝟓</m:t>
                        </m:r>
                      </m:sub>
                    </m:sSub>
                  </m:oMath>
                </a14:m>
                <a:r>
                  <a:rPr lang="zh-CN" altLang="en-US" sz="2000" dirty="0"/>
                  <a:t>正好是三阶单位阵，然后用非基变量来表示基变量和目标函数</a:t>
                </a:r>
                <a:r>
                  <a:rPr lang="en-US" altLang="zh-CN" sz="2000" dirty="0"/>
                  <a:t>:</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𝟔𝟓</m:t>
                            </m:r>
                            <m:r>
                              <a:rPr lang="en-US" altLang="zh-CN" sz="2000" b="1" i="1" smtClean="0">
                                <a:latin typeface="Cambria Math"/>
                              </a:rPr>
                              <m:t>−</m:t>
                            </m:r>
                            <m:r>
                              <a:rPr lang="en-US" altLang="zh-CN" sz="2000" b="1" i="1" smtClean="0">
                                <a:latin typeface="Cambria Math"/>
                              </a:rPr>
                              <m:t>𝟑</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e>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𝟒</m:t>
                                </m:r>
                              </m:sub>
                            </m:sSub>
                            <m:r>
                              <a:rPr lang="en-US" altLang="zh-CN" sz="2000" b="1" i="1" smtClean="0">
                                <a:latin typeface="Cambria Math"/>
                              </a:rPr>
                              <m:t>=</m:t>
                            </m:r>
                            <m:r>
                              <a:rPr lang="en-US" altLang="zh-CN" sz="2000" b="1" i="1" smtClean="0">
                                <a:latin typeface="Cambria Math"/>
                              </a:rPr>
                              <m:t>𝟒𝟎</m:t>
                            </m:r>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e>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𝟓</m:t>
                                </m:r>
                              </m:sub>
                            </m:sSub>
                            <m:r>
                              <a:rPr lang="en-US" altLang="zh-CN" sz="2000" b="1" i="1" smtClean="0">
                                <a:latin typeface="Cambria Math"/>
                              </a:rPr>
                              <m:t>=</m:t>
                            </m:r>
                            <m:r>
                              <a:rPr lang="en-US" altLang="zh-CN" sz="2000" b="1" i="1" smtClean="0">
                                <a:latin typeface="Cambria Math"/>
                              </a:rPr>
                              <m:t>𝟕𝟓</m:t>
                            </m:r>
                            <m:r>
                              <a:rPr lang="en-US" altLang="zh-CN" sz="2000" b="1" i="1" smtClean="0">
                                <a:latin typeface="Cambria Math"/>
                              </a:rPr>
                              <m:t>−</m:t>
                            </m:r>
                            <m:r>
                              <a:rPr lang="en-US" altLang="zh-CN" sz="2000" b="1" i="1" smtClean="0">
                                <a:latin typeface="Cambria Math"/>
                              </a:rPr>
                              <m:t>𝟑</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e>
                        </m:eqArr>
                      </m:e>
                    </m:d>
                  </m:oMath>
                </a14:m>
                <a:r>
                  <a:rPr lang="en-US" altLang="zh-CN" sz="2000" dirty="0"/>
                  <a:t>,</a:t>
                </a:r>
                <a14:m>
                  <m:oMath xmlns:m="http://schemas.openxmlformats.org/officeDocument/2006/math">
                    <m:r>
                      <a:rPr lang="en-US" altLang="zh-CN" sz="2000" b="1" i="1" dirty="0" smtClean="0">
                        <a:latin typeface="Cambria Math"/>
                      </a:rPr>
                      <m:t>𝒛</m:t>
                    </m:r>
                    <m:r>
                      <a:rPr lang="en-US" altLang="zh-CN" sz="2000" b="1" i="1" dirty="0" smtClean="0">
                        <a:latin typeface="Cambria Math"/>
                      </a:rPr>
                      <m:t>=</m:t>
                    </m:r>
                    <m:r>
                      <a:rPr lang="en-US" altLang="zh-CN" sz="2000" b="1" i="1" dirty="0" smtClean="0">
                        <a:latin typeface="Cambria Math"/>
                      </a:rPr>
                      <m:t>𝟏𝟓𝟎𝟎</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𝟏</m:t>
                        </m:r>
                      </m:sub>
                    </m:sSub>
                    <m:r>
                      <a:rPr lang="en-US" altLang="zh-CN" sz="2000" b="1" i="1" dirty="0" smtClean="0">
                        <a:latin typeface="Cambria Math"/>
                      </a:rPr>
                      <m:t>+</m:t>
                    </m:r>
                    <m:r>
                      <a:rPr lang="en-US" altLang="zh-CN" sz="2000" b="1" i="1" dirty="0" smtClean="0">
                        <a:latin typeface="Cambria Math"/>
                      </a:rPr>
                      <m:t>𝟐𝟓𝟎𝟎</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𝟐</m:t>
                        </m:r>
                      </m:sub>
                    </m:sSub>
                  </m:oMath>
                </a14:m>
                <a:endParaRPr lang="en-US" altLang="zh-CN" sz="2000" dirty="0"/>
              </a:p>
              <a:p>
                <a:pPr marL="0" indent="0">
                  <a:buNone/>
                </a:pPr>
                <a:r>
                  <a:rPr lang="zh-CN" altLang="en-US" sz="2000" dirty="0"/>
                  <a:t>然后令非基变量为</a:t>
                </a:r>
                <a:r>
                  <a:rPr lang="en-US" altLang="zh-CN" sz="2000" dirty="0"/>
                  <a:t>0</a:t>
                </a:r>
                <a:r>
                  <a:rPr lang="zh-CN" altLang="en-US" sz="2000" dirty="0"/>
                  <a:t>，可知</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𝑩</m:t>
                        </m:r>
                      </m:sub>
                    </m:sSub>
                    <m:r>
                      <a:rPr lang="en-US" altLang="zh-CN" sz="2000" b="1" i="1" smtClean="0">
                        <a:latin typeface="Cambria Math"/>
                      </a:rPr>
                      <m:t>=</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𝟒</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𝟓</m:t>
                            </m:r>
                          </m:sub>
                        </m:sSub>
                      </m:e>
                    </m:d>
                    <m:r>
                      <a:rPr lang="en-US" altLang="zh-CN" sz="2000" b="1" i="1" smtClean="0">
                        <a:latin typeface="Cambria Math"/>
                      </a:rPr>
                      <m:t>=</m:t>
                    </m:r>
                    <m:d>
                      <m:dPr>
                        <m:ctrlPr>
                          <a:rPr lang="en-US" altLang="zh-CN" sz="2000" b="1" i="1" smtClean="0">
                            <a:latin typeface="Cambria Math" panose="02040503050406030204" pitchFamily="18" charset="0"/>
                          </a:rPr>
                        </m:ctrlPr>
                      </m:dPr>
                      <m:e>
                        <m:r>
                          <a:rPr lang="en-US" altLang="zh-CN" sz="2000" b="1" i="1" smtClean="0">
                            <a:latin typeface="Cambria Math"/>
                          </a:rPr>
                          <m:t>𝟔𝟓</m:t>
                        </m:r>
                        <m:r>
                          <a:rPr lang="en-US" altLang="zh-CN" sz="2000" b="1" i="1" smtClean="0">
                            <a:latin typeface="Cambria Math"/>
                          </a:rPr>
                          <m:t>,</m:t>
                        </m:r>
                        <m:r>
                          <a:rPr lang="en-US" altLang="zh-CN" sz="2000" b="1" i="1" smtClean="0">
                            <a:latin typeface="Cambria Math"/>
                          </a:rPr>
                          <m:t>𝟒𝟎</m:t>
                        </m:r>
                        <m:r>
                          <a:rPr lang="en-US" altLang="zh-CN" sz="2000" b="1" i="1" smtClean="0">
                            <a:latin typeface="Cambria Math"/>
                          </a:rPr>
                          <m:t>,</m:t>
                        </m:r>
                        <m:r>
                          <a:rPr lang="en-US" altLang="zh-CN" sz="2000" b="1" i="1" smtClean="0">
                            <a:latin typeface="Cambria Math"/>
                          </a:rPr>
                          <m:t>𝟕𝟓</m:t>
                        </m:r>
                      </m:e>
                    </m:d>
                    <m:r>
                      <a:rPr lang="en-US" altLang="zh-CN" sz="2000" b="1" i="1" smtClean="0">
                        <a:latin typeface="Cambria Math"/>
                      </a:rPr>
                      <m:t>,</m:t>
                    </m:r>
                    <m:r>
                      <a:rPr lang="en-US" altLang="zh-CN" sz="2000" b="1" i="1" smtClean="0">
                        <a:latin typeface="Cambria Math"/>
                      </a:rPr>
                      <m:t>𝒛</m:t>
                    </m:r>
                    <m:r>
                      <a:rPr lang="en-US" altLang="zh-CN" sz="2000" b="1" i="1" smtClean="0">
                        <a:latin typeface="Cambria Math"/>
                      </a:rPr>
                      <m:t>=</m:t>
                    </m:r>
                    <m:r>
                      <a:rPr lang="en-US" altLang="zh-CN" sz="2000" b="1" i="1" smtClean="0">
                        <a:latin typeface="Cambria Math"/>
                      </a:rPr>
                      <m:t>𝟎</m:t>
                    </m:r>
                  </m:oMath>
                </a14:m>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28"/>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2.2</a:t>
            </a:r>
            <a:r>
              <a:rPr lang="zh-CN" altLang="en-US" sz="3200" dirty="0">
                <a:latin typeface="隶书" panose="02010509060101010101" pitchFamily="1" charset="-122"/>
              </a:rPr>
              <a:t> 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2)</a:t>
            </a:r>
            <a:endParaRPr lang="zh-CN" alt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𝑵</m:t>
                        </m:r>
                      </m:sub>
                    </m:sSub>
                    <m:r>
                      <a:rPr lang="en-US" altLang="zh-CN" sz="2000" b="1" i="1" smtClean="0">
                        <a:latin typeface="Cambria Math"/>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e>
                        </m:d>
                      </m:e>
                      <m:sup>
                        <m:r>
                          <a:rPr lang="en-US" altLang="zh-CN" sz="2000" b="1" i="1" smtClean="0">
                            <a:latin typeface="Cambria Math"/>
                          </a:rPr>
                          <m:t>𝑻</m:t>
                        </m:r>
                      </m:sup>
                    </m:sSup>
                    <m:r>
                      <a:rPr lang="en-US" altLang="zh-CN" sz="2000" b="1" i="1" smtClean="0">
                        <a:latin typeface="Cambria Math"/>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e>
                        </m:d>
                      </m:e>
                      <m:sup>
                        <m:r>
                          <a:rPr lang="en-US" altLang="zh-CN" sz="2000" b="1" i="1" smtClean="0">
                            <a:latin typeface="Cambria Math"/>
                          </a:rPr>
                          <m:t>𝑻</m:t>
                        </m:r>
                      </m:sup>
                    </m:sSup>
                  </m:oMath>
                </a14:m>
                <a:r>
                  <a:rPr lang="en-US" altLang="zh-CN" sz="2000" dirty="0"/>
                  <a:t>,</a:t>
                </a:r>
                <a:r>
                  <a:rPr lang="zh-CN" altLang="en-US" sz="2000" dirty="0"/>
                  <a:t>这时函数值</a:t>
                </a:r>
                <a14:m>
                  <m:oMath xmlns:m="http://schemas.openxmlformats.org/officeDocument/2006/math">
                    <m:r>
                      <a:rPr lang="en-US" altLang="zh-CN" sz="2000" i="1" dirty="0">
                        <a:latin typeface="Cambria Math"/>
                      </a:rPr>
                      <m:t>𝒛</m:t>
                    </m:r>
                    <m:r>
                      <a:rPr lang="en-US" altLang="zh-CN" sz="2000" i="1" dirty="0">
                        <a:latin typeface="Cambria Math"/>
                      </a:rPr>
                      <m:t>=</m:t>
                    </m:r>
                    <m:r>
                      <a:rPr lang="en-US" altLang="zh-CN" sz="2000" i="1" dirty="0">
                        <a:latin typeface="Cambria Math"/>
                      </a:rPr>
                      <m:t>𝟏𝟓𝟎𝟎</m:t>
                    </m:r>
                    <m:sSub>
                      <m:sSubPr>
                        <m:ctrlPr>
                          <a:rPr lang="en-US" altLang="zh-CN" sz="2000" i="1" dirty="0">
                            <a:latin typeface="Cambria Math" panose="02040503050406030204" pitchFamily="18" charset="0"/>
                          </a:rPr>
                        </m:ctrlPr>
                      </m:sSubPr>
                      <m:e>
                        <m:r>
                          <a:rPr lang="en-US" altLang="zh-CN" sz="2000" i="1" dirty="0">
                            <a:latin typeface="Cambria Math"/>
                          </a:rPr>
                          <m:t>𝒙</m:t>
                        </m:r>
                      </m:e>
                      <m:sub>
                        <m:r>
                          <a:rPr lang="en-US" altLang="zh-CN" sz="2000" i="1" dirty="0">
                            <a:latin typeface="Cambria Math"/>
                          </a:rPr>
                          <m:t>𝟏</m:t>
                        </m:r>
                      </m:sub>
                    </m:sSub>
                    <m:r>
                      <a:rPr lang="en-US" altLang="zh-CN" sz="2000" i="1" dirty="0">
                        <a:latin typeface="Cambria Math"/>
                      </a:rPr>
                      <m:t>+</m:t>
                    </m:r>
                    <m:r>
                      <a:rPr lang="en-US" altLang="zh-CN" sz="2000" i="1" dirty="0">
                        <a:latin typeface="Cambria Math"/>
                      </a:rPr>
                      <m:t>𝟐𝟓𝟎𝟎</m:t>
                    </m:r>
                    <m:sSub>
                      <m:sSubPr>
                        <m:ctrlPr>
                          <a:rPr lang="en-US" altLang="zh-CN" sz="2000" i="1" dirty="0">
                            <a:latin typeface="Cambria Math" panose="02040503050406030204" pitchFamily="18" charset="0"/>
                          </a:rPr>
                        </m:ctrlPr>
                      </m:sSubPr>
                      <m:e>
                        <m:r>
                          <a:rPr lang="en-US" altLang="zh-CN" sz="2000" i="1" dirty="0">
                            <a:latin typeface="Cambria Math"/>
                          </a:rPr>
                          <m:t>𝒙</m:t>
                        </m:r>
                      </m:e>
                      <m:sub>
                        <m:r>
                          <a:rPr lang="en-US" altLang="zh-CN" sz="2000" i="1" dirty="0">
                            <a:latin typeface="Cambria Math"/>
                          </a:rPr>
                          <m:t>𝟐</m:t>
                        </m:r>
                      </m:sub>
                    </m:sSub>
                    <m:r>
                      <a:rPr lang="en-US" altLang="zh-CN" sz="2000" b="1" i="1" dirty="0" smtClean="0">
                        <a:latin typeface="Cambria Math"/>
                      </a:rPr>
                      <m:t>=</m:t>
                    </m:r>
                    <m:r>
                      <a:rPr lang="en-US" altLang="zh-CN" sz="2000" b="1" i="1" dirty="0" smtClean="0">
                        <a:latin typeface="Cambria Math"/>
                      </a:rPr>
                      <m:t>𝟎</m:t>
                    </m:r>
                  </m:oMath>
                </a14:m>
                <a:r>
                  <a:rPr lang="en-US" altLang="zh-CN" sz="2000" dirty="0"/>
                  <a:t>,</a:t>
                </a:r>
                <a:r>
                  <a:rPr lang="zh-CN" altLang="en-US" sz="2000" dirty="0"/>
                  <a:t>显然不是最优的，增加</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oMath>
                </a14:m>
                <a:r>
                  <a:rPr lang="zh-CN" altLang="en-US" sz="2000" dirty="0"/>
                  <a:t>或</a:t>
                </a:r>
                <a14:m>
                  <m:oMath xmlns:m="http://schemas.openxmlformats.org/officeDocument/2006/math">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𝟐</m:t>
                        </m:r>
                      </m:sub>
                    </m:sSub>
                  </m:oMath>
                </a14:m>
                <a:r>
                  <a:rPr lang="zh-CN" altLang="en-US" sz="2000" dirty="0"/>
                  <a:t>的值都可令目标函数值增加，但</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oMath>
                </a14:m>
                <a:r>
                  <a:rPr lang="zh-CN" altLang="en-US" sz="2000" dirty="0"/>
                  <a:t>增加更快</a:t>
                </a:r>
                <a14:m>
                  <m:oMath xmlns:m="http://schemas.openxmlformats.org/officeDocument/2006/math">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𝟑</m:t>
                                </m:r>
                              </m:sub>
                            </m:sSub>
                            <m:r>
                              <a:rPr lang="en-US" altLang="zh-CN" sz="2000" i="1">
                                <a:latin typeface="Cambria Math"/>
                              </a:rPr>
                              <m:t>=</m:t>
                            </m:r>
                            <m:r>
                              <a:rPr lang="en-US" altLang="zh-CN" sz="2000" i="1">
                                <a:latin typeface="Cambria Math"/>
                              </a:rPr>
                              <m:t>𝟔𝟓</m:t>
                            </m:r>
                            <m:r>
                              <a:rPr lang="en-US" altLang="zh-CN" sz="2000" i="1">
                                <a:latin typeface="Cambria Math"/>
                              </a:rPr>
                              <m:t>−</m:t>
                            </m:r>
                            <m:r>
                              <a:rPr lang="en-US" altLang="zh-CN" sz="2000" i="1">
                                <a:latin typeface="Cambria Math"/>
                              </a:rPr>
                              <m:t>𝟑</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r>
                              <a:rPr lang="en-US" altLang="zh-CN" sz="2000" i="1">
                                <a:latin typeface="Cambria Math"/>
                              </a:rPr>
                              <m:t>𝟐</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e>
                          <m:e>
                            <m:sSub>
                              <m:sSubPr>
                                <m:ctrlPr>
                                  <a:rPr lang="en-US" altLang="zh-CN" sz="2000" i="1">
                                    <a:latin typeface="Cambria Math" panose="02040503050406030204" pitchFamily="18" charset="0"/>
                                  </a:rPr>
                                </m:ctrlPr>
                              </m:sSubPr>
                              <m:e>
                                <m:r>
                                  <a:rPr lang="en-US" altLang="zh-CN" sz="2000" b="1" i="1" smtClean="0">
                                    <a:latin typeface="Cambria Math"/>
                                  </a:rPr>
                                  <m:t> </m:t>
                                </m:r>
                                <m:r>
                                  <a:rPr lang="en-US" altLang="zh-CN" sz="2000" i="1">
                                    <a:latin typeface="Cambria Math"/>
                                  </a:rPr>
                                  <m:t>𝒙</m:t>
                                </m:r>
                              </m:e>
                              <m:sub>
                                <m:r>
                                  <a:rPr lang="en-US" altLang="zh-CN" sz="2000" i="1">
                                    <a:latin typeface="Cambria Math"/>
                                  </a:rPr>
                                  <m:t>𝟒</m:t>
                                </m:r>
                              </m:sub>
                            </m:sSub>
                            <m:r>
                              <a:rPr lang="en-US" altLang="zh-CN" sz="2000" i="1">
                                <a:latin typeface="Cambria Math"/>
                              </a:rPr>
                              <m:t>=</m:t>
                            </m:r>
                            <m:r>
                              <a:rPr lang="en-US" altLang="zh-CN" sz="2000" i="1">
                                <a:latin typeface="Cambria Math"/>
                              </a:rPr>
                              <m:t>𝟒𝟎</m:t>
                            </m:r>
                            <m:r>
                              <a:rPr lang="en-US" altLang="zh-CN" sz="2000" i="1">
                                <a:latin typeface="Cambria Math"/>
                              </a:rPr>
                              <m:t>−</m:t>
                            </m:r>
                            <m:r>
                              <a:rPr lang="en-US" altLang="zh-CN" sz="2000" i="1">
                                <a:latin typeface="Cambria Math"/>
                              </a:rPr>
                              <m:t>𝟐</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e>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𝟓</m:t>
                                </m:r>
                              </m:sub>
                            </m:sSub>
                            <m:r>
                              <a:rPr lang="en-US" altLang="zh-CN" sz="2000" i="1">
                                <a:latin typeface="Cambria Math"/>
                              </a:rPr>
                              <m:t>=</m:t>
                            </m:r>
                            <m:r>
                              <a:rPr lang="en-US" altLang="zh-CN" sz="2000" i="1">
                                <a:latin typeface="Cambria Math"/>
                              </a:rPr>
                              <m:t>𝟕𝟓</m:t>
                            </m:r>
                            <m:r>
                              <a:rPr lang="en-US" altLang="zh-CN" sz="2000" i="1">
                                <a:latin typeface="Cambria Math"/>
                              </a:rPr>
                              <m:t>−</m:t>
                            </m:r>
                            <m:r>
                              <a:rPr lang="en-US" altLang="zh-CN" sz="2000" i="1">
                                <a:latin typeface="Cambria Math"/>
                              </a:rPr>
                              <m:t>𝟑</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e>
                        </m:eqArr>
                      </m:e>
                    </m:d>
                  </m:oMath>
                </a14:m>
                <a:r>
                  <a:rPr lang="zh-CN" altLang="en-US" sz="2000" dirty="0"/>
                  <a:t>，此时为确保</a:t>
                </a:r>
                <a14:m>
                  <m:oMath xmlns:m="http://schemas.openxmlformats.org/officeDocument/2006/math">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𝟒</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𝟓</m:t>
                            </m:r>
                          </m:sub>
                        </m:sSub>
                      </m:e>
                    </m:d>
                    <m:r>
                      <a:rPr lang="en-US" altLang="zh-CN" sz="2000" b="1" i="1" smtClean="0">
                        <a:latin typeface="Cambria Math"/>
                      </a:rPr>
                      <m:t>≥</m:t>
                    </m:r>
                    <m:r>
                      <a:rPr lang="en-US" altLang="zh-CN" sz="2000" b="1" i="1" smtClean="0">
                        <a:latin typeface="Cambria Math"/>
                      </a:rPr>
                      <m:t>𝟎</m:t>
                    </m:r>
                  </m:oMath>
                </a14:m>
                <a:r>
                  <a:rPr lang="en-US" altLang="zh-CN" sz="2000" dirty="0"/>
                  <a:t>,</a:t>
                </a:r>
                <a:r>
                  <a:rPr lang="zh-CN" altLang="en-US" sz="2000" dirty="0"/>
                  <a:t>而</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oMath>
                </a14:m>
                <a:r>
                  <a:rPr lang="zh-CN" altLang="en-US" sz="2000" dirty="0"/>
                  <a:t>为</a:t>
                </a:r>
                <a:r>
                  <a:rPr lang="en-US" altLang="zh-CN" sz="2000" dirty="0"/>
                  <a:t>0</a:t>
                </a:r>
                <a:r>
                  <a:rPr lang="zh-CN" altLang="en-US" sz="2000" dirty="0"/>
                  <a:t>，则需要将</a:t>
                </a:r>
                <a14:m>
                  <m:oMath xmlns:m="http://schemas.openxmlformats.org/officeDocument/2006/math">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𝟒</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𝟓</m:t>
                            </m:r>
                          </m:sub>
                        </m:sSub>
                      </m:e>
                    </m:d>
                  </m:oMath>
                </a14:m>
                <a:r>
                  <a:rPr lang="zh-CN" altLang="en-US" sz="2000" dirty="0"/>
                  <a:t>中某个变量移出基变量</a:t>
                </a:r>
                <a:r>
                  <a:rPr lang="en-US" altLang="zh-CN" sz="2000" dirty="0"/>
                  <a:t>(</a:t>
                </a:r>
                <a:r>
                  <a:rPr lang="zh-CN" altLang="en-US" sz="2000" dirty="0"/>
                  <a:t>称为</a:t>
                </a:r>
                <a:r>
                  <a:rPr lang="en-US" altLang="zh-CN" sz="2000" dirty="0"/>
                  <a:t>Leaving variable)</a:t>
                </a:r>
                <a:r>
                  <a:rPr lang="zh-CN" altLang="en-US" sz="2000" dirty="0"/>
                  <a:t>，而</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oMath>
                </a14:m>
                <a:r>
                  <a:rPr lang="zh-CN" altLang="en-US" sz="2000" dirty="0"/>
                  <a:t>进入基变量中</a:t>
                </a:r>
                <a:r>
                  <a:rPr lang="en-US" altLang="zh-CN" sz="2000" dirty="0"/>
                  <a:t>(</a:t>
                </a:r>
                <a:r>
                  <a:rPr lang="zh-CN" altLang="en-US" sz="2000" dirty="0"/>
                  <a:t>称为</a:t>
                </a:r>
                <a:r>
                  <a:rPr lang="en-US" altLang="zh-CN" sz="2000" dirty="0"/>
                  <a:t>Entering variable)</a:t>
                </a:r>
                <a:r>
                  <a:rPr lang="zh-CN" altLang="en-US" sz="2000" dirty="0"/>
                  <a:t>，如何选取离基变量呢？</a:t>
                </a:r>
                <a14:m>
                  <m:oMath xmlns:m="http://schemas.openxmlformats.org/officeDocument/2006/math">
                    <m:r>
                      <a:rPr lang="en-US" altLang="zh-CN" sz="2000" b="1" i="1" smtClean="0">
                        <a:latin typeface="Cambria Math"/>
                      </a:rPr>
                      <m:t>𝒎𝒊𝒏</m:t>
                    </m:r>
                    <m:r>
                      <a:rPr lang="en-US" altLang="zh-CN" sz="2000" b="1" i="1" smtClean="0">
                        <a:latin typeface="Cambria Math"/>
                      </a:rPr>
                      <m:t>{</m:t>
                    </m:r>
                    <m:f>
                      <m:fPr>
                        <m:ctrlPr>
                          <a:rPr lang="en-US" altLang="zh-CN" sz="2000" b="1" i="1" smtClean="0">
                            <a:latin typeface="Cambria Math" panose="02040503050406030204" pitchFamily="18" charset="0"/>
                          </a:rPr>
                        </m:ctrlPr>
                      </m:fPr>
                      <m:num>
                        <m:r>
                          <a:rPr lang="en-US" altLang="zh-CN" sz="2000" b="1" i="1" smtClean="0">
                            <a:latin typeface="Cambria Math"/>
                          </a:rPr>
                          <m:t>𝟔𝟓</m:t>
                        </m:r>
                      </m:num>
                      <m:den>
                        <m:r>
                          <a:rPr lang="en-US" altLang="zh-CN" sz="2000" b="1" i="1" smtClean="0">
                            <a:latin typeface="Cambria Math"/>
                          </a:rPr>
                          <m:t>𝟐</m:t>
                        </m:r>
                      </m:den>
                    </m:f>
                    <m:r>
                      <a:rPr lang="en-US" altLang="zh-CN" sz="2000" b="1" i="1" smtClean="0">
                        <a:latin typeface="Cambria Math"/>
                      </a:rPr>
                      <m:t>,</m:t>
                    </m:r>
                    <m:f>
                      <m:fPr>
                        <m:ctrlPr>
                          <a:rPr lang="en-US" altLang="zh-CN" sz="2000" b="1" i="1" smtClean="0">
                            <a:latin typeface="Cambria Math" panose="02040503050406030204" pitchFamily="18" charset="0"/>
                          </a:rPr>
                        </m:ctrlPr>
                      </m:fPr>
                      <m:num>
                        <m:r>
                          <a:rPr lang="en-US" altLang="zh-CN" sz="2000" b="1" i="1" smtClean="0">
                            <a:latin typeface="Cambria Math"/>
                          </a:rPr>
                          <m:t>𝟒𝟎</m:t>
                        </m:r>
                      </m:num>
                      <m:den>
                        <m:r>
                          <a:rPr lang="en-US" altLang="zh-CN" sz="2000" b="1" i="1" smtClean="0">
                            <a:latin typeface="Cambria Math"/>
                          </a:rPr>
                          <m:t>𝟏</m:t>
                        </m:r>
                      </m:den>
                    </m:f>
                    <m:r>
                      <a:rPr lang="en-US" altLang="zh-CN" sz="2000" b="1" i="1" smtClean="0">
                        <a:latin typeface="Cambria Math"/>
                      </a:rPr>
                      <m:t>,</m:t>
                    </m:r>
                    <m:f>
                      <m:fPr>
                        <m:ctrlPr>
                          <a:rPr lang="en-US" altLang="zh-CN" sz="2000" b="1" i="1" smtClean="0">
                            <a:latin typeface="Cambria Math" panose="02040503050406030204" pitchFamily="18" charset="0"/>
                          </a:rPr>
                        </m:ctrlPr>
                      </m:fPr>
                      <m:num>
                        <m:r>
                          <a:rPr lang="en-US" altLang="zh-CN" sz="2000" b="1" i="1" smtClean="0">
                            <a:latin typeface="Cambria Math"/>
                          </a:rPr>
                          <m:t>𝟕𝟓</m:t>
                        </m:r>
                      </m:num>
                      <m:den>
                        <m:r>
                          <a:rPr lang="en-US" altLang="zh-CN" sz="2000" b="1" i="1" smtClean="0">
                            <a:latin typeface="Cambria Math"/>
                          </a:rPr>
                          <m:t>𝟑</m:t>
                        </m:r>
                      </m:den>
                    </m:f>
                    <m:r>
                      <a:rPr lang="en-US" altLang="zh-CN" sz="2000" b="1" i="1" smtClean="0">
                        <a:latin typeface="Cambria Math"/>
                      </a:rPr>
                      <m:t>}</m:t>
                    </m:r>
                  </m:oMath>
                </a14:m>
                <a:r>
                  <a:rPr lang="zh-CN" altLang="en-US" sz="2000" dirty="0"/>
                  <a:t>对应的变量，这时增加</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oMath>
                </a14:m>
                <a:r>
                  <a:rPr lang="zh-CN" altLang="en-US" sz="2000" dirty="0"/>
                  <a:t>会导致该变量</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𝟓</m:t>
                        </m:r>
                      </m:sub>
                    </m:sSub>
                  </m:oMath>
                </a14:m>
                <a:r>
                  <a:rPr lang="zh-CN" altLang="en-US" sz="2000" dirty="0"/>
                  <a:t>最先达到约束边界。这时新的基变量为</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𝑩</m:t>
                        </m:r>
                      </m:sub>
                    </m:sSub>
                    <m:r>
                      <a:rPr lang="en-US" altLang="zh-CN" sz="2000" b="1" i="0" smtClean="0">
                        <a:latin typeface="Cambria Math"/>
                      </a:rPr>
                      <m:t>=</m:t>
                    </m:r>
                    <m:d>
                      <m:dPr>
                        <m:begChr m:val="{"/>
                        <m:endChr m:val="}"/>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𝟒</m:t>
                            </m:r>
                          </m:sub>
                        </m:sSub>
                      </m:e>
                    </m:d>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𝑵</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𝟓</m:t>
                        </m:r>
                      </m:sub>
                    </m:sSub>
                    <m:r>
                      <a:rPr lang="en-US" altLang="zh-CN" sz="2000" b="1" i="1" smtClean="0">
                        <a:latin typeface="Cambria Math"/>
                      </a:rPr>
                      <m:t>}</m:t>
                    </m:r>
                  </m:oMath>
                </a14:m>
                <a:r>
                  <a:rPr lang="en-US" altLang="zh-CN" sz="2000" dirty="0"/>
                  <a:t>,</a:t>
                </a:r>
                <a:r>
                  <a:rPr lang="zh-CN" altLang="en-US" sz="2000" dirty="0"/>
                  <a:t>可行基为</a:t>
                </a:r>
                <a14:m>
                  <m:oMath xmlns:m="http://schemas.openxmlformats.org/officeDocument/2006/math">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𝟑</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𝟒</m:t>
                        </m:r>
                      </m:sub>
                    </m:sSub>
                    <m:r>
                      <a:rPr lang="en-US" altLang="zh-CN" sz="2000" b="1" i="1" smtClean="0">
                        <a:latin typeface="Cambria Math"/>
                      </a:rPr>
                      <m:t>}</m:t>
                    </m:r>
                  </m:oMath>
                </a14:m>
                <a:r>
                  <a:rPr lang="en-US" altLang="zh-CN" sz="2000" dirty="0"/>
                  <a:t>,</a:t>
                </a:r>
                <a:r>
                  <a:rPr lang="zh-CN" altLang="en-US" sz="2000" dirty="0"/>
                  <a:t>再次用非基变量表示基变量和目标函数</a:t>
                </a:r>
                <a:r>
                  <a:rPr lang="en-US" altLang="zh-CN" sz="2000" dirty="0"/>
                  <a:t>:</a:t>
                </a:r>
              </a:p>
              <a:p>
                <a14:m>
                  <m:oMath xmlns:m="http://schemas.openxmlformats.org/officeDocument/2006/math">
                    <m:d>
                      <m:dPr>
                        <m:begChr m:val="{"/>
                        <m:endChr m:val=""/>
                        <m:ctrlPr>
                          <a:rPr lang="en-US" altLang="zh-CN" sz="1600" i="1" smtClean="0">
                            <a:solidFill>
                              <a:srgbClr val="FF0000"/>
                            </a:solidFill>
                            <a:latin typeface="Cambria Math" panose="02040503050406030204" pitchFamily="18" charset="0"/>
                          </a:rPr>
                        </m:ctrlPr>
                      </m:dPr>
                      <m:e>
                        <m:eqArr>
                          <m:eqArrPr>
                            <m:ctrlPr>
                              <a:rPr lang="en-US" altLang="zh-CN" sz="1600" i="1">
                                <a:solidFill>
                                  <a:srgbClr val="FF0000"/>
                                </a:solidFill>
                                <a:latin typeface="Cambria Math" panose="02040503050406030204" pitchFamily="18" charset="0"/>
                              </a:rPr>
                            </m:ctrlPr>
                          </m:eqArrPr>
                          <m:e>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𝟐</m:t>
                                </m:r>
                              </m:sub>
                            </m:sSub>
                            <m:r>
                              <a:rPr lang="en-US" altLang="zh-CN" sz="1600" b="1" i="1" smtClean="0">
                                <a:solidFill>
                                  <a:srgbClr val="FF0000"/>
                                </a:solidFill>
                                <a:latin typeface="Cambria Math"/>
                              </a:rPr>
                              <m:t>=</m:t>
                            </m:r>
                          </m:e>
                          <m:e/>
                          <m:e/>
                        </m:eqArr>
                        <m:eqArr>
                          <m:eqArrPr>
                            <m:ctrlPr>
                              <a:rPr lang="en-US" altLang="zh-CN" sz="1600" i="1">
                                <a:solidFill>
                                  <a:srgbClr val="FF0000"/>
                                </a:solidFill>
                                <a:latin typeface="Cambria Math" panose="02040503050406030204" pitchFamily="18" charset="0"/>
                              </a:rPr>
                            </m:ctrlPr>
                          </m:eqArrPr>
                          <m:e/>
                          <m:e>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𝟑</m:t>
                                </m:r>
                              </m:sub>
                            </m:sSub>
                            <m:r>
                              <a:rPr lang="en-US" altLang="zh-CN" sz="1600" b="1" i="1" smtClean="0">
                                <a:solidFill>
                                  <a:srgbClr val="FF0000"/>
                                </a:solidFill>
                                <a:latin typeface="Cambria Math"/>
                              </a:rPr>
                              <m:t>=</m:t>
                            </m:r>
                          </m:e>
                          <m:e/>
                        </m:eqArr>
                        <m:eqArr>
                          <m:eqArrPr>
                            <m:ctrlPr>
                              <a:rPr lang="en-US" altLang="zh-CN" sz="1600" i="1">
                                <a:solidFill>
                                  <a:srgbClr val="FF0000"/>
                                </a:solidFill>
                                <a:latin typeface="Cambria Math" panose="02040503050406030204" pitchFamily="18" charset="0"/>
                              </a:rPr>
                            </m:ctrlPr>
                          </m:eqArrPr>
                          <m:e/>
                          <m:e/>
                          <m:e>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𝟒</m:t>
                                </m:r>
                              </m:sub>
                            </m:sSub>
                            <m:r>
                              <a:rPr lang="en-US" altLang="zh-CN" sz="1600" b="1" i="1" smtClean="0">
                                <a:solidFill>
                                  <a:srgbClr val="FF0000"/>
                                </a:solidFill>
                                <a:latin typeface="Cambria Math"/>
                              </a:rPr>
                              <m:t>= </m:t>
                            </m:r>
                          </m:e>
                        </m:eqArr>
                        <m:eqArr>
                          <m:eqArrPr>
                            <m:ctrlPr>
                              <a:rPr lang="en-US" altLang="zh-CN" sz="1600" i="1">
                                <a:solidFill>
                                  <a:srgbClr val="FF0000"/>
                                </a:solidFill>
                                <a:latin typeface="Cambria Math" panose="02040503050406030204" pitchFamily="18" charset="0"/>
                              </a:rPr>
                            </m:ctrlPr>
                          </m:eqArrPr>
                          <m:e>
                            <m:r>
                              <a:rPr lang="en-US" altLang="zh-CN" sz="1600" b="1" i="1" smtClean="0">
                                <a:solidFill>
                                  <a:srgbClr val="FF0000"/>
                                </a:solidFill>
                                <a:latin typeface="Cambria Math"/>
                              </a:rPr>
                              <m:t>𝟐𝟓</m:t>
                            </m:r>
                          </m:e>
                          <m:e>
                            <m:r>
                              <a:rPr lang="en-US" altLang="zh-CN" sz="1600" b="1" i="1" smtClean="0">
                                <a:solidFill>
                                  <a:srgbClr val="FF0000"/>
                                </a:solidFill>
                                <a:latin typeface="Cambria Math"/>
                              </a:rPr>
                              <m:t>𝟏𝟓</m:t>
                            </m:r>
                          </m:e>
                          <m:e>
                            <m:r>
                              <a:rPr lang="en-US" altLang="zh-CN" sz="1600" b="1" i="1" smtClean="0">
                                <a:solidFill>
                                  <a:srgbClr val="FF0000"/>
                                </a:solidFill>
                                <a:latin typeface="Cambria Math"/>
                              </a:rPr>
                              <m:t>𝟏𝟓</m:t>
                            </m:r>
                          </m:e>
                        </m:eqArr>
                        <m:eqArr>
                          <m:eqArrPr>
                            <m:ctrlPr>
                              <a:rPr lang="en-US" altLang="zh-CN" sz="1600" i="1">
                                <a:solidFill>
                                  <a:srgbClr val="FF0000"/>
                                </a:solidFill>
                                <a:latin typeface="Cambria Math" panose="02040503050406030204" pitchFamily="18" charset="0"/>
                              </a:rPr>
                            </m:ctrlPr>
                          </m:eqArrPr>
                          <m:e/>
                          <m:e>
                            <m:r>
                              <a:rPr lang="en-US" altLang="zh-CN" sz="1600" b="1" i="1" smtClean="0">
                                <a:solidFill>
                                  <a:srgbClr val="FF0000"/>
                                </a:solidFill>
                                <a:latin typeface="Cambria Math"/>
                              </a:rPr>
                              <m:t>−</m:t>
                            </m:r>
                            <m:r>
                              <a:rPr lang="en-US" altLang="zh-CN" sz="1600" b="1" i="1" smtClean="0">
                                <a:solidFill>
                                  <a:srgbClr val="FF0000"/>
                                </a:solidFill>
                                <a:latin typeface="Cambria Math"/>
                              </a:rPr>
                              <m:t>𝟑</m:t>
                            </m:r>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𝟏</m:t>
                                </m:r>
                              </m:sub>
                            </m:sSub>
                          </m:e>
                          <m:e>
                            <m:r>
                              <a:rPr lang="en-US" altLang="zh-CN" sz="1600" b="1" i="1" smtClean="0">
                                <a:solidFill>
                                  <a:srgbClr val="FF0000"/>
                                </a:solidFill>
                                <a:latin typeface="Cambria Math"/>
                              </a:rPr>
                              <m:t>−</m:t>
                            </m:r>
                            <m:r>
                              <a:rPr lang="en-US" altLang="zh-CN" sz="1600" b="1" i="1" smtClean="0">
                                <a:solidFill>
                                  <a:srgbClr val="FF0000"/>
                                </a:solidFill>
                                <a:latin typeface="Cambria Math"/>
                              </a:rPr>
                              <m:t>𝟐</m:t>
                            </m:r>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𝟏</m:t>
                                </m:r>
                              </m:sub>
                            </m:sSub>
                          </m:e>
                        </m:eqArr>
                        <m:eqArr>
                          <m:eqArrPr>
                            <m:ctrlPr>
                              <a:rPr lang="en-US" altLang="zh-CN" sz="1600" i="1">
                                <a:solidFill>
                                  <a:srgbClr val="FF0000"/>
                                </a:solidFill>
                                <a:latin typeface="Cambria Math" panose="02040503050406030204" pitchFamily="18" charset="0"/>
                              </a:rPr>
                            </m:ctrlPr>
                          </m:eqArrPr>
                          <m:e>
                            <m:r>
                              <a:rPr lang="en-US" altLang="zh-CN" sz="1600" b="1" i="1" smtClean="0">
                                <a:solidFill>
                                  <a:srgbClr val="FF0000"/>
                                </a:solidFill>
                                <a:latin typeface="Cambria Math"/>
                              </a:rPr>
                              <m:t>−</m:t>
                            </m:r>
                            <m:r>
                              <a:rPr lang="en-US" altLang="zh-CN" sz="1600" b="1" i="1" smtClean="0">
                                <a:solidFill>
                                  <a:srgbClr val="FF0000"/>
                                </a:solidFill>
                                <a:latin typeface="Cambria Math"/>
                              </a:rPr>
                              <m:t>𝟏</m:t>
                            </m:r>
                            <m:r>
                              <a:rPr lang="en-US" altLang="zh-CN" sz="1600" b="1" i="1" smtClean="0">
                                <a:solidFill>
                                  <a:srgbClr val="FF0000"/>
                                </a:solidFill>
                                <a:latin typeface="Cambria Math"/>
                              </a:rPr>
                              <m:t>/</m:t>
                            </m:r>
                            <m:r>
                              <a:rPr lang="en-US" altLang="zh-CN" sz="1600" b="1" i="1" smtClean="0">
                                <a:solidFill>
                                  <a:srgbClr val="FF0000"/>
                                </a:solidFill>
                                <a:latin typeface="Cambria Math"/>
                              </a:rPr>
                              <m:t>𝟑</m:t>
                            </m:r>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𝟓</m:t>
                                </m:r>
                              </m:sub>
                            </m:sSub>
                          </m:e>
                          <m:e>
                            <m:r>
                              <a:rPr lang="en-US" altLang="zh-CN" sz="1600" b="1" i="1" smtClean="0">
                                <a:solidFill>
                                  <a:srgbClr val="FF0000"/>
                                </a:solidFill>
                                <a:latin typeface="Cambria Math"/>
                              </a:rPr>
                              <m:t>+</m:t>
                            </m:r>
                            <m:r>
                              <a:rPr lang="en-US" altLang="zh-CN" sz="1600" b="1" i="1" smtClean="0">
                                <a:solidFill>
                                  <a:srgbClr val="FF0000"/>
                                </a:solidFill>
                                <a:latin typeface="Cambria Math"/>
                              </a:rPr>
                              <m:t>𝟐</m:t>
                            </m:r>
                            <m:r>
                              <a:rPr lang="en-US" altLang="zh-CN" sz="1600" b="1" i="1" smtClean="0">
                                <a:solidFill>
                                  <a:srgbClr val="FF0000"/>
                                </a:solidFill>
                                <a:latin typeface="Cambria Math"/>
                              </a:rPr>
                              <m:t>/</m:t>
                            </m:r>
                            <m:r>
                              <a:rPr lang="en-US" altLang="zh-CN" sz="1600" b="1" i="1" smtClean="0">
                                <a:solidFill>
                                  <a:srgbClr val="FF0000"/>
                                </a:solidFill>
                                <a:latin typeface="Cambria Math"/>
                              </a:rPr>
                              <m:t>𝟑</m:t>
                            </m:r>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𝟓</m:t>
                                </m:r>
                              </m:sub>
                            </m:sSub>
                          </m:e>
                          <m:e>
                            <m:r>
                              <a:rPr lang="en-US" altLang="zh-CN" sz="1600" b="1" i="1" smtClean="0">
                                <a:solidFill>
                                  <a:srgbClr val="FF0000"/>
                                </a:solidFill>
                                <a:latin typeface="Cambria Math"/>
                              </a:rPr>
                              <m:t>+</m:t>
                            </m:r>
                            <m:r>
                              <a:rPr lang="en-US" altLang="zh-CN" sz="1600" b="1" i="1" smtClean="0">
                                <a:solidFill>
                                  <a:srgbClr val="FF0000"/>
                                </a:solidFill>
                                <a:latin typeface="Cambria Math"/>
                              </a:rPr>
                              <m:t>𝟏</m:t>
                            </m:r>
                            <m:r>
                              <a:rPr lang="en-US" altLang="zh-CN" sz="1600" b="1" i="1" smtClean="0">
                                <a:solidFill>
                                  <a:srgbClr val="FF0000"/>
                                </a:solidFill>
                                <a:latin typeface="Cambria Math"/>
                              </a:rPr>
                              <m:t>/</m:t>
                            </m:r>
                            <m:r>
                              <a:rPr lang="en-US" altLang="zh-CN" sz="1600" b="1" i="1" smtClean="0">
                                <a:solidFill>
                                  <a:srgbClr val="FF0000"/>
                                </a:solidFill>
                                <a:latin typeface="Cambria Math"/>
                              </a:rPr>
                              <m:t>𝟑</m:t>
                            </m:r>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𝟓</m:t>
                                </m:r>
                              </m:sub>
                            </m:sSub>
                          </m:e>
                        </m:eqArr>
                      </m:e>
                    </m:d>
                    <m:r>
                      <a:rPr lang="en-US" altLang="zh-CN" sz="1600" b="1" i="1" smtClean="0">
                        <a:solidFill>
                          <a:srgbClr val="FF0000"/>
                        </a:solidFill>
                        <a:latin typeface="Cambria Math"/>
                      </a:rPr>
                      <m:t>,</m:t>
                    </m:r>
                    <m:r>
                      <a:rPr lang="en-US" altLang="zh-CN" sz="1600" b="1" i="1" smtClean="0">
                        <a:solidFill>
                          <a:srgbClr val="FF0000"/>
                        </a:solidFill>
                        <a:latin typeface="Cambria Math"/>
                      </a:rPr>
                      <m:t>𝒛</m:t>
                    </m:r>
                    <m:r>
                      <a:rPr lang="en-US" altLang="zh-CN" sz="1600" b="1" i="1" smtClean="0">
                        <a:solidFill>
                          <a:srgbClr val="FF0000"/>
                        </a:solidFill>
                        <a:latin typeface="Cambria Math"/>
                      </a:rPr>
                      <m:t>=</m:t>
                    </m:r>
                    <m:r>
                      <a:rPr lang="en-US" altLang="zh-CN" sz="1600" b="1" i="1" smtClean="0">
                        <a:solidFill>
                          <a:srgbClr val="FF0000"/>
                        </a:solidFill>
                        <a:latin typeface="Cambria Math"/>
                      </a:rPr>
                      <m:t>𝟔𝟐𝟓𝟎𝟎</m:t>
                    </m:r>
                    <m:r>
                      <a:rPr lang="en-US" altLang="zh-CN" sz="1600" b="1" i="1" smtClean="0">
                        <a:solidFill>
                          <a:srgbClr val="FF0000"/>
                        </a:solidFill>
                        <a:latin typeface="Cambria Math"/>
                      </a:rPr>
                      <m:t>+</m:t>
                    </m:r>
                    <m:r>
                      <a:rPr lang="en-US" altLang="zh-CN" sz="1600" b="1" i="1" smtClean="0">
                        <a:solidFill>
                          <a:srgbClr val="FF0000"/>
                        </a:solidFill>
                        <a:latin typeface="Cambria Math"/>
                      </a:rPr>
                      <m:t>𝟏𝟓𝟎𝟎</m:t>
                    </m:r>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𝟏</m:t>
                        </m:r>
                      </m:sub>
                    </m:sSub>
                    <m:r>
                      <a:rPr lang="en-US" altLang="zh-CN" sz="1600" b="1" i="1" smtClean="0">
                        <a:solidFill>
                          <a:srgbClr val="FF0000"/>
                        </a:solidFill>
                        <a:latin typeface="Cambria Math"/>
                      </a:rPr>
                      <m:t>−</m:t>
                    </m:r>
                    <m:f>
                      <m:fPr>
                        <m:ctrlPr>
                          <a:rPr lang="en-US" altLang="zh-CN" sz="1600" b="1" i="1" smtClean="0">
                            <a:solidFill>
                              <a:srgbClr val="FF0000"/>
                            </a:solidFill>
                            <a:latin typeface="Cambria Math" panose="02040503050406030204" pitchFamily="18" charset="0"/>
                          </a:rPr>
                        </m:ctrlPr>
                      </m:fPr>
                      <m:num>
                        <m:r>
                          <a:rPr lang="en-US" altLang="zh-CN" sz="1600" b="1" i="1" smtClean="0">
                            <a:solidFill>
                              <a:srgbClr val="FF0000"/>
                            </a:solidFill>
                            <a:latin typeface="Cambria Math"/>
                          </a:rPr>
                          <m:t>𝟐𝟓𝟎𝟎</m:t>
                        </m:r>
                      </m:num>
                      <m:den>
                        <m:r>
                          <a:rPr lang="en-US" altLang="zh-CN" sz="1600" b="1" i="1" smtClean="0">
                            <a:solidFill>
                              <a:srgbClr val="FF0000"/>
                            </a:solidFill>
                            <a:latin typeface="Cambria Math"/>
                          </a:rPr>
                          <m:t>𝟑</m:t>
                        </m:r>
                      </m:den>
                    </m:f>
                    <m:sSub>
                      <m:sSubPr>
                        <m:ctrlPr>
                          <a:rPr lang="en-US" altLang="zh-CN" sz="1600" b="1" i="1" smtClean="0">
                            <a:solidFill>
                              <a:srgbClr val="FF0000"/>
                            </a:solidFill>
                            <a:latin typeface="Cambria Math" panose="02040503050406030204" pitchFamily="18" charset="0"/>
                          </a:rPr>
                        </m:ctrlPr>
                      </m:sSubPr>
                      <m:e>
                        <m:r>
                          <a:rPr lang="en-US" altLang="zh-CN" sz="1600" b="1" i="1" smtClean="0">
                            <a:solidFill>
                              <a:srgbClr val="FF0000"/>
                            </a:solidFill>
                            <a:latin typeface="Cambria Math"/>
                          </a:rPr>
                          <m:t>𝒙</m:t>
                        </m:r>
                      </m:e>
                      <m:sub>
                        <m:r>
                          <a:rPr lang="en-US" altLang="zh-CN" sz="1600" b="1" i="1" smtClean="0">
                            <a:solidFill>
                              <a:srgbClr val="FF0000"/>
                            </a:solidFill>
                            <a:latin typeface="Cambria Math"/>
                          </a:rPr>
                          <m:t>𝟓</m:t>
                        </m:r>
                      </m:sub>
                    </m:sSub>
                  </m:oMath>
                </a14:m>
                <a:r>
                  <a:rPr lang="en-US" altLang="zh-CN" sz="2000" dirty="0">
                    <a:solidFill>
                      <a:srgbClr val="FF0000"/>
                    </a:solidFill>
                  </a:rPr>
                  <a:t>,</a:t>
                </a:r>
                <a:r>
                  <a:rPr lang="zh-CN" altLang="en-US" sz="2000" dirty="0">
                    <a:solidFill>
                      <a:srgbClr val="FF0000"/>
                    </a:solidFill>
                  </a:rPr>
                  <a:t>这时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𝑵</m:t>
                        </m:r>
                      </m:sub>
                    </m:sSub>
                    <m:r>
                      <a:rPr lang="en-US" altLang="zh-CN" sz="2000" i="1">
                        <a:latin typeface="Cambria Math"/>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e>
                        </m:d>
                      </m:e>
                      <m:sup>
                        <m:r>
                          <a:rPr lang="en-US" altLang="zh-CN" sz="2000" i="1">
                            <a:latin typeface="Cambria Math"/>
                          </a:rPr>
                          <m:t>𝑻</m:t>
                        </m:r>
                      </m:sup>
                    </m:sSup>
                    <m:r>
                      <a:rPr lang="en-US" altLang="zh-CN" sz="2000" i="1">
                        <a:latin typeface="Cambria Math"/>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a:rPr lang="en-US" altLang="zh-CN" sz="2000" i="1">
                                <a:latin typeface="Cambria Math"/>
                              </a:rPr>
                              <m:t>𝟎</m:t>
                            </m:r>
                            <m:r>
                              <a:rPr lang="en-US" altLang="zh-CN" sz="2000" i="1">
                                <a:latin typeface="Cambria Math"/>
                              </a:rPr>
                              <m:t>,</m:t>
                            </m:r>
                            <m:r>
                              <a:rPr lang="en-US" altLang="zh-CN" sz="2000" i="1">
                                <a:latin typeface="Cambria Math"/>
                              </a:rPr>
                              <m:t>𝟎</m:t>
                            </m:r>
                          </m:e>
                        </m:d>
                      </m:e>
                      <m:sup>
                        <m:r>
                          <a:rPr lang="en-US" altLang="zh-CN" sz="2000" i="1">
                            <a:latin typeface="Cambria Math"/>
                          </a:rPr>
                          <m:t>𝑻</m:t>
                        </m:r>
                      </m:sup>
                    </m:sSup>
                  </m:oMath>
                </a14:m>
                <a:r>
                  <a:rPr lang="en-US" altLang="zh-CN" sz="2000" dirty="0"/>
                  <a:t>,</a:t>
                </a:r>
                <a:r>
                  <a:rPr lang="zh-CN" altLang="en-US" sz="2000" dirty="0"/>
                  <a:t>这时函数值</a:t>
                </a:r>
                <a14:m>
                  <m:oMath xmlns:m="http://schemas.openxmlformats.org/officeDocument/2006/math">
                    <m:r>
                      <a:rPr lang="en-US" altLang="zh-CN" sz="2000" i="1" dirty="0">
                        <a:latin typeface="Cambria Math"/>
                      </a:rPr>
                      <m:t>𝒛</m:t>
                    </m:r>
                    <m:r>
                      <a:rPr lang="en-US" altLang="zh-CN" sz="2000" b="1" i="1" dirty="0" smtClean="0">
                        <a:latin typeface="Cambria Math"/>
                      </a:rPr>
                      <m:t>=</m:t>
                    </m:r>
                    <m:r>
                      <a:rPr lang="en-US" altLang="zh-CN" sz="2000" b="1" i="1" dirty="0" smtClean="0">
                        <a:latin typeface="Cambria Math"/>
                      </a:rPr>
                      <m:t>𝟔𝟐𝟓𝟎𝟎</m:t>
                    </m:r>
                  </m:oMath>
                </a14:m>
                <a:r>
                  <a:rPr lang="en-US" altLang="zh-CN" sz="2000" dirty="0"/>
                  <a:t>,</a:t>
                </a:r>
                <a:r>
                  <a:rPr lang="zh-CN" altLang="en-US" sz="2000" dirty="0"/>
                  <a:t>但是如果增加</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oMath>
                </a14:m>
                <a:r>
                  <a:rPr lang="zh-CN" altLang="en-US" sz="2000" dirty="0"/>
                  <a:t>的值，目标函数值仍然会增加，因此将</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oMath>
                </a14:m>
                <a:r>
                  <a:rPr lang="zh-CN" altLang="en-US" sz="2000" dirty="0"/>
                  <a:t>作为入基变量，</a:t>
                </a:r>
                <a14:m>
                  <m:oMath xmlns:m="http://schemas.openxmlformats.org/officeDocument/2006/math">
                    <m:r>
                      <a:rPr lang="en-US" altLang="zh-CN" sz="2000" b="1" i="1" smtClean="0">
                        <a:latin typeface="Cambria Math"/>
                      </a:rPr>
                      <m:t>𝒎𝒊𝒏</m:t>
                    </m:r>
                    <m:r>
                      <a:rPr lang="en-US" altLang="zh-CN" sz="2000" b="1" i="1" smtClean="0">
                        <a:latin typeface="Cambria Math"/>
                      </a:rPr>
                      <m:t>{</m:t>
                    </m:r>
                    <m:r>
                      <a:rPr lang="en-US" altLang="zh-CN" sz="2000" b="1" i="1" smtClean="0">
                        <a:latin typeface="Cambria Math"/>
                      </a:rPr>
                      <m:t>𝟐𝟓</m:t>
                    </m:r>
                    <m:r>
                      <a:rPr lang="en-US" altLang="zh-CN" sz="2000" b="1" i="1" smtClean="0">
                        <a:latin typeface="Cambria Math"/>
                      </a:rPr>
                      <m:t>,</m:t>
                    </m:r>
                    <m:f>
                      <m:fPr>
                        <m:ctrlPr>
                          <a:rPr lang="en-US" altLang="zh-CN" sz="2000" b="1" i="1" smtClean="0">
                            <a:latin typeface="Cambria Math" panose="02040503050406030204" pitchFamily="18" charset="0"/>
                          </a:rPr>
                        </m:ctrlPr>
                      </m:fPr>
                      <m:num>
                        <m:r>
                          <a:rPr lang="en-US" altLang="zh-CN" sz="2000" b="1" i="1" smtClean="0">
                            <a:latin typeface="Cambria Math"/>
                          </a:rPr>
                          <m:t>𝟏𝟓</m:t>
                        </m:r>
                      </m:num>
                      <m:den>
                        <m:r>
                          <a:rPr lang="en-US" altLang="zh-CN" sz="2000" b="1" i="1" smtClean="0">
                            <a:latin typeface="Cambria Math"/>
                          </a:rPr>
                          <m:t>𝟑</m:t>
                        </m:r>
                      </m:den>
                    </m:f>
                    <m:r>
                      <a:rPr lang="en-US" altLang="zh-CN" sz="2000" b="1" i="1" smtClean="0">
                        <a:latin typeface="Cambria Math"/>
                      </a:rPr>
                      <m:t>,</m:t>
                    </m:r>
                    <m:f>
                      <m:fPr>
                        <m:ctrlPr>
                          <a:rPr lang="en-US" altLang="zh-CN" sz="2000" b="1" i="1" smtClean="0">
                            <a:latin typeface="Cambria Math" panose="02040503050406030204" pitchFamily="18" charset="0"/>
                          </a:rPr>
                        </m:ctrlPr>
                      </m:fPr>
                      <m:num>
                        <m:r>
                          <a:rPr lang="en-US" altLang="zh-CN" sz="2000" b="1" i="1" smtClean="0">
                            <a:latin typeface="Cambria Math"/>
                          </a:rPr>
                          <m:t>𝟏𝟓</m:t>
                        </m:r>
                      </m:num>
                      <m:den>
                        <m:r>
                          <a:rPr lang="en-US" altLang="zh-CN" sz="2000" b="1" i="1" smtClean="0">
                            <a:latin typeface="Cambria Math"/>
                          </a:rPr>
                          <m:t>𝟐</m:t>
                        </m:r>
                      </m:den>
                    </m:f>
                    <m:r>
                      <a:rPr lang="en-US" altLang="zh-CN" sz="2000" b="1" i="1" smtClean="0">
                        <a:latin typeface="Cambria Math"/>
                      </a:rPr>
                      <m:t>}</m:t>
                    </m:r>
                  </m:oMath>
                </a14:m>
                <a:r>
                  <a:rPr lang="zh-CN" altLang="en-US" sz="2000" dirty="0"/>
                  <a:t>对应的</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oMath>
                </a14:m>
                <a:r>
                  <a:rPr lang="zh-CN" altLang="en-US" sz="2000" dirty="0"/>
                  <a:t>作为出基变量，再次用</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𝑵</m:t>
                        </m:r>
                      </m:sub>
                    </m:sSub>
                  </m:oMath>
                </a14:m>
                <a:r>
                  <a:rPr lang="zh-CN" altLang="en-US" sz="2000" dirty="0"/>
                  <a:t>表示</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𝑩</m:t>
                        </m:r>
                      </m:sub>
                    </m:sSub>
                  </m:oMath>
                </a14:m>
                <a:r>
                  <a:rPr lang="zh-CN" altLang="en-US" sz="2000" dirty="0"/>
                  <a:t>和目标函数</a:t>
                </a:r>
                <a:endParaRPr lang="en-US" altLang="zh-C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t="-759" r="-728"/>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3)</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 </a:t>
                </a:r>
                <a14:m>
                  <m:oMath xmlns:m="http://schemas.openxmlformats.org/officeDocument/2006/math">
                    <m:d>
                      <m:dPr>
                        <m:begChr m:val="{"/>
                        <m:endChr m:val=""/>
                        <m:ctrlPr>
                          <a:rPr lang="en-US" altLang="zh-CN" sz="3200" i="1">
                            <a:solidFill>
                              <a:srgbClr val="FF0000"/>
                            </a:solidFill>
                            <a:latin typeface="Cambria Math" panose="02040503050406030204" pitchFamily="18" charset="0"/>
                          </a:rPr>
                        </m:ctrlPr>
                      </m:dPr>
                      <m:e>
                        <m:eqArr>
                          <m:eqArrPr>
                            <m:ctrlPr>
                              <a:rPr lang="en-US" altLang="zh-CN" sz="3200" i="1">
                                <a:solidFill>
                                  <a:srgbClr val="FF0000"/>
                                </a:solidFill>
                                <a:latin typeface="Cambria Math" panose="02040503050406030204" pitchFamily="18" charset="0"/>
                              </a:rPr>
                            </m:ctrlPr>
                          </m:eqArrPr>
                          <m:e>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𝟏</m:t>
                                </m:r>
                              </m:sub>
                            </m:sSub>
                            <m:r>
                              <a:rPr lang="en-US" altLang="zh-CN" sz="3200" i="1">
                                <a:solidFill>
                                  <a:srgbClr val="FF0000"/>
                                </a:solidFill>
                                <a:latin typeface="Cambria Math"/>
                              </a:rPr>
                              <m:t>=</m:t>
                            </m:r>
                          </m:e>
                          <m:e/>
                          <m:e/>
                        </m:eqArr>
                        <m:eqArr>
                          <m:eqArrPr>
                            <m:ctrlPr>
                              <a:rPr lang="en-US" altLang="zh-CN" sz="3200" i="1">
                                <a:solidFill>
                                  <a:srgbClr val="FF0000"/>
                                </a:solidFill>
                                <a:latin typeface="Cambria Math" panose="02040503050406030204" pitchFamily="18" charset="0"/>
                              </a:rPr>
                            </m:ctrlPr>
                          </m:eqArrPr>
                          <m:e/>
                          <m:e>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𝟐</m:t>
                                </m:r>
                              </m:sub>
                            </m:sSub>
                            <m:r>
                              <a:rPr lang="en-US" altLang="zh-CN" sz="3200" i="1">
                                <a:solidFill>
                                  <a:srgbClr val="FF0000"/>
                                </a:solidFill>
                                <a:latin typeface="Cambria Math"/>
                              </a:rPr>
                              <m:t>=</m:t>
                            </m:r>
                          </m:e>
                          <m:e/>
                        </m:eqArr>
                        <m:eqArr>
                          <m:eqArrPr>
                            <m:ctrlPr>
                              <a:rPr lang="en-US" altLang="zh-CN" sz="3200" i="1">
                                <a:solidFill>
                                  <a:srgbClr val="FF0000"/>
                                </a:solidFill>
                                <a:latin typeface="Cambria Math" panose="02040503050406030204" pitchFamily="18" charset="0"/>
                              </a:rPr>
                            </m:ctrlPr>
                          </m:eqArrPr>
                          <m:e/>
                          <m:e/>
                          <m:e>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𝟒</m:t>
                                </m:r>
                              </m:sub>
                            </m:sSub>
                            <m:r>
                              <a:rPr lang="en-US" altLang="zh-CN" sz="3200" i="1">
                                <a:solidFill>
                                  <a:srgbClr val="FF0000"/>
                                </a:solidFill>
                                <a:latin typeface="Cambria Math"/>
                              </a:rPr>
                              <m:t>= </m:t>
                            </m:r>
                          </m:e>
                        </m:eqArr>
                        <m:eqArr>
                          <m:eqArrPr>
                            <m:ctrlPr>
                              <a:rPr lang="en-US" altLang="zh-CN" sz="3200" i="1">
                                <a:solidFill>
                                  <a:srgbClr val="FF0000"/>
                                </a:solidFill>
                                <a:latin typeface="Cambria Math" panose="02040503050406030204" pitchFamily="18" charset="0"/>
                              </a:rPr>
                            </m:ctrlPr>
                          </m:eqArrPr>
                          <m:e>
                            <m:r>
                              <a:rPr lang="en-US" altLang="zh-CN" sz="3200" i="1">
                                <a:solidFill>
                                  <a:srgbClr val="FF0000"/>
                                </a:solidFill>
                                <a:latin typeface="Cambria Math"/>
                              </a:rPr>
                              <m:t>𝟓</m:t>
                            </m:r>
                          </m:e>
                          <m:e>
                            <m:r>
                              <a:rPr lang="en-US" altLang="zh-CN" sz="3200" i="1">
                                <a:solidFill>
                                  <a:srgbClr val="FF0000"/>
                                </a:solidFill>
                                <a:latin typeface="Cambria Math"/>
                              </a:rPr>
                              <m:t>𝟐𝟓</m:t>
                            </m:r>
                          </m:e>
                          <m:e>
                            <m:r>
                              <a:rPr lang="en-US" altLang="zh-CN" sz="3200" i="1">
                                <a:solidFill>
                                  <a:srgbClr val="FF0000"/>
                                </a:solidFill>
                                <a:latin typeface="Cambria Math"/>
                              </a:rPr>
                              <m:t>𝟓</m:t>
                            </m:r>
                          </m:e>
                        </m:eqArr>
                        <m:eqArr>
                          <m:eqArrPr>
                            <m:ctrlPr>
                              <a:rPr lang="en-US" altLang="zh-CN" sz="3200" i="1">
                                <a:solidFill>
                                  <a:srgbClr val="FF0000"/>
                                </a:solidFill>
                                <a:latin typeface="Cambria Math" panose="02040503050406030204" pitchFamily="18" charset="0"/>
                              </a:rPr>
                            </m:ctrlPr>
                          </m:eqArrPr>
                          <m:e>
                            <m:r>
                              <a:rPr lang="en-US" altLang="zh-CN" sz="3200" i="1">
                                <a:solidFill>
                                  <a:srgbClr val="FF0000"/>
                                </a:solidFill>
                                <a:latin typeface="Cambria Math"/>
                              </a:rPr>
                              <m:t>−</m:t>
                            </m:r>
                            <m:r>
                              <a:rPr lang="en-US" altLang="zh-CN" sz="3200" i="1">
                                <a:solidFill>
                                  <a:srgbClr val="FF0000"/>
                                </a:solidFill>
                                <a:latin typeface="Cambria Math"/>
                              </a:rPr>
                              <m:t>𝟏</m:t>
                            </m:r>
                            <m:r>
                              <a:rPr lang="en-US" altLang="zh-CN" sz="3200" i="1">
                                <a:solidFill>
                                  <a:srgbClr val="FF0000"/>
                                </a:solidFill>
                                <a:latin typeface="Cambria Math"/>
                              </a:rPr>
                              <m:t>/</m:t>
                            </m:r>
                            <m:r>
                              <a:rPr lang="en-US" altLang="zh-CN" sz="3200" i="1">
                                <a:solidFill>
                                  <a:srgbClr val="FF0000"/>
                                </a:solidFill>
                                <a:latin typeface="Cambria Math"/>
                              </a:rPr>
                              <m:t>𝟑</m:t>
                            </m:r>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𝟑</m:t>
                                </m:r>
                              </m:sub>
                            </m:sSub>
                          </m:e>
                          <m:e/>
                          <m:e>
                            <m:r>
                              <a:rPr lang="en-US" altLang="zh-CN" sz="3200" i="1">
                                <a:solidFill>
                                  <a:srgbClr val="FF0000"/>
                                </a:solidFill>
                                <a:latin typeface="Cambria Math"/>
                              </a:rPr>
                              <m:t>+</m:t>
                            </m:r>
                            <m:r>
                              <a:rPr lang="en-US" altLang="zh-CN" sz="3200" i="1">
                                <a:solidFill>
                                  <a:srgbClr val="FF0000"/>
                                </a:solidFill>
                                <a:latin typeface="Cambria Math"/>
                              </a:rPr>
                              <m:t>𝟐</m:t>
                            </m:r>
                            <m:r>
                              <a:rPr lang="en-US" altLang="zh-CN" sz="3200" i="1">
                                <a:solidFill>
                                  <a:srgbClr val="FF0000"/>
                                </a:solidFill>
                                <a:latin typeface="Cambria Math"/>
                              </a:rPr>
                              <m:t>/</m:t>
                            </m:r>
                            <m:r>
                              <a:rPr lang="en-US" altLang="zh-CN" sz="3200" i="1">
                                <a:solidFill>
                                  <a:srgbClr val="FF0000"/>
                                </a:solidFill>
                                <a:latin typeface="Cambria Math"/>
                              </a:rPr>
                              <m:t>𝟑</m:t>
                            </m:r>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𝟑</m:t>
                                </m:r>
                              </m:sub>
                            </m:sSub>
                          </m:e>
                        </m:eqArr>
                        <m:eqArr>
                          <m:eqArrPr>
                            <m:ctrlPr>
                              <a:rPr lang="en-US" altLang="zh-CN" sz="3200" i="1">
                                <a:solidFill>
                                  <a:srgbClr val="FF0000"/>
                                </a:solidFill>
                                <a:latin typeface="Cambria Math" panose="02040503050406030204" pitchFamily="18" charset="0"/>
                              </a:rPr>
                            </m:ctrlPr>
                          </m:eqArrPr>
                          <m:e>
                            <m:r>
                              <a:rPr lang="en-US" altLang="zh-CN" sz="3200" i="1">
                                <a:solidFill>
                                  <a:srgbClr val="FF0000"/>
                                </a:solidFill>
                                <a:latin typeface="Cambria Math"/>
                              </a:rPr>
                              <m:t>+</m:t>
                            </m:r>
                            <m:r>
                              <a:rPr lang="en-US" altLang="zh-CN" sz="3200" i="1">
                                <a:solidFill>
                                  <a:srgbClr val="FF0000"/>
                                </a:solidFill>
                                <a:latin typeface="Cambria Math"/>
                              </a:rPr>
                              <m:t>𝟐</m:t>
                            </m:r>
                            <m:r>
                              <a:rPr lang="en-US" altLang="zh-CN" sz="3200" i="1">
                                <a:solidFill>
                                  <a:srgbClr val="FF0000"/>
                                </a:solidFill>
                                <a:latin typeface="Cambria Math"/>
                              </a:rPr>
                              <m:t>/</m:t>
                            </m:r>
                            <m:r>
                              <a:rPr lang="en-US" altLang="zh-CN" sz="3200" i="1">
                                <a:solidFill>
                                  <a:srgbClr val="FF0000"/>
                                </a:solidFill>
                                <a:latin typeface="Cambria Math"/>
                              </a:rPr>
                              <m:t>𝟗</m:t>
                            </m:r>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𝟓</m:t>
                                </m:r>
                              </m:sub>
                            </m:sSub>
                          </m:e>
                          <m:e>
                            <m:r>
                              <a:rPr lang="en-US" altLang="zh-CN" sz="3200" i="1">
                                <a:solidFill>
                                  <a:srgbClr val="FF0000"/>
                                </a:solidFill>
                                <a:latin typeface="Cambria Math"/>
                              </a:rPr>
                              <m:t>−</m:t>
                            </m:r>
                            <m:r>
                              <a:rPr lang="en-US" altLang="zh-CN" sz="3200" i="1">
                                <a:solidFill>
                                  <a:srgbClr val="FF0000"/>
                                </a:solidFill>
                                <a:latin typeface="Cambria Math"/>
                              </a:rPr>
                              <m:t>𝟏</m:t>
                            </m:r>
                            <m:r>
                              <a:rPr lang="en-US" altLang="zh-CN" sz="3200" i="1">
                                <a:solidFill>
                                  <a:srgbClr val="FF0000"/>
                                </a:solidFill>
                                <a:latin typeface="Cambria Math"/>
                              </a:rPr>
                              <m:t>/</m:t>
                            </m:r>
                            <m:r>
                              <a:rPr lang="en-US" altLang="zh-CN" sz="3200" i="1">
                                <a:solidFill>
                                  <a:srgbClr val="FF0000"/>
                                </a:solidFill>
                                <a:latin typeface="Cambria Math"/>
                              </a:rPr>
                              <m:t>𝟑</m:t>
                            </m:r>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𝟓</m:t>
                                </m:r>
                              </m:sub>
                            </m:sSub>
                          </m:e>
                          <m:e>
                            <m:r>
                              <a:rPr lang="en-US" altLang="zh-CN" sz="3200" i="1">
                                <a:solidFill>
                                  <a:srgbClr val="FF0000"/>
                                </a:solidFill>
                                <a:latin typeface="Cambria Math"/>
                              </a:rPr>
                              <m:t>−</m:t>
                            </m:r>
                            <m:r>
                              <a:rPr lang="en-US" altLang="zh-CN" sz="3200" i="1">
                                <a:solidFill>
                                  <a:srgbClr val="FF0000"/>
                                </a:solidFill>
                                <a:latin typeface="Cambria Math"/>
                              </a:rPr>
                              <m:t>𝟏</m:t>
                            </m:r>
                            <m:r>
                              <a:rPr lang="en-US" altLang="zh-CN" sz="3200" i="1">
                                <a:solidFill>
                                  <a:srgbClr val="FF0000"/>
                                </a:solidFill>
                                <a:latin typeface="Cambria Math"/>
                              </a:rPr>
                              <m:t>/</m:t>
                            </m:r>
                            <m:r>
                              <a:rPr lang="en-US" altLang="zh-CN" sz="3200" i="1">
                                <a:solidFill>
                                  <a:srgbClr val="FF0000"/>
                                </a:solidFill>
                                <a:latin typeface="Cambria Math"/>
                              </a:rPr>
                              <m:t>𝟗</m:t>
                            </m:r>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𝟓</m:t>
                                </m:r>
                              </m:sub>
                            </m:sSub>
                          </m:e>
                        </m:eqArr>
                      </m:e>
                    </m:d>
                    <m:r>
                      <a:rPr lang="en-US" altLang="zh-CN" sz="3200" i="1">
                        <a:solidFill>
                          <a:srgbClr val="FF0000"/>
                        </a:solidFill>
                        <a:latin typeface="Cambria Math"/>
                      </a:rPr>
                      <m:t>,</m:t>
                    </m:r>
                  </m:oMath>
                </a14:m>
                <a:endParaRPr lang="en-US" altLang="zh-CN" sz="3200" i="1" dirty="0">
                  <a:solidFill>
                    <a:srgbClr val="FF0000"/>
                  </a:solidFill>
                  <a:latin typeface="Cambria Math"/>
                </a:endParaRPr>
              </a:p>
              <a:p>
                <a:r>
                  <a:rPr lang="zh-CN" altLang="en-US" sz="3200" dirty="0">
                    <a:latin typeface="Cambria Math"/>
                  </a:rPr>
                  <a:t>目标函数</a:t>
                </a:r>
                <a14:m>
                  <m:oMath xmlns:m="http://schemas.openxmlformats.org/officeDocument/2006/math">
                    <m:r>
                      <a:rPr lang="en-US" altLang="zh-CN" sz="3200" i="1">
                        <a:solidFill>
                          <a:srgbClr val="FF0000"/>
                        </a:solidFill>
                        <a:latin typeface="Cambria Math"/>
                      </a:rPr>
                      <m:t>𝒛</m:t>
                    </m:r>
                    <m:r>
                      <a:rPr lang="en-US" altLang="zh-CN" sz="3200" i="1">
                        <a:solidFill>
                          <a:srgbClr val="FF0000"/>
                        </a:solidFill>
                        <a:latin typeface="Cambria Math"/>
                      </a:rPr>
                      <m:t>=</m:t>
                    </m:r>
                    <m:r>
                      <a:rPr lang="en-US" altLang="zh-CN" sz="3200" i="1">
                        <a:solidFill>
                          <a:srgbClr val="FF0000"/>
                        </a:solidFill>
                        <a:latin typeface="Cambria Math"/>
                      </a:rPr>
                      <m:t>𝟕𝟎𝟎𝟎𝟎</m:t>
                    </m:r>
                    <m:r>
                      <a:rPr lang="en-US" altLang="zh-CN" sz="3200" i="1">
                        <a:solidFill>
                          <a:srgbClr val="FF0000"/>
                        </a:solidFill>
                        <a:latin typeface="Cambria Math"/>
                      </a:rPr>
                      <m:t>−</m:t>
                    </m:r>
                    <m:r>
                      <a:rPr lang="en-US" altLang="zh-CN" sz="3200" i="1">
                        <a:solidFill>
                          <a:srgbClr val="FF0000"/>
                        </a:solidFill>
                        <a:latin typeface="Cambria Math"/>
                      </a:rPr>
                      <m:t>𝟓𝟎𝟎</m:t>
                    </m:r>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𝟑</m:t>
                        </m:r>
                      </m:sub>
                    </m:sSub>
                    <m:r>
                      <a:rPr lang="en-US" altLang="zh-CN" sz="3200" i="1">
                        <a:solidFill>
                          <a:srgbClr val="FF0000"/>
                        </a:solidFill>
                        <a:latin typeface="Cambria Math"/>
                      </a:rPr>
                      <m:t>−</m:t>
                    </m:r>
                    <m:r>
                      <a:rPr lang="en-US" altLang="zh-CN" sz="3200" i="1">
                        <a:solidFill>
                          <a:srgbClr val="FF0000"/>
                        </a:solidFill>
                        <a:latin typeface="Cambria Math"/>
                      </a:rPr>
                      <m:t>𝟓𝟎𝟎</m:t>
                    </m:r>
                    <m:sSub>
                      <m:sSubPr>
                        <m:ctrlPr>
                          <a:rPr lang="en-US" altLang="zh-CN" sz="3200" i="1">
                            <a:solidFill>
                              <a:srgbClr val="FF0000"/>
                            </a:solidFill>
                            <a:latin typeface="Cambria Math" panose="02040503050406030204" pitchFamily="18" charset="0"/>
                          </a:rPr>
                        </m:ctrlPr>
                      </m:sSubPr>
                      <m:e>
                        <m:r>
                          <a:rPr lang="en-US" altLang="zh-CN" sz="3200" i="1">
                            <a:solidFill>
                              <a:srgbClr val="FF0000"/>
                            </a:solidFill>
                            <a:latin typeface="Cambria Math"/>
                          </a:rPr>
                          <m:t>𝒙</m:t>
                        </m:r>
                      </m:e>
                      <m:sub>
                        <m:r>
                          <a:rPr lang="en-US" altLang="zh-CN" sz="3200" i="1">
                            <a:solidFill>
                              <a:srgbClr val="FF0000"/>
                            </a:solidFill>
                            <a:latin typeface="Cambria Math"/>
                          </a:rPr>
                          <m:t>𝟓</m:t>
                        </m:r>
                      </m:sub>
                    </m:sSub>
                  </m:oMath>
                </a14:m>
                <a:endParaRPr lang="en-US" altLang="zh-CN" sz="3200" dirty="0"/>
              </a:p>
              <a:p>
                <a:r>
                  <a:rPr lang="zh-CN" altLang="en-US" sz="3200" dirty="0"/>
                  <a:t>此时目标函数中的非基变量系数均为负，目标函数已经最优，此时最优解为</a:t>
                </a:r>
                <a14:m>
                  <m:oMath xmlns:m="http://schemas.openxmlformats.org/officeDocument/2006/math">
                    <m:sSup>
                      <m:sSupPr>
                        <m:ctrlPr>
                          <a:rPr lang="en-US" altLang="zh-CN" sz="3200" b="1" i="1" smtClean="0">
                            <a:latin typeface="Cambria Math" panose="02040503050406030204" pitchFamily="18" charset="0"/>
                          </a:rPr>
                        </m:ctrlPr>
                      </m:sSupPr>
                      <m:e>
                        <m:r>
                          <a:rPr lang="en-US" altLang="zh-CN" sz="3200" b="1" i="1" smtClean="0">
                            <a:latin typeface="Cambria Math"/>
                          </a:rPr>
                          <m:t>𝒙</m:t>
                        </m:r>
                      </m:e>
                      <m:sup>
                        <m:r>
                          <a:rPr lang="en-US" altLang="zh-CN" sz="3200" b="1" i="1" smtClean="0">
                            <a:latin typeface="Cambria Math"/>
                          </a:rPr>
                          <m:t>∗</m:t>
                        </m:r>
                      </m:sup>
                    </m:sSup>
                    <m:r>
                      <a:rPr lang="en-US" altLang="zh-CN" sz="3200" b="1" i="1" smtClean="0">
                        <a:latin typeface="Cambria Math"/>
                      </a:rPr>
                      <m:t>=</m:t>
                    </m:r>
                    <m:sSup>
                      <m:sSupPr>
                        <m:ctrlPr>
                          <a:rPr lang="en-US" altLang="zh-CN" sz="3200" b="1" i="1" smtClean="0">
                            <a:latin typeface="Cambria Math" panose="02040503050406030204" pitchFamily="18" charset="0"/>
                          </a:rPr>
                        </m:ctrlPr>
                      </m:sSupPr>
                      <m:e>
                        <m:d>
                          <m:dPr>
                            <m:ctrlPr>
                              <a:rPr lang="en-US" altLang="zh-CN" sz="3200" b="1" i="1" smtClean="0">
                                <a:latin typeface="Cambria Math" panose="02040503050406030204" pitchFamily="18" charset="0"/>
                              </a:rPr>
                            </m:ctrlPr>
                          </m:dPr>
                          <m:e>
                            <m:r>
                              <a:rPr lang="en-US" altLang="zh-CN" sz="3200" b="1" i="1" smtClean="0">
                                <a:latin typeface="Cambria Math"/>
                              </a:rPr>
                              <m:t>𝟓</m:t>
                            </m:r>
                            <m:r>
                              <a:rPr lang="en-US" altLang="zh-CN" sz="3200" b="1" i="1" smtClean="0">
                                <a:latin typeface="Cambria Math"/>
                              </a:rPr>
                              <m:t>,</m:t>
                            </m:r>
                            <m:r>
                              <a:rPr lang="en-US" altLang="zh-CN" sz="3200" b="1" i="1" smtClean="0">
                                <a:latin typeface="Cambria Math"/>
                              </a:rPr>
                              <m:t>𝟐𝟓</m:t>
                            </m:r>
                            <m:r>
                              <a:rPr lang="en-US" altLang="zh-CN" sz="3200" b="1" i="1" smtClean="0">
                                <a:latin typeface="Cambria Math"/>
                              </a:rPr>
                              <m:t>,</m:t>
                            </m:r>
                            <m:r>
                              <a:rPr lang="en-US" altLang="zh-CN" sz="3200" b="1" i="1" smtClean="0">
                                <a:latin typeface="Cambria Math"/>
                              </a:rPr>
                              <m:t>𝟎</m:t>
                            </m:r>
                            <m:r>
                              <a:rPr lang="en-US" altLang="zh-CN" sz="3200" b="1" i="1" smtClean="0">
                                <a:latin typeface="Cambria Math"/>
                              </a:rPr>
                              <m:t>,</m:t>
                            </m:r>
                            <m:r>
                              <a:rPr lang="en-US" altLang="zh-CN" sz="3200" b="1" i="1" smtClean="0">
                                <a:latin typeface="Cambria Math"/>
                              </a:rPr>
                              <m:t>𝟓</m:t>
                            </m:r>
                            <m:r>
                              <a:rPr lang="en-US" altLang="zh-CN" sz="3200" b="1" i="1" smtClean="0">
                                <a:latin typeface="Cambria Math"/>
                              </a:rPr>
                              <m:t>,</m:t>
                            </m:r>
                            <m:r>
                              <a:rPr lang="en-US" altLang="zh-CN" sz="3200" b="1" i="1" smtClean="0">
                                <a:latin typeface="Cambria Math"/>
                              </a:rPr>
                              <m:t>𝟎</m:t>
                            </m:r>
                          </m:e>
                        </m:d>
                      </m:e>
                      <m:sup>
                        <m:r>
                          <a:rPr lang="en-US" altLang="zh-CN" sz="3200" b="1" i="1" smtClean="0">
                            <a:latin typeface="Cambria Math"/>
                          </a:rPr>
                          <m:t>𝑻</m:t>
                        </m:r>
                      </m:sup>
                    </m:sSup>
                  </m:oMath>
                </a14:m>
                <a:endParaRPr lang="zh-CN" altLang="en-US" sz="3200" dirty="0"/>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21" r="-1124"/>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3)</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单纯形法的基本步骤</a:t>
                </a:r>
                <a:endParaRPr lang="en-US" altLang="zh-CN" dirty="0"/>
              </a:p>
              <a:p>
                <a:pPr lvl="1"/>
                <a:r>
                  <a:rPr lang="en-US" altLang="zh-CN" dirty="0"/>
                  <a:t>1)</a:t>
                </a:r>
                <a:r>
                  <a:rPr lang="zh-CN" altLang="en-US" dirty="0"/>
                  <a:t>构造一个初始基本可行解：对已经标准化的模型，设法从约束矩阵中构造一个</a:t>
                </a:r>
                <a14:m>
                  <m:oMath xmlns:m="http://schemas.openxmlformats.org/officeDocument/2006/math">
                    <m:r>
                      <a:rPr lang="en-US" altLang="zh-CN" b="1" i="1" smtClean="0">
                        <a:latin typeface="Cambria Math"/>
                      </a:rPr>
                      <m:t>𝒎</m:t>
                    </m:r>
                  </m:oMath>
                </a14:m>
                <a:r>
                  <a:rPr lang="zh-CN" altLang="en-US" dirty="0"/>
                  <a:t>阶的单位阵</a:t>
                </a:r>
                <a:endParaRPr lang="en-US" altLang="zh-CN" dirty="0"/>
              </a:p>
              <a:p>
                <a:pPr lvl="1"/>
                <a:r>
                  <a:rPr lang="en-US" altLang="zh-CN" dirty="0"/>
                  <a:t>2)</a:t>
                </a:r>
                <a:r>
                  <a:rPr lang="zh-CN" altLang="en-US" dirty="0"/>
                  <a:t>判断当前基本可行解是否为最优解：求出用非基变量</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𝑵</m:t>
                        </m:r>
                      </m:sub>
                    </m:sSub>
                  </m:oMath>
                </a14:m>
                <a:r>
                  <a:rPr lang="zh-CN" altLang="en-US" dirty="0"/>
                  <a:t>来表示基变量</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𝑩</m:t>
                        </m:r>
                      </m:sub>
                    </m:sSub>
                  </m:oMath>
                </a14:m>
                <a:r>
                  <a:rPr lang="zh-CN" altLang="en-US" dirty="0"/>
                  <a:t>和目标函数</a:t>
                </a:r>
                <a14:m>
                  <m:oMath xmlns:m="http://schemas.openxmlformats.org/officeDocument/2006/math">
                    <m:r>
                      <a:rPr lang="en-US" altLang="zh-CN" b="1" i="1" smtClean="0">
                        <a:latin typeface="Cambria Math"/>
                      </a:rPr>
                      <m:t>𝒛</m:t>
                    </m:r>
                  </m:oMath>
                </a14:m>
                <a:r>
                  <a:rPr lang="zh-CN" altLang="en-US" dirty="0"/>
                  <a:t>，这个称为</a:t>
                </a:r>
                <a:r>
                  <a:rPr lang="en-US" altLang="zh-CN" dirty="0"/>
                  <a:t>LP</a:t>
                </a:r>
                <a:r>
                  <a:rPr lang="zh-CN" altLang="en-US" dirty="0"/>
                  <a:t>问题的典式</a:t>
                </a:r>
                <a:r>
                  <a:rPr lang="en-US" altLang="zh-CN" dirty="0"/>
                  <a:t>(</a:t>
                </a:r>
                <a:r>
                  <a:rPr lang="en-US" altLang="zh-CN" dirty="0">
                    <a:solidFill>
                      <a:srgbClr val="FF0000"/>
                    </a:solidFill>
                  </a:rPr>
                  <a:t>canonical form</a:t>
                </a:r>
                <a:r>
                  <a:rPr lang="zh-CN" altLang="en-US" dirty="0">
                    <a:solidFill>
                      <a:srgbClr val="FF0000"/>
                    </a:solidFill>
                  </a:rPr>
                  <a:t>规范式</a:t>
                </a:r>
                <a:r>
                  <a:rPr lang="en-US" altLang="zh-CN" dirty="0"/>
                  <a:t>)</a:t>
                </a:r>
                <a:r>
                  <a:rPr lang="zh-CN" altLang="en-US" dirty="0"/>
                  <a:t>，将目标函数的典式中非基变量前的系数称为检验数，最大问题所有检验数为非正数，则当前解即为最优解</a:t>
                </a:r>
                <a:endParaRPr lang="en-US" altLang="zh-CN" dirty="0"/>
              </a:p>
              <a:p>
                <a:pPr lvl="1"/>
                <a:r>
                  <a:rPr lang="en-US" altLang="zh-CN" dirty="0"/>
                  <a:t>3)</a:t>
                </a:r>
                <a:r>
                  <a:rPr lang="zh-CN" altLang="en-US" dirty="0"/>
                  <a:t>若当前解不是最优解，则进行基变换，迭代到下一个基本可行解：</a:t>
                </a:r>
                <a:r>
                  <a:rPr lang="zh-CN" altLang="en-US" dirty="0">
                    <a:solidFill>
                      <a:srgbClr val="FF0000"/>
                    </a:solidFill>
                  </a:rPr>
                  <a:t>进基变量</a:t>
                </a:r>
                <a:r>
                  <a:rPr lang="zh-CN" altLang="en-US" dirty="0"/>
                  <a:t>从目标函数典式中选取正的最大检验数对应的非基变量；再从当前基变量中选取一个</a:t>
                </a:r>
                <a:r>
                  <a:rPr lang="zh-CN" altLang="en-US" dirty="0">
                    <a:solidFill>
                      <a:srgbClr val="FF0000"/>
                    </a:solidFill>
                  </a:rPr>
                  <a:t>离基变量</a:t>
                </a:r>
                <a:r>
                  <a:rPr lang="zh-CN" altLang="en-US" dirty="0"/>
                  <a:t>，选取准则为除进基变量外，令其余非基变量为</a:t>
                </a:r>
                <a:r>
                  <a:rPr lang="en-US" altLang="zh-CN" dirty="0"/>
                  <a:t>0</a:t>
                </a:r>
                <a:r>
                  <a:rPr lang="zh-CN" altLang="en-US" dirty="0"/>
                  <a:t>，再按最小比值准则确立离基变量，然后回到</a:t>
                </a:r>
                <a:r>
                  <a:rPr lang="en-US" altLang="zh-CN" dirty="0"/>
                  <a:t>2)</a:t>
                </a:r>
                <a:r>
                  <a:rPr lang="zh-CN" altLang="en-US" dirty="0"/>
                  <a:t>循环至找到最优解或者判断无最优解结束。</a:t>
                </a: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1257" b="-8134"/>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4)</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单纯形的基本步骤</a:t>
                </a:r>
                <a:endParaRPr lang="en-US" altLang="zh-CN" dirty="0"/>
              </a:p>
              <a:p>
                <a:pPr lvl="1"/>
                <a:r>
                  <a:rPr lang="en-US" altLang="zh-CN" dirty="0"/>
                  <a:t>1)</a:t>
                </a:r>
                <a:r>
                  <a:rPr lang="zh-CN" altLang="en-US" dirty="0"/>
                  <a:t>确定初始基本可行解</a:t>
                </a:r>
                <a:endParaRPr lang="en-US" altLang="zh-CN" dirty="0"/>
              </a:p>
              <a:p>
                <a:pPr lvl="2"/>
                <a:r>
                  <a:rPr lang="zh-CN" altLang="en-US" dirty="0"/>
                  <a:t>约束都是</a:t>
                </a:r>
                <a14:m>
                  <m:oMath xmlns:m="http://schemas.openxmlformats.org/officeDocument/2006/math">
                    <m:r>
                      <a:rPr lang="en-US" altLang="zh-CN" b="1" i="1" smtClean="0">
                        <a:latin typeface="Cambria Math"/>
                      </a:rPr>
                      <m:t>≤</m:t>
                    </m:r>
                  </m:oMath>
                </a14:m>
                <a:r>
                  <a:rPr lang="zh-CN" altLang="en-US" dirty="0"/>
                  <a:t>，直接添加松弛变量，构成单位阵</a:t>
                </a:r>
                <a:endParaRPr lang="en-US" altLang="zh-CN" dirty="0"/>
              </a:p>
              <a:p>
                <a:pPr lvl="2"/>
                <a:r>
                  <a:rPr lang="zh-CN" altLang="en-US" dirty="0"/>
                  <a:t>约束包含</a:t>
                </a:r>
                <a14:m>
                  <m:oMath xmlns:m="http://schemas.openxmlformats.org/officeDocument/2006/math">
                    <m:r>
                      <a:rPr lang="en-US" altLang="zh-CN" b="1" i="1" smtClean="0">
                        <a:latin typeface="Cambria Math"/>
                      </a:rPr>
                      <m:t>≥</m:t>
                    </m:r>
                  </m:oMath>
                </a14:m>
                <a:r>
                  <a:rPr lang="zh-CN" altLang="en-US" dirty="0"/>
                  <a:t>，减去松弛变量，添加一个人工变量，构成单位阵</a:t>
                </a:r>
                <a:endParaRPr lang="en-US" altLang="zh-CN" dirty="0"/>
              </a:p>
              <a:p>
                <a:pPr lvl="2"/>
                <a:r>
                  <a:rPr lang="zh-CN" altLang="en-US" dirty="0"/>
                  <a:t>约束包含</a:t>
                </a:r>
                <a14:m>
                  <m:oMath xmlns:m="http://schemas.openxmlformats.org/officeDocument/2006/math">
                    <m:r>
                      <a:rPr lang="en-US" altLang="zh-CN" b="1" i="1" smtClean="0">
                        <a:latin typeface="Cambria Math"/>
                      </a:rPr>
                      <m:t>=</m:t>
                    </m:r>
                  </m:oMath>
                </a14:m>
                <a:r>
                  <a:rPr lang="zh-CN" altLang="en-US" dirty="0"/>
                  <a:t>，直接添加人工变量，构成单位阵</a:t>
                </a:r>
                <a:endParaRPr lang="en-US" altLang="zh-CN" dirty="0"/>
              </a:p>
              <a:p>
                <a:pPr lvl="1"/>
                <a:r>
                  <a:rPr lang="zh-CN" altLang="en-US" dirty="0"/>
                  <a:t>例如确定</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e>
                          <m:e>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𝟏</m:t>
                                </m:r>
                              </m:sub>
                            </m:sSub>
                            <m:r>
                              <a:rPr lang="en-US" altLang="zh-CN" b="1" i="1" smtClean="0">
                                <a:latin typeface="Cambria Math"/>
                              </a:rPr>
                              <m:t>,</m:t>
                            </m:r>
                          </m:e>
                        </m:eqArr>
                      </m:e>
                    </m:d>
                    <m:eqArr>
                      <m:eqArrPr>
                        <m:ctrlPr>
                          <a:rPr lang="en-US" altLang="zh-CN" i="1">
                            <a:latin typeface="Cambria Math" panose="02040503050406030204" pitchFamily="18" charset="0"/>
                          </a:rPr>
                        </m:ctrlPr>
                      </m:eqArrPr>
                      <m:e>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𝟐</m:t>
                            </m:r>
                          </m:sub>
                        </m:sSub>
                        <m:r>
                          <a:rPr lang="en-US" altLang="zh-CN" b="1" i="1" smtClean="0">
                            <a:latin typeface="Cambria Math"/>
                          </a:rPr>
                          <m:t>,</m:t>
                        </m:r>
                      </m:e>
                    </m:eqArr>
                    <m:eqArr>
                      <m:eqArrPr>
                        <m:ctrlPr>
                          <a:rPr lang="en-US" altLang="zh-CN" i="1">
                            <a:latin typeface="Cambria Math" panose="02040503050406030204" pitchFamily="18" charset="0"/>
                          </a:rPr>
                        </m:ctrlPr>
                      </m:eqArrPr>
                      <m:e>
                        <m:r>
                          <a:rPr lang="en-US" altLang="zh-CN" b="1" i="1" smtClean="0">
                            <a:latin typeface="Cambria Math"/>
                          </a:rPr>
                          <m:t>−</m:t>
                        </m:r>
                        <m:r>
                          <a:rPr lang="en-US" altLang="zh-CN" b="1" i="1" smtClean="0">
                            <a:latin typeface="Cambria Math"/>
                          </a:rPr>
                          <m:t>𝟒</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e>
                      <m:e>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e>
                      <m:e>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e>
                      <m:e>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𝟑</m:t>
                            </m:r>
                          </m:sub>
                        </m:sSub>
                      </m:e>
                    </m:eqArr>
                    <m:eqArr>
                      <m:eqArrPr>
                        <m:ctrlPr>
                          <a:rPr lang="en-US" altLang="zh-CN" i="1">
                            <a:latin typeface="Cambria Math" panose="02040503050406030204" pitchFamily="18" charset="0"/>
                          </a:rPr>
                        </m:ctrlPr>
                      </m:eqArrPr>
                      <m:e>
                        <m:r>
                          <a:rPr lang="en-US" altLang="zh-CN" b="1" i="1" smtClean="0">
                            <a:latin typeface="Cambria Math"/>
                          </a:rPr>
                          <m:t>≤</m:t>
                        </m:r>
                        <m:r>
                          <a:rPr lang="en-US" altLang="zh-CN" b="1" i="1" smtClean="0">
                            <a:latin typeface="Cambria Math"/>
                          </a:rPr>
                          <m:t>𝟓𝟎</m:t>
                        </m:r>
                      </m:e>
                      <m:e>
                        <m:r>
                          <a:rPr lang="en-US" altLang="zh-CN" b="1" i="1" smtClean="0">
                            <a:latin typeface="Cambria Math"/>
                          </a:rPr>
                          <m:t>≥</m:t>
                        </m:r>
                        <m:r>
                          <a:rPr lang="en-US" altLang="zh-CN" b="1" i="1" smtClean="0">
                            <a:latin typeface="Cambria Math"/>
                          </a:rPr>
                          <m:t>𝟑𝟎</m:t>
                        </m:r>
                      </m:e>
                      <m:e>
                        <m:r>
                          <a:rPr lang="en-US" altLang="zh-CN" b="1" i="1" smtClean="0">
                            <a:latin typeface="Cambria Math"/>
                          </a:rPr>
                          <m:t>=</m:t>
                        </m:r>
                        <m:r>
                          <a:rPr lang="en-US" altLang="zh-CN" b="1" i="1" smtClean="0">
                            <a:latin typeface="Cambria Math"/>
                          </a:rPr>
                          <m:t>𝟐𝟎</m:t>
                        </m:r>
                      </m:e>
                      <m:e>
                        <m:r>
                          <a:rPr lang="en-US" altLang="zh-CN" b="1" i="1" smtClean="0">
                            <a:latin typeface="Cambria Math"/>
                          </a:rPr>
                          <m:t>≥</m:t>
                        </m:r>
                        <m:r>
                          <a:rPr lang="en-US" altLang="zh-CN" b="1" i="1" smtClean="0">
                            <a:latin typeface="Cambria Math"/>
                          </a:rPr>
                          <m:t>𝟎</m:t>
                        </m:r>
                        <m:r>
                          <a:rPr lang="en-US" altLang="zh-CN" b="1" i="1" smtClean="0">
                            <a:latin typeface="Cambria Math"/>
                          </a:rPr>
                          <m:t>  </m:t>
                        </m:r>
                      </m:e>
                    </m:eqArr>
                  </m:oMath>
                </a14:m>
                <a:r>
                  <a:rPr lang="zh-CN" altLang="en-US" dirty="0"/>
                  <a:t>的初始基本可行解</a:t>
                </a:r>
                <a:endParaRPr lang="en-US" altLang="zh-CN" dirty="0"/>
              </a:p>
              <a:p>
                <a:pPr lvl="1"/>
                <a:r>
                  <a:rPr lang="zh-CN" altLang="en-US" dirty="0"/>
                  <a:t>经过引入</a:t>
                </a:r>
                <a:r>
                  <a:rPr lang="en-US" altLang="zh-CN" dirty="0"/>
                  <a:t>4</a:t>
                </a:r>
                <a:r>
                  <a:rPr lang="zh-CN" altLang="en-US" dirty="0"/>
                  <a:t>个变量后，其基矩阵为</a:t>
                </a:r>
                <a14:m>
                  <m:oMath xmlns:m="http://schemas.openxmlformats.org/officeDocument/2006/math">
                    <m:d>
                      <m:dPr>
                        <m:begChr m:val="["/>
                        <m:endChr m:val="]"/>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a:rPr>
                              <m:t>𝒑</m:t>
                            </m:r>
                          </m:e>
                          <m:sub>
                            <m:r>
                              <a:rPr lang="en-US" altLang="zh-CN" b="1" i="1" smtClean="0">
                                <a:latin typeface="Cambria Math"/>
                              </a:rPr>
                              <m:t>𝟒</m:t>
                            </m:r>
                          </m:sub>
                        </m:sSub>
                        <m:r>
                          <a:rPr lang="en-US" altLang="zh-CN" b="1" i="1" smtClean="0">
                            <a:latin typeface="Cambria Math"/>
                          </a:rPr>
                          <m:t> </m:t>
                        </m:r>
                        <m:sSub>
                          <m:sSubPr>
                            <m:ctrlPr>
                              <a:rPr lang="en-US" altLang="zh-CN" b="1" i="1" smtClean="0">
                                <a:latin typeface="Cambria Math" panose="02040503050406030204" pitchFamily="18" charset="0"/>
                              </a:rPr>
                            </m:ctrlPr>
                          </m:sSubPr>
                          <m:e>
                            <m:r>
                              <a:rPr lang="en-US" altLang="zh-CN" b="1" i="1" smtClean="0">
                                <a:latin typeface="Cambria Math"/>
                              </a:rPr>
                              <m:t>𝒑</m:t>
                            </m:r>
                          </m:e>
                          <m:sub>
                            <m:r>
                              <a:rPr lang="en-US" altLang="zh-CN" b="1" i="1" smtClean="0">
                                <a:latin typeface="Cambria Math"/>
                              </a:rPr>
                              <m:t>𝟔</m:t>
                            </m:r>
                          </m:sub>
                        </m:sSub>
                        <m:r>
                          <a:rPr lang="en-US" altLang="zh-CN" b="1" i="1" smtClean="0">
                            <a:latin typeface="Cambria Math"/>
                          </a:rPr>
                          <m:t> </m:t>
                        </m:r>
                        <m:sSub>
                          <m:sSubPr>
                            <m:ctrlPr>
                              <a:rPr lang="en-US" altLang="zh-CN" b="1" i="1" smtClean="0">
                                <a:latin typeface="Cambria Math" panose="02040503050406030204" pitchFamily="18" charset="0"/>
                              </a:rPr>
                            </m:ctrlPr>
                          </m:sSubPr>
                          <m:e>
                            <m:r>
                              <a:rPr lang="en-US" altLang="zh-CN" b="1" i="1" smtClean="0">
                                <a:latin typeface="Cambria Math"/>
                              </a:rPr>
                              <m:t>𝒑</m:t>
                            </m:r>
                          </m:e>
                          <m:sub>
                            <m:r>
                              <a:rPr lang="en-US" altLang="zh-CN" b="1" i="1" smtClean="0">
                                <a:latin typeface="Cambria Math"/>
                              </a:rPr>
                              <m:t>𝟕</m:t>
                            </m:r>
                          </m:sub>
                        </m:sSub>
                      </m:e>
                    </m:d>
                  </m:oMath>
                </a14:m>
                <a:r>
                  <a:rPr lang="en-US" altLang="zh-CN" dirty="0"/>
                  <a:t>,</a:t>
                </a:r>
                <a:r>
                  <a:rPr lang="zh-CN" altLang="en-US" dirty="0"/>
                  <a:t>对应基变量为</a:t>
                </a:r>
                <a14:m>
                  <m:oMath xmlns:m="http://schemas.openxmlformats.org/officeDocument/2006/math">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𝟒</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𝟔</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𝟕</m:t>
                        </m:r>
                      </m:sub>
                    </m:sSub>
                    <m:r>
                      <a:rPr lang="en-US" altLang="zh-CN" b="1" i="1" smtClean="0">
                        <a:latin typeface="Cambria Math"/>
                      </a:rPr>
                      <m:t>]</m:t>
                    </m:r>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5)</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单纯形的基本步骤</a:t>
                </a:r>
                <a:endParaRPr lang="en-US" altLang="zh-CN" dirty="0"/>
              </a:p>
              <a:p>
                <a:pPr lvl="1"/>
                <a:r>
                  <a:rPr lang="en-US" altLang="zh-CN" dirty="0"/>
                  <a:t>2)</a:t>
                </a:r>
                <a:r>
                  <a:rPr lang="zh-CN" altLang="en-US" dirty="0"/>
                  <a:t>最优性检验</a:t>
                </a:r>
                <a:r>
                  <a:rPr lang="en-US" altLang="zh-CN" dirty="0"/>
                  <a:t>(</a:t>
                </a:r>
                <a:r>
                  <a:rPr lang="zh-CN" altLang="en-US" dirty="0"/>
                  <a:t>判断当前的基本可行解是否为最优解</a:t>
                </a:r>
                <a:r>
                  <a:rPr lang="en-US" altLang="zh-CN" dirty="0"/>
                  <a:t>)</a:t>
                </a:r>
              </a:p>
              <a:p>
                <a:pPr lvl="1"/>
                <a:r>
                  <a:rPr lang="zh-CN" altLang="en-US" dirty="0"/>
                  <a:t>假设初始基本可行解为</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𝒙</m:t>
                        </m:r>
                      </m:e>
                      <m:sup>
                        <m:d>
                          <m:dPr>
                            <m:ctrlPr>
                              <a:rPr lang="en-US" altLang="zh-CN" b="1" i="1" smtClean="0">
                                <a:latin typeface="Cambria Math" panose="02040503050406030204" pitchFamily="18" charset="0"/>
                              </a:rPr>
                            </m:ctrlPr>
                          </m:dPr>
                          <m:e>
                            <m:r>
                              <a:rPr lang="en-US" altLang="zh-CN" b="1" i="1" smtClean="0">
                                <a:latin typeface="Cambria Math"/>
                              </a:rPr>
                              <m:t>𝟎</m:t>
                            </m:r>
                          </m:e>
                        </m:d>
                      </m:sup>
                    </m:sSup>
                    <m:r>
                      <a:rPr lang="en-US" altLang="zh-CN"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𝟐</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𝒎</m:t>
                                </m:r>
                              </m:sub>
                            </m:sSub>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𝟎</m:t>
                            </m:r>
                          </m:e>
                        </m:d>
                      </m:e>
                      <m:sup>
                        <m:r>
                          <a:rPr lang="en-US" altLang="zh-CN" b="1" i="1" smtClean="0">
                            <a:latin typeface="Cambria Math"/>
                          </a:rPr>
                          <m:t>𝑻</m:t>
                        </m:r>
                      </m:sup>
                    </m:sSup>
                  </m:oMath>
                </a14:m>
                <a:r>
                  <a:rPr lang="zh-CN" altLang="en-US" dirty="0"/>
                  <a:t>则用非基变量表示基变量可得</a:t>
                </a:r>
                <a:r>
                  <a:rPr lang="en-US" altLang="zh-CN" dirty="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𝒊</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r>
                      <a:rPr lang="en-US" altLang="zh-CN" b="1" i="1" smtClean="0">
                        <a:latin typeface="Cambria Math"/>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a:rPr>
                          <m:t>𝒋</m:t>
                        </m:r>
                        <m:r>
                          <a:rPr lang="en-US" altLang="zh-CN" b="1" i="1" smtClean="0">
                            <a:latin typeface="Cambria Math"/>
                          </a:rPr>
                          <m:t>=</m:t>
                        </m:r>
                        <m:r>
                          <a:rPr lang="en-US" altLang="zh-CN" b="1" i="1" smtClean="0">
                            <a:latin typeface="Cambria Math"/>
                          </a:rPr>
                          <m:t>𝒎</m:t>
                        </m:r>
                        <m:r>
                          <a:rPr lang="en-US" altLang="zh-CN" b="1" i="1" smtClean="0">
                            <a:latin typeface="Cambria Math"/>
                          </a:rPr>
                          <m:t>+</m:t>
                        </m:r>
                        <m:r>
                          <a:rPr lang="en-US" altLang="zh-CN" b="1" i="1" smtClean="0">
                            <a:latin typeface="Cambria Math"/>
                          </a:rPr>
                          <m:t>𝟏</m:t>
                        </m:r>
                      </m:sub>
                      <m:sup>
                        <m:r>
                          <a:rPr lang="en-US" altLang="zh-CN" b="1" i="1" smtClean="0">
                            <a:latin typeface="Cambria Math"/>
                          </a:rPr>
                          <m:t>𝒏</m:t>
                        </m:r>
                      </m:sup>
                      <m:e>
                        <m:sSub>
                          <m:sSubPr>
                            <m:ctrlPr>
                              <a:rPr lang="en-US" altLang="zh-CN" b="1" i="1" smtClean="0">
                                <a:latin typeface="Cambria Math" panose="02040503050406030204" pitchFamily="18" charset="0"/>
                              </a:rPr>
                            </m:ctrlPr>
                          </m:sSubPr>
                          <m:e>
                            <m:r>
                              <a:rPr lang="en-US" altLang="zh-CN" b="1" i="1" smtClean="0">
                                <a:latin typeface="Cambria Math"/>
                              </a:rPr>
                              <m:t>𝒂</m:t>
                            </m:r>
                          </m:e>
                          <m:sub>
                            <m:r>
                              <a:rPr lang="en-US" altLang="zh-CN" b="1" i="1" smtClean="0">
                                <a:latin typeface="Cambria Math"/>
                              </a:rPr>
                              <m:t>𝒊𝒋</m:t>
                            </m:r>
                          </m:sub>
                        </m:sSub>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𝒋</m:t>
                            </m:r>
                          </m:sub>
                        </m:sSub>
                      </m:e>
                    </m:nary>
                    <m:r>
                      <a:rPr lang="en-US" altLang="zh-CN" b="1" i="1" smtClean="0">
                        <a:latin typeface="Cambria Math"/>
                      </a:rPr>
                      <m:t>,</m:t>
                    </m:r>
                    <m:r>
                      <a:rPr lang="en-US" altLang="zh-CN" b="1" i="1" smtClean="0">
                        <a:latin typeface="Cambria Math"/>
                      </a:rPr>
                      <m:t>𝒊</m:t>
                    </m:r>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𝒎</m:t>
                    </m:r>
                  </m:oMath>
                </a14:m>
                <a:r>
                  <a:rPr lang="en-US" altLang="zh-CN" dirty="0"/>
                  <a:t>,</a:t>
                </a:r>
                <a:r>
                  <a:rPr lang="zh-CN" altLang="en-US" dirty="0"/>
                  <a:t>注意这里的</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𝒂</m:t>
                        </m:r>
                      </m:e>
                      <m:sub>
                        <m:r>
                          <a:rPr lang="en-US" altLang="zh-CN" b="1" i="1" smtClean="0">
                            <a:latin typeface="Cambria Math"/>
                          </a:rPr>
                          <m:t>𝒊𝒋</m:t>
                        </m:r>
                      </m:sub>
                    </m:sSub>
                  </m:oMath>
                </a14:m>
                <a:r>
                  <a:rPr lang="zh-CN" altLang="en-US" dirty="0"/>
                  <a:t>经过多次迭代后与原始的不一样了，后续均用</a:t>
                </a:r>
                <a14:m>
                  <m:oMath xmlns:m="http://schemas.openxmlformats.org/officeDocument/2006/math">
                    <m:r>
                      <a:rPr lang="en-US" altLang="zh-CN" b="1" i="1" smtClean="0">
                        <a:latin typeface="Cambria Math"/>
                      </a:rPr>
                      <m:t>′</m:t>
                    </m:r>
                  </m:oMath>
                </a14:m>
                <a:r>
                  <a:rPr lang="zh-CN" altLang="en-US" dirty="0"/>
                  <a:t>来表示，然后代入目标函数，整理后可得</a:t>
                </a:r>
                <a:r>
                  <a:rPr lang="en-US" altLang="zh-CN" dirty="0"/>
                  <a:t>:</a:t>
                </a:r>
              </a:p>
              <a:p>
                <a:pPr lvl="1"/>
                <a14:m>
                  <m:oMath xmlns:m="http://schemas.openxmlformats.org/officeDocument/2006/math">
                    <m:r>
                      <a:rPr lang="en-US" altLang="zh-CN" b="1" i="1" smtClean="0">
                        <a:latin typeface="Cambria Math"/>
                      </a:rPr>
                      <m:t>𝒛</m:t>
                    </m:r>
                    <m:r>
                      <a:rPr lang="en-US" altLang="zh-CN" b="1" i="1" smtClean="0">
                        <a:latin typeface="Cambria Math"/>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a:rPr>
                          <m:t>𝒊</m:t>
                        </m:r>
                        <m:r>
                          <a:rPr lang="en-US" altLang="zh-CN" b="1" i="1" smtClean="0">
                            <a:latin typeface="Cambria Math"/>
                          </a:rPr>
                          <m:t>=</m:t>
                        </m:r>
                        <m:r>
                          <a:rPr lang="en-US" altLang="zh-CN" b="1" i="1" smtClean="0">
                            <a:latin typeface="Cambria Math"/>
                          </a:rPr>
                          <m:t>𝟏</m:t>
                        </m:r>
                      </m:sub>
                      <m:sup>
                        <m:r>
                          <a:rPr lang="en-US" altLang="zh-CN" b="1" i="1" smtClean="0">
                            <a:latin typeface="Cambria Math"/>
                          </a:rPr>
                          <m:t>𝒎</m:t>
                        </m:r>
                      </m:sup>
                      <m:e>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𝒊</m:t>
                            </m:r>
                          </m:sub>
                        </m:sSub>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𝒊</m:t>
                            </m:r>
                          </m:sub>
                        </m:sSub>
                        <m:r>
                          <a:rPr lang="en-US" altLang="zh-CN" b="1" i="1" smtClean="0">
                            <a:latin typeface="Cambria Math"/>
                          </a:rPr>
                          <m:t>+</m:t>
                        </m:r>
                      </m:e>
                    </m:nary>
                    <m:nary>
                      <m:naryPr>
                        <m:chr m:val="∑"/>
                        <m:ctrlPr>
                          <a:rPr lang="en-US" altLang="zh-CN" i="1">
                            <a:latin typeface="Cambria Math" panose="02040503050406030204" pitchFamily="18" charset="0"/>
                          </a:rPr>
                        </m:ctrlPr>
                      </m:naryPr>
                      <m:sub>
                        <m:r>
                          <a:rPr lang="en-US" altLang="zh-CN" b="1" i="1" smtClean="0">
                            <a:latin typeface="Cambria Math"/>
                          </a:rPr>
                          <m:t>𝒋</m:t>
                        </m:r>
                        <m:r>
                          <a:rPr lang="en-US" altLang="zh-CN" i="1">
                            <a:latin typeface="Cambria Math"/>
                          </a:rPr>
                          <m:t>=</m:t>
                        </m:r>
                        <m:r>
                          <a:rPr lang="en-US" altLang="zh-CN" b="1" i="1" smtClean="0">
                            <a:latin typeface="Cambria Math"/>
                          </a:rPr>
                          <m:t>𝒎</m:t>
                        </m:r>
                        <m:r>
                          <a:rPr lang="en-US" altLang="zh-CN" b="1" i="1" smtClean="0">
                            <a:latin typeface="Cambria Math"/>
                          </a:rPr>
                          <m:t>+</m:t>
                        </m:r>
                        <m:r>
                          <a:rPr lang="en-US" altLang="zh-CN" b="1" i="1" smtClean="0">
                            <a:latin typeface="Cambria Math"/>
                          </a:rPr>
                          <m:t>𝟏</m:t>
                        </m:r>
                      </m:sub>
                      <m:sup>
                        <m:r>
                          <a:rPr lang="en-US" altLang="zh-CN" b="1" i="1" smtClean="0">
                            <a:latin typeface="Cambria Math"/>
                          </a:rPr>
                          <m:t>𝒏</m:t>
                        </m:r>
                      </m:sup>
                      <m:e>
                        <m:sSub>
                          <m:sSubPr>
                            <m:ctrlPr>
                              <a:rPr lang="en-US" altLang="zh-CN" i="1">
                                <a:latin typeface="Cambria Math" panose="02040503050406030204" pitchFamily="18" charset="0"/>
                              </a:rPr>
                            </m:ctrlPr>
                          </m:sSubPr>
                          <m:e>
                            <m:r>
                              <a:rPr lang="en-US" altLang="zh-CN" i="1">
                                <a:latin typeface="Cambria Math"/>
                              </a:rPr>
                              <m:t>𝒄</m:t>
                            </m:r>
                          </m:e>
                          <m:sub>
                            <m:r>
                              <a:rPr lang="en-US" altLang="zh-CN" b="1" i="1" smtClean="0">
                                <a:latin typeface="Cambria Math"/>
                              </a:rPr>
                              <m:t>𝒋</m:t>
                            </m:r>
                          </m:sub>
                        </m:sSub>
                        <m:sSub>
                          <m:sSubPr>
                            <m:ctrlPr>
                              <a:rPr lang="en-US" altLang="zh-CN" i="1">
                                <a:latin typeface="Cambria Math" panose="02040503050406030204" pitchFamily="18" charset="0"/>
                              </a:rPr>
                            </m:ctrlPr>
                          </m:sSubPr>
                          <m:e>
                            <m:r>
                              <a:rPr lang="en-US" altLang="zh-CN" i="1">
                                <a:latin typeface="Cambria Math"/>
                              </a:rPr>
                              <m:t>𝒙</m:t>
                            </m:r>
                          </m:e>
                          <m:sub>
                            <m:r>
                              <a:rPr lang="en-US" altLang="zh-CN" b="1" i="1" smtClean="0">
                                <a:latin typeface="Cambria Math"/>
                              </a:rPr>
                              <m:t>𝒋</m:t>
                            </m:r>
                          </m:sub>
                        </m:sSub>
                      </m:e>
                    </m:nary>
                    <m:r>
                      <a:rPr lang="en-US" altLang="zh-CN" b="1" i="0" smtClean="0">
                        <a:latin typeface="Cambria Math"/>
                      </a:rPr>
                      <m:t>=</m:t>
                    </m:r>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𝒎</m:t>
                        </m:r>
                      </m:sup>
                      <m:e>
                        <m:sSub>
                          <m:sSubPr>
                            <m:ctrlPr>
                              <a:rPr lang="en-US" altLang="zh-CN" i="1">
                                <a:latin typeface="Cambria Math" panose="02040503050406030204" pitchFamily="18" charset="0"/>
                              </a:rPr>
                            </m:ctrlPr>
                          </m:sSubPr>
                          <m:e>
                            <m:r>
                              <a:rPr lang="en-US" altLang="zh-CN" i="1">
                                <a:latin typeface="Cambria Math"/>
                              </a:rPr>
                              <m:t>𝒄</m:t>
                            </m:r>
                          </m:e>
                          <m:sub>
                            <m:r>
                              <a:rPr lang="en-US" altLang="zh-CN" i="1">
                                <a:latin typeface="Cambria Math"/>
                              </a:rPr>
                              <m:t>𝒊</m:t>
                            </m:r>
                          </m:sub>
                        </m:sSub>
                        <m:sSubSup>
                          <m:sSubSupPr>
                            <m:ctrlPr>
                              <a:rPr lang="en-US" altLang="zh-CN" b="1" i="1" smtClean="0">
                                <a:latin typeface="Cambria Math" panose="02040503050406030204" pitchFamily="18" charset="0"/>
                              </a:rPr>
                            </m:ctrlPr>
                          </m:sSubSupPr>
                          <m:e>
                            <m:r>
                              <a:rPr lang="en-US" altLang="zh-CN" b="1" i="1" smtClean="0">
                                <a:latin typeface="Cambria Math"/>
                              </a:rPr>
                              <m:t>𝒃</m:t>
                            </m:r>
                          </m:e>
                          <m:sub>
                            <m:r>
                              <a:rPr lang="en-US" altLang="zh-CN" b="1" i="1" smtClean="0">
                                <a:latin typeface="Cambria Math"/>
                              </a:rPr>
                              <m:t>𝒊</m:t>
                            </m:r>
                          </m:sub>
                          <m:sup>
                            <m:r>
                              <a:rPr lang="en-US" altLang="zh-CN" b="1" i="1" smtClean="0">
                                <a:latin typeface="Cambria Math"/>
                              </a:rPr>
                              <m:t>′</m:t>
                            </m:r>
                          </m:sup>
                        </m:sSubSup>
                        <m:r>
                          <a:rPr lang="en-US" altLang="zh-CN" i="1">
                            <a:latin typeface="Cambria Math"/>
                          </a:rPr>
                          <m:t>+</m:t>
                        </m:r>
                        <m:nary>
                          <m:naryPr>
                            <m:chr m:val="∑"/>
                            <m:ctrlPr>
                              <a:rPr lang="en-US" altLang="zh-CN" i="1" smtClean="0">
                                <a:latin typeface="Cambria Math" panose="02040503050406030204" pitchFamily="18" charset="0"/>
                              </a:rPr>
                            </m:ctrlPr>
                          </m:naryPr>
                          <m:sub>
                            <m:r>
                              <m:rPr>
                                <m:brk m:alnAt="23"/>
                              </m:rPr>
                              <a:rPr lang="en-US" altLang="zh-CN" b="1" i="1" smtClean="0">
                                <a:latin typeface="Cambria Math"/>
                              </a:rPr>
                              <m:t>𝒋</m:t>
                            </m:r>
                            <m:r>
                              <a:rPr lang="en-US" altLang="zh-CN" b="1" i="1" smtClean="0">
                                <a:latin typeface="Cambria Math"/>
                              </a:rPr>
                              <m:t>=</m:t>
                            </m:r>
                            <m:r>
                              <a:rPr lang="en-US" altLang="zh-CN" b="1" i="1" smtClean="0">
                                <a:latin typeface="Cambria Math"/>
                              </a:rPr>
                              <m:t>𝒎</m:t>
                            </m:r>
                            <m:r>
                              <a:rPr lang="en-US" altLang="zh-CN" b="1" i="1" smtClean="0">
                                <a:latin typeface="Cambria Math"/>
                              </a:rPr>
                              <m:t>+</m:t>
                            </m:r>
                            <m:r>
                              <a:rPr lang="en-US" altLang="zh-CN" b="1" i="1" smtClean="0">
                                <a:latin typeface="Cambria Math"/>
                              </a:rPr>
                              <m:t>𝟏</m:t>
                            </m:r>
                          </m:sub>
                          <m:sup>
                            <m:r>
                              <a:rPr lang="en-US" altLang="zh-CN" b="1" i="1" smtClean="0">
                                <a:latin typeface="Cambria Math"/>
                              </a:rPr>
                              <m:t>𝒏</m:t>
                            </m:r>
                          </m:sup>
                          <m:e>
                            <m:d>
                              <m:dPr>
                                <m:ctrlPr>
                                  <a:rPr lang="en-US" altLang="zh-CN" b="1" i="1" smtClean="0">
                                    <a:latin typeface="Cambria Math" panose="02040503050406030204" pitchFamily="18" charset="0"/>
                                  </a:rPr>
                                </m:ctrlPr>
                              </m:dPr>
                              <m:e>
                                <m:sSub>
                                  <m:sSubPr>
                                    <m:ctrlPr>
                                      <a:rPr lang="en-US" altLang="zh-CN" b="1" i="1" smtClean="0">
                                        <a:solidFill>
                                          <a:srgbClr val="0000FF"/>
                                        </a:solidFill>
                                        <a:latin typeface="Cambria Math" panose="02040503050406030204" pitchFamily="18" charset="0"/>
                                      </a:rPr>
                                    </m:ctrlPr>
                                  </m:sSubPr>
                                  <m:e>
                                    <m:r>
                                      <a:rPr lang="en-US" altLang="zh-CN" b="1" i="1" smtClean="0">
                                        <a:solidFill>
                                          <a:srgbClr val="0000FF"/>
                                        </a:solidFill>
                                        <a:latin typeface="Cambria Math"/>
                                      </a:rPr>
                                      <m:t>𝒄</m:t>
                                    </m:r>
                                  </m:e>
                                  <m:sub>
                                    <m:r>
                                      <a:rPr lang="en-US" altLang="zh-CN" b="1" i="1" smtClean="0">
                                        <a:solidFill>
                                          <a:srgbClr val="0000FF"/>
                                        </a:solidFill>
                                        <a:latin typeface="Cambria Math"/>
                                      </a:rPr>
                                      <m:t>𝒋</m:t>
                                    </m:r>
                                  </m:sub>
                                </m:sSub>
                                <m:r>
                                  <a:rPr lang="en-US" altLang="zh-CN" b="1" i="1" smtClean="0">
                                    <a:solidFill>
                                      <a:srgbClr val="0000FF"/>
                                    </a:solidFill>
                                    <a:latin typeface="Cambria Math"/>
                                  </a:rPr>
                                  <m:t>−</m:t>
                                </m:r>
                                <m:nary>
                                  <m:naryPr>
                                    <m:chr m:val="∑"/>
                                    <m:ctrlPr>
                                      <a:rPr lang="en-US" altLang="zh-CN" b="1" i="1" smtClean="0">
                                        <a:solidFill>
                                          <a:srgbClr val="0000FF"/>
                                        </a:solidFill>
                                        <a:latin typeface="Cambria Math" panose="02040503050406030204" pitchFamily="18" charset="0"/>
                                      </a:rPr>
                                    </m:ctrlPr>
                                  </m:naryPr>
                                  <m:sub>
                                    <m:r>
                                      <m:rPr>
                                        <m:brk m:alnAt="23"/>
                                      </m:rPr>
                                      <a:rPr lang="en-US" altLang="zh-CN" b="1" i="1" smtClean="0">
                                        <a:solidFill>
                                          <a:srgbClr val="0000FF"/>
                                        </a:solidFill>
                                        <a:latin typeface="Cambria Math"/>
                                      </a:rPr>
                                      <m:t>𝒊</m:t>
                                    </m:r>
                                    <m:r>
                                      <a:rPr lang="en-US" altLang="zh-CN" b="1" i="1" smtClean="0">
                                        <a:solidFill>
                                          <a:srgbClr val="0000FF"/>
                                        </a:solidFill>
                                        <a:latin typeface="Cambria Math"/>
                                      </a:rPr>
                                      <m:t>=</m:t>
                                    </m:r>
                                    <m:r>
                                      <a:rPr lang="en-US" altLang="zh-CN" b="1" i="1" smtClean="0">
                                        <a:solidFill>
                                          <a:srgbClr val="0000FF"/>
                                        </a:solidFill>
                                        <a:latin typeface="Cambria Math"/>
                                      </a:rPr>
                                      <m:t>𝟏</m:t>
                                    </m:r>
                                  </m:sub>
                                  <m:sup>
                                    <m:r>
                                      <a:rPr lang="en-US" altLang="zh-CN" b="1" i="1" smtClean="0">
                                        <a:solidFill>
                                          <a:srgbClr val="0000FF"/>
                                        </a:solidFill>
                                        <a:latin typeface="Cambria Math"/>
                                      </a:rPr>
                                      <m:t>𝒎</m:t>
                                    </m:r>
                                  </m:sup>
                                  <m:e>
                                    <m:sSub>
                                      <m:sSubPr>
                                        <m:ctrlPr>
                                          <a:rPr lang="en-US" altLang="zh-CN" b="1" i="1" smtClean="0">
                                            <a:solidFill>
                                              <a:srgbClr val="0000FF"/>
                                            </a:solidFill>
                                            <a:latin typeface="Cambria Math" panose="02040503050406030204" pitchFamily="18" charset="0"/>
                                          </a:rPr>
                                        </m:ctrlPr>
                                      </m:sSubPr>
                                      <m:e>
                                        <m:r>
                                          <a:rPr lang="en-US" altLang="zh-CN" b="1" i="1" smtClean="0">
                                            <a:solidFill>
                                              <a:srgbClr val="0000FF"/>
                                            </a:solidFill>
                                            <a:latin typeface="Cambria Math"/>
                                          </a:rPr>
                                          <m:t>𝒄</m:t>
                                        </m:r>
                                      </m:e>
                                      <m:sub>
                                        <m:r>
                                          <a:rPr lang="en-US" altLang="zh-CN" b="1" i="1" smtClean="0">
                                            <a:solidFill>
                                              <a:srgbClr val="0000FF"/>
                                            </a:solidFill>
                                            <a:latin typeface="Cambria Math"/>
                                          </a:rPr>
                                          <m:t>𝒊</m:t>
                                        </m:r>
                                      </m:sub>
                                    </m:sSub>
                                    <m:sSubSup>
                                      <m:sSubSupPr>
                                        <m:ctrlPr>
                                          <a:rPr lang="en-US" altLang="zh-CN" b="1" i="1" smtClean="0">
                                            <a:solidFill>
                                              <a:srgbClr val="0000FF"/>
                                            </a:solidFill>
                                            <a:latin typeface="Cambria Math" panose="02040503050406030204" pitchFamily="18" charset="0"/>
                                          </a:rPr>
                                        </m:ctrlPr>
                                      </m:sSubSupPr>
                                      <m:e>
                                        <m:r>
                                          <a:rPr lang="en-US" altLang="zh-CN" b="1" i="1" smtClean="0">
                                            <a:solidFill>
                                              <a:srgbClr val="0000FF"/>
                                            </a:solidFill>
                                            <a:latin typeface="Cambria Math"/>
                                          </a:rPr>
                                          <m:t>𝒂</m:t>
                                        </m:r>
                                      </m:e>
                                      <m:sub>
                                        <m:r>
                                          <a:rPr lang="en-US" altLang="zh-CN" b="1" i="1" smtClean="0">
                                            <a:solidFill>
                                              <a:srgbClr val="0000FF"/>
                                            </a:solidFill>
                                            <a:latin typeface="Cambria Math"/>
                                          </a:rPr>
                                          <m:t>𝒊𝒋</m:t>
                                        </m:r>
                                      </m:sub>
                                      <m:sup>
                                        <m:r>
                                          <a:rPr lang="en-US" altLang="zh-CN" b="1" i="1" smtClean="0">
                                            <a:solidFill>
                                              <a:srgbClr val="0000FF"/>
                                            </a:solidFill>
                                            <a:latin typeface="Cambria Math"/>
                                          </a:rPr>
                                          <m:t>′</m:t>
                                        </m:r>
                                      </m:sup>
                                    </m:sSubSup>
                                  </m:e>
                                </m:nary>
                              </m:e>
                            </m:d>
                            <m:sSub>
                              <m:sSubPr>
                                <m:ctrlPr>
                                  <a:rPr lang="en-US" altLang="zh-CN" b="1" i="1" smtClean="0">
                                    <a:latin typeface="Cambria Math" panose="02040503050406030204" pitchFamily="18" charset="0"/>
                                  </a:rPr>
                                </m:ctrlPr>
                              </m:sSubPr>
                              <m:e>
                                <m:r>
                                  <a:rPr lang="en-US" altLang="zh-CN" b="1" i="1" smtClean="0">
                                    <a:latin typeface="Cambria Math"/>
                                  </a:rPr>
                                  <m:t>𝒙</m:t>
                                </m:r>
                              </m:e>
                              <m:sub>
                                <m:r>
                                  <a:rPr lang="en-US" altLang="zh-CN" b="1" i="1" smtClean="0">
                                    <a:latin typeface="Cambria Math"/>
                                  </a:rPr>
                                  <m:t>𝒋</m:t>
                                </m:r>
                              </m:sub>
                            </m:sSub>
                          </m:e>
                        </m:nary>
                      </m:e>
                    </m:nary>
                  </m:oMath>
                </a14:m>
                <a:r>
                  <a:rPr lang="en-US" altLang="zh-CN" dirty="0"/>
                  <a:t>, </a:t>
                </a:r>
                <a:r>
                  <a:rPr lang="zh-CN" altLang="en-US" dirty="0"/>
                  <a:t>蓝色部分记为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𝝈</m:t>
                        </m:r>
                      </m:e>
                      <m:sub>
                        <m:r>
                          <a:rPr lang="en-US" altLang="zh-CN" b="1" i="1" smtClean="0">
                            <a:latin typeface="Cambria Math"/>
                          </a:rPr>
                          <m:t>𝒋</m:t>
                        </m:r>
                      </m:sub>
                    </m:sSub>
                  </m:oMath>
                </a14:m>
                <a:r>
                  <a:rPr lang="en-US" altLang="zh-CN" dirty="0"/>
                  <a:t>,</a:t>
                </a:r>
                <a:r>
                  <a:rPr lang="zh-CN" altLang="en-US" dirty="0"/>
                  <a:t>称为非基变量的检验数，</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1" i="1" smtClean="0">
                            <a:latin typeface="Cambria Math"/>
                          </a:rPr>
                          <m:t>𝒊</m:t>
                        </m:r>
                        <m:r>
                          <a:rPr lang="en-US" altLang="zh-CN" b="1" i="1" smtClean="0">
                            <a:latin typeface="Cambria Math"/>
                          </a:rPr>
                          <m:t>=</m:t>
                        </m:r>
                        <m:r>
                          <a:rPr lang="en-US" altLang="zh-CN" b="1" i="1" smtClean="0">
                            <a:latin typeface="Cambria Math"/>
                          </a:rPr>
                          <m:t>𝟏</m:t>
                        </m:r>
                      </m:sub>
                      <m:sup>
                        <m:r>
                          <a:rPr lang="en-US" altLang="zh-CN" b="1" i="1" smtClean="0">
                            <a:latin typeface="Cambria Math"/>
                          </a:rPr>
                          <m:t>𝒎</m:t>
                        </m:r>
                      </m:sup>
                      <m:e>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𝒊</m:t>
                            </m:r>
                          </m:sub>
                        </m:sSub>
                        <m:sSubSup>
                          <m:sSubSupPr>
                            <m:ctrlPr>
                              <a:rPr lang="en-US" altLang="zh-CN" b="1" i="1" smtClean="0">
                                <a:latin typeface="Cambria Math" panose="02040503050406030204" pitchFamily="18" charset="0"/>
                              </a:rPr>
                            </m:ctrlPr>
                          </m:sSubSupPr>
                          <m:e>
                            <m:r>
                              <a:rPr lang="en-US" altLang="zh-CN" b="1" i="1" smtClean="0">
                                <a:latin typeface="Cambria Math"/>
                              </a:rPr>
                              <m:t>𝒃</m:t>
                            </m:r>
                          </m:e>
                          <m:sub>
                            <m:r>
                              <a:rPr lang="en-US" altLang="zh-CN" b="1" i="1" smtClean="0">
                                <a:latin typeface="Cambria Math"/>
                              </a:rPr>
                              <m:t>𝒊</m:t>
                            </m:r>
                          </m:sub>
                          <m:sup>
                            <m:r>
                              <a:rPr lang="en-US" altLang="zh-CN" b="1" i="1" smtClean="0">
                                <a:latin typeface="Cambria Math"/>
                              </a:rPr>
                              <m:t>′</m:t>
                            </m:r>
                          </m:sup>
                        </m:sSubSup>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𝒛</m:t>
                            </m:r>
                          </m:e>
                          <m:sub>
                            <m:r>
                              <a:rPr lang="en-US" altLang="zh-CN" b="1" i="1" smtClean="0">
                                <a:latin typeface="Cambria Math"/>
                              </a:rPr>
                              <m:t>𝟎</m:t>
                            </m:r>
                          </m:sub>
                        </m:sSub>
                      </m:e>
                    </m:nary>
                  </m:oMath>
                </a14:m>
                <a:r>
                  <a:rPr lang="zh-CN" altLang="en-US" dirty="0"/>
                  <a:t>为当前基本可行解的目标函数值</a:t>
                </a:r>
                <a:endParaRPr lang="en-US" altLang="zh-CN" dirty="0"/>
              </a:p>
              <a:p>
                <a:pPr lvl="1"/>
                <a:r>
                  <a:rPr lang="zh-CN" altLang="en-US" dirty="0">
                    <a:solidFill>
                      <a:srgbClr val="FF0000"/>
                    </a:solidFill>
                  </a:rPr>
                  <a:t>定理：</a:t>
                </a:r>
                <a:r>
                  <a:rPr lang="zh-CN" altLang="en-US" dirty="0">
                    <a:solidFill>
                      <a:srgbClr val="0000FF"/>
                    </a:solidFill>
                  </a:rPr>
                  <a:t>如果关于非基变量的所有检验数</a:t>
                </a:r>
                <a14:m>
                  <m:oMath xmlns:m="http://schemas.openxmlformats.org/officeDocument/2006/math">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a:rPr>
                          <m:t>𝝈</m:t>
                        </m:r>
                      </m:e>
                      <m:sub>
                        <m:r>
                          <a:rPr lang="en-US" altLang="zh-CN" i="1">
                            <a:solidFill>
                              <a:srgbClr val="0000FF"/>
                            </a:solidFill>
                            <a:latin typeface="Cambria Math"/>
                          </a:rPr>
                          <m:t>𝒋</m:t>
                        </m:r>
                      </m:sub>
                    </m:sSub>
                    <m:r>
                      <a:rPr lang="en-US" altLang="zh-CN" b="1" i="1" smtClean="0">
                        <a:solidFill>
                          <a:srgbClr val="0000FF"/>
                        </a:solidFill>
                        <a:latin typeface="Cambria Math"/>
                      </a:rPr>
                      <m:t>≤</m:t>
                    </m:r>
                    <m:r>
                      <a:rPr lang="en-US" altLang="zh-CN" b="1" i="1" smtClean="0">
                        <a:solidFill>
                          <a:srgbClr val="0000FF"/>
                        </a:solidFill>
                        <a:latin typeface="Cambria Math"/>
                      </a:rPr>
                      <m:t>𝟎</m:t>
                    </m:r>
                  </m:oMath>
                </a14:m>
                <a:r>
                  <a:rPr lang="en-US" altLang="zh-CN" dirty="0">
                    <a:solidFill>
                      <a:srgbClr val="0000FF"/>
                    </a:solidFill>
                  </a:rPr>
                  <a:t>,</a:t>
                </a:r>
                <a:r>
                  <a:rPr lang="zh-CN" altLang="en-US" dirty="0">
                    <a:solidFill>
                      <a:srgbClr val="0000FF"/>
                    </a:solidFill>
                  </a:rPr>
                  <a:t>则当前基本可行解就是最优解</a:t>
                </a:r>
                <a:r>
                  <a:rPr lang="en-US" altLang="zh-CN" dirty="0">
                    <a:solidFill>
                      <a:srgbClr val="0000FF"/>
                    </a:solidFill>
                  </a:rPr>
                  <a:t>(</a:t>
                </a:r>
                <a:r>
                  <a:rPr lang="zh-CN" altLang="en-US" dirty="0">
                    <a:solidFill>
                      <a:srgbClr val="0000FF"/>
                    </a:solidFill>
                  </a:rPr>
                  <a:t>注意对</a:t>
                </a:r>
                <a14:m>
                  <m:oMath xmlns:m="http://schemas.openxmlformats.org/officeDocument/2006/math">
                    <m:r>
                      <a:rPr lang="en-US" altLang="zh-CN" b="1" i="1" smtClean="0">
                        <a:solidFill>
                          <a:srgbClr val="0000FF"/>
                        </a:solidFill>
                        <a:latin typeface="Cambria Math"/>
                      </a:rPr>
                      <m:t>𝑴𝒂𝒙</m:t>
                    </m:r>
                  </m:oMath>
                </a14:m>
                <a:r>
                  <a:rPr lang="zh-CN" altLang="en-US" dirty="0">
                    <a:solidFill>
                      <a:srgbClr val="0000FF"/>
                    </a:solidFill>
                  </a:rPr>
                  <a:t>问题</a:t>
                </a:r>
                <a:r>
                  <a:rPr lang="en-US" altLang="zh-CN" dirty="0">
                    <a:solidFill>
                      <a:srgbClr val="0000FF"/>
                    </a:solidFill>
                  </a:rPr>
                  <a:t>)</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397" b="-1193"/>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6)</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800" dirty="0"/>
                  <a:t>单纯形的基本步骤</a:t>
                </a:r>
                <a:endParaRPr lang="en-US" altLang="zh-CN" sz="2800" dirty="0"/>
              </a:p>
              <a:p>
                <a:pPr lvl="1"/>
                <a:r>
                  <a:rPr lang="zh-CN" altLang="en-US" sz="2400" dirty="0"/>
                  <a:t>基变换</a:t>
                </a:r>
                <a:r>
                  <a:rPr lang="en-US" altLang="zh-CN" sz="2400" dirty="0"/>
                  <a:t>(</a:t>
                </a:r>
                <a:r>
                  <a:rPr lang="zh-CN" altLang="en-US" sz="2400" dirty="0"/>
                  <a:t>进基变量和离基变量的选取</a:t>
                </a:r>
                <a:r>
                  <a:rPr lang="en-US" altLang="zh-CN" sz="2400" dirty="0"/>
                  <a:t>)</a:t>
                </a:r>
              </a:p>
              <a:p>
                <a:pPr lvl="2"/>
                <a:r>
                  <a:rPr lang="zh-CN" altLang="en-US" sz="2000" dirty="0"/>
                  <a:t>如果有多个非基变量的检验数为正，则选取最大的检验数对应的非基变量作为进基变量</a:t>
                </a:r>
                <a:r>
                  <a:rPr lang="en-US" altLang="zh-CN" sz="2000" dirty="0"/>
                  <a:t>(Entering variable)</a:t>
                </a:r>
                <a:r>
                  <a:rPr lang="zh-CN" altLang="en-US" sz="2000" dirty="0"/>
                  <a:t>：</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𝝈</m:t>
                        </m:r>
                      </m:e>
                      <m:sub>
                        <m:r>
                          <a:rPr lang="en-US" altLang="zh-CN" sz="2000" b="1" i="1" smtClean="0">
                            <a:latin typeface="Cambria Math"/>
                          </a:rPr>
                          <m:t>𝒎</m:t>
                        </m:r>
                        <m:r>
                          <a:rPr lang="en-US" altLang="zh-CN" sz="2000" b="1" i="1" smtClean="0">
                            <a:latin typeface="Cambria Math"/>
                          </a:rPr>
                          <m:t>+</m:t>
                        </m:r>
                        <m:r>
                          <a:rPr lang="en-US" altLang="zh-CN" sz="2000" b="1" i="1" smtClean="0">
                            <a:latin typeface="Cambria Math"/>
                          </a:rPr>
                          <m:t>𝒕</m:t>
                        </m:r>
                      </m:sub>
                    </m:sSub>
                    <m:r>
                      <a:rPr lang="en-US" altLang="zh-CN" sz="2000" b="1" i="1" smtClean="0">
                        <a:latin typeface="Cambria Math"/>
                      </a:rPr>
                      <m:t>=</m:t>
                    </m:r>
                    <m:r>
                      <a:rPr lang="en-US" altLang="zh-CN" sz="2000" b="1" i="1" smtClean="0">
                        <a:latin typeface="Cambria Math"/>
                      </a:rPr>
                      <m:t>𝒎𝒂</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𝒋</m:t>
                        </m:r>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𝑱</m:t>
                            </m:r>
                          </m:e>
                          <m:sub>
                            <m:r>
                              <a:rPr lang="en-US" altLang="zh-CN" sz="2000" b="1" i="1" smtClean="0">
                                <a:latin typeface="Cambria Math"/>
                              </a:rPr>
                              <m:t>𝑵</m:t>
                            </m:r>
                          </m:sub>
                        </m:sSub>
                      </m:sub>
                    </m:sSub>
                    <m:sSub>
                      <m:sSubPr>
                        <m:ctrlPr>
                          <a:rPr lang="en-US" altLang="zh-CN" sz="2000" b="1" i="1" smtClean="0">
                            <a:latin typeface="Cambria Math" panose="02040503050406030204" pitchFamily="18" charset="0"/>
                          </a:rPr>
                        </m:ctrlPr>
                      </m:sSubPr>
                      <m:e>
                        <m:r>
                          <a:rPr lang="en-US" altLang="zh-CN" sz="2000" b="1" i="1" smtClean="0">
                            <a:latin typeface="Cambria Math"/>
                          </a:rPr>
                          <m:t>𝝈</m:t>
                        </m:r>
                      </m:e>
                      <m:sub>
                        <m:r>
                          <a:rPr lang="en-US" altLang="zh-CN" sz="2000" b="1" i="1" smtClean="0">
                            <a:latin typeface="Cambria Math"/>
                          </a:rPr>
                          <m:t>𝒋</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𝝈</m:t>
                        </m:r>
                      </m:e>
                      <m:sub>
                        <m:r>
                          <a:rPr lang="en-US" altLang="zh-CN" sz="2000" b="1" i="1" smtClean="0">
                            <a:latin typeface="Cambria Math"/>
                          </a:rPr>
                          <m:t>𝒋</m:t>
                        </m:r>
                      </m:sub>
                    </m:sSub>
                    <m:r>
                      <a:rPr lang="en-US" altLang="zh-CN" sz="2000" b="1" i="1" smtClean="0">
                        <a:latin typeface="Cambria Math"/>
                      </a:rPr>
                      <m:t>&gt;</m:t>
                    </m:r>
                    <m:r>
                      <a:rPr lang="en-US" altLang="zh-CN" sz="2000" b="1" i="1" smtClean="0">
                        <a:latin typeface="Cambria Math"/>
                      </a:rPr>
                      <m:t>𝟎</m:t>
                    </m:r>
                    <m:r>
                      <a:rPr lang="en-US" altLang="zh-CN" sz="2000" b="1" i="1" smtClean="0">
                        <a:latin typeface="Cambria Math"/>
                      </a:rPr>
                      <m:t>)</m:t>
                    </m:r>
                  </m:oMath>
                </a14:m>
                <a:r>
                  <a:rPr lang="en-US" altLang="zh-CN" sz="2000" dirty="0"/>
                  <a:t>, </a:t>
                </a:r>
                <a:r>
                  <a:rPr lang="zh-CN" altLang="en-US" sz="2000" dirty="0"/>
                  <a:t>注意这里用</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𝑱</m:t>
                        </m:r>
                      </m:e>
                      <m:sub>
                        <m:r>
                          <a:rPr lang="en-US" altLang="zh-CN" sz="2000" b="1" i="1" smtClean="0">
                            <a:latin typeface="Cambria Math"/>
                          </a:rPr>
                          <m:t>𝑵</m:t>
                        </m:r>
                      </m:sub>
                    </m:sSub>
                    <m:r>
                      <a:rPr lang="zh-CN" altLang="en-US"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𝑱</m:t>
                        </m:r>
                      </m:e>
                      <m:sub>
                        <m:r>
                          <a:rPr lang="en-US" altLang="zh-CN" sz="2000" b="1" i="1" smtClean="0">
                            <a:latin typeface="Cambria Math"/>
                          </a:rPr>
                          <m:t>𝑩</m:t>
                        </m:r>
                      </m:sub>
                    </m:sSub>
                  </m:oMath>
                </a14:m>
                <a:r>
                  <a:rPr lang="zh-CN" altLang="en-US" sz="2000" dirty="0"/>
                  <a:t>分别表示非基变量和基变量的下标集合</a:t>
                </a:r>
                <a:endParaRPr lang="en-US" altLang="zh-CN" sz="2000" dirty="0"/>
              </a:p>
              <a:p>
                <a:pPr lvl="2"/>
                <a:r>
                  <a:rPr lang="zh-CN" altLang="en-US" sz="2000" dirty="0"/>
                  <a:t>离基变量选取为：当进基变量逐渐增大时，当前基变量值最先下降到</a:t>
                </a:r>
                <a:r>
                  <a:rPr lang="en-US" altLang="zh-CN" sz="2000" dirty="0"/>
                  <a:t>0</a:t>
                </a:r>
                <a:r>
                  <a:rPr lang="zh-CN" altLang="en-US" sz="2000" dirty="0"/>
                  <a:t>值的变量为出基变量</a:t>
                </a:r>
                <a:endParaRPr lang="en-US" altLang="zh-CN" sz="2000" dirty="0"/>
              </a:p>
              <a:p>
                <a:pPr lvl="2"/>
                <a:r>
                  <a:rPr lang="zh-CN" altLang="en-US" sz="2000" dirty="0"/>
                  <a:t>如果选取的基均为单位基向量，则其操作方便，因此可组成单纯形表</a:t>
                </a:r>
                <a:endParaRPr lang="en-US" altLang="zh-CN" sz="2000" dirty="0"/>
              </a:p>
              <a:p>
                <a:r>
                  <a:rPr lang="zh-CN" altLang="en-US" sz="2800" dirty="0"/>
                  <a:t>无穷多最优解及无界解的情况</a:t>
                </a:r>
                <a:endParaRPr lang="en-US" altLang="zh-CN" sz="2800" dirty="0"/>
              </a:p>
              <a:p>
                <a:pPr lvl="1"/>
                <a:r>
                  <a:rPr lang="zh-CN" altLang="en-US" sz="2400" dirty="0"/>
                  <a:t>若当前基本可行解中，非基变量</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b="1" i="1" smtClean="0">
                            <a:latin typeface="Cambria Math"/>
                          </a:rPr>
                          <m:t>𝒋</m:t>
                        </m:r>
                      </m:sub>
                    </m:sSub>
                  </m:oMath>
                </a14:m>
                <a:r>
                  <a:rPr lang="zh-CN" altLang="en-US" sz="2400" dirty="0"/>
                  <a:t>对应的检验数</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i="1">
                            <a:solidFill>
                              <a:srgbClr val="FF0000"/>
                            </a:solidFill>
                            <a:latin typeface="Cambria Math"/>
                          </a:rPr>
                          <m:t>𝝈</m:t>
                        </m:r>
                      </m:e>
                      <m:sub>
                        <m:r>
                          <a:rPr lang="en-US" altLang="zh-CN" sz="2400" b="1" i="1" smtClean="0">
                            <a:solidFill>
                              <a:srgbClr val="FF0000"/>
                            </a:solidFill>
                            <a:latin typeface="Cambria Math"/>
                          </a:rPr>
                          <m:t>𝒋</m:t>
                        </m:r>
                      </m:sub>
                    </m:sSub>
                    <m:r>
                      <a:rPr lang="en-US" altLang="zh-CN" sz="2400" b="1" i="1" smtClean="0">
                        <a:solidFill>
                          <a:srgbClr val="FF0000"/>
                        </a:solidFill>
                        <a:latin typeface="Cambria Math"/>
                      </a:rPr>
                      <m:t>≤</m:t>
                    </m:r>
                    <m:r>
                      <a:rPr lang="en-US" altLang="zh-CN" sz="2400" i="1">
                        <a:solidFill>
                          <a:srgbClr val="FF0000"/>
                        </a:solidFill>
                        <a:latin typeface="Cambria Math"/>
                      </a:rPr>
                      <m:t>𝟎</m:t>
                    </m:r>
                    <m:r>
                      <a:rPr lang="en-US" altLang="zh-CN" sz="2400" b="1" i="1" smtClean="0">
                        <a:solidFill>
                          <a:srgbClr val="FF0000"/>
                        </a:solidFill>
                        <a:latin typeface="Cambria Math"/>
                      </a:rPr>
                      <m:t>,</m:t>
                    </m:r>
                    <m:r>
                      <a:rPr lang="en-US" altLang="zh-CN" sz="2400" b="1" i="1" smtClean="0">
                        <a:solidFill>
                          <a:srgbClr val="FF0000"/>
                        </a:solidFill>
                        <a:latin typeface="Cambria Math"/>
                      </a:rPr>
                      <m:t>𝒋</m:t>
                    </m:r>
                    <m:r>
                      <a:rPr lang="en-US" altLang="zh-CN" sz="2400" b="1" i="1" smtClean="0">
                        <a:solidFill>
                          <a:srgbClr val="FF0000"/>
                        </a:solidFill>
                        <a:latin typeface="Cambria Math"/>
                      </a:rPr>
                      <m:t>∈</m:t>
                    </m:r>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𝑱</m:t>
                        </m:r>
                      </m:e>
                      <m:sub>
                        <m:r>
                          <a:rPr lang="en-US" altLang="zh-CN" sz="2400" b="1" i="1" smtClean="0">
                            <a:solidFill>
                              <a:srgbClr val="FF0000"/>
                            </a:solidFill>
                            <a:latin typeface="Cambria Math"/>
                          </a:rPr>
                          <m:t>𝑵</m:t>
                        </m:r>
                      </m:sub>
                    </m:sSub>
                  </m:oMath>
                </a14:m>
                <a:r>
                  <a:rPr lang="en-US" altLang="zh-CN" sz="2400" dirty="0">
                    <a:solidFill>
                      <a:srgbClr val="FF0000"/>
                    </a:solidFill>
                  </a:rPr>
                  <a:t>,</a:t>
                </a:r>
                <a:r>
                  <a:rPr lang="zh-CN" altLang="en-US" sz="2400" dirty="0"/>
                  <a:t>且其中有一个非基变量</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𝒎</m:t>
                        </m:r>
                        <m:r>
                          <a:rPr lang="en-US" altLang="zh-CN" sz="2400" i="1">
                            <a:latin typeface="Cambria Math"/>
                          </a:rPr>
                          <m:t>+</m:t>
                        </m:r>
                        <m:r>
                          <a:rPr lang="en-US" altLang="zh-CN" sz="2400" i="1">
                            <a:latin typeface="Cambria Math"/>
                          </a:rPr>
                          <m:t>𝒕</m:t>
                        </m:r>
                      </m:sub>
                    </m:sSub>
                  </m:oMath>
                </a14:m>
                <a:r>
                  <a:rPr lang="zh-CN" altLang="en-US" sz="2400" dirty="0"/>
                  <a:t>对应的检验数</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i="1">
                            <a:solidFill>
                              <a:srgbClr val="FF0000"/>
                            </a:solidFill>
                            <a:latin typeface="Cambria Math"/>
                          </a:rPr>
                          <m:t>𝝈</m:t>
                        </m:r>
                      </m:e>
                      <m:sub>
                        <m:r>
                          <a:rPr lang="en-US" altLang="zh-CN" sz="2400" i="1">
                            <a:solidFill>
                              <a:srgbClr val="FF0000"/>
                            </a:solidFill>
                            <a:latin typeface="Cambria Math"/>
                          </a:rPr>
                          <m:t>𝒎</m:t>
                        </m:r>
                        <m:r>
                          <a:rPr lang="en-US" altLang="zh-CN" sz="2400" i="1">
                            <a:solidFill>
                              <a:srgbClr val="FF0000"/>
                            </a:solidFill>
                            <a:latin typeface="Cambria Math"/>
                          </a:rPr>
                          <m:t>+</m:t>
                        </m:r>
                        <m:r>
                          <a:rPr lang="en-US" altLang="zh-CN" sz="2400" i="1">
                            <a:solidFill>
                              <a:srgbClr val="FF0000"/>
                            </a:solidFill>
                            <a:latin typeface="Cambria Math"/>
                          </a:rPr>
                          <m:t>𝒕</m:t>
                        </m:r>
                      </m:sub>
                    </m:sSub>
                    <m:r>
                      <a:rPr lang="en-US" altLang="zh-CN" sz="2400" b="1" i="1" smtClean="0">
                        <a:solidFill>
                          <a:srgbClr val="FF0000"/>
                        </a:solidFill>
                        <a:latin typeface="Cambria Math"/>
                      </a:rPr>
                      <m:t>=</m:t>
                    </m:r>
                    <m:r>
                      <a:rPr lang="en-US" altLang="zh-CN" sz="2400" b="1" i="1" smtClean="0">
                        <a:solidFill>
                          <a:srgbClr val="FF0000"/>
                        </a:solidFill>
                        <a:latin typeface="Cambria Math"/>
                      </a:rPr>
                      <m:t>𝟎</m:t>
                    </m:r>
                  </m:oMath>
                </a14:m>
                <a:r>
                  <a:rPr lang="zh-CN" altLang="en-US" sz="2400" dirty="0"/>
                  <a:t>，则</a:t>
                </a:r>
                <a:r>
                  <a:rPr lang="zh-CN" altLang="en-US" sz="2400" dirty="0">
                    <a:solidFill>
                      <a:srgbClr val="0000FF"/>
                    </a:solidFill>
                  </a:rPr>
                  <a:t>该</a:t>
                </a:r>
                <a:r>
                  <a:rPr lang="en-US" altLang="zh-CN" sz="2400" dirty="0">
                    <a:solidFill>
                      <a:srgbClr val="0000FF"/>
                    </a:solidFill>
                  </a:rPr>
                  <a:t>LP</a:t>
                </a:r>
                <a:r>
                  <a:rPr lang="zh-CN" altLang="en-US" sz="2400" dirty="0">
                    <a:solidFill>
                      <a:srgbClr val="0000FF"/>
                    </a:solidFill>
                  </a:rPr>
                  <a:t>问题有无穷多个最优解</a:t>
                </a:r>
                <a:endParaRPr lang="en-US" altLang="zh-CN" sz="2400" dirty="0">
                  <a:solidFill>
                    <a:srgbClr val="0000FF"/>
                  </a:solidFill>
                </a:endParaRPr>
              </a:p>
              <a:p>
                <a:pPr lvl="1"/>
                <a:r>
                  <a:rPr lang="zh-CN" altLang="en-US" sz="2400" dirty="0"/>
                  <a:t>若当前基本可行解中，非基变量</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𝒎</m:t>
                        </m:r>
                        <m:r>
                          <a:rPr lang="en-US" altLang="zh-CN" sz="2400" b="1" i="1" smtClean="0">
                            <a:latin typeface="Cambria Math"/>
                          </a:rPr>
                          <m:t>+</m:t>
                        </m:r>
                        <m:r>
                          <a:rPr lang="en-US" altLang="zh-CN" sz="2400" b="1" i="1" smtClean="0">
                            <a:latin typeface="Cambria Math"/>
                          </a:rPr>
                          <m:t>𝒕</m:t>
                        </m:r>
                      </m:sub>
                    </m:sSub>
                  </m:oMath>
                </a14:m>
                <a:r>
                  <a:rPr lang="zh-CN" altLang="en-US" sz="2400" dirty="0"/>
                  <a:t>对应的检验数</a:t>
                </a:r>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r>
                          <a:rPr lang="en-US" altLang="zh-CN" sz="2400" b="1" i="1" smtClean="0">
                            <a:solidFill>
                              <a:srgbClr val="FF0000"/>
                            </a:solidFill>
                            <a:latin typeface="Cambria Math"/>
                          </a:rPr>
                          <m:t>𝝈</m:t>
                        </m:r>
                      </m:e>
                      <m:sub>
                        <m:r>
                          <a:rPr lang="en-US" altLang="zh-CN" sz="2400" b="1" i="1" smtClean="0">
                            <a:solidFill>
                              <a:srgbClr val="FF0000"/>
                            </a:solidFill>
                            <a:latin typeface="Cambria Math"/>
                          </a:rPr>
                          <m:t>𝒎</m:t>
                        </m:r>
                        <m:r>
                          <a:rPr lang="en-US" altLang="zh-CN" sz="2400" b="1" i="1" smtClean="0">
                            <a:solidFill>
                              <a:srgbClr val="FF0000"/>
                            </a:solidFill>
                            <a:latin typeface="Cambria Math"/>
                          </a:rPr>
                          <m:t>+</m:t>
                        </m:r>
                        <m:r>
                          <a:rPr lang="en-US" altLang="zh-CN" sz="2400" b="1" i="1" smtClean="0">
                            <a:solidFill>
                              <a:srgbClr val="FF0000"/>
                            </a:solidFill>
                            <a:latin typeface="Cambria Math"/>
                          </a:rPr>
                          <m:t>𝒕</m:t>
                        </m:r>
                      </m:sub>
                    </m:sSub>
                    <m:r>
                      <a:rPr lang="en-US" altLang="zh-CN" sz="2400" b="1" i="1" smtClean="0">
                        <a:solidFill>
                          <a:srgbClr val="FF0000"/>
                        </a:solidFill>
                        <a:latin typeface="Cambria Math"/>
                      </a:rPr>
                      <m:t>&gt;</m:t>
                    </m:r>
                    <m:r>
                      <a:rPr lang="en-US" altLang="zh-CN" sz="2400" b="1" i="1" smtClean="0">
                        <a:solidFill>
                          <a:srgbClr val="FF0000"/>
                        </a:solidFill>
                        <a:latin typeface="Cambria Math"/>
                      </a:rPr>
                      <m:t>𝟎</m:t>
                    </m:r>
                  </m:oMath>
                </a14:m>
                <a:r>
                  <a:rPr lang="en-US" altLang="zh-CN" sz="2400" dirty="0"/>
                  <a:t>,</a:t>
                </a:r>
                <a:r>
                  <a:rPr lang="zh-CN" altLang="en-US" sz="2400" dirty="0"/>
                  <a:t>且其对应的系数列向量</a:t>
                </a:r>
                <a14:m>
                  <m:oMath xmlns:m="http://schemas.openxmlformats.org/officeDocument/2006/math">
                    <m:sSubSup>
                      <m:sSubSupPr>
                        <m:ctrlPr>
                          <a:rPr lang="en-US" altLang="zh-CN" sz="2400" b="1" i="1" smtClean="0">
                            <a:latin typeface="Cambria Math" panose="02040503050406030204" pitchFamily="18" charset="0"/>
                          </a:rPr>
                        </m:ctrlPr>
                      </m:sSubSupPr>
                      <m:e>
                        <m:r>
                          <a:rPr lang="en-US" altLang="zh-CN" sz="2400" b="1" i="1" smtClean="0">
                            <a:latin typeface="Cambria Math"/>
                          </a:rPr>
                          <m:t>𝒑</m:t>
                        </m:r>
                      </m:e>
                      <m:sub>
                        <m:r>
                          <a:rPr lang="en-US" altLang="zh-CN" sz="2400" b="1" i="1" smtClean="0">
                            <a:latin typeface="Cambria Math"/>
                          </a:rPr>
                          <m:t>𝒎</m:t>
                        </m:r>
                        <m:r>
                          <a:rPr lang="en-US" altLang="zh-CN" sz="2400" b="1" i="1" smtClean="0">
                            <a:latin typeface="Cambria Math"/>
                          </a:rPr>
                          <m:t>+</m:t>
                        </m:r>
                        <m:r>
                          <a:rPr lang="en-US" altLang="zh-CN" sz="2400" b="1" i="1" smtClean="0">
                            <a:latin typeface="Cambria Math"/>
                          </a:rPr>
                          <m:t>𝒕</m:t>
                        </m:r>
                      </m:sub>
                      <m:sup>
                        <m:r>
                          <a:rPr lang="en-US" altLang="zh-CN" sz="2400" b="1" i="1" smtClean="0">
                            <a:latin typeface="Cambria Math"/>
                          </a:rPr>
                          <m:t>′</m:t>
                        </m:r>
                      </m:sup>
                    </m:sSubSup>
                  </m:oMath>
                </a14:m>
                <a:r>
                  <a:rPr lang="zh-CN" altLang="en-US" sz="2400" dirty="0"/>
                  <a:t>中所有分量</a:t>
                </a:r>
                <a14:m>
                  <m:oMath xmlns:m="http://schemas.openxmlformats.org/officeDocument/2006/math">
                    <m:sSubSup>
                      <m:sSubSupPr>
                        <m:ctrlPr>
                          <a:rPr lang="en-US" altLang="zh-CN" sz="2400" b="1" i="1" smtClean="0">
                            <a:solidFill>
                              <a:srgbClr val="FF0000"/>
                            </a:solidFill>
                            <a:latin typeface="Cambria Math" panose="02040503050406030204" pitchFamily="18" charset="0"/>
                          </a:rPr>
                        </m:ctrlPr>
                      </m:sSubSupPr>
                      <m:e>
                        <m:r>
                          <a:rPr lang="en-US" altLang="zh-CN" sz="2400" b="1" i="1" smtClean="0">
                            <a:solidFill>
                              <a:srgbClr val="FF0000"/>
                            </a:solidFill>
                            <a:latin typeface="Cambria Math"/>
                          </a:rPr>
                          <m:t>𝒂</m:t>
                        </m:r>
                      </m:e>
                      <m:sub>
                        <m:r>
                          <a:rPr lang="en-US" altLang="zh-CN" sz="2400" b="1" i="1" smtClean="0">
                            <a:solidFill>
                              <a:srgbClr val="FF0000"/>
                            </a:solidFill>
                            <a:latin typeface="Cambria Math"/>
                          </a:rPr>
                          <m:t>𝒊</m:t>
                        </m:r>
                        <m:r>
                          <a:rPr lang="en-US" altLang="zh-CN" sz="2400" b="1" i="1" smtClean="0">
                            <a:solidFill>
                              <a:srgbClr val="FF0000"/>
                            </a:solidFill>
                            <a:latin typeface="Cambria Math"/>
                          </a:rPr>
                          <m:t>,</m:t>
                        </m:r>
                        <m:r>
                          <a:rPr lang="en-US" altLang="zh-CN" sz="2400" b="1" i="1" smtClean="0">
                            <a:solidFill>
                              <a:srgbClr val="FF0000"/>
                            </a:solidFill>
                            <a:latin typeface="Cambria Math"/>
                          </a:rPr>
                          <m:t>𝒎</m:t>
                        </m:r>
                        <m:r>
                          <a:rPr lang="en-US" altLang="zh-CN" sz="2400" b="1" i="1" smtClean="0">
                            <a:solidFill>
                              <a:srgbClr val="FF0000"/>
                            </a:solidFill>
                            <a:latin typeface="Cambria Math"/>
                          </a:rPr>
                          <m:t>+</m:t>
                        </m:r>
                        <m:r>
                          <a:rPr lang="en-US" altLang="zh-CN" sz="2400" b="1" i="1" smtClean="0">
                            <a:solidFill>
                              <a:srgbClr val="FF0000"/>
                            </a:solidFill>
                            <a:latin typeface="Cambria Math"/>
                          </a:rPr>
                          <m:t>𝒕</m:t>
                        </m:r>
                      </m:sub>
                      <m:sup>
                        <m:r>
                          <a:rPr lang="en-US" altLang="zh-CN" sz="2400" b="1" i="1" smtClean="0">
                            <a:solidFill>
                              <a:srgbClr val="FF0000"/>
                            </a:solidFill>
                            <a:latin typeface="Cambria Math"/>
                          </a:rPr>
                          <m:t>′</m:t>
                        </m:r>
                      </m:sup>
                    </m:sSubSup>
                    <m:r>
                      <a:rPr lang="en-US" altLang="zh-CN" sz="2400" b="1" i="1" smtClean="0">
                        <a:solidFill>
                          <a:srgbClr val="FF0000"/>
                        </a:solidFill>
                        <a:latin typeface="Cambria Math"/>
                      </a:rPr>
                      <m:t>≤</m:t>
                    </m:r>
                    <m:r>
                      <a:rPr lang="en-US" altLang="zh-CN" sz="2400" b="1" i="1" smtClean="0">
                        <a:solidFill>
                          <a:srgbClr val="FF0000"/>
                        </a:solidFill>
                        <a:latin typeface="Cambria Math"/>
                      </a:rPr>
                      <m:t>𝟎</m:t>
                    </m:r>
                    <m:r>
                      <a:rPr lang="en-US" altLang="zh-CN" sz="2400" b="1" i="1" smtClean="0">
                        <a:latin typeface="Cambria Math"/>
                      </a:rPr>
                      <m:t>,</m:t>
                    </m:r>
                    <m:r>
                      <a:rPr lang="en-US" altLang="zh-CN" sz="2400" b="1" i="1" smtClean="0">
                        <a:latin typeface="Cambria Math"/>
                      </a:rPr>
                      <m:t>𝒊</m:t>
                    </m:r>
                    <m:r>
                      <a:rPr lang="en-US" altLang="zh-CN" sz="2400" b="1" i="1" smtClean="0">
                        <a:latin typeface="Cambria Math"/>
                      </a:rPr>
                      <m:t>=</m:t>
                    </m:r>
                    <m:r>
                      <a:rPr lang="en-US" altLang="zh-CN" sz="2400" b="1" i="1" smtClean="0">
                        <a:latin typeface="Cambria Math"/>
                      </a:rPr>
                      <m:t>𝟏</m:t>
                    </m:r>
                    <m:r>
                      <a:rPr lang="en-US" altLang="zh-CN" sz="2400" b="1" i="1" smtClean="0">
                        <a:latin typeface="Cambria Math"/>
                      </a:rPr>
                      <m:t>⋯</m:t>
                    </m:r>
                    <m:r>
                      <a:rPr lang="en-US" altLang="zh-CN" sz="2400" b="1" i="1" smtClean="0">
                        <a:latin typeface="Cambria Math"/>
                      </a:rPr>
                      <m:t>𝒎</m:t>
                    </m:r>
                  </m:oMath>
                </a14:m>
                <a:r>
                  <a:rPr lang="zh-CN" altLang="en-US" sz="2400" dirty="0"/>
                  <a:t>，</a:t>
                </a:r>
                <a:r>
                  <a:rPr lang="zh-CN" altLang="en-US" sz="2400" dirty="0">
                    <a:solidFill>
                      <a:srgbClr val="0000FF"/>
                    </a:solidFill>
                  </a:rPr>
                  <a:t>则该</a:t>
                </a:r>
                <a:r>
                  <a:rPr lang="en-US" altLang="zh-CN" sz="2400" dirty="0">
                    <a:solidFill>
                      <a:srgbClr val="0000FF"/>
                    </a:solidFill>
                  </a:rPr>
                  <a:t>LP</a:t>
                </a:r>
                <a:r>
                  <a:rPr lang="zh-CN" altLang="en-US" sz="2400" dirty="0">
                    <a:solidFill>
                      <a:srgbClr val="0000FF"/>
                    </a:solidFill>
                  </a:rPr>
                  <a:t>问题有无界解</a:t>
                </a:r>
                <a:r>
                  <a:rPr lang="en-US" altLang="zh-CN" sz="2400" dirty="0">
                    <a:solidFill>
                      <a:srgbClr val="0000FF"/>
                    </a:solidFill>
                  </a:rPr>
                  <a:t>(</a:t>
                </a:r>
                <a:r>
                  <a:rPr lang="zh-CN" altLang="en-US" sz="2400" dirty="0">
                    <a:solidFill>
                      <a:srgbClr val="0000FF"/>
                    </a:solidFill>
                  </a:rPr>
                  <a:t>或称无最优解</a:t>
                </a:r>
                <a:r>
                  <a:rPr lang="en-US" altLang="zh-CN" sz="2400" dirty="0">
                    <a:solidFill>
                      <a:srgbClr val="0000FF"/>
                    </a:solidFill>
                  </a:rPr>
                  <a:t>)</a:t>
                </a:r>
              </a:p>
              <a:p>
                <a:endParaRPr lang="zh-CN" alt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90" t="-1410" r="-728" b="-7918"/>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dirty="0">
                <a:latin typeface="隶书" panose="02010509060101010101" pitchFamily="1" charset="-122"/>
              </a:rPr>
              <a:t>(simplex)(</a:t>
            </a:r>
            <a:r>
              <a:rPr lang="zh-CN" altLang="en-US" dirty="0">
                <a:latin typeface="隶书" panose="02010509060101010101" pitchFamily="1" charset="-122"/>
              </a:rPr>
              <a:t>续</a:t>
            </a:r>
            <a:r>
              <a:rPr lang="en-US" altLang="zh-CN" dirty="0">
                <a:latin typeface="隶书" panose="02010509060101010101" pitchFamily="1" charset="-122"/>
              </a:rPr>
              <a:t>7)</a:t>
            </a:r>
            <a:endParaRPr lang="zh-CN" altLang="en-US" dirty="0"/>
          </a:p>
        </p:txBody>
      </p:sp>
      <p:sp>
        <p:nvSpPr>
          <p:cNvPr id="3" name="Content Placeholder 2"/>
          <p:cNvSpPr>
            <a:spLocks noGrp="1"/>
          </p:cNvSpPr>
          <p:nvPr>
            <p:ph idx="1"/>
          </p:nvPr>
        </p:nvSpPr>
        <p:spPr/>
        <p:txBody>
          <a:bodyPr/>
          <a:lstStyle/>
          <a:p>
            <a:r>
              <a:rPr lang="zh-CN" altLang="en-US" dirty="0"/>
              <a:t>单纯形表</a:t>
            </a:r>
            <a:endParaRPr lang="en-US" altLang="zh-CN" dirty="0"/>
          </a:p>
          <a:p>
            <a:endParaRPr lang="en-US" altLang="zh-CN" dirty="0"/>
          </a:p>
          <a:p>
            <a:endParaRPr lang="en-US" altLang="zh-CN" dirty="0"/>
          </a:p>
          <a:p>
            <a:endParaRPr lang="en-US" altLang="zh-CN" dirty="0"/>
          </a:p>
          <a:p>
            <a:r>
              <a:rPr lang="zh-CN" altLang="en-US" dirty="0"/>
              <a:t>化为标准型</a:t>
            </a:r>
            <a:endParaRPr lang="en-US" altLang="zh-CN" dirty="0"/>
          </a:p>
          <a:p>
            <a:endParaRPr lang="en-US" altLang="zh-CN" dirty="0"/>
          </a:p>
          <a:p>
            <a:endParaRPr lang="en-US" altLang="zh-CN" dirty="0"/>
          </a:p>
          <a:p>
            <a:endParaRPr lang="en-US" altLang="zh-CN" dirty="0"/>
          </a:p>
          <a:p>
            <a:r>
              <a:rPr lang="zh-CN" altLang="en-US" dirty="0"/>
              <a:t>矩阵形式</a:t>
            </a:r>
          </a:p>
        </p:txBody>
      </p:sp>
      <p:graphicFrame>
        <p:nvGraphicFramePr>
          <p:cNvPr id="4" name="Object 3"/>
          <p:cNvGraphicFramePr>
            <a:graphicFrameLocks noChangeAspect="1"/>
          </p:cNvGraphicFramePr>
          <p:nvPr/>
        </p:nvGraphicFramePr>
        <p:xfrm>
          <a:off x="2792760" y="1088901"/>
          <a:ext cx="1929209" cy="2019410"/>
        </p:xfrm>
        <a:graphic>
          <a:graphicData uri="http://schemas.openxmlformats.org/presentationml/2006/ole">
            <mc:AlternateContent xmlns:mc="http://schemas.openxmlformats.org/markup-compatibility/2006">
              <mc:Choice xmlns:v="urn:schemas-microsoft-com:vml" Requires="v">
                <p:oleObj spid="_x0000_s16849" name="Equation" r:id="rId3" imgW="26212800" imgH="27432000" progId="Equation.DSMT4">
                  <p:embed/>
                </p:oleObj>
              </mc:Choice>
              <mc:Fallback>
                <p:oleObj name="Equation" r:id="rId3" imgW="26212800" imgH="27432000" progId="Equation.DSMT4">
                  <p:embed/>
                  <p:pic>
                    <p:nvPicPr>
                      <p:cNvPr id="0" name="图片 16729"/>
                      <p:cNvPicPr/>
                      <p:nvPr/>
                    </p:nvPicPr>
                    <p:blipFill>
                      <a:blip r:embed="rId4"/>
                      <a:stretch>
                        <a:fillRect/>
                      </a:stretch>
                    </p:blipFill>
                    <p:spPr>
                      <a:xfrm>
                        <a:off x="2792760" y="1088901"/>
                        <a:ext cx="1929209" cy="201941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3008784" y="3105125"/>
          <a:ext cx="6120680" cy="1549940"/>
        </p:xfrm>
        <a:graphic>
          <a:graphicData uri="http://schemas.openxmlformats.org/presentationml/2006/ole">
            <mc:AlternateContent xmlns:mc="http://schemas.openxmlformats.org/markup-compatibility/2006">
              <mc:Choice xmlns:v="urn:schemas-microsoft-com:vml" Requires="v">
                <p:oleObj spid="_x0000_s16850" name="Equation" r:id="rId5" imgW="58216800" imgH="27432000" progId="Equation.DSMT4">
                  <p:embed/>
                </p:oleObj>
              </mc:Choice>
              <mc:Fallback>
                <p:oleObj name="Equation" r:id="rId5" imgW="58216800" imgH="27432000" progId="Equation.DSMT4">
                  <p:embed/>
                  <p:pic>
                    <p:nvPicPr>
                      <p:cNvPr id="0" name="Object 3"/>
                      <p:cNvPicPr>
                        <a:picLocks noChangeAspect="1" noChangeArrowheads="1"/>
                      </p:cNvPicPr>
                      <p:nvPr/>
                    </p:nvPicPr>
                    <p:blipFill>
                      <a:blip r:embed="rId6"/>
                      <a:srcRect/>
                      <a:stretch>
                        <a:fillRect/>
                      </a:stretch>
                    </p:blipFill>
                    <p:spPr bwMode="auto">
                      <a:xfrm>
                        <a:off x="3008784" y="3105125"/>
                        <a:ext cx="6120680" cy="1549940"/>
                      </a:xfrm>
                      <a:prstGeom prst="rect">
                        <a:avLst/>
                      </a:prstGeom>
                      <a:noFill/>
                      <a:ln>
                        <a:noFill/>
                      </a:ln>
                      <a:effectLst/>
                    </p:spPr>
                  </p:pic>
                </p:oleObj>
              </mc:Fallback>
            </mc:AlternateContent>
          </a:graphicData>
        </a:graphic>
      </p:graphicFrame>
      <p:graphicFrame>
        <p:nvGraphicFramePr>
          <p:cNvPr id="6" name="Object 5"/>
          <p:cNvGraphicFramePr>
            <a:graphicFrameLocks noChangeAspect="1"/>
          </p:cNvGraphicFramePr>
          <p:nvPr/>
        </p:nvGraphicFramePr>
        <p:xfrm>
          <a:off x="2576736" y="5265365"/>
          <a:ext cx="2940386" cy="1638424"/>
        </p:xfrm>
        <a:graphic>
          <a:graphicData uri="http://schemas.openxmlformats.org/presentationml/2006/ole">
            <mc:AlternateContent xmlns:mc="http://schemas.openxmlformats.org/markup-compatibility/2006">
              <mc:Choice xmlns:v="urn:schemas-microsoft-com:vml" Requires="v">
                <p:oleObj spid="_x0000_s16851" name="Equation" r:id="rId7" imgW="2552700" imgH="1422400" progId="Equation.DSMT4">
                  <p:embed/>
                </p:oleObj>
              </mc:Choice>
              <mc:Fallback>
                <p:oleObj name="Equation" r:id="rId7" imgW="2552700" imgH="1422400" progId="Equation.DSMT4">
                  <p:embed/>
                  <p:pic>
                    <p:nvPicPr>
                      <p:cNvPr id="0" name="图片 16731"/>
                      <p:cNvPicPr/>
                      <p:nvPr/>
                    </p:nvPicPr>
                    <p:blipFill>
                      <a:blip r:embed="rId8"/>
                      <a:stretch>
                        <a:fillRect/>
                      </a:stretch>
                    </p:blipFill>
                    <p:spPr>
                      <a:xfrm>
                        <a:off x="2576736" y="5265365"/>
                        <a:ext cx="2940386" cy="1638424"/>
                      </a:xfrm>
                      <a:prstGeom prst="rect">
                        <a:avLst/>
                      </a:prstGeom>
                    </p:spPr>
                  </p:pic>
                </p:oleObj>
              </mc:Fallback>
            </mc:AlternateContent>
          </a:graphicData>
        </a:graphic>
      </p:graphicFrame>
      <p:graphicFrame>
        <p:nvGraphicFramePr>
          <p:cNvPr id="8" name="Table 7"/>
          <p:cNvGraphicFramePr>
            <a:graphicFrameLocks noGrp="1"/>
          </p:cNvGraphicFramePr>
          <p:nvPr/>
        </p:nvGraphicFramePr>
        <p:xfrm>
          <a:off x="5673080" y="4838937"/>
          <a:ext cx="4094037" cy="2226628"/>
        </p:xfrm>
        <a:graphic>
          <a:graphicData uri="http://schemas.openxmlformats.org/drawingml/2006/table">
            <a:tbl>
              <a:tblPr firstRow="1" bandRow="1">
                <a:tableStyleId>{5C22544A-7EE6-4342-B048-85BDC9FD1C3A}</a:tableStyleId>
              </a:tblPr>
              <a:tblGrid>
                <a:gridCol w="454893">
                  <a:extLst>
                    <a:ext uri="{9D8B030D-6E8A-4147-A177-3AD203B41FA5}">
                      <a16:colId xmlns:a16="http://schemas.microsoft.com/office/drawing/2014/main" val="20000"/>
                    </a:ext>
                  </a:extLst>
                </a:gridCol>
                <a:gridCol w="454893">
                  <a:extLst>
                    <a:ext uri="{9D8B030D-6E8A-4147-A177-3AD203B41FA5}">
                      <a16:colId xmlns:a16="http://schemas.microsoft.com/office/drawing/2014/main" val="20001"/>
                    </a:ext>
                  </a:extLst>
                </a:gridCol>
                <a:gridCol w="454893">
                  <a:extLst>
                    <a:ext uri="{9D8B030D-6E8A-4147-A177-3AD203B41FA5}">
                      <a16:colId xmlns:a16="http://schemas.microsoft.com/office/drawing/2014/main" val="20002"/>
                    </a:ext>
                  </a:extLst>
                </a:gridCol>
                <a:gridCol w="454893">
                  <a:extLst>
                    <a:ext uri="{9D8B030D-6E8A-4147-A177-3AD203B41FA5}">
                      <a16:colId xmlns:a16="http://schemas.microsoft.com/office/drawing/2014/main" val="20003"/>
                    </a:ext>
                  </a:extLst>
                </a:gridCol>
                <a:gridCol w="454893">
                  <a:extLst>
                    <a:ext uri="{9D8B030D-6E8A-4147-A177-3AD203B41FA5}">
                      <a16:colId xmlns:a16="http://schemas.microsoft.com/office/drawing/2014/main" val="20004"/>
                    </a:ext>
                  </a:extLst>
                </a:gridCol>
                <a:gridCol w="454893">
                  <a:extLst>
                    <a:ext uri="{9D8B030D-6E8A-4147-A177-3AD203B41FA5}">
                      <a16:colId xmlns:a16="http://schemas.microsoft.com/office/drawing/2014/main" val="20005"/>
                    </a:ext>
                  </a:extLst>
                </a:gridCol>
                <a:gridCol w="454893">
                  <a:extLst>
                    <a:ext uri="{9D8B030D-6E8A-4147-A177-3AD203B41FA5}">
                      <a16:colId xmlns:a16="http://schemas.microsoft.com/office/drawing/2014/main" val="20006"/>
                    </a:ext>
                  </a:extLst>
                </a:gridCol>
                <a:gridCol w="454893">
                  <a:extLst>
                    <a:ext uri="{9D8B030D-6E8A-4147-A177-3AD203B41FA5}">
                      <a16:colId xmlns:a16="http://schemas.microsoft.com/office/drawing/2014/main" val="20007"/>
                    </a:ext>
                  </a:extLst>
                </a:gridCol>
                <a:gridCol w="454893">
                  <a:extLst>
                    <a:ext uri="{9D8B030D-6E8A-4147-A177-3AD203B41FA5}">
                      <a16:colId xmlns:a16="http://schemas.microsoft.com/office/drawing/2014/main" val="20008"/>
                    </a:ext>
                  </a:extLst>
                </a:gridCol>
              </a:tblGrid>
              <a:tr h="391795">
                <a:tc gridSpan="3">
                  <a:txBody>
                    <a:bodyPr/>
                    <a:lstStyle/>
                    <a:p>
                      <a:endParaRPr lang="zh-CN"/>
                    </a:p>
                  </a:txBody>
                  <a:tcPr>
                    <a:blipFill rotWithShape="1">
                      <a:blip r:embed="rId9"/>
                      <a:stretch>
                        <a:fillRect l="-446" t="-1563" r="-200000" b="-471875"/>
                      </a:stretch>
                    </a:blipFill>
                  </a:tcPr>
                </a:tc>
                <a:tc hMerge="1">
                  <a:txBody>
                    <a:bodyPr/>
                    <a:lstStyle/>
                    <a:p>
                      <a:endParaRPr lang="zh-CN"/>
                    </a:p>
                  </a:txBody>
                  <a:tcPr/>
                </a:tc>
                <a:tc hMerge="1">
                  <a:txBody>
                    <a:bodyPr/>
                    <a:lstStyle/>
                    <a:p>
                      <a:endParaRPr lang="zh-CN"/>
                    </a:p>
                  </a:txBody>
                  <a:tcPr/>
                </a:tc>
                <a:tc>
                  <a:txBody>
                    <a:bodyPr/>
                    <a:lstStyle/>
                    <a:p>
                      <a:endParaRPr lang="zh-CN"/>
                    </a:p>
                  </a:txBody>
                  <a:tcPr>
                    <a:blipFill rotWithShape="1">
                      <a:blip r:embed="rId9"/>
                      <a:stretch>
                        <a:fillRect l="-304054" t="-1563" r="-505405" b="-471875"/>
                      </a:stretch>
                    </a:blipFill>
                  </a:tcPr>
                </a:tc>
                <a:tc>
                  <a:txBody>
                    <a:bodyPr/>
                    <a:lstStyle/>
                    <a:p>
                      <a:endParaRPr lang="zh-CN"/>
                    </a:p>
                  </a:txBody>
                  <a:tcPr>
                    <a:blipFill rotWithShape="1">
                      <a:blip r:embed="rId9"/>
                      <a:stretch>
                        <a:fillRect l="-398667" t="-1563" r="-398667" b="-471875"/>
                      </a:stretch>
                    </a:blipFill>
                  </a:tcPr>
                </a:tc>
                <a:tc>
                  <a:txBody>
                    <a:bodyPr/>
                    <a:lstStyle/>
                    <a:p>
                      <a:endParaRPr lang="zh-CN"/>
                    </a:p>
                  </a:txBody>
                  <a:tcPr>
                    <a:blipFill rotWithShape="1">
                      <a:blip r:embed="rId9"/>
                      <a:stretch>
                        <a:fillRect l="-505405" t="-1563" r="-304054" b="-471875"/>
                      </a:stretch>
                    </a:blipFill>
                  </a:tcPr>
                </a:tc>
                <a:tc>
                  <a:txBody>
                    <a:bodyPr/>
                    <a:lstStyle/>
                    <a:p>
                      <a:endParaRPr lang="zh-CN"/>
                    </a:p>
                  </a:txBody>
                  <a:tcPr>
                    <a:blipFill rotWithShape="1">
                      <a:blip r:embed="rId9"/>
                      <a:stretch>
                        <a:fillRect l="-597333" t="-1563" r="-200000" b="-471875"/>
                      </a:stretch>
                    </a:blipFill>
                  </a:tcPr>
                </a:tc>
                <a:tc>
                  <a:txBody>
                    <a:bodyPr/>
                    <a:lstStyle/>
                    <a:p>
                      <a:endParaRPr lang="zh-CN"/>
                    </a:p>
                  </a:txBody>
                  <a:tcPr>
                    <a:blipFill rotWithShape="1">
                      <a:blip r:embed="rId9"/>
                      <a:stretch>
                        <a:fillRect l="-706757" t="-1563" r="-102703" b="-471875"/>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0"/>
                  </a:ext>
                </a:extLst>
              </a:tr>
              <a:tr h="371793">
                <a:tc>
                  <a:txBody>
                    <a:bodyPr/>
                    <a:lstStyle/>
                    <a:p>
                      <a:endParaRPr lang="zh-CN"/>
                    </a:p>
                  </a:txBody>
                  <a:tcPr>
                    <a:blipFill rotWithShape="1">
                      <a:blip r:embed="rId9"/>
                      <a:stretch>
                        <a:fillRect l="-1333" t="-106557" r="-796000" b="-395082"/>
                      </a:stretch>
                    </a:blipFill>
                  </a:tcPr>
                </a:tc>
                <a:tc>
                  <a:txBody>
                    <a:bodyPr/>
                    <a:lstStyle/>
                    <a:p>
                      <a:endParaRPr lang="zh-CN"/>
                    </a:p>
                  </a:txBody>
                  <a:tcPr>
                    <a:blipFill rotWithShape="1">
                      <a:blip r:embed="rId9"/>
                      <a:stretch>
                        <a:fillRect l="-102703" t="-106557" r="-706757" b="-395082"/>
                      </a:stretch>
                    </a:blipFill>
                  </a:tcPr>
                </a:tc>
                <a:tc>
                  <a:txBody>
                    <a:bodyPr/>
                    <a:lstStyle/>
                    <a:p>
                      <a:endParaRPr lang="zh-CN"/>
                    </a:p>
                  </a:txBody>
                  <a:tcPr>
                    <a:blipFill rotWithShape="1">
                      <a:blip r:embed="rId9"/>
                      <a:stretch>
                        <a:fillRect l="-200000" t="-106557" r="-597333" b="-395082"/>
                      </a:stretch>
                    </a:blipFill>
                  </a:tcPr>
                </a:tc>
                <a:tc>
                  <a:txBody>
                    <a:bodyPr/>
                    <a:lstStyle/>
                    <a:p>
                      <a:endParaRPr lang="zh-CN"/>
                    </a:p>
                  </a:txBody>
                  <a:tcPr>
                    <a:blipFill rotWithShape="1">
                      <a:blip r:embed="rId9"/>
                      <a:stretch>
                        <a:fillRect l="-304054" t="-106557" r="-505405" b="-395082"/>
                      </a:stretch>
                    </a:blipFill>
                  </a:tcPr>
                </a:tc>
                <a:tc>
                  <a:txBody>
                    <a:bodyPr/>
                    <a:lstStyle/>
                    <a:p>
                      <a:endParaRPr lang="zh-CN"/>
                    </a:p>
                  </a:txBody>
                  <a:tcPr>
                    <a:blipFill rotWithShape="1">
                      <a:blip r:embed="rId9"/>
                      <a:stretch>
                        <a:fillRect l="-398667" t="-106557" r="-398667" b="-395082"/>
                      </a:stretch>
                    </a:blipFill>
                  </a:tcPr>
                </a:tc>
                <a:tc>
                  <a:txBody>
                    <a:bodyPr/>
                    <a:lstStyle/>
                    <a:p>
                      <a:endParaRPr lang="zh-CN"/>
                    </a:p>
                  </a:txBody>
                  <a:tcPr>
                    <a:blipFill rotWithShape="1">
                      <a:blip r:embed="rId9"/>
                      <a:stretch>
                        <a:fillRect l="-505405" t="-106557" r="-304054" b="-395082"/>
                      </a:stretch>
                    </a:blipFill>
                  </a:tcPr>
                </a:tc>
                <a:tc>
                  <a:txBody>
                    <a:bodyPr/>
                    <a:lstStyle/>
                    <a:p>
                      <a:endParaRPr lang="zh-CN"/>
                    </a:p>
                  </a:txBody>
                  <a:tcPr>
                    <a:blipFill rotWithShape="1">
                      <a:blip r:embed="rId9"/>
                      <a:stretch>
                        <a:fillRect l="-597333" t="-106557" r="-200000" b="-395082"/>
                      </a:stretch>
                    </a:blipFill>
                  </a:tcPr>
                </a:tc>
                <a:tc>
                  <a:txBody>
                    <a:bodyPr/>
                    <a:lstStyle/>
                    <a:p>
                      <a:endParaRPr lang="zh-CN"/>
                    </a:p>
                  </a:txBody>
                  <a:tcPr>
                    <a:blipFill rotWithShape="1">
                      <a:blip r:embed="rId9"/>
                      <a:stretch>
                        <a:fillRect l="-706757" t="-106557" r="-102703" b="-395082"/>
                      </a:stretch>
                    </a:blipFill>
                  </a:tcPr>
                </a:tc>
                <a:tc>
                  <a:txBody>
                    <a:bodyPr/>
                    <a:lstStyle/>
                    <a:p>
                      <a:endParaRPr lang="zh-CN"/>
                    </a:p>
                  </a:txBody>
                  <a:tcPr>
                    <a:blipFill rotWithShape="1">
                      <a:blip r:embed="rId9"/>
                      <a:stretch>
                        <a:fillRect l="-796000" t="-106557" r="-1333" b="-395082"/>
                      </a:stretch>
                    </a:blipFill>
                  </a:tcPr>
                </a:tc>
                <a:extLst>
                  <a:ext uri="{0D108BD9-81ED-4DB2-BD59-A6C34878D82A}">
                    <a16:rowId xmlns:a16="http://schemas.microsoft.com/office/drawing/2014/main" val="10001"/>
                  </a:ext>
                </a:extLst>
              </a:tr>
              <a:tr h="365760">
                <a:tc>
                  <a:txBody>
                    <a:bodyPr/>
                    <a:lstStyle/>
                    <a:p>
                      <a:endParaRPr lang="zh-CN"/>
                    </a:p>
                  </a:txBody>
                  <a:tcPr>
                    <a:blipFill rotWithShape="1">
                      <a:blip r:embed="rId9"/>
                      <a:stretch>
                        <a:fillRect l="-1333" t="-210000" r="-796000" b="-301667"/>
                      </a:stretch>
                    </a:blipFill>
                  </a:tcPr>
                </a:tc>
                <a:tc>
                  <a:txBody>
                    <a:bodyPr/>
                    <a:lstStyle/>
                    <a:p>
                      <a:endParaRPr lang="zh-CN"/>
                    </a:p>
                  </a:txBody>
                  <a:tcPr>
                    <a:blipFill rotWithShape="1">
                      <a:blip r:embed="rId9"/>
                      <a:stretch>
                        <a:fillRect l="-102703" t="-210000" r="-706757" b="-301667"/>
                      </a:stretch>
                    </a:blipFill>
                  </a:tcPr>
                </a:tc>
                <a:tc>
                  <a:txBody>
                    <a:bodyPr/>
                    <a:lstStyle/>
                    <a:p>
                      <a:endParaRPr lang="zh-CN"/>
                    </a:p>
                  </a:txBody>
                  <a:tcPr>
                    <a:blipFill rotWithShape="1">
                      <a:blip r:embed="rId9"/>
                      <a:stretch>
                        <a:fillRect l="-200000" t="-210000" r="-597333" b="-301667"/>
                      </a:stretch>
                    </a:blipFill>
                  </a:tcPr>
                </a:tc>
                <a:tc>
                  <a:txBody>
                    <a:bodyPr/>
                    <a:lstStyle/>
                    <a:p>
                      <a:endParaRPr lang="zh-CN"/>
                    </a:p>
                  </a:txBody>
                  <a:tcPr>
                    <a:blipFill rotWithShape="1">
                      <a:blip r:embed="rId9"/>
                      <a:stretch>
                        <a:fillRect l="-304054" t="-210000" r="-505405" b="-301667"/>
                      </a:stretch>
                    </a:blipFill>
                  </a:tcPr>
                </a:tc>
                <a:tc>
                  <a:txBody>
                    <a:bodyPr/>
                    <a:lstStyle/>
                    <a:p>
                      <a:endParaRPr lang="zh-CN"/>
                    </a:p>
                  </a:txBody>
                  <a:tcPr>
                    <a:blipFill rotWithShape="1">
                      <a:blip r:embed="rId9"/>
                      <a:stretch>
                        <a:fillRect l="-398667" t="-210000" r="-398667" b="-301667"/>
                      </a:stretch>
                    </a:blipFill>
                  </a:tcPr>
                </a:tc>
                <a:tc>
                  <a:txBody>
                    <a:bodyPr/>
                    <a:lstStyle/>
                    <a:p>
                      <a:endParaRPr lang="zh-CN"/>
                    </a:p>
                  </a:txBody>
                  <a:tcPr>
                    <a:blipFill rotWithShape="1">
                      <a:blip r:embed="rId9"/>
                      <a:stretch>
                        <a:fillRect l="-505405" t="-210000" r="-304054" b="-301667"/>
                      </a:stretch>
                    </a:blipFill>
                  </a:tcPr>
                </a:tc>
                <a:tc>
                  <a:txBody>
                    <a:bodyPr/>
                    <a:lstStyle/>
                    <a:p>
                      <a:endParaRPr lang="zh-CN"/>
                    </a:p>
                  </a:txBody>
                  <a:tcPr>
                    <a:blipFill rotWithShape="1">
                      <a:blip r:embed="rId9"/>
                      <a:stretch>
                        <a:fillRect l="-597333" t="-210000" r="-200000" b="-301667"/>
                      </a:stretch>
                    </a:blipFill>
                  </a:tcPr>
                </a:tc>
                <a:tc>
                  <a:txBody>
                    <a:bodyPr/>
                    <a:lstStyle/>
                    <a:p>
                      <a:endParaRPr lang="zh-CN"/>
                    </a:p>
                  </a:txBody>
                  <a:tcPr>
                    <a:blipFill rotWithShape="1">
                      <a:blip r:embed="rId9"/>
                      <a:stretch>
                        <a:fillRect l="-706757" t="-210000" r="-102703" b="-3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2"/>
                  </a:ext>
                </a:extLst>
              </a:tr>
              <a:tr h="365760">
                <a:tc>
                  <a:txBody>
                    <a:bodyPr/>
                    <a:lstStyle/>
                    <a:p>
                      <a:endParaRPr lang="zh-CN"/>
                    </a:p>
                  </a:txBody>
                  <a:tcPr>
                    <a:blipFill rotWithShape="1">
                      <a:blip r:embed="rId9"/>
                      <a:stretch>
                        <a:fillRect l="-1333" t="-310000" r="-796000" b="-201667"/>
                      </a:stretch>
                    </a:blipFill>
                  </a:tcPr>
                </a:tc>
                <a:tc>
                  <a:txBody>
                    <a:bodyPr/>
                    <a:lstStyle/>
                    <a:p>
                      <a:endParaRPr lang="zh-CN"/>
                    </a:p>
                  </a:txBody>
                  <a:tcPr>
                    <a:blipFill rotWithShape="1">
                      <a:blip r:embed="rId9"/>
                      <a:stretch>
                        <a:fillRect l="-102703" t="-310000" r="-706757" b="-201667"/>
                      </a:stretch>
                    </a:blipFill>
                  </a:tcPr>
                </a:tc>
                <a:tc>
                  <a:txBody>
                    <a:bodyPr/>
                    <a:lstStyle/>
                    <a:p>
                      <a:endParaRPr lang="zh-CN"/>
                    </a:p>
                  </a:txBody>
                  <a:tcPr>
                    <a:blipFill rotWithShape="1">
                      <a:blip r:embed="rId9"/>
                      <a:stretch>
                        <a:fillRect l="-200000" t="-310000" r="-597333" b="-201667"/>
                      </a:stretch>
                    </a:blipFill>
                  </a:tcPr>
                </a:tc>
                <a:tc>
                  <a:txBody>
                    <a:bodyPr/>
                    <a:lstStyle/>
                    <a:p>
                      <a:endParaRPr lang="zh-CN"/>
                    </a:p>
                  </a:txBody>
                  <a:tcPr>
                    <a:blipFill rotWithShape="1">
                      <a:blip r:embed="rId9"/>
                      <a:stretch>
                        <a:fillRect l="-304054" t="-310000" r="-505405" b="-201667"/>
                      </a:stretch>
                    </a:blipFill>
                  </a:tcPr>
                </a:tc>
                <a:tc>
                  <a:txBody>
                    <a:bodyPr/>
                    <a:lstStyle/>
                    <a:p>
                      <a:endParaRPr lang="zh-CN"/>
                    </a:p>
                  </a:txBody>
                  <a:tcPr>
                    <a:blipFill rotWithShape="1">
                      <a:blip r:embed="rId9"/>
                      <a:stretch>
                        <a:fillRect l="-398667" t="-310000" r="-398667" b="-201667"/>
                      </a:stretch>
                    </a:blipFill>
                  </a:tcPr>
                </a:tc>
                <a:tc>
                  <a:txBody>
                    <a:bodyPr/>
                    <a:lstStyle/>
                    <a:p>
                      <a:endParaRPr lang="zh-CN"/>
                    </a:p>
                  </a:txBody>
                  <a:tcPr>
                    <a:blipFill rotWithShape="1">
                      <a:blip r:embed="rId9"/>
                      <a:stretch>
                        <a:fillRect l="-505405" t="-310000" r="-304054" b="-201667"/>
                      </a:stretch>
                    </a:blipFill>
                  </a:tcPr>
                </a:tc>
                <a:tc>
                  <a:txBody>
                    <a:bodyPr/>
                    <a:lstStyle/>
                    <a:p>
                      <a:endParaRPr lang="zh-CN"/>
                    </a:p>
                  </a:txBody>
                  <a:tcPr>
                    <a:blipFill rotWithShape="1">
                      <a:blip r:embed="rId9"/>
                      <a:stretch>
                        <a:fillRect l="-597333" t="-310000" r="-200000" b="-201667"/>
                      </a:stretch>
                    </a:blipFill>
                  </a:tcPr>
                </a:tc>
                <a:tc>
                  <a:txBody>
                    <a:bodyPr/>
                    <a:lstStyle/>
                    <a:p>
                      <a:endParaRPr lang="zh-CN"/>
                    </a:p>
                  </a:txBody>
                  <a:tcPr>
                    <a:blipFill rotWithShape="1">
                      <a:blip r:embed="rId9"/>
                      <a:stretch>
                        <a:fillRect l="-706757" t="-310000" r="-102703" b="-2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3"/>
                  </a:ext>
                </a:extLst>
              </a:tr>
              <a:tr h="365760">
                <a:tc>
                  <a:txBody>
                    <a:bodyPr/>
                    <a:lstStyle/>
                    <a:p>
                      <a:endParaRPr lang="zh-CN"/>
                    </a:p>
                  </a:txBody>
                  <a:tcPr>
                    <a:blipFill rotWithShape="1">
                      <a:blip r:embed="rId9"/>
                      <a:stretch>
                        <a:fillRect l="-1333" t="-410000" r="-796000" b="-101667"/>
                      </a:stretch>
                    </a:blipFill>
                  </a:tcPr>
                </a:tc>
                <a:tc>
                  <a:txBody>
                    <a:bodyPr/>
                    <a:lstStyle/>
                    <a:p>
                      <a:endParaRPr lang="zh-CN"/>
                    </a:p>
                  </a:txBody>
                  <a:tcPr>
                    <a:blipFill rotWithShape="1">
                      <a:blip r:embed="rId9"/>
                      <a:stretch>
                        <a:fillRect l="-102703" t="-410000" r="-706757" b="-101667"/>
                      </a:stretch>
                    </a:blipFill>
                  </a:tcPr>
                </a:tc>
                <a:tc>
                  <a:txBody>
                    <a:bodyPr/>
                    <a:lstStyle/>
                    <a:p>
                      <a:endParaRPr lang="zh-CN"/>
                    </a:p>
                  </a:txBody>
                  <a:tcPr>
                    <a:blipFill rotWithShape="1">
                      <a:blip r:embed="rId9"/>
                      <a:stretch>
                        <a:fillRect l="-200000" t="-410000" r="-597333" b="-101667"/>
                      </a:stretch>
                    </a:blipFill>
                  </a:tcPr>
                </a:tc>
                <a:tc>
                  <a:txBody>
                    <a:bodyPr/>
                    <a:lstStyle/>
                    <a:p>
                      <a:endParaRPr lang="zh-CN"/>
                    </a:p>
                  </a:txBody>
                  <a:tcPr>
                    <a:blipFill rotWithShape="1">
                      <a:blip r:embed="rId9"/>
                      <a:stretch>
                        <a:fillRect l="-304054" t="-410000" r="-505405" b="-101667"/>
                      </a:stretch>
                    </a:blipFill>
                  </a:tcPr>
                </a:tc>
                <a:tc>
                  <a:txBody>
                    <a:bodyPr/>
                    <a:lstStyle/>
                    <a:p>
                      <a:endParaRPr lang="zh-CN"/>
                    </a:p>
                  </a:txBody>
                  <a:tcPr>
                    <a:blipFill rotWithShape="1">
                      <a:blip r:embed="rId9"/>
                      <a:stretch>
                        <a:fillRect l="-398667" t="-410000" r="-398667" b="-101667"/>
                      </a:stretch>
                    </a:blipFill>
                  </a:tcPr>
                </a:tc>
                <a:tc>
                  <a:txBody>
                    <a:bodyPr/>
                    <a:lstStyle/>
                    <a:p>
                      <a:endParaRPr lang="zh-CN"/>
                    </a:p>
                  </a:txBody>
                  <a:tcPr>
                    <a:blipFill rotWithShape="1">
                      <a:blip r:embed="rId9"/>
                      <a:stretch>
                        <a:fillRect l="-505405" t="-410000" r="-304054" b="-101667"/>
                      </a:stretch>
                    </a:blipFill>
                  </a:tcPr>
                </a:tc>
                <a:tc>
                  <a:txBody>
                    <a:bodyPr/>
                    <a:lstStyle/>
                    <a:p>
                      <a:endParaRPr lang="zh-CN"/>
                    </a:p>
                  </a:txBody>
                  <a:tcPr>
                    <a:blipFill rotWithShape="1">
                      <a:blip r:embed="rId9"/>
                      <a:stretch>
                        <a:fillRect l="-597333" t="-410000" r="-200000" b="-101667"/>
                      </a:stretch>
                    </a:blipFill>
                  </a:tcPr>
                </a:tc>
                <a:tc>
                  <a:txBody>
                    <a:bodyPr/>
                    <a:lstStyle/>
                    <a:p>
                      <a:endParaRPr lang="zh-CN"/>
                    </a:p>
                  </a:txBody>
                  <a:tcPr>
                    <a:blipFill rotWithShape="1">
                      <a:blip r:embed="rId9"/>
                      <a:stretch>
                        <a:fillRect l="-706757" t="-410000" r="-102703" b="-1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4"/>
                  </a:ext>
                </a:extLst>
              </a:tr>
              <a:tr h="365760">
                <a:tc>
                  <a:txBody>
                    <a:bodyPr/>
                    <a:lstStyle/>
                    <a:p>
                      <a:endParaRPr lang="zh-CN" altLang="en-US" dirty="0"/>
                    </a:p>
                  </a:txBody>
                  <a:tcPr>
                    <a:solidFill>
                      <a:srgbClr val="00B050"/>
                    </a:solidFill>
                  </a:tcPr>
                </a:tc>
                <a:tc>
                  <a:txBody>
                    <a:bodyPr/>
                    <a:lstStyle/>
                    <a:p>
                      <a:endParaRPr lang="zh-CN"/>
                    </a:p>
                  </a:txBody>
                  <a:tcPr>
                    <a:blipFill rotWithShape="1">
                      <a:blip r:embed="rId9"/>
                      <a:stretch>
                        <a:fillRect l="-102703" t="-510000" r="-706757" b="-1667"/>
                      </a:stretch>
                    </a:blipFill>
                  </a:tcPr>
                </a:tc>
                <a:tc>
                  <a:txBody>
                    <a:bodyPr/>
                    <a:lstStyle/>
                    <a:p>
                      <a:endParaRPr lang="zh-CN"/>
                    </a:p>
                  </a:txBody>
                  <a:tcPr>
                    <a:blipFill rotWithShape="1">
                      <a:blip r:embed="rId9"/>
                      <a:stretch>
                        <a:fillRect l="-200000" t="-510000" r="-597333" b="-1667"/>
                      </a:stretch>
                    </a:blipFill>
                  </a:tcPr>
                </a:tc>
                <a:tc>
                  <a:txBody>
                    <a:bodyPr/>
                    <a:lstStyle/>
                    <a:p>
                      <a:endParaRPr lang="zh-CN"/>
                    </a:p>
                  </a:txBody>
                  <a:tcPr>
                    <a:blipFill rotWithShape="1">
                      <a:blip r:embed="rId9"/>
                      <a:stretch>
                        <a:fillRect l="-304054" t="-510000" r="-505405" b="-1667"/>
                      </a:stretch>
                    </a:blipFill>
                  </a:tcPr>
                </a:tc>
                <a:tc>
                  <a:txBody>
                    <a:bodyPr/>
                    <a:lstStyle/>
                    <a:p>
                      <a:endParaRPr lang="zh-CN"/>
                    </a:p>
                  </a:txBody>
                  <a:tcPr>
                    <a:blipFill rotWithShape="1">
                      <a:blip r:embed="rId9"/>
                      <a:stretch>
                        <a:fillRect l="-398667" t="-510000" r="-398667" b="-1667"/>
                      </a:stretch>
                    </a:blipFill>
                  </a:tcPr>
                </a:tc>
                <a:tc>
                  <a:txBody>
                    <a:bodyPr/>
                    <a:lstStyle/>
                    <a:p>
                      <a:endParaRPr lang="zh-CN"/>
                    </a:p>
                  </a:txBody>
                  <a:tcPr>
                    <a:blipFill rotWithShape="1">
                      <a:blip r:embed="rId9"/>
                      <a:stretch>
                        <a:fillRect l="-505405" t="-510000" r="-304054" b="-1667"/>
                      </a:stretch>
                    </a:blipFill>
                  </a:tcPr>
                </a:tc>
                <a:tc>
                  <a:txBody>
                    <a:bodyPr/>
                    <a:lstStyle/>
                    <a:p>
                      <a:endParaRPr lang="zh-CN"/>
                    </a:p>
                  </a:txBody>
                  <a:tcPr>
                    <a:blipFill rotWithShape="1">
                      <a:blip r:embed="rId9"/>
                      <a:stretch>
                        <a:fillRect l="-597333" t="-510000" r="-200000" b="-1667"/>
                      </a:stretch>
                    </a:blipFill>
                  </a:tcPr>
                </a:tc>
                <a:tc>
                  <a:txBody>
                    <a:bodyPr/>
                    <a:lstStyle/>
                    <a:p>
                      <a:endParaRPr lang="zh-CN"/>
                    </a:p>
                  </a:txBody>
                  <a:tcPr>
                    <a:blipFill rotWithShape="1">
                      <a:blip r:embed="rId9"/>
                      <a:stretch>
                        <a:fillRect l="-706757" t="-510000" r="-102703" b="-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5"/>
                  </a:ext>
                </a:extLst>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2.2</a:t>
            </a:r>
            <a:r>
              <a:rPr lang="zh-CN" altLang="en-US" sz="3200" dirty="0">
                <a:latin typeface="隶书" panose="02010509060101010101" pitchFamily="1" charset="-122"/>
              </a:rPr>
              <a:t> 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7)(</a:t>
            </a:r>
            <a:r>
              <a:rPr lang="zh-CN" altLang="en-US" sz="3200" dirty="0">
                <a:latin typeface="隶书" panose="02010509060101010101" pitchFamily="1" charset="-122"/>
              </a:rPr>
              <a:t>注</a:t>
            </a:r>
            <a:r>
              <a:rPr lang="en-US" altLang="zh-CN" sz="3200" dirty="0">
                <a:latin typeface="隶书" panose="02010509060101010101" pitchFamily="1" charset="-122"/>
              </a:rPr>
              <a:t>)</a:t>
            </a:r>
            <a:endParaRPr lang="zh-CN" alt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单纯形表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en-US" altLang="zh-CN" dirty="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𝒛</m:t>
                        </m:r>
                      </m:e>
                      <m:sub>
                        <m:r>
                          <a:rPr lang="en-US" altLang="zh-CN" b="1" i="1" smtClean="0">
                            <a:latin typeface="Cambria Math"/>
                          </a:rPr>
                          <m:t>𝟎</m:t>
                        </m:r>
                      </m:sub>
                    </m:sSub>
                    <m:r>
                      <a:rPr lang="en-US" altLang="zh-CN" b="1" i="1" smtClean="0">
                        <a:latin typeface="Cambria Math"/>
                      </a:rPr>
                      <m:t>=</m:t>
                    </m:r>
                    <m:nary>
                      <m:naryPr>
                        <m:chr m:val="∑"/>
                        <m:limLoc m:val="subSup"/>
                        <m:ctrlPr>
                          <a:rPr lang="en-US" altLang="zh-CN" b="1" i="1" smtClean="0">
                            <a:latin typeface="Cambria Math" panose="02040503050406030204" pitchFamily="18" charset="0"/>
                          </a:rPr>
                        </m:ctrlPr>
                      </m:naryPr>
                      <m:sub>
                        <m:r>
                          <m:rPr>
                            <m:brk m:alnAt="25"/>
                          </m:rPr>
                          <a:rPr lang="en-US" altLang="zh-CN" b="1" i="1" smtClean="0">
                            <a:latin typeface="Cambria Math"/>
                          </a:rPr>
                          <m:t>𝒊</m:t>
                        </m:r>
                        <m:r>
                          <a:rPr lang="en-US" altLang="zh-CN" b="1" i="1" smtClean="0">
                            <a:latin typeface="Cambria Math"/>
                          </a:rPr>
                          <m:t>=</m:t>
                        </m:r>
                        <m:r>
                          <a:rPr lang="en-US" altLang="zh-CN" b="1" i="1" smtClean="0">
                            <a:latin typeface="Cambria Math"/>
                          </a:rPr>
                          <m:t>𝟏</m:t>
                        </m:r>
                      </m:sub>
                      <m:sup>
                        <m:r>
                          <a:rPr lang="en-US" altLang="zh-CN" b="1" i="1" smtClean="0">
                            <a:latin typeface="Cambria Math"/>
                          </a:rPr>
                          <m:t>𝒎</m:t>
                        </m:r>
                      </m:sup>
                      <m:e>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𝒊</m:t>
                            </m:r>
                          </m:sub>
                        </m:sSub>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e>
                    </m:nary>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𝝈</m:t>
                        </m:r>
                      </m:e>
                      <m:sub>
                        <m:r>
                          <a:rPr lang="en-US" altLang="zh-CN" b="1" i="1" smtClean="0">
                            <a:latin typeface="Cambria Math"/>
                          </a:rPr>
                          <m:t>𝒊</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𝒊</m:t>
                        </m:r>
                      </m:sub>
                    </m:sSub>
                    <m:r>
                      <a:rPr lang="en-US" altLang="zh-CN" b="1" i="1" smtClean="0">
                        <a:latin typeface="Cambria Math"/>
                      </a:rPr>
                      <m:t>−</m:t>
                    </m:r>
                    <m:nary>
                      <m:naryPr>
                        <m:chr m:val="∑"/>
                        <m:limLoc m:val="subSup"/>
                        <m:ctrlPr>
                          <a:rPr lang="en-US" altLang="zh-CN" b="1" i="1" smtClean="0">
                            <a:latin typeface="Cambria Math" panose="02040503050406030204" pitchFamily="18" charset="0"/>
                          </a:rPr>
                        </m:ctrlPr>
                      </m:naryPr>
                      <m:sub>
                        <m:r>
                          <m:rPr>
                            <m:brk m:alnAt="25"/>
                          </m:rPr>
                          <a:rPr lang="en-US" altLang="zh-CN" b="1" i="1" smtClean="0">
                            <a:latin typeface="Cambria Math"/>
                          </a:rPr>
                          <m:t>𝒌</m:t>
                        </m:r>
                        <m:r>
                          <a:rPr lang="en-US" altLang="zh-CN" b="1" i="1" smtClean="0">
                            <a:latin typeface="Cambria Math"/>
                          </a:rPr>
                          <m:t>=</m:t>
                        </m:r>
                        <m:r>
                          <a:rPr lang="en-US" altLang="zh-CN" b="1" i="1" smtClean="0">
                            <a:latin typeface="Cambria Math"/>
                          </a:rPr>
                          <m:t>𝟏</m:t>
                        </m:r>
                      </m:sub>
                      <m:sup>
                        <m:r>
                          <a:rPr lang="en-US" altLang="zh-CN" b="1" i="1" smtClean="0">
                            <a:latin typeface="Cambria Math"/>
                          </a:rPr>
                          <m:t>𝒎</m:t>
                        </m:r>
                      </m:sup>
                      <m:e>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𝒌</m:t>
                            </m:r>
                          </m:sub>
                        </m:sSub>
                        <m:sSub>
                          <m:sSubPr>
                            <m:ctrlPr>
                              <a:rPr lang="en-US" altLang="zh-CN" b="1" i="1" smtClean="0">
                                <a:latin typeface="Cambria Math" panose="02040503050406030204" pitchFamily="18" charset="0"/>
                              </a:rPr>
                            </m:ctrlPr>
                          </m:sSubPr>
                          <m:e>
                            <m:r>
                              <a:rPr lang="en-US" altLang="zh-CN" b="1" i="1" smtClean="0">
                                <a:latin typeface="Cambria Math"/>
                              </a:rPr>
                              <m:t>𝒂</m:t>
                            </m:r>
                          </m:e>
                          <m:sub>
                            <m:r>
                              <a:rPr lang="en-US" altLang="zh-CN" b="1" i="1" smtClean="0">
                                <a:latin typeface="Cambria Math"/>
                              </a:rPr>
                              <m:t>𝒌𝒊</m:t>
                            </m:r>
                          </m:sub>
                        </m:sSub>
                      </m:e>
                    </m:nary>
                  </m:oMath>
                </a14:m>
                <a:r>
                  <a:rPr lang="en-US" altLang="zh-CN" dirty="0"/>
                  <a:t>,</a:t>
                </a:r>
                <a:r>
                  <a:rPr lang="zh-CN" altLang="en-US" dirty="0"/>
                  <a:t>取最大值作为进基变量，不妨设为</a:t>
                </a:r>
                <a14:m>
                  <m:oMath xmlns:m="http://schemas.openxmlformats.org/officeDocument/2006/math">
                    <m:r>
                      <a:rPr lang="en-US" altLang="zh-CN" b="1" i="1" smtClean="0">
                        <a:latin typeface="Cambria Math"/>
                      </a:rPr>
                      <m:t>𝒌</m:t>
                    </m:r>
                    <m:r>
                      <a:rPr lang="en-US" altLang="zh-CN" b="1" i="1" smtClean="0">
                        <a:latin typeface="Cambria Math"/>
                      </a:rPr>
                      <m:t>,</m:t>
                    </m:r>
                  </m:oMath>
                </a14:m>
                <a:r>
                  <a:rPr lang="zh-CN" altLang="en-US" dirty="0"/>
                  <a:t>即</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a:rPr>
                          <m:t>𝒙</m:t>
                        </m:r>
                      </m:e>
                      <m:sub>
                        <m:r>
                          <a:rPr lang="en-US" altLang="zh-CN" b="1" i="1" dirty="0" smtClean="0">
                            <a:latin typeface="Cambria Math"/>
                          </a:rPr>
                          <m:t>𝒌</m:t>
                        </m:r>
                      </m:sub>
                    </m:sSub>
                  </m:oMath>
                </a14:m>
                <a:r>
                  <a:rPr lang="zh-CN" altLang="en-US" dirty="0"/>
                  <a:t>为进基变量，最右边的一列为判断离基变量的值</a:t>
                </a:r>
                <a:r>
                  <a:rPr lang="en-US" altLang="zh-CN" dirty="0"/>
                  <a:t>:</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𝒃</m:t>
                        </m:r>
                      </m:e>
                      <m:sub>
                        <m:r>
                          <a:rPr lang="en-US" altLang="zh-CN" b="1" i="1" smtClean="0">
                            <a:latin typeface="Cambria Math"/>
                          </a:rPr>
                          <m:t>𝒊</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𝒂</m:t>
                        </m:r>
                      </m:e>
                      <m:sub>
                        <m:r>
                          <a:rPr lang="en-US" altLang="zh-CN" b="1" i="1" smtClean="0">
                            <a:latin typeface="Cambria Math"/>
                          </a:rPr>
                          <m:t>𝒊𝒌</m:t>
                        </m:r>
                      </m:sub>
                    </m:sSub>
                  </m:oMath>
                </a14:m>
                <a:r>
                  <a:rPr lang="en-US" altLang="zh-CN" dirty="0"/>
                  <a:t>,</a:t>
                </a:r>
                <a:r>
                  <a:rPr lang="zh-CN" altLang="en-US" dirty="0"/>
                  <a:t>如果</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𝒂</m:t>
                        </m:r>
                      </m:e>
                      <m:sub>
                        <m:r>
                          <a:rPr lang="en-US" altLang="zh-CN" b="1" i="1" smtClean="0">
                            <a:latin typeface="Cambria Math"/>
                          </a:rPr>
                          <m:t>𝒊𝒌</m:t>
                        </m:r>
                      </m:sub>
                    </m:sSub>
                    <m:r>
                      <a:rPr lang="en-US" altLang="zh-CN" b="1" i="1" smtClean="0">
                        <a:latin typeface="Cambria Math"/>
                      </a:rPr>
                      <m:t>=</m:t>
                    </m:r>
                    <m:r>
                      <a:rPr lang="en-US" altLang="zh-CN" b="1" i="1" smtClean="0">
                        <a:latin typeface="Cambria Math"/>
                      </a:rPr>
                      <m:t>𝟎</m:t>
                    </m:r>
                  </m:oMath>
                </a14:m>
                <a:r>
                  <a:rPr lang="en-US" altLang="zh-CN" dirty="0"/>
                  <a:t>,</a:t>
                </a:r>
                <a:r>
                  <a:rPr lang="zh-CN" altLang="en-US" dirty="0"/>
                  <a:t>该值设为无穷大，选择最小的作为离基变量</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graphicFrame>
        <p:nvGraphicFramePr>
          <p:cNvPr id="4" name="Table 3"/>
          <p:cNvGraphicFramePr>
            <a:graphicFrameLocks noGrp="1"/>
          </p:cNvGraphicFramePr>
          <p:nvPr/>
        </p:nvGraphicFramePr>
        <p:xfrm>
          <a:off x="2288704" y="1736973"/>
          <a:ext cx="4094037" cy="2226628"/>
        </p:xfrm>
        <a:graphic>
          <a:graphicData uri="http://schemas.openxmlformats.org/drawingml/2006/table">
            <a:tbl>
              <a:tblPr firstRow="1" bandRow="1">
                <a:tableStyleId>{5C22544A-7EE6-4342-B048-85BDC9FD1C3A}</a:tableStyleId>
              </a:tblPr>
              <a:tblGrid>
                <a:gridCol w="454893">
                  <a:extLst>
                    <a:ext uri="{9D8B030D-6E8A-4147-A177-3AD203B41FA5}">
                      <a16:colId xmlns:a16="http://schemas.microsoft.com/office/drawing/2014/main" val="20000"/>
                    </a:ext>
                  </a:extLst>
                </a:gridCol>
                <a:gridCol w="454893">
                  <a:extLst>
                    <a:ext uri="{9D8B030D-6E8A-4147-A177-3AD203B41FA5}">
                      <a16:colId xmlns:a16="http://schemas.microsoft.com/office/drawing/2014/main" val="20001"/>
                    </a:ext>
                  </a:extLst>
                </a:gridCol>
                <a:gridCol w="454893">
                  <a:extLst>
                    <a:ext uri="{9D8B030D-6E8A-4147-A177-3AD203B41FA5}">
                      <a16:colId xmlns:a16="http://schemas.microsoft.com/office/drawing/2014/main" val="20002"/>
                    </a:ext>
                  </a:extLst>
                </a:gridCol>
                <a:gridCol w="454893">
                  <a:extLst>
                    <a:ext uri="{9D8B030D-6E8A-4147-A177-3AD203B41FA5}">
                      <a16:colId xmlns:a16="http://schemas.microsoft.com/office/drawing/2014/main" val="20003"/>
                    </a:ext>
                  </a:extLst>
                </a:gridCol>
                <a:gridCol w="454893">
                  <a:extLst>
                    <a:ext uri="{9D8B030D-6E8A-4147-A177-3AD203B41FA5}">
                      <a16:colId xmlns:a16="http://schemas.microsoft.com/office/drawing/2014/main" val="20004"/>
                    </a:ext>
                  </a:extLst>
                </a:gridCol>
                <a:gridCol w="454893">
                  <a:extLst>
                    <a:ext uri="{9D8B030D-6E8A-4147-A177-3AD203B41FA5}">
                      <a16:colId xmlns:a16="http://schemas.microsoft.com/office/drawing/2014/main" val="20005"/>
                    </a:ext>
                  </a:extLst>
                </a:gridCol>
                <a:gridCol w="454893">
                  <a:extLst>
                    <a:ext uri="{9D8B030D-6E8A-4147-A177-3AD203B41FA5}">
                      <a16:colId xmlns:a16="http://schemas.microsoft.com/office/drawing/2014/main" val="20006"/>
                    </a:ext>
                  </a:extLst>
                </a:gridCol>
                <a:gridCol w="454893">
                  <a:extLst>
                    <a:ext uri="{9D8B030D-6E8A-4147-A177-3AD203B41FA5}">
                      <a16:colId xmlns:a16="http://schemas.microsoft.com/office/drawing/2014/main" val="20007"/>
                    </a:ext>
                  </a:extLst>
                </a:gridCol>
                <a:gridCol w="454893">
                  <a:extLst>
                    <a:ext uri="{9D8B030D-6E8A-4147-A177-3AD203B41FA5}">
                      <a16:colId xmlns:a16="http://schemas.microsoft.com/office/drawing/2014/main" val="20008"/>
                    </a:ext>
                  </a:extLst>
                </a:gridCol>
              </a:tblGrid>
              <a:tr h="391795">
                <a:tc gridSpan="3">
                  <a:txBody>
                    <a:bodyPr/>
                    <a:lstStyle/>
                    <a:p>
                      <a:endParaRPr lang="zh-CN"/>
                    </a:p>
                  </a:txBody>
                  <a:tcPr>
                    <a:blipFill rotWithShape="1">
                      <a:blip r:embed="rId3"/>
                      <a:stretch>
                        <a:fillRect t="-1563" r="-200446" b="-471875"/>
                      </a:stretch>
                    </a:blipFill>
                  </a:tcPr>
                </a:tc>
                <a:tc hMerge="1">
                  <a:txBody>
                    <a:bodyPr/>
                    <a:lstStyle/>
                    <a:p>
                      <a:endParaRPr lang="zh-CN"/>
                    </a:p>
                  </a:txBody>
                  <a:tcPr/>
                </a:tc>
                <a:tc hMerge="1">
                  <a:txBody>
                    <a:bodyPr/>
                    <a:lstStyle/>
                    <a:p>
                      <a:endParaRPr lang="zh-CN"/>
                    </a:p>
                  </a:txBody>
                  <a:tcPr/>
                </a:tc>
                <a:tc>
                  <a:txBody>
                    <a:bodyPr/>
                    <a:lstStyle/>
                    <a:p>
                      <a:endParaRPr lang="zh-CN"/>
                    </a:p>
                  </a:txBody>
                  <a:tcPr>
                    <a:blipFill rotWithShape="1">
                      <a:blip r:embed="rId3"/>
                      <a:stretch>
                        <a:fillRect l="-298667" t="-1563" r="-498667" b="-471875"/>
                      </a:stretch>
                    </a:blipFill>
                  </a:tcPr>
                </a:tc>
                <a:tc>
                  <a:txBody>
                    <a:bodyPr/>
                    <a:lstStyle/>
                    <a:p>
                      <a:endParaRPr lang="zh-CN"/>
                    </a:p>
                  </a:txBody>
                  <a:tcPr>
                    <a:blipFill rotWithShape="1">
                      <a:blip r:embed="rId3"/>
                      <a:stretch>
                        <a:fillRect l="-404054" t="-1563" r="-405405" b="-471875"/>
                      </a:stretch>
                    </a:blipFill>
                  </a:tcPr>
                </a:tc>
                <a:tc>
                  <a:txBody>
                    <a:bodyPr/>
                    <a:lstStyle/>
                    <a:p>
                      <a:endParaRPr lang="zh-CN"/>
                    </a:p>
                  </a:txBody>
                  <a:tcPr>
                    <a:blipFill rotWithShape="1">
                      <a:blip r:embed="rId3"/>
                      <a:stretch>
                        <a:fillRect l="-497333" t="-1563" r="-300000" b="-471875"/>
                      </a:stretch>
                    </a:blipFill>
                  </a:tcPr>
                </a:tc>
                <a:tc>
                  <a:txBody>
                    <a:bodyPr/>
                    <a:lstStyle/>
                    <a:p>
                      <a:endParaRPr lang="zh-CN"/>
                    </a:p>
                  </a:txBody>
                  <a:tcPr>
                    <a:blipFill rotWithShape="1">
                      <a:blip r:embed="rId3"/>
                      <a:stretch>
                        <a:fillRect l="-597333" t="-1563" r="-200000" b="-471875"/>
                      </a:stretch>
                    </a:blipFill>
                  </a:tcPr>
                </a:tc>
                <a:tc>
                  <a:txBody>
                    <a:bodyPr/>
                    <a:lstStyle/>
                    <a:p>
                      <a:endParaRPr lang="zh-CN"/>
                    </a:p>
                  </a:txBody>
                  <a:tcPr>
                    <a:blipFill rotWithShape="1">
                      <a:blip r:embed="rId3"/>
                      <a:stretch>
                        <a:fillRect l="-706757" t="-1563" r="-102703" b="-471875"/>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0"/>
                  </a:ext>
                </a:extLst>
              </a:tr>
              <a:tr h="371793">
                <a:tc>
                  <a:txBody>
                    <a:bodyPr/>
                    <a:lstStyle/>
                    <a:p>
                      <a:endParaRPr lang="zh-CN"/>
                    </a:p>
                  </a:txBody>
                  <a:tcPr>
                    <a:blipFill rotWithShape="1">
                      <a:blip r:embed="rId3"/>
                      <a:stretch>
                        <a:fillRect t="-106557" r="-797333" b="-395082"/>
                      </a:stretch>
                    </a:blipFill>
                  </a:tcPr>
                </a:tc>
                <a:tc>
                  <a:txBody>
                    <a:bodyPr/>
                    <a:lstStyle/>
                    <a:p>
                      <a:endParaRPr lang="zh-CN"/>
                    </a:p>
                  </a:txBody>
                  <a:tcPr>
                    <a:blipFill rotWithShape="1">
                      <a:blip r:embed="rId3"/>
                      <a:stretch>
                        <a:fillRect l="-101351" t="-106557" r="-708108" b="-395082"/>
                      </a:stretch>
                    </a:blipFill>
                  </a:tcPr>
                </a:tc>
                <a:tc>
                  <a:txBody>
                    <a:bodyPr/>
                    <a:lstStyle/>
                    <a:p>
                      <a:endParaRPr lang="zh-CN"/>
                    </a:p>
                  </a:txBody>
                  <a:tcPr>
                    <a:blipFill rotWithShape="1">
                      <a:blip r:embed="rId3"/>
                      <a:stretch>
                        <a:fillRect l="-198667" t="-106557" r="-598667" b="-395082"/>
                      </a:stretch>
                    </a:blipFill>
                  </a:tcPr>
                </a:tc>
                <a:tc>
                  <a:txBody>
                    <a:bodyPr/>
                    <a:lstStyle/>
                    <a:p>
                      <a:endParaRPr lang="zh-CN"/>
                    </a:p>
                  </a:txBody>
                  <a:tcPr>
                    <a:blipFill rotWithShape="1">
                      <a:blip r:embed="rId3"/>
                      <a:stretch>
                        <a:fillRect l="-298667" t="-106557" r="-498667" b="-395082"/>
                      </a:stretch>
                    </a:blipFill>
                  </a:tcPr>
                </a:tc>
                <a:tc>
                  <a:txBody>
                    <a:bodyPr/>
                    <a:lstStyle/>
                    <a:p>
                      <a:endParaRPr lang="zh-CN"/>
                    </a:p>
                  </a:txBody>
                  <a:tcPr>
                    <a:blipFill rotWithShape="1">
                      <a:blip r:embed="rId3"/>
                      <a:stretch>
                        <a:fillRect l="-404054" t="-106557" r="-405405" b="-395082"/>
                      </a:stretch>
                    </a:blipFill>
                  </a:tcPr>
                </a:tc>
                <a:tc>
                  <a:txBody>
                    <a:bodyPr/>
                    <a:lstStyle/>
                    <a:p>
                      <a:endParaRPr lang="zh-CN"/>
                    </a:p>
                  </a:txBody>
                  <a:tcPr>
                    <a:blipFill rotWithShape="1">
                      <a:blip r:embed="rId3"/>
                      <a:stretch>
                        <a:fillRect l="-497333" t="-106557" r="-300000" b="-395082"/>
                      </a:stretch>
                    </a:blipFill>
                  </a:tcPr>
                </a:tc>
                <a:tc>
                  <a:txBody>
                    <a:bodyPr/>
                    <a:lstStyle/>
                    <a:p>
                      <a:endParaRPr lang="zh-CN"/>
                    </a:p>
                  </a:txBody>
                  <a:tcPr>
                    <a:blipFill rotWithShape="1">
                      <a:blip r:embed="rId3"/>
                      <a:stretch>
                        <a:fillRect l="-597333" t="-106557" r="-200000" b="-395082"/>
                      </a:stretch>
                    </a:blipFill>
                  </a:tcPr>
                </a:tc>
                <a:tc>
                  <a:txBody>
                    <a:bodyPr/>
                    <a:lstStyle/>
                    <a:p>
                      <a:endParaRPr lang="zh-CN"/>
                    </a:p>
                  </a:txBody>
                  <a:tcPr>
                    <a:blipFill rotWithShape="1">
                      <a:blip r:embed="rId3"/>
                      <a:stretch>
                        <a:fillRect l="-706757" t="-106557" r="-102703" b="-395082"/>
                      </a:stretch>
                    </a:blipFill>
                  </a:tcPr>
                </a:tc>
                <a:tc>
                  <a:txBody>
                    <a:bodyPr/>
                    <a:lstStyle/>
                    <a:p>
                      <a:endParaRPr lang="zh-CN"/>
                    </a:p>
                  </a:txBody>
                  <a:tcPr>
                    <a:blipFill rotWithShape="1">
                      <a:blip r:embed="rId3"/>
                      <a:stretch>
                        <a:fillRect l="-796000" t="-106557" r="-1333" b="-395082"/>
                      </a:stretch>
                    </a:blipFill>
                  </a:tcPr>
                </a:tc>
                <a:extLst>
                  <a:ext uri="{0D108BD9-81ED-4DB2-BD59-A6C34878D82A}">
                    <a16:rowId xmlns:a16="http://schemas.microsoft.com/office/drawing/2014/main" val="10001"/>
                  </a:ext>
                </a:extLst>
              </a:tr>
              <a:tr h="365760">
                <a:tc>
                  <a:txBody>
                    <a:bodyPr/>
                    <a:lstStyle/>
                    <a:p>
                      <a:endParaRPr lang="zh-CN"/>
                    </a:p>
                  </a:txBody>
                  <a:tcPr>
                    <a:blipFill rotWithShape="1">
                      <a:blip r:embed="rId3"/>
                      <a:stretch>
                        <a:fillRect t="-210000" r="-797333" b="-301667"/>
                      </a:stretch>
                    </a:blipFill>
                  </a:tcPr>
                </a:tc>
                <a:tc>
                  <a:txBody>
                    <a:bodyPr/>
                    <a:lstStyle/>
                    <a:p>
                      <a:endParaRPr lang="zh-CN"/>
                    </a:p>
                  </a:txBody>
                  <a:tcPr>
                    <a:blipFill rotWithShape="1">
                      <a:blip r:embed="rId3"/>
                      <a:stretch>
                        <a:fillRect l="-101351" t="-210000" r="-708108" b="-301667"/>
                      </a:stretch>
                    </a:blipFill>
                  </a:tcPr>
                </a:tc>
                <a:tc>
                  <a:txBody>
                    <a:bodyPr/>
                    <a:lstStyle/>
                    <a:p>
                      <a:endParaRPr lang="zh-CN"/>
                    </a:p>
                  </a:txBody>
                  <a:tcPr>
                    <a:blipFill rotWithShape="1">
                      <a:blip r:embed="rId3"/>
                      <a:stretch>
                        <a:fillRect l="-198667" t="-210000" r="-598667" b="-301667"/>
                      </a:stretch>
                    </a:blipFill>
                  </a:tcPr>
                </a:tc>
                <a:tc>
                  <a:txBody>
                    <a:bodyPr/>
                    <a:lstStyle/>
                    <a:p>
                      <a:endParaRPr lang="zh-CN"/>
                    </a:p>
                  </a:txBody>
                  <a:tcPr>
                    <a:blipFill rotWithShape="1">
                      <a:blip r:embed="rId3"/>
                      <a:stretch>
                        <a:fillRect l="-298667" t="-210000" r="-498667" b="-301667"/>
                      </a:stretch>
                    </a:blipFill>
                  </a:tcPr>
                </a:tc>
                <a:tc>
                  <a:txBody>
                    <a:bodyPr/>
                    <a:lstStyle/>
                    <a:p>
                      <a:endParaRPr lang="zh-CN"/>
                    </a:p>
                  </a:txBody>
                  <a:tcPr>
                    <a:blipFill rotWithShape="1">
                      <a:blip r:embed="rId3"/>
                      <a:stretch>
                        <a:fillRect l="-404054" t="-210000" r="-405405" b="-301667"/>
                      </a:stretch>
                    </a:blipFill>
                  </a:tcPr>
                </a:tc>
                <a:tc>
                  <a:txBody>
                    <a:bodyPr/>
                    <a:lstStyle/>
                    <a:p>
                      <a:endParaRPr lang="zh-CN"/>
                    </a:p>
                  </a:txBody>
                  <a:tcPr>
                    <a:blipFill rotWithShape="1">
                      <a:blip r:embed="rId3"/>
                      <a:stretch>
                        <a:fillRect l="-497333" t="-210000" r="-300000" b="-301667"/>
                      </a:stretch>
                    </a:blipFill>
                  </a:tcPr>
                </a:tc>
                <a:tc>
                  <a:txBody>
                    <a:bodyPr/>
                    <a:lstStyle/>
                    <a:p>
                      <a:endParaRPr lang="zh-CN"/>
                    </a:p>
                  </a:txBody>
                  <a:tcPr>
                    <a:blipFill rotWithShape="1">
                      <a:blip r:embed="rId3"/>
                      <a:stretch>
                        <a:fillRect l="-597333" t="-210000" r="-200000" b="-301667"/>
                      </a:stretch>
                    </a:blipFill>
                  </a:tcPr>
                </a:tc>
                <a:tc>
                  <a:txBody>
                    <a:bodyPr/>
                    <a:lstStyle/>
                    <a:p>
                      <a:endParaRPr lang="zh-CN"/>
                    </a:p>
                  </a:txBody>
                  <a:tcPr>
                    <a:blipFill rotWithShape="1">
                      <a:blip r:embed="rId3"/>
                      <a:stretch>
                        <a:fillRect l="-706757" t="-210000" r="-102703" b="-3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2"/>
                  </a:ext>
                </a:extLst>
              </a:tr>
              <a:tr h="365760">
                <a:tc>
                  <a:txBody>
                    <a:bodyPr/>
                    <a:lstStyle/>
                    <a:p>
                      <a:endParaRPr lang="zh-CN"/>
                    </a:p>
                  </a:txBody>
                  <a:tcPr>
                    <a:blipFill rotWithShape="1">
                      <a:blip r:embed="rId3"/>
                      <a:stretch>
                        <a:fillRect t="-310000" r="-797333" b="-201667"/>
                      </a:stretch>
                    </a:blipFill>
                  </a:tcPr>
                </a:tc>
                <a:tc>
                  <a:txBody>
                    <a:bodyPr/>
                    <a:lstStyle/>
                    <a:p>
                      <a:endParaRPr lang="zh-CN"/>
                    </a:p>
                  </a:txBody>
                  <a:tcPr>
                    <a:blipFill rotWithShape="1">
                      <a:blip r:embed="rId3"/>
                      <a:stretch>
                        <a:fillRect l="-101351" t="-310000" r="-708108" b="-201667"/>
                      </a:stretch>
                    </a:blipFill>
                  </a:tcPr>
                </a:tc>
                <a:tc>
                  <a:txBody>
                    <a:bodyPr/>
                    <a:lstStyle/>
                    <a:p>
                      <a:endParaRPr lang="zh-CN"/>
                    </a:p>
                  </a:txBody>
                  <a:tcPr>
                    <a:blipFill rotWithShape="1">
                      <a:blip r:embed="rId3"/>
                      <a:stretch>
                        <a:fillRect l="-198667" t="-310000" r="-598667" b="-201667"/>
                      </a:stretch>
                    </a:blipFill>
                  </a:tcPr>
                </a:tc>
                <a:tc>
                  <a:txBody>
                    <a:bodyPr/>
                    <a:lstStyle/>
                    <a:p>
                      <a:endParaRPr lang="zh-CN"/>
                    </a:p>
                  </a:txBody>
                  <a:tcPr>
                    <a:blipFill rotWithShape="1">
                      <a:blip r:embed="rId3"/>
                      <a:stretch>
                        <a:fillRect l="-298667" t="-310000" r="-498667" b="-201667"/>
                      </a:stretch>
                    </a:blipFill>
                  </a:tcPr>
                </a:tc>
                <a:tc>
                  <a:txBody>
                    <a:bodyPr/>
                    <a:lstStyle/>
                    <a:p>
                      <a:endParaRPr lang="zh-CN"/>
                    </a:p>
                  </a:txBody>
                  <a:tcPr>
                    <a:blipFill rotWithShape="1">
                      <a:blip r:embed="rId3"/>
                      <a:stretch>
                        <a:fillRect l="-404054" t="-310000" r="-405405" b="-201667"/>
                      </a:stretch>
                    </a:blipFill>
                  </a:tcPr>
                </a:tc>
                <a:tc>
                  <a:txBody>
                    <a:bodyPr/>
                    <a:lstStyle/>
                    <a:p>
                      <a:endParaRPr lang="zh-CN"/>
                    </a:p>
                  </a:txBody>
                  <a:tcPr>
                    <a:blipFill rotWithShape="1">
                      <a:blip r:embed="rId3"/>
                      <a:stretch>
                        <a:fillRect l="-497333" t="-310000" r="-300000" b="-201667"/>
                      </a:stretch>
                    </a:blipFill>
                  </a:tcPr>
                </a:tc>
                <a:tc>
                  <a:txBody>
                    <a:bodyPr/>
                    <a:lstStyle/>
                    <a:p>
                      <a:endParaRPr lang="zh-CN"/>
                    </a:p>
                  </a:txBody>
                  <a:tcPr>
                    <a:blipFill rotWithShape="1">
                      <a:blip r:embed="rId3"/>
                      <a:stretch>
                        <a:fillRect l="-597333" t="-310000" r="-200000" b="-201667"/>
                      </a:stretch>
                    </a:blipFill>
                  </a:tcPr>
                </a:tc>
                <a:tc>
                  <a:txBody>
                    <a:bodyPr/>
                    <a:lstStyle/>
                    <a:p>
                      <a:endParaRPr lang="zh-CN"/>
                    </a:p>
                  </a:txBody>
                  <a:tcPr>
                    <a:blipFill rotWithShape="1">
                      <a:blip r:embed="rId3"/>
                      <a:stretch>
                        <a:fillRect l="-706757" t="-310000" r="-102703" b="-2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3"/>
                  </a:ext>
                </a:extLst>
              </a:tr>
              <a:tr h="365760">
                <a:tc>
                  <a:txBody>
                    <a:bodyPr/>
                    <a:lstStyle/>
                    <a:p>
                      <a:endParaRPr lang="zh-CN"/>
                    </a:p>
                  </a:txBody>
                  <a:tcPr>
                    <a:blipFill rotWithShape="1">
                      <a:blip r:embed="rId3"/>
                      <a:stretch>
                        <a:fillRect t="-410000" r="-797333" b="-101667"/>
                      </a:stretch>
                    </a:blipFill>
                  </a:tcPr>
                </a:tc>
                <a:tc>
                  <a:txBody>
                    <a:bodyPr/>
                    <a:lstStyle/>
                    <a:p>
                      <a:endParaRPr lang="zh-CN"/>
                    </a:p>
                  </a:txBody>
                  <a:tcPr>
                    <a:blipFill rotWithShape="1">
                      <a:blip r:embed="rId3"/>
                      <a:stretch>
                        <a:fillRect l="-101351" t="-410000" r="-708108" b="-101667"/>
                      </a:stretch>
                    </a:blipFill>
                  </a:tcPr>
                </a:tc>
                <a:tc>
                  <a:txBody>
                    <a:bodyPr/>
                    <a:lstStyle/>
                    <a:p>
                      <a:endParaRPr lang="zh-CN"/>
                    </a:p>
                  </a:txBody>
                  <a:tcPr>
                    <a:blipFill rotWithShape="1">
                      <a:blip r:embed="rId3"/>
                      <a:stretch>
                        <a:fillRect l="-198667" t="-410000" r="-598667" b="-101667"/>
                      </a:stretch>
                    </a:blipFill>
                  </a:tcPr>
                </a:tc>
                <a:tc>
                  <a:txBody>
                    <a:bodyPr/>
                    <a:lstStyle/>
                    <a:p>
                      <a:endParaRPr lang="zh-CN"/>
                    </a:p>
                  </a:txBody>
                  <a:tcPr>
                    <a:blipFill rotWithShape="1">
                      <a:blip r:embed="rId3"/>
                      <a:stretch>
                        <a:fillRect l="-298667" t="-410000" r="-498667" b="-101667"/>
                      </a:stretch>
                    </a:blipFill>
                  </a:tcPr>
                </a:tc>
                <a:tc>
                  <a:txBody>
                    <a:bodyPr/>
                    <a:lstStyle/>
                    <a:p>
                      <a:endParaRPr lang="zh-CN"/>
                    </a:p>
                  </a:txBody>
                  <a:tcPr>
                    <a:blipFill rotWithShape="1">
                      <a:blip r:embed="rId3"/>
                      <a:stretch>
                        <a:fillRect l="-404054" t="-410000" r="-405405" b="-101667"/>
                      </a:stretch>
                    </a:blipFill>
                  </a:tcPr>
                </a:tc>
                <a:tc>
                  <a:txBody>
                    <a:bodyPr/>
                    <a:lstStyle/>
                    <a:p>
                      <a:endParaRPr lang="zh-CN"/>
                    </a:p>
                  </a:txBody>
                  <a:tcPr>
                    <a:blipFill rotWithShape="1">
                      <a:blip r:embed="rId3"/>
                      <a:stretch>
                        <a:fillRect l="-497333" t="-410000" r="-300000" b="-101667"/>
                      </a:stretch>
                    </a:blipFill>
                  </a:tcPr>
                </a:tc>
                <a:tc>
                  <a:txBody>
                    <a:bodyPr/>
                    <a:lstStyle/>
                    <a:p>
                      <a:endParaRPr lang="zh-CN"/>
                    </a:p>
                  </a:txBody>
                  <a:tcPr>
                    <a:blipFill rotWithShape="1">
                      <a:blip r:embed="rId3"/>
                      <a:stretch>
                        <a:fillRect l="-597333" t="-410000" r="-200000" b="-101667"/>
                      </a:stretch>
                    </a:blipFill>
                  </a:tcPr>
                </a:tc>
                <a:tc>
                  <a:txBody>
                    <a:bodyPr/>
                    <a:lstStyle/>
                    <a:p>
                      <a:endParaRPr lang="zh-CN"/>
                    </a:p>
                  </a:txBody>
                  <a:tcPr>
                    <a:blipFill rotWithShape="1">
                      <a:blip r:embed="rId3"/>
                      <a:stretch>
                        <a:fillRect l="-706757" t="-410000" r="-102703" b="-10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4"/>
                  </a:ext>
                </a:extLst>
              </a:tr>
              <a:tr h="365760">
                <a:tc>
                  <a:txBody>
                    <a:bodyPr/>
                    <a:lstStyle/>
                    <a:p>
                      <a:endParaRPr lang="zh-CN" altLang="en-US" dirty="0"/>
                    </a:p>
                  </a:txBody>
                  <a:tcPr>
                    <a:solidFill>
                      <a:srgbClr val="00B050"/>
                    </a:solidFill>
                  </a:tcPr>
                </a:tc>
                <a:tc>
                  <a:txBody>
                    <a:bodyPr/>
                    <a:lstStyle/>
                    <a:p>
                      <a:endParaRPr lang="zh-CN"/>
                    </a:p>
                  </a:txBody>
                  <a:tcPr>
                    <a:blipFill rotWithShape="1">
                      <a:blip r:embed="rId3"/>
                      <a:stretch>
                        <a:fillRect l="-101351" t="-510000" r="-708108" b="-1667"/>
                      </a:stretch>
                    </a:blipFill>
                  </a:tcPr>
                </a:tc>
                <a:tc>
                  <a:txBody>
                    <a:bodyPr/>
                    <a:lstStyle/>
                    <a:p>
                      <a:endParaRPr lang="zh-CN"/>
                    </a:p>
                  </a:txBody>
                  <a:tcPr>
                    <a:blipFill rotWithShape="1">
                      <a:blip r:embed="rId3"/>
                      <a:stretch>
                        <a:fillRect l="-198667" t="-510000" r="-598667" b="-1667"/>
                      </a:stretch>
                    </a:blipFill>
                  </a:tcPr>
                </a:tc>
                <a:tc>
                  <a:txBody>
                    <a:bodyPr/>
                    <a:lstStyle/>
                    <a:p>
                      <a:endParaRPr lang="zh-CN"/>
                    </a:p>
                  </a:txBody>
                  <a:tcPr>
                    <a:blipFill rotWithShape="1">
                      <a:blip r:embed="rId3"/>
                      <a:stretch>
                        <a:fillRect l="-298667" t="-510000" r="-498667" b="-1667"/>
                      </a:stretch>
                    </a:blipFill>
                  </a:tcPr>
                </a:tc>
                <a:tc>
                  <a:txBody>
                    <a:bodyPr/>
                    <a:lstStyle/>
                    <a:p>
                      <a:endParaRPr lang="zh-CN"/>
                    </a:p>
                  </a:txBody>
                  <a:tcPr>
                    <a:blipFill rotWithShape="1">
                      <a:blip r:embed="rId3"/>
                      <a:stretch>
                        <a:fillRect l="-404054" t="-510000" r="-405405" b="-1667"/>
                      </a:stretch>
                    </a:blipFill>
                  </a:tcPr>
                </a:tc>
                <a:tc>
                  <a:txBody>
                    <a:bodyPr/>
                    <a:lstStyle/>
                    <a:p>
                      <a:endParaRPr lang="zh-CN"/>
                    </a:p>
                  </a:txBody>
                  <a:tcPr>
                    <a:blipFill rotWithShape="1">
                      <a:blip r:embed="rId3"/>
                      <a:stretch>
                        <a:fillRect l="-497333" t="-510000" r="-300000" b="-1667"/>
                      </a:stretch>
                    </a:blipFill>
                  </a:tcPr>
                </a:tc>
                <a:tc>
                  <a:txBody>
                    <a:bodyPr/>
                    <a:lstStyle/>
                    <a:p>
                      <a:endParaRPr lang="zh-CN"/>
                    </a:p>
                  </a:txBody>
                  <a:tcPr>
                    <a:blipFill rotWithShape="1">
                      <a:blip r:embed="rId3"/>
                      <a:stretch>
                        <a:fillRect l="-597333" t="-510000" r="-200000" b="-1667"/>
                      </a:stretch>
                    </a:blipFill>
                  </a:tcPr>
                </a:tc>
                <a:tc>
                  <a:txBody>
                    <a:bodyPr/>
                    <a:lstStyle/>
                    <a:p>
                      <a:endParaRPr lang="zh-CN"/>
                    </a:p>
                  </a:txBody>
                  <a:tcPr>
                    <a:blipFill rotWithShape="1">
                      <a:blip r:embed="rId3"/>
                      <a:stretch>
                        <a:fillRect l="-706757" t="-510000" r="-102703" b="-1667"/>
                      </a:stretch>
                    </a:blipFill>
                  </a:tcPr>
                </a:tc>
                <a:tc>
                  <a:txBody>
                    <a:bodyPr/>
                    <a:lstStyle/>
                    <a:p>
                      <a:endParaRPr lang="zh-CN" altLang="en-US" dirty="0">
                        <a:solidFill>
                          <a:srgbClr val="0000FF"/>
                        </a:solidFill>
                      </a:endParaRPr>
                    </a:p>
                  </a:txBody>
                  <a:tcPr>
                    <a:solidFill>
                      <a:srgbClr val="00B050"/>
                    </a:solidFill>
                  </a:tcPr>
                </a:tc>
                <a:extLst>
                  <a:ext uri="{0D108BD9-81ED-4DB2-BD59-A6C34878D82A}">
                    <a16:rowId xmlns:a16="http://schemas.microsoft.com/office/drawing/2014/main" val="10005"/>
                  </a:ext>
                </a:extLst>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2.2</a:t>
            </a:r>
            <a:r>
              <a:rPr lang="zh-CN" altLang="en-US" sz="3200" dirty="0">
                <a:latin typeface="隶书" panose="02010509060101010101" pitchFamily="1" charset="-122"/>
              </a:rPr>
              <a:t> 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7)(</a:t>
            </a:r>
            <a:r>
              <a:rPr lang="zh-CN" altLang="en-US" sz="3200" dirty="0">
                <a:latin typeface="隶书" panose="02010509060101010101" pitchFamily="1" charset="-122"/>
              </a:rPr>
              <a:t>注</a:t>
            </a:r>
            <a:r>
              <a:rPr lang="en-US" altLang="zh-CN" sz="3200" dirty="0">
                <a:latin typeface="隶书" panose="02010509060101010101" pitchFamily="1" charset="-122"/>
              </a:rPr>
              <a:t>2)</a:t>
            </a:r>
            <a:endParaRPr lang="zh-CN" alt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用单纯形表计算</a:t>
                </a:r>
                <a:endParaRPr lang="en-US" altLang="zh-CN" dirty="0"/>
              </a:p>
              <a:p>
                <a:endParaRPr lang="en-US" altLang="zh-CN" dirty="0"/>
              </a:p>
              <a:p>
                <a:endParaRPr lang="en-US" altLang="zh-CN" dirty="0"/>
              </a:p>
              <a:p>
                <a:endParaRPr lang="en-US" altLang="zh-CN" dirty="0"/>
              </a:p>
              <a:p>
                <a:r>
                  <a:rPr lang="zh-CN" altLang="en-US" dirty="0"/>
                  <a:t>练习</a:t>
                </a:r>
                <a:endParaRPr lang="en-US" altLang="zh-CN" dirty="0"/>
              </a:p>
              <a:p>
                <a:endParaRPr lang="en-US" altLang="zh-CN" dirty="0"/>
              </a:p>
              <a:p>
                <a:r>
                  <a:rPr lang="zh-CN" altLang="en-US" dirty="0"/>
                  <a:t>最优值为</a:t>
                </a:r>
                <a:r>
                  <a:rPr lang="en-US" altLang="zh-CN" dirty="0"/>
                  <a:t>19</a:t>
                </a:r>
                <a:r>
                  <a:rPr lang="zh-CN" altLang="en-US" dirty="0"/>
                  <a:t>，最优解为</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𝒙</m:t>
                        </m:r>
                      </m:e>
                      <m:sup>
                        <m:r>
                          <a:rPr lang="en-US" altLang="zh-CN" b="1" i="1" smtClean="0">
                            <a:latin typeface="Cambria Math"/>
                          </a:rPr>
                          <m:t>∗</m:t>
                        </m:r>
                      </m:sup>
                    </m:sSup>
                    <m:r>
                      <a:rPr lang="en-US" altLang="zh-CN" b="1" i="1" smtClean="0">
                        <a:latin typeface="Cambria Math"/>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a:rPr>
                              <m:t>𝟐</m:t>
                            </m:r>
                            <m:r>
                              <a:rPr lang="en-US" altLang="zh-CN" b="1" i="1" smtClean="0">
                                <a:latin typeface="Cambria Math"/>
                              </a:rPr>
                              <m:t>,</m:t>
                            </m:r>
                            <m:r>
                              <a:rPr lang="en-US" altLang="zh-CN" b="1" i="1" smtClean="0">
                                <a:latin typeface="Cambria Math"/>
                              </a:rPr>
                              <m:t>𝟑</m:t>
                            </m:r>
                            <m:r>
                              <a:rPr lang="en-US" altLang="zh-CN" b="1" i="1" smtClean="0">
                                <a:latin typeface="Cambria Math"/>
                              </a:rPr>
                              <m:t>,</m:t>
                            </m:r>
                            <m:r>
                              <a:rPr lang="en-US" altLang="zh-CN" b="1" i="1" smtClean="0">
                                <a:latin typeface="Cambria Math"/>
                              </a:rPr>
                              <m:t>𝟎</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𝟎</m:t>
                            </m:r>
                          </m:e>
                        </m:d>
                      </m:e>
                      <m:sup>
                        <m:r>
                          <a:rPr lang="en-US" altLang="zh-CN" b="1" i="1" smtClean="0">
                            <a:latin typeface="Cambria Math"/>
                          </a:rPr>
                          <m:t>𝑻</m:t>
                        </m:r>
                      </m:sup>
                    </m:sSup>
                  </m:oMath>
                </a14:m>
                <a:endParaRPr lang="en-US" altLang="zh-CN" dirty="0"/>
              </a:p>
              <a:p>
                <a:endParaRPr lang="en-US" altLang="zh-CN" dirty="0"/>
              </a:p>
              <a:p>
                <a:r>
                  <a:rPr lang="zh-CN" altLang="en-US" dirty="0"/>
                  <a:t>注意：如果计算过程中出现检验数最大的正列</a:t>
                </a:r>
                <a14:m>
                  <m:oMath xmlns:m="http://schemas.openxmlformats.org/officeDocument/2006/math">
                    <m:r>
                      <a:rPr lang="en-US" altLang="zh-CN" b="1" i="1" smtClean="0">
                        <a:latin typeface="Cambria Math"/>
                      </a:rPr>
                      <m:t>𝒌</m:t>
                    </m:r>
                  </m:oMath>
                </a14:m>
                <a:r>
                  <a:rPr lang="zh-CN" altLang="en-US" dirty="0"/>
                  <a:t>对应的列</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𝒂</m:t>
                        </m:r>
                      </m:e>
                      <m:sub>
                        <m:r>
                          <a:rPr lang="en-US" altLang="zh-CN" b="1" i="1" smtClean="0">
                            <a:latin typeface="Cambria Math"/>
                          </a:rPr>
                          <m:t>𝒊𝒌</m:t>
                        </m:r>
                      </m:sub>
                    </m:sSub>
                    <m:r>
                      <a:rPr lang="en-US" altLang="zh-CN" b="1" i="1" smtClean="0">
                        <a:latin typeface="Cambria Math"/>
                      </a:rPr>
                      <m:t>≤</m:t>
                    </m:r>
                    <m:r>
                      <a:rPr lang="en-US" altLang="zh-CN" b="1" i="1" smtClean="0">
                        <a:latin typeface="Cambria Math"/>
                      </a:rPr>
                      <m:t>𝟎</m:t>
                    </m:r>
                  </m:oMath>
                </a14:m>
                <a:r>
                  <a:rPr lang="zh-CN" altLang="en-US" dirty="0"/>
                  <a:t>，则无有限最优解，如果对应的检验数为</a:t>
                </a:r>
                <a:r>
                  <a:rPr lang="en-US" altLang="zh-CN" dirty="0"/>
                  <a:t>0</a:t>
                </a:r>
                <a:r>
                  <a:rPr lang="zh-CN" altLang="en-US" dirty="0"/>
                  <a:t>，则有无穷多组最优解</a:t>
                </a: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89" t="-1735" r="-1455" b="-7809"/>
                </a:stretch>
              </a:blipFill>
            </p:spPr>
            <p:txBody>
              <a:bodyPr/>
              <a:lstStyle/>
              <a:p>
                <a:r>
                  <a:rPr lang="zh-CN" altLang="en-US">
                    <a:noFill/>
                  </a:rPr>
                  <a:t> </a:t>
                </a:r>
                <a:endParaRPr lang="zh-CN" altLang="en-US">
                  <a:noFill/>
                </a:endParaRPr>
              </a:p>
            </p:txBody>
          </p:sp>
        </mc:Fallback>
      </mc:AlternateContent>
      <p:graphicFrame>
        <p:nvGraphicFramePr>
          <p:cNvPr id="4" name="Object 3"/>
          <p:cNvGraphicFramePr>
            <a:graphicFrameLocks noChangeAspect="1"/>
          </p:cNvGraphicFramePr>
          <p:nvPr/>
        </p:nvGraphicFramePr>
        <p:xfrm>
          <a:off x="3944888" y="1111765"/>
          <a:ext cx="4320480" cy="2407524"/>
        </p:xfrm>
        <a:graphic>
          <a:graphicData uri="http://schemas.openxmlformats.org/presentationml/2006/ole">
            <mc:AlternateContent xmlns:mc="http://schemas.openxmlformats.org/markup-compatibility/2006">
              <mc:Choice xmlns:v="urn:schemas-microsoft-com:vml" Requires="v">
                <p:oleObj spid="_x0000_s20608" name="Equation" r:id="rId4" imgW="2552700" imgH="1422400" progId="Equation.DSMT4">
                  <p:embed/>
                </p:oleObj>
              </mc:Choice>
              <mc:Fallback>
                <p:oleObj name="Equation" r:id="rId4" imgW="2552700" imgH="1422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4888" y="1111765"/>
                        <a:ext cx="4320480" cy="2407524"/>
                      </a:xfrm>
                      <a:prstGeom prst="rect">
                        <a:avLst/>
                      </a:prstGeom>
                      <a:noFill/>
                      <a:ln>
                        <a:noFill/>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zh-CN" sz="2800" dirty="0"/>
            </a:br>
            <a:r>
              <a:rPr lang="en-US" altLang="zh-CN" sz="2800" dirty="0"/>
              <a:t>2.0</a:t>
            </a:r>
            <a:r>
              <a:rPr lang="zh-CN" altLang="en-US" sz="2800" dirty="0"/>
              <a:t>简单回顾一下线性代数里面的概念凸性</a:t>
            </a:r>
            <a:r>
              <a:rPr lang="en-US" altLang="zh-CN" sz="2800" dirty="0"/>
              <a:t>(Convexity)</a:t>
            </a:r>
            <a:br>
              <a:rPr lang="en-US" altLang="zh-CN" sz="2800" dirty="0"/>
            </a:b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400" dirty="0"/>
                  <a:t>顶点</a:t>
                </a:r>
                <a:r>
                  <a:rPr lang="en-US" altLang="zh-CN" sz="2400" dirty="0"/>
                  <a:t>(Vertex):</a:t>
                </a:r>
                <a:r>
                  <a:rPr lang="zh-CN" altLang="en-US" sz="2400" dirty="0"/>
                  <a:t>如果点</a:t>
                </a:r>
                <a14:m>
                  <m:oMath xmlns:m="http://schemas.openxmlformats.org/officeDocument/2006/math">
                    <m:r>
                      <a:rPr lang="en-US" altLang="zh-CN" sz="2400" i="1">
                        <a:latin typeface="Cambria Math"/>
                      </a:rPr>
                      <m:t>𝒙</m:t>
                    </m:r>
                  </m:oMath>
                </a14:m>
                <a:r>
                  <a:rPr lang="zh-CN" altLang="en-US" sz="2400" dirty="0"/>
                  <a:t>是两个或多个线段、边缘、表面的交点，则称为顶点</a:t>
                </a:r>
                <a:endParaRPr lang="en-US" altLang="zh-CN" sz="2400" dirty="0"/>
              </a:p>
              <a:p>
                <a:pPr lvl="1"/>
                <a:r>
                  <a:rPr lang="zh-CN" altLang="en-US" sz="2000" dirty="0">
                    <a:solidFill>
                      <a:srgbClr val="FF0000"/>
                    </a:solidFill>
                  </a:rPr>
                  <a:t>注意，凸集的顶点都是极点</a:t>
                </a:r>
                <a:endParaRPr lang="en-US" altLang="zh-CN" sz="2000" dirty="0">
                  <a:solidFill>
                    <a:srgbClr val="FF0000"/>
                  </a:solidFill>
                </a:endParaRPr>
              </a:p>
              <a:p>
                <a:r>
                  <a:rPr lang="zh-CN" altLang="en-US" sz="2400" dirty="0"/>
                  <a:t>如果两个极点由一条边</a:t>
                </a:r>
                <a:r>
                  <a:rPr lang="en-US" altLang="zh-CN" sz="2400" dirty="0"/>
                  <a:t>(</a:t>
                </a:r>
                <a:r>
                  <a:rPr lang="zh-CN" altLang="en-US" sz="2400" dirty="0"/>
                  <a:t>线，或面</a:t>
                </a:r>
                <a:r>
                  <a:rPr lang="en-US" altLang="zh-CN" sz="2400" dirty="0"/>
                  <a:t>)</a:t>
                </a:r>
                <a:r>
                  <a:rPr lang="zh-CN" altLang="en-US" sz="2400" dirty="0"/>
                  <a:t>连接，则称为相邻的极点</a:t>
                </a:r>
                <a:endParaRPr lang="en-US" altLang="zh-CN" sz="2400" dirty="0"/>
              </a:p>
              <a:p>
                <a:r>
                  <a:rPr lang="zh-CN" altLang="en-US" sz="2400" dirty="0"/>
                  <a:t>超平面</a:t>
                </a:r>
                <a:r>
                  <a:rPr lang="en-US" altLang="zh-CN" sz="2400" dirty="0"/>
                  <a:t>(</a:t>
                </a:r>
                <a:r>
                  <a:rPr lang="en-US" altLang="zh-CN" sz="2400" dirty="0" err="1"/>
                  <a:t>Hyperplane</a:t>
                </a:r>
                <a:r>
                  <a:rPr lang="en-US" altLang="zh-CN" sz="2400" dirty="0"/>
                  <a:t>):</a:t>
                </a:r>
                <a:r>
                  <a:rPr lang="zh-CN" altLang="en-US" sz="2400" dirty="0"/>
                  <a:t>集合</a:t>
                </a:r>
                <a14:m>
                  <m:oMath xmlns:m="http://schemas.openxmlformats.org/officeDocument/2006/math">
                    <m:r>
                      <a:rPr lang="en-US" altLang="zh-CN" sz="2400" i="1">
                        <a:latin typeface="Cambria Math"/>
                      </a:rPr>
                      <m:t>𝑯</m:t>
                    </m:r>
                    <m:r>
                      <a:rPr lang="en-US" altLang="zh-CN" sz="2400" i="1">
                        <a:latin typeface="Cambria Math"/>
                      </a:rPr>
                      <m:t>=</m:t>
                    </m:r>
                    <m:d>
                      <m:dPr>
                        <m:begChr m:val="{"/>
                        <m:endChr m:val="}"/>
                        <m:ctrlPr>
                          <a:rPr lang="en-US" altLang="zh-CN" sz="2400" i="1">
                            <a:latin typeface="Cambria Math" panose="02040503050406030204" pitchFamily="18" charset="0"/>
                          </a:rPr>
                        </m:ctrlPr>
                      </m:dPr>
                      <m:e>
                        <m:r>
                          <a:rPr lang="en-US" altLang="zh-CN" sz="2400" i="1">
                            <a:latin typeface="Cambria Math"/>
                          </a:rPr>
                          <m:t>𝒙</m:t>
                        </m:r>
                      </m:e>
                      <m:e>
                        <m:r>
                          <a:rPr lang="en-US" altLang="zh-CN" sz="2400" b="1" i="1" smtClean="0">
                            <a:latin typeface="Cambria Math" panose="02040503050406030204" pitchFamily="18" charset="0"/>
                          </a:rPr>
                          <m:t>𝑨</m:t>
                        </m:r>
                        <m:r>
                          <a:rPr lang="en-US" altLang="zh-CN" sz="2400" i="1">
                            <a:latin typeface="Cambria Math"/>
                          </a:rPr>
                          <m:t>𝒙</m:t>
                        </m:r>
                        <m:r>
                          <a:rPr lang="en-US" altLang="zh-CN" sz="2400" i="1">
                            <a:latin typeface="Cambria Math"/>
                          </a:rPr>
                          <m:t>=</m:t>
                        </m:r>
                        <m:r>
                          <a:rPr lang="en-US" altLang="zh-CN" sz="2400" i="1">
                            <a:latin typeface="Cambria Math"/>
                          </a:rPr>
                          <m:t>𝒃</m:t>
                        </m:r>
                      </m:e>
                    </m:d>
                    <m:r>
                      <a:rPr lang="en-US" altLang="zh-CN" sz="2400" i="1">
                        <a:latin typeface="Cambria Math"/>
                      </a:rPr>
                      <m:t>,</m:t>
                    </m:r>
                    <m:r>
                      <a:rPr lang="en-US" altLang="zh-CN" sz="2400" i="1">
                        <a:latin typeface="Cambria Math"/>
                      </a:rPr>
                      <m:t>𝒂</m:t>
                    </m:r>
                    <m:r>
                      <a:rPr lang="en-US" altLang="zh-CN" sz="2400" i="1">
                        <a:latin typeface="Cambria Math"/>
                      </a:rPr>
                      <m:t>≠</m:t>
                    </m:r>
                    <m:r>
                      <a:rPr lang="en-US" altLang="zh-CN" sz="2400" i="1">
                        <a:latin typeface="Cambria Math"/>
                      </a:rPr>
                      <m:t>𝟎</m:t>
                    </m:r>
                  </m:oMath>
                </a14:m>
                <a:r>
                  <a:rPr lang="en-US" altLang="zh-CN" sz="2400" dirty="0"/>
                  <a:t>:</a:t>
                </a:r>
                <a:r>
                  <a:rPr lang="zh-CN" altLang="en-US" sz="2400" dirty="0"/>
                  <a:t>超平面将</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a:rPr>
                          <m:t>𝑹</m:t>
                        </m:r>
                      </m:e>
                      <m:sup>
                        <m:r>
                          <a:rPr lang="en-US" altLang="zh-CN" sz="2400" i="1">
                            <a:latin typeface="Cambria Math"/>
                          </a:rPr>
                          <m:t>𝒏</m:t>
                        </m:r>
                      </m:sup>
                    </m:sSup>
                  </m:oMath>
                </a14:m>
                <a:r>
                  <a:rPr lang="zh-CN" altLang="en-US" sz="2400" dirty="0"/>
                  <a:t>空间分成两个半空间</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a:rPr>
                          <m:t>𝑯</m:t>
                        </m:r>
                      </m:e>
                      <m:sup>
                        <m:r>
                          <a:rPr lang="en-US" altLang="zh-CN" sz="2400" i="1">
                            <a:latin typeface="Cambria Math"/>
                          </a:rPr>
                          <m:t>+</m:t>
                        </m:r>
                      </m:sup>
                    </m:sSup>
                    <m:r>
                      <a:rPr lang="en-US" altLang="zh-CN" sz="2400" i="1">
                        <a:latin typeface="Cambria Math"/>
                      </a:rPr>
                      <m:t>=</m:t>
                    </m:r>
                    <m:d>
                      <m:dPr>
                        <m:begChr m:val="{"/>
                        <m:endChr m:val="}"/>
                        <m:ctrlPr>
                          <a:rPr lang="en-US" altLang="zh-CN" sz="2400" i="1">
                            <a:latin typeface="Cambria Math" panose="02040503050406030204" pitchFamily="18" charset="0"/>
                          </a:rPr>
                        </m:ctrlPr>
                      </m:dPr>
                      <m:e>
                        <m:r>
                          <a:rPr lang="en-US" altLang="zh-CN" sz="2400" i="1">
                            <a:latin typeface="Cambria Math"/>
                          </a:rPr>
                          <m:t>𝒙</m:t>
                        </m:r>
                      </m:e>
                      <m:e>
                        <m:r>
                          <a:rPr lang="en-US" altLang="zh-CN" sz="2400" b="1" i="1" smtClean="0">
                            <a:latin typeface="Cambria Math" panose="02040503050406030204" pitchFamily="18" charset="0"/>
                          </a:rPr>
                          <m:t>𝑨</m:t>
                        </m:r>
                        <m:r>
                          <a:rPr lang="en-US" altLang="zh-CN" sz="2400" i="1">
                            <a:latin typeface="Cambria Math"/>
                          </a:rPr>
                          <m:t>𝒙</m:t>
                        </m:r>
                        <m:r>
                          <a:rPr lang="en-US" altLang="zh-CN" sz="2400" i="1">
                            <a:latin typeface="Cambria Math"/>
                          </a:rPr>
                          <m:t>≥</m:t>
                        </m:r>
                        <m:r>
                          <a:rPr lang="en-US" altLang="zh-CN" sz="2400" i="1">
                            <a:latin typeface="Cambria Math"/>
                          </a:rPr>
                          <m:t>𝒃</m:t>
                        </m:r>
                      </m:e>
                    </m:d>
                    <m:r>
                      <a:rPr lang="en-US" altLang="zh-CN" sz="2400" i="1">
                        <a:latin typeface="Cambria Math"/>
                      </a:rPr>
                      <m:t>,</m:t>
                    </m:r>
                    <m:sSup>
                      <m:sSupPr>
                        <m:ctrlPr>
                          <a:rPr lang="en-US" altLang="zh-CN" sz="2400" i="1">
                            <a:latin typeface="Cambria Math" panose="02040503050406030204" pitchFamily="18" charset="0"/>
                          </a:rPr>
                        </m:ctrlPr>
                      </m:sSupPr>
                      <m:e>
                        <m:r>
                          <a:rPr lang="en-US" altLang="zh-CN" sz="2400" i="1">
                            <a:latin typeface="Cambria Math"/>
                          </a:rPr>
                          <m:t>𝑯</m:t>
                        </m:r>
                      </m:e>
                      <m:sup>
                        <m:r>
                          <a:rPr lang="en-US" altLang="zh-CN" sz="2400" i="1">
                            <a:latin typeface="Cambria Math"/>
                          </a:rPr>
                          <m:t>−</m:t>
                        </m:r>
                      </m:sup>
                    </m:sSup>
                    <m:r>
                      <a:rPr lang="en-US" altLang="zh-CN" sz="2400" i="1">
                        <a:latin typeface="Cambria Math"/>
                      </a:rPr>
                      <m:t>={</m:t>
                    </m:r>
                    <m:r>
                      <a:rPr lang="en-US" altLang="zh-CN" sz="2400" i="1">
                        <a:latin typeface="Cambria Math"/>
                      </a:rPr>
                      <m:t>𝒙</m:t>
                    </m:r>
                    <m:r>
                      <a:rPr lang="en-US" altLang="zh-CN" sz="2400" i="1">
                        <a:latin typeface="Cambria Math"/>
                      </a:rPr>
                      <m:t>|</m:t>
                    </m:r>
                    <m:r>
                      <a:rPr lang="en-US" altLang="zh-CN" sz="2400" b="1" i="1" smtClean="0">
                        <a:latin typeface="Cambria Math" panose="02040503050406030204" pitchFamily="18" charset="0"/>
                      </a:rPr>
                      <m:t>𝑨</m:t>
                    </m:r>
                    <m:r>
                      <a:rPr lang="en-US" altLang="zh-CN" sz="2400" i="1">
                        <a:latin typeface="Cambria Math"/>
                      </a:rPr>
                      <m:t>𝒙</m:t>
                    </m:r>
                    <m:r>
                      <a:rPr lang="en-US" altLang="zh-CN" sz="2400" i="1">
                        <a:latin typeface="Cambria Math"/>
                      </a:rPr>
                      <m:t>≤</m:t>
                    </m:r>
                    <m:r>
                      <a:rPr lang="en-US" altLang="zh-CN" sz="2400" i="1">
                        <a:latin typeface="Cambria Math"/>
                      </a:rPr>
                      <m:t>𝒃</m:t>
                    </m:r>
                    <m:r>
                      <a:rPr lang="en-US" altLang="zh-CN" sz="2400" i="1">
                        <a:latin typeface="Cambria Math"/>
                      </a:rPr>
                      <m:t>}</m:t>
                    </m:r>
                  </m:oMath>
                </a14:m>
                <a:endParaRPr lang="en-US" altLang="zh-CN" sz="2400" dirty="0"/>
              </a:p>
              <a:p>
                <a:r>
                  <a:rPr lang="zh-CN" altLang="en-US" sz="2400" dirty="0"/>
                  <a:t>多胞形</a:t>
                </a:r>
                <a:r>
                  <a:rPr lang="en-US" altLang="zh-CN" sz="2400" dirty="0"/>
                  <a:t>(polyhedron)</a:t>
                </a:r>
                <a14:m>
                  <m:oMath xmlns:m="http://schemas.openxmlformats.org/officeDocument/2006/math">
                    <m:r>
                      <a:rPr lang="en-US" altLang="zh-CN" sz="2400" b="1" i="1" smtClean="0">
                        <a:latin typeface="Cambria Math" panose="02040503050406030204" pitchFamily="18" charset="0"/>
                      </a:rPr>
                      <m:t>𝑷</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𝒏</m:t>
                        </m:r>
                      </m:sup>
                    </m:sSup>
                  </m:oMath>
                </a14:m>
                <a:r>
                  <a:rPr lang="en-US" altLang="zh-CN" sz="2400" dirty="0"/>
                  <a:t>:</a:t>
                </a:r>
                <a:r>
                  <a:rPr lang="zh-CN" altLang="en-US" sz="2400" dirty="0"/>
                  <a:t>有限个半空间的交</a:t>
                </a:r>
                <a:endParaRPr lang="en-US" altLang="zh-CN" sz="2400" dirty="0"/>
              </a:p>
              <a:p>
                <a:pPr lvl="1"/>
                <a:r>
                  <a:rPr lang="zh-CN" altLang="en-US" sz="2000" dirty="0"/>
                  <a:t>一个多面锥（</a:t>
                </a:r>
                <a:r>
                  <a:rPr lang="en-US" altLang="zh-CN" sz="2000" dirty="0"/>
                  <a:t>polyhedral cone)</a:t>
                </a:r>
                <a:r>
                  <a:rPr lang="zh-CN" altLang="en-US" sz="2000" dirty="0"/>
                  <a:t>是形如</a:t>
                </a:r>
                <a14:m>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𝑨𝒙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oMath>
                </a14:m>
                <a:r>
                  <a:rPr lang="zh-CN" altLang="en-US" sz="2000" dirty="0"/>
                  <a:t>的多胞形</a:t>
                </a:r>
                <a:endParaRPr lang="en-US" altLang="zh-CN" sz="2000" dirty="0"/>
              </a:p>
              <a:p>
                <a:pPr lvl="1"/>
                <a:r>
                  <a:rPr lang="zh-CN" altLang="en-US" sz="2000" dirty="0"/>
                  <a:t>多面锥是锥，且是有限生成锥</a:t>
                </a:r>
                <a:endParaRPr lang="en-US" altLang="zh-CN" sz="2000" dirty="0"/>
              </a:p>
              <a:p>
                <a:pPr lvl="1"/>
                <a:r>
                  <a:rPr lang="zh-CN" altLang="en-US" sz="2000" dirty="0"/>
                  <a:t>若</a:t>
                </a:r>
                <a14:m>
                  <m:oMath xmlns:m="http://schemas.openxmlformats.org/officeDocument/2006/math">
                    <m:r>
                      <a:rPr lang="en-US" altLang="zh-CN" sz="2000" b="1" i="1" smtClean="0">
                        <a:latin typeface="Cambria Math" panose="02040503050406030204" pitchFamily="18" charset="0"/>
                      </a:rPr>
                      <m:t>𝒅𝒊𝒎𝑷</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oMath>
                </a14:m>
                <a:r>
                  <a:rPr lang="zh-CN" altLang="en-US" sz="2000" dirty="0"/>
                  <a:t>，则称</a:t>
                </a:r>
                <a14:m>
                  <m:oMath xmlns:m="http://schemas.openxmlformats.org/officeDocument/2006/math">
                    <m:r>
                      <a:rPr lang="en-US" altLang="zh-CN" sz="2000" b="1" i="1" smtClean="0">
                        <a:latin typeface="Cambria Math" panose="02040503050406030204" pitchFamily="18" charset="0"/>
                      </a:rPr>
                      <m:t>𝑷</m:t>
                    </m:r>
                  </m:oMath>
                </a14:m>
                <a:r>
                  <a:rPr lang="zh-CN" altLang="en-US" sz="2000" dirty="0"/>
                  <a:t>是满维的；满维等价于它有一内点</a:t>
                </a:r>
                <a:endParaRPr lang="en-US" altLang="zh-CN" sz="2000" dirty="0"/>
              </a:p>
              <a:p>
                <a:r>
                  <a:rPr lang="zh-CN" altLang="en-US" sz="2400" dirty="0"/>
                  <a:t>多面体</a:t>
                </a:r>
                <a:r>
                  <a:rPr lang="en-US" altLang="zh-CN" sz="2400" dirty="0"/>
                  <a:t>(polytope):</a:t>
                </a:r>
                <a:r>
                  <a:rPr lang="zh-CN" altLang="en-US" sz="2400" dirty="0"/>
                  <a:t>有界的多胞形</a:t>
                </a:r>
                <a:endParaRPr lang="en-US" altLang="zh-CN" sz="2400" dirty="0"/>
              </a:p>
              <a:p>
                <a:r>
                  <a:rPr lang="zh-CN" altLang="en-US" sz="2400" dirty="0"/>
                  <a:t>引理（</a:t>
                </a:r>
                <a:r>
                  <a:rPr lang="en-US" altLang="zh-CN" sz="2400" dirty="0"/>
                  <a:t>Minkowski,1896)</a:t>
                </a:r>
                <a:r>
                  <a:rPr lang="zh-CN" altLang="en-US" sz="2400" dirty="0"/>
                  <a:t>：设</a:t>
                </a:r>
                <a14:m>
                  <m:oMath xmlns:m="http://schemas.openxmlformats.org/officeDocument/2006/math">
                    <m:r>
                      <a:rPr lang="en-US" altLang="zh-CN" sz="2400" b="1" i="1" smtClean="0">
                        <a:latin typeface="Cambria Math" panose="02040503050406030204" pitchFamily="18" charset="0"/>
                      </a:rPr>
                      <m:t>𝑪</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𝑹</m:t>
                        </m:r>
                      </m:e>
                      <m:sup>
                        <m:r>
                          <a:rPr lang="en-US" altLang="zh-CN" sz="2400" b="1" i="1" smtClean="0">
                            <a:latin typeface="Cambria Math" panose="02040503050406030204" pitchFamily="18" charset="0"/>
                          </a:rPr>
                          <m:t>𝒏</m:t>
                        </m:r>
                      </m:sup>
                    </m:s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𝑨𝒙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oMath>
                </a14:m>
                <a:r>
                  <a:rPr lang="zh-CN" altLang="en-US" sz="2400" dirty="0"/>
                  <a:t>是一多面锥，则</a:t>
                </a:r>
                <a14:m>
                  <m:oMath xmlns:m="http://schemas.openxmlformats.org/officeDocument/2006/math">
                    <m:r>
                      <a:rPr lang="en-US" altLang="zh-CN" sz="2400" b="1" i="1" smtClean="0">
                        <a:latin typeface="Cambria Math" panose="02040503050406030204" pitchFamily="18" charset="0"/>
                      </a:rPr>
                      <m:t>𝑪</m:t>
                    </m:r>
                  </m:oMath>
                </a14:m>
                <a:r>
                  <a:rPr lang="zh-CN" altLang="en-US" sz="2400" dirty="0"/>
                  <a:t>是肯定由方程组</a:t>
                </a:r>
                <a14:m>
                  <m:oMath xmlns:m="http://schemas.openxmlformats.org/officeDocument/2006/math">
                    <m:r>
                      <a:rPr lang="en-US" altLang="zh-CN" sz="2400" b="1" i="1" smtClean="0">
                        <a:latin typeface="Cambria Math" panose="02040503050406030204" pitchFamily="18" charset="0"/>
                      </a:rPr>
                      <m:t>𝑴𝒚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𝒃</m:t>
                    </m:r>
                    <m:r>
                      <a:rPr lang="en-US" altLang="zh-CN" sz="2400" b="1" i="1" smtClean="0">
                        <a:latin typeface="Cambria Math" panose="02040503050406030204" pitchFamily="18" charset="0"/>
                      </a:rPr>
                      <m:t>′</m:t>
                    </m:r>
                  </m:oMath>
                </a14:m>
                <a:r>
                  <a:rPr lang="zh-CN" altLang="en-US" sz="2400" dirty="0"/>
                  <a:t>的解集的一个子集生成，这里</a:t>
                </a:r>
                <a14:m>
                  <m:oMath xmlns:m="http://schemas.openxmlformats.org/officeDocument/2006/math">
                    <m:r>
                      <a:rPr lang="en-US" altLang="zh-CN" sz="2400" b="1" i="1" smtClean="0">
                        <a:latin typeface="Cambria Math" panose="02040503050406030204" pitchFamily="18" charset="0"/>
                      </a:rPr>
                      <m:t>𝑴</m:t>
                    </m:r>
                  </m:oMath>
                </a14:m>
                <a:r>
                  <a:rPr lang="zh-CN" altLang="en-US" sz="2400" dirty="0"/>
                  <a:t>是由</a:t>
                </a:r>
                <a14:m>
                  <m:oMath xmlns:m="http://schemas.openxmlformats.org/officeDocument/2006/math">
                    <m:d>
                      <m:dPr>
                        <m:ctrlPr>
                          <a:rPr lang="en-US" altLang="zh-CN" sz="2400" i="1" smtClean="0">
                            <a:latin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rPr>
                            </m:ctrlPr>
                          </m:mPr>
                          <m:mr>
                            <m:e>
                              <m:r>
                                <m:rPr>
                                  <m:brk m:alnAt="7"/>
                                </m:rPr>
                                <a:rPr lang="en-US" altLang="zh-CN" sz="2400" b="1" i="1" smtClean="0">
                                  <a:latin typeface="Cambria Math" panose="02040503050406030204" pitchFamily="18" charset="0"/>
                                </a:rPr>
                                <m:t>𝑨</m:t>
                              </m:r>
                            </m:e>
                          </m:mr>
                          <m:mr>
                            <m:e>
                              <m:r>
                                <a:rPr lang="en-US" altLang="zh-CN" sz="2400" b="1" i="1" smtClean="0">
                                  <a:latin typeface="Cambria Math" panose="02040503050406030204" pitchFamily="18" charset="0"/>
                                </a:rPr>
                                <m:t>𝑰</m:t>
                              </m:r>
                            </m:e>
                          </m:mr>
                        </m:m>
                      </m:e>
                    </m:d>
                  </m:oMath>
                </a14:m>
                <a:r>
                  <a:rPr lang="zh-CN" altLang="en-US" sz="2400" dirty="0"/>
                  <a:t>的</a:t>
                </a:r>
                <a14:m>
                  <m:oMath xmlns:m="http://schemas.openxmlformats.org/officeDocument/2006/math">
                    <m:r>
                      <a:rPr lang="en-US" altLang="zh-CN" sz="2400" b="1" i="1" dirty="0" smtClean="0">
                        <a:latin typeface="Cambria Math" panose="02040503050406030204" pitchFamily="18" charset="0"/>
                      </a:rPr>
                      <m:t>𝒏</m:t>
                    </m:r>
                  </m:oMath>
                </a14:m>
                <a:r>
                  <a:rPr lang="zh-CN" altLang="en-US" sz="2400" dirty="0"/>
                  <a:t>个线性无关行所组成，</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𝒃</m:t>
                        </m:r>
                      </m:e>
                      <m:sup>
                        <m:r>
                          <a:rPr lang="en-US" altLang="zh-CN" sz="2400" b="1" i="1" smtClean="0">
                            <a:latin typeface="Cambria Math" panose="02040503050406030204" pitchFamily="18" charset="0"/>
                          </a:rPr>
                          <m:t>′</m:t>
                        </m:r>
                      </m:sup>
                    </m:sSup>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𝒋</m:t>
                        </m:r>
                      </m:sub>
                    </m:sSub>
                  </m:oMath>
                </a14:m>
                <a:r>
                  <a:rPr lang="en-US" altLang="zh-CN" sz="2400" dirty="0"/>
                  <a:t>,</a:t>
                </a:r>
                <a:r>
                  <a:rPr lang="zh-CN" altLang="en-US" sz="2400" dirty="0"/>
                  <a:t>其中</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𝒆</m:t>
                        </m:r>
                      </m:e>
                      <m:sub>
                        <m:r>
                          <a:rPr lang="en-US" altLang="zh-CN" sz="2400" b="1" i="1" smtClean="0">
                            <a:latin typeface="Cambria Math" panose="02040503050406030204" pitchFamily="18" charset="0"/>
                          </a:rPr>
                          <m:t>𝒋</m:t>
                        </m:r>
                      </m:sub>
                    </m:sSub>
                  </m:oMath>
                </a14:m>
                <a:r>
                  <a:rPr lang="zh-CN" altLang="en-US" sz="2400" dirty="0"/>
                  <a:t>是某一单位向量。</a:t>
                </a:r>
                <a:endParaRPr lang="en-US" altLang="zh-CN" sz="2400" dirty="0"/>
              </a:p>
              <a:p>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6" t="-1193" r="-860" b="-39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141087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2.2</a:t>
            </a:r>
            <a:r>
              <a:rPr lang="zh-CN" altLang="en-US" sz="3200" dirty="0">
                <a:latin typeface="隶书" panose="02010509060101010101" pitchFamily="1" charset="-122"/>
              </a:rPr>
              <a:t> 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7)(</a:t>
            </a:r>
            <a:r>
              <a:rPr lang="zh-CN" altLang="en-US" sz="3200" dirty="0">
                <a:latin typeface="隶书" panose="02010509060101010101" pitchFamily="1" charset="-122"/>
              </a:rPr>
              <a:t>注</a:t>
            </a:r>
            <a:r>
              <a:rPr lang="en-US" altLang="zh-CN" sz="3200" dirty="0">
                <a:latin typeface="隶书" panose="02010509060101010101" pitchFamily="1" charset="-122"/>
              </a:rPr>
              <a:t>3)</a:t>
            </a:r>
            <a:endParaRPr lang="zh-CN" alt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400" dirty="0"/>
                  <a:t>例</a:t>
                </a:r>
                <a14:m>
                  <m:oMath xmlns:m="http://schemas.openxmlformats.org/officeDocument/2006/math">
                    <m:r>
                      <a:rPr lang="en-US" altLang="zh-CN" sz="2800" i="1">
                        <a:latin typeface="Cambria Math"/>
                      </a:rPr>
                      <m:t>𝑴𝒂𝒙</m:t>
                    </m:r>
                    <m:r>
                      <a:rPr lang="en-US" altLang="zh-CN" sz="2800" i="1">
                        <a:latin typeface="Cambria Math"/>
                      </a:rPr>
                      <m:t> </m:t>
                    </m:r>
                    <m:r>
                      <a:rPr lang="en-US" altLang="zh-CN" sz="2800" i="1">
                        <a:latin typeface="Cambria Math"/>
                      </a:rPr>
                      <m:t>𝒛</m:t>
                    </m:r>
                    <m:r>
                      <a:rPr lang="en-US" altLang="zh-CN" sz="2800" i="1">
                        <a:latin typeface="Cambria Math"/>
                      </a:rPr>
                      <m:t>=</m:t>
                    </m:r>
                    <m:r>
                      <a:rPr lang="en-US" altLang="zh-CN" sz="2800" i="1">
                        <a:latin typeface="Cambria Math"/>
                      </a:rPr>
                      <m:t>𝟏𝟓𝟎𝟎</m:t>
                    </m:r>
                    <m:sSub>
                      <m:sSubPr>
                        <m:ctrlPr>
                          <a:rPr lang="en-US" altLang="zh-CN" sz="2800" i="1">
                            <a:latin typeface="Cambria Math" panose="02040503050406030204" pitchFamily="18" charset="0"/>
                          </a:rPr>
                        </m:ctrlPr>
                      </m:sSubPr>
                      <m:e>
                        <m:r>
                          <a:rPr lang="en-US" altLang="zh-CN" sz="2800" i="1">
                            <a:latin typeface="Cambria Math"/>
                          </a:rPr>
                          <m:t>𝒙</m:t>
                        </m:r>
                      </m:e>
                      <m:sub>
                        <m:r>
                          <a:rPr lang="en-US" altLang="zh-CN" sz="2800" i="1">
                            <a:latin typeface="Cambria Math"/>
                          </a:rPr>
                          <m:t>𝟏</m:t>
                        </m:r>
                      </m:sub>
                    </m:sSub>
                    <m:r>
                      <a:rPr lang="en-US" altLang="zh-CN" sz="2800" i="1">
                        <a:latin typeface="Cambria Math"/>
                      </a:rPr>
                      <m:t>+</m:t>
                    </m:r>
                    <m:r>
                      <a:rPr lang="en-US" altLang="zh-CN" sz="2800" i="1">
                        <a:latin typeface="Cambria Math"/>
                      </a:rPr>
                      <m:t>𝟐𝟓𝟎𝟎</m:t>
                    </m:r>
                    <m:sSub>
                      <m:sSubPr>
                        <m:ctrlPr>
                          <a:rPr lang="en-US" altLang="zh-CN" sz="2800" i="1">
                            <a:latin typeface="Cambria Math" panose="02040503050406030204" pitchFamily="18" charset="0"/>
                          </a:rPr>
                        </m:ctrlPr>
                      </m:sSubPr>
                      <m:e>
                        <m:r>
                          <a:rPr lang="en-US" altLang="zh-CN" sz="2800" i="1">
                            <a:latin typeface="Cambria Math"/>
                          </a:rPr>
                          <m:t>𝒙</m:t>
                        </m:r>
                      </m:e>
                      <m:sub>
                        <m:r>
                          <a:rPr lang="en-US" altLang="zh-CN" sz="2800" i="1">
                            <a:latin typeface="Cambria Math"/>
                          </a:rPr>
                          <m:t>𝟐</m:t>
                        </m:r>
                      </m:sub>
                    </m:sSub>
                    <m:r>
                      <a:rPr lang="zh-CN" altLang="en-US" sz="2800" b="1" i="1" smtClean="0">
                        <a:latin typeface="Cambria Math"/>
                      </a:rPr>
                      <m:t>，</m:t>
                    </m:r>
                    <m:r>
                      <m:rPr>
                        <m:nor/>
                      </m:rPr>
                      <a:rPr lang="en-US" altLang="zh-CN" sz="2400" dirty="0"/>
                      <m:t>s</m:t>
                    </m:r>
                    <m:r>
                      <m:rPr>
                        <m:nor/>
                      </m:rPr>
                      <a:rPr lang="en-US" altLang="zh-CN" sz="2400" dirty="0"/>
                      <m:t>.</m:t>
                    </m:r>
                    <m:r>
                      <m:rPr>
                        <m:nor/>
                      </m:rPr>
                      <a:rPr lang="en-US" altLang="zh-CN" sz="2400" dirty="0"/>
                      <m:t>t</m:t>
                    </m:r>
                    <m:r>
                      <m:rPr>
                        <m:nor/>
                      </m:rPr>
                      <a:rPr lang="en-US" altLang="zh-CN" sz="2400" dirty="0"/>
                      <m:t>.</m:t>
                    </m:r>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r>
                                <m:rPr>
                                  <m:brk m:alnAt="7"/>
                                </m:rPr>
                                <a:rPr lang="en-US" altLang="zh-CN" sz="2400" i="1">
                                  <a:latin typeface="Cambria Math"/>
                                </a:rPr>
                                <m:t>𝟑</m:t>
                              </m:r>
                              <m:sSub>
                                <m:sSubPr>
                                  <m:ctrlPr>
                                    <a:rPr lang="en-US" altLang="zh-CN" sz="2400" i="1">
                                      <a:latin typeface="Cambria Math" panose="02040503050406030204" pitchFamily="18" charset="0"/>
                                    </a:rPr>
                                  </m:ctrlPr>
                                </m:sSubPr>
                                <m:e>
                                  <m:r>
                                    <m:rPr>
                                      <m:brk m:alnAt="7"/>
                                    </m:rPr>
                                    <a:rPr lang="en-US" altLang="zh-CN" sz="2400" i="1">
                                      <a:latin typeface="Cambria Math"/>
                                    </a:rPr>
                                    <m:t>𝒙</m:t>
                                  </m:r>
                                </m:e>
                                <m:sub>
                                  <m:r>
                                    <m:rPr>
                                      <m:brk m:alnAt="7"/>
                                    </m:rPr>
                                    <a:rPr lang="en-US" altLang="zh-CN" sz="2400" i="1">
                                      <a:latin typeface="Cambria Math"/>
                                    </a:rPr>
                                    <m:t>𝟏</m:t>
                                  </m:r>
                                </m:sub>
                              </m:sSub>
                              <m:r>
                                <m:rPr>
                                  <m:brk m:alnAt="7"/>
                                </m:rPr>
                                <a:rPr lang="en-US" altLang="zh-CN" sz="2400" i="1">
                                  <a:latin typeface="Cambria Math"/>
                                </a:rPr>
                                <m:t>+</m:t>
                              </m:r>
                              <m:r>
                                <a:rPr lang="en-US" altLang="zh-CN" sz="2400" i="1">
                                  <a:latin typeface="Cambria Math"/>
                                </a:rPr>
                                <m:t>𝟐</m:t>
                              </m:r>
                              <m:sSub>
                                <m:sSubPr>
                                  <m:ctrlPr>
                                    <a:rPr lang="en-US" altLang="zh-CN" sz="2400" i="1">
                                      <a:latin typeface="Cambria Math" panose="02040503050406030204" pitchFamily="18" charset="0"/>
                                    </a:rPr>
                                  </m:ctrlPr>
                                </m:sSubPr>
                                <m:e>
                                  <m:r>
                                    <m:rPr>
                                      <m:brk m:alnAt="7"/>
                                    </m:rPr>
                                    <a:rPr lang="en-US" altLang="zh-CN" sz="2400" i="1">
                                      <a:latin typeface="Cambria Math"/>
                                    </a:rPr>
                                    <m:t>𝒙</m:t>
                                  </m:r>
                                </m:e>
                                <m:sub>
                                  <m:r>
                                    <m:rPr>
                                      <m:brk m:alnAt="7"/>
                                    </m:rPr>
                                    <a:rPr lang="en-US" altLang="zh-CN" sz="2400" i="1">
                                      <a:latin typeface="Cambria Math"/>
                                    </a:rPr>
                                    <m:t>𝟐</m:t>
                                  </m:r>
                                </m:sub>
                              </m:sSub>
                              <m:r>
                                <m:rPr>
                                  <m:brk m:alnAt="7"/>
                                </m:rPr>
                                <a:rPr lang="en-US" altLang="zh-CN" sz="2400" i="1">
                                  <a:latin typeface="Cambria Math"/>
                                </a:rPr>
                                <m:t>≤</m:t>
                              </m:r>
                              <m:r>
                                <a:rPr lang="en-US" altLang="zh-CN" sz="2400" i="1">
                                  <a:latin typeface="Cambria Math"/>
                                </a:rPr>
                                <m:t>𝟔𝟓</m:t>
                              </m:r>
                            </m:e>
                          </m:mr>
                          <m:mr>
                            <m:e>
                              <m:r>
                                <a:rPr lang="en-US" altLang="zh-CN" sz="2400" i="1">
                                  <a:latin typeface="Cambria Math"/>
                                </a:rPr>
                                <m:t>𝟐</m:t>
                              </m:r>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𝟏</m:t>
                                  </m:r>
                                </m:sub>
                              </m:sSub>
                              <m:r>
                                <a:rPr lang="en-US" altLang="zh-CN" sz="2400" i="1">
                                  <a:latin typeface="Cambria Math"/>
                                </a:rPr>
                                <m:t>+</m:t>
                              </m:r>
                              <m:sSub>
                                <m:sSubPr>
                                  <m:ctrlPr>
                                    <a:rPr lang="en-US" altLang="zh-CN" sz="2400" b="1" i="1" smtClean="0">
                                      <a:latin typeface="Cambria Math" panose="02040503050406030204" pitchFamily="18" charset="0"/>
                                    </a:rPr>
                                  </m:ctrlPr>
                                </m:sSubPr>
                                <m:e>
                                  <m:r>
                                    <a:rPr lang="en-US" altLang="zh-CN" sz="2400" i="1">
                                      <a:latin typeface="Cambria Math"/>
                                    </a:rPr>
                                    <m:t>𝒙</m:t>
                                  </m:r>
                                </m:e>
                                <m:sub>
                                  <m:r>
                                    <a:rPr lang="en-US" altLang="zh-CN" sz="2400" i="1">
                                      <a:latin typeface="Cambria Math"/>
                                    </a:rPr>
                                    <m:t>𝟐</m:t>
                                  </m:r>
                                </m:sub>
                              </m:sSub>
                              <m:r>
                                <a:rPr lang="en-US" altLang="zh-CN" sz="2400" i="1">
                                  <a:latin typeface="Cambria Math"/>
                                </a:rPr>
                                <m:t>≤</m:t>
                              </m:r>
                              <m:r>
                                <a:rPr lang="en-US" altLang="zh-CN" sz="2400" i="1">
                                  <a:latin typeface="Cambria Math"/>
                                </a:rPr>
                                <m:t>𝟒𝟎</m:t>
                              </m:r>
                            </m:e>
                          </m:mr>
                          <m:mr>
                            <m:e>
                              <m:eqArr>
                                <m:eqArrPr>
                                  <m:ctrlPr>
                                    <a:rPr lang="en-US" altLang="zh-CN" sz="2400" i="1">
                                      <a:latin typeface="Cambria Math" panose="02040503050406030204" pitchFamily="18" charset="0"/>
                                    </a:rPr>
                                  </m:ctrlPr>
                                </m:eqArrPr>
                                <m:e>
                                  <m:r>
                                    <a:rPr lang="en-US" altLang="zh-CN" sz="2400" i="1">
                                      <a:latin typeface="Cambria Math"/>
                                    </a:rPr>
                                    <m:t>𝟑</m:t>
                                  </m:r>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𝟐</m:t>
                                      </m:r>
                                    </m:sub>
                                  </m:sSub>
                                  <m:r>
                                    <a:rPr lang="en-US" altLang="zh-CN" sz="2400" i="1">
                                      <a:latin typeface="Cambria Math"/>
                                    </a:rPr>
                                    <m:t>≤</m:t>
                                  </m:r>
                                  <m:r>
                                    <a:rPr lang="en-US" altLang="zh-CN" sz="2400" i="1">
                                      <a:latin typeface="Cambria Math"/>
                                    </a:rPr>
                                    <m:t>𝟕𝟓</m:t>
                                  </m:r>
                                </m:e>
                                <m:e>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𝟏</m:t>
                                      </m:r>
                                    </m:sub>
                                  </m:sSub>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𝟐</m:t>
                                      </m:r>
                                    </m:sub>
                                  </m:sSub>
                                  <m:r>
                                    <a:rPr lang="en-US" altLang="zh-CN" sz="2400" i="1">
                                      <a:latin typeface="Cambria Math"/>
                                    </a:rPr>
                                    <m:t>≥</m:t>
                                  </m:r>
                                  <m:r>
                                    <a:rPr lang="en-US" altLang="zh-CN" sz="2400" i="1">
                                      <a:latin typeface="Cambria Math"/>
                                    </a:rPr>
                                    <m:t>𝟎</m:t>
                                  </m:r>
                                </m:e>
                              </m:eqArr>
                            </m:e>
                          </m:mr>
                        </m:m>
                      </m:e>
                    </m:d>
                  </m:oMath>
                </a14:m>
                <a:r>
                  <a:rPr lang="en-US" altLang="zh-CN" sz="2400" dirty="0"/>
                  <a:t>,</a:t>
                </a:r>
                <a:r>
                  <a:rPr lang="zh-CN" altLang="en-US" sz="2400" dirty="0"/>
                  <a:t>如何用单纯形方法求解？</a:t>
                </a:r>
                <a:endParaRPr lang="en-US" altLang="zh-CN" sz="2400" dirty="0"/>
              </a:p>
              <a:p>
                <a:r>
                  <a:rPr lang="zh-CN" altLang="en-US" sz="2400" dirty="0"/>
                  <a:t>最优解</a:t>
                </a:r>
                <a:r>
                  <a:rPr lang="en-US" altLang="zh-CN" sz="2400" dirty="0"/>
                  <a:t>:</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𝒙</m:t>
                        </m:r>
                      </m:e>
                      <m:sup>
                        <m:r>
                          <a:rPr lang="en-US" altLang="zh-CN" sz="2400" b="1" i="1" smtClean="0">
                            <a:latin typeface="Cambria Math"/>
                          </a:rPr>
                          <m:t>∗</m:t>
                        </m:r>
                      </m:sup>
                    </m:sSup>
                    <m:r>
                      <a:rPr lang="en-US" altLang="zh-CN" sz="2400" b="1" i="1" smtClean="0">
                        <a:latin typeface="Cambria Math"/>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r>
                              <a:rPr lang="en-US" altLang="zh-CN" sz="2400" b="1" i="1" smtClean="0">
                                <a:latin typeface="Cambria Math"/>
                              </a:rPr>
                              <m:t>𝟓</m:t>
                            </m:r>
                            <m:r>
                              <a:rPr lang="en-US" altLang="zh-CN" sz="2400" b="1" i="1" smtClean="0">
                                <a:latin typeface="Cambria Math"/>
                              </a:rPr>
                              <m:t>,</m:t>
                            </m:r>
                            <m:r>
                              <a:rPr lang="en-US" altLang="zh-CN" sz="2400" b="1" i="1" smtClean="0">
                                <a:latin typeface="Cambria Math"/>
                              </a:rPr>
                              <m:t>𝟐𝟓</m:t>
                            </m:r>
                            <m:r>
                              <a:rPr lang="en-US" altLang="zh-CN" sz="2400" b="1" i="1" smtClean="0">
                                <a:latin typeface="Cambria Math"/>
                              </a:rPr>
                              <m: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𝟓</m:t>
                            </m:r>
                            <m:r>
                              <a:rPr lang="en-US" altLang="zh-CN" sz="2400" b="1" i="1" smtClean="0">
                                <a:latin typeface="Cambria Math"/>
                              </a:rPr>
                              <m:t>,</m:t>
                            </m:r>
                            <m:r>
                              <a:rPr lang="en-US" altLang="zh-CN" sz="2400" b="1" i="1" smtClean="0">
                                <a:latin typeface="Cambria Math"/>
                              </a:rPr>
                              <m:t>𝟎</m:t>
                            </m:r>
                          </m:e>
                        </m:d>
                      </m:e>
                      <m:sup>
                        <m:r>
                          <a:rPr lang="en-US" altLang="zh-CN" sz="2400" b="1" i="1" smtClean="0">
                            <a:latin typeface="Cambria Math"/>
                          </a:rPr>
                          <m:t>𝑻</m:t>
                        </m:r>
                      </m:sup>
                    </m:sSup>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𝒛</m:t>
                        </m:r>
                      </m:e>
                      <m:sup>
                        <m:r>
                          <a:rPr lang="en-US" altLang="zh-CN" sz="2400" b="1" i="1" smtClean="0">
                            <a:latin typeface="Cambria Math"/>
                          </a:rPr>
                          <m:t>∗</m:t>
                        </m:r>
                      </m:sup>
                    </m:sSup>
                    <m:r>
                      <a:rPr lang="en-US" altLang="zh-CN" sz="2400" b="1" i="1" smtClean="0">
                        <a:latin typeface="Cambria Math"/>
                      </a:rPr>
                      <m:t>=</m:t>
                    </m:r>
                    <m:r>
                      <a:rPr lang="en-US" altLang="zh-CN" sz="2400" b="1" i="1" smtClean="0">
                        <a:latin typeface="Cambria Math"/>
                      </a:rPr>
                      <m:t>𝟕𝟎𝟎𝟎</m:t>
                    </m:r>
                  </m:oMath>
                </a14:m>
                <a:r>
                  <a:rPr lang="en-US" altLang="zh-CN" sz="2400" dirty="0"/>
                  <a:t>,</a:t>
                </a:r>
                <a:r>
                  <a:rPr lang="zh-CN" altLang="en-US" sz="2400" dirty="0"/>
                  <a:t>单纯形表最后的检验数为</a:t>
                </a:r>
                <a14:m>
                  <m:oMath xmlns:m="http://schemas.openxmlformats.org/officeDocument/2006/math">
                    <m:r>
                      <a:rPr lang="en-US" altLang="zh-CN" sz="2400" b="1" i="1" smtClean="0">
                        <a:latin typeface="Cambria Math"/>
                      </a:rPr>
                      <m: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𝟓𝟎𝟎</m:t>
                    </m:r>
                    <m:r>
                      <a:rPr lang="en-US" altLang="zh-CN" sz="2400" b="1" i="1" smtClean="0">
                        <a:latin typeface="Cambria Math"/>
                      </a:rPr>
                      <m: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𝟓𝟎𝟎</m:t>
                    </m:r>
                    <m:r>
                      <a:rPr lang="en-US" altLang="zh-CN" sz="2400" b="1" i="1" smtClean="0">
                        <a:latin typeface="Cambria Math"/>
                      </a:rPr>
                      <m:t>)</m:t>
                    </m:r>
                  </m:oMath>
                </a14:m>
                <a:endParaRPr lang="en-US" altLang="zh-CN" sz="2400" dirty="0"/>
              </a:p>
              <a:p>
                <a:r>
                  <a:rPr lang="zh-CN" altLang="en-US" sz="2400" dirty="0"/>
                  <a:t>例</a:t>
                </a:r>
                <a14:m>
                  <m:oMath xmlns:m="http://schemas.openxmlformats.org/officeDocument/2006/math">
                    <m:r>
                      <a:rPr lang="en-US" altLang="zh-CN" sz="2400" i="1">
                        <a:latin typeface="Cambria Math"/>
                      </a:rPr>
                      <m:t>𝑴𝒂𝒙</m:t>
                    </m:r>
                    <m:r>
                      <a:rPr lang="en-US" altLang="zh-CN" sz="2400" i="1">
                        <a:latin typeface="Cambria Math"/>
                      </a:rPr>
                      <m:t> </m:t>
                    </m:r>
                    <m:r>
                      <a:rPr lang="en-US" altLang="zh-CN" sz="2400" i="1">
                        <a:latin typeface="Cambria Math"/>
                      </a:rPr>
                      <m:t>𝒛</m:t>
                    </m:r>
                    <m:r>
                      <a:rPr lang="en-US" altLang="zh-CN" sz="2400" i="1">
                        <a:latin typeface="Cambria Math"/>
                      </a:rPr>
                      <m:t>=</m:t>
                    </m:r>
                    <m:r>
                      <a:rPr lang="en-US" altLang="zh-CN" sz="2400" i="1">
                        <a:latin typeface="Cambria Math"/>
                      </a:rPr>
                      <m:t>𝟏𝟓𝟎𝟎</m:t>
                    </m:r>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𝟏</m:t>
                        </m:r>
                      </m:sub>
                    </m:sSub>
                    <m:r>
                      <a:rPr lang="en-US" altLang="zh-CN" sz="2400" i="1">
                        <a:latin typeface="Cambria Math"/>
                      </a:rPr>
                      <m:t>+</m:t>
                    </m:r>
                    <m:r>
                      <a:rPr lang="en-US" altLang="zh-CN" sz="2400" b="1" i="1" smtClean="0">
                        <a:latin typeface="Cambria Math"/>
                      </a:rPr>
                      <m:t>𝟏𝟎</m:t>
                    </m:r>
                    <m:r>
                      <a:rPr lang="en-US" altLang="zh-CN" sz="2400" i="1">
                        <a:latin typeface="Cambria Math"/>
                      </a:rPr>
                      <m:t>𝟎𝟎</m:t>
                    </m:r>
                    <m:sSub>
                      <m:sSubPr>
                        <m:ctrlPr>
                          <a:rPr lang="en-US" altLang="zh-CN" sz="2400" i="1">
                            <a:latin typeface="Cambria Math" panose="02040503050406030204" pitchFamily="18" charset="0"/>
                          </a:rPr>
                        </m:ctrlPr>
                      </m:sSubPr>
                      <m:e>
                        <m:r>
                          <a:rPr lang="en-US" altLang="zh-CN" sz="2400" i="1">
                            <a:latin typeface="Cambria Math"/>
                          </a:rPr>
                          <m:t>𝒙</m:t>
                        </m:r>
                      </m:e>
                      <m:sub>
                        <m:r>
                          <a:rPr lang="en-US" altLang="zh-CN" sz="2400" i="1">
                            <a:latin typeface="Cambria Math"/>
                          </a:rPr>
                          <m:t>𝟐</m:t>
                        </m:r>
                      </m:sub>
                    </m:sSub>
                    <m:r>
                      <a:rPr lang="zh-CN" altLang="en-US" sz="2400" i="1">
                        <a:latin typeface="Cambria Math"/>
                      </a:rPr>
                      <m:t>，</m:t>
                    </m:r>
                    <m:r>
                      <m:rPr>
                        <m:nor/>
                      </m:rPr>
                      <a:rPr lang="en-US" altLang="zh-CN" sz="2000" dirty="0"/>
                      <m:t>s</m:t>
                    </m:r>
                    <m:r>
                      <m:rPr>
                        <m:nor/>
                      </m:rPr>
                      <a:rPr lang="en-US" altLang="zh-CN" sz="2000" dirty="0"/>
                      <m:t>.</m:t>
                    </m:r>
                    <m:r>
                      <m:rPr>
                        <m:nor/>
                      </m:rPr>
                      <a:rPr lang="en-US" altLang="zh-CN" sz="2000" dirty="0"/>
                      <m:t>t</m:t>
                    </m:r>
                    <m:r>
                      <m:rPr>
                        <m:nor/>
                      </m:rPr>
                      <a:rPr lang="en-US" altLang="zh-CN" sz="2000" dirty="0"/>
                      <m:t>.</m:t>
                    </m:r>
                    <m:d>
                      <m:dPr>
                        <m:begChr m:val="{"/>
                        <m:endChr m:val=""/>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m:rPr>
                                  <m:brk m:alnAt="7"/>
                                </m:rPr>
                                <a:rPr lang="en-US" altLang="zh-CN" sz="2000" i="1">
                                  <a:latin typeface="Cambria Math"/>
                                </a:rPr>
                                <m:t>𝟑</m:t>
                              </m:r>
                              <m:sSub>
                                <m:sSubPr>
                                  <m:ctrlPr>
                                    <a:rPr lang="en-US" altLang="zh-CN" sz="2000" i="1">
                                      <a:latin typeface="Cambria Math" panose="02040503050406030204" pitchFamily="18" charset="0"/>
                                    </a:rPr>
                                  </m:ctrlPr>
                                </m:sSubPr>
                                <m:e>
                                  <m:r>
                                    <m:rPr>
                                      <m:brk m:alnAt="7"/>
                                    </m:rPr>
                                    <a:rPr lang="en-US" altLang="zh-CN" sz="2000" i="1">
                                      <a:latin typeface="Cambria Math"/>
                                    </a:rPr>
                                    <m:t>𝒙</m:t>
                                  </m:r>
                                </m:e>
                                <m:sub>
                                  <m:r>
                                    <m:rPr>
                                      <m:brk m:alnAt="7"/>
                                    </m:rPr>
                                    <a:rPr lang="en-US" altLang="zh-CN" sz="2000" i="1">
                                      <a:latin typeface="Cambria Math"/>
                                    </a:rPr>
                                    <m:t>𝟏</m:t>
                                  </m:r>
                                </m:sub>
                              </m:sSub>
                              <m:r>
                                <m:rPr>
                                  <m:brk m:alnAt="7"/>
                                </m:rPr>
                                <a:rPr lang="en-US" altLang="zh-CN" sz="2000" i="1">
                                  <a:latin typeface="Cambria Math"/>
                                </a:rPr>
                                <m:t>+</m:t>
                              </m:r>
                              <m:r>
                                <a:rPr lang="en-US" altLang="zh-CN" sz="2000" i="1">
                                  <a:latin typeface="Cambria Math"/>
                                </a:rPr>
                                <m:t>𝟐</m:t>
                              </m:r>
                              <m:sSub>
                                <m:sSubPr>
                                  <m:ctrlPr>
                                    <a:rPr lang="en-US" altLang="zh-CN" sz="2000" i="1">
                                      <a:latin typeface="Cambria Math" panose="02040503050406030204" pitchFamily="18" charset="0"/>
                                    </a:rPr>
                                  </m:ctrlPr>
                                </m:sSubPr>
                                <m:e>
                                  <m:r>
                                    <m:rPr>
                                      <m:brk m:alnAt="7"/>
                                    </m:rPr>
                                    <a:rPr lang="en-US" altLang="zh-CN" sz="2000" i="1">
                                      <a:latin typeface="Cambria Math"/>
                                    </a:rPr>
                                    <m:t>𝒙</m:t>
                                  </m:r>
                                </m:e>
                                <m:sub>
                                  <m:r>
                                    <m:rPr>
                                      <m:brk m:alnAt="7"/>
                                    </m:rPr>
                                    <a:rPr lang="en-US" altLang="zh-CN" sz="2000" i="1">
                                      <a:latin typeface="Cambria Math"/>
                                    </a:rPr>
                                    <m:t>𝟐</m:t>
                                  </m:r>
                                </m:sub>
                              </m:sSub>
                              <m:r>
                                <m:rPr>
                                  <m:brk m:alnAt="7"/>
                                </m:rPr>
                                <a:rPr lang="en-US" altLang="zh-CN" sz="2000" i="1">
                                  <a:latin typeface="Cambria Math"/>
                                </a:rPr>
                                <m:t>≤</m:t>
                              </m:r>
                              <m:r>
                                <a:rPr lang="en-US" altLang="zh-CN" sz="2000" i="1">
                                  <a:latin typeface="Cambria Math"/>
                                </a:rPr>
                                <m:t>𝟔𝟓</m:t>
                              </m:r>
                            </m:e>
                          </m:mr>
                          <m:mr>
                            <m:e>
                              <m:r>
                                <a:rPr lang="en-US" altLang="zh-CN" sz="2000" i="1">
                                  <a:latin typeface="Cambria Math"/>
                                </a:rPr>
                                <m:t>𝟐</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sSub>
                                <m:sSubPr>
                                  <m:ctrlPr>
                                    <a:rPr lang="en-US" altLang="zh-CN" sz="2000" b="1" i="1" smtClean="0">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r>
                                <a:rPr lang="en-US" altLang="zh-CN" sz="2000" i="1">
                                  <a:latin typeface="Cambria Math"/>
                                </a:rPr>
                                <m:t>≤</m:t>
                              </m:r>
                              <m:r>
                                <a:rPr lang="en-US" altLang="zh-CN" sz="2000" i="1">
                                  <a:latin typeface="Cambria Math"/>
                                </a:rPr>
                                <m:t>𝟒𝟎</m:t>
                              </m:r>
                            </m:e>
                          </m:mr>
                          <m:mr>
                            <m:e>
                              <m:eqArr>
                                <m:eqArrPr>
                                  <m:ctrlPr>
                                    <a:rPr lang="en-US" altLang="zh-CN" sz="2000" i="1">
                                      <a:latin typeface="Cambria Math" panose="02040503050406030204" pitchFamily="18" charset="0"/>
                                    </a:rPr>
                                  </m:ctrlPr>
                                </m:eqArrPr>
                                <m:e>
                                  <m:r>
                                    <a:rPr lang="en-US" altLang="zh-CN" sz="2000" i="1">
                                      <a:latin typeface="Cambria Math"/>
                                    </a:rPr>
                                    <m:t>𝟑</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r>
                                    <a:rPr lang="en-US" altLang="zh-CN" sz="2000" i="1">
                                      <a:latin typeface="Cambria Math"/>
                                    </a:rPr>
                                    <m:t>≤</m:t>
                                  </m:r>
                                  <m:r>
                                    <a:rPr lang="en-US" altLang="zh-CN" sz="2000" i="1">
                                      <a:latin typeface="Cambria Math"/>
                                    </a:rPr>
                                    <m:t>𝟕𝟓</m:t>
                                  </m:r>
                                </m:e>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r>
                                    <a:rPr lang="en-US" altLang="zh-CN" sz="2000" i="1">
                                      <a:latin typeface="Cambria Math"/>
                                    </a:rPr>
                                    <m:t>≥</m:t>
                                  </m:r>
                                  <m:r>
                                    <a:rPr lang="en-US" altLang="zh-CN" sz="2000" i="1">
                                      <a:latin typeface="Cambria Math"/>
                                    </a:rPr>
                                    <m:t>𝟎</m:t>
                                  </m:r>
                                </m:e>
                              </m:eqArr>
                            </m:e>
                          </m:mr>
                        </m:m>
                      </m:e>
                    </m:d>
                  </m:oMath>
                </a14:m>
                <a:r>
                  <a:rPr lang="en-US" altLang="zh-CN" sz="2000" dirty="0"/>
                  <a:t>,</a:t>
                </a:r>
              </a:p>
              <a:p>
                <a:r>
                  <a:rPr lang="zh-CN" altLang="en-US" sz="2400" dirty="0"/>
                  <a:t>最优解</a:t>
                </a:r>
                <a:r>
                  <a:rPr lang="en-US" altLang="zh-CN" sz="2400" dirty="0"/>
                  <a:t>:</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a:rPr>
                          <m:t>𝒙</m:t>
                        </m:r>
                      </m:e>
                      <m:sup>
                        <m:r>
                          <a:rPr lang="en-US" altLang="zh-CN" sz="2400" i="1">
                            <a:latin typeface="Cambria Math"/>
                          </a:rPr>
                          <m:t>∗</m:t>
                        </m:r>
                      </m:sup>
                    </m:sSup>
                    <m:r>
                      <a:rPr lang="en-US" altLang="zh-CN" sz="2400" i="1">
                        <a:latin typeface="Cambria Math"/>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b="1" i="1" smtClean="0">
                                <a:latin typeface="Cambria Math"/>
                              </a:rPr>
                              <m:t>𝟏</m:t>
                            </m:r>
                            <m:r>
                              <a:rPr lang="en-US" altLang="zh-CN" sz="2400" i="1">
                                <a:latin typeface="Cambria Math"/>
                              </a:rPr>
                              <m:t>𝟓</m:t>
                            </m:r>
                            <m:r>
                              <a:rPr lang="en-US" altLang="zh-CN" sz="2400" i="1">
                                <a:latin typeface="Cambria Math"/>
                              </a:rPr>
                              <m:t>,</m:t>
                            </m:r>
                            <m:r>
                              <a:rPr lang="en-US" altLang="zh-CN" sz="2400" b="1" i="1" smtClean="0">
                                <a:latin typeface="Cambria Math"/>
                              </a:rPr>
                              <m:t>𝟏𝟎</m:t>
                            </m:r>
                            <m:r>
                              <a:rPr lang="en-US" altLang="zh-CN" sz="2400" i="1">
                                <a:latin typeface="Cambria Math"/>
                              </a:rPr>
                              <m:t>,</m:t>
                            </m:r>
                            <m:r>
                              <a:rPr lang="en-US" altLang="zh-CN" sz="2400" i="1">
                                <a:latin typeface="Cambria Math"/>
                              </a:rPr>
                              <m:t>𝟎</m:t>
                            </m:r>
                            <m:r>
                              <a:rPr lang="en-US" altLang="zh-CN" sz="2400" i="1">
                                <a:latin typeface="Cambria Math"/>
                              </a:rPr>
                              <m:t>,</m:t>
                            </m:r>
                            <m:r>
                              <a:rPr lang="en-US" altLang="zh-CN" sz="2400" b="1" i="1" smtClean="0">
                                <a:latin typeface="Cambria Math"/>
                              </a:rPr>
                              <m:t>𝟎</m:t>
                            </m:r>
                            <m:r>
                              <a:rPr lang="en-US" altLang="zh-CN" sz="2400" i="1">
                                <a:latin typeface="Cambria Math"/>
                              </a:rPr>
                              <m:t>,</m:t>
                            </m:r>
                            <m:r>
                              <a:rPr lang="en-US" altLang="zh-CN" sz="2400" b="1" i="1" smtClean="0">
                                <a:latin typeface="Cambria Math"/>
                              </a:rPr>
                              <m:t>𝟒𝟓</m:t>
                            </m:r>
                          </m:e>
                        </m:d>
                      </m:e>
                      <m:sup>
                        <m:r>
                          <a:rPr lang="en-US" altLang="zh-CN" sz="2400" i="1">
                            <a:latin typeface="Cambria Math"/>
                          </a:rPr>
                          <m:t>𝑻</m:t>
                        </m:r>
                      </m:sup>
                    </m:sSup>
                    <m:r>
                      <a:rPr lang="en-US" altLang="zh-CN" sz="2400" i="1">
                        <a:latin typeface="Cambria Math"/>
                      </a:rPr>
                      <m:t>,</m:t>
                    </m:r>
                    <m:sSup>
                      <m:sSupPr>
                        <m:ctrlPr>
                          <a:rPr lang="en-US" altLang="zh-CN" sz="2400" i="1">
                            <a:latin typeface="Cambria Math" panose="02040503050406030204" pitchFamily="18" charset="0"/>
                          </a:rPr>
                        </m:ctrlPr>
                      </m:sSupPr>
                      <m:e>
                        <m:r>
                          <a:rPr lang="en-US" altLang="zh-CN" sz="2400" i="1">
                            <a:latin typeface="Cambria Math"/>
                          </a:rPr>
                          <m:t>𝒛</m:t>
                        </m:r>
                      </m:e>
                      <m:sup>
                        <m:r>
                          <a:rPr lang="en-US" altLang="zh-CN" sz="2400" i="1">
                            <a:latin typeface="Cambria Math"/>
                          </a:rPr>
                          <m:t>∗</m:t>
                        </m:r>
                      </m:sup>
                    </m:sSup>
                    <m:r>
                      <a:rPr lang="en-US" altLang="zh-CN" sz="2400" i="1">
                        <a:latin typeface="Cambria Math"/>
                      </a:rPr>
                      <m:t>=</m:t>
                    </m:r>
                    <m:r>
                      <a:rPr lang="en-US" altLang="zh-CN" sz="2400" b="1" i="1" smtClean="0">
                        <a:latin typeface="Cambria Math"/>
                      </a:rPr>
                      <m:t>𝟑𝟐𝟓𝟎𝟎</m:t>
                    </m:r>
                  </m:oMath>
                </a14:m>
                <a:r>
                  <a:rPr lang="en-US" altLang="zh-CN" sz="2400" dirty="0"/>
                  <a:t>,</a:t>
                </a:r>
                <a:r>
                  <a:rPr lang="zh-CN" altLang="en-US" sz="2400" dirty="0"/>
                  <a:t>单纯形表最后的检验数为</a:t>
                </a:r>
                <a14:m>
                  <m:oMath xmlns:m="http://schemas.openxmlformats.org/officeDocument/2006/math">
                    <m:r>
                      <a:rPr lang="en-US" altLang="zh-CN" sz="2400" i="1">
                        <a:latin typeface="Cambria Math"/>
                      </a:rPr>
                      <m:t>(</m:t>
                    </m:r>
                    <m:r>
                      <a:rPr lang="en-US" altLang="zh-CN" sz="2400" i="1">
                        <a:latin typeface="Cambria Math"/>
                      </a:rPr>
                      <m:t>𝟎</m:t>
                    </m:r>
                    <m:r>
                      <a:rPr lang="en-US" altLang="zh-CN" sz="2400" i="1">
                        <a:latin typeface="Cambria Math"/>
                      </a:rPr>
                      <m:t>,</m:t>
                    </m:r>
                    <m:r>
                      <a:rPr lang="en-US" altLang="zh-CN" sz="2400" i="1">
                        <a:latin typeface="Cambria Math"/>
                      </a:rPr>
                      <m:t>𝟎</m:t>
                    </m:r>
                    <m:r>
                      <a:rPr lang="en-US" altLang="zh-CN" sz="2400" i="1">
                        <a:latin typeface="Cambria Math"/>
                      </a:rPr>
                      <m:t>,−</m:t>
                    </m:r>
                    <m:r>
                      <a:rPr lang="en-US" altLang="zh-CN" sz="2400" i="1" smtClean="0">
                        <a:solidFill>
                          <a:srgbClr val="FF0000"/>
                        </a:solidFill>
                        <a:latin typeface="Cambria Math"/>
                      </a:rPr>
                      <m:t>𝟓𝟎𝟎</m:t>
                    </m:r>
                    <m:r>
                      <a:rPr lang="en-US" altLang="zh-CN" sz="2400" i="1" smtClean="0">
                        <a:solidFill>
                          <a:srgbClr val="FF0000"/>
                        </a:solidFill>
                        <a:latin typeface="Cambria Math"/>
                      </a:rPr>
                      <m:t>,</m:t>
                    </m:r>
                    <m:r>
                      <a:rPr lang="en-US" altLang="zh-CN" sz="2400" i="1" smtClean="0">
                        <a:solidFill>
                          <a:srgbClr val="FF0000"/>
                        </a:solidFill>
                        <a:latin typeface="Cambria Math"/>
                      </a:rPr>
                      <m:t>𝟎</m:t>
                    </m:r>
                    <m:r>
                      <a:rPr lang="en-US" altLang="zh-CN" sz="2400" i="1">
                        <a:latin typeface="Cambria Math"/>
                      </a:rPr>
                      <m:t>,</m:t>
                    </m:r>
                    <m:r>
                      <a:rPr lang="en-US" altLang="zh-CN" sz="2400" b="1" i="1" smtClean="0">
                        <a:latin typeface="Cambria Math"/>
                      </a:rPr>
                      <m:t>𝟎</m:t>
                    </m:r>
                    <m:r>
                      <a:rPr lang="en-US" altLang="zh-CN" sz="2400" i="1">
                        <a:latin typeface="Cambria Math"/>
                      </a:rPr>
                      <m:t>)</m:t>
                    </m:r>
                  </m:oMath>
                </a14:m>
                <a:r>
                  <a:rPr lang="en-US" altLang="zh-CN" sz="2400" dirty="0"/>
                  <a:t>,</a:t>
                </a:r>
                <a:r>
                  <a:rPr lang="zh-CN" altLang="en-US" sz="2400" dirty="0"/>
                  <a:t>注意此时有无限多最优解</a:t>
                </a:r>
                <a:endParaRPr lang="en-US" altLang="zh-CN" sz="2400" dirty="0"/>
              </a:p>
              <a:p>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6" r="-331"/>
                </a:stretch>
              </a:blipFill>
            </p:spPr>
            <p:txBody>
              <a:bodyPr/>
              <a:lstStyle/>
              <a:p>
                <a:r>
                  <a:rPr lang="zh-CN" altLang="en-US">
                    <a:noFill/>
                  </a:rPr>
                  <a:t> </a:t>
                </a:r>
                <a:endParaRPr lang="zh-CN" altLang="en-US">
                  <a:noFill/>
                </a:endParaRPr>
              </a:p>
            </p:txBody>
          </p:sp>
        </mc:Fallback>
      </mc:AlternateContent>
      <p:sp>
        <p:nvSpPr>
          <p:cNvPr id="4" name="TextBox 3"/>
          <p:cNvSpPr txBox="1"/>
          <p:nvPr/>
        </p:nvSpPr>
        <p:spPr>
          <a:xfrm>
            <a:off x="770856" y="1088901"/>
            <a:ext cx="4968552" cy="338554"/>
          </a:xfrm>
          <a:prstGeom prst="rect">
            <a:avLst/>
          </a:prstGeom>
          <a:noFill/>
        </p:spPr>
        <p:txBody>
          <a:bodyPr wrap="square" rtlCol="0">
            <a:spAutoFit/>
          </a:bodyPr>
          <a:lstStyle/>
          <a:p>
            <a:r>
              <a:rPr lang="zh-CN" altLang="en-US" sz="1600" dirty="0">
                <a:solidFill>
                  <a:srgbClr val="FF0000"/>
                </a:solidFill>
              </a:rPr>
              <a:t>注意：这几个例子对应</a:t>
            </a:r>
            <a:r>
              <a:rPr lang="en-US" altLang="zh-CN" sz="1600" dirty="0">
                <a:solidFill>
                  <a:srgbClr val="FF0000"/>
                </a:solidFill>
              </a:rPr>
              <a:t>PPT29-31</a:t>
            </a:r>
            <a:r>
              <a:rPr lang="zh-CN" altLang="en-US" sz="1600" dirty="0">
                <a:solidFill>
                  <a:srgbClr val="FF0000"/>
                </a:solidFill>
              </a:rPr>
              <a:t>页图解法的情况</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2.2</a:t>
            </a:r>
            <a:r>
              <a:rPr lang="zh-CN" altLang="en-US" sz="3200" dirty="0">
                <a:latin typeface="隶书" panose="02010509060101010101" pitchFamily="1" charset="-122"/>
              </a:rPr>
              <a:t> 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7)(</a:t>
            </a:r>
            <a:r>
              <a:rPr lang="zh-CN" altLang="en-US" sz="3200" dirty="0">
                <a:latin typeface="隶书" panose="02010509060101010101" pitchFamily="1" charset="-122"/>
              </a:rPr>
              <a:t>注</a:t>
            </a:r>
            <a:r>
              <a:rPr lang="en-US" altLang="zh-CN" sz="3200" dirty="0">
                <a:latin typeface="隶书" panose="02010509060101010101" pitchFamily="1" charset="-122"/>
              </a:rPr>
              <a:t>4)</a:t>
            </a:r>
            <a:endParaRPr lang="zh-CN" altLang="en-US" sz="3200" dirty="0"/>
          </a:p>
        </p:txBody>
      </p:sp>
      <p:sp>
        <p:nvSpPr>
          <p:cNvPr id="3" name="Content Placeholder 2"/>
          <p:cNvSpPr>
            <a:spLocks noGrp="1"/>
          </p:cNvSpPr>
          <p:nvPr>
            <p:ph idx="1"/>
          </p:nvPr>
        </p:nvSpPr>
        <p:spPr/>
        <p:txBody>
          <a:bodyPr/>
          <a:lstStyle/>
          <a:p>
            <a:r>
              <a:rPr lang="en-US" altLang="zh-CN" dirty="0"/>
              <a:t> </a:t>
            </a:r>
            <a:r>
              <a:rPr lang="zh-CN" altLang="en-US" dirty="0"/>
              <a:t>单纯形表格如下，体会里面的运算过程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zh-CN" altLang="en-US" sz="2000" dirty="0"/>
              <a:t>画</a:t>
            </a:r>
            <a:r>
              <a:rPr lang="zh-CN" altLang="en-US" sz="2000" dirty="0">
                <a:solidFill>
                  <a:srgbClr val="FF0000"/>
                </a:solidFill>
              </a:rPr>
              <a:t>红框</a:t>
            </a:r>
            <a:r>
              <a:rPr lang="zh-CN" altLang="en-US" sz="2000" dirty="0"/>
              <a:t>的列要保持非负，因为对应资源约束，有几何意义；</a:t>
            </a:r>
            <a:r>
              <a:rPr lang="zh-CN" altLang="en-US" sz="2000" dirty="0">
                <a:solidFill>
                  <a:srgbClr val="FF0000"/>
                </a:solidFill>
              </a:rPr>
              <a:t>画</a:t>
            </a:r>
            <a:r>
              <a:rPr lang="zh-CN" altLang="en-US" sz="2000" dirty="0"/>
              <a:t>蓝框</a:t>
            </a:r>
            <a:r>
              <a:rPr lang="zh-CN" altLang="en-US" sz="2000" dirty="0">
                <a:solidFill>
                  <a:srgbClr val="FF0000"/>
                </a:solidFill>
              </a:rPr>
              <a:t>的检验数非正后，达到最优，如果此时非基变量检验数有</a:t>
            </a:r>
            <a:r>
              <a:rPr lang="en-US" altLang="zh-CN" sz="2000" dirty="0">
                <a:solidFill>
                  <a:srgbClr val="FF0000"/>
                </a:solidFill>
              </a:rPr>
              <a:t>0</a:t>
            </a:r>
            <a:r>
              <a:rPr lang="zh-CN" altLang="en-US" sz="2000" dirty="0">
                <a:solidFill>
                  <a:srgbClr val="FF0000"/>
                </a:solidFill>
              </a:rPr>
              <a:t>值，则有无限多最优解</a:t>
            </a:r>
            <a:r>
              <a:rPr lang="zh-CN" altLang="en-US" sz="2000" dirty="0"/>
              <a:t>，</a:t>
            </a:r>
            <a:r>
              <a:rPr lang="zh-CN" altLang="en-US" sz="2000" dirty="0">
                <a:solidFill>
                  <a:srgbClr val="CC00CC"/>
                </a:solidFill>
              </a:rPr>
              <a:t>确保进基变量为单位向量，这通过初等行变换来完成，注意</a:t>
            </a:r>
            <a:r>
              <a:rPr lang="en-US" altLang="zh-CN" sz="2000" dirty="0">
                <a:solidFill>
                  <a:srgbClr val="CC00CC"/>
                </a:solidFill>
              </a:rPr>
              <a:t>Ax=b</a:t>
            </a:r>
            <a:r>
              <a:rPr lang="zh-CN" altLang="en-US" sz="2000" dirty="0">
                <a:solidFill>
                  <a:srgbClr val="CC00CC"/>
                </a:solidFill>
              </a:rPr>
              <a:t>参与</a:t>
            </a:r>
          </a:p>
        </p:txBody>
      </p:sp>
      <p:graphicFrame>
        <p:nvGraphicFramePr>
          <p:cNvPr id="5" name="Object 4"/>
          <p:cNvGraphicFramePr>
            <a:graphicFrameLocks noChangeAspect="1"/>
          </p:cNvGraphicFramePr>
          <p:nvPr/>
        </p:nvGraphicFramePr>
        <p:xfrm>
          <a:off x="595313" y="1808163"/>
          <a:ext cx="9042400" cy="4510087"/>
        </p:xfrm>
        <a:graphic>
          <a:graphicData uri="http://schemas.openxmlformats.org/presentationml/2006/ole">
            <mc:AlternateContent xmlns:mc="http://schemas.openxmlformats.org/markup-compatibility/2006">
              <mc:Choice xmlns:v="urn:schemas-microsoft-com:vml" Requires="v">
                <p:oleObj spid="_x0000_s33899" name="Document" r:id="rId4" imgW="7167245" imgH="3582035" progId="Word.Document.8">
                  <p:embed/>
                </p:oleObj>
              </mc:Choice>
              <mc:Fallback>
                <p:oleObj name="Document" r:id="rId4" imgW="7167245" imgH="3582035" progId="Word.Document.8">
                  <p:embed/>
                  <p:pic>
                    <p:nvPicPr>
                      <p:cNvPr id="0" name="Object 3"/>
                      <p:cNvPicPr>
                        <a:picLocks noChangeAspect="1" noChangeArrowheads="1"/>
                      </p:cNvPicPr>
                      <p:nvPr/>
                    </p:nvPicPr>
                    <p:blipFill>
                      <a:blip r:embed="rId5"/>
                      <a:srcRect/>
                      <a:stretch>
                        <a:fillRect/>
                      </a:stretch>
                    </p:blipFill>
                    <p:spPr bwMode="auto">
                      <a:xfrm>
                        <a:off x="595313" y="1808163"/>
                        <a:ext cx="9042400" cy="451008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 name="Group 20"/>
          <p:cNvGrpSpPr/>
          <p:nvPr/>
        </p:nvGrpSpPr>
        <p:grpSpPr>
          <a:xfrm>
            <a:off x="2288704" y="1952997"/>
            <a:ext cx="1296144" cy="4320480"/>
            <a:chOff x="2288704" y="1952997"/>
            <a:chExt cx="1296144" cy="4320480"/>
          </a:xfrm>
        </p:grpSpPr>
        <p:sp>
          <p:nvSpPr>
            <p:cNvPr id="6" name="Oval 5"/>
            <p:cNvSpPr/>
            <p:nvPr/>
          </p:nvSpPr>
          <p:spPr bwMode="auto">
            <a:xfrm>
              <a:off x="2936776" y="1952997"/>
              <a:ext cx="648072" cy="4176464"/>
            </a:xfrm>
            <a:prstGeom prst="ellipse">
              <a:avLst/>
            </a:prstGeom>
            <a:solidFill>
              <a:schemeClr val="accent1">
                <a:alpha val="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cxnSp>
          <p:nvCxnSpPr>
            <p:cNvPr id="8" name="Straight Arrow Connector 7"/>
            <p:cNvCxnSpPr/>
            <p:nvPr/>
          </p:nvCxnSpPr>
          <p:spPr bwMode="auto">
            <a:xfrm flipV="1">
              <a:off x="2288704" y="5337373"/>
              <a:ext cx="648072" cy="936104"/>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1"/>
          <p:cNvGrpSpPr/>
          <p:nvPr/>
        </p:nvGrpSpPr>
        <p:grpSpPr>
          <a:xfrm>
            <a:off x="3872880" y="5769421"/>
            <a:ext cx="5040560" cy="504056"/>
            <a:chOff x="3872880" y="5769421"/>
            <a:chExt cx="5040560" cy="504056"/>
          </a:xfrm>
        </p:grpSpPr>
        <p:sp>
          <p:nvSpPr>
            <p:cNvPr id="9" name="Oval 8"/>
            <p:cNvSpPr/>
            <p:nvPr/>
          </p:nvSpPr>
          <p:spPr bwMode="auto">
            <a:xfrm>
              <a:off x="3872880" y="5769421"/>
              <a:ext cx="4392488" cy="324036"/>
            </a:xfrm>
            <a:prstGeom prst="ellipse">
              <a:avLst/>
            </a:prstGeom>
            <a:solidFill>
              <a:schemeClr val="accent1">
                <a:alpha val="0"/>
              </a:schemeClr>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cxnSp>
          <p:nvCxnSpPr>
            <p:cNvPr id="11" name="Straight Arrow Connector 10"/>
            <p:cNvCxnSpPr>
              <a:endCxn id="9" idx="6"/>
            </p:cNvCxnSpPr>
            <p:nvPr/>
          </p:nvCxnSpPr>
          <p:spPr bwMode="auto">
            <a:xfrm flipH="1" flipV="1">
              <a:off x="8265368" y="5931439"/>
              <a:ext cx="648072" cy="342038"/>
            </a:xfrm>
            <a:prstGeom prst="straightConnector1">
              <a:avLst/>
            </a:prstGeom>
            <a:solidFill>
              <a:schemeClr val="accent1"/>
            </a:solidFill>
            <a:ln w="9525"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Group 22"/>
          <p:cNvGrpSpPr/>
          <p:nvPr/>
        </p:nvGrpSpPr>
        <p:grpSpPr>
          <a:xfrm>
            <a:off x="1856656" y="2543898"/>
            <a:ext cx="3905822" cy="4377651"/>
            <a:chOff x="1856656" y="2543898"/>
            <a:chExt cx="3905822" cy="4377651"/>
          </a:xfrm>
        </p:grpSpPr>
        <p:sp>
          <p:nvSpPr>
            <p:cNvPr id="12" name="Oval 11"/>
            <p:cNvSpPr/>
            <p:nvPr/>
          </p:nvSpPr>
          <p:spPr bwMode="auto">
            <a:xfrm>
              <a:off x="4880992" y="4257253"/>
              <a:ext cx="216024" cy="288032"/>
            </a:xfrm>
            <a:prstGeom prst="ellipse">
              <a:avLst/>
            </a:prstGeom>
            <a:solidFill>
              <a:schemeClr val="accent1">
                <a:alpha val="0"/>
              </a:schemeClr>
            </a:solid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4" name="Freeform 13"/>
            <p:cNvSpPr/>
            <p:nvPr/>
          </p:nvSpPr>
          <p:spPr bwMode="auto">
            <a:xfrm>
              <a:off x="5077326" y="2887579"/>
              <a:ext cx="357939" cy="1491916"/>
            </a:xfrm>
            <a:custGeom>
              <a:avLst/>
              <a:gdLst>
                <a:gd name="connsiteX0" fmla="*/ 36095 w 357939"/>
                <a:gd name="connsiteY0" fmla="*/ 1491916 h 1491916"/>
                <a:gd name="connsiteX1" fmla="*/ 324853 w 357939"/>
                <a:gd name="connsiteY1" fmla="*/ 1046747 h 1491916"/>
                <a:gd name="connsiteX2" fmla="*/ 348916 w 357939"/>
                <a:gd name="connsiteY2" fmla="*/ 577516 h 1491916"/>
                <a:gd name="connsiteX3" fmla="*/ 300790 w 357939"/>
                <a:gd name="connsiteY3" fmla="*/ 156410 h 1491916"/>
                <a:gd name="connsiteX4" fmla="*/ 0 w 357939"/>
                <a:gd name="connsiteY4" fmla="*/ 0 h 1491916"/>
                <a:gd name="connsiteX5" fmla="*/ 0 w 357939"/>
                <a:gd name="connsiteY5" fmla="*/ 0 h 149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39" h="1491916">
                  <a:moveTo>
                    <a:pt x="36095" y="1491916"/>
                  </a:moveTo>
                  <a:cubicBezTo>
                    <a:pt x="154405" y="1345531"/>
                    <a:pt x="272716" y="1199147"/>
                    <a:pt x="324853" y="1046747"/>
                  </a:cubicBezTo>
                  <a:cubicBezTo>
                    <a:pt x="376990" y="894347"/>
                    <a:pt x="352926" y="725905"/>
                    <a:pt x="348916" y="577516"/>
                  </a:cubicBezTo>
                  <a:cubicBezTo>
                    <a:pt x="344906" y="429127"/>
                    <a:pt x="358943" y="252663"/>
                    <a:pt x="300790" y="156410"/>
                  </a:cubicBezTo>
                  <a:cubicBezTo>
                    <a:pt x="242637" y="60157"/>
                    <a:pt x="0" y="0"/>
                    <a:pt x="0" y="0"/>
                  </a:cubicBezTo>
                  <a:lnTo>
                    <a:pt x="0" y="0"/>
                  </a:lnTo>
                </a:path>
              </a:pathLst>
            </a:custGeom>
            <a:noFill/>
            <a:ln w="9525" cap="flat" cmpd="sng" algn="ctr">
              <a:solidFill>
                <a:srgbClr val="CC00CC"/>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5" name="Freeform 14"/>
            <p:cNvSpPr/>
            <p:nvPr/>
          </p:nvSpPr>
          <p:spPr bwMode="auto">
            <a:xfrm>
              <a:off x="5033906" y="2543898"/>
              <a:ext cx="728572" cy="1871691"/>
            </a:xfrm>
            <a:custGeom>
              <a:avLst/>
              <a:gdLst>
                <a:gd name="connsiteX0" fmla="*/ 91547 w 728572"/>
                <a:gd name="connsiteY0" fmla="*/ 1871691 h 1871691"/>
                <a:gd name="connsiteX1" fmla="*/ 620936 w 728572"/>
                <a:gd name="connsiteY1" fmla="*/ 1426523 h 1871691"/>
                <a:gd name="connsiteX2" fmla="*/ 681094 w 728572"/>
                <a:gd name="connsiteY2" fmla="*/ 536186 h 1871691"/>
                <a:gd name="connsiteX3" fmla="*/ 67483 w 728572"/>
                <a:gd name="connsiteY3" fmla="*/ 54923 h 1871691"/>
                <a:gd name="connsiteX4" fmla="*/ 43420 w 728572"/>
                <a:gd name="connsiteY4" fmla="*/ 30860 h 1871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572" h="1871691">
                  <a:moveTo>
                    <a:pt x="91547" y="1871691"/>
                  </a:moveTo>
                  <a:cubicBezTo>
                    <a:pt x="307112" y="1760399"/>
                    <a:pt x="522678" y="1649107"/>
                    <a:pt x="620936" y="1426523"/>
                  </a:cubicBezTo>
                  <a:cubicBezTo>
                    <a:pt x="719194" y="1203939"/>
                    <a:pt x="773336" y="764786"/>
                    <a:pt x="681094" y="536186"/>
                  </a:cubicBezTo>
                  <a:cubicBezTo>
                    <a:pt x="588852" y="307586"/>
                    <a:pt x="173762" y="139144"/>
                    <a:pt x="67483" y="54923"/>
                  </a:cubicBezTo>
                  <a:cubicBezTo>
                    <a:pt x="-38796" y="-29298"/>
                    <a:pt x="2312" y="781"/>
                    <a:pt x="43420" y="30860"/>
                  </a:cubicBezTo>
                </a:path>
              </a:pathLst>
            </a:custGeom>
            <a:noFill/>
            <a:ln w="9525" cap="flat" cmpd="sng" algn="ctr">
              <a:solidFill>
                <a:srgbClr val="CC00CC"/>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cxnSp>
          <p:nvCxnSpPr>
            <p:cNvPr id="17" name="Straight Arrow Connector 16"/>
            <p:cNvCxnSpPr/>
            <p:nvPr/>
          </p:nvCxnSpPr>
          <p:spPr bwMode="auto">
            <a:xfrm flipV="1">
              <a:off x="1856656" y="3479743"/>
              <a:ext cx="3541536" cy="3441806"/>
            </a:xfrm>
            <a:prstGeom prst="straightConnector1">
              <a:avLst/>
            </a:prstGeom>
            <a:solidFill>
              <a:schemeClr val="accent1"/>
            </a:solidFill>
            <a:ln w="952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17"/>
            <p:cNvSpPr/>
            <p:nvPr/>
          </p:nvSpPr>
          <p:spPr bwMode="auto">
            <a:xfrm>
              <a:off x="3980984" y="4858188"/>
              <a:ext cx="216024" cy="288032"/>
            </a:xfrm>
            <a:prstGeom prst="ellipse">
              <a:avLst/>
            </a:prstGeom>
            <a:solidFill>
              <a:schemeClr val="accent1">
                <a:alpha val="0"/>
              </a:schemeClr>
            </a:solidFill>
            <a:ln w="9525" cap="flat" cmpd="sng" algn="ctr">
              <a:solidFill>
                <a:srgbClr val="CC00CC"/>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9" name="Freeform 18"/>
            <p:cNvSpPr/>
            <p:nvPr/>
          </p:nvSpPr>
          <p:spPr bwMode="auto">
            <a:xfrm>
              <a:off x="4197008" y="4041228"/>
              <a:ext cx="357939" cy="1059075"/>
            </a:xfrm>
            <a:custGeom>
              <a:avLst/>
              <a:gdLst>
                <a:gd name="connsiteX0" fmla="*/ 36095 w 357939"/>
                <a:gd name="connsiteY0" fmla="*/ 1491916 h 1491916"/>
                <a:gd name="connsiteX1" fmla="*/ 324853 w 357939"/>
                <a:gd name="connsiteY1" fmla="*/ 1046747 h 1491916"/>
                <a:gd name="connsiteX2" fmla="*/ 348916 w 357939"/>
                <a:gd name="connsiteY2" fmla="*/ 577516 h 1491916"/>
                <a:gd name="connsiteX3" fmla="*/ 300790 w 357939"/>
                <a:gd name="connsiteY3" fmla="*/ 156410 h 1491916"/>
                <a:gd name="connsiteX4" fmla="*/ 0 w 357939"/>
                <a:gd name="connsiteY4" fmla="*/ 0 h 1491916"/>
                <a:gd name="connsiteX5" fmla="*/ 0 w 357939"/>
                <a:gd name="connsiteY5" fmla="*/ 0 h 149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39" h="1491916">
                  <a:moveTo>
                    <a:pt x="36095" y="1491916"/>
                  </a:moveTo>
                  <a:cubicBezTo>
                    <a:pt x="154405" y="1345531"/>
                    <a:pt x="272716" y="1199147"/>
                    <a:pt x="324853" y="1046747"/>
                  </a:cubicBezTo>
                  <a:cubicBezTo>
                    <a:pt x="376990" y="894347"/>
                    <a:pt x="352926" y="725905"/>
                    <a:pt x="348916" y="577516"/>
                  </a:cubicBezTo>
                  <a:cubicBezTo>
                    <a:pt x="344906" y="429127"/>
                    <a:pt x="358943" y="252663"/>
                    <a:pt x="300790" y="156410"/>
                  </a:cubicBezTo>
                  <a:cubicBezTo>
                    <a:pt x="242637" y="60157"/>
                    <a:pt x="0" y="0"/>
                    <a:pt x="0" y="0"/>
                  </a:cubicBezTo>
                  <a:lnTo>
                    <a:pt x="0" y="0"/>
                  </a:lnTo>
                </a:path>
              </a:pathLst>
            </a:custGeom>
            <a:noFill/>
            <a:ln w="9525" cap="flat" cmpd="sng" algn="ctr">
              <a:solidFill>
                <a:srgbClr val="CC00CC"/>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3" name="EXPLODE.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 calcmode="lin" valueType="num">
                                      <p:cBhvr additive="base">
                                        <p:cTn id="1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latin typeface="隶书" panose="02010509060101010101" pitchFamily="1" charset="-122"/>
              </a:rPr>
              <a:t>2.2</a:t>
            </a:r>
            <a:r>
              <a:rPr lang="zh-CN" altLang="en-US" sz="3200" dirty="0">
                <a:latin typeface="隶书" panose="02010509060101010101" pitchFamily="1" charset="-122"/>
              </a:rPr>
              <a:t> 单纯形法</a:t>
            </a:r>
            <a:r>
              <a:rPr lang="en-US" altLang="zh-CN" sz="3200" dirty="0">
                <a:latin typeface="隶书" panose="02010509060101010101" pitchFamily="1" charset="-122"/>
              </a:rPr>
              <a:t>(simplex)(</a:t>
            </a:r>
            <a:r>
              <a:rPr lang="zh-CN" altLang="en-US" sz="3200" dirty="0">
                <a:latin typeface="隶书" panose="02010509060101010101" pitchFamily="1" charset="-122"/>
              </a:rPr>
              <a:t>续</a:t>
            </a:r>
            <a:r>
              <a:rPr lang="en-US" altLang="zh-CN" sz="3200" dirty="0">
                <a:latin typeface="隶书" panose="02010509060101010101" pitchFamily="1" charset="-122"/>
              </a:rPr>
              <a:t>7)(</a:t>
            </a:r>
            <a:r>
              <a:rPr lang="zh-CN" altLang="en-US" sz="3200" dirty="0">
                <a:latin typeface="隶书" panose="02010509060101010101" pitchFamily="1" charset="-122"/>
              </a:rPr>
              <a:t>注</a:t>
            </a:r>
            <a:r>
              <a:rPr lang="en-US" altLang="zh-CN" sz="3200" dirty="0">
                <a:latin typeface="隶书" panose="02010509060101010101" pitchFamily="1" charset="-122"/>
              </a:rPr>
              <a:t>5)</a:t>
            </a:r>
            <a:endParaRPr lang="zh-CN" alt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1800" dirty="0"/>
                  <a:t>例</a:t>
                </a:r>
                <a14:m>
                  <m:oMath xmlns:m="http://schemas.openxmlformats.org/officeDocument/2006/math">
                    <m:r>
                      <a:rPr lang="en-US" altLang="zh-CN" sz="1800" i="1">
                        <a:latin typeface="Cambria Math"/>
                      </a:rPr>
                      <m:t>𝑴𝒂𝒙</m:t>
                    </m:r>
                    <m:r>
                      <a:rPr lang="en-US" altLang="zh-CN" sz="1800" i="1">
                        <a:latin typeface="Cambria Math"/>
                      </a:rPr>
                      <m:t> </m:t>
                    </m:r>
                    <m:r>
                      <a:rPr lang="en-US" altLang="zh-CN" sz="1800" i="1">
                        <a:latin typeface="Cambria Math"/>
                      </a:rPr>
                      <m:t>𝒛</m:t>
                    </m:r>
                    <m:r>
                      <a:rPr lang="en-US" altLang="zh-CN" sz="1800" i="1">
                        <a:latin typeface="Cambria Math"/>
                      </a:rPr>
                      <m:t>=</m:t>
                    </m:r>
                    <m:r>
                      <a:rPr lang="en-US" altLang="zh-CN" sz="1800" b="1" i="1" smtClean="0">
                        <a:latin typeface="Cambria Math"/>
                      </a:rPr>
                      <m:t>𝟕</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r>
                      <a:rPr lang="en-US" altLang="zh-CN" sz="1800" b="1" i="1" smtClean="0">
                        <a:latin typeface="Cambria Math"/>
                      </a:rPr>
                      <m:t>−</m:t>
                    </m:r>
                    <m:r>
                      <a:rPr lang="en-US" altLang="zh-CN" sz="1800" b="1" i="1" smtClean="0">
                        <a:latin typeface="Cambria Math"/>
                      </a:rPr>
                      <m:t>𝟒</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𝟑</m:t>
                        </m:r>
                      </m:sub>
                    </m:sSub>
                    <m:r>
                      <a:rPr lang="en-US" altLang="zh-CN" sz="1800" b="1" i="1" smtClean="0">
                        <a:latin typeface="Cambria Math"/>
                      </a:rPr>
                      <m:t>+</m:t>
                    </m:r>
                    <m:r>
                      <a:rPr lang="en-US" altLang="zh-CN" sz="1800" b="1" i="1" smtClean="0">
                        <a:latin typeface="Cambria Math"/>
                      </a:rPr>
                      <m:t>𝟐</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𝟒</m:t>
                        </m:r>
                      </m:sub>
                    </m:sSub>
                    <m:r>
                      <a:rPr lang="zh-CN" altLang="en-US" sz="1800" i="1">
                        <a:latin typeface="Cambria Math"/>
                      </a:rPr>
                      <m:t>，</m:t>
                    </m:r>
                    <m:r>
                      <m:rPr>
                        <m:nor/>
                      </m:rPr>
                      <a:rPr lang="en-US" altLang="zh-CN" sz="1600" dirty="0"/>
                      <m:t>s</m:t>
                    </m:r>
                    <m:r>
                      <m:rPr>
                        <m:nor/>
                      </m:rPr>
                      <a:rPr lang="en-US" altLang="zh-CN" sz="1600" dirty="0"/>
                      <m:t>.</m:t>
                    </m:r>
                    <m:r>
                      <m:rPr>
                        <m:nor/>
                      </m:rPr>
                      <a:rPr lang="en-US" altLang="zh-CN" sz="1600" dirty="0"/>
                      <m:t>t</m:t>
                    </m:r>
                    <m:r>
                      <m:rPr>
                        <m:nor/>
                      </m:rPr>
                      <a:rPr lang="en-US" altLang="zh-CN" sz="1600" dirty="0"/>
                      <m:t>.</m:t>
                    </m:r>
                    <m:d>
                      <m:dPr>
                        <m:begChr m:val="{"/>
                        <m:endChr m:val=""/>
                        <m:ctrlPr>
                          <a:rPr lang="en-US" altLang="zh-CN" sz="1600" i="1">
                            <a:latin typeface="Cambria Math" panose="02040503050406030204" pitchFamily="18" charset="0"/>
                          </a:rPr>
                        </m:ctrlPr>
                      </m:dPr>
                      <m:e>
                        <m:eqArr>
                          <m:eqArrPr>
                            <m:ctrlPr>
                              <a:rPr lang="en-US" altLang="zh-CN" sz="1600" i="1">
                                <a:latin typeface="Cambria Math" panose="02040503050406030204" pitchFamily="18" charset="0"/>
                              </a:rPr>
                            </m:ctrlPr>
                          </m:eqArrPr>
                          <m:e>
                            <m:m>
                              <m:mPr>
                                <m:mcs>
                                  <m:mc>
                                    <m:mcPr>
                                      <m:count m:val="1"/>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m:rPr>
                                          <m:brk m:alnAt="7"/>
                                        </m:rPr>
                                        <a:rPr lang="en-US" altLang="zh-CN" sz="1600" i="1">
                                          <a:latin typeface="Cambria Math"/>
                                        </a:rPr>
                                        <m:t>𝒙</m:t>
                                      </m:r>
                                    </m:e>
                                    <m:sub>
                                      <m:r>
                                        <m:rPr>
                                          <m:brk m:alnAt="7"/>
                                        </m:rPr>
                                        <a:rPr lang="en-US" altLang="zh-CN" sz="1600" i="1">
                                          <a:latin typeface="Cambria Math"/>
                                        </a:rPr>
                                        <m:t>𝟏</m:t>
                                      </m:r>
                                    </m:sub>
                                  </m:sSub>
                                  <m:r>
                                    <m:rPr>
                                      <m:brk m:alnAt="7"/>
                                    </m:rPr>
                                    <a:rPr lang="en-US" altLang="zh-CN" sz="1600" i="1">
                                      <a:latin typeface="Cambria Math"/>
                                    </a:rPr>
                                    <m:t>+</m:t>
                                  </m:r>
                                  <m:r>
                                    <m:rPr>
                                      <m:brk m:alnAt="7"/>
                                    </m:rPr>
                                    <a:rPr lang="en-US" altLang="zh-CN" sz="1600" b="1" i="1" smtClean="0">
                                      <a:latin typeface="Cambria Math"/>
                                    </a:rPr>
                                    <m:t>𝟒</m:t>
                                  </m:r>
                                  <m:sSub>
                                    <m:sSubPr>
                                      <m:ctrlPr>
                                        <a:rPr lang="en-US" altLang="zh-CN" sz="1600" i="1">
                                          <a:latin typeface="Cambria Math" panose="02040503050406030204" pitchFamily="18" charset="0"/>
                                        </a:rPr>
                                      </m:ctrlPr>
                                    </m:sSubPr>
                                    <m:e>
                                      <m:r>
                                        <m:rPr>
                                          <m:brk m:alnAt="7"/>
                                        </m:rPr>
                                        <a:rPr lang="en-US" altLang="zh-CN" sz="1600" i="1">
                                          <a:latin typeface="Cambria Math"/>
                                        </a:rPr>
                                        <m:t>𝒙</m:t>
                                      </m:r>
                                    </m:e>
                                    <m:sub>
                                      <m:r>
                                        <m:rPr>
                                          <m:brk m:alnAt="7"/>
                                        </m:rPr>
                                        <a:rPr lang="en-US" altLang="zh-CN" sz="1600" i="1">
                                          <a:latin typeface="Cambria Math"/>
                                        </a:rPr>
                                        <m:t>𝟐</m:t>
                                      </m:r>
                                    </m:sub>
                                  </m:sSub>
                                  <m:r>
                                    <a:rPr lang="en-US" altLang="zh-CN" sz="1600" b="1" i="1" smtClean="0">
                                      <a:latin typeface="Cambria Math"/>
                                    </a:rPr>
                                    <m:t>−</m:t>
                                  </m:r>
                                  <m:r>
                                    <a:rPr lang="en-US" altLang="zh-CN" sz="1600" b="1" i="1" smtClean="0">
                                      <a:latin typeface="Cambria Math"/>
                                    </a:rPr>
                                    <m:t>𝟐</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𝟑</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𝟒</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𝟓</m:t>
                                      </m:r>
                                    </m:sub>
                                  </m:sSub>
                                  <m:r>
                                    <a:rPr lang="en-US" altLang="zh-CN" sz="1600" b="1" i="1" smtClean="0">
                                      <a:latin typeface="Cambria Math"/>
                                    </a:rPr>
                                    <m:t>=</m:t>
                                  </m:r>
                                  <m:r>
                                    <a:rPr lang="en-US" altLang="zh-CN" sz="1600" i="1">
                                      <a:latin typeface="Cambria Math"/>
                                    </a:rPr>
                                    <m:t>𝟓</m:t>
                                  </m:r>
                                </m:e>
                              </m:mr>
                              <m:mr>
                                <m:e>
                                  <m:r>
                                    <a:rPr lang="en-US" altLang="zh-CN" sz="1600" b="1" i="1" smtClean="0">
                                      <a:latin typeface="Cambria Math"/>
                                    </a:rPr>
                                    <m:t>𝟐</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b="1" i="1" smtClean="0">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𝟐</m:t>
                                      </m:r>
                                    </m:sub>
                                  </m:sSub>
                                  <m:r>
                                    <a:rPr lang="en-US" altLang="zh-CN" sz="1600" b="1" i="1" smtClean="0">
                                      <a:latin typeface="Cambria Math"/>
                                    </a:rPr>
                                    <m:t>−</m:t>
                                  </m:r>
                                  <m:r>
                                    <a:rPr lang="en-US" altLang="zh-CN" sz="1600" b="1" i="1" smtClean="0">
                                      <a:latin typeface="Cambria Math"/>
                                    </a:rPr>
                                    <m:t>𝟓</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𝟑</m:t>
                                      </m:r>
                                    </m:sub>
                                  </m:sSub>
                                  <m:r>
                                    <a:rPr lang="en-US" altLang="zh-CN" sz="1600" b="1" i="1" smtClean="0">
                                      <a:latin typeface="Cambria Math"/>
                                    </a:rPr>
                                    <m:t>+</m:t>
                                  </m:r>
                                  <m:r>
                                    <a:rPr lang="en-US" altLang="zh-CN" sz="1600" b="1" i="1" smtClean="0">
                                      <a:latin typeface="Cambria Math"/>
                                    </a:rPr>
                                    <m:t>𝟑</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𝟒</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𝟔</m:t>
                                      </m:r>
                                    </m:sub>
                                  </m:sSub>
                                  <m:r>
                                    <a:rPr lang="en-US" altLang="zh-CN" sz="1600" b="1" i="1" smtClean="0">
                                      <a:latin typeface="Cambria Math"/>
                                    </a:rPr>
                                    <m:t>=</m:t>
                                  </m:r>
                                  <m:r>
                                    <a:rPr lang="en-US" altLang="zh-CN" sz="1600" b="1" i="1" smtClean="0">
                                      <a:latin typeface="Cambria Math"/>
                                    </a:rPr>
                                    <m:t>𝟏𝟏</m:t>
                                  </m:r>
                                </m:e>
                              </m:mr>
                              <m:mr>
                                <m:e>
                                  <m:eqArr>
                                    <m:eqArrPr>
                                      <m:ctrlPr>
                                        <a:rPr lang="en-US" altLang="zh-CN" sz="1600" i="1">
                                          <a:latin typeface="Cambria Math" panose="02040503050406030204" pitchFamily="18" charset="0"/>
                                        </a:rPr>
                                      </m:ctrlPr>
                                    </m:eqArrPr>
                                    <m:e>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𝟏</m:t>
                                          </m:r>
                                        </m:sub>
                                      </m:sSub>
                                      <m:r>
                                        <a:rPr lang="en-US" altLang="zh-CN" sz="1600" b="1" i="1" smtClean="0">
                                          <a:latin typeface="Cambria Math"/>
                                        </a:rPr>
                                        <m:t>+</m:t>
                                      </m:r>
                                      <m:r>
                                        <a:rPr lang="en-US" altLang="zh-CN" sz="1600" b="1" i="1" smtClean="0">
                                          <a:latin typeface="Cambria Math"/>
                                        </a:rPr>
                                        <m:t>𝟑</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𝟐</m:t>
                                          </m:r>
                                        </m:sub>
                                      </m:sSub>
                                      <m:r>
                                        <a:rPr lang="en-US" altLang="zh-CN" sz="1600" b="1" i="1" smtClean="0">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b="1" i="1" smtClean="0">
                                              <a:latin typeface="Cambria Math"/>
                                            </a:rPr>
                                            <m:t>𝟑</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𝟕</m:t>
                                          </m:r>
                                        </m:sub>
                                      </m:sSub>
                                      <m:r>
                                        <a:rPr lang="en-US" altLang="zh-CN" sz="1600" b="1" i="1" smtClean="0">
                                          <a:latin typeface="Cambria Math"/>
                                        </a:rPr>
                                        <m:t>=</m:t>
                                      </m:r>
                                      <m:r>
                                        <a:rPr lang="en-US" altLang="zh-CN" sz="1600" b="1" i="1" smtClean="0">
                                          <a:latin typeface="Cambria Math"/>
                                        </a:rPr>
                                        <m:t>𝟏𝟓</m:t>
                                      </m:r>
                                    </m:e>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𝟐</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𝟑</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𝟒</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𝟓</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𝟔</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𝟕</m:t>
                                          </m:r>
                                        </m:sub>
                                      </m:sSub>
                                      <m:r>
                                        <a:rPr lang="en-US" altLang="zh-CN" sz="1600" i="1">
                                          <a:latin typeface="Cambria Math"/>
                                        </a:rPr>
                                        <m:t>≥</m:t>
                                      </m:r>
                                      <m:r>
                                        <a:rPr lang="en-US" altLang="zh-CN" sz="1600" i="1">
                                          <a:latin typeface="Cambria Math"/>
                                        </a:rPr>
                                        <m:t>𝟎</m:t>
                                      </m:r>
                                    </m:e>
                                  </m:eqArr>
                                </m:e>
                              </m:mr>
                            </m:m>
                          </m:e>
                          <m:e>
                            <m:r>
                              <a:rPr lang="en-US" altLang="zh-CN" sz="1600" b="1" i="1" smtClean="0">
                                <a:latin typeface="Cambria Math"/>
                              </a:rPr>
                              <m:t> </m:t>
                            </m:r>
                          </m:e>
                        </m:eqArr>
                      </m:e>
                    </m:d>
                  </m:oMath>
                </a14:m>
                <a:endParaRPr lang="en-US" altLang="zh-CN" sz="1600" dirty="0"/>
              </a:p>
              <a:p>
                <a:r>
                  <a:rPr lang="zh-CN" altLang="en-US" sz="1800" dirty="0"/>
                  <a:t>使用单纯形表格计算时，第二个单纯形表格出现第</a:t>
                </a:r>
                <a:r>
                  <a:rPr lang="en-US" altLang="zh-CN" sz="1800" dirty="0"/>
                  <a:t>3</a:t>
                </a:r>
                <a:r>
                  <a:rPr lang="zh-CN" altLang="en-US" sz="1800" dirty="0"/>
                  <a:t>个变量</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𝟑</m:t>
                        </m:r>
                      </m:sub>
                    </m:sSub>
                  </m:oMath>
                </a14:m>
                <a:r>
                  <a:rPr lang="zh-CN" altLang="en-US" sz="1800" dirty="0"/>
                  <a:t>检验数大于</a:t>
                </a:r>
                <a:r>
                  <a:rPr lang="en-US" altLang="zh-CN" sz="1800" dirty="0"/>
                  <a:t>0</a:t>
                </a:r>
                <a:r>
                  <a:rPr lang="zh-CN" altLang="en-US" sz="1800" dirty="0"/>
                  <a:t>，但对应的基向量均为非正值，因而无有限最优解，计算终止</a:t>
                </a:r>
                <a:endParaRPr lang="en-US" altLang="zh-CN" sz="1800" dirty="0"/>
              </a:p>
              <a:p>
                <a14:m>
                  <m:oMath xmlns:m="http://schemas.openxmlformats.org/officeDocument/2006/math">
                    <m:r>
                      <a:rPr lang="zh-CN" altLang="en-US" sz="1800" i="1" dirty="0">
                        <a:latin typeface="Cambria Math"/>
                      </a:rPr>
                      <m:t>例</m:t>
                    </m:r>
                    <m:r>
                      <a:rPr lang="en-US" altLang="zh-CN" sz="1800" i="1">
                        <a:latin typeface="Cambria Math"/>
                      </a:rPr>
                      <m:t>𝑴𝒂𝒙</m:t>
                    </m:r>
                    <m:r>
                      <a:rPr lang="en-US" altLang="zh-CN" sz="1800" i="1">
                        <a:latin typeface="Cambria Math"/>
                      </a:rPr>
                      <m:t> </m:t>
                    </m:r>
                    <m:r>
                      <a:rPr lang="en-US" altLang="zh-CN" sz="1800" i="1">
                        <a:latin typeface="Cambria Math"/>
                      </a:rPr>
                      <m:t>𝒛</m:t>
                    </m:r>
                    <m:r>
                      <a:rPr lang="en-US" altLang="zh-CN" sz="1800" i="1">
                        <a:latin typeface="Cambria Math"/>
                      </a:rPr>
                      <m:t>=</m:t>
                    </m:r>
                    <m:f>
                      <m:fPr>
                        <m:ctrlPr>
                          <a:rPr lang="en-US" altLang="zh-CN" sz="1800" b="1" i="1" smtClean="0">
                            <a:latin typeface="Cambria Math" panose="02040503050406030204" pitchFamily="18" charset="0"/>
                          </a:rPr>
                        </m:ctrlPr>
                      </m:fPr>
                      <m:num>
                        <m:r>
                          <a:rPr lang="en-US" altLang="zh-CN" sz="1800" b="1" i="1" smtClean="0">
                            <a:latin typeface="Cambria Math"/>
                          </a:rPr>
                          <m:t>𝟑</m:t>
                        </m:r>
                      </m:num>
                      <m:den>
                        <m:r>
                          <a:rPr lang="en-US" altLang="zh-CN" sz="1800" b="1" i="1" smtClean="0">
                            <a:latin typeface="Cambria Math"/>
                          </a:rPr>
                          <m:t>𝟒</m:t>
                        </m:r>
                      </m:den>
                    </m:f>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𝟒</m:t>
                        </m:r>
                      </m:sub>
                    </m:sSub>
                    <m:r>
                      <a:rPr lang="en-US" altLang="zh-CN" sz="1800" b="1" i="1" smtClean="0">
                        <a:latin typeface="Cambria Math"/>
                      </a:rPr>
                      <m:t>−</m:t>
                    </m:r>
                    <m:r>
                      <a:rPr lang="en-US" altLang="zh-CN" sz="1800" b="1" i="1" smtClean="0">
                        <a:latin typeface="Cambria Math"/>
                      </a:rPr>
                      <m:t>𝟐𝟎</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𝟓</m:t>
                        </m:r>
                      </m:sub>
                    </m:sSub>
                    <m:r>
                      <a:rPr lang="en-US" altLang="zh-CN" sz="1800" b="1" i="1" smtClean="0">
                        <a:latin typeface="Cambria Math"/>
                      </a:rPr>
                      <m:t>+</m:t>
                    </m:r>
                    <m:f>
                      <m:fPr>
                        <m:ctrlPr>
                          <a:rPr lang="en-US" altLang="zh-CN" sz="1800" b="1" i="1" smtClean="0">
                            <a:latin typeface="Cambria Math" panose="02040503050406030204" pitchFamily="18" charset="0"/>
                          </a:rPr>
                        </m:ctrlPr>
                      </m:fPr>
                      <m:num>
                        <m:r>
                          <a:rPr lang="en-US" altLang="zh-CN" sz="1800" b="1" i="1" smtClean="0">
                            <a:latin typeface="Cambria Math"/>
                          </a:rPr>
                          <m:t>𝟏</m:t>
                        </m:r>
                      </m:num>
                      <m:den>
                        <m:r>
                          <a:rPr lang="en-US" altLang="zh-CN" sz="1800" b="1" i="1" smtClean="0">
                            <a:latin typeface="Cambria Math"/>
                          </a:rPr>
                          <m:t>𝟐</m:t>
                        </m:r>
                      </m:den>
                    </m:f>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𝟔</m:t>
                        </m:r>
                      </m:sub>
                    </m:sSub>
                    <m:r>
                      <a:rPr lang="en-US" altLang="zh-CN" sz="1800" b="1" i="1" smtClean="0">
                        <a:latin typeface="Cambria Math"/>
                      </a:rPr>
                      <m:t>−</m:t>
                    </m:r>
                    <m:r>
                      <a:rPr lang="en-US" altLang="zh-CN" sz="1800" b="1" i="1" smtClean="0">
                        <a:latin typeface="Cambria Math"/>
                      </a:rPr>
                      <m:t>𝟔</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b="1" i="1" smtClean="0">
                            <a:latin typeface="Cambria Math"/>
                          </a:rPr>
                          <m:t>𝟕</m:t>
                        </m:r>
                      </m:sub>
                    </m:sSub>
                    <m:r>
                      <a:rPr lang="zh-CN" altLang="en-US" sz="1800" i="1">
                        <a:latin typeface="Cambria Math"/>
                      </a:rPr>
                      <m:t>，</m:t>
                    </m:r>
                    <m:r>
                      <m:rPr>
                        <m:nor/>
                      </m:rPr>
                      <a:rPr lang="en-US" altLang="zh-CN" sz="1600" dirty="0"/>
                      <m:t>s</m:t>
                    </m:r>
                    <m:r>
                      <m:rPr>
                        <m:nor/>
                      </m:rPr>
                      <a:rPr lang="en-US" altLang="zh-CN" sz="1600" dirty="0"/>
                      <m:t>.</m:t>
                    </m:r>
                    <m:r>
                      <m:rPr>
                        <m:nor/>
                      </m:rPr>
                      <a:rPr lang="en-US" altLang="zh-CN" sz="1600" dirty="0"/>
                      <m:t>t</m:t>
                    </m:r>
                    <m:r>
                      <m:rPr>
                        <m:nor/>
                      </m:rPr>
                      <a:rPr lang="en-US" altLang="zh-CN" sz="1600" dirty="0"/>
                      <m:t>.</m:t>
                    </m:r>
                    <m:d>
                      <m:dPr>
                        <m:begChr m:val="{"/>
                        <m:endChr m:val=""/>
                        <m:ctrlPr>
                          <a:rPr lang="en-US" altLang="zh-CN" sz="1600" i="1">
                            <a:latin typeface="Cambria Math" panose="02040503050406030204" pitchFamily="18" charset="0"/>
                          </a:rPr>
                        </m:ctrlPr>
                      </m:dPr>
                      <m:e>
                        <m:eqArr>
                          <m:eqArrPr>
                            <m:ctrlPr>
                              <a:rPr lang="en-US" altLang="zh-CN" sz="1600" i="1">
                                <a:latin typeface="Cambria Math" panose="02040503050406030204" pitchFamily="18" charset="0"/>
                              </a:rPr>
                            </m:ctrlPr>
                          </m:eqArrPr>
                          <m:e>
                            <m:m>
                              <m:mPr>
                                <m:mcs>
                                  <m:mc>
                                    <m:mcPr>
                                      <m:count m:val="1"/>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m:rPr>
                                          <m:brk m:alnAt="7"/>
                                        </m:rPr>
                                        <a:rPr lang="en-US" altLang="zh-CN" sz="1600" i="1">
                                          <a:latin typeface="Cambria Math"/>
                                        </a:rPr>
                                        <m:t>𝒙</m:t>
                                      </m:r>
                                    </m:e>
                                    <m:sub>
                                      <m:r>
                                        <m:rPr>
                                          <m:brk m:alnAt="7"/>
                                        </m:rPr>
                                        <a:rPr lang="en-US" altLang="zh-CN" sz="1600" i="1">
                                          <a:latin typeface="Cambria Math"/>
                                        </a:rPr>
                                        <m:t>𝟏</m:t>
                                      </m:r>
                                    </m:sub>
                                  </m:sSub>
                                  <m:r>
                                    <m:rPr>
                                      <m:brk m:alnAt="7"/>
                                    </m:rPr>
                                    <a:rPr lang="en-US" altLang="zh-CN" sz="1600" i="1">
                                      <a:latin typeface="Cambria Math"/>
                                    </a:rPr>
                                    <m:t>+</m:t>
                                  </m:r>
                                  <m:f>
                                    <m:fPr>
                                      <m:ctrlPr>
                                        <a:rPr lang="en-US" altLang="zh-CN" sz="1600" b="1" i="1" smtClean="0">
                                          <a:latin typeface="Cambria Math" panose="02040503050406030204" pitchFamily="18" charset="0"/>
                                        </a:rPr>
                                      </m:ctrlPr>
                                    </m:fPr>
                                    <m:num>
                                      <m:r>
                                        <m:rPr>
                                          <m:brk m:alnAt="7"/>
                                        </m:rPr>
                                        <a:rPr lang="en-US" altLang="zh-CN" sz="1600" b="1" i="1" smtClean="0">
                                          <a:latin typeface="Cambria Math"/>
                                        </a:rPr>
                                        <m:t>𝟏</m:t>
                                      </m:r>
                                    </m:num>
                                    <m:den>
                                      <m:r>
                                        <m:rPr>
                                          <m:brk m:alnAt="7"/>
                                        </m:rPr>
                                        <a:rPr lang="en-US" altLang="zh-CN" sz="1600" b="1" i="1" smtClean="0">
                                          <a:latin typeface="Cambria Math"/>
                                        </a:rPr>
                                        <m:t>𝟒</m:t>
                                      </m:r>
                                    </m:den>
                                  </m:f>
                                  <m:sSub>
                                    <m:sSubPr>
                                      <m:ctrlPr>
                                        <a:rPr lang="en-US" altLang="zh-CN" sz="1600" i="1">
                                          <a:latin typeface="Cambria Math" panose="02040503050406030204" pitchFamily="18" charset="0"/>
                                        </a:rPr>
                                      </m:ctrlPr>
                                    </m:sSubPr>
                                    <m:e>
                                      <m:r>
                                        <a:rPr lang="en-US" altLang="zh-CN" sz="1600" b="1" i="1" smtClean="0">
                                          <a:latin typeface="Cambria Math"/>
                                        </a:rPr>
                                        <m:t> </m:t>
                                      </m:r>
                                      <m:r>
                                        <m:rPr>
                                          <m:brk m:alnAt="7"/>
                                        </m:rPr>
                                        <a:rPr lang="en-US" altLang="zh-CN" sz="1600" i="1">
                                          <a:latin typeface="Cambria Math"/>
                                        </a:rPr>
                                        <m:t>𝒙</m:t>
                                      </m:r>
                                    </m:e>
                                    <m:sub>
                                      <m:r>
                                        <a:rPr lang="en-US" altLang="zh-CN" sz="1600" b="1" i="1" smtClean="0">
                                          <a:latin typeface="Cambria Math"/>
                                        </a:rPr>
                                        <m:t>𝟒</m:t>
                                      </m:r>
                                    </m:sub>
                                  </m:sSub>
                                  <m:r>
                                    <a:rPr lang="en-US" altLang="zh-CN" sz="1600" i="1">
                                      <a:latin typeface="Cambria Math"/>
                                    </a:rPr>
                                    <m:t>−</m:t>
                                  </m:r>
                                  <m:r>
                                    <a:rPr lang="en-US" altLang="zh-CN" sz="1600" b="1" i="1" smtClean="0">
                                      <a:latin typeface="Cambria Math"/>
                                    </a:rPr>
                                    <m:t>𝟖</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b="1" i="1" smtClean="0">
                                          <a:latin typeface="Cambria Math"/>
                                        </a:rPr>
                                        <m:t>𝟓</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𝟔</m:t>
                                      </m:r>
                                    </m:sub>
                                  </m:sSub>
                                  <m:r>
                                    <a:rPr lang="en-US" altLang="zh-CN" sz="1600" b="1" i="1" smtClean="0">
                                      <a:latin typeface="Cambria Math"/>
                                    </a:rPr>
                                    <m:t>+</m:t>
                                  </m:r>
                                  <m:r>
                                    <a:rPr lang="en-US" altLang="zh-CN" sz="1600" b="1" i="1" smtClean="0">
                                      <a:latin typeface="Cambria Math"/>
                                    </a:rPr>
                                    <m:t>𝟗</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𝟕</m:t>
                                      </m:r>
                                    </m:sub>
                                  </m:sSub>
                                  <m:r>
                                    <a:rPr lang="en-US" altLang="zh-CN" sz="1600" i="1">
                                      <a:latin typeface="Cambria Math"/>
                                    </a:rPr>
                                    <m:t>=</m:t>
                                  </m:r>
                                  <m:r>
                                    <a:rPr lang="en-US" altLang="zh-CN" sz="1600" b="1" i="1" smtClean="0">
                                      <a:latin typeface="Cambria Math"/>
                                    </a:rPr>
                                    <m:t>𝟎</m:t>
                                  </m:r>
                                </m:e>
                              </m:mr>
                              <m:m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b="1" i="1" smtClean="0">
                                          <a:latin typeface="Cambria Math"/>
                                        </a:rPr>
                                        <m:t>𝟐</m:t>
                                      </m:r>
                                    </m:sub>
                                  </m:sSub>
                                  <m:r>
                                    <a:rPr lang="en-US" altLang="zh-CN" sz="1600" b="1" i="1" smtClean="0">
                                      <a:latin typeface="Cambria Math"/>
                                    </a:rPr>
                                    <m:t>+</m:t>
                                  </m:r>
                                  <m:f>
                                    <m:fPr>
                                      <m:ctrlPr>
                                        <a:rPr lang="en-US" altLang="zh-CN" sz="1600" b="1" i="1" smtClean="0">
                                          <a:latin typeface="Cambria Math" panose="02040503050406030204" pitchFamily="18" charset="0"/>
                                        </a:rPr>
                                      </m:ctrlPr>
                                    </m:fPr>
                                    <m:num>
                                      <m:r>
                                        <a:rPr lang="en-US" altLang="zh-CN" sz="1600" b="1" i="1" smtClean="0">
                                          <a:latin typeface="Cambria Math"/>
                                        </a:rPr>
                                        <m:t>𝟏</m:t>
                                      </m:r>
                                    </m:num>
                                    <m:den>
                                      <m:r>
                                        <a:rPr lang="en-US" altLang="zh-CN" sz="1600" b="1" i="1" smtClean="0">
                                          <a:latin typeface="Cambria Math"/>
                                        </a:rPr>
                                        <m:t>𝟐</m:t>
                                      </m:r>
                                    </m:den>
                                  </m:f>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𝟒</m:t>
                                      </m:r>
                                    </m:sub>
                                  </m:sSub>
                                  <m:r>
                                    <a:rPr lang="en-US" altLang="zh-CN" sz="1600" b="1" i="1" smtClean="0">
                                      <a:latin typeface="Cambria Math"/>
                                    </a:rPr>
                                    <m:t>−</m:t>
                                  </m:r>
                                  <m:r>
                                    <a:rPr lang="en-US" altLang="zh-CN" sz="1600" b="1" i="1" smtClean="0">
                                      <a:latin typeface="Cambria Math"/>
                                    </a:rPr>
                                    <m:t>𝟏𝟐</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𝟓</m:t>
                                      </m:r>
                                    </m:sub>
                                  </m:sSub>
                                  <m:r>
                                    <a:rPr lang="en-US" altLang="zh-CN" sz="1600" b="1" i="1" smtClean="0">
                                      <a:latin typeface="Cambria Math"/>
                                    </a:rPr>
                                    <m:t>−</m:t>
                                  </m:r>
                                  <m:f>
                                    <m:fPr>
                                      <m:ctrlPr>
                                        <a:rPr lang="en-US" altLang="zh-CN" sz="1600" b="1" i="1" smtClean="0">
                                          <a:latin typeface="Cambria Math" panose="02040503050406030204" pitchFamily="18" charset="0"/>
                                        </a:rPr>
                                      </m:ctrlPr>
                                    </m:fPr>
                                    <m:num>
                                      <m:r>
                                        <a:rPr lang="en-US" altLang="zh-CN" sz="1600" b="1" i="1" smtClean="0">
                                          <a:latin typeface="Cambria Math"/>
                                        </a:rPr>
                                        <m:t>𝟏</m:t>
                                      </m:r>
                                    </m:num>
                                    <m:den>
                                      <m:r>
                                        <a:rPr lang="en-US" altLang="zh-CN" sz="1600" b="1" i="1" smtClean="0">
                                          <a:latin typeface="Cambria Math"/>
                                        </a:rPr>
                                        <m:t>𝟐</m:t>
                                      </m:r>
                                    </m:den>
                                  </m:f>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𝟔</m:t>
                                      </m:r>
                                    </m:sub>
                                  </m:sSub>
                                  <m:r>
                                    <a:rPr lang="en-US" altLang="zh-CN" sz="1600" b="1" i="1" smtClean="0">
                                      <a:latin typeface="Cambria Math"/>
                                    </a:rPr>
                                    <m:t>+</m:t>
                                  </m:r>
                                  <m:r>
                                    <a:rPr lang="en-US" altLang="zh-CN" sz="1600" b="1" i="1" smtClean="0">
                                      <a:latin typeface="Cambria Math"/>
                                    </a:rPr>
                                    <m:t>𝟑</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𝟕</m:t>
                                      </m:r>
                                    </m:sub>
                                  </m:sSub>
                                  <m:r>
                                    <a:rPr lang="en-US" altLang="zh-CN" sz="1600" i="1">
                                      <a:latin typeface="Cambria Math"/>
                                    </a:rPr>
                                    <m:t>=</m:t>
                                  </m:r>
                                  <m:r>
                                    <a:rPr lang="en-US" altLang="zh-CN" sz="1600" b="1" i="1" smtClean="0">
                                      <a:latin typeface="Cambria Math"/>
                                    </a:rPr>
                                    <m:t>𝟎</m:t>
                                  </m:r>
                                </m:e>
                              </m:mr>
                              <m:mr>
                                <m:e>
                                  <m:eqArr>
                                    <m:eqArrPr>
                                      <m:ctrlPr>
                                        <a:rPr lang="en-US" altLang="zh-CN" sz="1600" i="1">
                                          <a:latin typeface="Cambria Math" panose="02040503050406030204" pitchFamily="18" charset="0"/>
                                        </a:rPr>
                                      </m:ctrlPr>
                                    </m:eqArrPr>
                                    <m:e>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𝟑</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𝟔</m:t>
                                          </m:r>
                                        </m:sub>
                                      </m:sSub>
                                      <m:r>
                                        <a:rPr lang="en-US" altLang="zh-CN" sz="1600" b="1" i="1" smtClean="0">
                                          <a:latin typeface="Cambria Math"/>
                                        </a:rPr>
                                        <m:t>=</m:t>
                                      </m:r>
                                      <m:r>
                                        <a:rPr lang="en-US" altLang="zh-CN" sz="1600" b="1" i="1" smtClean="0">
                                          <a:latin typeface="Cambria Math"/>
                                        </a:rPr>
                                        <m:t>𝟏</m:t>
                                      </m:r>
                                    </m:e>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𝟐</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𝟑</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𝟒</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𝟓</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𝟔</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𝟕</m:t>
                                          </m:r>
                                        </m:sub>
                                      </m:sSub>
                                      <m:r>
                                        <a:rPr lang="en-US" altLang="zh-CN" sz="1600" i="1">
                                          <a:latin typeface="Cambria Math"/>
                                        </a:rPr>
                                        <m:t>≥</m:t>
                                      </m:r>
                                      <m:r>
                                        <a:rPr lang="en-US" altLang="zh-CN" sz="1600" i="1">
                                          <a:latin typeface="Cambria Math"/>
                                        </a:rPr>
                                        <m:t>𝟎</m:t>
                                      </m:r>
                                    </m:e>
                                  </m:eqArr>
                                </m:e>
                              </m:mr>
                            </m:m>
                          </m:e>
                          <m:e>
                            <m:r>
                              <a:rPr lang="en-US" altLang="zh-CN" sz="1600" i="1">
                                <a:latin typeface="Cambria Math"/>
                              </a:rPr>
                              <m:t> </m:t>
                            </m:r>
                          </m:e>
                        </m:eqArr>
                      </m:e>
                    </m:d>
                  </m:oMath>
                </a14:m>
                <a:endParaRPr lang="en-US" altLang="zh-CN" sz="1800" dirty="0"/>
              </a:p>
              <a:p>
                <a:r>
                  <a:rPr lang="zh-CN" altLang="en-US" sz="1800" dirty="0"/>
                  <a:t>使用单纯形法，</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𝑩</m:t>
                        </m:r>
                      </m:sub>
                    </m:sSub>
                    <m:r>
                      <a:rPr lang="en-US" altLang="zh-CN" sz="1800" b="1" i="1" smtClean="0">
                        <a:latin typeface="Cambria Math"/>
                      </a:rPr>
                      <m:t>=</m:t>
                    </m:r>
                    <m:sSup>
                      <m:sSupPr>
                        <m:ctrlPr>
                          <a:rPr lang="en-US" altLang="zh-CN" sz="1800" b="1" i="1" smtClean="0">
                            <a:latin typeface="Cambria Math" panose="02040503050406030204" pitchFamily="18" charset="0"/>
                          </a:rPr>
                        </m:ctrlPr>
                      </m:sSupPr>
                      <m:e>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𝟏</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𝟐</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𝟑</m:t>
                                </m:r>
                              </m:sub>
                            </m:sSub>
                          </m:e>
                        </m:d>
                      </m:e>
                      <m:sup>
                        <m:r>
                          <a:rPr lang="en-US" altLang="zh-CN" sz="1800" b="1" i="1" smtClean="0">
                            <a:latin typeface="Cambria Math"/>
                          </a:rPr>
                          <m:t>𝑻</m:t>
                        </m:r>
                      </m:sup>
                    </m:sSup>
                    <m:r>
                      <a:rPr lang="en-US" altLang="zh-CN" sz="1800" b="1" i="1" smtClean="0">
                        <a:latin typeface="Cambria Math"/>
                      </a:rPr>
                      <m:t>,</m:t>
                    </m:r>
                    <m:r>
                      <a:rPr lang="en-US" altLang="zh-CN" sz="1800" b="1" i="1" smtClean="0">
                        <a:latin typeface="Cambria Math"/>
                      </a:rPr>
                      <m:t>𝑩</m:t>
                    </m:r>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𝟏</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𝟐</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𝒑</m:t>
                        </m:r>
                      </m:e>
                      <m:sub>
                        <m:r>
                          <a:rPr lang="en-US" altLang="zh-CN" sz="1800" b="1" i="1" smtClean="0">
                            <a:latin typeface="Cambria Math"/>
                          </a:rPr>
                          <m:t>𝟑</m:t>
                        </m:r>
                      </m:sub>
                    </m:sSub>
                    <m:r>
                      <a:rPr lang="en-US" altLang="zh-CN" sz="1800" b="1" i="1" smtClean="0">
                        <a:latin typeface="Cambria Math"/>
                      </a:rPr>
                      <m:t>)</m:t>
                    </m:r>
                  </m:oMath>
                </a14:m>
                <a:r>
                  <a:rPr lang="en-US" altLang="zh-CN" sz="1800" dirty="0"/>
                  <a:t>,</a:t>
                </a:r>
                <a:r>
                  <a:rPr lang="zh-CN" altLang="en-US" sz="1800" dirty="0"/>
                  <a:t>经过六次迭代又回到</a:t>
                </a:r>
                <a14:m>
                  <m:oMath xmlns:m="http://schemas.openxmlformats.org/officeDocument/2006/math">
                    <m:r>
                      <a:rPr lang="en-US" altLang="zh-CN" sz="1800" b="1" i="1" smtClean="0">
                        <a:latin typeface="Cambria Math"/>
                      </a:rPr>
                      <m:t>𝑩</m:t>
                    </m:r>
                  </m:oMath>
                </a14:m>
                <a:r>
                  <a:rPr lang="en-US" altLang="zh-CN" sz="1800" dirty="0"/>
                  <a:t>,</a:t>
                </a:r>
                <a:r>
                  <a:rPr lang="zh-CN" altLang="en-US" sz="1800" dirty="0"/>
                  <a:t>因此求不到最优解，但实际上</a:t>
                </a:r>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smtClean="0">
                            <a:latin typeface="Cambria Math"/>
                          </a:rPr>
                          <m:t>𝒙</m:t>
                        </m:r>
                      </m:e>
                      <m:sup>
                        <m:r>
                          <a:rPr lang="en-US" altLang="zh-CN" sz="1800" b="1" i="1" smtClean="0">
                            <a:latin typeface="Cambria Math"/>
                          </a:rPr>
                          <m:t>∗</m:t>
                        </m:r>
                      </m:sup>
                    </m:sSup>
                    <m:r>
                      <a:rPr lang="en-US" altLang="zh-CN" sz="1800" b="1" i="1" smtClean="0">
                        <a:latin typeface="Cambria Math"/>
                      </a:rPr>
                      <m:t>=</m:t>
                    </m:r>
                    <m:sSup>
                      <m:sSupPr>
                        <m:ctrlPr>
                          <a:rPr lang="en-US" altLang="zh-CN" sz="1800" b="1" i="1" smtClean="0">
                            <a:latin typeface="Cambria Math" panose="02040503050406030204" pitchFamily="18" charset="0"/>
                          </a:rPr>
                        </m:ctrlPr>
                      </m:sSupPr>
                      <m:e>
                        <m:d>
                          <m:dPr>
                            <m:ctrlPr>
                              <a:rPr lang="en-US" altLang="zh-CN" sz="1800" b="1" i="1" smtClean="0">
                                <a:latin typeface="Cambria Math" panose="02040503050406030204" pitchFamily="18" charset="0"/>
                              </a:rPr>
                            </m:ctrlPr>
                          </m:dPr>
                          <m:e>
                            <m:f>
                              <m:fPr>
                                <m:ctrlPr>
                                  <a:rPr lang="en-US" altLang="zh-CN" sz="1800" b="1" i="1" smtClean="0">
                                    <a:latin typeface="Cambria Math" panose="02040503050406030204" pitchFamily="18" charset="0"/>
                                  </a:rPr>
                                </m:ctrlPr>
                              </m:fPr>
                              <m:num>
                                <m:r>
                                  <a:rPr lang="en-US" altLang="zh-CN" sz="1800" b="1" i="1" smtClean="0">
                                    <a:latin typeface="Cambria Math"/>
                                  </a:rPr>
                                  <m:t>𝟑</m:t>
                                </m:r>
                              </m:num>
                              <m:den>
                                <m:r>
                                  <a:rPr lang="en-US" altLang="zh-CN" sz="1800" b="1" i="1" smtClean="0">
                                    <a:latin typeface="Cambria Math"/>
                                  </a:rPr>
                                  <m:t>𝟒</m:t>
                                </m:r>
                              </m:den>
                            </m:f>
                            <m:r>
                              <a:rPr lang="en-US" altLang="zh-CN" sz="1800" b="1" i="1" smtClean="0">
                                <a:latin typeface="Cambria Math"/>
                              </a:rPr>
                              <m:t>,</m:t>
                            </m:r>
                            <m:r>
                              <a:rPr lang="en-US" altLang="zh-CN" sz="1800" b="1" i="1" smtClean="0">
                                <a:latin typeface="Cambria Math"/>
                              </a:rPr>
                              <m:t>𝟎</m:t>
                            </m:r>
                            <m:r>
                              <a:rPr lang="en-US" altLang="zh-CN" sz="1800" b="1" i="1" smtClean="0">
                                <a:latin typeface="Cambria Math"/>
                              </a:rPr>
                              <m:t>,</m:t>
                            </m:r>
                            <m:r>
                              <a:rPr lang="en-US" altLang="zh-CN" sz="1800" b="1" i="1" smtClean="0">
                                <a:latin typeface="Cambria Math"/>
                              </a:rPr>
                              <m:t>𝟎</m:t>
                            </m:r>
                            <m:r>
                              <a:rPr lang="en-US" altLang="zh-CN" sz="1800" b="1" i="1" smtClean="0">
                                <a:latin typeface="Cambria Math"/>
                              </a:rPr>
                              <m:t>,</m:t>
                            </m:r>
                            <m:r>
                              <a:rPr lang="en-US" altLang="zh-CN" sz="1800" b="1" i="1" smtClean="0">
                                <a:latin typeface="Cambria Math"/>
                              </a:rPr>
                              <m:t>𝟏</m:t>
                            </m:r>
                            <m:r>
                              <a:rPr lang="en-US" altLang="zh-CN" sz="1800" b="1" i="1" smtClean="0">
                                <a:latin typeface="Cambria Math"/>
                              </a:rPr>
                              <m:t>,</m:t>
                            </m:r>
                            <m:r>
                              <a:rPr lang="en-US" altLang="zh-CN" sz="1800" b="1" i="1" smtClean="0">
                                <a:latin typeface="Cambria Math"/>
                              </a:rPr>
                              <m:t>𝟎</m:t>
                            </m:r>
                            <m:r>
                              <a:rPr lang="en-US" altLang="zh-CN" sz="1800" b="1" i="1" smtClean="0">
                                <a:latin typeface="Cambria Math"/>
                              </a:rPr>
                              <m:t>,</m:t>
                            </m:r>
                            <m:r>
                              <a:rPr lang="en-US" altLang="zh-CN" sz="1800" b="1" i="1" smtClean="0">
                                <a:latin typeface="Cambria Math"/>
                              </a:rPr>
                              <m:t>𝟏</m:t>
                            </m:r>
                            <m:r>
                              <a:rPr lang="en-US" altLang="zh-CN" sz="1800" b="1" i="1" smtClean="0">
                                <a:latin typeface="Cambria Math"/>
                              </a:rPr>
                              <m:t>,</m:t>
                            </m:r>
                            <m:r>
                              <a:rPr lang="en-US" altLang="zh-CN" sz="1800" b="1" i="1" smtClean="0">
                                <a:latin typeface="Cambria Math"/>
                              </a:rPr>
                              <m:t>𝟎</m:t>
                            </m:r>
                          </m:e>
                        </m:d>
                      </m:e>
                      <m:sup>
                        <m:r>
                          <a:rPr lang="en-US" altLang="zh-CN" sz="1800" b="1" i="1" smtClean="0">
                            <a:latin typeface="Cambria Math"/>
                          </a:rPr>
                          <m:t>𝑻</m:t>
                        </m:r>
                      </m:sup>
                    </m:sSup>
                    <m:r>
                      <a:rPr lang="en-US" altLang="zh-CN" sz="1800" b="1" i="1" smtClean="0">
                        <a:latin typeface="Cambria Math"/>
                      </a:rPr>
                      <m:t>,</m:t>
                    </m:r>
                    <m:sSup>
                      <m:sSupPr>
                        <m:ctrlPr>
                          <a:rPr lang="en-US" altLang="zh-CN" sz="1800" b="1" i="1" smtClean="0">
                            <a:latin typeface="Cambria Math" panose="02040503050406030204" pitchFamily="18" charset="0"/>
                          </a:rPr>
                        </m:ctrlPr>
                      </m:sSupPr>
                      <m:e>
                        <m:r>
                          <a:rPr lang="en-US" altLang="zh-CN" sz="1800" b="1" i="1" smtClean="0">
                            <a:latin typeface="Cambria Math"/>
                          </a:rPr>
                          <m:t>𝒛</m:t>
                        </m:r>
                      </m:e>
                      <m:sup>
                        <m:r>
                          <a:rPr lang="en-US" altLang="zh-CN" sz="1800" b="1" i="1" smtClean="0">
                            <a:latin typeface="Cambria Math"/>
                          </a:rPr>
                          <m:t>∗</m:t>
                        </m:r>
                      </m:sup>
                    </m:sSup>
                    <m:r>
                      <a:rPr lang="en-US" altLang="zh-CN" sz="1800" b="1" i="1" smtClean="0">
                        <a:latin typeface="Cambria Math"/>
                      </a:rPr>
                      <m:t>=</m:t>
                    </m:r>
                    <m:r>
                      <a:rPr lang="en-US" altLang="zh-CN" sz="1800" b="1" i="1" smtClean="0">
                        <a:latin typeface="Cambria Math"/>
                      </a:rPr>
                      <m:t>𝟓</m:t>
                    </m:r>
                    <m:r>
                      <a:rPr lang="en-US" altLang="zh-CN" sz="1800" b="1" i="1" smtClean="0">
                        <a:latin typeface="Cambria Math"/>
                      </a:rPr>
                      <m:t>/</m:t>
                    </m:r>
                    <m:r>
                      <a:rPr lang="en-US" altLang="zh-CN" sz="1800" b="1" i="1" smtClean="0">
                        <a:latin typeface="Cambria Math"/>
                      </a:rPr>
                      <m:t>𝟒</m:t>
                    </m:r>
                  </m:oMath>
                </a14:m>
                <a:endParaRPr lang="en-US" altLang="zh-CN" sz="1800" dirty="0"/>
              </a:p>
              <a:p>
                <a:r>
                  <a:rPr lang="zh-CN" altLang="en-US" sz="1800" dirty="0">
                    <a:solidFill>
                      <a:srgbClr val="FF0000"/>
                    </a:solidFill>
                  </a:rPr>
                  <a:t>如果一个基本可行解存在取</a:t>
                </a:r>
                <a:r>
                  <a:rPr lang="en-US" altLang="zh-CN" sz="1800" dirty="0">
                    <a:solidFill>
                      <a:srgbClr val="FF0000"/>
                    </a:solidFill>
                  </a:rPr>
                  <a:t>0</a:t>
                </a:r>
                <a:r>
                  <a:rPr lang="zh-CN" altLang="en-US" sz="1800" dirty="0">
                    <a:solidFill>
                      <a:srgbClr val="FF0000"/>
                    </a:solidFill>
                  </a:rPr>
                  <a:t>值的基变量，则称为退化的基本可行解，对应的基称为退化基，存在退化的情况，有可能求不到最优解</a:t>
                </a:r>
                <a:endParaRPr lang="en-US" altLang="zh-CN" sz="1800" dirty="0">
                  <a:solidFill>
                    <a:srgbClr val="FF0000"/>
                  </a:solidFill>
                </a:endParaRPr>
              </a:p>
              <a:p>
                <a:r>
                  <a:rPr lang="zh-CN" altLang="en-US" sz="1800" dirty="0">
                    <a:solidFill>
                      <a:srgbClr val="FF0000"/>
                    </a:solidFill>
                  </a:rPr>
                  <a:t>采用摄动法，字典序法，最简单的方法：出基和入基变量选取下标最小的变量</a:t>
                </a:r>
                <a:endParaRPr lang="en-US" altLang="zh-CN" sz="1800" dirty="0">
                  <a:solidFill>
                    <a:srgbClr val="FF0000"/>
                  </a:solidFill>
                </a:endParaRPr>
              </a:p>
              <a:p>
                <a:r>
                  <a:rPr lang="zh-CN" altLang="en-US" sz="1800" dirty="0"/>
                  <a:t>可以具体分析</a:t>
                </a:r>
                <a:r>
                  <a:rPr lang="en-US" altLang="zh-CN" sz="1800" dirty="0"/>
                  <a:t>PPT</a:t>
                </a:r>
                <a:r>
                  <a:rPr lang="zh-CN" altLang="en-US" sz="1800" dirty="0"/>
                  <a:t>第</a:t>
                </a:r>
                <a:r>
                  <a:rPr lang="en-US" altLang="zh-CN" sz="1800" dirty="0"/>
                  <a:t>29-31</a:t>
                </a:r>
                <a:r>
                  <a:rPr lang="zh-CN" altLang="en-US" sz="1800" dirty="0"/>
                  <a:t>页的例子，进一步理解</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63" b="-434"/>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2400" dirty="0">
                <a:latin typeface="隶书" panose="02010509060101010101" pitchFamily="1" charset="-122"/>
              </a:rPr>
              <a:t>-</a:t>
            </a:r>
            <a:r>
              <a:rPr lang="zh-CN" altLang="en-US" sz="2400" dirty="0">
                <a:latin typeface="隶书" panose="02010509060101010101" pitchFamily="1" charset="-122"/>
              </a:rPr>
              <a:t>标准解决办法</a:t>
            </a:r>
            <a:endParaRPr lang="zh-CN" altLang="en-US" sz="2400" dirty="0"/>
          </a:p>
        </p:txBody>
      </p:sp>
      <p:sp>
        <p:nvSpPr>
          <p:cNvPr id="3" name="Content Placeholder 2"/>
          <p:cNvSpPr>
            <a:spLocks noGrp="1"/>
          </p:cNvSpPr>
          <p:nvPr>
            <p:ph idx="1"/>
          </p:nvPr>
        </p:nvSpPr>
        <p:spPr/>
        <p:txBody>
          <a:bodyPr/>
          <a:lstStyle/>
          <a:p>
            <a:r>
              <a:rPr lang="zh-CN" altLang="en-US" dirty="0"/>
              <a:t>当初始基本可行解不能通过观察法很容易得到时，如何确定初始基本可行解？</a:t>
            </a:r>
          </a:p>
          <a:p>
            <a:endParaRPr lang="zh-CN" altLang="en-US" dirty="0"/>
          </a:p>
        </p:txBody>
      </p:sp>
      <p:graphicFrame>
        <p:nvGraphicFramePr>
          <p:cNvPr id="4" name="Object 3"/>
          <p:cNvGraphicFramePr>
            <a:graphicFrameLocks noGrp="1" noChangeAspect="1"/>
          </p:cNvGraphicFramePr>
          <p:nvPr/>
        </p:nvGraphicFramePr>
        <p:xfrm>
          <a:off x="1209675" y="2320925"/>
          <a:ext cx="7589838" cy="3767138"/>
        </p:xfrm>
        <a:graphic>
          <a:graphicData uri="http://schemas.openxmlformats.org/presentationml/2006/ole">
            <mc:AlternateContent xmlns:mc="http://schemas.openxmlformats.org/markup-compatibility/2006">
              <mc:Choice xmlns:v="urn:schemas-microsoft-com:vml" Requires="v">
                <p:oleObj spid="_x0000_s27767" name="Equation" r:id="rId3" imgW="3505200" imgH="1790700" progId="Equation.DSMT4">
                  <p:embed/>
                </p:oleObj>
              </mc:Choice>
              <mc:Fallback>
                <p:oleObj name="Equation" r:id="rId3" imgW="3505200" imgH="1790700" progId="Equation.DSMT4">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2320925"/>
                        <a:ext cx="7589838" cy="376713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2800" dirty="0">
                <a:latin typeface="隶书" panose="02010509060101010101" pitchFamily="1" charset="-122"/>
              </a:rPr>
              <a:t>2.2</a:t>
            </a:r>
            <a:r>
              <a:rPr lang="zh-CN" altLang="en-US" sz="2800" dirty="0">
                <a:latin typeface="隶书" panose="02010509060101010101" pitchFamily="1" charset="-122"/>
              </a:rPr>
              <a:t> 单纯形法</a:t>
            </a:r>
            <a:r>
              <a:rPr lang="en-US" altLang="zh-CN" sz="2000" dirty="0">
                <a:latin typeface="隶书" panose="02010509060101010101" pitchFamily="1" charset="-122"/>
              </a:rPr>
              <a:t>-</a:t>
            </a:r>
            <a:r>
              <a:rPr lang="zh-CN" altLang="en-US" sz="2000" dirty="0"/>
              <a:t>初始基本可行解的确定</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带来的问题：人工变量的引入，改变了原问题的约束条件，得到的是与原问题不同的新问题，而新问题的最优解不一定是原问题的最优解（除非新问题的最优解正好人工变量都为零）</a:t>
                </a:r>
                <a:r>
                  <a:rPr lang="en-US" altLang="zh-CN" sz="2000" dirty="0"/>
                  <a:t>.</a:t>
                </a:r>
                <a:r>
                  <a:rPr lang="zh-CN" altLang="en-US" sz="2000" dirty="0"/>
                  <a:t>（人工变量是“非法”的变量，松弛变量是“合法”的变量）</a:t>
                </a:r>
              </a:p>
              <a:p>
                <a:r>
                  <a:rPr lang="zh-CN" altLang="en-US" sz="2000" dirty="0"/>
                  <a:t>解决方法：</a:t>
                </a:r>
              </a:p>
              <a:p>
                <a:pPr lvl="1"/>
                <a:r>
                  <a:rPr lang="zh-CN" altLang="en-US" sz="1800" dirty="0"/>
                  <a:t>大</a:t>
                </a:r>
                <a:r>
                  <a:rPr lang="en-US" altLang="zh-CN" sz="1800" dirty="0"/>
                  <a:t>M</a:t>
                </a:r>
                <a:r>
                  <a:rPr lang="zh-CN" altLang="en-US" sz="1800" dirty="0"/>
                  <a:t>法：惩罚法，引入</a:t>
                </a:r>
                <a14:m>
                  <m:oMath xmlns:m="http://schemas.openxmlformats.org/officeDocument/2006/math">
                    <m:r>
                      <a:rPr lang="en-US" altLang="zh-CN" sz="1800" i="1">
                        <a:latin typeface="Cambria Math"/>
                      </a:rPr>
                      <m:t>𝑴</m:t>
                    </m:r>
                    <m:r>
                      <a:rPr lang="en-US" altLang="zh-CN" sz="1800" i="1">
                        <a:latin typeface="Cambria Math"/>
                      </a:rPr>
                      <m:t>&gt;</m:t>
                    </m:r>
                    <m:r>
                      <a:rPr lang="en-US" altLang="zh-CN" sz="1800" i="1">
                        <a:latin typeface="Cambria Math"/>
                      </a:rPr>
                      <m:t>𝟎</m:t>
                    </m:r>
                  </m:oMath>
                </a14:m>
                <a:r>
                  <a:rPr lang="zh-CN" altLang="en-US" sz="1800" dirty="0"/>
                  <a:t>为一个充分大的正数，在原目标函数中加入</a:t>
                </a:r>
                <a14:m>
                  <m:oMath xmlns:m="http://schemas.openxmlformats.org/officeDocument/2006/math">
                    <m:r>
                      <a:rPr lang="en-US" altLang="zh-CN" sz="1800" i="1">
                        <a:latin typeface="Cambria Math"/>
                      </a:rPr>
                      <m:t>−</m:t>
                    </m:r>
                    <m:r>
                      <a:rPr lang="en-US" altLang="zh-CN" sz="1800" i="1">
                        <a:latin typeface="Cambria Math"/>
                      </a:rPr>
                      <m:t>𝑴</m:t>
                    </m:r>
                  </m:oMath>
                </a14:m>
                <a:r>
                  <a:rPr lang="zh-CN" altLang="en-US" sz="1800" dirty="0"/>
                  <a:t>乘上每个变量</a:t>
                </a:r>
                <a:endParaRPr lang="en-US" altLang="zh-CN" sz="1800" dirty="0"/>
              </a:p>
              <a:p>
                <a:pPr marL="441325" lvl="1" indent="0">
                  <a:buNone/>
                </a:pPr>
                <a14:m>
                  <m:oMathPara xmlns:m="http://schemas.openxmlformats.org/officeDocument/2006/math">
                    <m:oMathParaPr>
                      <m:jc m:val="centerGroup"/>
                    </m:oMathParaPr>
                    <m:oMath xmlns:m="http://schemas.openxmlformats.org/officeDocument/2006/math">
                      <m:r>
                        <a:rPr lang="en-US" altLang="zh-CN" sz="1800" i="1">
                          <a:latin typeface="Cambria Math"/>
                        </a:rPr>
                        <m:t>𝒎𝒂𝒙</m:t>
                      </m:r>
                      <m:r>
                        <a:rPr lang="en-US" altLang="zh-CN" sz="1800" i="1">
                          <a:latin typeface="Cambria Math"/>
                        </a:rPr>
                        <m:t> </m:t>
                      </m:r>
                      <m:r>
                        <a:rPr lang="en-US" altLang="zh-CN" sz="1800" i="1">
                          <a:latin typeface="Cambria Math"/>
                        </a:rPr>
                        <m:t>𝒛</m:t>
                      </m:r>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𝒄</m:t>
                          </m:r>
                        </m:e>
                        <m:sub>
                          <m:r>
                            <a:rPr lang="en-US" altLang="zh-CN" sz="1800" i="1">
                              <a:latin typeface="Cambria Math"/>
                            </a:rPr>
                            <m:t>𝟏</m:t>
                          </m:r>
                        </m:sub>
                      </m:sSub>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𝒄</m:t>
                          </m:r>
                        </m:e>
                        <m:sub>
                          <m:r>
                            <a:rPr lang="en-US" altLang="zh-CN" sz="1800" i="1">
                              <a:latin typeface="Cambria Math"/>
                            </a:rPr>
                            <m:t>𝒏</m:t>
                          </m:r>
                        </m:sub>
                      </m:sSub>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𝒏</m:t>
                          </m:r>
                        </m:sub>
                      </m:sSub>
                      <m:r>
                        <a:rPr lang="en-US" altLang="zh-CN" sz="1800" i="1">
                          <a:latin typeface="Cambria Math"/>
                        </a:rPr>
                        <m:t>−</m:t>
                      </m:r>
                      <m:r>
                        <a:rPr lang="en-US" altLang="zh-CN" sz="1800" i="1">
                          <a:latin typeface="Cambria Math"/>
                        </a:rPr>
                        <m:t>𝑴</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𝒏</m:t>
                          </m:r>
                          <m:r>
                            <a:rPr lang="en-US" altLang="zh-CN" sz="1800" i="1">
                              <a:latin typeface="Cambria Math"/>
                            </a:rPr>
                            <m:t>+</m:t>
                          </m:r>
                          <m:r>
                            <a:rPr lang="en-US" altLang="zh-CN" sz="1800" i="1">
                              <a:latin typeface="Cambria Math"/>
                            </a:rPr>
                            <m:t>𝟏</m:t>
                          </m:r>
                        </m:sub>
                      </m:sSub>
                      <m:r>
                        <a:rPr lang="en-US" altLang="zh-CN" sz="1800" i="1">
                          <a:latin typeface="Cambria Math"/>
                        </a:rPr>
                        <m:t>−⋯−</m:t>
                      </m:r>
                      <m:r>
                        <a:rPr lang="en-US" altLang="zh-CN" sz="1800" i="1">
                          <a:latin typeface="Cambria Math"/>
                        </a:rPr>
                        <m:t>𝑴</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𝒏</m:t>
                          </m:r>
                          <m:r>
                            <a:rPr lang="en-US" altLang="zh-CN" sz="1800" i="1">
                              <a:latin typeface="Cambria Math"/>
                            </a:rPr>
                            <m:t>+</m:t>
                          </m:r>
                          <m:r>
                            <a:rPr lang="en-US" altLang="zh-CN" sz="1800" i="1">
                              <a:latin typeface="Cambria Math"/>
                            </a:rPr>
                            <m:t>𝒎</m:t>
                          </m:r>
                        </m:sub>
                      </m:sSub>
                    </m:oMath>
                  </m:oMathPara>
                </a14:m>
                <a:endParaRPr lang="en-US" altLang="zh-CN" sz="1800" dirty="0"/>
              </a:p>
              <a:p>
                <a:pPr marL="441325" lvl="1" indent="0">
                  <a:buNone/>
                </a:pPr>
                <a:r>
                  <a:rPr lang="zh-CN" altLang="en-US" sz="1800" dirty="0"/>
                  <a:t>因此求解这个新问题就是从最大化角度迫使人工变量为</a:t>
                </a:r>
                <a:r>
                  <a:rPr lang="en-US" altLang="zh-CN" sz="1800" dirty="0"/>
                  <a:t>0</a:t>
                </a:r>
                <a:r>
                  <a:rPr lang="zh-CN" altLang="en-US" sz="1800" dirty="0"/>
                  <a:t>，从而达到求解目的。</a:t>
                </a:r>
                <a:endParaRPr lang="en-US" altLang="zh-CN" sz="1800" dirty="0"/>
              </a:p>
              <a:p>
                <a:pPr marL="441325" lvl="1" indent="0">
                  <a:buNone/>
                </a:pPr>
                <a14:m>
                  <m:oMath xmlns:m="http://schemas.openxmlformats.org/officeDocument/2006/math">
                    <m:sSup>
                      <m:sSupPr>
                        <m:ctrlPr>
                          <a:rPr lang="en-US" altLang="zh-CN" sz="1800" i="1">
                            <a:solidFill>
                              <a:srgbClr val="FF0000"/>
                            </a:solidFill>
                            <a:latin typeface="Cambria Math" panose="02040503050406030204" pitchFamily="18" charset="0"/>
                          </a:rPr>
                        </m:ctrlPr>
                      </m:sSupPr>
                      <m:e>
                        <m:r>
                          <a:rPr lang="en-US" altLang="zh-CN" sz="1800">
                            <a:solidFill>
                              <a:srgbClr val="FF0000"/>
                            </a:solidFill>
                            <a:latin typeface="Cambria Math"/>
                          </a:rPr>
                          <m:t>𝒙</m:t>
                        </m:r>
                      </m:e>
                      <m:sup>
                        <m:r>
                          <a:rPr lang="en-US" altLang="zh-CN" sz="1800">
                            <a:solidFill>
                              <a:srgbClr val="FF0000"/>
                            </a:solidFill>
                            <a:latin typeface="Cambria Math"/>
                          </a:rPr>
                          <m:t>∗</m:t>
                        </m:r>
                      </m:sup>
                    </m:sSup>
                    <m:r>
                      <a:rPr lang="en-US" altLang="zh-CN" sz="1800">
                        <a:solidFill>
                          <a:srgbClr val="FF0000"/>
                        </a:solidFill>
                        <a:latin typeface="Cambria Math"/>
                      </a:rPr>
                      <m:t>=(</m:t>
                    </m:r>
                    <m:sSubSup>
                      <m:sSubSupPr>
                        <m:ctrlPr>
                          <a:rPr lang="en-US" altLang="zh-CN" sz="1800" i="1">
                            <a:solidFill>
                              <a:srgbClr val="FF0000"/>
                            </a:solidFill>
                            <a:latin typeface="Cambria Math" panose="02040503050406030204" pitchFamily="18" charset="0"/>
                          </a:rPr>
                        </m:ctrlPr>
                      </m:sSubSupPr>
                      <m:e>
                        <m:r>
                          <a:rPr lang="en-US" altLang="zh-CN" sz="1800">
                            <a:solidFill>
                              <a:srgbClr val="FF0000"/>
                            </a:solidFill>
                            <a:latin typeface="Cambria Math"/>
                          </a:rPr>
                          <m:t>𝒙</m:t>
                        </m:r>
                      </m:e>
                      <m:sub>
                        <m:r>
                          <a:rPr lang="en-US" altLang="zh-CN" sz="1800">
                            <a:solidFill>
                              <a:srgbClr val="FF0000"/>
                            </a:solidFill>
                            <a:latin typeface="Cambria Math"/>
                          </a:rPr>
                          <m:t>𝟏</m:t>
                        </m:r>
                      </m:sub>
                      <m:sup>
                        <m:r>
                          <a:rPr lang="en-US" altLang="zh-CN" sz="1800">
                            <a:solidFill>
                              <a:srgbClr val="FF0000"/>
                            </a:solidFill>
                            <a:latin typeface="Cambria Math"/>
                          </a:rPr>
                          <m:t>∗</m:t>
                        </m:r>
                      </m:sup>
                    </m:sSubSup>
                    <m:r>
                      <a:rPr lang="en-US" altLang="zh-CN" sz="1800">
                        <a:solidFill>
                          <a:srgbClr val="FF0000"/>
                        </a:solidFill>
                        <a:latin typeface="Cambria Math"/>
                      </a:rPr>
                      <m:t>,⋯,</m:t>
                    </m:r>
                    <m:sSubSup>
                      <m:sSubSupPr>
                        <m:ctrlPr>
                          <a:rPr lang="en-US" altLang="zh-CN" sz="1800" i="1">
                            <a:solidFill>
                              <a:srgbClr val="FF0000"/>
                            </a:solidFill>
                            <a:latin typeface="Cambria Math" panose="02040503050406030204" pitchFamily="18" charset="0"/>
                          </a:rPr>
                        </m:ctrlPr>
                      </m:sSubSupPr>
                      <m:e>
                        <m:r>
                          <a:rPr lang="en-US" altLang="zh-CN" sz="1800">
                            <a:solidFill>
                              <a:srgbClr val="FF0000"/>
                            </a:solidFill>
                            <a:latin typeface="Cambria Math"/>
                          </a:rPr>
                          <m:t>𝒙</m:t>
                        </m:r>
                      </m:e>
                      <m:sub>
                        <m:r>
                          <a:rPr lang="en-US" altLang="zh-CN" sz="1800">
                            <a:solidFill>
                              <a:srgbClr val="FF0000"/>
                            </a:solidFill>
                            <a:latin typeface="Cambria Math"/>
                          </a:rPr>
                          <m:t>𝒏</m:t>
                        </m:r>
                      </m:sub>
                      <m:sup>
                        <m:r>
                          <a:rPr lang="en-US" altLang="zh-CN" sz="1800">
                            <a:solidFill>
                              <a:srgbClr val="FF0000"/>
                            </a:solidFill>
                            <a:latin typeface="Cambria Math"/>
                          </a:rPr>
                          <m:t>∗</m:t>
                        </m:r>
                      </m:sup>
                    </m:sSubSup>
                    <m:r>
                      <a:rPr lang="en-US" altLang="zh-CN" sz="1800">
                        <a:solidFill>
                          <a:srgbClr val="FF0000"/>
                        </a:solidFill>
                        <a:latin typeface="Cambria Math"/>
                      </a:rPr>
                      <m:t>,</m:t>
                    </m:r>
                    <m:sSubSup>
                      <m:sSubSupPr>
                        <m:ctrlPr>
                          <a:rPr lang="en-US" altLang="zh-CN" sz="1800" i="1">
                            <a:solidFill>
                              <a:srgbClr val="FF0000"/>
                            </a:solidFill>
                            <a:latin typeface="Cambria Math" panose="02040503050406030204" pitchFamily="18" charset="0"/>
                          </a:rPr>
                        </m:ctrlPr>
                      </m:sSubSupPr>
                      <m:e>
                        <m:r>
                          <a:rPr lang="en-US" altLang="zh-CN" sz="1800">
                            <a:solidFill>
                              <a:srgbClr val="FF0000"/>
                            </a:solidFill>
                            <a:latin typeface="Cambria Math"/>
                          </a:rPr>
                          <m:t>𝒙</m:t>
                        </m:r>
                      </m:e>
                      <m:sub>
                        <m:r>
                          <a:rPr lang="en-US" altLang="zh-CN" sz="1800">
                            <a:solidFill>
                              <a:srgbClr val="FF0000"/>
                            </a:solidFill>
                            <a:latin typeface="Cambria Math"/>
                          </a:rPr>
                          <m:t>𝒏</m:t>
                        </m:r>
                        <m:r>
                          <a:rPr lang="en-US" altLang="zh-CN" sz="1800">
                            <a:solidFill>
                              <a:srgbClr val="FF0000"/>
                            </a:solidFill>
                            <a:latin typeface="Cambria Math"/>
                          </a:rPr>
                          <m:t>+</m:t>
                        </m:r>
                        <m:r>
                          <a:rPr lang="en-US" altLang="zh-CN" sz="1800">
                            <a:solidFill>
                              <a:srgbClr val="FF0000"/>
                            </a:solidFill>
                            <a:latin typeface="Cambria Math"/>
                          </a:rPr>
                          <m:t>𝟏</m:t>
                        </m:r>
                      </m:sub>
                      <m:sup>
                        <m:r>
                          <a:rPr lang="en-US" altLang="zh-CN" sz="1800">
                            <a:solidFill>
                              <a:srgbClr val="FF0000"/>
                            </a:solidFill>
                            <a:latin typeface="Cambria Math"/>
                          </a:rPr>
                          <m:t>∗</m:t>
                        </m:r>
                      </m:sup>
                    </m:sSubSup>
                    <m:r>
                      <a:rPr lang="en-US" altLang="zh-CN" sz="1800">
                        <a:solidFill>
                          <a:srgbClr val="FF0000"/>
                        </a:solidFill>
                        <a:latin typeface="Cambria Math"/>
                      </a:rPr>
                      <m:t>,⋯,</m:t>
                    </m:r>
                    <m:sSubSup>
                      <m:sSubSupPr>
                        <m:ctrlPr>
                          <a:rPr lang="en-US" altLang="zh-CN" sz="1800" i="1">
                            <a:solidFill>
                              <a:srgbClr val="FF0000"/>
                            </a:solidFill>
                            <a:latin typeface="Cambria Math" panose="02040503050406030204" pitchFamily="18" charset="0"/>
                          </a:rPr>
                        </m:ctrlPr>
                      </m:sSubSupPr>
                      <m:e>
                        <m:r>
                          <a:rPr lang="en-US" altLang="zh-CN" sz="1800">
                            <a:solidFill>
                              <a:srgbClr val="FF0000"/>
                            </a:solidFill>
                            <a:latin typeface="Cambria Math"/>
                          </a:rPr>
                          <m:t>𝒙</m:t>
                        </m:r>
                      </m:e>
                      <m:sub>
                        <m:r>
                          <a:rPr lang="en-US" altLang="zh-CN" sz="1800">
                            <a:solidFill>
                              <a:srgbClr val="FF0000"/>
                            </a:solidFill>
                            <a:latin typeface="Cambria Math"/>
                          </a:rPr>
                          <m:t>𝒏</m:t>
                        </m:r>
                        <m:r>
                          <a:rPr lang="en-US" altLang="zh-CN" sz="1800">
                            <a:solidFill>
                              <a:srgbClr val="FF0000"/>
                            </a:solidFill>
                            <a:latin typeface="Cambria Math"/>
                          </a:rPr>
                          <m:t>+</m:t>
                        </m:r>
                        <m:r>
                          <a:rPr lang="en-US" altLang="zh-CN" sz="1800">
                            <a:solidFill>
                              <a:srgbClr val="FF0000"/>
                            </a:solidFill>
                            <a:latin typeface="Cambria Math"/>
                          </a:rPr>
                          <m:t>𝒎</m:t>
                        </m:r>
                      </m:sub>
                      <m:sup>
                        <m:r>
                          <a:rPr lang="en-US" altLang="zh-CN" sz="1800">
                            <a:solidFill>
                              <a:srgbClr val="FF0000"/>
                            </a:solidFill>
                            <a:latin typeface="Cambria Math"/>
                          </a:rPr>
                          <m:t>∗</m:t>
                        </m:r>
                      </m:sup>
                    </m:sSubSup>
                    <m:r>
                      <a:rPr lang="en-US" altLang="zh-CN" sz="1800">
                        <a:solidFill>
                          <a:srgbClr val="FF0000"/>
                        </a:solidFill>
                        <a:latin typeface="Cambria Math"/>
                      </a:rPr>
                      <m:t>)</m:t>
                    </m:r>
                  </m:oMath>
                </a14:m>
                <a:r>
                  <a:rPr lang="zh-CN" altLang="en-US" sz="1800" dirty="0">
                    <a:solidFill>
                      <a:srgbClr val="FF0000"/>
                    </a:solidFill>
                  </a:rPr>
                  <a:t>为最优解，则令人工变量为</a:t>
                </a:r>
                <a:r>
                  <a:rPr lang="en-US" altLang="zh-CN" sz="1800" dirty="0">
                    <a:solidFill>
                      <a:srgbClr val="FF0000"/>
                    </a:solidFill>
                  </a:rPr>
                  <a:t>0</a:t>
                </a:r>
                <a:r>
                  <a:rPr lang="zh-CN" altLang="en-US" sz="1800" dirty="0">
                    <a:solidFill>
                      <a:srgbClr val="FF0000"/>
                    </a:solidFill>
                  </a:rPr>
                  <a:t>，剩余的变量即为原问题的最优解，人工变量不全为</a:t>
                </a:r>
                <a:r>
                  <a:rPr lang="en-US" altLang="zh-CN" sz="1800" dirty="0">
                    <a:solidFill>
                      <a:srgbClr val="FF0000"/>
                    </a:solidFill>
                  </a:rPr>
                  <a:t>0</a:t>
                </a:r>
                <a:r>
                  <a:rPr lang="zh-CN" altLang="en-US" sz="1800" dirty="0">
                    <a:solidFill>
                      <a:srgbClr val="FF0000"/>
                    </a:solidFill>
                  </a:rPr>
                  <a:t>，说明原问题无可行解</a:t>
                </a:r>
                <a:endParaRPr lang="en-US" altLang="zh-CN" sz="1800" dirty="0">
                  <a:solidFill>
                    <a:srgbClr val="FF0000"/>
                  </a:solidFill>
                </a:endParaRPr>
              </a:p>
              <a:p>
                <a:pPr lvl="1"/>
                <a:r>
                  <a:rPr lang="zh-CN" altLang="en-US" sz="1800" dirty="0"/>
                  <a:t>两阶段法：分为两步，第一步约束不变，目标函数改为：</a:t>
                </a:r>
                <a14:m>
                  <m:oMath xmlns:m="http://schemas.openxmlformats.org/officeDocument/2006/math">
                    <m:r>
                      <a:rPr lang="en-US" altLang="zh-CN" sz="1800" i="1">
                        <a:latin typeface="Cambria Math"/>
                      </a:rPr>
                      <m:t>𝒎𝒂𝒙</m:t>
                    </m:r>
                    <m:r>
                      <a:rPr lang="en-US" altLang="zh-CN" sz="1800" i="1">
                        <a:latin typeface="Cambria Math"/>
                      </a:rPr>
                      <m:t> </m:t>
                    </m:r>
                    <m:sSup>
                      <m:sSupPr>
                        <m:ctrlPr>
                          <a:rPr lang="en-US" altLang="zh-CN" sz="1800" i="1">
                            <a:latin typeface="Cambria Math" panose="02040503050406030204" pitchFamily="18" charset="0"/>
                          </a:rPr>
                        </m:ctrlPr>
                      </m:sSupPr>
                      <m:e>
                        <m:r>
                          <a:rPr lang="en-US" altLang="zh-CN" sz="1800" i="1">
                            <a:latin typeface="Cambria Math"/>
                          </a:rPr>
                          <m:t>𝒛</m:t>
                        </m:r>
                      </m:e>
                      <m:sup>
                        <m:r>
                          <a:rPr lang="en-US" altLang="zh-CN" sz="1800" i="1">
                            <a:latin typeface="Cambria Math"/>
                          </a:rPr>
                          <m:t>′</m:t>
                        </m:r>
                      </m:sup>
                    </m:sSup>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𝒏</m:t>
                        </m:r>
                        <m:r>
                          <a:rPr lang="en-US" altLang="zh-CN" sz="1800" i="1">
                            <a:latin typeface="Cambria Math"/>
                          </a:rPr>
                          <m:t>+</m:t>
                        </m:r>
                        <m:r>
                          <a:rPr lang="en-US" altLang="zh-CN" sz="1800" i="1">
                            <a:latin typeface="Cambria Math"/>
                          </a:rPr>
                          <m:t>𝟏</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𝒏</m:t>
                        </m:r>
                        <m:r>
                          <a:rPr lang="en-US" altLang="zh-CN" sz="1800" i="1">
                            <a:latin typeface="Cambria Math"/>
                          </a:rPr>
                          <m:t>+</m:t>
                        </m:r>
                        <m:r>
                          <a:rPr lang="en-US" altLang="zh-CN" sz="1800" i="1">
                            <a:latin typeface="Cambria Math"/>
                          </a:rPr>
                          <m:t>𝒎</m:t>
                        </m:r>
                      </m:sub>
                    </m:sSub>
                  </m:oMath>
                </a14:m>
                <a:r>
                  <a:rPr lang="en-US" altLang="zh-CN" sz="1800" dirty="0"/>
                  <a:t>, </a:t>
                </a:r>
                <a:r>
                  <a:rPr lang="zh-CN" altLang="en-US" sz="1800" dirty="0"/>
                  <a:t>尽量迫使变量为</a:t>
                </a:r>
                <a:r>
                  <a:rPr lang="en-US" altLang="zh-CN" sz="1800" dirty="0"/>
                  <a:t>0</a:t>
                </a:r>
                <a:r>
                  <a:rPr lang="zh-CN" altLang="en-US" sz="1800" dirty="0"/>
                  <a:t>，达到求解原问题的一个基本可行解的目的；第二步，求解原问题，以第一步得到的基本可行解求解原问题。</a:t>
                </a:r>
                <a:endParaRPr lang="en-US" altLang="zh-CN" sz="1800" dirty="0"/>
              </a:p>
              <a:p>
                <a:pPr lvl="1"/>
                <a14:m>
                  <m:oMath xmlns:m="http://schemas.openxmlformats.org/officeDocument/2006/math">
                    <m:r>
                      <a:rPr lang="zh-CN" altLang="en-US" sz="1800" i="1" dirty="0">
                        <a:solidFill>
                          <a:srgbClr val="FF0000"/>
                        </a:solidFill>
                        <a:latin typeface="Cambria Math"/>
                      </a:rPr>
                      <m:t>第一阶段</m:t>
                    </m:r>
                    <m:sSup>
                      <m:sSupPr>
                        <m:ctrlPr>
                          <a:rPr lang="en-US" altLang="zh-CN" sz="1800" i="1">
                            <a:solidFill>
                              <a:srgbClr val="FF0000"/>
                            </a:solidFill>
                            <a:latin typeface="Cambria Math" panose="02040503050406030204" pitchFamily="18" charset="0"/>
                          </a:rPr>
                        </m:ctrlPr>
                      </m:sSupPr>
                      <m:e>
                        <m:r>
                          <a:rPr lang="en-US" altLang="zh-CN" sz="1800" i="1">
                            <a:solidFill>
                              <a:srgbClr val="FF0000"/>
                            </a:solidFill>
                            <a:latin typeface="Cambria Math"/>
                          </a:rPr>
                          <m:t>𝒙</m:t>
                        </m:r>
                      </m:e>
                      <m:sup>
                        <m:r>
                          <a:rPr lang="en-US" altLang="zh-CN" sz="1800" i="1">
                            <a:solidFill>
                              <a:srgbClr val="FF0000"/>
                            </a:solidFill>
                            <a:latin typeface="Cambria Math"/>
                          </a:rPr>
                          <m:t>∗</m:t>
                        </m:r>
                      </m:sup>
                    </m:sSup>
                    <m:r>
                      <a:rPr lang="en-US" altLang="zh-CN" sz="1800" i="1">
                        <a:solidFill>
                          <a:srgbClr val="FF0000"/>
                        </a:solidFill>
                        <a:latin typeface="Cambria Math"/>
                      </a:rPr>
                      <m:t>=(</m:t>
                    </m:r>
                    <m:sSubSup>
                      <m:sSubSupPr>
                        <m:ctrlPr>
                          <a:rPr lang="en-US" altLang="zh-CN" sz="1800" i="1">
                            <a:solidFill>
                              <a:srgbClr val="FF0000"/>
                            </a:solidFill>
                            <a:latin typeface="Cambria Math" panose="02040503050406030204" pitchFamily="18" charset="0"/>
                          </a:rPr>
                        </m:ctrlPr>
                      </m:sSubSupPr>
                      <m:e>
                        <m:r>
                          <a:rPr lang="en-US" altLang="zh-CN" sz="1800" i="1">
                            <a:solidFill>
                              <a:srgbClr val="FF0000"/>
                            </a:solidFill>
                            <a:latin typeface="Cambria Math"/>
                          </a:rPr>
                          <m:t>𝒙</m:t>
                        </m:r>
                      </m:e>
                      <m:sub>
                        <m:r>
                          <a:rPr lang="en-US" altLang="zh-CN" sz="1800" i="1">
                            <a:solidFill>
                              <a:srgbClr val="FF0000"/>
                            </a:solidFill>
                            <a:latin typeface="Cambria Math"/>
                          </a:rPr>
                          <m:t>𝟏</m:t>
                        </m:r>
                      </m:sub>
                      <m:sup>
                        <m:r>
                          <a:rPr lang="en-US" altLang="zh-CN" sz="1800" i="1">
                            <a:solidFill>
                              <a:srgbClr val="FF0000"/>
                            </a:solidFill>
                            <a:latin typeface="Cambria Math"/>
                          </a:rPr>
                          <m:t>∗</m:t>
                        </m:r>
                      </m:sup>
                    </m:sSubSup>
                    <m:r>
                      <a:rPr lang="en-US" altLang="zh-CN" sz="1800" i="1">
                        <a:solidFill>
                          <a:srgbClr val="FF0000"/>
                        </a:solidFill>
                        <a:latin typeface="Cambria Math"/>
                      </a:rPr>
                      <m:t>,⋯,</m:t>
                    </m:r>
                    <m:sSubSup>
                      <m:sSubSupPr>
                        <m:ctrlPr>
                          <a:rPr lang="en-US" altLang="zh-CN" sz="1800" i="1">
                            <a:solidFill>
                              <a:srgbClr val="FF0000"/>
                            </a:solidFill>
                            <a:latin typeface="Cambria Math" panose="02040503050406030204" pitchFamily="18" charset="0"/>
                          </a:rPr>
                        </m:ctrlPr>
                      </m:sSubSupPr>
                      <m:e>
                        <m:r>
                          <a:rPr lang="en-US" altLang="zh-CN" sz="1800" i="1">
                            <a:solidFill>
                              <a:srgbClr val="FF0000"/>
                            </a:solidFill>
                            <a:latin typeface="Cambria Math"/>
                          </a:rPr>
                          <m:t>𝒙</m:t>
                        </m:r>
                      </m:e>
                      <m:sub>
                        <m:r>
                          <a:rPr lang="en-US" altLang="zh-CN" sz="1800" i="1">
                            <a:solidFill>
                              <a:srgbClr val="FF0000"/>
                            </a:solidFill>
                            <a:latin typeface="Cambria Math"/>
                          </a:rPr>
                          <m:t>𝒏</m:t>
                        </m:r>
                      </m:sub>
                      <m:sup>
                        <m:r>
                          <a:rPr lang="en-US" altLang="zh-CN" sz="1800" i="1">
                            <a:solidFill>
                              <a:srgbClr val="FF0000"/>
                            </a:solidFill>
                            <a:latin typeface="Cambria Math"/>
                          </a:rPr>
                          <m:t>∗</m:t>
                        </m:r>
                      </m:sup>
                    </m:sSubSup>
                    <m:r>
                      <a:rPr lang="en-US" altLang="zh-CN" sz="1800" i="1">
                        <a:solidFill>
                          <a:srgbClr val="FF0000"/>
                        </a:solidFill>
                        <a:latin typeface="Cambria Math"/>
                      </a:rPr>
                      <m:t>,</m:t>
                    </m:r>
                    <m:sSubSup>
                      <m:sSubSupPr>
                        <m:ctrlPr>
                          <a:rPr lang="en-US" altLang="zh-CN" sz="1800" i="1">
                            <a:solidFill>
                              <a:srgbClr val="FF0000"/>
                            </a:solidFill>
                            <a:latin typeface="Cambria Math" panose="02040503050406030204" pitchFamily="18" charset="0"/>
                          </a:rPr>
                        </m:ctrlPr>
                      </m:sSubSupPr>
                      <m:e>
                        <m:r>
                          <a:rPr lang="en-US" altLang="zh-CN" sz="1800" i="1">
                            <a:solidFill>
                              <a:srgbClr val="FF0000"/>
                            </a:solidFill>
                            <a:latin typeface="Cambria Math"/>
                          </a:rPr>
                          <m:t>𝒙</m:t>
                        </m:r>
                      </m:e>
                      <m:sub>
                        <m:r>
                          <a:rPr lang="en-US" altLang="zh-CN" sz="1800" i="1">
                            <a:solidFill>
                              <a:srgbClr val="FF0000"/>
                            </a:solidFill>
                            <a:latin typeface="Cambria Math"/>
                          </a:rPr>
                          <m:t>𝒏</m:t>
                        </m:r>
                        <m:r>
                          <a:rPr lang="en-US" altLang="zh-CN" sz="1800" i="1">
                            <a:solidFill>
                              <a:srgbClr val="FF0000"/>
                            </a:solidFill>
                            <a:latin typeface="Cambria Math"/>
                          </a:rPr>
                          <m:t>+</m:t>
                        </m:r>
                        <m:r>
                          <a:rPr lang="en-US" altLang="zh-CN" sz="1800" i="1">
                            <a:solidFill>
                              <a:srgbClr val="FF0000"/>
                            </a:solidFill>
                            <a:latin typeface="Cambria Math"/>
                          </a:rPr>
                          <m:t>𝟏</m:t>
                        </m:r>
                      </m:sub>
                      <m:sup>
                        <m:r>
                          <a:rPr lang="en-US" altLang="zh-CN" sz="1800" i="1">
                            <a:solidFill>
                              <a:srgbClr val="FF0000"/>
                            </a:solidFill>
                            <a:latin typeface="Cambria Math"/>
                          </a:rPr>
                          <m:t>∗</m:t>
                        </m:r>
                      </m:sup>
                    </m:sSubSup>
                    <m:r>
                      <a:rPr lang="en-US" altLang="zh-CN" sz="1800" i="1">
                        <a:solidFill>
                          <a:srgbClr val="FF0000"/>
                        </a:solidFill>
                        <a:latin typeface="Cambria Math"/>
                      </a:rPr>
                      <m:t>,⋯,</m:t>
                    </m:r>
                    <m:sSubSup>
                      <m:sSubSupPr>
                        <m:ctrlPr>
                          <a:rPr lang="en-US" altLang="zh-CN" sz="1800" i="1">
                            <a:solidFill>
                              <a:srgbClr val="FF0000"/>
                            </a:solidFill>
                            <a:latin typeface="Cambria Math" panose="02040503050406030204" pitchFamily="18" charset="0"/>
                          </a:rPr>
                        </m:ctrlPr>
                      </m:sSubSupPr>
                      <m:e>
                        <m:r>
                          <a:rPr lang="en-US" altLang="zh-CN" sz="1800" i="1">
                            <a:solidFill>
                              <a:srgbClr val="FF0000"/>
                            </a:solidFill>
                            <a:latin typeface="Cambria Math"/>
                          </a:rPr>
                          <m:t>𝒙</m:t>
                        </m:r>
                      </m:e>
                      <m:sub>
                        <m:r>
                          <a:rPr lang="en-US" altLang="zh-CN" sz="1800" i="1">
                            <a:solidFill>
                              <a:srgbClr val="FF0000"/>
                            </a:solidFill>
                            <a:latin typeface="Cambria Math"/>
                          </a:rPr>
                          <m:t>𝒏</m:t>
                        </m:r>
                        <m:r>
                          <a:rPr lang="en-US" altLang="zh-CN" sz="1800" i="1">
                            <a:solidFill>
                              <a:srgbClr val="FF0000"/>
                            </a:solidFill>
                            <a:latin typeface="Cambria Math"/>
                          </a:rPr>
                          <m:t>+</m:t>
                        </m:r>
                        <m:r>
                          <a:rPr lang="en-US" altLang="zh-CN" sz="1800" i="1">
                            <a:solidFill>
                              <a:srgbClr val="FF0000"/>
                            </a:solidFill>
                            <a:latin typeface="Cambria Math"/>
                          </a:rPr>
                          <m:t>𝒎</m:t>
                        </m:r>
                      </m:sub>
                      <m:sup>
                        <m:r>
                          <a:rPr lang="en-US" altLang="zh-CN" sz="1800" i="1">
                            <a:solidFill>
                              <a:srgbClr val="FF0000"/>
                            </a:solidFill>
                            <a:latin typeface="Cambria Math"/>
                          </a:rPr>
                          <m:t>∗</m:t>
                        </m:r>
                      </m:sup>
                    </m:sSubSup>
                    <m:r>
                      <a:rPr lang="en-US" altLang="zh-CN" sz="1800" i="1">
                        <a:solidFill>
                          <a:srgbClr val="FF0000"/>
                        </a:solidFill>
                        <a:latin typeface="Cambria Math"/>
                      </a:rPr>
                      <m:t>)</m:t>
                    </m:r>
                  </m:oMath>
                </a14:m>
                <a:r>
                  <a:rPr lang="zh-CN" altLang="en-US" sz="1800" dirty="0">
                    <a:solidFill>
                      <a:srgbClr val="FF0000"/>
                    </a:solidFill>
                  </a:rPr>
                  <a:t>为最优解，则令人工变量为</a:t>
                </a:r>
                <a:r>
                  <a:rPr lang="en-US" altLang="zh-CN" sz="1800" dirty="0">
                    <a:solidFill>
                      <a:srgbClr val="FF0000"/>
                    </a:solidFill>
                  </a:rPr>
                  <a:t>0</a:t>
                </a:r>
                <a:r>
                  <a:rPr lang="zh-CN" altLang="en-US" sz="1800" dirty="0">
                    <a:solidFill>
                      <a:srgbClr val="FF0000"/>
                    </a:solidFill>
                  </a:rPr>
                  <a:t>，剩余的变量即为原问题的一个基本可行解，这时目标函数值为</a:t>
                </a:r>
                <a:r>
                  <a:rPr lang="en-US" altLang="zh-CN" sz="1800" dirty="0">
                    <a:solidFill>
                      <a:srgbClr val="FF0000"/>
                    </a:solidFill>
                  </a:rPr>
                  <a:t>0</a:t>
                </a:r>
                <a:r>
                  <a:rPr lang="zh-CN" altLang="en-US" sz="1800" dirty="0">
                    <a:solidFill>
                      <a:srgbClr val="FF0000"/>
                    </a:solidFill>
                  </a:rPr>
                  <a:t>；否则人工变量不全为</a:t>
                </a:r>
                <a:r>
                  <a:rPr lang="en-US" altLang="zh-CN" sz="1800" dirty="0">
                    <a:solidFill>
                      <a:srgbClr val="FF0000"/>
                    </a:solidFill>
                  </a:rPr>
                  <a:t>0</a:t>
                </a:r>
                <a:r>
                  <a:rPr lang="zh-CN" altLang="en-US" sz="1800" dirty="0">
                    <a:solidFill>
                      <a:srgbClr val="FF0000"/>
                    </a:solidFill>
                  </a:rPr>
                  <a:t>，说明原问题无可行解</a:t>
                </a:r>
                <a:endParaRPr lang="en-US" altLang="zh-CN" sz="1800" dirty="0">
                  <a:solidFill>
                    <a:srgbClr val="FF0000"/>
                  </a:solidFill>
                </a:endParaRPr>
              </a:p>
              <a:p>
                <a:pPr lvl="1"/>
                <a:endParaRPr lang="zh-CN" altLang="en-US" sz="1800" dirty="0"/>
              </a:p>
              <a:p>
                <a:pPr lvl="1"/>
                <a:endParaRPr lang="en-US" altLang="zh-CN" sz="1800" dirty="0"/>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t="-542" r="-728"/>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2400" dirty="0">
                <a:latin typeface="隶书" panose="02010509060101010101" pitchFamily="1" charset="-122"/>
              </a:rPr>
              <a:t>-</a:t>
            </a:r>
            <a:r>
              <a:rPr lang="zh-CN" altLang="en-US" sz="2400" dirty="0"/>
              <a:t>大</a:t>
            </a:r>
            <a:r>
              <a:rPr lang="en-US" altLang="zh-CN" sz="2400" dirty="0"/>
              <a:t>M</a:t>
            </a:r>
            <a:r>
              <a:rPr lang="zh-CN" altLang="en-US" sz="2400" dirty="0"/>
              <a:t>法</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若</a:t>
                </a:r>
                <a14:m>
                  <m:oMath xmlns:m="http://schemas.openxmlformats.org/officeDocument/2006/math">
                    <m:r>
                      <a:rPr lang="en-US" altLang="zh-CN" i="1" dirty="0">
                        <a:latin typeface="Cambria Math"/>
                      </a:rPr>
                      <m:t>(</m:t>
                    </m:r>
                    <m:r>
                      <a:rPr lang="en-US" altLang="zh-CN" i="1" dirty="0">
                        <a:latin typeface="Cambria Math"/>
                      </a:rPr>
                      <m:t>𝑥</m:t>
                    </m:r>
                    <m:r>
                      <a:rPr lang="en-US" altLang="zh-CN" i="1" dirty="0">
                        <a:latin typeface="Cambria Math"/>
                      </a:rPr>
                      <m:t>,0)</m:t>
                    </m:r>
                    <m:r>
                      <a:rPr lang="en-US" altLang="zh-CN" i="1" baseline="30000" dirty="0">
                        <a:latin typeface="Cambria Math"/>
                      </a:rPr>
                      <m:t>𝑇</m:t>
                    </m:r>
                  </m:oMath>
                </a14:m>
                <a:r>
                  <a:rPr lang="zh-CN" altLang="en-US" dirty="0"/>
                  <a:t>是</a:t>
                </a:r>
                <a:r>
                  <a:rPr lang="en-US" altLang="zh-CN" dirty="0"/>
                  <a:t>DMLP</a:t>
                </a:r>
                <a:r>
                  <a:rPr lang="zh-CN" altLang="en-US" dirty="0"/>
                  <a:t>的有限最优解，则</a:t>
                </a:r>
                <a14:m>
                  <m:oMath xmlns:m="http://schemas.openxmlformats.org/officeDocument/2006/math">
                    <m:r>
                      <a:rPr lang="en-US" altLang="zh-CN" i="1" dirty="0">
                        <a:latin typeface="Cambria Math"/>
                      </a:rPr>
                      <m:t>𝑥</m:t>
                    </m:r>
                  </m:oMath>
                </a14:m>
                <a:r>
                  <a:rPr lang="zh-CN" altLang="en-US" dirty="0"/>
                  <a:t>是</a:t>
                </a:r>
                <a:r>
                  <a:rPr lang="en-US" altLang="zh-CN" dirty="0"/>
                  <a:t>LP</a:t>
                </a:r>
                <a:r>
                  <a:rPr lang="zh-CN" altLang="en-US" dirty="0"/>
                  <a:t>的最优解</a:t>
                </a:r>
              </a:p>
              <a:p>
                <a:r>
                  <a:rPr lang="zh-CN" altLang="en-US" dirty="0"/>
                  <a:t>若</a:t>
                </a:r>
                <a14:m>
                  <m:oMath xmlns:m="http://schemas.openxmlformats.org/officeDocument/2006/math">
                    <m:r>
                      <a:rPr lang="en-US" altLang="zh-CN" i="1" dirty="0">
                        <a:latin typeface="Cambria Math"/>
                      </a:rPr>
                      <m:t>(</m:t>
                    </m:r>
                    <m:r>
                      <a:rPr lang="en-US" altLang="zh-CN" i="1" dirty="0" err="1">
                        <a:latin typeface="Cambria Math"/>
                      </a:rPr>
                      <m:t>𝑥</m:t>
                    </m:r>
                    <m:r>
                      <a:rPr lang="en-US" altLang="zh-CN" i="1" dirty="0" err="1">
                        <a:latin typeface="Cambria Math"/>
                      </a:rPr>
                      <m:t>,</m:t>
                    </m:r>
                    <m:sSub>
                      <m:sSubPr>
                        <m:ctrlPr>
                          <a:rPr lang="en-US" altLang="zh-CN" b="1" i="1" dirty="0" smtClean="0">
                            <a:latin typeface="Cambria Math" panose="02040503050406030204" pitchFamily="18" charset="0"/>
                          </a:rPr>
                        </m:ctrlPr>
                      </m:sSubPr>
                      <m:e>
                        <m:r>
                          <a:rPr lang="en-US" altLang="zh-CN" i="1" dirty="0" err="1">
                            <a:latin typeface="Cambria Math"/>
                          </a:rPr>
                          <m:t>𝑥</m:t>
                        </m:r>
                      </m:e>
                      <m:sub>
                        <m:r>
                          <a:rPr lang="en-US" altLang="zh-CN" i="1" dirty="0" err="1">
                            <a:latin typeface="Cambria Math"/>
                          </a:rPr>
                          <m:t>𝑎</m:t>
                        </m:r>
                      </m:sub>
                    </m:sSub>
                    <m:r>
                      <a:rPr lang="en-US" altLang="zh-CN" i="1" dirty="0">
                        <a:latin typeface="Cambria Math"/>
                      </a:rPr>
                      <m:t>)</m:t>
                    </m:r>
                    <m:r>
                      <a:rPr lang="en-US" altLang="zh-CN" i="1" baseline="30000" dirty="0">
                        <a:latin typeface="Cambria Math"/>
                      </a:rPr>
                      <m:t>𝑇</m:t>
                    </m:r>
                    <m:r>
                      <a:rPr lang="en-US" altLang="zh-CN" i="1" dirty="0">
                        <a:latin typeface="Cambria Math"/>
                      </a:rPr>
                      <m:t>(</m:t>
                    </m:r>
                    <m:sSub>
                      <m:sSubPr>
                        <m:ctrlPr>
                          <a:rPr lang="en-US" altLang="zh-CN" b="1" i="1" baseline="30000" dirty="0" smtClean="0">
                            <a:latin typeface="Cambria Math" panose="02040503050406030204" pitchFamily="18" charset="0"/>
                          </a:rPr>
                        </m:ctrlPr>
                      </m:sSubPr>
                      <m:e>
                        <m:r>
                          <a:rPr lang="en-US" altLang="zh-CN" b="1" i="1" dirty="0" smtClean="0">
                            <a:latin typeface="Cambria Math"/>
                          </a:rPr>
                          <m:t>𝒙</m:t>
                        </m:r>
                      </m:e>
                      <m:sub>
                        <m:r>
                          <a:rPr lang="en-US" altLang="zh-CN" b="1" i="1" dirty="0" smtClean="0">
                            <a:latin typeface="Cambria Math"/>
                          </a:rPr>
                          <m:t>𝒂</m:t>
                        </m:r>
                      </m:sub>
                    </m:sSub>
                    <m:r>
                      <a:rPr lang="en-US" altLang="zh-CN" b="1" i="1" dirty="0" smtClean="0">
                        <a:latin typeface="Cambria Math"/>
                      </a:rPr>
                      <m:t>≠</m:t>
                    </m:r>
                    <m:r>
                      <a:rPr lang="en-US" altLang="zh-CN" i="1" dirty="0">
                        <a:latin typeface="Cambria Math"/>
                      </a:rPr>
                      <m:t>0)</m:t>
                    </m:r>
                  </m:oMath>
                </a14:m>
                <a:r>
                  <a:rPr lang="zh-CN" altLang="en-US" dirty="0"/>
                  <a:t>是</a:t>
                </a:r>
                <a:r>
                  <a:rPr lang="en-US" altLang="zh-CN" dirty="0"/>
                  <a:t>DMLP</a:t>
                </a:r>
                <a:r>
                  <a:rPr lang="zh-CN" altLang="en-US" dirty="0"/>
                  <a:t>的有限最优解，则</a:t>
                </a:r>
                <a:r>
                  <a:rPr lang="en-US" altLang="zh-CN" dirty="0"/>
                  <a:t>LP</a:t>
                </a:r>
                <a:r>
                  <a:rPr lang="zh-CN" altLang="en-US" dirty="0"/>
                  <a:t>无可行解</a:t>
                </a:r>
              </a:p>
              <a:p>
                <a:r>
                  <a:rPr lang="zh-CN" altLang="en-US" dirty="0"/>
                  <a:t>若</a:t>
                </a:r>
                <a:r>
                  <a:rPr lang="en-US" altLang="zh-CN" dirty="0"/>
                  <a:t>DMLP</a:t>
                </a:r>
                <a:r>
                  <a:rPr lang="zh-CN" altLang="en-US" dirty="0"/>
                  <a:t>无有限最优解，则</a:t>
                </a:r>
                <a:r>
                  <a:rPr lang="en-US" altLang="zh-CN" dirty="0"/>
                  <a:t>LP</a:t>
                </a:r>
                <a:r>
                  <a:rPr lang="zh-CN" altLang="en-US" dirty="0"/>
                  <a:t>或者无有限最优解或者无可行解</a:t>
                </a: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89" r="-1124"/>
                </a:stretch>
              </a:blipFill>
            </p:spPr>
            <p:txBody>
              <a:bodyPr/>
              <a:lstStyle/>
              <a:p>
                <a:r>
                  <a:rPr lang="zh-CN" altLang="en-US">
                    <a:noFill/>
                  </a:rPr>
                  <a:t> </a:t>
                </a:r>
                <a:endParaRPr lang="zh-CN" altLang="en-US">
                  <a:noFill/>
                </a:endParaRPr>
              </a:p>
            </p:txBody>
          </p:sp>
        </mc:Fallback>
      </mc:AlternateContent>
      <p:graphicFrame>
        <p:nvGraphicFramePr>
          <p:cNvPr id="5" name="Object 4"/>
          <p:cNvGraphicFramePr>
            <a:graphicFrameLocks noGrp="1" noChangeAspect="1"/>
          </p:cNvGraphicFramePr>
          <p:nvPr/>
        </p:nvGraphicFramePr>
        <p:xfrm>
          <a:off x="974725" y="1295400"/>
          <a:ext cx="7591425" cy="2025650"/>
        </p:xfrm>
        <a:graphic>
          <a:graphicData uri="http://schemas.openxmlformats.org/presentationml/2006/ole">
            <mc:AlternateContent xmlns:mc="http://schemas.openxmlformats.org/markup-compatibility/2006">
              <mc:Choice xmlns:v="urn:schemas-microsoft-com:vml" Requires="v">
                <p:oleObj spid="_x0000_s28810" name="Equation" r:id="rId4" imgW="93268800" imgH="25603200" progId="Equation.DSMT4">
                  <p:embed/>
                </p:oleObj>
              </mc:Choice>
              <mc:Fallback>
                <p:oleObj name="Equation" r:id="rId4" imgW="93268800" imgH="25603200" progId="Equation.DSMT4">
                  <p:embed/>
                  <p:pic>
                    <p:nvPicPr>
                      <p:cNvPr id="0" name="Object 4"/>
                      <p:cNvPicPr>
                        <a:picLocks noGrp="1" noChangeAspect="1" noChangeArrowheads="1"/>
                      </p:cNvPicPr>
                      <p:nvPr/>
                    </p:nvPicPr>
                    <p:blipFill>
                      <a:blip r:embed="rId5"/>
                      <a:srcRect/>
                      <a:stretch>
                        <a:fillRect/>
                      </a:stretch>
                    </p:blipFill>
                    <p:spPr bwMode="auto">
                      <a:xfrm>
                        <a:off x="974725" y="1295400"/>
                        <a:ext cx="7591425" cy="202565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 calcmode="lin" valueType="num">
                                      <p:cBhvr additive="base">
                                        <p:cTn id="1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additive="base">
                                        <p:cTn id="2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2400" dirty="0">
                <a:latin typeface="隶书" panose="02010509060101010101" pitchFamily="1" charset="-122"/>
              </a:rPr>
              <a:t>-</a:t>
            </a:r>
            <a:r>
              <a:rPr lang="zh-CN" altLang="en-US" sz="2400" dirty="0"/>
              <a:t>大</a:t>
            </a:r>
            <a:r>
              <a:rPr lang="en-US" altLang="zh-CN" sz="2400" dirty="0"/>
              <a:t>M</a:t>
            </a:r>
            <a:r>
              <a:rPr lang="zh-CN" altLang="en-US" sz="2400" dirty="0"/>
              <a:t>法</a:t>
            </a:r>
            <a:r>
              <a:rPr lang="en-US" altLang="zh-CN" sz="2400" dirty="0"/>
              <a:t>(</a:t>
            </a:r>
            <a:r>
              <a:rPr lang="zh-CN" altLang="en-US" sz="2400" dirty="0"/>
              <a:t>续</a:t>
            </a:r>
            <a:r>
              <a:rPr lang="en-US" altLang="zh-CN" sz="2400" dirty="0"/>
              <a:t>1)</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例：大</a:t>
                </a:r>
                <a:r>
                  <a:rPr lang="en-US" altLang="zh-CN" sz="2000" dirty="0"/>
                  <a:t>M</a:t>
                </a:r>
                <a:r>
                  <a:rPr lang="zh-CN" altLang="en-US" sz="2000" dirty="0"/>
                  <a:t>法求解</a:t>
                </a:r>
                <a14:m>
                  <m:oMath xmlns:m="http://schemas.openxmlformats.org/officeDocument/2006/math">
                    <m:r>
                      <a:rPr lang="en-US" altLang="zh-CN" sz="2000" b="1" i="1" smtClean="0">
                        <a:latin typeface="Cambria Math"/>
                      </a:rPr>
                      <m:t>𝑳𝑷</m:t>
                    </m:r>
                    <m:r>
                      <a:rPr lang="en-US" altLang="zh-CN" sz="2000" b="1" i="1" smtClean="0">
                        <a:latin typeface="Cambria Math"/>
                      </a:rPr>
                      <m:t>:</m:t>
                    </m:r>
                    <m:r>
                      <a:rPr lang="en-US" altLang="zh-CN" sz="2000" b="1" i="1" smtClean="0">
                        <a:latin typeface="Cambria Math"/>
                      </a:rPr>
                      <m:t>𝒎𝒂𝒙</m:t>
                    </m:r>
                    <m:r>
                      <a:rPr lang="en-US" altLang="zh-CN" sz="2000" b="1" i="1" smtClean="0">
                        <a:latin typeface="Cambria Math"/>
                      </a:rPr>
                      <m:t> </m:t>
                    </m:r>
                    <m:r>
                      <a:rPr lang="en-US" altLang="zh-CN" sz="2000" b="1" i="1" smtClean="0">
                        <a:latin typeface="Cambria Math"/>
                      </a:rPr>
                      <m:t>𝒛</m:t>
                    </m:r>
                    <m:r>
                      <a:rPr lang="en-US" altLang="zh-CN" sz="2000" b="1" i="1" smtClean="0">
                        <a:latin typeface="Cambria Math"/>
                      </a:rPr>
                      <m:t>=</m:t>
                    </m:r>
                    <m:r>
                      <a:rPr lang="en-US" altLang="zh-CN" sz="2000" b="1" i="1" smtClean="0">
                        <a:latin typeface="Cambria Math"/>
                      </a:rPr>
                      <m:t>𝟑</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𝒕</m:t>
                    </m:r>
                    <m:r>
                      <a:rPr lang="en-US" altLang="zh-CN" sz="2000" b="1" i="1" smtClean="0">
                        <a:latin typeface="Cambria Math"/>
                      </a:rPr>
                      <m:t>.</m:t>
                    </m:r>
                    <m:d>
                      <m:dPr>
                        <m:begChr m:val="{"/>
                        <m:endChr m:val=""/>
                        <m:ctrlPr>
                          <a:rPr lang="en-US" altLang="zh-CN" sz="2000" b="1" i="1" smtClean="0">
                            <a:latin typeface="Cambria Math" panose="02040503050406030204" pitchFamily="18" charset="0"/>
                          </a:rPr>
                        </m:ctrlPr>
                      </m:dPr>
                      <m:e>
                        <m:eqArr>
                          <m:eqArrPr>
                            <m:ctrlPr>
                              <a:rPr lang="en-US" altLang="zh-CN" sz="2000" b="1" i="1" smtClean="0">
                                <a:latin typeface="Cambria Math" panose="02040503050406030204" pitchFamily="18" charset="0"/>
                              </a:rPr>
                            </m:ctrlPr>
                          </m:eqArr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𝟏𝟏</m:t>
                            </m:r>
                          </m:e>
                          <m:e>
                            <m:r>
                              <a:rPr lang="en-US" altLang="zh-CN" sz="2000" b="1" i="1" smtClean="0">
                                <a:latin typeface="Cambria Math"/>
                              </a:rPr>
                              <m:t>−</m:t>
                            </m:r>
                            <m:r>
                              <a:rPr lang="en-US" altLang="zh-CN" sz="2000" b="1" i="1" smtClean="0">
                                <a:latin typeface="Cambria Math"/>
                              </a:rPr>
                              <m:t>𝟒</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𝟑</m:t>
                            </m:r>
                          </m:e>
                          <m:e>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𝟏</m:t>
                            </m:r>
                          </m:e>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𝟎</m:t>
                            </m:r>
                          </m:e>
                        </m:eqArr>
                      </m:e>
                    </m:d>
                  </m:oMath>
                </a14:m>
                <a:endParaRPr lang="en-US" altLang="zh-CN" sz="2000" dirty="0"/>
              </a:p>
              <a:p>
                <a:r>
                  <a:rPr lang="zh-CN" altLang="en-US" sz="2000" dirty="0"/>
                  <a:t>引入人工变量并标准化</a:t>
                </a:r>
                <a:r>
                  <a:rPr lang="en-US" altLang="zh-CN" sz="2000" dirty="0"/>
                  <a:t>:</a:t>
                </a:r>
                <a14:m>
                  <m:oMath xmlns:m="http://schemas.openxmlformats.org/officeDocument/2006/math">
                    <m:r>
                      <a:rPr lang="en-US" altLang="zh-CN" sz="2000" b="1" i="1" smtClean="0">
                        <a:latin typeface="Cambria Math"/>
                      </a:rPr>
                      <m:t>𝒎𝒂𝒙</m:t>
                    </m:r>
                    <m:r>
                      <a:rPr lang="en-US" altLang="zh-CN" sz="2000" b="1" i="1" smtClean="0">
                        <a:latin typeface="Cambria Math"/>
                      </a:rPr>
                      <m:t> </m:t>
                    </m:r>
                    <m:r>
                      <a:rPr lang="en-US" altLang="zh-CN" sz="2000" b="1" i="1" smtClean="0">
                        <a:latin typeface="Cambria Math"/>
                      </a:rPr>
                      <m:t>𝒛</m:t>
                    </m:r>
                    <m:r>
                      <a:rPr lang="en-US" altLang="zh-CN" sz="2000" b="1" i="1" smtClean="0">
                        <a:latin typeface="Cambria Math"/>
                      </a:rPr>
                      <m:t>=</m:t>
                    </m:r>
                    <m:r>
                      <a:rPr lang="en-US" altLang="zh-CN" sz="2000" b="1" i="1" smtClean="0">
                        <a:latin typeface="Cambria Math"/>
                      </a:rPr>
                      <m:t>𝟑</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𝟎</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𝟒</m:t>
                        </m:r>
                      </m:sub>
                    </m:sSub>
                    <m:r>
                      <a:rPr lang="en-US" altLang="zh-CN" sz="2000" b="1" i="1" smtClean="0">
                        <a:latin typeface="Cambria Math"/>
                      </a:rPr>
                      <m:t>+</m:t>
                    </m:r>
                    <m:r>
                      <a:rPr lang="en-US" altLang="zh-CN" sz="2000" b="1" i="1" smtClean="0">
                        <a:latin typeface="Cambria Math"/>
                      </a:rPr>
                      <m:t>𝟎</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𝟓</m:t>
                        </m:r>
                      </m:sub>
                    </m:sSub>
                    <m:r>
                      <a:rPr lang="en-US" altLang="zh-CN" sz="2000" b="1" i="1" smtClean="0">
                        <a:latin typeface="Cambria Math"/>
                      </a:rPr>
                      <m:t>−</m:t>
                    </m:r>
                    <m:r>
                      <a:rPr lang="en-US" altLang="zh-CN" sz="2000" b="1" i="1" smtClean="0">
                        <a:latin typeface="Cambria Math"/>
                      </a:rPr>
                      <m:t>𝑴</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𝟔</m:t>
                        </m:r>
                      </m:sub>
                    </m:sSub>
                    <m:r>
                      <a:rPr lang="en-US" altLang="zh-CN" sz="2000" b="1" i="1" smtClean="0">
                        <a:latin typeface="Cambria Math"/>
                      </a:rPr>
                      <m:t>−</m:t>
                    </m:r>
                    <m:r>
                      <a:rPr lang="en-US" altLang="zh-CN" sz="2000" b="1" i="1" smtClean="0">
                        <a:latin typeface="Cambria Math"/>
                      </a:rPr>
                      <m:t>𝑴</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𝟕</m:t>
                        </m:r>
                      </m:sub>
                    </m:sSub>
                    <m:r>
                      <a:rPr lang="en-US" altLang="zh-CN" sz="2000" b="1" i="1" smtClean="0">
                        <a:latin typeface="Cambria Math"/>
                      </a:rPr>
                      <m:t>,</m:t>
                    </m:r>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𝒕</m:t>
                    </m:r>
                    <m:r>
                      <a:rPr lang="en-US" altLang="zh-CN" sz="2000" b="1" i="1" smtClean="0">
                        <a:latin typeface="Cambria Math"/>
                      </a:rPr>
                      <m:t>. </m:t>
                    </m:r>
                    <m:r>
                      <a:rPr lang="en-US" altLang="zh-CN" sz="2000" b="1" i="1" smtClean="0">
                        <a:latin typeface="Cambria Math"/>
                      </a:rPr>
                      <m:t>𝑨𝒙</m:t>
                    </m:r>
                    <m:r>
                      <a:rPr lang="en-US" altLang="zh-CN" sz="2000" b="1" i="1" smtClean="0">
                        <a:latin typeface="Cambria Math"/>
                      </a:rPr>
                      <m:t>=</m:t>
                    </m:r>
                    <m:r>
                      <a:rPr lang="en-US" altLang="zh-CN" sz="2000" b="1" i="1" smtClean="0">
                        <a:latin typeface="Cambria Math"/>
                      </a:rPr>
                      <m:t>𝒃</m:t>
                    </m:r>
                    <m:r>
                      <a:rPr lang="en-US" altLang="zh-CN" sz="2000" b="1" i="1" smtClean="0">
                        <a:latin typeface="Cambria Math"/>
                      </a:rPr>
                      <m:t>,</m:t>
                    </m:r>
                    <m:r>
                      <a:rPr lang="en-US" altLang="zh-CN" sz="2000" b="1" i="1" smtClean="0">
                        <a:latin typeface="Cambria Math"/>
                      </a:rPr>
                      <m:t>𝑨</m:t>
                    </m:r>
                    <m:r>
                      <a:rPr lang="en-US" altLang="zh-CN" sz="2000" b="1" i="1" smtClean="0">
                        <a:latin typeface="Cambria Math"/>
                      </a:rPr>
                      <m:t>=</m:t>
                    </m:r>
                    <m:d>
                      <m:dPr>
                        <m:ctrlPr>
                          <a:rPr lang="en-US" altLang="zh-CN" sz="2000" b="1" i="1" smtClean="0">
                            <a:latin typeface="Cambria Math" panose="02040503050406030204" pitchFamily="18" charset="0"/>
                          </a:rPr>
                        </m:ctrlPr>
                      </m:dPr>
                      <m:e>
                        <m:f>
                          <m:fPr>
                            <m:type m:val="noBar"/>
                            <m:ctrlPr>
                              <a:rPr lang="en-US" altLang="zh-CN" sz="2000" b="1" i="1" smtClean="0">
                                <a:latin typeface="Cambria Math" panose="02040503050406030204" pitchFamily="18" charset="0"/>
                              </a:rPr>
                            </m:ctrlPr>
                          </m:fPr>
                          <m:num>
                            <m:r>
                              <a:rPr lang="en-US" altLang="zh-CN" sz="2000" b="1" i="1" smtClean="0">
                                <a:latin typeface="Cambria Math"/>
                              </a:rPr>
                              <m:t>𝟏</m:t>
                            </m:r>
                          </m:num>
                          <m:den>
                            <m:eqArr>
                              <m:eqArrPr>
                                <m:ctrlPr>
                                  <a:rPr lang="en-US" altLang="zh-CN" sz="2000" b="1" i="1" smtClean="0">
                                    <a:latin typeface="Cambria Math" panose="02040503050406030204" pitchFamily="18" charset="0"/>
                                  </a:rPr>
                                </m:ctrlPr>
                              </m:eqArrPr>
                              <m:e>
                                <m:r>
                                  <a:rPr lang="en-US" altLang="zh-CN" sz="2000" b="1" i="1" smtClean="0">
                                    <a:latin typeface="Cambria Math"/>
                                  </a:rPr>
                                  <m:t>−</m:t>
                                </m:r>
                                <m:r>
                                  <a:rPr lang="en-US" altLang="zh-CN" sz="2000" b="1" i="1" smtClean="0">
                                    <a:latin typeface="Cambria Math"/>
                                  </a:rPr>
                                  <m:t>𝟒</m:t>
                                </m:r>
                              </m:e>
                              <m:e>
                                <m:r>
                                  <a:rPr lang="en-US" altLang="zh-CN" sz="2000" b="1" i="1" smtClean="0">
                                    <a:latin typeface="Cambria Math"/>
                                  </a:rPr>
                                  <m:t>−</m:t>
                                </m:r>
                                <m:r>
                                  <a:rPr lang="en-US" altLang="zh-CN" sz="2000" b="1" i="1" smtClean="0">
                                    <a:latin typeface="Cambria Math"/>
                                  </a:rPr>
                                  <m:t>𝟐</m:t>
                                </m:r>
                              </m:e>
                            </m:eqArr>
                          </m:den>
                        </m:f>
                        <m:f>
                          <m:fPr>
                            <m:type m:val="noBar"/>
                            <m:ctrlPr>
                              <a:rPr lang="en-US" altLang="zh-CN" sz="2000" b="1" i="1" smtClean="0">
                                <a:latin typeface="Cambria Math" panose="02040503050406030204" pitchFamily="18" charset="0"/>
                              </a:rPr>
                            </m:ctrlPr>
                          </m:fPr>
                          <m:num>
                            <m:r>
                              <a:rPr lang="en-US" altLang="zh-CN" sz="2000" b="1" i="1" smtClean="0">
                                <a:latin typeface="Cambria Math"/>
                              </a:rPr>
                              <m:t>−</m:t>
                            </m:r>
                            <m:r>
                              <a:rPr lang="en-US" altLang="zh-CN" sz="2000" b="1" i="1" smtClean="0">
                                <a:latin typeface="Cambria Math"/>
                              </a:rPr>
                              <m:t>𝟐</m:t>
                            </m:r>
                          </m:num>
                          <m:den>
                            <m:eqArr>
                              <m:eqArrPr>
                                <m:ctrlPr>
                                  <a:rPr lang="en-US" altLang="zh-CN" sz="2000" b="1" i="1" smtClean="0">
                                    <a:latin typeface="Cambria Math" panose="02040503050406030204" pitchFamily="18" charset="0"/>
                                  </a:rPr>
                                </m:ctrlPr>
                              </m:eqArrPr>
                              <m:e>
                                <m:r>
                                  <a:rPr lang="en-US" altLang="zh-CN" sz="2000" b="1" i="1" smtClean="0">
                                    <a:latin typeface="Cambria Math"/>
                                  </a:rPr>
                                  <m:t>𝟏</m:t>
                                </m:r>
                              </m:e>
                              <m:e>
                                <m:r>
                                  <a:rPr lang="en-US" altLang="zh-CN" sz="2000" b="1" i="1" smtClean="0">
                                    <a:latin typeface="Cambria Math"/>
                                  </a:rPr>
                                  <m:t>𝟎</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𝟏</m:t>
                            </m:r>
                          </m:num>
                          <m:den>
                            <m:eqArr>
                              <m:eqArrPr>
                                <m:ctrlPr>
                                  <a:rPr lang="en-US" altLang="zh-CN" sz="2000" i="1">
                                    <a:latin typeface="Cambria Math" panose="02040503050406030204" pitchFamily="18" charset="0"/>
                                  </a:rPr>
                                </m:ctrlPr>
                              </m:eqArrPr>
                              <m:e>
                                <m:r>
                                  <a:rPr lang="en-US" altLang="zh-CN" sz="2000" b="1" i="1" smtClean="0">
                                    <a:latin typeface="Cambria Math"/>
                                  </a:rPr>
                                  <m:t>𝟐</m:t>
                                </m:r>
                              </m:e>
                              <m:e>
                                <m:r>
                                  <a:rPr lang="en-US" altLang="zh-CN" sz="2000" b="1" i="1" smtClean="0">
                                    <a:latin typeface="Cambria Math"/>
                                  </a:rPr>
                                  <m:t>𝟏</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𝟏</m:t>
                            </m:r>
                          </m:num>
                          <m:den>
                            <m:eqArr>
                              <m:eqArrPr>
                                <m:ctrlPr>
                                  <a:rPr lang="en-US" altLang="zh-CN" sz="2000" i="1">
                                    <a:latin typeface="Cambria Math" panose="02040503050406030204" pitchFamily="18" charset="0"/>
                                  </a:rPr>
                                </m:ctrlPr>
                              </m:eqArrPr>
                              <m:e>
                                <m:r>
                                  <a:rPr lang="en-US" altLang="zh-CN" sz="2000" b="1" i="1" smtClean="0">
                                    <a:latin typeface="Cambria Math"/>
                                  </a:rPr>
                                  <m:t>𝟎</m:t>
                                </m:r>
                              </m:e>
                              <m:e>
                                <m:r>
                                  <a:rPr lang="en-US" altLang="zh-CN" sz="2000" b="1" i="1" smtClean="0">
                                    <a:latin typeface="Cambria Math"/>
                                  </a:rPr>
                                  <m:t>𝟎</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𝟎</m:t>
                            </m:r>
                          </m:num>
                          <m:den>
                            <m:eqArr>
                              <m:eqArrPr>
                                <m:ctrlPr>
                                  <a:rPr lang="en-US" altLang="zh-CN" sz="2000" i="1">
                                    <a:latin typeface="Cambria Math" panose="02040503050406030204" pitchFamily="18" charset="0"/>
                                  </a:rPr>
                                </m:ctrlPr>
                              </m:eqArrPr>
                              <m:e>
                                <m:r>
                                  <a:rPr lang="en-US" altLang="zh-CN" sz="2000" b="1" i="1" smtClean="0">
                                    <a:latin typeface="Cambria Math"/>
                                  </a:rPr>
                                  <m:t>−</m:t>
                                </m:r>
                                <m:r>
                                  <a:rPr lang="en-US" altLang="zh-CN" sz="2000" b="1" i="1" smtClean="0">
                                    <a:latin typeface="Cambria Math"/>
                                  </a:rPr>
                                  <m:t>𝟏</m:t>
                                </m:r>
                              </m:e>
                              <m:e>
                                <m:r>
                                  <a:rPr lang="en-US" altLang="zh-CN" sz="2000" b="1" i="1" smtClean="0">
                                    <a:latin typeface="Cambria Math"/>
                                  </a:rPr>
                                  <m:t>𝟎</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𝟎</m:t>
                            </m:r>
                          </m:num>
                          <m:den>
                            <m:eqArr>
                              <m:eqArrPr>
                                <m:ctrlPr>
                                  <a:rPr lang="en-US" altLang="zh-CN" sz="2000" i="1">
                                    <a:latin typeface="Cambria Math" panose="02040503050406030204" pitchFamily="18" charset="0"/>
                                  </a:rPr>
                                </m:ctrlPr>
                              </m:eqArrPr>
                              <m:e>
                                <m:r>
                                  <a:rPr lang="en-US" altLang="zh-CN" sz="2000" b="1" i="1" smtClean="0">
                                    <a:latin typeface="Cambria Math"/>
                                  </a:rPr>
                                  <m:t>𝟏</m:t>
                                </m:r>
                              </m:e>
                              <m:e>
                                <m:r>
                                  <a:rPr lang="en-US" altLang="zh-CN" sz="2000" b="1" i="1" smtClean="0">
                                    <a:latin typeface="Cambria Math"/>
                                  </a:rPr>
                                  <m:t>𝟎</m:t>
                                </m:r>
                              </m:e>
                            </m:eqArr>
                          </m:den>
                        </m:f>
                        <m:f>
                          <m:fPr>
                            <m:type m:val="noBar"/>
                            <m:ctrlPr>
                              <a:rPr lang="en-US" altLang="zh-CN" sz="2000" i="1">
                                <a:latin typeface="Cambria Math" panose="02040503050406030204" pitchFamily="18" charset="0"/>
                              </a:rPr>
                            </m:ctrlPr>
                          </m:fPr>
                          <m:num>
                            <m:r>
                              <a:rPr lang="en-US" altLang="zh-CN" sz="2000" b="1" i="1" smtClean="0">
                                <a:latin typeface="Cambria Math"/>
                              </a:rPr>
                              <m:t>𝟎</m:t>
                            </m:r>
                          </m:num>
                          <m:den>
                            <m:eqArr>
                              <m:eqArrPr>
                                <m:ctrlPr>
                                  <a:rPr lang="en-US" altLang="zh-CN" sz="2000" i="1">
                                    <a:latin typeface="Cambria Math" panose="02040503050406030204" pitchFamily="18" charset="0"/>
                                  </a:rPr>
                                </m:ctrlPr>
                              </m:eqArrPr>
                              <m:e>
                                <m:r>
                                  <a:rPr lang="en-US" altLang="zh-CN" sz="2000" b="1" i="1" smtClean="0">
                                    <a:latin typeface="Cambria Math"/>
                                  </a:rPr>
                                  <m:t>𝟎</m:t>
                                </m:r>
                              </m:e>
                              <m:e>
                                <m:r>
                                  <a:rPr lang="en-US" altLang="zh-CN" sz="2000" b="1" i="1" smtClean="0">
                                    <a:latin typeface="Cambria Math"/>
                                  </a:rPr>
                                  <m:t>𝟏</m:t>
                                </m:r>
                              </m:e>
                            </m:eqArr>
                          </m:den>
                        </m:f>
                      </m:e>
                    </m:d>
                    <m:r>
                      <a:rPr lang="en-US" altLang="zh-CN" sz="2000" b="1" i="1" smtClean="0">
                        <a:latin typeface="Cambria Math"/>
                      </a:rPr>
                      <m:t>,</m:t>
                    </m:r>
                    <m:r>
                      <a:rPr lang="en-US" altLang="zh-CN" sz="2000" b="1" i="1" smtClean="0">
                        <a:latin typeface="Cambria Math"/>
                      </a:rPr>
                      <m:t>𝒃</m:t>
                    </m:r>
                    <m:r>
                      <a:rPr lang="en-US" altLang="zh-CN" sz="2000" b="1" i="1" smtClean="0">
                        <a:latin typeface="Cambria Math"/>
                      </a:rPr>
                      <m:t>=</m:t>
                    </m:r>
                    <m:d>
                      <m:dPr>
                        <m:ctrlPr>
                          <a:rPr lang="en-US" altLang="zh-CN" sz="2000" b="1" i="1" smtClean="0">
                            <a:latin typeface="Cambria Math" panose="02040503050406030204" pitchFamily="18" charset="0"/>
                          </a:rPr>
                        </m:ctrlPr>
                      </m:dPr>
                      <m:e>
                        <m:f>
                          <m:fPr>
                            <m:type m:val="noBar"/>
                            <m:ctrlPr>
                              <a:rPr lang="en-US" altLang="zh-CN" sz="2000" i="1">
                                <a:latin typeface="Cambria Math" panose="02040503050406030204" pitchFamily="18" charset="0"/>
                              </a:rPr>
                            </m:ctrlPr>
                          </m:fPr>
                          <m:num>
                            <m:r>
                              <a:rPr lang="en-US" altLang="zh-CN" sz="2000" i="1">
                                <a:latin typeface="Cambria Math"/>
                              </a:rPr>
                              <m:t>𝟏𝟏</m:t>
                            </m:r>
                          </m:num>
                          <m:den>
                            <m:eqArr>
                              <m:eqArrPr>
                                <m:ctrlPr>
                                  <a:rPr lang="en-US" altLang="zh-CN" sz="2000" i="1">
                                    <a:latin typeface="Cambria Math" panose="02040503050406030204" pitchFamily="18" charset="0"/>
                                  </a:rPr>
                                </m:ctrlPr>
                              </m:eqArrPr>
                              <m:e>
                                <m:r>
                                  <a:rPr lang="en-US" altLang="zh-CN" sz="2000" i="1">
                                    <a:latin typeface="Cambria Math"/>
                                  </a:rPr>
                                  <m:t>𝟑</m:t>
                                </m:r>
                              </m:e>
                              <m:e>
                                <m:r>
                                  <a:rPr lang="en-US" altLang="zh-CN" sz="2000" i="1">
                                    <a:latin typeface="Cambria Math"/>
                                  </a:rPr>
                                  <m:t>𝟏</m:t>
                                </m:r>
                              </m:e>
                            </m:eqArr>
                          </m:den>
                        </m:f>
                      </m:e>
                    </m:d>
                  </m:oMath>
                </a14:m>
                <a:endParaRPr lang="en-US" altLang="zh-CN" sz="2000" dirty="0"/>
              </a:p>
              <a:p>
                <a:r>
                  <a:rPr lang="zh-CN" altLang="en-US" sz="2000" dirty="0"/>
                  <a:t>使用单纯形法，</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a:rPr>
                          <m:t>𝑩</m:t>
                        </m:r>
                      </m:e>
                      <m:sup>
                        <m:d>
                          <m:dPr>
                            <m:ctrlPr>
                              <a:rPr lang="en-US" altLang="zh-CN" sz="2000" b="1" i="1" smtClean="0">
                                <a:latin typeface="Cambria Math" panose="02040503050406030204" pitchFamily="18" charset="0"/>
                              </a:rPr>
                            </m:ctrlPr>
                          </m:dPr>
                          <m:e>
                            <m:r>
                              <a:rPr lang="en-US" altLang="zh-CN" sz="2000" b="1" i="1" smtClean="0">
                                <a:latin typeface="Cambria Math"/>
                              </a:rPr>
                              <m:t>𝟎</m:t>
                            </m:r>
                          </m:e>
                        </m:d>
                      </m:sup>
                    </m:sSup>
                    <m:r>
                      <a:rPr lang="en-US" altLang="zh-CN" sz="2000" b="1" i="1" smtClean="0">
                        <a:latin typeface="Cambria Math"/>
                      </a:rPr>
                      <m:t>=</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𝟒</m:t>
                            </m:r>
                          </m:sub>
                        </m:sSub>
                        <m:r>
                          <a:rPr lang="en-US" altLang="zh-CN" sz="2000" b="1" i="1" smtClean="0">
                            <a:latin typeface="Cambria Math"/>
                          </a:rPr>
                          <m:t> </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𝟔</m:t>
                            </m:r>
                          </m:sub>
                        </m:sSub>
                        <m:r>
                          <a:rPr lang="en-US" altLang="zh-CN" sz="2000" b="1" i="1" smtClean="0">
                            <a:latin typeface="Cambria Math"/>
                          </a:rPr>
                          <m:t> </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𝟕</m:t>
                            </m:r>
                          </m:sub>
                        </m:sSub>
                      </m:e>
                    </m:d>
                    <m:r>
                      <a:rPr lang="en-US" altLang="zh-CN" sz="2000" b="1" i="0" smtClean="0">
                        <a:latin typeface="Cambria Math"/>
                      </a:rPr>
                      <m:t>,</m:t>
                    </m:r>
                    <m:sSup>
                      <m:sSupPr>
                        <m:ctrlPr>
                          <a:rPr lang="en-US" altLang="zh-CN" sz="2000" b="1" i="1" smtClean="0">
                            <a:latin typeface="Cambria Math" panose="02040503050406030204" pitchFamily="18" charset="0"/>
                          </a:rPr>
                        </m:ctrlPr>
                      </m:sSupPr>
                      <m:e>
                        <m:r>
                          <a:rPr lang="en-US" altLang="zh-CN" sz="2000" b="1" i="1" smtClean="0">
                            <a:latin typeface="Cambria Math"/>
                          </a:rPr>
                          <m:t>𝑩</m:t>
                        </m:r>
                      </m:e>
                      <m:sup>
                        <m:d>
                          <m:dPr>
                            <m:ctrlPr>
                              <a:rPr lang="en-US" altLang="zh-CN" sz="2000" b="1" i="1" smtClean="0">
                                <a:latin typeface="Cambria Math" panose="02040503050406030204" pitchFamily="18" charset="0"/>
                              </a:rPr>
                            </m:ctrlPr>
                          </m:dPr>
                          <m:e>
                            <m:r>
                              <a:rPr lang="en-US" altLang="zh-CN" sz="2000" b="1" i="1" smtClean="0">
                                <a:latin typeface="Cambria Math"/>
                              </a:rPr>
                              <m:t>𝟏</m:t>
                            </m:r>
                          </m:e>
                        </m:d>
                      </m:sup>
                    </m:sSup>
                    <m:r>
                      <a:rPr lang="en-US" altLang="zh-CN" sz="2000" b="1" i="0"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𝟒</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𝟔</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𝒑</m:t>
                        </m:r>
                      </m:e>
                      <m:sub>
                        <m:r>
                          <a:rPr lang="en-US" altLang="zh-CN" sz="2000" b="1" i="1" smtClean="0">
                            <a:latin typeface="Cambria Math"/>
                          </a:rPr>
                          <m:t>𝟑</m:t>
                        </m:r>
                      </m:sub>
                    </m:sSub>
                    <m:r>
                      <a:rPr lang="en-US" altLang="zh-CN" sz="2000" b="1" i="0" smtClean="0">
                        <a:latin typeface="Cambria Math"/>
                      </a:rPr>
                      <m:t>)</m:t>
                    </m:r>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a:rPr>
                          <m:t>𝑩</m:t>
                        </m:r>
                      </m:e>
                      <m:sup>
                        <m:r>
                          <a:rPr lang="en-US" altLang="zh-CN" sz="2000" b="1" i="1" smtClean="0">
                            <a:latin typeface="Cambria Math"/>
                          </a:rPr>
                          <m:t>(</m:t>
                        </m:r>
                        <m:r>
                          <a:rPr lang="en-US" altLang="zh-CN" sz="2000" b="1" i="1" smtClean="0">
                            <a:latin typeface="Cambria Math"/>
                          </a:rPr>
                          <m:t>𝟐</m:t>
                        </m:r>
                        <m:r>
                          <a:rPr lang="en-US" altLang="zh-CN" sz="2000" b="1" i="1" smtClean="0">
                            <a:latin typeface="Cambria Math"/>
                          </a:rPr>
                          <m:t>)</m:t>
                        </m:r>
                      </m:sup>
                    </m:sSup>
                    <m:r>
                      <a:rPr lang="en-US" altLang="zh-CN" sz="2000">
                        <a:latin typeface="Cambria Math"/>
                      </a:rPr>
                      <m:t>=(</m:t>
                    </m:r>
                    <m:sSub>
                      <m:sSubPr>
                        <m:ctrlPr>
                          <a:rPr lang="en-US" altLang="zh-CN" sz="2000" i="1">
                            <a:latin typeface="Cambria Math" panose="02040503050406030204" pitchFamily="18" charset="0"/>
                          </a:rPr>
                        </m:ctrlPr>
                      </m:sSubPr>
                      <m:e>
                        <m:r>
                          <a:rPr lang="en-US" altLang="zh-CN" sz="2000" i="1">
                            <a:latin typeface="Cambria Math"/>
                          </a:rPr>
                          <m:t>𝒑</m:t>
                        </m:r>
                      </m:e>
                      <m:sub>
                        <m:r>
                          <a:rPr lang="en-US" altLang="zh-CN" sz="2000" i="1">
                            <a:latin typeface="Cambria Math"/>
                          </a:rPr>
                          <m:t>𝟒</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𝒑</m:t>
                        </m:r>
                      </m:e>
                      <m:sub>
                        <m:r>
                          <a:rPr lang="en-US" altLang="zh-CN" sz="2000" b="1" i="1" smtClean="0">
                            <a:latin typeface="Cambria Math"/>
                          </a:rPr>
                          <m:t>𝟐</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𝒑</m:t>
                        </m:r>
                      </m:e>
                      <m:sub>
                        <m:r>
                          <a:rPr lang="en-US" altLang="zh-CN" sz="2000" i="1">
                            <a:latin typeface="Cambria Math"/>
                          </a:rPr>
                          <m:t>𝟑</m:t>
                        </m:r>
                      </m:sub>
                    </m:sSub>
                    <m:r>
                      <a:rPr lang="en-US" altLang="zh-CN" sz="2000">
                        <a:latin typeface="Cambria Math"/>
                      </a:rPr>
                      <m:t>)</m:t>
                    </m:r>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a:rPr>
                          <m:t>𝑩</m:t>
                        </m:r>
                      </m:e>
                      <m:sup>
                        <m:d>
                          <m:dPr>
                            <m:ctrlPr>
                              <a:rPr lang="en-US" altLang="zh-CN" sz="2000" i="1">
                                <a:latin typeface="Cambria Math" panose="02040503050406030204" pitchFamily="18" charset="0"/>
                              </a:rPr>
                            </m:ctrlPr>
                          </m:dPr>
                          <m:e>
                            <m:r>
                              <a:rPr lang="en-US" altLang="zh-CN" sz="2000" b="1" i="1" smtClean="0">
                                <a:latin typeface="Cambria Math"/>
                              </a:rPr>
                              <m:t>𝟑</m:t>
                            </m:r>
                          </m:e>
                        </m:d>
                      </m:sup>
                    </m:sSup>
                    <m:r>
                      <a:rPr lang="en-US" altLang="zh-CN" sz="2000">
                        <a:latin typeface="Cambria Math"/>
                      </a:rPr>
                      <m:t>=(</m:t>
                    </m:r>
                    <m:sSub>
                      <m:sSubPr>
                        <m:ctrlPr>
                          <a:rPr lang="en-US" altLang="zh-CN" sz="2000" i="1">
                            <a:latin typeface="Cambria Math" panose="02040503050406030204" pitchFamily="18" charset="0"/>
                          </a:rPr>
                        </m:ctrlPr>
                      </m:sSubPr>
                      <m:e>
                        <m:r>
                          <a:rPr lang="en-US" altLang="zh-CN" sz="2000" i="1">
                            <a:latin typeface="Cambria Math"/>
                          </a:rPr>
                          <m:t>𝒑</m:t>
                        </m:r>
                      </m:e>
                      <m:sub>
                        <m:r>
                          <a:rPr lang="en-US" altLang="zh-CN" sz="2000" b="1" i="1" smtClean="0">
                            <a:latin typeface="Cambria Math"/>
                          </a:rPr>
                          <m:t>𝟏</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𝒑</m:t>
                        </m:r>
                      </m:e>
                      <m:sub>
                        <m:r>
                          <a:rPr lang="en-US" altLang="zh-CN" sz="2000" b="1" i="1" smtClean="0">
                            <a:latin typeface="Cambria Math"/>
                          </a:rPr>
                          <m:t>𝟐</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𝒑</m:t>
                        </m:r>
                      </m:e>
                      <m:sub>
                        <m:r>
                          <a:rPr lang="en-US" altLang="zh-CN" sz="2000" i="1">
                            <a:latin typeface="Cambria Math"/>
                          </a:rPr>
                          <m:t>𝟑</m:t>
                        </m:r>
                      </m:sub>
                    </m:sSub>
                    <m:r>
                      <a:rPr lang="en-US" altLang="zh-CN" sz="2000">
                        <a:latin typeface="Cambria Math"/>
                      </a:rPr>
                      <m:t>)</m:t>
                    </m:r>
                  </m:oMath>
                </a14:m>
                <a:r>
                  <a:rPr lang="zh-CN" altLang="en-US" sz="2000" dirty="0"/>
                  <a:t>，最终</a:t>
                </a:r>
                <a14:m>
                  <m:oMath xmlns:m="http://schemas.openxmlformats.org/officeDocument/2006/math">
                    <m:r>
                      <a:rPr lang="en-US" altLang="zh-CN" sz="2000" b="1" i="0" dirty="0" smtClean="0">
                        <a:latin typeface="Cambria Math"/>
                      </a:rPr>
                      <m:t>(</m:t>
                    </m:r>
                    <m:sSub>
                      <m:sSubPr>
                        <m:ctrlPr>
                          <a:rPr lang="en-US" altLang="zh-CN" sz="2000" b="1" i="1" dirty="0" smtClean="0">
                            <a:latin typeface="Cambria Math" panose="02040503050406030204" pitchFamily="18" charset="0"/>
                          </a:rPr>
                        </m:ctrlPr>
                      </m:sSubPr>
                      <m:e>
                        <m:r>
                          <a:rPr lang="en-US" altLang="zh-CN" sz="2000" i="1" dirty="0" smtClean="0">
                            <a:latin typeface="Cambria Math"/>
                          </a:rPr>
                          <m:t>𝜎</m:t>
                        </m:r>
                      </m:e>
                      <m:sub>
                        <m:r>
                          <a:rPr lang="en-US" altLang="zh-CN" sz="2000" b="1" i="1" dirty="0" smtClean="0">
                            <a:latin typeface="Cambria Math"/>
                          </a:rPr>
                          <m:t>𝒊</m:t>
                        </m:r>
                      </m:sub>
                    </m:sSub>
                    <m:r>
                      <a:rPr lang="en-US" altLang="zh-CN" sz="2000" b="1" i="1" dirty="0" smtClean="0">
                        <a:latin typeface="Cambria Math"/>
                      </a:rPr>
                      <m:t>)=(</m:t>
                    </m:r>
                    <m:r>
                      <a:rPr lang="en-US" altLang="zh-CN" sz="2000" b="1" i="1" dirty="0" smtClean="0">
                        <a:latin typeface="Cambria Math"/>
                      </a:rPr>
                      <m:t>𝟎</m:t>
                    </m:r>
                    <m:r>
                      <a:rPr lang="en-US" altLang="zh-CN" sz="2000" b="1" i="1" dirty="0" smtClean="0">
                        <a:latin typeface="Cambria Math"/>
                      </a:rPr>
                      <m:t> </m:t>
                    </m:r>
                    <m:r>
                      <a:rPr lang="en-US" altLang="zh-CN" sz="2000" b="1" i="1" dirty="0" smtClean="0">
                        <a:latin typeface="Cambria Math"/>
                      </a:rPr>
                      <m:t>𝟎</m:t>
                    </m:r>
                    <m:r>
                      <a:rPr lang="en-US" altLang="zh-CN" sz="2000" b="1" i="1" dirty="0" smtClean="0">
                        <a:latin typeface="Cambria Math"/>
                      </a:rPr>
                      <m:t> </m:t>
                    </m:r>
                    <m:r>
                      <a:rPr lang="en-US" altLang="zh-CN" sz="2000" b="1" i="1" dirty="0" smtClean="0">
                        <a:latin typeface="Cambria Math"/>
                      </a:rPr>
                      <m:t>𝟎</m:t>
                    </m:r>
                    <m:r>
                      <a:rPr lang="en-US" altLang="zh-CN" sz="2000" b="1" i="1" dirty="0" smtClean="0">
                        <a:latin typeface="Cambria Math"/>
                      </a:rPr>
                      <m:t> −</m:t>
                    </m:r>
                    <m:f>
                      <m:fPr>
                        <m:ctrlPr>
                          <a:rPr lang="en-US" altLang="zh-CN" sz="2000" b="1" i="1" dirty="0" smtClean="0">
                            <a:latin typeface="Cambria Math" panose="02040503050406030204" pitchFamily="18" charset="0"/>
                          </a:rPr>
                        </m:ctrlPr>
                      </m:fPr>
                      <m:num>
                        <m:r>
                          <a:rPr lang="en-US" altLang="zh-CN" sz="2000" b="1" i="1" dirty="0" smtClean="0">
                            <a:latin typeface="Cambria Math"/>
                          </a:rPr>
                          <m:t>𝟏</m:t>
                        </m:r>
                      </m:num>
                      <m:den>
                        <m:r>
                          <a:rPr lang="en-US" altLang="zh-CN" sz="2000" b="1" i="1" dirty="0" smtClean="0">
                            <a:latin typeface="Cambria Math"/>
                          </a:rPr>
                          <m:t>𝟑</m:t>
                        </m:r>
                      </m:den>
                    </m:f>
                    <m:r>
                      <a:rPr lang="en-US" altLang="zh-CN" sz="2000" b="1" i="1" dirty="0" smtClean="0">
                        <a:latin typeface="Cambria Math"/>
                      </a:rPr>
                      <m:t>−</m:t>
                    </m:r>
                    <m:f>
                      <m:fPr>
                        <m:ctrlPr>
                          <a:rPr lang="en-US" altLang="zh-CN" sz="2000" b="1" i="1" dirty="0" smtClean="0">
                            <a:latin typeface="Cambria Math" panose="02040503050406030204" pitchFamily="18" charset="0"/>
                          </a:rPr>
                        </m:ctrlPr>
                      </m:fPr>
                      <m:num>
                        <m:r>
                          <a:rPr lang="en-US" altLang="zh-CN" sz="2000" b="1" i="1" dirty="0" smtClean="0">
                            <a:latin typeface="Cambria Math"/>
                          </a:rPr>
                          <m:t>𝟏</m:t>
                        </m:r>
                      </m:num>
                      <m:den>
                        <m:r>
                          <a:rPr lang="en-US" altLang="zh-CN" sz="2000" b="1" i="1" dirty="0" smtClean="0">
                            <a:latin typeface="Cambria Math"/>
                          </a:rPr>
                          <m:t>𝟑</m:t>
                        </m:r>
                      </m:den>
                    </m:f>
                    <m:d>
                      <m:dPr>
                        <m:ctrlPr>
                          <a:rPr lang="en-US" altLang="zh-CN" sz="2000" b="1" i="1" dirty="0" smtClean="0">
                            <a:latin typeface="Cambria Math" panose="02040503050406030204" pitchFamily="18" charset="0"/>
                          </a:rPr>
                        </m:ctrlPr>
                      </m:dPr>
                      <m:e>
                        <m:r>
                          <a:rPr lang="en-US" altLang="zh-CN" sz="2000" b="1" i="1" dirty="0" smtClean="0">
                            <a:latin typeface="Cambria Math"/>
                          </a:rPr>
                          <m:t>−</m:t>
                        </m:r>
                        <m:r>
                          <a:rPr lang="en-US" altLang="zh-CN" sz="2000" b="1" i="1" dirty="0" smtClean="0">
                            <a:latin typeface="Cambria Math"/>
                          </a:rPr>
                          <m:t>𝑴</m:t>
                        </m:r>
                        <m:r>
                          <a:rPr lang="en-US" altLang="zh-CN" sz="2000" b="1" i="1" dirty="0" smtClean="0">
                            <a:latin typeface="Cambria Math"/>
                          </a:rPr>
                          <m:t>+</m:t>
                        </m:r>
                        <m:f>
                          <m:fPr>
                            <m:ctrlPr>
                              <a:rPr lang="en-US" altLang="zh-CN" sz="2000" b="1" i="1" dirty="0" smtClean="0">
                                <a:latin typeface="Cambria Math" panose="02040503050406030204" pitchFamily="18" charset="0"/>
                              </a:rPr>
                            </m:ctrlPr>
                          </m:fPr>
                          <m:num>
                            <m:r>
                              <a:rPr lang="en-US" altLang="zh-CN" sz="2000" b="1" i="1" dirty="0" smtClean="0">
                                <a:latin typeface="Cambria Math"/>
                              </a:rPr>
                              <m:t>𝟏</m:t>
                            </m:r>
                          </m:num>
                          <m:den>
                            <m:r>
                              <a:rPr lang="en-US" altLang="zh-CN" sz="2000" b="1" i="1" dirty="0" smtClean="0">
                                <a:latin typeface="Cambria Math"/>
                              </a:rPr>
                              <m:t>𝟑</m:t>
                            </m:r>
                          </m:den>
                        </m:f>
                      </m:e>
                    </m:d>
                    <m:r>
                      <a:rPr lang="en-US" altLang="zh-CN" sz="2000" b="1" i="1" dirty="0" smtClean="0">
                        <a:latin typeface="Cambria Math"/>
                      </a:rPr>
                      <m:t> </m:t>
                    </m:r>
                    <m:d>
                      <m:dPr>
                        <m:ctrlPr>
                          <a:rPr lang="en-US" altLang="zh-CN" sz="2000" b="1" i="1" dirty="0" smtClean="0">
                            <a:latin typeface="Cambria Math" panose="02040503050406030204" pitchFamily="18" charset="0"/>
                          </a:rPr>
                        </m:ctrlPr>
                      </m:dPr>
                      <m:e>
                        <m:r>
                          <a:rPr lang="en-US" altLang="zh-CN" sz="2000" b="1" i="1" dirty="0" smtClean="0">
                            <a:latin typeface="Cambria Math"/>
                          </a:rPr>
                          <m:t>−</m:t>
                        </m:r>
                        <m:r>
                          <a:rPr lang="en-US" altLang="zh-CN" sz="2000" b="1" i="1" dirty="0" smtClean="0">
                            <a:latin typeface="Cambria Math"/>
                          </a:rPr>
                          <m:t>𝑴</m:t>
                        </m:r>
                        <m:r>
                          <a:rPr lang="en-US" altLang="zh-CN" sz="2000" b="1" i="1" dirty="0" smtClean="0">
                            <a:latin typeface="Cambria Math"/>
                          </a:rPr>
                          <m:t>+</m:t>
                        </m:r>
                        <m:f>
                          <m:fPr>
                            <m:ctrlPr>
                              <a:rPr lang="en-US" altLang="zh-CN" sz="2000" b="1" i="1" dirty="0" smtClean="0">
                                <a:latin typeface="Cambria Math" panose="02040503050406030204" pitchFamily="18" charset="0"/>
                              </a:rPr>
                            </m:ctrlPr>
                          </m:fPr>
                          <m:num>
                            <m:r>
                              <a:rPr lang="en-US" altLang="zh-CN" sz="2000" b="1" i="1" dirty="0" smtClean="0">
                                <a:latin typeface="Cambria Math"/>
                              </a:rPr>
                              <m:t>𝟐</m:t>
                            </m:r>
                          </m:num>
                          <m:den>
                            <m:r>
                              <a:rPr lang="en-US" altLang="zh-CN" sz="2000" b="1" i="1" dirty="0" smtClean="0">
                                <a:latin typeface="Cambria Math"/>
                              </a:rPr>
                              <m:t>𝟑</m:t>
                            </m:r>
                          </m:den>
                        </m:f>
                      </m:e>
                    </m:d>
                    <m:r>
                      <a:rPr lang="en-US" altLang="zh-CN" sz="2000" b="1" i="1" dirty="0" smtClean="0">
                        <a:latin typeface="Cambria Math"/>
                      </a:rPr>
                      <m:t>)</m:t>
                    </m:r>
                  </m:oMath>
                </a14:m>
                <a:r>
                  <a:rPr lang="en-US" altLang="zh-CN" sz="2000" dirty="0"/>
                  <a:t>,</a:t>
                </a:r>
                <a:r>
                  <a:rPr lang="zh-CN" altLang="en-US" sz="2000" dirty="0"/>
                  <a:t>已到最优，此时</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a:rPr>
                          <m:t>𝒙</m:t>
                        </m:r>
                      </m:e>
                      <m:sup>
                        <m:r>
                          <a:rPr lang="en-US" altLang="zh-CN" sz="2000" b="1" i="1" smtClean="0">
                            <a:latin typeface="Cambria Math"/>
                          </a:rPr>
                          <m:t>∗</m:t>
                        </m:r>
                      </m:sup>
                    </m:sSup>
                    <m:r>
                      <a:rPr lang="en-US" altLang="zh-CN" sz="2000" b="1" i="1" smtClean="0">
                        <a:latin typeface="Cambria Math"/>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r>
                              <a:rPr lang="en-US" altLang="zh-CN" sz="2000" b="1" i="1" smtClean="0">
                                <a:latin typeface="Cambria Math"/>
                              </a:rPr>
                              <m:t>𝟒</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𝟗</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e>
                        </m:d>
                      </m:e>
                      <m:sup>
                        <m:r>
                          <a:rPr lang="en-US" altLang="zh-CN" sz="2000" b="1" i="1" smtClean="0">
                            <a:latin typeface="Cambria Math"/>
                          </a:rPr>
                          <m:t>𝑻</m:t>
                        </m:r>
                      </m:sup>
                    </m:sSup>
                    <m:r>
                      <a:rPr lang="en-US" altLang="zh-CN" sz="2000" b="1" i="1" smtClean="0">
                        <a:latin typeface="Cambria Math"/>
                      </a:rPr>
                      <m:t>,</m:t>
                    </m:r>
                    <m:sSup>
                      <m:sSupPr>
                        <m:ctrlPr>
                          <a:rPr lang="en-US" altLang="zh-CN" sz="2000" b="1" i="1" smtClean="0">
                            <a:latin typeface="Cambria Math" panose="02040503050406030204" pitchFamily="18" charset="0"/>
                          </a:rPr>
                        </m:ctrlPr>
                      </m:sSupPr>
                      <m:e>
                        <m:r>
                          <a:rPr lang="en-US" altLang="zh-CN" sz="2000" b="1" i="1" smtClean="0">
                            <a:latin typeface="Cambria Math"/>
                          </a:rPr>
                          <m:t>𝒛</m:t>
                        </m:r>
                      </m:e>
                      <m:sup>
                        <m:r>
                          <a:rPr lang="en-US" altLang="zh-CN" sz="2000" b="1" i="1" smtClean="0">
                            <a:latin typeface="Cambria Math"/>
                          </a:rPr>
                          <m:t>∗</m:t>
                        </m:r>
                      </m:sup>
                    </m:sSup>
                    <m:r>
                      <a:rPr lang="en-US" altLang="zh-CN" sz="2000" b="1" i="1" smtClean="0">
                        <a:latin typeface="Cambria Math"/>
                      </a:rPr>
                      <m:t>=</m:t>
                    </m:r>
                    <m:r>
                      <a:rPr lang="en-US" altLang="zh-CN" sz="2000" b="1" i="1" smtClean="0">
                        <a:latin typeface="Cambria Math"/>
                      </a:rPr>
                      <m:t>𝟐</m:t>
                    </m:r>
                    <m:r>
                      <a:rPr lang="en-US" altLang="zh-CN" sz="2000" b="1" i="1" smtClean="0">
                        <a:latin typeface="Cambria Math"/>
                      </a:rPr>
                      <m:t> </m:t>
                    </m:r>
                  </m:oMath>
                </a14:m>
                <a:r>
                  <a:rPr lang="en-US" altLang="zh-CN" sz="2000" dirty="0"/>
                  <a:t>,</a:t>
                </a:r>
                <a:r>
                  <a:rPr lang="zh-CN" altLang="en-US" sz="2000" dirty="0"/>
                  <a:t>从而得到最优解</a:t>
                </a:r>
              </a:p>
              <a:p>
                <a:endParaRPr lang="zh-CN" altLang="en-US" sz="2000" dirty="0"/>
              </a:p>
              <a:p>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1800" dirty="0">
                <a:latin typeface="隶书" panose="02010509060101010101" pitchFamily="1" charset="-122"/>
              </a:rPr>
              <a:t>-</a:t>
            </a:r>
            <a:r>
              <a:rPr lang="zh-CN" altLang="en-US" sz="2400" dirty="0"/>
              <a:t>大</a:t>
            </a:r>
            <a:r>
              <a:rPr lang="en-US" altLang="zh-CN" sz="2400" dirty="0"/>
              <a:t>M</a:t>
            </a:r>
            <a:r>
              <a:rPr lang="zh-CN" altLang="en-US" sz="2400" dirty="0"/>
              <a:t>法</a:t>
            </a:r>
            <a:r>
              <a:rPr lang="en-US" altLang="zh-CN" sz="2400" dirty="0"/>
              <a:t>(</a:t>
            </a:r>
            <a:r>
              <a:rPr lang="zh-CN" altLang="en-US" sz="2400" dirty="0"/>
              <a:t>续</a:t>
            </a:r>
            <a:r>
              <a:rPr lang="en-US" altLang="zh-CN" sz="2400" dirty="0"/>
              <a:t>2)</a:t>
            </a:r>
            <a:endParaRPr lang="zh-CN" altLang="en-US" dirty="0"/>
          </a:p>
        </p:txBody>
      </p:sp>
      <p:sp>
        <p:nvSpPr>
          <p:cNvPr id="3" name="Content Placeholder 2"/>
          <p:cNvSpPr>
            <a:spLocks noGrp="1"/>
          </p:cNvSpPr>
          <p:nvPr>
            <p:ph idx="1"/>
          </p:nvPr>
        </p:nvSpPr>
        <p:spPr/>
        <p:txBody>
          <a:bodyPr/>
          <a:lstStyle/>
          <a:p>
            <a:pPr marL="0" indent="0">
              <a:buNone/>
            </a:pPr>
            <a:r>
              <a:rPr lang="zh-CN" altLang="en-US" dirty="0"/>
              <a:t>表</a:t>
            </a:r>
            <a:endParaRPr lang="en-US" altLang="zh-CN" dirty="0"/>
          </a:p>
          <a:p>
            <a:pPr marL="0" indent="0">
              <a:buNone/>
            </a:pPr>
            <a:r>
              <a:rPr lang="zh-CN" altLang="en-US" dirty="0"/>
              <a:t>格</a:t>
            </a:r>
          </a:p>
        </p:txBody>
      </p:sp>
      <p:graphicFrame>
        <p:nvGraphicFramePr>
          <p:cNvPr id="4" name="Table 3"/>
          <p:cNvGraphicFramePr>
            <a:graphicFrameLocks noGrp="1"/>
          </p:cNvGraphicFramePr>
          <p:nvPr/>
        </p:nvGraphicFramePr>
        <p:xfrm>
          <a:off x="1424608" y="800869"/>
          <a:ext cx="8568945" cy="6848539"/>
        </p:xfrm>
        <a:graphic>
          <a:graphicData uri="http://schemas.openxmlformats.org/drawingml/2006/table">
            <a:tbl>
              <a:tblPr firstRow="1" bandRow="1">
                <a:effectLst>
                  <a:outerShdw blurRad="50800" dist="50800" dir="5400000" algn="ctr" rotWithShape="0">
                    <a:schemeClr val="bg1"/>
                  </a:outerShdw>
                </a:effectLst>
                <a:tableStyleId>{5C22544A-7EE6-4342-B048-85BDC9FD1C3A}</a:tableStyleId>
              </a:tblPr>
              <a:tblGrid>
                <a:gridCol w="778995">
                  <a:extLst>
                    <a:ext uri="{9D8B030D-6E8A-4147-A177-3AD203B41FA5}">
                      <a16:colId xmlns:a16="http://schemas.microsoft.com/office/drawing/2014/main" val="20000"/>
                    </a:ext>
                  </a:extLst>
                </a:gridCol>
                <a:gridCol w="778995">
                  <a:extLst>
                    <a:ext uri="{9D8B030D-6E8A-4147-A177-3AD203B41FA5}">
                      <a16:colId xmlns:a16="http://schemas.microsoft.com/office/drawing/2014/main" val="20001"/>
                    </a:ext>
                  </a:extLst>
                </a:gridCol>
                <a:gridCol w="778995">
                  <a:extLst>
                    <a:ext uri="{9D8B030D-6E8A-4147-A177-3AD203B41FA5}">
                      <a16:colId xmlns:a16="http://schemas.microsoft.com/office/drawing/2014/main" val="20002"/>
                    </a:ext>
                  </a:extLst>
                </a:gridCol>
                <a:gridCol w="778995">
                  <a:extLst>
                    <a:ext uri="{9D8B030D-6E8A-4147-A177-3AD203B41FA5}">
                      <a16:colId xmlns:a16="http://schemas.microsoft.com/office/drawing/2014/main" val="20003"/>
                    </a:ext>
                  </a:extLst>
                </a:gridCol>
                <a:gridCol w="778995">
                  <a:extLst>
                    <a:ext uri="{9D8B030D-6E8A-4147-A177-3AD203B41FA5}">
                      <a16:colId xmlns:a16="http://schemas.microsoft.com/office/drawing/2014/main" val="20004"/>
                    </a:ext>
                  </a:extLst>
                </a:gridCol>
                <a:gridCol w="778995">
                  <a:extLst>
                    <a:ext uri="{9D8B030D-6E8A-4147-A177-3AD203B41FA5}">
                      <a16:colId xmlns:a16="http://schemas.microsoft.com/office/drawing/2014/main" val="20005"/>
                    </a:ext>
                  </a:extLst>
                </a:gridCol>
                <a:gridCol w="778995">
                  <a:extLst>
                    <a:ext uri="{9D8B030D-6E8A-4147-A177-3AD203B41FA5}">
                      <a16:colId xmlns:a16="http://schemas.microsoft.com/office/drawing/2014/main" val="20006"/>
                    </a:ext>
                  </a:extLst>
                </a:gridCol>
                <a:gridCol w="778995">
                  <a:extLst>
                    <a:ext uri="{9D8B030D-6E8A-4147-A177-3AD203B41FA5}">
                      <a16:colId xmlns:a16="http://schemas.microsoft.com/office/drawing/2014/main" val="20007"/>
                    </a:ext>
                  </a:extLst>
                </a:gridCol>
                <a:gridCol w="778995">
                  <a:extLst>
                    <a:ext uri="{9D8B030D-6E8A-4147-A177-3AD203B41FA5}">
                      <a16:colId xmlns:a16="http://schemas.microsoft.com/office/drawing/2014/main" val="20008"/>
                    </a:ext>
                  </a:extLst>
                </a:gridCol>
                <a:gridCol w="778995">
                  <a:extLst>
                    <a:ext uri="{9D8B030D-6E8A-4147-A177-3AD203B41FA5}">
                      <a16:colId xmlns:a16="http://schemas.microsoft.com/office/drawing/2014/main" val="20009"/>
                    </a:ext>
                  </a:extLst>
                </a:gridCol>
                <a:gridCol w="778995">
                  <a:extLst>
                    <a:ext uri="{9D8B030D-6E8A-4147-A177-3AD203B41FA5}">
                      <a16:colId xmlns:a16="http://schemas.microsoft.com/office/drawing/2014/main" val="20010"/>
                    </a:ext>
                  </a:extLst>
                </a:gridCol>
              </a:tblGrid>
              <a:tr h="335280">
                <a:tc rowSpan="2">
                  <a:txBody>
                    <a:bodyPr/>
                    <a:lstStyle/>
                    <a:p>
                      <a:endParaRPr lang="zh-CN"/>
                    </a:p>
                  </a:txBody>
                  <a:tcPr>
                    <a:blipFill rotWithShape="1">
                      <a:blip r:embed="rId2"/>
                      <a:stretch>
                        <a:fillRect l="-7031" r="-1004688" b="-864545"/>
                      </a:stretch>
                    </a:blipFill>
                  </a:tcPr>
                </a:tc>
                <a:tc rowSpan="2">
                  <a:txBody>
                    <a:bodyPr/>
                    <a:lstStyle/>
                    <a:p>
                      <a:endParaRPr lang="zh-CN"/>
                    </a:p>
                  </a:txBody>
                  <a:tcPr>
                    <a:blipFill rotWithShape="1">
                      <a:blip r:embed="rId2"/>
                      <a:stretch>
                        <a:fillRect l="-107874" r="-912598" b="-864545"/>
                      </a:stretch>
                    </a:blipFill>
                  </a:tcPr>
                </a:tc>
                <a:tc rowSpan="2">
                  <a:txBody>
                    <a:bodyPr/>
                    <a:lstStyle/>
                    <a:p>
                      <a:endParaRPr lang="zh-CN"/>
                    </a:p>
                  </a:txBody>
                  <a:tcPr>
                    <a:blipFill rotWithShape="1">
                      <a:blip r:embed="rId2"/>
                      <a:stretch>
                        <a:fillRect l="-206250" r="-805469" b="-864545"/>
                      </a:stretch>
                    </a:blipFill>
                  </a:tcPr>
                </a:tc>
                <a:tc>
                  <a:txBody>
                    <a:bodyPr/>
                    <a:lstStyle/>
                    <a:p>
                      <a:endParaRPr lang="zh-CN"/>
                    </a:p>
                  </a:txBody>
                  <a:tcPr>
                    <a:blipFill rotWithShape="1">
                      <a:blip r:embed="rId2"/>
                      <a:stretch>
                        <a:fillRect l="-306250" r="-705469" b="-1829091"/>
                      </a:stretch>
                    </a:blipFill>
                  </a:tcPr>
                </a:tc>
                <a:tc>
                  <a:txBody>
                    <a:bodyPr/>
                    <a:lstStyle/>
                    <a:p>
                      <a:endParaRPr lang="zh-CN"/>
                    </a:p>
                  </a:txBody>
                  <a:tcPr>
                    <a:blipFill rotWithShape="1">
                      <a:blip r:embed="rId2"/>
                      <a:stretch>
                        <a:fillRect l="-406250" r="-605469" b="-1829091"/>
                      </a:stretch>
                    </a:blipFill>
                  </a:tcPr>
                </a:tc>
                <a:tc>
                  <a:txBody>
                    <a:bodyPr/>
                    <a:lstStyle/>
                    <a:p>
                      <a:endParaRPr lang="zh-CN"/>
                    </a:p>
                  </a:txBody>
                  <a:tcPr>
                    <a:blipFill rotWithShape="1">
                      <a:blip r:embed="rId2"/>
                      <a:stretch>
                        <a:fillRect l="-510236" r="-510236" b="-1829091"/>
                      </a:stretch>
                    </a:blipFill>
                  </a:tcPr>
                </a:tc>
                <a:tc>
                  <a:txBody>
                    <a:bodyPr/>
                    <a:lstStyle/>
                    <a:p>
                      <a:endParaRPr lang="zh-CN"/>
                    </a:p>
                  </a:txBody>
                  <a:tcPr>
                    <a:blipFill rotWithShape="1">
                      <a:blip r:embed="rId2"/>
                      <a:stretch>
                        <a:fillRect l="-605469" r="-406250" b="-1829091"/>
                      </a:stretch>
                    </a:blipFill>
                  </a:tcPr>
                </a:tc>
                <a:tc>
                  <a:txBody>
                    <a:bodyPr/>
                    <a:lstStyle/>
                    <a:p>
                      <a:endParaRPr lang="zh-CN"/>
                    </a:p>
                  </a:txBody>
                  <a:tcPr>
                    <a:blipFill rotWithShape="1">
                      <a:blip r:embed="rId2"/>
                      <a:stretch>
                        <a:fillRect l="-705469" r="-306250" b="-1829091"/>
                      </a:stretch>
                    </a:blipFill>
                  </a:tcPr>
                </a:tc>
                <a:tc>
                  <a:txBody>
                    <a:bodyPr/>
                    <a:lstStyle/>
                    <a:p>
                      <a:endParaRPr lang="zh-CN"/>
                    </a:p>
                  </a:txBody>
                  <a:tcPr>
                    <a:blipFill rotWithShape="1">
                      <a:blip r:embed="rId2"/>
                      <a:stretch>
                        <a:fillRect l="-805469" r="-206250" b="-1829091"/>
                      </a:stretch>
                    </a:blipFill>
                  </a:tcPr>
                </a:tc>
                <a:tc>
                  <a:txBody>
                    <a:bodyPr/>
                    <a:lstStyle/>
                    <a:p>
                      <a:endParaRPr lang="zh-CN"/>
                    </a:p>
                  </a:txBody>
                  <a:tcPr>
                    <a:blipFill rotWithShape="1">
                      <a:blip r:embed="rId2"/>
                      <a:stretch>
                        <a:fillRect l="-912598" r="-107874" b="-1829091"/>
                      </a:stretch>
                    </a:blipFill>
                  </a:tcPr>
                </a:tc>
                <a:tc>
                  <a:txBody>
                    <a:bodyPr/>
                    <a:lstStyle/>
                    <a:p>
                      <a:endParaRPr lang="zh-CN" altLang="en-US" sz="1600"/>
                    </a:p>
                  </a:txBody>
                  <a:tcPr>
                    <a:solidFill>
                      <a:schemeClr val="tx1">
                        <a:lumMod val="50000"/>
                        <a:lumOff val="50000"/>
                      </a:schemeClr>
                    </a:solidFill>
                  </a:tcPr>
                </a:tc>
                <a:extLst>
                  <a:ext uri="{0D108BD9-81ED-4DB2-BD59-A6C34878D82A}">
                    <a16:rowId xmlns:a16="http://schemas.microsoft.com/office/drawing/2014/main" val="10000"/>
                  </a:ext>
                </a:extLst>
              </a:tr>
              <a:tr h="335280">
                <a:tc vMerge="1">
                  <a:txBody>
                    <a:bodyPr/>
                    <a:lstStyle/>
                    <a:p>
                      <a:endParaRPr lang="zh-CN"/>
                    </a:p>
                  </a:txBody>
                  <a:tcPr>
                    <a:solidFill>
                      <a:schemeClr val="tx1">
                        <a:lumMod val="50000"/>
                        <a:lumOff val="50000"/>
                      </a:schemeClr>
                    </a:solidFill>
                  </a:tcPr>
                </a:tc>
                <a:tc vMerge="1">
                  <a:txBody>
                    <a:bodyPr/>
                    <a:lstStyle/>
                    <a:p>
                      <a:endParaRPr lang="zh-CN"/>
                    </a:p>
                  </a:txBody>
                  <a:tcPr>
                    <a:solidFill>
                      <a:schemeClr val="tx1">
                        <a:lumMod val="50000"/>
                        <a:lumOff val="50000"/>
                      </a:schemeClr>
                    </a:solidFill>
                  </a:tcPr>
                </a:tc>
                <a:tc vMerge="1">
                  <a:txBody>
                    <a:bodyPr/>
                    <a:lstStyle/>
                    <a:p>
                      <a:endParaRPr lang="zh-CN"/>
                    </a:p>
                  </a:txBody>
                  <a:tcPr>
                    <a:solidFill>
                      <a:schemeClr val="tx1">
                        <a:lumMod val="50000"/>
                        <a:lumOff val="50000"/>
                      </a:schemeClr>
                    </a:solidFill>
                  </a:tcPr>
                </a:tc>
                <a:tc>
                  <a:txBody>
                    <a:bodyPr/>
                    <a:lstStyle/>
                    <a:p>
                      <a:endParaRPr lang="zh-CN"/>
                    </a:p>
                  </a:txBody>
                  <a:tcPr>
                    <a:blipFill rotWithShape="1">
                      <a:blip r:embed="rId2"/>
                      <a:stretch>
                        <a:fillRect l="-306250" t="-100000" r="-705469" b="-1729091"/>
                      </a:stretch>
                    </a:blipFill>
                  </a:tcPr>
                </a:tc>
                <a:tc>
                  <a:txBody>
                    <a:bodyPr/>
                    <a:lstStyle/>
                    <a:p>
                      <a:endParaRPr lang="zh-CN"/>
                    </a:p>
                  </a:txBody>
                  <a:tcPr>
                    <a:blipFill rotWithShape="1">
                      <a:blip r:embed="rId2"/>
                      <a:stretch>
                        <a:fillRect l="-406250" t="-100000" r="-605469" b="-1729091"/>
                      </a:stretch>
                    </a:blipFill>
                  </a:tcPr>
                </a:tc>
                <a:tc>
                  <a:txBody>
                    <a:bodyPr/>
                    <a:lstStyle/>
                    <a:p>
                      <a:endParaRPr lang="zh-CN"/>
                    </a:p>
                  </a:txBody>
                  <a:tcPr>
                    <a:blipFill rotWithShape="1">
                      <a:blip r:embed="rId2"/>
                      <a:stretch>
                        <a:fillRect l="-510236" t="-100000" r="-510236" b="-1729091"/>
                      </a:stretch>
                    </a:blipFill>
                  </a:tcPr>
                </a:tc>
                <a:tc>
                  <a:txBody>
                    <a:bodyPr/>
                    <a:lstStyle/>
                    <a:p>
                      <a:endParaRPr lang="zh-CN"/>
                    </a:p>
                  </a:txBody>
                  <a:tcPr>
                    <a:blipFill rotWithShape="1">
                      <a:blip r:embed="rId2"/>
                      <a:stretch>
                        <a:fillRect l="-605469" t="-100000" r="-406250" b="-1729091"/>
                      </a:stretch>
                    </a:blipFill>
                  </a:tcPr>
                </a:tc>
                <a:tc>
                  <a:txBody>
                    <a:bodyPr/>
                    <a:lstStyle/>
                    <a:p>
                      <a:endParaRPr lang="zh-CN"/>
                    </a:p>
                  </a:txBody>
                  <a:tcPr>
                    <a:blipFill rotWithShape="1">
                      <a:blip r:embed="rId2"/>
                      <a:stretch>
                        <a:fillRect l="-705469" t="-100000" r="-306250" b="-1729091"/>
                      </a:stretch>
                    </a:blipFill>
                  </a:tcPr>
                </a:tc>
                <a:tc>
                  <a:txBody>
                    <a:bodyPr/>
                    <a:lstStyle/>
                    <a:p>
                      <a:endParaRPr lang="zh-CN"/>
                    </a:p>
                  </a:txBody>
                  <a:tcPr>
                    <a:blipFill rotWithShape="1">
                      <a:blip r:embed="rId2"/>
                      <a:stretch>
                        <a:fillRect l="-805469" t="-100000" r="-206250" b="-1729091"/>
                      </a:stretch>
                    </a:blipFill>
                  </a:tcPr>
                </a:tc>
                <a:tc>
                  <a:txBody>
                    <a:bodyPr/>
                    <a:lstStyle/>
                    <a:p>
                      <a:endParaRPr lang="zh-CN"/>
                    </a:p>
                  </a:txBody>
                  <a:tcPr>
                    <a:blipFill rotWithShape="1">
                      <a:blip r:embed="rId2"/>
                      <a:stretch>
                        <a:fillRect l="-912598" t="-100000" r="-107874" b="-1729091"/>
                      </a:stretch>
                    </a:blipFill>
                  </a:tcPr>
                </a:tc>
                <a:tc>
                  <a:txBody>
                    <a:bodyPr/>
                    <a:lstStyle/>
                    <a:p>
                      <a:endParaRPr lang="zh-CN"/>
                    </a:p>
                  </a:txBody>
                  <a:tcPr>
                    <a:blipFill rotWithShape="1">
                      <a:blip r:embed="rId2"/>
                      <a:stretch>
                        <a:fillRect l="-1004688" t="-100000" r="-7031" b="-1729091"/>
                      </a:stretch>
                    </a:blipFill>
                  </a:tcPr>
                </a:tc>
                <a:extLst>
                  <a:ext uri="{0D108BD9-81ED-4DB2-BD59-A6C34878D82A}">
                    <a16:rowId xmlns:a16="http://schemas.microsoft.com/office/drawing/2014/main" val="10001"/>
                  </a:ext>
                </a:extLst>
              </a:tr>
              <a:tr h="335280">
                <a:tc>
                  <a:txBody>
                    <a:bodyPr/>
                    <a:lstStyle/>
                    <a:p>
                      <a:endParaRPr lang="zh-CN"/>
                    </a:p>
                  </a:txBody>
                  <a:tcPr>
                    <a:blipFill rotWithShape="1">
                      <a:blip r:embed="rId2"/>
                      <a:stretch>
                        <a:fillRect l="-7031" t="-200000" r="-1004688" b="-1629091"/>
                      </a:stretch>
                    </a:blipFill>
                  </a:tcPr>
                </a:tc>
                <a:tc>
                  <a:txBody>
                    <a:bodyPr/>
                    <a:lstStyle/>
                    <a:p>
                      <a:endParaRPr lang="zh-CN"/>
                    </a:p>
                  </a:txBody>
                  <a:tcPr>
                    <a:blipFill rotWithShape="1">
                      <a:blip r:embed="rId2"/>
                      <a:stretch>
                        <a:fillRect l="-107874" t="-200000" r="-912598" b="-1629091"/>
                      </a:stretch>
                    </a:blipFill>
                  </a:tcPr>
                </a:tc>
                <a:tc>
                  <a:txBody>
                    <a:bodyPr/>
                    <a:lstStyle/>
                    <a:p>
                      <a:endParaRPr lang="zh-CN"/>
                    </a:p>
                  </a:txBody>
                  <a:tcPr>
                    <a:blipFill rotWithShape="1">
                      <a:blip r:embed="rId2"/>
                      <a:stretch>
                        <a:fillRect l="-206250" t="-200000" r="-805469" b="-1629091"/>
                      </a:stretch>
                    </a:blipFill>
                  </a:tcPr>
                </a:tc>
                <a:tc>
                  <a:txBody>
                    <a:bodyPr/>
                    <a:lstStyle/>
                    <a:p>
                      <a:endParaRPr lang="zh-CN"/>
                    </a:p>
                  </a:txBody>
                  <a:tcPr>
                    <a:blipFill rotWithShape="1">
                      <a:blip r:embed="rId2"/>
                      <a:stretch>
                        <a:fillRect l="-306250" t="-200000" r="-705469" b="-1629091"/>
                      </a:stretch>
                    </a:blipFill>
                  </a:tcPr>
                </a:tc>
                <a:tc>
                  <a:txBody>
                    <a:bodyPr/>
                    <a:lstStyle/>
                    <a:p>
                      <a:endParaRPr lang="zh-CN"/>
                    </a:p>
                  </a:txBody>
                  <a:tcPr>
                    <a:blipFill rotWithShape="1">
                      <a:blip r:embed="rId2"/>
                      <a:stretch>
                        <a:fillRect l="-406250" t="-200000" r="-605469" b="-1629091"/>
                      </a:stretch>
                    </a:blipFill>
                  </a:tcPr>
                </a:tc>
                <a:tc>
                  <a:txBody>
                    <a:bodyPr/>
                    <a:lstStyle/>
                    <a:p>
                      <a:endParaRPr lang="zh-CN"/>
                    </a:p>
                  </a:txBody>
                  <a:tcPr>
                    <a:blipFill rotWithShape="1">
                      <a:blip r:embed="rId2"/>
                      <a:stretch>
                        <a:fillRect l="-510236" t="-200000" r="-510236" b="-1629091"/>
                      </a:stretch>
                    </a:blipFill>
                  </a:tcPr>
                </a:tc>
                <a:tc>
                  <a:txBody>
                    <a:bodyPr/>
                    <a:lstStyle/>
                    <a:p>
                      <a:endParaRPr lang="zh-CN"/>
                    </a:p>
                  </a:txBody>
                  <a:tcPr>
                    <a:blipFill rotWithShape="1">
                      <a:blip r:embed="rId2"/>
                      <a:stretch>
                        <a:fillRect l="-605469" t="-200000" r="-406250" b="-1629091"/>
                      </a:stretch>
                    </a:blipFill>
                  </a:tcPr>
                </a:tc>
                <a:tc>
                  <a:txBody>
                    <a:bodyPr/>
                    <a:lstStyle/>
                    <a:p>
                      <a:endParaRPr lang="zh-CN"/>
                    </a:p>
                  </a:txBody>
                  <a:tcPr>
                    <a:blipFill rotWithShape="1">
                      <a:blip r:embed="rId2"/>
                      <a:stretch>
                        <a:fillRect l="-705469" t="-200000" r="-306250" b="-1629091"/>
                      </a:stretch>
                    </a:blipFill>
                  </a:tcPr>
                </a:tc>
                <a:tc>
                  <a:txBody>
                    <a:bodyPr/>
                    <a:lstStyle/>
                    <a:p>
                      <a:endParaRPr lang="zh-CN"/>
                    </a:p>
                  </a:txBody>
                  <a:tcPr>
                    <a:blipFill rotWithShape="1">
                      <a:blip r:embed="rId2"/>
                      <a:stretch>
                        <a:fillRect l="-805469" t="-200000" r="-206250" b="-1629091"/>
                      </a:stretch>
                    </a:blipFill>
                  </a:tcPr>
                </a:tc>
                <a:tc>
                  <a:txBody>
                    <a:bodyPr/>
                    <a:lstStyle/>
                    <a:p>
                      <a:endParaRPr lang="zh-CN"/>
                    </a:p>
                  </a:txBody>
                  <a:tcPr>
                    <a:blipFill rotWithShape="1">
                      <a:blip r:embed="rId2"/>
                      <a:stretch>
                        <a:fillRect l="-912598" t="-200000" r="-107874" b="-1629091"/>
                      </a:stretch>
                    </a:blipFill>
                  </a:tcPr>
                </a:tc>
                <a:tc>
                  <a:txBody>
                    <a:bodyPr/>
                    <a:lstStyle/>
                    <a:p>
                      <a:endParaRPr lang="zh-CN"/>
                    </a:p>
                  </a:txBody>
                  <a:tcPr>
                    <a:blipFill rotWithShape="1">
                      <a:blip r:embed="rId2"/>
                      <a:stretch>
                        <a:fillRect l="-1004688" t="-200000" r="-7031" b="-1629091"/>
                      </a:stretch>
                    </a:blipFill>
                  </a:tcPr>
                </a:tc>
                <a:extLst>
                  <a:ext uri="{0D108BD9-81ED-4DB2-BD59-A6C34878D82A}">
                    <a16:rowId xmlns:a16="http://schemas.microsoft.com/office/drawing/2014/main" val="10002"/>
                  </a:ext>
                </a:extLst>
              </a:tr>
              <a:tr h="335280">
                <a:tc>
                  <a:txBody>
                    <a:bodyPr/>
                    <a:lstStyle/>
                    <a:p>
                      <a:endParaRPr lang="zh-CN"/>
                    </a:p>
                  </a:txBody>
                  <a:tcPr>
                    <a:blipFill rotWithShape="1">
                      <a:blip r:embed="rId2"/>
                      <a:stretch>
                        <a:fillRect l="-7031" t="-300000" r="-1004688" b="-1529091"/>
                      </a:stretch>
                    </a:blipFill>
                  </a:tcPr>
                </a:tc>
                <a:tc>
                  <a:txBody>
                    <a:bodyPr/>
                    <a:lstStyle/>
                    <a:p>
                      <a:endParaRPr lang="zh-CN"/>
                    </a:p>
                  </a:txBody>
                  <a:tcPr>
                    <a:blipFill rotWithShape="1">
                      <a:blip r:embed="rId2"/>
                      <a:stretch>
                        <a:fillRect l="-107874" t="-300000" r="-912598" b="-1529091"/>
                      </a:stretch>
                    </a:blipFill>
                  </a:tcPr>
                </a:tc>
                <a:tc>
                  <a:txBody>
                    <a:bodyPr/>
                    <a:lstStyle/>
                    <a:p>
                      <a:endParaRPr lang="zh-CN"/>
                    </a:p>
                  </a:txBody>
                  <a:tcPr>
                    <a:blipFill rotWithShape="1">
                      <a:blip r:embed="rId2"/>
                      <a:stretch>
                        <a:fillRect l="-206250" t="-300000" r="-805469" b="-1529091"/>
                      </a:stretch>
                    </a:blipFill>
                  </a:tcPr>
                </a:tc>
                <a:tc>
                  <a:txBody>
                    <a:bodyPr/>
                    <a:lstStyle/>
                    <a:p>
                      <a:endParaRPr lang="zh-CN"/>
                    </a:p>
                  </a:txBody>
                  <a:tcPr>
                    <a:blipFill rotWithShape="1">
                      <a:blip r:embed="rId2"/>
                      <a:stretch>
                        <a:fillRect l="-306250" t="-300000" r="-705469" b="-1529091"/>
                      </a:stretch>
                    </a:blipFill>
                  </a:tcPr>
                </a:tc>
                <a:tc>
                  <a:txBody>
                    <a:bodyPr/>
                    <a:lstStyle/>
                    <a:p>
                      <a:endParaRPr lang="zh-CN"/>
                    </a:p>
                  </a:txBody>
                  <a:tcPr>
                    <a:blipFill rotWithShape="1">
                      <a:blip r:embed="rId2"/>
                      <a:stretch>
                        <a:fillRect l="-406250" t="-300000" r="-605469" b="-1529091"/>
                      </a:stretch>
                    </a:blipFill>
                  </a:tcPr>
                </a:tc>
                <a:tc>
                  <a:txBody>
                    <a:bodyPr/>
                    <a:lstStyle/>
                    <a:p>
                      <a:endParaRPr lang="zh-CN"/>
                    </a:p>
                  </a:txBody>
                  <a:tcPr>
                    <a:blipFill rotWithShape="1">
                      <a:blip r:embed="rId2"/>
                      <a:stretch>
                        <a:fillRect l="-510236" t="-300000" r="-510236" b="-1529091"/>
                      </a:stretch>
                    </a:blipFill>
                  </a:tcPr>
                </a:tc>
                <a:tc>
                  <a:txBody>
                    <a:bodyPr/>
                    <a:lstStyle/>
                    <a:p>
                      <a:endParaRPr lang="zh-CN"/>
                    </a:p>
                  </a:txBody>
                  <a:tcPr>
                    <a:blipFill rotWithShape="1">
                      <a:blip r:embed="rId2"/>
                      <a:stretch>
                        <a:fillRect l="-605469" t="-300000" r="-406250" b="-1529091"/>
                      </a:stretch>
                    </a:blipFill>
                  </a:tcPr>
                </a:tc>
                <a:tc>
                  <a:txBody>
                    <a:bodyPr/>
                    <a:lstStyle/>
                    <a:p>
                      <a:endParaRPr lang="zh-CN"/>
                    </a:p>
                  </a:txBody>
                  <a:tcPr>
                    <a:blipFill rotWithShape="1">
                      <a:blip r:embed="rId2"/>
                      <a:stretch>
                        <a:fillRect l="-705469" t="-300000" r="-306250" b="-1529091"/>
                      </a:stretch>
                    </a:blipFill>
                  </a:tcPr>
                </a:tc>
                <a:tc>
                  <a:txBody>
                    <a:bodyPr/>
                    <a:lstStyle/>
                    <a:p>
                      <a:endParaRPr lang="zh-CN"/>
                    </a:p>
                  </a:txBody>
                  <a:tcPr>
                    <a:blipFill rotWithShape="1">
                      <a:blip r:embed="rId2"/>
                      <a:stretch>
                        <a:fillRect l="-805469" t="-300000" r="-206250" b="-1529091"/>
                      </a:stretch>
                    </a:blipFill>
                  </a:tcPr>
                </a:tc>
                <a:tc>
                  <a:txBody>
                    <a:bodyPr/>
                    <a:lstStyle/>
                    <a:p>
                      <a:endParaRPr lang="zh-CN"/>
                    </a:p>
                  </a:txBody>
                  <a:tcPr>
                    <a:blipFill rotWithShape="1">
                      <a:blip r:embed="rId2"/>
                      <a:stretch>
                        <a:fillRect l="-912598" t="-300000" r="-107874" b="-1529091"/>
                      </a:stretch>
                    </a:blipFill>
                  </a:tcPr>
                </a:tc>
                <a:tc>
                  <a:txBody>
                    <a:bodyPr/>
                    <a:lstStyle/>
                    <a:p>
                      <a:endParaRPr lang="zh-CN"/>
                    </a:p>
                  </a:txBody>
                  <a:tcPr>
                    <a:blipFill rotWithShape="1">
                      <a:blip r:embed="rId2"/>
                      <a:stretch>
                        <a:fillRect l="-1004688" t="-300000" r="-7031" b="-1529091"/>
                      </a:stretch>
                    </a:blipFill>
                  </a:tcPr>
                </a:tc>
                <a:extLst>
                  <a:ext uri="{0D108BD9-81ED-4DB2-BD59-A6C34878D82A}">
                    <a16:rowId xmlns:a16="http://schemas.microsoft.com/office/drawing/2014/main" val="10003"/>
                  </a:ext>
                </a:extLst>
              </a:tr>
              <a:tr h="335280">
                <a:tc>
                  <a:txBody>
                    <a:bodyPr/>
                    <a:lstStyle/>
                    <a:p>
                      <a:endParaRPr lang="zh-CN"/>
                    </a:p>
                  </a:txBody>
                  <a:tcPr>
                    <a:blipFill rotWithShape="1">
                      <a:blip r:embed="rId2"/>
                      <a:stretch>
                        <a:fillRect l="-7031" t="-400000" r="-1004688" b="-1429091"/>
                      </a:stretch>
                    </a:blipFill>
                  </a:tcPr>
                </a:tc>
                <a:tc>
                  <a:txBody>
                    <a:bodyPr/>
                    <a:lstStyle/>
                    <a:p>
                      <a:endParaRPr lang="zh-CN"/>
                    </a:p>
                  </a:txBody>
                  <a:tcPr>
                    <a:blipFill rotWithShape="1">
                      <a:blip r:embed="rId2"/>
                      <a:stretch>
                        <a:fillRect l="-107874" t="-400000" r="-912598" b="-1429091"/>
                      </a:stretch>
                    </a:blipFill>
                  </a:tcPr>
                </a:tc>
                <a:tc>
                  <a:txBody>
                    <a:bodyPr/>
                    <a:lstStyle/>
                    <a:p>
                      <a:endParaRPr lang="zh-CN"/>
                    </a:p>
                  </a:txBody>
                  <a:tcPr>
                    <a:blipFill rotWithShape="1">
                      <a:blip r:embed="rId2"/>
                      <a:stretch>
                        <a:fillRect l="-206250" t="-400000" r="-805469" b="-1429091"/>
                      </a:stretch>
                    </a:blipFill>
                  </a:tcPr>
                </a:tc>
                <a:tc>
                  <a:txBody>
                    <a:bodyPr/>
                    <a:lstStyle/>
                    <a:p>
                      <a:endParaRPr lang="zh-CN"/>
                    </a:p>
                  </a:txBody>
                  <a:tcPr>
                    <a:blipFill rotWithShape="1">
                      <a:blip r:embed="rId2"/>
                      <a:stretch>
                        <a:fillRect l="-306250" t="-400000" r="-705469" b="-1429091"/>
                      </a:stretch>
                    </a:blipFill>
                  </a:tcPr>
                </a:tc>
                <a:tc>
                  <a:txBody>
                    <a:bodyPr/>
                    <a:lstStyle/>
                    <a:p>
                      <a:endParaRPr lang="zh-CN"/>
                    </a:p>
                  </a:txBody>
                  <a:tcPr>
                    <a:blipFill rotWithShape="1">
                      <a:blip r:embed="rId2"/>
                      <a:stretch>
                        <a:fillRect l="-406250" t="-400000" r="-605469" b="-1429091"/>
                      </a:stretch>
                    </a:blipFill>
                  </a:tcPr>
                </a:tc>
                <a:tc>
                  <a:txBody>
                    <a:bodyPr/>
                    <a:lstStyle/>
                    <a:p>
                      <a:endParaRPr lang="zh-CN"/>
                    </a:p>
                  </a:txBody>
                  <a:tcPr>
                    <a:blipFill rotWithShape="1">
                      <a:blip r:embed="rId2"/>
                      <a:stretch>
                        <a:fillRect l="-510236" t="-400000" r="-510236" b="-1429091"/>
                      </a:stretch>
                    </a:blipFill>
                  </a:tcPr>
                </a:tc>
                <a:tc>
                  <a:txBody>
                    <a:bodyPr/>
                    <a:lstStyle/>
                    <a:p>
                      <a:endParaRPr lang="zh-CN"/>
                    </a:p>
                  </a:txBody>
                  <a:tcPr>
                    <a:blipFill rotWithShape="1">
                      <a:blip r:embed="rId2"/>
                      <a:stretch>
                        <a:fillRect l="-605469" t="-400000" r="-406250" b="-1429091"/>
                      </a:stretch>
                    </a:blipFill>
                  </a:tcPr>
                </a:tc>
                <a:tc>
                  <a:txBody>
                    <a:bodyPr/>
                    <a:lstStyle/>
                    <a:p>
                      <a:endParaRPr lang="zh-CN"/>
                    </a:p>
                  </a:txBody>
                  <a:tcPr>
                    <a:blipFill rotWithShape="1">
                      <a:blip r:embed="rId2"/>
                      <a:stretch>
                        <a:fillRect l="-705469" t="-400000" r="-306250" b="-1429091"/>
                      </a:stretch>
                    </a:blipFill>
                  </a:tcPr>
                </a:tc>
                <a:tc>
                  <a:txBody>
                    <a:bodyPr/>
                    <a:lstStyle/>
                    <a:p>
                      <a:endParaRPr lang="zh-CN"/>
                    </a:p>
                  </a:txBody>
                  <a:tcPr>
                    <a:blipFill rotWithShape="1">
                      <a:blip r:embed="rId2"/>
                      <a:stretch>
                        <a:fillRect l="-805469" t="-400000" r="-206250" b="-1429091"/>
                      </a:stretch>
                    </a:blipFill>
                  </a:tcPr>
                </a:tc>
                <a:tc>
                  <a:txBody>
                    <a:bodyPr/>
                    <a:lstStyle/>
                    <a:p>
                      <a:endParaRPr lang="zh-CN"/>
                    </a:p>
                  </a:txBody>
                  <a:tcPr>
                    <a:blipFill rotWithShape="1">
                      <a:blip r:embed="rId2"/>
                      <a:stretch>
                        <a:fillRect l="-912598" t="-400000" r="-107874" b="-1429091"/>
                      </a:stretch>
                    </a:blipFill>
                  </a:tcPr>
                </a:tc>
                <a:tc>
                  <a:txBody>
                    <a:bodyPr/>
                    <a:lstStyle/>
                    <a:p>
                      <a:endParaRPr lang="zh-CN"/>
                    </a:p>
                  </a:txBody>
                  <a:tcPr>
                    <a:blipFill rotWithShape="1">
                      <a:blip r:embed="rId2"/>
                      <a:stretch>
                        <a:fillRect l="-1004688" t="-400000" r="-7031" b="-1429091"/>
                      </a:stretch>
                    </a:blipFill>
                  </a:tcPr>
                </a:tc>
                <a:extLst>
                  <a:ext uri="{0D108BD9-81ED-4DB2-BD59-A6C34878D82A}">
                    <a16:rowId xmlns:a16="http://schemas.microsoft.com/office/drawing/2014/main" val="10004"/>
                  </a:ext>
                </a:extLst>
              </a:tr>
              <a:tr h="335280">
                <a:tc gridSpan="2">
                  <a:txBody>
                    <a:bodyPr/>
                    <a:lstStyle/>
                    <a:p>
                      <a:endParaRPr lang="zh-CN"/>
                    </a:p>
                  </a:txBody>
                  <a:tcPr>
                    <a:blipFill rotWithShape="1">
                      <a:blip r:embed="rId2"/>
                      <a:stretch>
                        <a:fillRect l="-3529" t="-500000" r="-454510" b="-1329091"/>
                      </a:stretch>
                    </a:blipFill>
                  </a:tcPr>
                </a:tc>
                <a:tc hMerge="1">
                  <a:txBody>
                    <a:bodyPr/>
                    <a:lstStyle/>
                    <a:p>
                      <a:endParaRPr lang="zh-CN"/>
                    </a:p>
                  </a:txBody>
                  <a:tcPr>
                    <a:solidFill>
                      <a:schemeClr val="tx1">
                        <a:lumMod val="50000"/>
                        <a:lumOff val="50000"/>
                      </a:schemeClr>
                    </a:solidFill>
                  </a:tcPr>
                </a:tc>
                <a:tc>
                  <a:txBody>
                    <a:bodyPr/>
                    <a:lstStyle/>
                    <a:p>
                      <a:endParaRPr lang="zh-CN"/>
                    </a:p>
                  </a:txBody>
                  <a:tcPr>
                    <a:blipFill rotWithShape="1">
                      <a:blip r:embed="rId2"/>
                      <a:stretch>
                        <a:fillRect l="-206250" t="-500000" r="-805469" b="-1329091"/>
                      </a:stretch>
                    </a:blipFill>
                  </a:tcPr>
                </a:tc>
                <a:tc>
                  <a:txBody>
                    <a:bodyPr/>
                    <a:lstStyle/>
                    <a:p>
                      <a:endParaRPr lang="zh-CN"/>
                    </a:p>
                  </a:txBody>
                  <a:tcPr>
                    <a:blipFill rotWithShape="1">
                      <a:blip r:embed="rId2"/>
                      <a:stretch>
                        <a:fillRect l="-306250" t="-500000" r="-705469" b="-1329091"/>
                      </a:stretch>
                    </a:blipFill>
                  </a:tcPr>
                </a:tc>
                <a:tc>
                  <a:txBody>
                    <a:bodyPr/>
                    <a:lstStyle/>
                    <a:p>
                      <a:endParaRPr lang="zh-CN"/>
                    </a:p>
                  </a:txBody>
                  <a:tcPr>
                    <a:blipFill rotWithShape="1">
                      <a:blip r:embed="rId2"/>
                      <a:stretch>
                        <a:fillRect l="-406250" t="-500000" r="-605469" b="-1329091"/>
                      </a:stretch>
                    </a:blipFill>
                  </a:tcPr>
                </a:tc>
                <a:tc>
                  <a:txBody>
                    <a:bodyPr/>
                    <a:lstStyle/>
                    <a:p>
                      <a:endParaRPr lang="zh-CN"/>
                    </a:p>
                  </a:txBody>
                  <a:tcPr>
                    <a:blipFill rotWithShape="1">
                      <a:blip r:embed="rId2"/>
                      <a:stretch>
                        <a:fillRect l="-510236" t="-500000" r="-510236" b="-1329091"/>
                      </a:stretch>
                    </a:blipFill>
                  </a:tcPr>
                </a:tc>
                <a:tc>
                  <a:txBody>
                    <a:bodyPr/>
                    <a:lstStyle/>
                    <a:p>
                      <a:endParaRPr lang="zh-CN"/>
                    </a:p>
                  </a:txBody>
                  <a:tcPr>
                    <a:blipFill rotWithShape="1">
                      <a:blip r:embed="rId2"/>
                      <a:stretch>
                        <a:fillRect l="-605469" t="-500000" r="-406250" b="-1329091"/>
                      </a:stretch>
                    </a:blipFill>
                  </a:tcPr>
                </a:tc>
                <a:tc>
                  <a:txBody>
                    <a:bodyPr/>
                    <a:lstStyle/>
                    <a:p>
                      <a:endParaRPr lang="zh-CN"/>
                    </a:p>
                  </a:txBody>
                  <a:tcPr>
                    <a:blipFill rotWithShape="1">
                      <a:blip r:embed="rId2"/>
                      <a:stretch>
                        <a:fillRect l="-705469" t="-500000" r="-306250" b="-1329091"/>
                      </a:stretch>
                    </a:blipFill>
                  </a:tcPr>
                </a:tc>
                <a:tc>
                  <a:txBody>
                    <a:bodyPr/>
                    <a:lstStyle/>
                    <a:p>
                      <a:endParaRPr lang="zh-CN"/>
                    </a:p>
                  </a:txBody>
                  <a:tcPr>
                    <a:blipFill rotWithShape="1">
                      <a:blip r:embed="rId2"/>
                      <a:stretch>
                        <a:fillRect l="-805469" t="-500000" r="-206250" b="-1329091"/>
                      </a:stretch>
                    </a:blipFill>
                  </a:tcPr>
                </a:tc>
                <a:tc>
                  <a:txBody>
                    <a:bodyPr/>
                    <a:lstStyle/>
                    <a:p>
                      <a:endParaRPr lang="zh-CN"/>
                    </a:p>
                  </a:txBody>
                  <a:tcPr>
                    <a:blipFill rotWithShape="1">
                      <a:blip r:embed="rId2"/>
                      <a:stretch>
                        <a:fillRect l="-912598" t="-500000" r="-107874" b="-1329091"/>
                      </a:stretch>
                    </a:blipFill>
                  </a:tcPr>
                </a:tc>
                <a:tc>
                  <a:txBody>
                    <a:bodyPr/>
                    <a:lstStyle/>
                    <a:p>
                      <a:endParaRPr lang="zh-CN" altLang="en-US" sz="1600" dirty="0"/>
                    </a:p>
                  </a:txBody>
                  <a:tcPr>
                    <a:solidFill>
                      <a:schemeClr val="tx1">
                        <a:lumMod val="50000"/>
                        <a:lumOff val="50000"/>
                      </a:schemeClr>
                    </a:solidFill>
                  </a:tcPr>
                </a:tc>
                <a:extLst>
                  <a:ext uri="{0D108BD9-81ED-4DB2-BD59-A6C34878D82A}">
                    <a16:rowId xmlns:a16="http://schemas.microsoft.com/office/drawing/2014/main" val="10005"/>
                  </a:ext>
                </a:extLst>
              </a:tr>
              <a:tr h="335280">
                <a:tc>
                  <a:txBody>
                    <a:bodyPr/>
                    <a:lstStyle/>
                    <a:p>
                      <a:endParaRPr lang="zh-CN"/>
                    </a:p>
                  </a:txBody>
                  <a:tcPr>
                    <a:blipFill rotWithShape="1">
                      <a:blip r:embed="rId2"/>
                      <a:stretch>
                        <a:fillRect l="-7031" t="-600000" r="-1004688" b="-1229091"/>
                      </a:stretch>
                    </a:blipFill>
                  </a:tcPr>
                </a:tc>
                <a:tc>
                  <a:txBody>
                    <a:bodyPr/>
                    <a:lstStyle/>
                    <a:p>
                      <a:endParaRPr lang="zh-CN"/>
                    </a:p>
                  </a:txBody>
                  <a:tcPr>
                    <a:blipFill rotWithShape="1">
                      <a:blip r:embed="rId2"/>
                      <a:stretch>
                        <a:fillRect l="-107874" t="-600000" r="-912598" b="-1229091"/>
                      </a:stretch>
                    </a:blipFill>
                  </a:tcPr>
                </a:tc>
                <a:tc>
                  <a:txBody>
                    <a:bodyPr/>
                    <a:lstStyle/>
                    <a:p>
                      <a:endParaRPr lang="zh-CN"/>
                    </a:p>
                  </a:txBody>
                  <a:tcPr>
                    <a:blipFill rotWithShape="1">
                      <a:blip r:embed="rId2"/>
                      <a:stretch>
                        <a:fillRect l="-206250" t="-600000" r="-805469" b="-1229091"/>
                      </a:stretch>
                    </a:blipFill>
                  </a:tcPr>
                </a:tc>
                <a:tc>
                  <a:txBody>
                    <a:bodyPr/>
                    <a:lstStyle/>
                    <a:p>
                      <a:endParaRPr lang="zh-CN"/>
                    </a:p>
                  </a:txBody>
                  <a:tcPr>
                    <a:blipFill rotWithShape="1">
                      <a:blip r:embed="rId2"/>
                      <a:stretch>
                        <a:fillRect l="-306250" t="-600000" r="-705469" b="-1229091"/>
                      </a:stretch>
                    </a:blipFill>
                  </a:tcPr>
                </a:tc>
                <a:tc>
                  <a:txBody>
                    <a:bodyPr/>
                    <a:lstStyle/>
                    <a:p>
                      <a:endParaRPr lang="zh-CN"/>
                    </a:p>
                  </a:txBody>
                  <a:tcPr>
                    <a:blipFill rotWithShape="1">
                      <a:blip r:embed="rId2"/>
                      <a:stretch>
                        <a:fillRect l="-406250" t="-600000" r="-605469" b="-1229091"/>
                      </a:stretch>
                    </a:blipFill>
                  </a:tcPr>
                </a:tc>
                <a:tc>
                  <a:txBody>
                    <a:bodyPr/>
                    <a:lstStyle/>
                    <a:p>
                      <a:endParaRPr lang="zh-CN"/>
                    </a:p>
                  </a:txBody>
                  <a:tcPr>
                    <a:blipFill rotWithShape="1">
                      <a:blip r:embed="rId2"/>
                      <a:stretch>
                        <a:fillRect l="-510236" t="-600000" r="-510236" b="-1229091"/>
                      </a:stretch>
                    </a:blipFill>
                  </a:tcPr>
                </a:tc>
                <a:tc>
                  <a:txBody>
                    <a:bodyPr/>
                    <a:lstStyle/>
                    <a:p>
                      <a:endParaRPr lang="zh-CN"/>
                    </a:p>
                  </a:txBody>
                  <a:tcPr>
                    <a:blipFill rotWithShape="1">
                      <a:blip r:embed="rId2"/>
                      <a:stretch>
                        <a:fillRect l="-605469" t="-600000" r="-406250" b="-1229091"/>
                      </a:stretch>
                    </a:blipFill>
                  </a:tcPr>
                </a:tc>
                <a:tc>
                  <a:txBody>
                    <a:bodyPr/>
                    <a:lstStyle/>
                    <a:p>
                      <a:endParaRPr lang="zh-CN"/>
                    </a:p>
                  </a:txBody>
                  <a:tcPr>
                    <a:blipFill rotWithShape="1">
                      <a:blip r:embed="rId2"/>
                      <a:stretch>
                        <a:fillRect l="-705469" t="-600000" r="-306250" b="-1229091"/>
                      </a:stretch>
                    </a:blipFill>
                  </a:tcPr>
                </a:tc>
                <a:tc>
                  <a:txBody>
                    <a:bodyPr/>
                    <a:lstStyle/>
                    <a:p>
                      <a:endParaRPr lang="zh-CN"/>
                    </a:p>
                  </a:txBody>
                  <a:tcPr>
                    <a:blipFill rotWithShape="1">
                      <a:blip r:embed="rId2"/>
                      <a:stretch>
                        <a:fillRect l="-805469" t="-600000" r="-206250" b="-1229091"/>
                      </a:stretch>
                    </a:blipFill>
                  </a:tcPr>
                </a:tc>
                <a:tc>
                  <a:txBody>
                    <a:bodyPr/>
                    <a:lstStyle/>
                    <a:p>
                      <a:endParaRPr lang="zh-CN"/>
                    </a:p>
                  </a:txBody>
                  <a:tcPr>
                    <a:blipFill rotWithShape="1">
                      <a:blip r:embed="rId2"/>
                      <a:stretch>
                        <a:fillRect l="-912598" t="-600000" r="-107874" b="-1229091"/>
                      </a:stretch>
                    </a:blipFill>
                  </a:tcPr>
                </a:tc>
                <a:tc>
                  <a:txBody>
                    <a:bodyPr/>
                    <a:lstStyle/>
                    <a:p>
                      <a:endParaRPr lang="zh-CN"/>
                    </a:p>
                  </a:txBody>
                  <a:tcPr>
                    <a:blipFill rotWithShape="1">
                      <a:blip r:embed="rId2"/>
                      <a:stretch>
                        <a:fillRect l="-1004688" t="-600000" r="-7031" b="-1229091"/>
                      </a:stretch>
                    </a:blipFill>
                  </a:tcPr>
                </a:tc>
                <a:extLst>
                  <a:ext uri="{0D108BD9-81ED-4DB2-BD59-A6C34878D82A}">
                    <a16:rowId xmlns:a16="http://schemas.microsoft.com/office/drawing/2014/main" val="10006"/>
                  </a:ext>
                </a:extLst>
              </a:tr>
              <a:tr h="335280">
                <a:tc>
                  <a:txBody>
                    <a:bodyPr/>
                    <a:lstStyle/>
                    <a:p>
                      <a:endParaRPr lang="zh-CN"/>
                    </a:p>
                  </a:txBody>
                  <a:tcPr>
                    <a:blipFill rotWithShape="1">
                      <a:blip r:embed="rId2"/>
                      <a:stretch>
                        <a:fillRect l="-7031" t="-700000" r="-1004688" b="-1129091"/>
                      </a:stretch>
                    </a:blipFill>
                  </a:tcPr>
                </a:tc>
                <a:tc>
                  <a:txBody>
                    <a:bodyPr/>
                    <a:lstStyle/>
                    <a:p>
                      <a:endParaRPr lang="zh-CN"/>
                    </a:p>
                  </a:txBody>
                  <a:tcPr>
                    <a:blipFill rotWithShape="1">
                      <a:blip r:embed="rId2"/>
                      <a:stretch>
                        <a:fillRect l="-107874" t="-700000" r="-912598" b="-1129091"/>
                      </a:stretch>
                    </a:blipFill>
                  </a:tcPr>
                </a:tc>
                <a:tc>
                  <a:txBody>
                    <a:bodyPr/>
                    <a:lstStyle/>
                    <a:p>
                      <a:endParaRPr lang="zh-CN"/>
                    </a:p>
                  </a:txBody>
                  <a:tcPr>
                    <a:blipFill rotWithShape="1">
                      <a:blip r:embed="rId2"/>
                      <a:stretch>
                        <a:fillRect l="-206250" t="-700000" r="-805469" b="-1129091"/>
                      </a:stretch>
                    </a:blipFill>
                  </a:tcPr>
                </a:tc>
                <a:tc>
                  <a:txBody>
                    <a:bodyPr/>
                    <a:lstStyle/>
                    <a:p>
                      <a:endParaRPr lang="zh-CN"/>
                    </a:p>
                  </a:txBody>
                  <a:tcPr>
                    <a:blipFill rotWithShape="1">
                      <a:blip r:embed="rId2"/>
                      <a:stretch>
                        <a:fillRect l="-306250" t="-700000" r="-705469" b="-1129091"/>
                      </a:stretch>
                    </a:blipFill>
                  </a:tcPr>
                </a:tc>
                <a:tc>
                  <a:txBody>
                    <a:bodyPr/>
                    <a:lstStyle/>
                    <a:p>
                      <a:endParaRPr lang="zh-CN"/>
                    </a:p>
                  </a:txBody>
                  <a:tcPr>
                    <a:blipFill rotWithShape="1">
                      <a:blip r:embed="rId2"/>
                      <a:stretch>
                        <a:fillRect l="-406250" t="-700000" r="-605469" b="-1129091"/>
                      </a:stretch>
                    </a:blipFill>
                  </a:tcPr>
                </a:tc>
                <a:tc>
                  <a:txBody>
                    <a:bodyPr/>
                    <a:lstStyle/>
                    <a:p>
                      <a:endParaRPr lang="zh-CN"/>
                    </a:p>
                  </a:txBody>
                  <a:tcPr>
                    <a:blipFill rotWithShape="1">
                      <a:blip r:embed="rId2"/>
                      <a:stretch>
                        <a:fillRect l="-510236" t="-700000" r="-510236" b="-1129091"/>
                      </a:stretch>
                    </a:blipFill>
                  </a:tcPr>
                </a:tc>
                <a:tc>
                  <a:txBody>
                    <a:bodyPr/>
                    <a:lstStyle/>
                    <a:p>
                      <a:endParaRPr lang="zh-CN"/>
                    </a:p>
                  </a:txBody>
                  <a:tcPr>
                    <a:blipFill rotWithShape="1">
                      <a:blip r:embed="rId2"/>
                      <a:stretch>
                        <a:fillRect l="-605469" t="-700000" r="-406250" b="-1129091"/>
                      </a:stretch>
                    </a:blipFill>
                  </a:tcPr>
                </a:tc>
                <a:tc>
                  <a:txBody>
                    <a:bodyPr/>
                    <a:lstStyle/>
                    <a:p>
                      <a:endParaRPr lang="zh-CN"/>
                    </a:p>
                  </a:txBody>
                  <a:tcPr>
                    <a:blipFill rotWithShape="1">
                      <a:blip r:embed="rId2"/>
                      <a:stretch>
                        <a:fillRect l="-705469" t="-700000" r="-306250" b="-1129091"/>
                      </a:stretch>
                    </a:blipFill>
                  </a:tcPr>
                </a:tc>
                <a:tc>
                  <a:txBody>
                    <a:bodyPr/>
                    <a:lstStyle/>
                    <a:p>
                      <a:endParaRPr lang="zh-CN"/>
                    </a:p>
                  </a:txBody>
                  <a:tcPr>
                    <a:blipFill rotWithShape="1">
                      <a:blip r:embed="rId2"/>
                      <a:stretch>
                        <a:fillRect l="-805469" t="-700000" r="-206250" b="-1129091"/>
                      </a:stretch>
                    </a:blipFill>
                  </a:tcPr>
                </a:tc>
                <a:tc>
                  <a:txBody>
                    <a:bodyPr/>
                    <a:lstStyle/>
                    <a:p>
                      <a:endParaRPr lang="zh-CN"/>
                    </a:p>
                  </a:txBody>
                  <a:tcPr>
                    <a:blipFill rotWithShape="1">
                      <a:blip r:embed="rId2"/>
                      <a:stretch>
                        <a:fillRect l="-912598" t="-700000" r="-107874" b="-1129091"/>
                      </a:stretch>
                    </a:blipFill>
                  </a:tcPr>
                </a:tc>
                <a:tc>
                  <a:txBody>
                    <a:bodyPr/>
                    <a:lstStyle/>
                    <a:p>
                      <a:endParaRPr lang="zh-CN"/>
                    </a:p>
                  </a:txBody>
                  <a:tcPr>
                    <a:blipFill rotWithShape="1">
                      <a:blip r:embed="rId2"/>
                      <a:stretch>
                        <a:fillRect l="-1004688" t="-700000" r="-7031" b="-1129091"/>
                      </a:stretch>
                    </a:blipFill>
                  </a:tcPr>
                </a:tc>
                <a:extLst>
                  <a:ext uri="{0D108BD9-81ED-4DB2-BD59-A6C34878D82A}">
                    <a16:rowId xmlns:a16="http://schemas.microsoft.com/office/drawing/2014/main" val="10007"/>
                  </a:ext>
                </a:extLst>
              </a:tr>
              <a:tr h="335280">
                <a:tc>
                  <a:txBody>
                    <a:bodyPr/>
                    <a:lstStyle/>
                    <a:p>
                      <a:endParaRPr lang="zh-CN"/>
                    </a:p>
                  </a:txBody>
                  <a:tcPr>
                    <a:blipFill rotWithShape="1">
                      <a:blip r:embed="rId2"/>
                      <a:stretch>
                        <a:fillRect l="-7031" t="-800000" r="-1004688" b="-1029091"/>
                      </a:stretch>
                    </a:blipFill>
                  </a:tcPr>
                </a:tc>
                <a:tc>
                  <a:txBody>
                    <a:bodyPr/>
                    <a:lstStyle/>
                    <a:p>
                      <a:endParaRPr lang="zh-CN"/>
                    </a:p>
                  </a:txBody>
                  <a:tcPr>
                    <a:blipFill rotWithShape="1">
                      <a:blip r:embed="rId2"/>
                      <a:stretch>
                        <a:fillRect l="-107874" t="-800000" r="-912598" b="-1029091"/>
                      </a:stretch>
                    </a:blipFill>
                  </a:tcPr>
                </a:tc>
                <a:tc>
                  <a:txBody>
                    <a:bodyPr/>
                    <a:lstStyle/>
                    <a:p>
                      <a:endParaRPr lang="zh-CN"/>
                    </a:p>
                  </a:txBody>
                  <a:tcPr>
                    <a:blipFill rotWithShape="1">
                      <a:blip r:embed="rId2"/>
                      <a:stretch>
                        <a:fillRect l="-206250" t="-800000" r="-805469" b="-1029091"/>
                      </a:stretch>
                    </a:blipFill>
                  </a:tcPr>
                </a:tc>
                <a:tc>
                  <a:txBody>
                    <a:bodyPr/>
                    <a:lstStyle/>
                    <a:p>
                      <a:endParaRPr lang="zh-CN"/>
                    </a:p>
                  </a:txBody>
                  <a:tcPr>
                    <a:blipFill rotWithShape="1">
                      <a:blip r:embed="rId2"/>
                      <a:stretch>
                        <a:fillRect l="-306250" t="-800000" r="-705469" b="-1029091"/>
                      </a:stretch>
                    </a:blipFill>
                  </a:tcPr>
                </a:tc>
                <a:tc>
                  <a:txBody>
                    <a:bodyPr/>
                    <a:lstStyle/>
                    <a:p>
                      <a:endParaRPr lang="zh-CN"/>
                    </a:p>
                  </a:txBody>
                  <a:tcPr>
                    <a:blipFill rotWithShape="1">
                      <a:blip r:embed="rId2"/>
                      <a:stretch>
                        <a:fillRect l="-406250" t="-800000" r="-605469" b="-1029091"/>
                      </a:stretch>
                    </a:blipFill>
                  </a:tcPr>
                </a:tc>
                <a:tc>
                  <a:txBody>
                    <a:bodyPr/>
                    <a:lstStyle/>
                    <a:p>
                      <a:endParaRPr lang="zh-CN"/>
                    </a:p>
                  </a:txBody>
                  <a:tcPr>
                    <a:blipFill rotWithShape="1">
                      <a:blip r:embed="rId2"/>
                      <a:stretch>
                        <a:fillRect l="-510236" t="-800000" r="-510236" b="-1029091"/>
                      </a:stretch>
                    </a:blipFill>
                  </a:tcPr>
                </a:tc>
                <a:tc>
                  <a:txBody>
                    <a:bodyPr/>
                    <a:lstStyle/>
                    <a:p>
                      <a:endParaRPr lang="zh-CN"/>
                    </a:p>
                  </a:txBody>
                  <a:tcPr>
                    <a:blipFill rotWithShape="1">
                      <a:blip r:embed="rId2"/>
                      <a:stretch>
                        <a:fillRect l="-605469" t="-800000" r="-406250" b="-1029091"/>
                      </a:stretch>
                    </a:blipFill>
                  </a:tcPr>
                </a:tc>
                <a:tc>
                  <a:txBody>
                    <a:bodyPr/>
                    <a:lstStyle/>
                    <a:p>
                      <a:endParaRPr lang="zh-CN"/>
                    </a:p>
                  </a:txBody>
                  <a:tcPr>
                    <a:blipFill rotWithShape="1">
                      <a:blip r:embed="rId2"/>
                      <a:stretch>
                        <a:fillRect l="-705469" t="-800000" r="-306250" b="-1029091"/>
                      </a:stretch>
                    </a:blipFill>
                  </a:tcPr>
                </a:tc>
                <a:tc>
                  <a:txBody>
                    <a:bodyPr/>
                    <a:lstStyle/>
                    <a:p>
                      <a:endParaRPr lang="zh-CN"/>
                    </a:p>
                  </a:txBody>
                  <a:tcPr>
                    <a:blipFill rotWithShape="1">
                      <a:blip r:embed="rId2"/>
                      <a:stretch>
                        <a:fillRect l="-805469" t="-800000" r="-206250" b="-1029091"/>
                      </a:stretch>
                    </a:blipFill>
                  </a:tcPr>
                </a:tc>
                <a:tc>
                  <a:txBody>
                    <a:bodyPr/>
                    <a:lstStyle/>
                    <a:p>
                      <a:endParaRPr lang="zh-CN"/>
                    </a:p>
                  </a:txBody>
                  <a:tcPr>
                    <a:blipFill rotWithShape="1">
                      <a:blip r:embed="rId2"/>
                      <a:stretch>
                        <a:fillRect l="-912598" t="-800000" r="-107874" b="-1029091"/>
                      </a:stretch>
                    </a:blipFill>
                  </a:tcPr>
                </a:tc>
                <a:tc>
                  <a:txBody>
                    <a:bodyPr/>
                    <a:lstStyle/>
                    <a:p>
                      <a:endParaRPr lang="zh-CN"/>
                    </a:p>
                  </a:txBody>
                  <a:tcPr>
                    <a:blipFill rotWithShape="1">
                      <a:blip r:embed="rId2"/>
                      <a:stretch>
                        <a:fillRect l="-1004688" t="-800000" r="-7031" b="-1029091"/>
                      </a:stretch>
                    </a:blipFill>
                  </a:tcPr>
                </a:tc>
                <a:extLst>
                  <a:ext uri="{0D108BD9-81ED-4DB2-BD59-A6C34878D82A}">
                    <a16:rowId xmlns:a16="http://schemas.microsoft.com/office/drawing/2014/main" val="10008"/>
                  </a:ext>
                </a:extLst>
              </a:tr>
              <a:tr h="335280">
                <a:tc gridSpan="2">
                  <a:txBody>
                    <a:bodyPr/>
                    <a:lstStyle/>
                    <a:p>
                      <a:pPr algn="ctr"/>
                      <a:r>
                        <a:rPr lang="en-US" altLang="zh-CN" sz="1600" dirty="0"/>
                        <a:t>-z</a:t>
                      </a:r>
                      <a:endParaRPr lang="zh-CN" altLang="en-US" sz="1600" dirty="0"/>
                    </a:p>
                  </a:txBody>
                  <a:tcPr>
                    <a:solidFill>
                      <a:schemeClr val="tx1">
                        <a:lumMod val="50000"/>
                        <a:lumOff val="50000"/>
                      </a:schemeClr>
                    </a:solidFill>
                  </a:tcPr>
                </a:tc>
                <a:tc hMerge="1">
                  <a:txBody>
                    <a:bodyPr/>
                    <a:lstStyle/>
                    <a:p>
                      <a:endParaRPr lang="zh-CN"/>
                    </a:p>
                  </a:txBody>
                  <a:tcPr>
                    <a:solidFill>
                      <a:schemeClr val="tx1">
                        <a:lumMod val="50000"/>
                        <a:lumOff val="50000"/>
                      </a:schemeClr>
                    </a:solidFill>
                  </a:tcPr>
                </a:tc>
                <a:tc>
                  <a:txBody>
                    <a:bodyPr/>
                    <a:lstStyle/>
                    <a:p>
                      <a:endParaRPr lang="zh-CN"/>
                    </a:p>
                  </a:txBody>
                  <a:tcPr>
                    <a:blipFill rotWithShape="1">
                      <a:blip r:embed="rId2"/>
                      <a:stretch>
                        <a:fillRect l="-206250" t="-900000" r="-805469" b="-929091"/>
                      </a:stretch>
                    </a:blipFill>
                  </a:tcPr>
                </a:tc>
                <a:tc>
                  <a:txBody>
                    <a:bodyPr/>
                    <a:lstStyle/>
                    <a:p>
                      <a:endParaRPr lang="zh-CN"/>
                    </a:p>
                  </a:txBody>
                  <a:tcPr>
                    <a:blipFill rotWithShape="1">
                      <a:blip r:embed="rId2"/>
                      <a:stretch>
                        <a:fillRect l="-306250" t="-900000" r="-705469" b="-929091"/>
                      </a:stretch>
                    </a:blipFill>
                  </a:tcPr>
                </a:tc>
                <a:tc>
                  <a:txBody>
                    <a:bodyPr/>
                    <a:lstStyle/>
                    <a:p>
                      <a:endParaRPr lang="zh-CN"/>
                    </a:p>
                  </a:txBody>
                  <a:tcPr>
                    <a:blipFill rotWithShape="1">
                      <a:blip r:embed="rId2"/>
                      <a:stretch>
                        <a:fillRect l="-406250" t="-900000" r="-605469" b="-929091"/>
                      </a:stretch>
                    </a:blipFill>
                  </a:tcPr>
                </a:tc>
                <a:tc>
                  <a:txBody>
                    <a:bodyPr/>
                    <a:lstStyle/>
                    <a:p>
                      <a:endParaRPr lang="zh-CN"/>
                    </a:p>
                  </a:txBody>
                  <a:tcPr>
                    <a:blipFill rotWithShape="1">
                      <a:blip r:embed="rId2"/>
                      <a:stretch>
                        <a:fillRect l="-510236" t="-900000" r="-510236" b="-929091"/>
                      </a:stretch>
                    </a:blipFill>
                  </a:tcPr>
                </a:tc>
                <a:tc>
                  <a:txBody>
                    <a:bodyPr/>
                    <a:lstStyle/>
                    <a:p>
                      <a:endParaRPr lang="zh-CN"/>
                    </a:p>
                  </a:txBody>
                  <a:tcPr>
                    <a:blipFill rotWithShape="1">
                      <a:blip r:embed="rId2"/>
                      <a:stretch>
                        <a:fillRect l="-605469" t="-900000" r="-406250" b="-929091"/>
                      </a:stretch>
                    </a:blipFill>
                  </a:tcPr>
                </a:tc>
                <a:tc>
                  <a:txBody>
                    <a:bodyPr/>
                    <a:lstStyle/>
                    <a:p>
                      <a:endParaRPr lang="zh-CN"/>
                    </a:p>
                  </a:txBody>
                  <a:tcPr>
                    <a:blipFill rotWithShape="1">
                      <a:blip r:embed="rId2"/>
                      <a:stretch>
                        <a:fillRect l="-705469" t="-900000" r="-306250" b="-929091"/>
                      </a:stretch>
                    </a:blipFill>
                  </a:tcPr>
                </a:tc>
                <a:tc>
                  <a:txBody>
                    <a:bodyPr/>
                    <a:lstStyle/>
                    <a:p>
                      <a:endParaRPr lang="zh-CN"/>
                    </a:p>
                  </a:txBody>
                  <a:tcPr>
                    <a:blipFill rotWithShape="1">
                      <a:blip r:embed="rId2"/>
                      <a:stretch>
                        <a:fillRect l="-805469" t="-900000" r="-206250" b="-929091"/>
                      </a:stretch>
                    </a:blipFill>
                  </a:tcPr>
                </a:tc>
                <a:tc>
                  <a:txBody>
                    <a:bodyPr/>
                    <a:lstStyle/>
                    <a:p>
                      <a:endParaRPr lang="zh-CN"/>
                    </a:p>
                  </a:txBody>
                  <a:tcPr>
                    <a:blipFill rotWithShape="1">
                      <a:blip r:embed="rId2"/>
                      <a:stretch>
                        <a:fillRect l="-912598" t="-900000" r="-107874" b="-929091"/>
                      </a:stretch>
                    </a:blipFill>
                  </a:tcPr>
                </a:tc>
                <a:tc>
                  <a:txBody>
                    <a:bodyPr/>
                    <a:lstStyle/>
                    <a:p>
                      <a:endParaRPr lang="zh-CN" altLang="en-US" sz="1200" dirty="0"/>
                    </a:p>
                  </a:txBody>
                  <a:tcPr>
                    <a:solidFill>
                      <a:schemeClr val="tx1">
                        <a:lumMod val="50000"/>
                        <a:lumOff val="50000"/>
                      </a:schemeClr>
                    </a:solidFill>
                  </a:tcPr>
                </a:tc>
                <a:extLst>
                  <a:ext uri="{0D108BD9-81ED-4DB2-BD59-A6C34878D82A}">
                    <a16:rowId xmlns:a16="http://schemas.microsoft.com/office/drawing/2014/main" val="10009"/>
                  </a:ext>
                </a:extLst>
              </a:tr>
              <a:tr h="335280">
                <a:tc>
                  <a:txBody>
                    <a:bodyPr/>
                    <a:lstStyle/>
                    <a:p>
                      <a:endParaRPr lang="zh-CN"/>
                    </a:p>
                  </a:txBody>
                  <a:tcPr>
                    <a:blipFill rotWithShape="1">
                      <a:blip r:embed="rId2"/>
                      <a:stretch>
                        <a:fillRect l="-7031" t="-1000000" r="-1004688" b="-829091"/>
                      </a:stretch>
                    </a:blipFill>
                  </a:tcPr>
                </a:tc>
                <a:tc>
                  <a:txBody>
                    <a:bodyPr/>
                    <a:lstStyle/>
                    <a:p>
                      <a:endParaRPr lang="zh-CN"/>
                    </a:p>
                  </a:txBody>
                  <a:tcPr>
                    <a:blipFill rotWithShape="1">
                      <a:blip r:embed="rId2"/>
                      <a:stretch>
                        <a:fillRect l="-107874" t="-1000000" r="-912598" b="-829091"/>
                      </a:stretch>
                    </a:blipFill>
                  </a:tcPr>
                </a:tc>
                <a:tc>
                  <a:txBody>
                    <a:bodyPr/>
                    <a:lstStyle/>
                    <a:p>
                      <a:endParaRPr lang="zh-CN"/>
                    </a:p>
                  </a:txBody>
                  <a:tcPr>
                    <a:blipFill rotWithShape="1">
                      <a:blip r:embed="rId2"/>
                      <a:stretch>
                        <a:fillRect l="-206250" t="-1000000" r="-805469" b="-829091"/>
                      </a:stretch>
                    </a:blipFill>
                  </a:tcPr>
                </a:tc>
                <a:tc>
                  <a:txBody>
                    <a:bodyPr/>
                    <a:lstStyle/>
                    <a:p>
                      <a:endParaRPr lang="zh-CN"/>
                    </a:p>
                  </a:txBody>
                  <a:tcPr>
                    <a:blipFill rotWithShape="1">
                      <a:blip r:embed="rId2"/>
                      <a:stretch>
                        <a:fillRect l="-306250" t="-1000000" r="-705469" b="-829091"/>
                      </a:stretch>
                    </a:blipFill>
                  </a:tcPr>
                </a:tc>
                <a:tc>
                  <a:txBody>
                    <a:bodyPr/>
                    <a:lstStyle/>
                    <a:p>
                      <a:endParaRPr lang="zh-CN"/>
                    </a:p>
                  </a:txBody>
                  <a:tcPr>
                    <a:blipFill rotWithShape="1">
                      <a:blip r:embed="rId2"/>
                      <a:stretch>
                        <a:fillRect l="-406250" t="-1000000" r="-605469" b="-829091"/>
                      </a:stretch>
                    </a:blipFill>
                  </a:tcPr>
                </a:tc>
                <a:tc>
                  <a:txBody>
                    <a:bodyPr/>
                    <a:lstStyle/>
                    <a:p>
                      <a:endParaRPr lang="zh-CN"/>
                    </a:p>
                  </a:txBody>
                  <a:tcPr>
                    <a:blipFill rotWithShape="1">
                      <a:blip r:embed="rId2"/>
                      <a:stretch>
                        <a:fillRect l="-510236" t="-1000000" r="-510236" b="-829091"/>
                      </a:stretch>
                    </a:blipFill>
                  </a:tcPr>
                </a:tc>
                <a:tc>
                  <a:txBody>
                    <a:bodyPr/>
                    <a:lstStyle/>
                    <a:p>
                      <a:endParaRPr lang="zh-CN"/>
                    </a:p>
                  </a:txBody>
                  <a:tcPr>
                    <a:blipFill rotWithShape="1">
                      <a:blip r:embed="rId2"/>
                      <a:stretch>
                        <a:fillRect l="-605469" t="-1000000" r="-406250" b="-829091"/>
                      </a:stretch>
                    </a:blipFill>
                  </a:tcPr>
                </a:tc>
                <a:tc>
                  <a:txBody>
                    <a:bodyPr/>
                    <a:lstStyle/>
                    <a:p>
                      <a:endParaRPr lang="zh-CN"/>
                    </a:p>
                  </a:txBody>
                  <a:tcPr>
                    <a:blipFill rotWithShape="1">
                      <a:blip r:embed="rId2"/>
                      <a:stretch>
                        <a:fillRect l="-705469" t="-1000000" r="-306250" b="-829091"/>
                      </a:stretch>
                    </a:blipFill>
                  </a:tcPr>
                </a:tc>
                <a:tc>
                  <a:txBody>
                    <a:bodyPr/>
                    <a:lstStyle/>
                    <a:p>
                      <a:endParaRPr lang="zh-CN"/>
                    </a:p>
                  </a:txBody>
                  <a:tcPr>
                    <a:blipFill rotWithShape="1">
                      <a:blip r:embed="rId2"/>
                      <a:stretch>
                        <a:fillRect l="-805469" t="-1000000" r="-206250" b="-829091"/>
                      </a:stretch>
                    </a:blipFill>
                  </a:tcPr>
                </a:tc>
                <a:tc>
                  <a:txBody>
                    <a:bodyPr/>
                    <a:lstStyle/>
                    <a:p>
                      <a:endParaRPr lang="zh-CN"/>
                    </a:p>
                  </a:txBody>
                  <a:tcPr>
                    <a:blipFill rotWithShape="1">
                      <a:blip r:embed="rId2"/>
                      <a:stretch>
                        <a:fillRect l="-912598" t="-1000000" r="-107874" b="-829091"/>
                      </a:stretch>
                    </a:blipFill>
                  </a:tcPr>
                </a:tc>
                <a:tc>
                  <a:txBody>
                    <a:bodyPr/>
                    <a:lstStyle/>
                    <a:p>
                      <a:endParaRPr lang="zh-CN"/>
                    </a:p>
                  </a:txBody>
                  <a:tcPr>
                    <a:blipFill rotWithShape="1">
                      <a:blip r:embed="rId2"/>
                      <a:stretch>
                        <a:fillRect l="-1004688" t="-1000000" r="-7031" b="-829091"/>
                      </a:stretch>
                    </a:blipFill>
                  </a:tcPr>
                </a:tc>
                <a:extLst>
                  <a:ext uri="{0D108BD9-81ED-4DB2-BD59-A6C34878D82A}">
                    <a16:rowId xmlns:a16="http://schemas.microsoft.com/office/drawing/2014/main" val="10010"/>
                  </a:ext>
                </a:extLst>
              </a:tr>
              <a:tr h="335280">
                <a:tc>
                  <a:txBody>
                    <a:bodyPr/>
                    <a:lstStyle/>
                    <a:p>
                      <a:endParaRPr lang="zh-CN"/>
                    </a:p>
                  </a:txBody>
                  <a:tcPr>
                    <a:blipFill rotWithShape="1">
                      <a:blip r:embed="rId2"/>
                      <a:stretch>
                        <a:fillRect l="-7031" t="-1100000" r="-1004688" b="-729091"/>
                      </a:stretch>
                    </a:blipFill>
                  </a:tcPr>
                </a:tc>
                <a:tc>
                  <a:txBody>
                    <a:bodyPr/>
                    <a:lstStyle/>
                    <a:p>
                      <a:endParaRPr lang="zh-CN"/>
                    </a:p>
                  </a:txBody>
                  <a:tcPr>
                    <a:blipFill rotWithShape="1">
                      <a:blip r:embed="rId2"/>
                      <a:stretch>
                        <a:fillRect l="-107874" t="-1100000" r="-912598" b="-729091"/>
                      </a:stretch>
                    </a:blipFill>
                  </a:tcPr>
                </a:tc>
                <a:tc>
                  <a:txBody>
                    <a:bodyPr/>
                    <a:lstStyle/>
                    <a:p>
                      <a:endParaRPr lang="zh-CN"/>
                    </a:p>
                  </a:txBody>
                  <a:tcPr>
                    <a:blipFill rotWithShape="1">
                      <a:blip r:embed="rId2"/>
                      <a:stretch>
                        <a:fillRect l="-206250" t="-1100000" r="-805469" b="-729091"/>
                      </a:stretch>
                    </a:blipFill>
                  </a:tcPr>
                </a:tc>
                <a:tc>
                  <a:txBody>
                    <a:bodyPr/>
                    <a:lstStyle/>
                    <a:p>
                      <a:endParaRPr lang="zh-CN"/>
                    </a:p>
                  </a:txBody>
                  <a:tcPr>
                    <a:blipFill rotWithShape="1">
                      <a:blip r:embed="rId2"/>
                      <a:stretch>
                        <a:fillRect l="-306250" t="-1100000" r="-705469" b="-729091"/>
                      </a:stretch>
                    </a:blipFill>
                  </a:tcPr>
                </a:tc>
                <a:tc>
                  <a:txBody>
                    <a:bodyPr/>
                    <a:lstStyle/>
                    <a:p>
                      <a:endParaRPr lang="zh-CN"/>
                    </a:p>
                  </a:txBody>
                  <a:tcPr>
                    <a:blipFill rotWithShape="1">
                      <a:blip r:embed="rId2"/>
                      <a:stretch>
                        <a:fillRect l="-406250" t="-1100000" r="-605469" b="-729091"/>
                      </a:stretch>
                    </a:blipFill>
                  </a:tcPr>
                </a:tc>
                <a:tc>
                  <a:txBody>
                    <a:bodyPr/>
                    <a:lstStyle/>
                    <a:p>
                      <a:endParaRPr lang="zh-CN"/>
                    </a:p>
                  </a:txBody>
                  <a:tcPr>
                    <a:blipFill rotWithShape="1">
                      <a:blip r:embed="rId2"/>
                      <a:stretch>
                        <a:fillRect l="-510236" t="-1100000" r="-510236" b="-729091"/>
                      </a:stretch>
                    </a:blipFill>
                  </a:tcPr>
                </a:tc>
                <a:tc>
                  <a:txBody>
                    <a:bodyPr/>
                    <a:lstStyle/>
                    <a:p>
                      <a:endParaRPr lang="zh-CN"/>
                    </a:p>
                  </a:txBody>
                  <a:tcPr>
                    <a:blipFill rotWithShape="1">
                      <a:blip r:embed="rId2"/>
                      <a:stretch>
                        <a:fillRect l="-605469" t="-1100000" r="-406250" b="-729091"/>
                      </a:stretch>
                    </a:blipFill>
                  </a:tcPr>
                </a:tc>
                <a:tc>
                  <a:txBody>
                    <a:bodyPr/>
                    <a:lstStyle/>
                    <a:p>
                      <a:endParaRPr lang="zh-CN"/>
                    </a:p>
                  </a:txBody>
                  <a:tcPr>
                    <a:blipFill rotWithShape="1">
                      <a:blip r:embed="rId2"/>
                      <a:stretch>
                        <a:fillRect l="-705469" t="-1100000" r="-306250" b="-729091"/>
                      </a:stretch>
                    </a:blipFill>
                  </a:tcPr>
                </a:tc>
                <a:tc>
                  <a:txBody>
                    <a:bodyPr/>
                    <a:lstStyle/>
                    <a:p>
                      <a:endParaRPr lang="zh-CN"/>
                    </a:p>
                  </a:txBody>
                  <a:tcPr>
                    <a:blipFill rotWithShape="1">
                      <a:blip r:embed="rId2"/>
                      <a:stretch>
                        <a:fillRect l="-805469" t="-1100000" r="-206250" b="-729091"/>
                      </a:stretch>
                    </a:blipFill>
                  </a:tcPr>
                </a:tc>
                <a:tc>
                  <a:txBody>
                    <a:bodyPr/>
                    <a:lstStyle/>
                    <a:p>
                      <a:endParaRPr lang="zh-CN"/>
                    </a:p>
                  </a:txBody>
                  <a:tcPr>
                    <a:blipFill rotWithShape="1">
                      <a:blip r:embed="rId2"/>
                      <a:stretch>
                        <a:fillRect l="-912598" t="-1100000" r="-107874" b="-729091"/>
                      </a:stretch>
                    </a:blipFill>
                  </a:tcPr>
                </a:tc>
                <a:tc>
                  <a:txBody>
                    <a:bodyPr/>
                    <a:lstStyle/>
                    <a:p>
                      <a:endParaRPr lang="zh-CN"/>
                    </a:p>
                  </a:txBody>
                  <a:tcPr>
                    <a:blipFill rotWithShape="1">
                      <a:blip r:embed="rId2"/>
                      <a:stretch>
                        <a:fillRect l="-1004688" t="-1100000" r="-7031" b="-729091"/>
                      </a:stretch>
                    </a:blipFill>
                  </a:tcPr>
                </a:tc>
                <a:extLst>
                  <a:ext uri="{0D108BD9-81ED-4DB2-BD59-A6C34878D82A}">
                    <a16:rowId xmlns:a16="http://schemas.microsoft.com/office/drawing/2014/main" val="10011"/>
                  </a:ext>
                </a:extLst>
              </a:tr>
              <a:tr h="335280">
                <a:tc>
                  <a:txBody>
                    <a:bodyPr/>
                    <a:lstStyle/>
                    <a:p>
                      <a:endParaRPr lang="zh-CN"/>
                    </a:p>
                  </a:txBody>
                  <a:tcPr>
                    <a:blipFill rotWithShape="1">
                      <a:blip r:embed="rId2"/>
                      <a:stretch>
                        <a:fillRect l="-7031" t="-1200000" r="-1004688" b="-629091"/>
                      </a:stretch>
                    </a:blipFill>
                  </a:tcPr>
                </a:tc>
                <a:tc>
                  <a:txBody>
                    <a:bodyPr/>
                    <a:lstStyle/>
                    <a:p>
                      <a:endParaRPr lang="zh-CN"/>
                    </a:p>
                  </a:txBody>
                  <a:tcPr>
                    <a:blipFill rotWithShape="1">
                      <a:blip r:embed="rId2"/>
                      <a:stretch>
                        <a:fillRect l="-107874" t="-1200000" r="-912598" b="-629091"/>
                      </a:stretch>
                    </a:blipFill>
                  </a:tcPr>
                </a:tc>
                <a:tc>
                  <a:txBody>
                    <a:bodyPr/>
                    <a:lstStyle/>
                    <a:p>
                      <a:endParaRPr lang="zh-CN"/>
                    </a:p>
                  </a:txBody>
                  <a:tcPr>
                    <a:blipFill rotWithShape="1">
                      <a:blip r:embed="rId2"/>
                      <a:stretch>
                        <a:fillRect l="-206250" t="-1200000" r="-805469" b="-629091"/>
                      </a:stretch>
                    </a:blipFill>
                  </a:tcPr>
                </a:tc>
                <a:tc>
                  <a:txBody>
                    <a:bodyPr/>
                    <a:lstStyle/>
                    <a:p>
                      <a:endParaRPr lang="zh-CN"/>
                    </a:p>
                  </a:txBody>
                  <a:tcPr>
                    <a:blipFill rotWithShape="1">
                      <a:blip r:embed="rId2"/>
                      <a:stretch>
                        <a:fillRect l="-306250" t="-1200000" r="-705469" b="-629091"/>
                      </a:stretch>
                    </a:blipFill>
                  </a:tcPr>
                </a:tc>
                <a:tc>
                  <a:txBody>
                    <a:bodyPr/>
                    <a:lstStyle/>
                    <a:p>
                      <a:endParaRPr lang="zh-CN"/>
                    </a:p>
                  </a:txBody>
                  <a:tcPr>
                    <a:blipFill rotWithShape="1">
                      <a:blip r:embed="rId2"/>
                      <a:stretch>
                        <a:fillRect l="-406250" t="-1200000" r="-605469" b="-629091"/>
                      </a:stretch>
                    </a:blipFill>
                  </a:tcPr>
                </a:tc>
                <a:tc>
                  <a:txBody>
                    <a:bodyPr/>
                    <a:lstStyle/>
                    <a:p>
                      <a:endParaRPr lang="zh-CN"/>
                    </a:p>
                  </a:txBody>
                  <a:tcPr>
                    <a:blipFill rotWithShape="1">
                      <a:blip r:embed="rId2"/>
                      <a:stretch>
                        <a:fillRect l="-510236" t="-1200000" r="-510236" b="-629091"/>
                      </a:stretch>
                    </a:blipFill>
                  </a:tcPr>
                </a:tc>
                <a:tc>
                  <a:txBody>
                    <a:bodyPr/>
                    <a:lstStyle/>
                    <a:p>
                      <a:endParaRPr lang="zh-CN"/>
                    </a:p>
                  </a:txBody>
                  <a:tcPr>
                    <a:blipFill rotWithShape="1">
                      <a:blip r:embed="rId2"/>
                      <a:stretch>
                        <a:fillRect l="-605469" t="-1200000" r="-406250" b="-629091"/>
                      </a:stretch>
                    </a:blipFill>
                  </a:tcPr>
                </a:tc>
                <a:tc>
                  <a:txBody>
                    <a:bodyPr/>
                    <a:lstStyle/>
                    <a:p>
                      <a:endParaRPr lang="zh-CN"/>
                    </a:p>
                  </a:txBody>
                  <a:tcPr>
                    <a:blipFill rotWithShape="1">
                      <a:blip r:embed="rId2"/>
                      <a:stretch>
                        <a:fillRect l="-705469" t="-1200000" r="-306250" b="-629091"/>
                      </a:stretch>
                    </a:blipFill>
                  </a:tcPr>
                </a:tc>
                <a:tc>
                  <a:txBody>
                    <a:bodyPr/>
                    <a:lstStyle/>
                    <a:p>
                      <a:endParaRPr lang="zh-CN"/>
                    </a:p>
                  </a:txBody>
                  <a:tcPr>
                    <a:blipFill rotWithShape="1">
                      <a:blip r:embed="rId2"/>
                      <a:stretch>
                        <a:fillRect l="-805469" t="-1200000" r="-206250" b="-629091"/>
                      </a:stretch>
                    </a:blipFill>
                  </a:tcPr>
                </a:tc>
                <a:tc>
                  <a:txBody>
                    <a:bodyPr/>
                    <a:lstStyle/>
                    <a:p>
                      <a:endParaRPr lang="zh-CN"/>
                    </a:p>
                  </a:txBody>
                  <a:tcPr>
                    <a:blipFill rotWithShape="1">
                      <a:blip r:embed="rId2"/>
                      <a:stretch>
                        <a:fillRect l="-912598" t="-1200000" r="-107874" b="-629091"/>
                      </a:stretch>
                    </a:blipFill>
                  </a:tcPr>
                </a:tc>
                <a:tc>
                  <a:txBody>
                    <a:bodyPr/>
                    <a:lstStyle/>
                    <a:p>
                      <a:endParaRPr lang="zh-CN"/>
                    </a:p>
                  </a:txBody>
                  <a:tcPr>
                    <a:blipFill rotWithShape="1">
                      <a:blip r:embed="rId2"/>
                      <a:stretch>
                        <a:fillRect l="-1004688" t="-1200000" r="-7031" b="-629091"/>
                      </a:stretch>
                    </a:blipFill>
                  </a:tcPr>
                </a:tc>
                <a:extLst>
                  <a:ext uri="{0D108BD9-81ED-4DB2-BD59-A6C34878D82A}">
                    <a16:rowId xmlns:a16="http://schemas.microsoft.com/office/drawing/2014/main" val="10012"/>
                  </a:ext>
                </a:extLst>
              </a:tr>
              <a:tr h="573532">
                <a:tc gridSpan="2">
                  <a:txBody>
                    <a:bodyPr/>
                    <a:lstStyle/>
                    <a:p>
                      <a:pPr algn="ctr"/>
                      <a:r>
                        <a:rPr lang="en-US" altLang="zh-CN" sz="1600" dirty="0"/>
                        <a:t>-z</a:t>
                      </a:r>
                      <a:endParaRPr lang="zh-CN" altLang="en-US" sz="1600" dirty="0"/>
                    </a:p>
                  </a:txBody>
                  <a:tcPr>
                    <a:solidFill>
                      <a:schemeClr val="tx1">
                        <a:lumMod val="50000"/>
                        <a:lumOff val="50000"/>
                      </a:schemeClr>
                    </a:solidFill>
                  </a:tcPr>
                </a:tc>
                <a:tc hMerge="1">
                  <a:txBody>
                    <a:bodyPr/>
                    <a:lstStyle/>
                    <a:p>
                      <a:endParaRPr lang="zh-CN"/>
                    </a:p>
                  </a:txBody>
                  <a:tcPr>
                    <a:solidFill>
                      <a:schemeClr val="tx1">
                        <a:lumMod val="50000"/>
                        <a:lumOff val="50000"/>
                      </a:schemeClr>
                    </a:solidFill>
                  </a:tcPr>
                </a:tc>
                <a:tc>
                  <a:txBody>
                    <a:bodyPr/>
                    <a:lstStyle/>
                    <a:p>
                      <a:endParaRPr lang="zh-CN"/>
                    </a:p>
                  </a:txBody>
                  <a:tcPr>
                    <a:blipFill rotWithShape="1">
                      <a:blip r:embed="rId2"/>
                      <a:stretch>
                        <a:fillRect l="-206250" t="-752632" r="-805469" b="-264211"/>
                      </a:stretch>
                    </a:blipFill>
                  </a:tcPr>
                </a:tc>
                <a:tc>
                  <a:txBody>
                    <a:bodyPr/>
                    <a:lstStyle/>
                    <a:p>
                      <a:endParaRPr lang="zh-CN"/>
                    </a:p>
                  </a:txBody>
                  <a:tcPr>
                    <a:blipFill rotWithShape="1">
                      <a:blip r:embed="rId2"/>
                      <a:stretch>
                        <a:fillRect l="-306250" t="-752632" r="-705469" b="-264211"/>
                      </a:stretch>
                    </a:blipFill>
                  </a:tcPr>
                </a:tc>
                <a:tc>
                  <a:txBody>
                    <a:bodyPr/>
                    <a:lstStyle/>
                    <a:p>
                      <a:endParaRPr lang="zh-CN"/>
                    </a:p>
                  </a:txBody>
                  <a:tcPr>
                    <a:blipFill rotWithShape="1">
                      <a:blip r:embed="rId2"/>
                      <a:stretch>
                        <a:fillRect l="-406250" t="-752632" r="-605469" b="-264211"/>
                      </a:stretch>
                    </a:blipFill>
                  </a:tcPr>
                </a:tc>
                <a:tc>
                  <a:txBody>
                    <a:bodyPr/>
                    <a:lstStyle/>
                    <a:p>
                      <a:endParaRPr lang="zh-CN"/>
                    </a:p>
                  </a:txBody>
                  <a:tcPr>
                    <a:blipFill rotWithShape="1">
                      <a:blip r:embed="rId2"/>
                      <a:stretch>
                        <a:fillRect l="-510236" t="-752632" r="-510236" b="-264211"/>
                      </a:stretch>
                    </a:blipFill>
                  </a:tcPr>
                </a:tc>
                <a:tc>
                  <a:txBody>
                    <a:bodyPr/>
                    <a:lstStyle/>
                    <a:p>
                      <a:endParaRPr lang="zh-CN"/>
                    </a:p>
                  </a:txBody>
                  <a:tcPr>
                    <a:blipFill rotWithShape="1">
                      <a:blip r:embed="rId2"/>
                      <a:stretch>
                        <a:fillRect l="-605469" t="-752632" r="-406250" b="-264211"/>
                      </a:stretch>
                    </a:blipFill>
                  </a:tcPr>
                </a:tc>
                <a:tc>
                  <a:txBody>
                    <a:bodyPr/>
                    <a:lstStyle/>
                    <a:p>
                      <a:endParaRPr lang="zh-CN"/>
                    </a:p>
                  </a:txBody>
                  <a:tcPr>
                    <a:blipFill rotWithShape="1">
                      <a:blip r:embed="rId2"/>
                      <a:stretch>
                        <a:fillRect l="-705469" t="-752632" r="-306250" b="-264211"/>
                      </a:stretch>
                    </a:blipFill>
                  </a:tcPr>
                </a:tc>
                <a:tc>
                  <a:txBody>
                    <a:bodyPr/>
                    <a:lstStyle/>
                    <a:p>
                      <a:endParaRPr lang="zh-CN"/>
                    </a:p>
                  </a:txBody>
                  <a:tcPr>
                    <a:blipFill rotWithShape="1">
                      <a:blip r:embed="rId2"/>
                      <a:stretch>
                        <a:fillRect l="-805469" t="-752632" r="-206250" b="-264211"/>
                      </a:stretch>
                    </a:blipFill>
                  </a:tcPr>
                </a:tc>
                <a:tc>
                  <a:txBody>
                    <a:bodyPr/>
                    <a:lstStyle/>
                    <a:p>
                      <a:endParaRPr lang="zh-CN"/>
                    </a:p>
                  </a:txBody>
                  <a:tcPr>
                    <a:blipFill rotWithShape="1">
                      <a:blip r:embed="rId2"/>
                      <a:stretch>
                        <a:fillRect l="-912598" t="-752632" r="-107874" b="-264211"/>
                      </a:stretch>
                    </a:blipFill>
                  </a:tcPr>
                </a:tc>
                <a:tc>
                  <a:txBody>
                    <a:bodyPr/>
                    <a:lstStyle/>
                    <a:p>
                      <a:endParaRPr lang="zh-CN" altLang="en-US" sz="1600" dirty="0"/>
                    </a:p>
                  </a:txBody>
                  <a:tcPr>
                    <a:solidFill>
                      <a:schemeClr val="tx1">
                        <a:lumMod val="50000"/>
                        <a:lumOff val="50000"/>
                      </a:schemeClr>
                    </a:solidFill>
                  </a:tcPr>
                </a:tc>
                <a:extLst>
                  <a:ext uri="{0D108BD9-81ED-4DB2-BD59-A6C34878D82A}">
                    <a16:rowId xmlns:a16="http://schemas.microsoft.com/office/drawing/2014/main" val="10013"/>
                  </a:ext>
                </a:extLst>
              </a:tr>
              <a:tr h="335280">
                <a:tc>
                  <a:txBody>
                    <a:bodyPr/>
                    <a:lstStyle/>
                    <a:p>
                      <a:endParaRPr lang="zh-CN"/>
                    </a:p>
                  </a:txBody>
                  <a:tcPr>
                    <a:blipFill rotWithShape="1">
                      <a:blip r:embed="rId2"/>
                      <a:stretch>
                        <a:fillRect l="-7031" t="-1472727" r="-1004688" b="-356364"/>
                      </a:stretch>
                    </a:blipFill>
                  </a:tcPr>
                </a:tc>
                <a:tc>
                  <a:txBody>
                    <a:bodyPr/>
                    <a:lstStyle/>
                    <a:p>
                      <a:endParaRPr lang="zh-CN"/>
                    </a:p>
                  </a:txBody>
                  <a:tcPr>
                    <a:blipFill rotWithShape="1">
                      <a:blip r:embed="rId2"/>
                      <a:stretch>
                        <a:fillRect l="-107874" t="-1472727" r="-912598" b="-356364"/>
                      </a:stretch>
                    </a:blipFill>
                  </a:tcPr>
                </a:tc>
                <a:tc>
                  <a:txBody>
                    <a:bodyPr/>
                    <a:lstStyle/>
                    <a:p>
                      <a:endParaRPr lang="zh-CN"/>
                    </a:p>
                  </a:txBody>
                  <a:tcPr>
                    <a:blipFill rotWithShape="1">
                      <a:blip r:embed="rId2"/>
                      <a:stretch>
                        <a:fillRect l="-206250" t="-1472727" r="-805469" b="-356364"/>
                      </a:stretch>
                    </a:blipFill>
                  </a:tcPr>
                </a:tc>
                <a:tc>
                  <a:txBody>
                    <a:bodyPr/>
                    <a:lstStyle/>
                    <a:p>
                      <a:endParaRPr lang="zh-CN"/>
                    </a:p>
                  </a:txBody>
                  <a:tcPr>
                    <a:blipFill rotWithShape="1">
                      <a:blip r:embed="rId2"/>
                      <a:stretch>
                        <a:fillRect l="-306250" t="-1472727" r="-705469" b="-356364"/>
                      </a:stretch>
                    </a:blipFill>
                  </a:tcPr>
                </a:tc>
                <a:tc>
                  <a:txBody>
                    <a:bodyPr/>
                    <a:lstStyle/>
                    <a:p>
                      <a:endParaRPr lang="zh-CN"/>
                    </a:p>
                  </a:txBody>
                  <a:tcPr>
                    <a:blipFill rotWithShape="1">
                      <a:blip r:embed="rId2"/>
                      <a:stretch>
                        <a:fillRect l="-406250" t="-1472727" r="-605469" b="-356364"/>
                      </a:stretch>
                    </a:blipFill>
                  </a:tcPr>
                </a:tc>
                <a:tc>
                  <a:txBody>
                    <a:bodyPr/>
                    <a:lstStyle/>
                    <a:p>
                      <a:endParaRPr lang="zh-CN"/>
                    </a:p>
                  </a:txBody>
                  <a:tcPr>
                    <a:blipFill rotWithShape="1">
                      <a:blip r:embed="rId2"/>
                      <a:stretch>
                        <a:fillRect l="-510236" t="-1472727" r="-510236" b="-356364"/>
                      </a:stretch>
                    </a:blipFill>
                  </a:tcPr>
                </a:tc>
                <a:tc>
                  <a:txBody>
                    <a:bodyPr/>
                    <a:lstStyle/>
                    <a:p>
                      <a:endParaRPr lang="zh-CN"/>
                    </a:p>
                  </a:txBody>
                  <a:tcPr>
                    <a:blipFill rotWithShape="1">
                      <a:blip r:embed="rId2"/>
                      <a:stretch>
                        <a:fillRect l="-605469" t="-1472727" r="-406250" b="-356364"/>
                      </a:stretch>
                    </a:blipFill>
                  </a:tcPr>
                </a:tc>
                <a:tc>
                  <a:txBody>
                    <a:bodyPr/>
                    <a:lstStyle/>
                    <a:p>
                      <a:endParaRPr lang="zh-CN"/>
                    </a:p>
                  </a:txBody>
                  <a:tcPr>
                    <a:blipFill rotWithShape="1">
                      <a:blip r:embed="rId2"/>
                      <a:stretch>
                        <a:fillRect l="-705469" t="-1472727" r="-306250" b="-356364"/>
                      </a:stretch>
                    </a:blipFill>
                  </a:tcPr>
                </a:tc>
                <a:tc>
                  <a:txBody>
                    <a:bodyPr/>
                    <a:lstStyle/>
                    <a:p>
                      <a:endParaRPr lang="zh-CN"/>
                    </a:p>
                  </a:txBody>
                  <a:tcPr>
                    <a:blipFill rotWithShape="1">
                      <a:blip r:embed="rId2"/>
                      <a:stretch>
                        <a:fillRect l="-805469" t="-1472727" r="-206250" b="-356364"/>
                      </a:stretch>
                    </a:blipFill>
                  </a:tcPr>
                </a:tc>
                <a:tc>
                  <a:txBody>
                    <a:bodyPr/>
                    <a:lstStyle/>
                    <a:p>
                      <a:endParaRPr lang="zh-CN"/>
                    </a:p>
                  </a:txBody>
                  <a:tcPr>
                    <a:blipFill rotWithShape="1">
                      <a:blip r:embed="rId2"/>
                      <a:stretch>
                        <a:fillRect l="-912598" t="-1472727" r="-107874" b="-356364"/>
                      </a:stretch>
                    </a:blipFill>
                  </a:tcPr>
                </a:tc>
                <a:tc>
                  <a:txBody>
                    <a:bodyPr/>
                    <a:lstStyle/>
                    <a:p>
                      <a:endParaRPr lang="zh-CN" altLang="en-US" sz="1600"/>
                    </a:p>
                  </a:txBody>
                  <a:tcPr>
                    <a:solidFill>
                      <a:schemeClr val="tx1">
                        <a:lumMod val="50000"/>
                        <a:lumOff val="50000"/>
                      </a:schemeClr>
                    </a:solidFill>
                  </a:tcPr>
                </a:tc>
                <a:extLst>
                  <a:ext uri="{0D108BD9-81ED-4DB2-BD59-A6C34878D82A}">
                    <a16:rowId xmlns:a16="http://schemas.microsoft.com/office/drawing/2014/main" val="10014"/>
                  </a:ext>
                </a:extLst>
              </a:tr>
              <a:tr h="335280">
                <a:tc>
                  <a:txBody>
                    <a:bodyPr/>
                    <a:lstStyle/>
                    <a:p>
                      <a:endParaRPr lang="zh-CN"/>
                    </a:p>
                  </a:txBody>
                  <a:tcPr>
                    <a:blipFill rotWithShape="1">
                      <a:blip r:embed="rId2"/>
                      <a:stretch>
                        <a:fillRect l="-7031" t="-1572727" r="-1004688" b="-256364"/>
                      </a:stretch>
                    </a:blipFill>
                  </a:tcPr>
                </a:tc>
                <a:tc>
                  <a:txBody>
                    <a:bodyPr/>
                    <a:lstStyle/>
                    <a:p>
                      <a:endParaRPr lang="zh-CN"/>
                    </a:p>
                  </a:txBody>
                  <a:tcPr>
                    <a:blipFill rotWithShape="1">
                      <a:blip r:embed="rId2"/>
                      <a:stretch>
                        <a:fillRect l="-107874" t="-1572727" r="-912598" b="-256364"/>
                      </a:stretch>
                    </a:blipFill>
                  </a:tcPr>
                </a:tc>
                <a:tc>
                  <a:txBody>
                    <a:bodyPr/>
                    <a:lstStyle/>
                    <a:p>
                      <a:endParaRPr lang="zh-CN"/>
                    </a:p>
                  </a:txBody>
                  <a:tcPr>
                    <a:blipFill rotWithShape="1">
                      <a:blip r:embed="rId2"/>
                      <a:stretch>
                        <a:fillRect l="-206250" t="-1572727" r="-805469" b="-256364"/>
                      </a:stretch>
                    </a:blipFill>
                  </a:tcPr>
                </a:tc>
                <a:tc>
                  <a:txBody>
                    <a:bodyPr/>
                    <a:lstStyle/>
                    <a:p>
                      <a:endParaRPr lang="zh-CN"/>
                    </a:p>
                  </a:txBody>
                  <a:tcPr>
                    <a:blipFill rotWithShape="1">
                      <a:blip r:embed="rId2"/>
                      <a:stretch>
                        <a:fillRect l="-306250" t="-1572727" r="-705469" b="-256364"/>
                      </a:stretch>
                    </a:blipFill>
                  </a:tcPr>
                </a:tc>
                <a:tc>
                  <a:txBody>
                    <a:bodyPr/>
                    <a:lstStyle/>
                    <a:p>
                      <a:endParaRPr lang="zh-CN"/>
                    </a:p>
                  </a:txBody>
                  <a:tcPr>
                    <a:blipFill rotWithShape="1">
                      <a:blip r:embed="rId2"/>
                      <a:stretch>
                        <a:fillRect l="-406250" t="-1572727" r="-605469" b="-256364"/>
                      </a:stretch>
                    </a:blipFill>
                  </a:tcPr>
                </a:tc>
                <a:tc>
                  <a:txBody>
                    <a:bodyPr/>
                    <a:lstStyle/>
                    <a:p>
                      <a:endParaRPr lang="zh-CN"/>
                    </a:p>
                  </a:txBody>
                  <a:tcPr>
                    <a:blipFill rotWithShape="1">
                      <a:blip r:embed="rId2"/>
                      <a:stretch>
                        <a:fillRect l="-510236" t="-1572727" r="-510236" b="-256364"/>
                      </a:stretch>
                    </a:blipFill>
                  </a:tcPr>
                </a:tc>
                <a:tc>
                  <a:txBody>
                    <a:bodyPr/>
                    <a:lstStyle/>
                    <a:p>
                      <a:endParaRPr lang="zh-CN"/>
                    </a:p>
                  </a:txBody>
                  <a:tcPr>
                    <a:blipFill rotWithShape="1">
                      <a:blip r:embed="rId2"/>
                      <a:stretch>
                        <a:fillRect l="-605469" t="-1572727" r="-406250" b="-256364"/>
                      </a:stretch>
                    </a:blipFill>
                  </a:tcPr>
                </a:tc>
                <a:tc>
                  <a:txBody>
                    <a:bodyPr/>
                    <a:lstStyle/>
                    <a:p>
                      <a:endParaRPr lang="zh-CN"/>
                    </a:p>
                  </a:txBody>
                  <a:tcPr>
                    <a:blipFill rotWithShape="1">
                      <a:blip r:embed="rId2"/>
                      <a:stretch>
                        <a:fillRect l="-705469" t="-1572727" r="-306250" b="-256364"/>
                      </a:stretch>
                    </a:blipFill>
                  </a:tcPr>
                </a:tc>
                <a:tc>
                  <a:txBody>
                    <a:bodyPr/>
                    <a:lstStyle/>
                    <a:p>
                      <a:endParaRPr lang="zh-CN"/>
                    </a:p>
                  </a:txBody>
                  <a:tcPr>
                    <a:blipFill rotWithShape="1">
                      <a:blip r:embed="rId2"/>
                      <a:stretch>
                        <a:fillRect l="-805469" t="-1572727" r="-206250" b="-256364"/>
                      </a:stretch>
                    </a:blipFill>
                  </a:tcPr>
                </a:tc>
                <a:tc>
                  <a:txBody>
                    <a:bodyPr/>
                    <a:lstStyle/>
                    <a:p>
                      <a:endParaRPr lang="zh-CN"/>
                    </a:p>
                  </a:txBody>
                  <a:tcPr>
                    <a:blipFill rotWithShape="1">
                      <a:blip r:embed="rId2"/>
                      <a:stretch>
                        <a:fillRect l="-912598" t="-1572727" r="-107874" b="-256364"/>
                      </a:stretch>
                    </a:blipFill>
                  </a:tcPr>
                </a:tc>
                <a:tc>
                  <a:txBody>
                    <a:bodyPr/>
                    <a:lstStyle/>
                    <a:p>
                      <a:endParaRPr lang="zh-CN" altLang="en-US" sz="1600"/>
                    </a:p>
                  </a:txBody>
                  <a:tcPr>
                    <a:solidFill>
                      <a:schemeClr val="tx1">
                        <a:lumMod val="50000"/>
                        <a:lumOff val="50000"/>
                      </a:schemeClr>
                    </a:solidFill>
                  </a:tcPr>
                </a:tc>
                <a:extLst>
                  <a:ext uri="{0D108BD9-81ED-4DB2-BD59-A6C34878D82A}">
                    <a16:rowId xmlns:a16="http://schemas.microsoft.com/office/drawing/2014/main" val="10015"/>
                  </a:ext>
                </a:extLst>
              </a:tr>
              <a:tr h="335280">
                <a:tc>
                  <a:txBody>
                    <a:bodyPr/>
                    <a:lstStyle/>
                    <a:p>
                      <a:endParaRPr lang="zh-CN"/>
                    </a:p>
                  </a:txBody>
                  <a:tcPr>
                    <a:blipFill rotWithShape="1">
                      <a:blip r:embed="rId2"/>
                      <a:stretch>
                        <a:fillRect l="-7031" t="-1672727" r="-1004688" b="-156364"/>
                      </a:stretch>
                    </a:blipFill>
                  </a:tcPr>
                </a:tc>
                <a:tc>
                  <a:txBody>
                    <a:bodyPr/>
                    <a:lstStyle/>
                    <a:p>
                      <a:endParaRPr lang="zh-CN"/>
                    </a:p>
                  </a:txBody>
                  <a:tcPr>
                    <a:blipFill rotWithShape="1">
                      <a:blip r:embed="rId2"/>
                      <a:stretch>
                        <a:fillRect l="-107874" t="-1672727" r="-912598" b="-156364"/>
                      </a:stretch>
                    </a:blipFill>
                  </a:tcPr>
                </a:tc>
                <a:tc>
                  <a:txBody>
                    <a:bodyPr/>
                    <a:lstStyle/>
                    <a:p>
                      <a:endParaRPr lang="zh-CN"/>
                    </a:p>
                  </a:txBody>
                  <a:tcPr>
                    <a:blipFill rotWithShape="1">
                      <a:blip r:embed="rId2"/>
                      <a:stretch>
                        <a:fillRect l="-206250" t="-1672727" r="-805469" b="-156364"/>
                      </a:stretch>
                    </a:blipFill>
                  </a:tcPr>
                </a:tc>
                <a:tc>
                  <a:txBody>
                    <a:bodyPr/>
                    <a:lstStyle/>
                    <a:p>
                      <a:endParaRPr lang="zh-CN"/>
                    </a:p>
                  </a:txBody>
                  <a:tcPr>
                    <a:blipFill rotWithShape="1">
                      <a:blip r:embed="rId2"/>
                      <a:stretch>
                        <a:fillRect l="-306250" t="-1672727" r="-705469" b="-156364"/>
                      </a:stretch>
                    </a:blipFill>
                  </a:tcPr>
                </a:tc>
                <a:tc>
                  <a:txBody>
                    <a:bodyPr/>
                    <a:lstStyle/>
                    <a:p>
                      <a:endParaRPr lang="zh-CN"/>
                    </a:p>
                  </a:txBody>
                  <a:tcPr>
                    <a:blipFill rotWithShape="1">
                      <a:blip r:embed="rId2"/>
                      <a:stretch>
                        <a:fillRect l="-406250" t="-1672727" r="-605469" b="-156364"/>
                      </a:stretch>
                    </a:blipFill>
                  </a:tcPr>
                </a:tc>
                <a:tc>
                  <a:txBody>
                    <a:bodyPr/>
                    <a:lstStyle/>
                    <a:p>
                      <a:endParaRPr lang="zh-CN"/>
                    </a:p>
                  </a:txBody>
                  <a:tcPr>
                    <a:blipFill rotWithShape="1">
                      <a:blip r:embed="rId2"/>
                      <a:stretch>
                        <a:fillRect l="-510236" t="-1672727" r="-510236" b="-156364"/>
                      </a:stretch>
                    </a:blipFill>
                  </a:tcPr>
                </a:tc>
                <a:tc>
                  <a:txBody>
                    <a:bodyPr/>
                    <a:lstStyle/>
                    <a:p>
                      <a:endParaRPr lang="zh-CN"/>
                    </a:p>
                  </a:txBody>
                  <a:tcPr>
                    <a:blipFill rotWithShape="1">
                      <a:blip r:embed="rId2"/>
                      <a:stretch>
                        <a:fillRect l="-605469" t="-1672727" r="-406250" b="-156364"/>
                      </a:stretch>
                    </a:blipFill>
                  </a:tcPr>
                </a:tc>
                <a:tc>
                  <a:txBody>
                    <a:bodyPr/>
                    <a:lstStyle/>
                    <a:p>
                      <a:endParaRPr lang="zh-CN"/>
                    </a:p>
                  </a:txBody>
                  <a:tcPr>
                    <a:blipFill rotWithShape="1">
                      <a:blip r:embed="rId2"/>
                      <a:stretch>
                        <a:fillRect l="-705469" t="-1672727" r="-306250" b="-156364"/>
                      </a:stretch>
                    </a:blipFill>
                  </a:tcPr>
                </a:tc>
                <a:tc>
                  <a:txBody>
                    <a:bodyPr/>
                    <a:lstStyle/>
                    <a:p>
                      <a:endParaRPr lang="zh-CN"/>
                    </a:p>
                  </a:txBody>
                  <a:tcPr>
                    <a:blipFill rotWithShape="1">
                      <a:blip r:embed="rId2"/>
                      <a:stretch>
                        <a:fillRect l="-805469" t="-1672727" r="-206250" b="-156364"/>
                      </a:stretch>
                    </a:blipFill>
                  </a:tcPr>
                </a:tc>
                <a:tc>
                  <a:txBody>
                    <a:bodyPr/>
                    <a:lstStyle/>
                    <a:p>
                      <a:endParaRPr lang="zh-CN"/>
                    </a:p>
                  </a:txBody>
                  <a:tcPr>
                    <a:blipFill rotWithShape="1">
                      <a:blip r:embed="rId2"/>
                      <a:stretch>
                        <a:fillRect l="-912598" t="-1672727" r="-107874" b="-156364"/>
                      </a:stretch>
                    </a:blipFill>
                  </a:tcPr>
                </a:tc>
                <a:tc>
                  <a:txBody>
                    <a:bodyPr/>
                    <a:lstStyle/>
                    <a:p>
                      <a:endParaRPr lang="zh-CN" altLang="en-US" sz="1600" dirty="0"/>
                    </a:p>
                  </a:txBody>
                  <a:tcPr>
                    <a:solidFill>
                      <a:schemeClr val="tx1">
                        <a:lumMod val="50000"/>
                        <a:lumOff val="50000"/>
                      </a:schemeClr>
                    </a:solidFill>
                  </a:tcPr>
                </a:tc>
                <a:extLst>
                  <a:ext uri="{0D108BD9-81ED-4DB2-BD59-A6C34878D82A}">
                    <a16:rowId xmlns:a16="http://schemas.microsoft.com/office/drawing/2014/main" val="10016"/>
                  </a:ext>
                </a:extLst>
              </a:tr>
              <a:tr h="422847">
                <a:tc gridSpan="2">
                  <a:txBody>
                    <a:bodyPr/>
                    <a:lstStyle/>
                    <a:p>
                      <a:pPr algn="ctr"/>
                      <a:r>
                        <a:rPr lang="en-US" altLang="zh-CN" sz="1100" dirty="0"/>
                        <a:t>-z</a:t>
                      </a:r>
                      <a:endParaRPr lang="zh-CN" altLang="en-US" sz="1100" dirty="0"/>
                    </a:p>
                  </a:txBody>
                  <a:tcPr>
                    <a:solidFill>
                      <a:schemeClr val="tx1">
                        <a:lumMod val="50000"/>
                        <a:lumOff val="50000"/>
                      </a:schemeClr>
                    </a:solidFill>
                  </a:tcPr>
                </a:tc>
                <a:tc hMerge="1">
                  <a:txBody>
                    <a:bodyPr/>
                    <a:lstStyle/>
                    <a:p>
                      <a:endParaRPr lang="zh-CN"/>
                    </a:p>
                  </a:txBody>
                  <a:tcPr>
                    <a:solidFill>
                      <a:schemeClr val="tx1">
                        <a:lumMod val="50000"/>
                        <a:lumOff val="50000"/>
                      </a:schemeClr>
                    </a:solidFill>
                  </a:tcPr>
                </a:tc>
                <a:tc>
                  <a:txBody>
                    <a:bodyPr/>
                    <a:lstStyle/>
                    <a:p>
                      <a:endParaRPr lang="zh-CN"/>
                    </a:p>
                  </a:txBody>
                  <a:tcPr>
                    <a:blipFill rotWithShape="1">
                      <a:blip r:embed="rId2"/>
                      <a:stretch>
                        <a:fillRect l="-206250" t="-1413043" r="-805469" b="-24638"/>
                      </a:stretch>
                    </a:blipFill>
                  </a:tcPr>
                </a:tc>
                <a:tc>
                  <a:txBody>
                    <a:bodyPr/>
                    <a:lstStyle/>
                    <a:p>
                      <a:endParaRPr lang="zh-CN"/>
                    </a:p>
                  </a:txBody>
                  <a:tcPr>
                    <a:blipFill rotWithShape="1">
                      <a:blip r:embed="rId2"/>
                      <a:stretch>
                        <a:fillRect l="-306250" t="-1413043" r="-705469" b="-24638"/>
                      </a:stretch>
                    </a:blipFill>
                  </a:tcPr>
                </a:tc>
                <a:tc>
                  <a:txBody>
                    <a:bodyPr/>
                    <a:lstStyle/>
                    <a:p>
                      <a:endParaRPr lang="zh-CN"/>
                    </a:p>
                  </a:txBody>
                  <a:tcPr>
                    <a:blipFill rotWithShape="1">
                      <a:blip r:embed="rId2"/>
                      <a:stretch>
                        <a:fillRect l="-406250" t="-1413043" r="-605469" b="-24638"/>
                      </a:stretch>
                    </a:blipFill>
                  </a:tcPr>
                </a:tc>
                <a:tc>
                  <a:txBody>
                    <a:bodyPr/>
                    <a:lstStyle/>
                    <a:p>
                      <a:endParaRPr lang="zh-CN"/>
                    </a:p>
                  </a:txBody>
                  <a:tcPr>
                    <a:blipFill rotWithShape="1">
                      <a:blip r:embed="rId2"/>
                      <a:stretch>
                        <a:fillRect l="-510236" t="-1413043" r="-510236" b="-24638"/>
                      </a:stretch>
                    </a:blipFill>
                  </a:tcPr>
                </a:tc>
                <a:tc>
                  <a:txBody>
                    <a:bodyPr/>
                    <a:lstStyle/>
                    <a:p>
                      <a:endParaRPr lang="zh-CN"/>
                    </a:p>
                  </a:txBody>
                  <a:tcPr>
                    <a:blipFill rotWithShape="1">
                      <a:blip r:embed="rId2"/>
                      <a:stretch>
                        <a:fillRect l="-605469" t="-1413043" r="-406250" b="-24638"/>
                      </a:stretch>
                    </a:blipFill>
                  </a:tcPr>
                </a:tc>
                <a:tc>
                  <a:txBody>
                    <a:bodyPr/>
                    <a:lstStyle/>
                    <a:p>
                      <a:endParaRPr lang="zh-CN"/>
                    </a:p>
                  </a:txBody>
                  <a:tcPr>
                    <a:blipFill rotWithShape="1">
                      <a:blip r:embed="rId2"/>
                      <a:stretch>
                        <a:fillRect l="-705469" t="-1413043" r="-306250" b="-24638"/>
                      </a:stretch>
                    </a:blipFill>
                  </a:tcPr>
                </a:tc>
                <a:tc>
                  <a:txBody>
                    <a:bodyPr/>
                    <a:lstStyle/>
                    <a:p>
                      <a:endParaRPr lang="zh-CN"/>
                    </a:p>
                  </a:txBody>
                  <a:tcPr>
                    <a:blipFill rotWithShape="1">
                      <a:blip r:embed="rId2"/>
                      <a:stretch>
                        <a:fillRect l="-805469" t="-1413043" r="-206250" b="-24638"/>
                      </a:stretch>
                    </a:blipFill>
                  </a:tcPr>
                </a:tc>
                <a:tc>
                  <a:txBody>
                    <a:bodyPr/>
                    <a:lstStyle/>
                    <a:p>
                      <a:endParaRPr lang="zh-CN"/>
                    </a:p>
                  </a:txBody>
                  <a:tcPr>
                    <a:blipFill rotWithShape="1">
                      <a:blip r:embed="rId2"/>
                      <a:stretch>
                        <a:fillRect l="-912598" t="-1413043" r="-107874" b="-24638"/>
                      </a:stretch>
                    </a:blipFill>
                  </a:tcPr>
                </a:tc>
                <a:tc>
                  <a:txBody>
                    <a:bodyPr/>
                    <a:lstStyle/>
                    <a:p>
                      <a:endParaRPr lang="zh-CN" altLang="en-US" sz="1100" dirty="0"/>
                    </a:p>
                  </a:txBody>
                  <a:tcPr>
                    <a:solidFill>
                      <a:schemeClr val="tx1">
                        <a:lumMod val="50000"/>
                        <a:lumOff val="50000"/>
                      </a:schemeClr>
                    </a:solidFill>
                  </a:tcPr>
                </a:tc>
                <a:extLst>
                  <a:ext uri="{0D108BD9-81ED-4DB2-BD59-A6C34878D82A}">
                    <a16:rowId xmlns:a16="http://schemas.microsoft.com/office/drawing/2014/main" val="10017"/>
                  </a:ext>
                </a:extLst>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1600" dirty="0">
                <a:latin typeface="隶书" panose="02010509060101010101" pitchFamily="1" charset="-122"/>
              </a:rPr>
              <a:t>-</a:t>
            </a:r>
            <a:r>
              <a:rPr lang="zh-CN" altLang="en-US" sz="2000" dirty="0">
                <a:latin typeface="隶书" panose="02010509060101010101" pitchFamily="1" charset="-122"/>
              </a:rPr>
              <a:t>两阶段法</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sz="2400" dirty="0"/>
                  <a:t>Two-Phase method: First Phase, Second Phase</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若</a:t>
                </a:r>
                <a14:m>
                  <m:oMath xmlns:m="http://schemas.openxmlformats.org/officeDocument/2006/math">
                    <m:r>
                      <a:rPr lang="en-US" altLang="zh-CN" sz="2400" i="1" dirty="0">
                        <a:latin typeface="Cambria Math"/>
                      </a:rPr>
                      <m:t>(</m:t>
                    </m:r>
                    <m:r>
                      <a:rPr lang="en-US" altLang="zh-CN" sz="2400" i="1" dirty="0" err="1">
                        <a:latin typeface="Cambria Math"/>
                      </a:rPr>
                      <m:t>𝑥</m:t>
                    </m:r>
                    <m:r>
                      <a:rPr lang="en-US" altLang="zh-CN" sz="2400" i="1" dirty="0" err="1">
                        <a:latin typeface="Cambria Math"/>
                      </a:rPr>
                      <m:t>,</m:t>
                    </m:r>
                    <m:sSub>
                      <m:sSubPr>
                        <m:ctrlPr>
                          <a:rPr lang="en-US" altLang="zh-CN" sz="2400" i="1" dirty="0">
                            <a:latin typeface="Cambria Math" panose="02040503050406030204" pitchFamily="18" charset="0"/>
                          </a:rPr>
                        </m:ctrlPr>
                      </m:sSubPr>
                      <m:e>
                        <m:r>
                          <a:rPr lang="en-US" altLang="zh-CN" sz="2400" i="1" dirty="0" err="1">
                            <a:latin typeface="Cambria Math"/>
                          </a:rPr>
                          <m:t>𝑥</m:t>
                        </m:r>
                      </m:e>
                      <m:sub>
                        <m:r>
                          <a:rPr lang="en-US" altLang="zh-CN" sz="2400" i="1" dirty="0" err="1">
                            <a:latin typeface="Cambria Math"/>
                          </a:rPr>
                          <m:t>𝑎</m:t>
                        </m:r>
                      </m:sub>
                    </m:sSub>
                    <m:r>
                      <a:rPr lang="en-US" altLang="zh-CN" sz="2400" i="1" dirty="0">
                        <a:latin typeface="Cambria Math"/>
                      </a:rPr>
                      <m:t>)</m:t>
                    </m:r>
                    <m:r>
                      <a:rPr lang="en-US" altLang="zh-CN" sz="2400" i="1" baseline="30000" dirty="0">
                        <a:latin typeface="Cambria Math"/>
                      </a:rPr>
                      <m:t>𝑇</m:t>
                    </m:r>
                    <m:r>
                      <a:rPr lang="en-US" altLang="zh-CN" sz="2400" i="1" dirty="0">
                        <a:latin typeface="Cambria Math"/>
                      </a:rPr>
                      <m:t>(</m:t>
                    </m:r>
                    <m:r>
                      <a:rPr lang="en-US" altLang="zh-CN" sz="2400" i="1" dirty="0" err="1">
                        <a:latin typeface="Cambria Math"/>
                      </a:rPr>
                      <m:t>𝑥</m:t>
                    </m:r>
                    <m:r>
                      <a:rPr lang="en-US" altLang="zh-CN" sz="2400" i="1" baseline="-25000" dirty="0" err="1">
                        <a:latin typeface="Cambria Math"/>
                      </a:rPr>
                      <m:t>𝑎</m:t>
                    </m:r>
                    <m:r>
                      <a:rPr lang="en-US" altLang="zh-CN" sz="2400" i="1" dirty="0">
                        <a:latin typeface="Cambria Math"/>
                      </a:rPr>
                      <m:t>=0)</m:t>
                    </m:r>
                  </m:oMath>
                </a14:m>
                <a:r>
                  <a:rPr lang="zh-CN" altLang="en-US" sz="2400" dirty="0"/>
                  <a:t>是</a:t>
                </a:r>
                <a:r>
                  <a:rPr lang="en-US" altLang="zh-CN" sz="2400" dirty="0"/>
                  <a:t>FPLP</a:t>
                </a:r>
                <a:r>
                  <a:rPr lang="zh-CN" altLang="en-US" sz="2400" dirty="0"/>
                  <a:t>的有限最优解，且</a:t>
                </a:r>
                <a14:m>
                  <m:oMath xmlns:m="http://schemas.openxmlformats.org/officeDocument/2006/math">
                    <m:r>
                      <a:rPr lang="en-US" altLang="zh-CN" sz="2400" i="1" dirty="0">
                        <a:latin typeface="Cambria Math"/>
                      </a:rPr>
                      <m:t>𝑥</m:t>
                    </m:r>
                    <m:r>
                      <a:rPr lang="en-US" altLang="zh-CN" sz="2400" i="1" baseline="-25000" dirty="0" err="1">
                        <a:latin typeface="Cambria Math"/>
                      </a:rPr>
                      <m:t>𝑎</m:t>
                    </m:r>
                  </m:oMath>
                </a14:m>
                <a:r>
                  <a:rPr lang="en-US" altLang="zh-CN" sz="2400" i="1" baseline="-25000" dirty="0"/>
                  <a:t> </a:t>
                </a:r>
                <a:r>
                  <a:rPr lang="zh-CN" altLang="en-US" sz="2400" dirty="0"/>
                  <a:t>的分量都是非基变量，则</a:t>
                </a:r>
                <a14:m>
                  <m:oMath xmlns:m="http://schemas.openxmlformats.org/officeDocument/2006/math">
                    <m:r>
                      <a:rPr lang="en-US" altLang="zh-CN" sz="2400" i="1" dirty="0">
                        <a:latin typeface="Cambria Math"/>
                      </a:rPr>
                      <m:t>𝑥</m:t>
                    </m:r>
                  </m:oMath>
                </a14:m>
                <a:r>
                  <a:rPr lang="zh-CN" altLang="en-US" sz="2400" dirty="0"/>
                  <a:t>是</a:t>
                </a:r>
                <a:r>
                  <a:rPr lang="en-US" altLang="zh-CN" sz="2400" dirty="0"/>
                  <a:t>SPLP</a:t>
                </a:r>
                <a:r>
                  <a:rPr lang="zh-CN" altLang="en-US" sz="2400" dirty="0"/>
                  <a:t>的一个基本可行解</a:t>
                </a:r>
                <a:endParaRPr lang="en-US" altLang="zh-CN" sz="2400" dirty="0"/>
              </a:p>
              <a:p>
                <a:r>
                  <a:rPr lang="zh-CN" altLang="en-US" sz="2400" dirty="0"/>
                  <a:t>若</a:t>
                </a:r>
                <a14:m>
                  <m:oMath xmlns:m="http://schemas.openxmlformats.org/officeDocument/2006/math">
                    <m:r>
                      <a:rPr lang="en-US" altLang="zh-CN" sz="2400" i="1" dirty="0">
                        <a:latin typeface="Cambria Math"/>
                      </a:rPr>
                      <m:t>(</m:t>
                    </m:r>
                    <m:r>
                      <a:rPr lang="en-US" altLang="zh-CN" sz="2400" i="1" dirty="0" err="1">
                        <a:latin typeface="Cambria Math"/>
                      </a:rPr>
                      <m:t>𝑥</m:t>
                    </m:r>
                    <m:r>
                      <a:rPr lang="en-US" altLang="zh-CN" sz="2400" i="1" dirty="0" err="1">
                        <a:latin typeface="Cambria Math"/>
                      </a:rPr>
                      <m:t>,</m:t>
                    </m:r>
                    <m:sSub>
                      <m:sSubPr>
                        <m:ctrlPr>
                          <a:rPr lang="en-US" altLang="zh-CN" sz="2400" b="1" i="1" dirty="0" smtClean="0">
                            <a:latin typeface="Cambria Math" panose="02040503050406030204" pitchFamily="18" charset="0"/>
                          </a:rPr>
                        </m:ctrlPr>
                      </m:sSubPr>
                      <m:e>
                        <m:r>
                          <a:rPr lang="en-US" altLang="zh-CN" sz="2400" i="1" dirty="0" err="1">
                            <a:latin typeface="Cambria Math"/>
                          </a:rPr>
                          <m:t>𝑥</m:t>
                        </m:r>
                      </m:e>
                      <m:sub>
                        <m:r>
                          <a:rPr lang="en-US" altLang="zh-CN" sz="2400" i="1" dirty="0" err="1">
                            <a:latin typeface="Cambria Math"/>
                          </a:rPr>
                          <m:t>𝑎</m:t>
                        </m:r>
                      </m:sub>
                    </m:sSub>
                    <m:r>
                      <a:rPr lang="en-US" altLang="zh-CN" sz="2400" i="1" dirty="0">
                        <a:latin typeface="Cambria Math"/>
                      </a:rPr>
                      <m:t>)</m:t>
                    </m:r>
                    <m:r>
                      <a:rPr lang="en-US" altLang="zh-CN" sz="2400" i="1" baseline="30000" dirty="0">
                        <a:latin typeface="Cambria Math"/>
                      </a:rPr>
                      <m:t>𝑇</m:t>
                    </m:r>
                    <m:r>
                      <a:rPr lang="en-US" altLang="zh-CN" sz="2400" i="1" dirty="0">
                        <a:latin typeface="Cambria Math"/>
                      </a:rPr>
                      <m:t>(</m:t>
                    </m:r>
                    <m:r>
                      <a:rPr lang="en-US" altLang="zh-CN" sz="2400" i="1" dirty="0" err="1">
                        <a:latin typeface="Cambria Math"/>
                      </a:rPr>
                      <m:t>𝑥</m:t>
                    </m:r>
                    <m:r>
                      <a:rPr lang="en-US" altLang="zh-CN" sz="2400" i="1" baseline="-25000" dirty="0" err="1">
                        <a:latin typeface="Cambria Math"/>
                      </a:rPr>
                      <m:t>𝑎</m:t>
                    </m:r>
                    <m:r>
                      <a:rPr lang="en-US" altLang="zh-CN" sz="2400" i="1" dirty="0">
                        <a:latin typeface="Cambria Math"/>
                      </a:rPr>
                      <m:t>&gt;0)</m:t>
                    </m:r>
                  </m:oMath>
                </a14:m>
                <a:r>
                  <a:rPr lang="zh-CN" altLang="en-US" sz="2400" dirty="0"/>
                  <a:t>是</a:t>
                </a:r>
                <a:r>
                  <a:rPr lang="en-US" altLang="zh-CN" sz="2400" dirty="0"/>
                  <a:t>FPLP</a:t>
                </a:r>
                <a:r>
                  <a:rPr lang="zh-CN" altLang="en-US" sz="2400" dirty="0"/>
                  <a:t>的有限最优解，则</a:t>
                </a:r>
                <a:r>
                  <a:rPr lang="en-US" altLang="zh-CN" sz="2400" dirty="0"/>
                  <a:t>SPLP</a:t>
                </a:r>
                <a:r>
                  <a:rPr lang="zh-CN" altLang="en-US" sz="2400" dirty="0"/>
                  <a:t>无可行解</a:t>
                </a:r>
                <a:endParaRPr lang="en-US" altLang="zh-CN" sz="2400" dirty="0"/>
              </a:p>
              <a:p>
                <a:r>
                  <a:rPr lang="zh-CN" altLang="en-US" sz="2400" dirty="0"/>
                  <a:t>若</a:t>
                </a:r>
                <a14:m>
                  <m:oMath xmlns:m="http://schemas.openxmlformats.org/officeDocument/2006/math">
                    <m:r>
                      <a:rPr lang="en-US" altLang="zh-CN" sz="2400" i="1" dirty="0">
                        <a:latin typeface="Cambria Math"/>
                      </a:rPr>
                      <m:t>(</m:t>
                    </m:r>
                    <m:r>
                      <a:rPr lang="en-US" altLang="zh-CN" sz="2400" i="1" dirty="0" err="1">
                        <a:latin typeface="Cambria Math"/>
                      </a:rPr>
                      <m:t>𝑥</m:t>
                    </m:r>
                    <m:r>
                      <a:rPr lang="en-US" altLang="zh-CN" sz="2400" i="1" dirty="0" err="1">
                        <a:latin typeface="Cambria Math"/>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𝒙</m:t>
                        </m:r>
                      </m:e>
                      <m:sub>
                        <m:r>
                          <a:rPr lang="en-US" altLang="zh-CN" sz="2400" i="1" dirty="0" err="1">
                            <a:latin typeface="Cambria Math"/>
                          </a:rPr>
                          <m:t>𝑎</m:t>
                        </m:r>
                      </m:sub>
                    </m:sSub>
                    <m:r>
                      <a:rPr lang="en-US" altLang="zh-CN" sz="2400" i="1" dirty="0">
                        <a:latin typeface="Cambria Math"/>
                      </a:rPr>
                      <m:t>)</m:t>
                    </m:r>
                    <m:r>
                      <a:rPr lang="en-US" altLang="zh-CN" sz="2400" i="1" baseline="30000" dirty="0">
                        <a:latin typeface="Cambria Math"/>
                      </a:rPr>
                      <m:t>𝑇</m:t>
                    </m:r>
                    <m:r>
                      <a:rPr lang="en-US" altLang="zh-CN" sz="2400" i="1" dirty="0">
                        <a:latin typeface="Cambria Math"/>
                      </a:rPr>
                      <m:t>(</m:t>
                    </m:r>
                    <m:r>
                      <a:rPr lang="en-US" altLang="zh-CN" sz="2400" i="1" dirty="0" err="1">
                        <a:latin typeface="Cambria Math"/>
                      </a:rPr>
                      <m:t>𝑥</m:t>
                    </m:r>
                    <m:r>
                      <a:rPr lang="en-US" altLang="zh-CN" sz="2400" i="1" baseline="-25000" dirty="0" err="1">
                        <a:latin typeface="Cambria Math"/>
                      </a:rPr>
                      <m:t>𝑎</m:t>
                    </m:r>
                    <m:r>
                      <a:rPr lang="en-US" altLang="zh-CN" sz="2400" i="1" dirty="0">
                        <a:latin typeface="Cambria Math"/>
                      </a:rPr>
                      <m:t>=0)</m:t>
                    </m:r>
                  </m:oMath>
                </a14:m>
                <a:r>
                  <a:rPr lang="zh-CN" altLang="en-US" sz="2400" dirty="0"/>
                  <a:t>是</a:t>
                </a:r>
                <a:r>
                  <a:rPr lang="en-US" altLang="zh-CN" sz="2400" dirty="0"/>
                  <a:t>FPLP</a:t>
                </a:r>
                <a:r>
                  <a:rPr lang="zh-CN" altLang="en-US" sz="2400" dirty="0"/>
                  <a:t>的有限最优解，且</a:t>
                </a:r>
                <a14:m>
                  <m:oMath xmlns:m="http://schemas.openxmlformats.org/officeDocument/2006/math">
                    <m:r>
                      <a:rPr lang="en-US" altLang="zh-CN" sz="2400" i="1" dirty="0">
                        <a:latin typeface="Cambria Math"/>
                      </a:rPr>
                      <m:t>𝑥</m:t>
                    </m:r>
                    <m:r>
                      <a:rPr lang="en-US" altLang="zh-CN" sz="2400" i="1" baseline="-25000" dirty="0" err="1">
                        <a:latin typeface="Cambria Math"/>
                      </a:rPr>
                      <m:t>𝑎</m:t>
                    </m:r>
                  </m:oMath>
                </a14:m>
                <a:r>
                  <a:rPr lang="en-US" altLang="zh-CN" sz="2400" i="1" baseline="-25000" dirty="0"/>
                  <a:t> </a:t>
                </a:r>
                <a:r>
                  <a:rPr lang="zh-CN" altLang="en-US" sz="2400" dirty="0"/>
                  <a:t>的某些分量是基变量，则可通过主元素消去法，用原变量中的非基变量，替换出基变量中的人工变量，得到</a:t>
                </a:r>
                <a:r>
                  <a:rPr lang="en-US" altLang="zh-CN" sz="2400" dirty="0"/>
                  <a:t>SPLP</a:t>
                </a:r>
                <a:r>
                  <a:rPr lang="zh-CN" altLang="en-US" sz="2400" dirty="0"/>
                  <a:t>的一个基本可行解</a:t>
                </a:r>
              </a:p>
              <a:p>
                <a:endParaRPr lang="zh-CN" altLang="en-US" sz="2400" dirty="0"/>
              </a:p>
              <a:p>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26" t="-868" r="-1058" b="-542"/>
                </a:stretch>
              </a:blipFill>
            </p:spPr>
            <p:txBody>
              <a:bodyPr/>
              <a:lstStyle/>
              <a:p>
                <a:r>
                  <a:rPr lang="zh-CN" altLang="en-US">
                    <a:noFill/>
                  </a:rPr>
                  <a:t> </a:t>
                </a:r>
                <a:endParaRPr lang="zh-CN" altLang="en-US">
                  <a:noFill/>
                </a:endParaRPr>
              </a:p>
            </p:txBody>
          </p:sp>
        </mc:Fallback>
      </mc:AlternateContent>
      <p:graphicFrame>
        <p:nvGraphicFramePr>
          <p:cNvPr id="4" name="Object 3"/>
          <p:cNvGraphicFramePr>
            <a:graphicFrameLocks noGrp="1" noChangeAspect="1"/>
          </p:cNvGraphicFramePr>
          <p:nvPr/>
        </p:nvGraphicFramePr>
        <p:xfrm>
          <a:off x="1725613" y="1809750"/>
          <a:ext cx="6094412" cy="2071688"/>
        </p:xfrm>
        <a:graphic>
          <a:graphicData uri="http://schemas.openxmlformats.org/presentationml/2006/ole">
            <mc:AlternateContent xmlns:mc="http://schemas.openxmlformats.org/markup-compatibility/2006">
              <mc:Choice xmlns:v="urn:schemas-microsoft-com:vml" Requires="v">
                <p:oleObj spid="_x0000_s29818" name="Equation" r:id="rId4" imgW="73152000" imgH="25603200" progId="Equation.DSMT4">
                  <p:embed/>
                </p:oleObj>
              </mc:Choice>
              <mc:Fallback>
                <p:oleObj name="Equation" r:id="rId4" imgW="73152000" imgH="25603200" progId="Equation.DSMT4">
                  <p:embed/>
                  <p:pic>
                    <p:nvPicPr>
                      <p:cNvPr id="0" name="Object 3"/>
                      <p:cNvPicPr>
                        <a:picLocks noGrp="1" noChangeAspect="1" noChangeArrowheads="1"/>
                      </p:cNvPicPr>
                      <p:nvPr/>
                    </p:nvPicPr>
                    <p:blipFill>
                      <a:blip r:embed="rId5"/>
                      <a:srcRect/>
                      <a:stretch>
                        <a:fillRect/>
                      </a:stretch>
                    </p:blipFill>
                    <p:spPr bwMode="auto">
                      <a:xfrm>
                        <a:off x="1725613" y="1809750"/>
                        <a:ext cx="6094412" cy="20716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 calcmode="lin" valueType="num">
                                      <p:cBhvr additive="base">
                                        <p:cTn id="3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2800" dirty="0">
                <a:latin typeface="隶书" panose="02010509060101010101" pitchFamily="1" charset="-122"/>
              </a:rPr>
              <a:t>-</a:t>
            </a:r>
            <a:r>
              <a:rPr lang="zh-CN" altLang="en-US" sz="1800" dirty="0">
                <a:latin typeface="隶书" panose="02010509060101010101" pitchFamily="1" charset="-122"/>
              </a:rPr>
              <a:t>两阶段法</a:t>
            </a:r>
            <a:r>
              <a:rPr lang="en-US" altLang="zh-CN" sz="1800" dirty="0">
                <a:latin typeface="隶书" panose="02010509060101010101" pitchFamily="1" charset="-122"/>
              </a:rPr>
              <a:t>-</a:t>
            </a:r>
            <a:r>
              <a:rPr lang="zh-CN" altLang="en-US" sz="1800" dirty="0">
                <a:latin typeface="隶书" panose="02010509060101010101" pitchFamily="1" charset="-122"/>
              </a:rPr>
              <a:t>例子</a:t>
            </a:r>
            <a:endParaRPr lang="zh-CN" altLang="en-US" sz="1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用两阶段法求解</a:t>
                </a:r>
                <a14:m>
                  <m:oMath xmlns:m="http://schemas.openxmlformats.org/officeDocument/2006/math">
                    <m:r>
                      <a:rPr lang="en-US" altLang="zh-CN" sz="2000" b="1" i="1" smtClean="0">
                        <a:latin typeface="Cambria Math"/>
                      </a:rPr>
                      <m:t>𝒎𝒂𝒙</m:t>
                    </m:r>
                    <m:r>
                      <a:rPr lang="en-US" altLang="zh-CN" sz="2000" b="1" i="1" smtClean="0">
                        <a:latin typeface="Cambria Math"/>
                      </a:rPr>
                      <m:t> </m:t>
                    </m:r>
                    <m:r>
                      <a:rPr lang="en-US" altLang="zh-CN" sz="2000" b="1" i="1" smtClean="0">
                        <a:latin typeface="Cambria Math"/>
                      </a:rPr>
                      <m:t>𝒛</m:t>
                    </m:r>
                    <m:r>
                      <a:rPr lang="en-US" altLang="zh-CN" sz="2000" b="1" i="1" smtClean="0">
                        <a:latin typeface="Cambria Math"/>
                      </a:rPr>
                      <m:t>=</m:t>
                    </m:r>
                    <m:r>
                      <a:rPr lang="en-US" altLang="zh-CN" sz="2000" b="1" i="1" smtClean="0">
                        <a:latin typeface="Cambria Math"/>
                      </a:rPr>
                      <m:t>𝟑</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𝒕</m:t>
                    </m:r>
                    <m:r>
                      <a:rPr lang="en-US" altLang="zh-CN" sz="2000" b="1" i="1" smtClean="0">
                        <a:latin typeface="Cambria Math"/>
                      </a:rPr>
                      <m:t>.</m:t>
                    </m:r>
                    <m:d>
                      <m:dPr>
                        <m:begChr m:val="{"/>
                        <m:endChr m:val=""/>
                        <m:ctrlPr>
                          <a:rPr lang="en-US" altLang="zh-CN" sz="2000" b="1" i="1" smtClean="0">
                            <a:latin typeface="Cambria Math" panose="02040503050406030204" pitchFamily="18" charset="0"/>
                          </a:rPr>
                        </m:ctrlPr>
                      </m:dPr>
                      <m:e>
                        <m:eqArr>
                          <m:eqArrPr>
                            <m:ctrlPr>
                              <a:rPr lang="en-US" altLang="zh-CN" sz="2000" b="1" i="1" smtClean="0">
                                <a:latin typeface="Cambria Math" panose="02040503050406030204" pitchFamily="18" charset="0"/>
                              </a:rPr>
                            </m:ctrlPr>
                          </m:eqArr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𝟏𝟏</m:t>
                            </m:r>
                          </m:e>
                          <m:e>
                            <m:r>
                              <a:rPr lang="en-US" altLang="zh-CN" sz="2000" b="1" i="1" smtClean="0">
                                <a:latin typeface="Cambria Math"/>
                              </a:rPr>
                              <m:t>−</m:t>
                            </m:r>
                            <m:r>
                              <a:rPr lang="en-US" altLang="zh-CN" sz="2000" b="1" i="1" smtClean="0">
                                <a:latin typeface="Cambria Math"/>
                              </a:rPr>
                              <m:t>𝟒</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𝟑</m:t>
                            </m:r>
                          </m:e>
                          <m:e>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𝟏</m:t>
                            </m:r>
                          </m:e>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𝟎</m:t>
                            </m:r>
                          </m:e>
                        </m:eqArr>
                      </m:e>
                    </m:d>
                  </m:oMath>
                </a14:m>
                <a:endParaRPr lang="en-US" altLang="zh-CN" sz="2000" dirty="0"/>
              </a:p>
              <a:p>
                <a:r>
                  <a:rPr lang="zh-CN" altLang="en-US" sz="2000" dirty="0"/>
                  <a:t>第一步，标准化并引入人工变量，建立辅助问题，</a:t>
                </a:r>
                <a14:m>
                  <m:oMath xmlns:m="http://schemas.openxmlformats.org/officeDocument/2006/math">
                    <m:r>
                      <a:rPr lang="en-US" altLang="zh-CN" sz="2000" b="1" i="1" smtClean="0">
                        <a:latin typeface="Cambria Math"/>
                      </a:rPr>
                      <m:t>𝒎𝒂𝒙</m:t>
                    </m:r>
                    <m:r>
                      <a:rPr lang="en-US" altLang="zh-CN" sz="2000" b="1" i="1" smtClean="0">
                        <a:latin typeface="Cambria Math"/>
                      </a:rPr>
                      <m:t> </m:t>
                    </m:r>
                    <m:sSup>
                      <m:sSupPr>
                        <m:ctrlPr>
                          <a:rPr lang="en-US" altLang="zh-CN" sz="2000" b="1" i="1" smtClean="0">
                            <a:latin typeface="Cambria Math" panose="02040503050406030204" pitchFamily="18" charset="0"/>
                          </a:rPr>
                        </m:ctrlPr>
                      </m:sSupPr>
                      <m:e>
                        <m:r>
                          <a:rPr lang="en-US" altLang="zh-CN" sz="2000" b="1" i="1" smtClean="0">
                            <a:latin typeface="Cambria Math"/>
                          </a:rPr>
                          <m:t>𝒛</m:t>
                        </m:r>
                      </m:e>
                      <m:sup>
                        <m:r>
                          <a:rPr lang="en-US" altLang="zh-CN" sz="2000" b="1" i="1" smtClean="0">
                            <a:latin typeface="Cambria Math"/>
                          </a:rPr>
                          <m:t>′</m:t>
                        </m:r>
                      </m:sup>
                    </m:sSup>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𝟔</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𝟕</m:t>
                        </m:r>
                      </m:sub>
                    </m:sSub>
                    <m:r>
                      <a:rPr lang="en-US" altLang="zh-CN" sz="2000" b="1" i="1" smtClean="0">
                        <a:latin typeface="Cambria Math"/>
                      </a:rPr>
                      <m:t>,</m:t>
                    </m:r>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𝒕</m:t>
                    </m:r>
                    <m:r>
                      <a:rPr lang="en-US" altLang="zh-CN" sz="2000" b="1" i="1" smtClean="0">
                        <a:latin typeface="Cambria Math"/>
                      </a:rPr>
                      <m:t>.</m:t>
                    </m:r>
                    <m:d>
                      <m:dPr>
                        <m:begChr m:val="{"/>
                        <m:endChr m:val=""/>
                        <m:ctrlPr>
                          <a:rPr lang="en-US" altLang="zh-CN" sz="2000" b="1" i="1" smtClean="0">
                            <a:latin typeface="Cambria Math" panose="02040503050406030204" pitchFamily="18" charset="0"/>
                          </a:rPr>
                        </m:ctrlPr>
                      </m:dPr>
                      <m:e>
                        <m:eqArr>
                          <m:eqArrPr>
                            <m:ctrlPr>
                              <a:rPr lang="en-US" altLang="zh-CN" sz="2000" b="1" i="1" smtClean="0">
                                <a:latin typeface="Cambria Math" panose="02040503050406030204" pitchFamily="18" charset="0"/>
                              </a:rPr>
                            </m:ctrlPr>
                          </m:eqArr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𝟒</m:t>
                                </m:r>
                              </m:sub>
                            </m:sSub>
                            <m:r>
                              <a:rPr lang="en-US" altLang="zh-CN" sz="2000" b="1" i="1" smtClean="0">
                                <a:latin typeface="Cambria Math"/>
                              </a:rPr>
                              <m:t>=</m:t>
                            </m:r>
                            <m:r>
                              <a:rPr lang="en-US" altLang="zh-CN" sz="2000" b="1" i="1" smtClean="0">
                                <a:latin typeface="Cambria Math"/>
                              </a:rPr>
                              <m:t>𝟏𝟏</m:t>
                            </m:r>
                          </m:e>
                          <m:e>
                            <m:r>
                              <a:rPr lang="en-US" altLang="zh-CN" sz="2000" b="1" i="1" smtClean="0">
                                <a:latin typeface="Cambria Math"/>
                              </a:rPr>
                              <m:t>−</m:t>
                            </m:r>
                            <m:r>
                              <a:rPr lang="en-US" altLang="zh-CN" sz="2000" b="1" i="1" smtClean="0">
                                <a:latin typeface="Cambria Math"/>
                              </a:rPr>
                              <m:t>𝟒</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𝟓</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𝟔</m:t>
                                </m:r>
                              </m:sub>
                            </m:sSub>
                            <m:r>
                              <a:rPr lang="en-US" altLang="zh-CN" sz="2000" b="1" i="1" smtClean="0">
                                <a:latin typeface="Cambria Math"/>
                              </a:rPr>
                              <m:t>=</m:t>
                            </m:r>
                            <m:r>
                              <a:rPr lang="en-US" altLang="zh-CN" sz="2000" b="1" i="1" smtClean="0">
                                <a:latin typeface="Cambria Math"/>
                              </a:rPr>
                              <m:t>𝟑</m:t>
                            </m:r>
                          </m:e>
                          <m:e>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𝟕</m:t>
                                </m:r>
                              </m:sub>
                            </m:sSub>
                            <m:r>
                              <a:rPr lang="en-US" altLang="zh-CN" sz="2000" b="1" i="1" smtClean="0">
                                <a:latin typeface="Cambria Math"/>
                              </a:rPr>
                              <m:t>=</m:t>
                            </m:r>
                            <m:r>
                              <a:rPr lang="en-US" altLang="zh-CN" sz="2000" b="1" i="1" smtClean="0">
                                <a:latin typeface="Cambria Math"/>
                              </a:rPr>
                              <m:t>𝟏</m:t>
                            </m:r>
                          </m:e>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𝒊</m:t>
                                </m:r>
                              </m:sub>
                            </m:sSub>
                            <m:r>
                              <a:rPr lang="en-US" altLang="zh-CN" sz="2000" b="1" i="1" smtClean="0">
                                <a:latin typeface="Cambria Math"/>
                              </a:rPr>
                              <m:t>≥</m:t>
                            </m:r>
                            <m:r>
                              <a:rPr lang="en-US" altLang="zh-CN" sz="2000" b="1" i="1" smtClean="0">
                                <a:latin typeface="Cambria Math"/>
                              </a:rPr>
                              <m:t>𝟎</m:t>
                            </m:r>
                          </m:e>
                        </m:eqArr>
                      </m:e>
                    </m:d>
                  </m:oMath>
                </a14:m>
                <a:endParaRPr lang="en-US" altLang="zh-CN" sz="2000" dirty="0"/>
              </a:p>
              <a:p>
                <a:r>
                  <a:rPr lang="zh-CN" altLang="en-US" sz="2000" dirty="0"/>
                  <a:t>用单纯形表，从</a:t>
                </a:r>
                <a14:m>
                  <m:oMath xmlns:m="http://schemas.openxmlformats.org/officeDocument/2006/math">
                    <m:sSubSup>
                      <m:sSubSupPr>
                        <m:ctrlPr>
                          <a:rPr lang="en-US" altLang="zh-CN" sz="2000" b="1" i="1" smtClean="0">
                            <a:latin typeface="Cambria Math" panose="02040503050406030204" pitchFamily="18" charset="0"/>
                          </a:rPr>
                        </m:ctrlPr>
                      </m:sSubSupPr>
                      <m:e>
                        <m:r>
                          <a:rPr lang="en-US" altLang="zh-CN" sz="2000" b="1" i="1" smtClean="0">
                            <a:latin typeface="Cambria Math"/>
                          </a:rPr>
                          <m:t>𝒙</m:t>
                        </m:r>
                      </m:e>
                      <m:sub>
                        <m:r>
                          <a:rPr lang="en-US" altLang="zh-CN" sz="2000" b="1" i="1" smtClean="0">
                            <a:latin typeface="Cambria Math"/>
                          </a:rPr>
                          <m:t>𝑩</m:t>
                        </m:r>
                      </m:sub>
                      <m:sup>
                        <m:d>
                          <m:dPr>
                            <m:ctrlPr>
                              <a:rPr lang="en-US" altLang="zh-CN" sz="2000" b="1" i="1" smtClean="0">
                                <a:latin typeface="Cambria Math" panose="02040503050406030204" pitchFamily="18" charset="0"/>
                              </a:rPr>
                            </m:ctrlPr>
                          </m:dPr>
                          <m:e>
                            <m:r>
                              <a:rPr lang="en-US" altLang="zh-CN" sz="2000" b="1" i="1" smtClean="0">
                                <a:latin typeface="Cambria Math"/>
                              </a:rPr>
                              <m:t>𝟎</m:t>
                            </m:r>
                          </m:e>
                        </m:d>
                      </m:sup>
                    </m:sSubSup>
                    <m:r>
                      <a:rPr lang="en-US" altLang="zh-CN" sz="2000" b="1" i="1" smtClean="0">
                        <a:latin typeface="Cambria Math"/>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𝟒</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𝟔</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𝟕</m:t>
                                </m:r>
                              </m:sub>
                            </m:sSub>
                          </m:e>
                        </m:d>
                      </m:e>
                      <m:sup>
                        <m:r>
                          <a:rPr lang="en-US" altLang="zh-CN" sz="2000" b="1" i="1" smtClean="0">
                            <a:latin typeface="Cambria Math"/>
                          </a:rPr>
                          <m:t>𝑻</m:t>
                        </m:r>
                      </m:sup>
                    </m:sSup>
                    <m:sSubSup>
                      <m:sSubSupPr>
                        <m:ctrlPr>
                          <a:rPr lang="en-US" altLang="zh-CN" sz="2000" i="1">
                            <a:latin typeface="Cambria Math" panose="02040503050406030204" pitchFamily="18" charset="0"/>
                          </a:rPr>
                        </m:ctrlPr>
                      </m:sSubSupPr>
                      <m:e>
                        <m:r>
                          <a:rPr lang="en-US" altLang="zh-CN" sz="2000" b="1" i="1" smtClean="0">
                            <a:latin typeface="Cambria Math"/>
                          </a:rPr>
                          <m:t>⇒</m:t>
                        </m:r>
                        <m:r>
                          <a:rPr lang="en-US" altLang="zh-CN" sz="2000" i="1">
                            <a:latin typeface="Cambria Math"/>
                          </a:rPr>
                          <m:t>𝒙</m:t>
                        </m:r>
                      </m:e>
                      <m:sub>
                        <m:r>
                          <a:rPr lang="en-US" altLang="zh-CN" sz="2000" i="1">
                            <a:latin typeface="Cambria Math"/>
                          </a:rPr>
                          <m:t>𝑩</m:t>
                        </m:r>
                      </m:sub>
                      <m:sup>
                        <m:d>
                          <m:dPr>
                            <m:ctrlPr>
                              <a:rPr lang="en-US" altLang="zh-CN" sz="2000" i="1">
                                <a:latin typeface="Cambria Math" panose="02040503050406030204" pitchFamily="18" charset="0"/>
                              </a:rPr>
                            </m:ctrlPr>
                          </m:dPr>
                          <m:e>
                            <m:r>
                              <a:rPr lang="en-US" altLang="zh-CN" sz="2000" b="1" i="1" smtClean="0">
                                <a:latin typeface="Cambria Math"/>
                              </a:rPr>
                              <m:t>𝟏</m:t>
                            </m:r>
                          </m:e>
                        </m:d>
                      </m:sup>
                    </m:sSubSup>
                    <m:r>
                      <a:rPr lang="en-US" altLang="zh-CN" sz="2000" i="1">
                        <a:latin typeface="Cambria Math"/>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𝟒</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𝟔</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𝟑</m:t>
                                </m:r>
                              </m:sub>
                            </m:sSub>
                          </m:e>
                        </m:d>
                      </m:e>
                      <m:sup>
                        <m:r>
                          <a:rPr lang="en-US" altLang="zh-CN" sz="2000" i="1">
                            <a:latin typeface="Cambria Math"/>
                          </a:rPr>
                          <m:t>𝑻</m:t>
                        </m:r>
                      </m:sup>
                    </m:sSup>
                    <m:r>
                      <a:rPr lang="en-US" altLang="zh-CN" sz="2000" b="1" i="1" smtClean="0">
                        <a:latin typeface="Cambria Math"/>
                      </a:rPr>
                      <m:t>⇒</m:t>
                    </m:r>
                    <m:sSubSup>
                      <m:sSubSupPr>
                        <m:ctrlPr>
                          <a:rPr lang="en-US" altLang="zh-CN" sz="2000" i="1">
                            <a:latin typeface="Cambria Math" panose="02040503050406030204" pitchFamily="18" charset="0"/>
                          </a:rPr>
                        </m:ctrlPr>
                      </m:sSubSupPr>
                      <m:e>
                        <m:r>
                          <a:rPr lang="en-US" altLang="zh-CN" sz="2000" i="1">
                            <a:latin typeface="Cambria Math"/>
                          </a:rPr>
                          <m:t>𝒙</m:t>
                        </m:r>
                      </m:e>
                      <m:sub>
                        <m:r>
                          <a:rPr lang="en-US" altLang="zh-CN" sz="2000" i="1">
                            <a:latin typeface="Cambria Math"/>
                          </a:rPr>
                          <m:t>𝑩</m:t>
                        </m:r>
                      </m:sub>
                      <m:sup>
                        <m:d>
                          <m:dPr>
                            <m:ctrlPr>
                              <a:rPr lang="en-US" altLang="zh-CN" sz="2000" i="1">
                                <a:latin typeface="Cambria Math" panose="02040503050406030204" pitchFamily="18" charset="0"/>
                              </a:rPr>
                            </m:ctrlPr>
                          </m:dPr>
                          <m:e>
                            <m:r>
                              <a:rPr lang="en-US" altLang="zh-CN" sz="2000" b="1" i="1" smtClean="0">
                                <a:latin typeface="Cambria Math"/>
                              </a:rPr>
                              <m:t>𝟐</m:t>
                            </m:r>
                          </m:e>
                        </m:d>
                      </m:sup>
                    </m:sSubSup>
                    <m:r>
                      <a:rPr lang="en-US" altLang="zh-CN" sz="2000" i="1">
                        <a:latin typeface="Cambria Math"/>
                      </a:rPr>
                      <m:t>=</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𝟒</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𝟐</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b="1" i="1" smtClean="0">
                                    <a:latin typeface="Cambria Math"/>
                                  </a:rPr>
                                  <m:t>𝟑</m:t>
                                </m:r>
                              </m:sub>
                            </m:sSub>
                          </m:e>
                        </m:d>
                      </m:e>
                      <m:sup>
                        <m:r>
                          <a:rPr lang="en-US" altLang="zh-CN" sz="2000" i="1">
                            <a:latin typeface="Cambria Math"/>
                          </a:rPr>
                          <m:t>𝑻</m:t>
                        </m:r>
                      </m:sup>
                    </m:sSup>
                  </m:oMath>
                </a14:m>
                <a:r>
                  <a:rPr lang="en-US" altLang="zh-CN" sz="2000" dirty="0"/>
                  <a:t>,</a:t>
                </a:r>
                <a:r>
                  <a:rPr lang="zh-CN" altLang="en-US" sz="2000" dirty="0"/>
                  <a:t>此时检验数</a:t>
                </a:r>
                <a14:m>
                  <m:oMath xmlns:m="http://schemas.openxmlformats.org/officeDocument/2006/math">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a:rPr>
                              <m:t>𝝈</m:t>
                            </m:r>
                          </m:e>
                          <m:sub>
                            <m:r>
                              <a:rPr lang="en-US" altLang="zh-CN" sz="2000" b="1" i="1" smtClean="0">
                                <a:latin typeface="Cambria Math"/>
                              </a:rPr>
                              <m:t>𝒊</m:t>
                            </m:r>
                          </m:sub>
                        </m:sSub>
                      </m:e>
                    </m:d>
                    <m:r>
                      <a:rPr lang="en-US" altLang="zh-CN" sz="2000" b="1" i="1" smtClean="0">
                        <a:latin typeface="Cambria Math"/>
                      </a:rPr>
                      <m:t>=</m:t>
                    </m:r>
                    <m:d>
                      <m:dPr>
                        <m:ctrlPr>
                          <a:rPr lang="en-US" altLang="zh-CN" sz="2000" b="1" i="1" smtClean="0">
                            <a:latin typeface="Cambria Math" panose="02040503050406030204" pitchFamily="18" charset="0"/>
                          </a:rPr>
                        </m:ctrlPr>
                      </m:dPr>
                      <m:e>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𝟏</m:t>
                        </m:r>
                      </m:e>
                    </m:d>
                    <m:r>
                      <a:rPr lang="en-US" altLang="zh-CN" sz="2000" b="1" i="1" dirty="0" smtClean="0">
                        <a:latin typeface="Cambria Math"/>
                      </a:rPr>
                      <m:t>,</m:t>
                    </m:r>
                    <m:r>
                      <a:rPr lang="zh-CN" altLang="en-US" sz="2000" b="1" i="1" dirty="0" smtClean="0">
                        <a:latin typeface="Cambria Math"/>
                      </a:rPr>
                      <m:t>得</m:t>
                    </m:r>
                    <m:r>
                      <a:rPr lang="zh-CN" altLang="en-US" sz="2000" i="1" dirty="0">
                        <a:latin typeface="Cambria Math"/>
                      </a:rPr>
                      <m:t>最优解</m:t>
                    </m:r>
                    <m:sSup>
                      <m:sSupPr>
                        <m:ctrlPr>
                          <a:rPr lang="en-US" altLang="zh-CN" sz="2000" b="1" i="1" dirty="0" smtClean="0">
                            <a:latin typeface="Cambria Math" panose="02040503050406030204" pitchFamily="18" charset="0"/>
                          </a:rPr>
                        </m:ctrlPr>
                      </m:sSupPr>
                      <m:e>
                        <m:r>
                          <a:rPr lang="en-US" altLang="zh-CN" sz="2000" b="1" i="1" dirty="0" smtClean="0">
                            <a:latin typeface="Cambria Math"/>
                          </a:rPr>
                          <m:t>𝒙</m:t>
                        </m:r>
                      </m:e>
                      <m:sup>
                        <m:r>
                          <a:rPr lang="en-US" altLang="zh-CN" sz="2000" b="1" i="1" dirty="0" smtClean="0">
                            <a:latin typeface="Cambria Math"/>
                          </a:rPr>
                          <m:t>∗</m:t>
                        </m:r>
                      </m:sup>
                    </m:sSup>
                    <m:r>
                      <a:rPr lang="en-US" altLang="zh-CN" sz="2000" b="1" i="1" dirty="0" smtClean="0">
                        <a:latin typeface="Cambria Math"/>
                      </a:rPr>
                      <m:t>=</m:t>
                    </m:r>
                    <m:sSup>
                      <m:sSupPr>
                        <m:ctrlPr>
                          <a:rPr lang="en-US" altLang="zh-CN" sz="2000" b="1" i="1" dirty="0" smtClean="0">
                            <a:latin typeface="Cambria Math" panose="02040503050406030204" pitchFamily="18" charset="0"/>
                          </a:rPr>
                        </m:ctrlPr>
                      </m:sSupPr>
                      <m:e>
                        <m:d>
                          <m:dPr>
                            <m:ctrlPr>
                              <a:rPr lang="en-US" altLang="zh-CN" sz="2000" b="1" i="1" dirty="0" smtClean="0">
                                <a:latin typeface="Cambria Math" panose="02040503050406030204" pitchFamily="18" charset="0"/>
                              </a:rPr>
                            </m:ctrlPr>
                          </m:dPr>
                          <m:e>
                            <m:r>
                              <a:rPr lang="en-US" altLang="zh-CN" sz="2000" b="1" i="1" dirty="0" smtClean="0">
                                <a:latin typeface="Cambria Math"/>
                              </a:rPr>
                              <m:t>𝟎</m:t>
                            </m:r>
                            <m:r>
                              <a:rPr lang="en-US" altLang="zh-CN" sz="2000" b="1" i="1" dirty="0" smtClean="0">
                                <a:latin typeface="Cambria Math"/>
                              </a:rPr>
                              <m:t>,</m:t>
                            </m:r>
                            <m:r>
                              <a:rPr lang="en-US" altLang="zh-CN" sz="2000" b="1" i="1" dirty="0" smtClean="0">
                                <a:latin typeface="Cambria Math"/>
                              </a:rPr>
                              <m:t>𝟏</m:t>
                            </m:r>
                            <m:r>
                              <a:rPr lang="en-US" altLang="zh-CN" sz="2000" b="1" i="1" dirty="0" smtClean="0">
                                <a:latin typeface="Cambria Math"/>
                              </a:rPr>
                              <m:t>,</m:t>
                            </m:r>
                            <m:r>
                              <a:rPr lang="en-US" altLang="zh-CN" sz="2000" b="1" i="1" dirty="0" smtClean="0">
                                <a:latin typeface="Cambria Math"/>
                              </a:rPr>
                              <m:t>𝟏</m:t>
                            </m:r>
                            <m:r>
                              <a:rPr lang="en-US" altLang="zh-CN" sz="2000" b="1" i="1" dirty="0" smtClean="0">
                                <a:latin typeface="Cambria Math"/>
                              </a:rPr>
                              <m:t>,</m:t>
                            </m:r>
                            <m:r>
                              <a:rPr lang="en-US" altLang="zh-CN" sz="2000" b="1" i="1" dirty="0" smtClean="0">
                                <a:latin typeface="Cambria Math"/>
                              </a:rPr>
                              <m:t>𝟏𝟐</m:t>
                            </m:r>
                            <m:r>
                              <a:rPr lang="en-US" altLang="zh-CN" sz="2000" b="1" i="1" dirty="0" smtClean="0">
                                <a:latin typeface="Cambria Math"/>
                              </a:rPr>
                              <m:t>,</m:t>
                            </m:r>
                            <m:r>
                              <a:rPr lang="en-US" altLang="zh-CN" sz="2000" b="1" i="1" dirty="0" smtClean="0">
                                <a:latin typeface="Cambria Math"/>
                              </a:rPr>
                              <m:t>𝟎</m:t>
                            </m:r>
                            <m:r>
                              <a:rPr lang="en-US" altLang="zh-CN" sz="2000" b="1" i="1" dirty="0" smtClean="0">
                                <a:latin typeface="Cambria Math"/>
                              </a:rPr>
                              <m:t>,</m:t>
                            </m:r>
                            <m:r>
                              <a:rPr lang="en-US" altLang="zh-CN" sz="2000" b="1" i="1" dirty="0" smtClean="0">
                                <a:latin typeface="Cambria Math"/>
                              </a:rPr>
                              <m:t>𝟎</m:t>
                            </m:r>
                            <m:r>
                              <a:rPr lang="en-US" altLang="zh-CN" sz="2000" b="1" i="1" dirty="0" smtClean="0">
                                <a:latin typeface="Cambria Math"/>
                              </a:rPr>
                              <m:t>,</m:t>
                            </m:r>
                            <m:r>
                              <a:rPr lang="en-US" altLang="zh-CN" sz="2000" b="1" i="1" dirty="0" smtClean="0">
                                <a:latin typeface="Cambria Math"/>
                              </a:rPr>
                              <m:t>𝟎</m:t>
                            </m:r>
                          </m:e>
                        </m:d>
                      </m:e>
                      <m:sup>
                        <m:r>
                          <a:rPr lang="en-US" altLang="zh-CN" sz="2000" b="1" i="1" dirty="0" smtClean="0">
                            <a:latin typeface="Cambria Math"/>
                          </a:rPr>
                          <m:t>𝑻</m:t>
                        </m:r>
                      </m:sup>
                    </m:sSup>
                  </m:oMath>
                </a14:m>
                <a:r>
                  <a:rPr lang="en-US" altLang="zh-CN" sz="2000" dirty="0"/>
                  <a:t>,</a:t>
                </a:r>
                <a:r>
                  <a:rPr lang="zh-CN" altLang="en-US" sz="2000" dirty="0"/>
                  <a:t>最优值</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a:rPr>
                          <m:t>𝒛</m:t>
                        </m:r>
                      </m:e>
                      <m:sup>
                        <m:r>
                          <a:rPr lang="en-US" altLang="zh-CN" sz="2000" b="1" i="1" smtClean="0">
                            <a:latin typeface="Cambria Math"/>
                          </a:rPr>
                          <m:t>′∗</m:t>
                        </m:r>
                      </m:sup>
                    </m:sSup>
                    <m:r>
                      <a:rPr lang="en-US" altLang="zh-CN" sz="2000" b="1" i="1" smtClean="0">
                        <a:latin typeface="Cambria Math"/>
                      </a:rPr>
                      <m:t>=</m:t>
                    </m:r>
                    <m:r>
                      <a:rPr lang="en-US" altLang="zh-CN" sz="2000" b="1" i="1" smtClean="0">
                        <a:latin typeface="Cambria Math"/>
                      </a:rPr>
                      <m:t>𝟎</m:t>
                    </m:r>
                  </m:oMath>
                </a14:m>
                <a:r>
                  <a:rPr lang="en-US" altLang="zh-CN" sz="2000" dirty="0"/>
                  <a:t>,</a:t>
                </a:r>
                <a:r>
                  <a:rPr lang="zh-CN" altLang="en-US" sz="2000" dirty="0"/>
                  <a:t>由于人工变量的值均为</a:t>
                </a:r>
                <a:r>
                  <a:rPr lang="en-US" altLang="zh-CN" sz="2000" dirty="0"/>
                  <a:t>0</a:t>
                </a:r>
                <a:r>
                  <a:rPr lang="zh-CN" altLang="en-US" sz="2000" dirty="0"/>
                  <a:t>，故得标准化后的原问题的基本可行解为</a:t>
                </a:r>
                <a14:m>
                  <m:oMath xmlns:m="http://schemas.openxmlformats.org/officeDocument/2006/math">
                    <m:r>
                      <a:rPr lang="en-US" altLang="zh-CN" sz="2000" b="1" i="1" smtClean="0">
                        <a:latin typeface="Cambria Math"/>
                      </a:rPr>
                      <m:t>𝒙</m:t>
                    </m:r>
                    <m:r>
                      <a:rPr lang="en-US" altLang="zh-CN" sz="2000" b="1" i="1" smtClean="0">
                        <a:latin typeface="Cambria Math"/>
                      </a:rPr>
                      <m:t>=</m:t>
                    </m:r>
                    <m:sSup>
                      <m:sSupPr>
                        <m:ctrlPr>
                          <a:rPr lang="en-US" altLang="zh-CN" sz="2000" b="1" i="1" smtClean="0">
                            <a:latin typeface="Cambria Math" panose="02040503050406030204" pitchFamily="18" charset="0"/>
                          </a:rPr>
                        </m:ctrlPr>
                      </m:sSupPr>
                      <m:e>
                        <m:d>
                          <m:dPr>
                            <m:ctrlPr>
                              <a:rPr lang="en-US" altLang="zh-CN" sz="2000" b="1" i="1" smtClean="0">
                                <a:latin typeface="Cambria Math" panose="02040503050406030204" pitchFamily="18" charset="0"/>
                              </a:rPr>
                            </m:ctrlPr>
                          </m:dPr>
                          <m:e>
                            <m:r>
                              <a:rPr lang="en-US" altLang="zh-CN" sz="2000" b="1" i="1" smtClean="0">
                                <a:latin typeface="Cambria Math"/>
                              </a:rPr>
                              <m:t>𝟎</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𝟏</m:t>
                            </m:r>
                            <m:r>
                              <a:rPr lang="en-US" altLang="zh-CN" sz="2000" b="1" i="1" smtClean="0">
                                <a:latin typeface="Cambria Math"/>
                              </a:rPr>
                              <m:t>,</m:t>
                            </m:r>
                            <m:r>
                              <a:rPr lang="en-US" altLang="zh-CN" sz="2000" b="1" i="1" smtClean="0">
                                <a:latin typeface="Cambria Math"/>
                              </a:rPr>
                              <m:t>𝟏𝟐</m:t>
                            </m:r>
                            <m:r>
                              <a:rPr lang="en-US" altLang="zh-CN" sz="2000" b="1" i="1" smtClean="0">
                                <a:latin typeface="Cambria Math"/>
                              </a:rPr>
                              <m:t>,</m:t>
                            </m:r>
                            <m:r>
                              <a:rPr lang="en-US" altLang="zh-CN" sz="2000" b="1" i="1" smtClean="0">
                                <a:latin typeface="Cambria Math"/>
                              </a:rPr>
                              <m:t>𝟎</m:t>
                            </m:r>
                          </m:e>
                        </m:d>
                      </m:e>
                      <m:sup>
                        <m:r>
                          <a:rPr lang="en-US" altLang="zh-CN" sz="2000" b="1" i="1" smtClean="0">
                            <a:latin typeface="Cambria Math"/>
                          </a:rPr>
                          <m:t>𝑻</m:t>
                        </m:r>
                      </m:sup>
                    </m:sSup>
                  </m:oMath>
                </a14:m>
                <a:endParaRPr lang="en-US" altLang="zh-CN" sz="2000" b="1" dirty="0"/>
              </a:p>
              <a:p>
                <a:r>
                  <a:rPr lang="zh-CN" altLang="en-US" sz="2000" dirty="0"/>
                  <a:t>第二步，产生初始单纯形：</a:t>
                </a:r>
                <a:r>
                  <a:rPr lang="en-US" altLang="zh-CN" sz="2000" dirty="0"/>
                  <a:t>a)</a:t>
                </a:r>
                <a:r>
                  <a:rPr lang="zh-CN" altLang="en-US" sz="2000" dirty="0"/>
                  <a:t>由第一步的最优单纯形表删除第</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𝒏</m:t>
                        </m:r>
                        <m:r>
                          <a:rPr lang="en-US" altLang="zh-CN" sz="2000" b="1" i="1" smtClean="0">
                            <a:latin typeface="Cambria Math"/>
                          </a:rPr>
                          <m:t>+</m:t>
                        </m:r>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𝒏</m:t>
                        </m:r>
                        <m:r>
                          <a:rPr lang="en-US" altLang="zh-CN" sz="2000" b="1" i="1" smtClean="0">
                            <a:latin typeface="Cambria Math"/>
                          </a:rPr>
                          <m:t>+</m:t>
                        </m:r>
                        <m:r>
                          <a:rPr lang="en-US" altLang="zh-CN" sz="2000" b="1" i="1" smtClean="0">
                            <a:latin typeface="Cambria Math"/>
                          </a:rPr>
                          <m:t>𝒎</m:t>
                        </m:r>
                      </m:sub>
                    </m:sSub>
                  </m:oMath>
                </a14:m>
                <a:r>
                  <a:rPr lang="zh-CN" altLang="en-US" sz="2000" dirty="0"/>
                  <a:t>列；</a:t>
                </a:r>
                <a:r>
                  <a:rPr lang="en-US" altLang="zh-CN" sz="2000" dirty="0"/>
                  <a:t>b)</a:t>
                </a:r>
                <a:r>
                  <a:rPr lang="zh-CN" altLang="en-US" sz="2000" dirty="0"/>
                  <a:t>把第一行的目标函数系数行换为原问题目标函数的系数；</a:t>
                </a:r>
                <a:r>
                  <a:rPr lang="en-US" altLang="zh-CN" sz="2000" dirty="0"/>
                  <a:t>c)</a:t>
                </a:r>
                <a:r>
                  <a:rPr lang="zh-CN" altLang="en-US" sz="2000" dirty="0"/>
                  <a:t>重新计算检验数行；</a:t>
                </a:r>
                <a:endParaRPr lang="en-US" altLang="zh-CN" sz="2000" dirty="0"/>
              </a:p>
              <a:p>
                <a:pPr lvl="1"/>
                <a:r>
                  <a:rPr lang="zh-CN" altLang="en-US" sz="1600" dirty="0"/>
                  <a:t>得到最优解</a:t>
                </a:r>
                <a14:m>
                  <m:oMath xmlns:m="http://schemas.openxmlformats.org/officeDocument/2006/math">
                    <m:sSup>
                      <m:sSupPr>
                        <m:ctrlPr>
                          <a:rPr lang="en-US" altLang="zh-CN" sz="1600" b="1" i="1" smtClean="0">
                            <a:latin typeface="Cambria Math" panose="02040503050406030204" pitchFamily="18" charset="0"/>
                          </a:rPr>
                        </m:ctrlPr>
                      </m:sSupPr>
                      <m:e>
                        <m:r>
                          <a:rPr lang="en-US" altLang="zh-CN" sz="1600" b="1" i="1" smtClean="0">
                            <a:latin typeface="Cambria Math"/>
                          </a:rPr>
                          <m:t>𝒙</m:t>
                        </m:r>
                      </m:e>
                      <m:sup>
                        <m:r>
                          <a:rPr lang="en-US" altLang="zh-CN" sz="1600" b="1" i="1" smtClean="0">
                            <a:latin typeface="Cambria Math"/>
                          </a:rPr>
                          <m:t>∗</m:t>
                        </m:r>
                      </m:sup>
                    </m:sSup>
                    <m:r>
                      <a:rPr lang="en-US" altLang="zh-CN" sz="1600" b="1" i="1" smtClean="0">
                        <a:latin typeface="Cambria Math"/>
                      </a:rPr>
                      <m:t>=</m:t>
                    </m:r>
                    <m:sSup>
                      <m:sSupPr>
                        <m:ctrlPr>
                          <a:rPr lang="en-US" altLang="zh-CN" sz="1600" b="1" i="1" smtClean="0">
                            <a:latin typeface="Cambria Math" panose="02040503050406030204" pitchFamily="18" charset="0"/>
                          </a:rPr>
                        </m:ctrlPr>
                      </m:sSupPr>
                      <m:e>
                        <m:d>
                          <m:dPr>
                            <m:ctrlPr>
                              <a:rPr lang="en-US" altLang="zh-CN" sz="1600" b="1" i="1" smtClean="0">
                                <a:latin typeface="Cambria Math" panose="02040503050406030204" pitchFamily="18" charset="0"/>
                              </a:rPr>
                            </m:ctrlPr>
                          </m:dPr>
                          <m:e>
                            <m:r>
                              <a:rPr lang="en-US" altLang="zh-CN" sz="1600" b="1" i="1" smtClean="0">
                                <a:latin typeface="Cambria Math"/>
                              </a:rPr>
                              <m:t>𝟒</m:t>
                            </m:r>
                            <m:r>
                              <a:rPr lang="en-US" altLang="zh-CN" sz="1600" b="1" i="1" smtClean="0">
                                <a:latin typeface="Cambria Math"/>
                              </a:rPr>
                              <m:t>,</m:t>
                            </m:r>
                            <m:r>
                              <a:rPr lang="en-US" altLang="zh-CN" sz="1600" b="1" i="1" smtClean="0">
                                <a:latin typeface="Cambria Math"/>
                              </a:rPr>
                              <m:t>𝟏</m:t>
                            </m:r>
                            <m:r>
                              <a:rPr lang="en-US" altLang="zh-CN" sz="1600" b="1" i="1" smtClean="0">
                                <a:latin typeface="Cambria Math"/>
                              </a:rPr>
                              <m:t>,</m:t>
                            </m:r>
                            <m:r>
                              <a:rPr lang="en-US" altLang="zh-CN" sz="1600" b="1" i="1" smtClean="0">
                                <a:latin typeface="Cambria Math"/>
                              </a:rPr>
                              <m:t>𝟗</m:t>
                            </m:r>
                            <m:r>
                              <a:rPr lang="en-US" altLang="zh-CN" sz="1600" b="1" i="1" smtClean="0">
                                <a:latin typeface="Cambria Math"/>
                              </a:rPr>
                              <m:t>,</m:t>
                            </m:r>
                            <m:r>
                              <a:rPr lang="en-US" altLang="zh-CN" sz="1600" b="1" i="1" smtClean="0">
                                <a:latin typeface="Cambria Math"/>
                              </a:rPr>
                              <m:t>𝟎</m:t>
                            </m:r>
                            <m:r>
                              <a:rPr lang="en-US" altLang="zh-CN" sz="1600" b="1" i="1" smtClean="0">
                                <a:latin typeface="Cambria Math"/>
                              </a:rPr>
                              <m:t>,</m:t>
                            </m:r>
                            <m:r>
                              <a:rPr lang="en-US" altLang="zh-CN" sz="1600" b="1" i="1" smtClean="0">
                                <a:latin typeface="Cambria Math"/>
                              </a:rPr>
                              <m:t>𝟎</m:t>
                            </m:r>
                          </m:e>
                        </m:d>
                      </m:e>
                      <m:sup>
                        <m:r>
                          <a:rPr lang="en-US" altLang="zh-CN" sz="1600" b="1" i="1" smtClean="0">
                            <a:latin typeface="Cambria Math"/>
                          </a:rPr>
                          <m:t>𝑻</m:t>
                        </m:r>
                      </m:sup>
                    </m:sSup>
                  </m:oMath>
                </a14:m>
                <a:r>
                  <a:rPr lang="en-US" altLang="zh-CN" sz="1600" dirty="0"/>
                  <a:t>,</a:t>
                </a:r>
                <a:r>
                  <a:rPr lang="zh-CN" altLang="en-US" sz="1600" dirty="0"/>
                  <a:t>最优值</a:t>
                </a:r>
                <a14:m>
                  <m:oMath xmlns:m="http://schemas.openxmlformats.org/officeDocument/2006/math">
                    <m:sSup>
                      <m:sSupPr>
                        <m:ctrlPr>
                          <a:rPr lang="en-US" altLang="zh-CN" sz="1600" b="1" i="1" smtClean="0">
                            <a:latin typeface="Cambria Math" panose="02040503050406030204" pitchFamily="18" charset="0"/>
                          </a:rPr>
                        </m:ctrlPr>
                      </m:sSupPr>
                      <m:e>
                        <m:r>
                          <a:rPr lang="en-US" altLang="zh-CN" sz="1600" b="1" i="1" smtClean="0">
                            <a:latin typeface="Cambria Math"/>
                          </a:rPr>
                          <m:t>𝒛</m:t>
                        </m:r>
                      </m:e>
                      <m:sup>
                        <m:r>
                          <a:rPr lang="en-US" altLang="zh-CN" sz="1600" b="1" i="1" smtClean="0">
                            <a:latin typeface="Cambria Math"/>
                          </a:rPr>
                          <m:t>∗</m:t>
                        </m:r>
                      </m:sup>
                    </m:sSup>
                    <m:r>
                      <a:rPr lang="en-US" altLang="zh-CN" sz="1600" b="1" i="1" smtClean="0">
                        <a:latin typeface="Cambria Math"/>
                      </a:rPr>
                      <m:t>=</m:t>
                    </m:r>
                    <m:r>
                      <a:rPr lang="en-US" altLang="zh-CN" sz="1600" b="1" i="1" smtClean="0">
                        <a:latin typeface="Cambria Math"/>
                      </a:rPr>
                      <m:t>𝟐</m:t>
                    </m:r>
                  </m:oMath>
                </a14:m>
                <a:r>
                  <a:rPr lang="en-US" altLang="zh-CN" sz="1600" dirty="0"/>
                  <a:t>,</a:t>
                </a:r>
                <a:r>
                  <a:rPr lang="zh-CN" altLang="en-US" sz="1600" dirty="0"/>
                  <a:t>从而返回原问题的最优解和最优值</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r="-463" b="-423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zh-CN" sz="2800" dirty="0"/>
            </a:br>
            <a:r>
              <a:rPr lang="en-US" altLang="zh-CN" sz="2800" dirty="0"/>
              <a:t>2.0</a:t>
            </a:r>
            <a:r>
              <a:rPr lang="zh-CN" altLang="en-US" sz="2800" dirty="0"/>
              <a:t>简单回顾一下线性代数里面的概念凸性</a:t>
            </a:r>
            <a:r>
              <a:rPr lang="en-US" altLang="zh-CN" sz="2800" dirty="0"/>
              <a:t>(Convexity)</a:t>
            </a:r>
            <a:br>
              <a:rPr lang="en-US" altLang="zh-CN" sz="2800" dirty="0"/>
            </a:b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lang="zh-CN" altLang="en-US" sz="1800" dirty="0"/>
                  <a:t>证明：令</a:t>
                </a:r>
                <a14:m>
                  <m:oMath xmlns:m="http://schemas.openxmlformats.org/officeDocument/2006/math">
                    <m:r>
                      <a:rPr lang="en-US" altLang="zh-CN" sz="1800" b="1" i="1" smtClean="0">
                        <a:latin typeface="Cambria Math" panose="02040503050406030204" pitchFamily="18" charset="0"/>
                      </a:rPr>
                      <m:t>𝑨</m:t>
                    </m:r>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𝑹</m:t>
                        </m:r>
                      </m:e>
                      <m:sup>
                        <m:r>
                          <a:rPr lang="en-US" altLang="zh-CN" sz="1800" b="1" i="1" smtClean="0">
                            <a:latin typeface="Cambria Math" panose="02040503050406030204" pitchFamily="18" charset="0"/>
                          </a:rPr>
                          <m:t>𝒎</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𝒏</m:t>
                        </m:r>
                      </m:sup>
                    </m:sSup>
                  </m:oMath>
                </a14:m>
                <a:r>
                  <a:rPr lang="en-US" altLang="zh-CN" sz="1800" dirty="0"/>
                  <a:t>,</a:t>
                </a:r>
                <a:r>
                  <a:rPr lang="zh-CN" altLang="en-US" sz="1800" dirty="0"/>
                  <a:t>考虑方程组</a:t>
                </a:r>
                <a14:m>
                  <m:oMath xmlns:m="http://schemas.openxmlformats.org/officeDocument/2006/math">
                    <m:r>
                      <a:rPr lang="en-US" altLang="zh-CN" sz="1800" b="1" i="1" smtClean="0">
                        <a:latin typeface="Cambria Math" panose="02040503050406030204" pitchFamily="18" charset="0"/>
                      </a:rPr>
                      <m:t>𝑴𝒚</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𝒃</m:t>
                    </m:r>
                    <m:r>
                      <a:rPr lang="en-US" altLang="zh-CN" sz="1800" b="1" i="1" smtClean="0">
                        <a:latin typeface="Cambria Math" panose="02040503050406030204" pitchFamily="18" charset="0"/>
                      </a:rPr>
                      <m:t>′</m:t>
                    </m:r>
                  </m:oMath>
                </a14:m>
                <a:r>
                  <a:rPr lang="en-US" altLang="zh-CN" sz="1800" dirty="0"/>
                  <a:t>,</a:t>
                </a:r>
                <a:r>
                  <a:rPr lang="zh-CN" altLang="en-US" sz="1800" dirty="0"/>
                  <a:t>这里</a:t>
                </a:r>
                <a14:m>
                  <m:oMath xmlns:m="http://schemas.openxmlformats.org/officeDocument/2006/math">
                    <m:r>
                      <a:rPr lang="en-US" altLang="zh-CN" sz="1800" i="1">
                        <a:latin typeface="Cambria Math" panose="02040503050406030204" pitchFamily="18" charset="0"/>
                      </a:rPr>
                      <m:t>𝑴</m:t>
                    </m:r>
                  </m:oMath>
                </a14:m>
                <a:r>
                  <a:rPr lang="zh-CN" altLang="en-US" sz="1800" dirty="0"/>
                  <a:t>是由</a:t>
                </a:r>
                <a14:m>
                  <m:oMath xmlns:m="http://schemas.openxmlformats.org/officeDocument/2006/math">
                    <m:d>
                      <m:dPr>
                        <m:ctrlPr>
                          <a:rPr lang="en-US" altLang="zh-CN" sz="1800" i="1">
                            <a:latin typeface="Cambria Math" panose="02040503050406030204" pitchFamily="18" charset="0"/>
                          </a:rPr>
                        </m:ctrlPr>
                      </m:dPr>
                      <m:e>
                        <m:m>
                          <m:mPr>
                            <m:mcs>
                              <m:mc>
                                <m:mcPr>
                                  <m:count m:val="1"/>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𝑨</m:t>
                              </m:r>
                            </m:e>
                          </m:mr>
                          <m:mr>
                            <m:e>
                              <m:r>
                                <a:rPr lang="en-US" altLang="zh-CN" sz="1800" i="1">
                                  <a:latin typeface="Cambria Math" panose="02040503050406030204" pitchFamily="18" charset="0"/>
                                </a:rPr>
                                <m:t>𝑰</m:t>
                              </m:r>
                            </m:e>
                          </m:mr>
                        </m:m>
                      </m:e>
                    </m:d>
                  </m:oMath>
                </a14:m>
                <a:r>
                  <a:rPr lang="zh-CN" altLang="en-US" sz="1800" dirty="0"/>
                  <a:t>的</a:t>
                </a:r>
                <a14:m>
                  <m:oMath xmlns:m="http://schemas.openxmlformats.org/officeDocument/2006/math">
                    <m:r>
                      <a:rPr lang="en-US" altLang="zh-CN" sz="1800" i="1" dirty="0">
                        <a:latin typeface="Cambria Math" panose="02040503050406030204" pitchFamily="18" charset="0"/>
                      </a:rPr>
                      <m:t>𝒏</m:t>
                    </m:r>
                  </m:oMath>
                </a14:m>
                <a:r>
                  <a:rPr lang="zh-CN" altLang="en-US" sz="1800" dirty="0"/>
                  <a:t>个线性无关行所组成，</a:t>
                </a:r>
                <a14:m>
                  <m:oMath xmlns:m="http://schemas.openxmlformats.org/officeDocument/2006/math">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𝒃</m:t>
                        </m:r>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𝒆</m:t>
                        </m:r>
                      </m:e>
                      <m:sub>
                        <m:r>
                          <a:rPr lang="en-US" altLang="zh-CN" sz="1800" i="1">
                            <a:latin typeface="Cambria Math" panose="02040503050406030204" pitchFamily="18" charset="0"/>
                          </a:rPr>
                          <m:t>𝒋</m:t>
                        </m:r>
                      </m:sub>
                    </m:sSub>
                  </m:oMath>
                </a14:m>
                <a:r>
                  <a:rPr lang="en-US" altLang="zh-CN" sz="1800" dirty="0"/>
                  <a:t>,</a:t>
                </a:r>
                <a:r>
                  <a:rPr lang="zh-CN" altLang="en-US" sz="1800" dirty="0"/>
                  <a:t>其中</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𝒆</m:t>
                        </m:r>
                      </m:e>
                      <m:sub>
                        <m:r>
                          <a:rPr lang="en-US" altLang="zh-CN" sz="1800" i="1">
                            <a:latin typeface="Cambria Math" panose="02040503050406030204" pitchFamily="18" charset="0"/>
                          </a:rPr>
                          <m:t>𝒋</m:t>
                        </m:r>
                      </m:sub>
                    </m:sSub>
                  </m:oMath>
                </a14:m>
                <a:r>
                  <a:rPr lang="zh-CN" altLang="en-US" sz="1800" dirty="0"/>
                  <a:t>是某一单位向量</a:t>
                </a:r>
                <a:r>
                  <a:rPr lang="en-US" altLang="zh-CN" sz="1800" dirty="0"/>
                  <a:t>.</a:t>
                </a:r>
                <a:r>
                  <a:rPr lang="zh-CN" altLang="en-US" sz="1800" dirty="0"/>
                  <a:t>令</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𝒕</m:t>
                        </m:r>
                      </m:sub>
                    </m:sSub>
                  </m:oMath>
                </a14:m>
                <a:r>
                  <a:rPr lang="zh-CN" altLang="en-US" sz="1800" dirty="0"/>
                  <a:t>是这些方程组中属于</a:t>
                </a:r>
                <a14:m>
                  <m:oMath xmlns:m="http://schemas.openxmlformats.org/officeDocument/2006/math">
                    <m:r>
                      <a:rPr lang="en-US" altLang="zh-CN" sz="1800" b="1" i="1" smtClean="0">
                        <a:latin typeface="Cambria Math" panose="02040503050406030204" pitchFamily="18" charset="0"/>
                      </a:rPr>
                      <m:t>𝑪</m:t>
                    </m:r>
                  </m:oMath>
                </a14:m>
                <a:r>
                  <a:rPr lang="zh-CN" altLang="en-US" sz="1800" dirty="0"/>
                  <a:t>的解，将证</a:t>
                </a:r>
                <a14:m>
                  <m:oMath xmlns:m="http://schemas.openxmlformats.org/officeDocument/2006/math">
                    <m:r>
                      <a:rPr lang="en-US" altLang="zh-CN" sz="1800" b="1" i="1" smtClean="0">
                        <a:latin typeface="Cambria Math" panose="02040503050406030204" pitchFamily="18" charset="0"/>
                      </a:rPr>
                      <m:t>𝑪</m:t>
                    </m:r>
                  </m:oMath>
                </a14:m>
                <a:r>
                  <a:rPr lang="zh-CN" altLang="en-US" sz="1800" dirty="0"/>
                  <a:t>是由</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𝒕</m:t>
                        </m:r>
                      </m:sub>
                    </m:sSub>
                  </m:oMath>
                </a14:m>
                <a:r>
                  <a:rPr lang="zh-CN" altLang="en-US" sz="1800" dirty="0"/>
                  <a:t>所生成。</a:t>
                </a:r>
                <a:endParaRPr lang="en-US" altLang="zh-CN" sz="1800" dirty="0"/>
              </a:p>
              <a:p>
                <a:pPr lvl="1"/>
                <a:r>
                  <a:rPr lang="zh-CN" altLang="en-US" sz="1800" dirty="0"/>
                  <a:t>首先设</a:t>
                </a:r>
                <a14:m>
                  <m:oMath xmlns:m="http://schemas.openxmlformats.org/officeDocument/2006/math">
                    <m:r>
                      <a:rPr lang="en-US" altLang="zh-CN" sz="1800" b="1" i="1" smtClean="0">
                        <a:latin typeface="Cambria Math" panose="02040503050406030204" pitchFamily="18" charset="0"/>
                      </a:rPr>
                      <m:t>𝑪</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𝑨</m:t>
                    </m:r>
                  </m:oMath>
                </a14:m>
                <a:r>
                  <a:rPr lang="en-US" altLang="zh-CN" sz="1800" dirty="0"/>
                  <a:t>x=0},</a:t>
                </a:r>
                <a:r>
                  <a:rPr lang="zh-CN" altLang="en-US" sz="1800" dirty="0"/>
                  <a:t>即</a:t>
                </a:r>
                <a14:m>
                  <m:oMath xmlns:m="http://schemas.openxmlformats.org/officeDocument/2006/math">
                    <m:r>
                      <a:rPr lang="en-US" altLang="zh-CN" sz="1800" b="1" i="1" smtClean="0">
                        <a:latin typeface="Cambria Math" panose="02040503050406030204" pitchFamily="18" charset="0"/>
                      </a:rPr>
                      <m:t>𝑪</m:t>
                    </m:r>
                  </m:oMath>
                </a14:m>
                <a:r>
                  <a:rPr lang="zh-CN" altLang="en-US" sz="1800" dirty="0"/>
                  <a:t>是线性子空间，记</a:t>
                </a:r>
                <a14:m>
                  <m:oMath xmlns:m="http://schemas.openxmlformats.org/officeDocument/2006/math">
                    <m:r>
                      <a:rPr lang="en-US" altLang="zh-CN" sz="1800" b="1" i="1" smtClean="0">
                        <a:latin typeface="Cambria Math" panose="02040503050406030204" pitchFamily="18" charset="0"/>
                      </a:rPr>
                      <m:t>𝑪</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𝑨</m:t>
                        </m:r>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r>
                      <a:rPr lang="en-US" altLang="zh-CN" sz="1800" b="1" i="1" smtClean="0">
                        <a:latin typeface="Cambria Math" panose="02040503050406030204" pitchFamily="18" charset="0"/>
                      </a:rPr>
                      <m:t>}</m:t>
                    </m:r>
                  </m:oMath>
                </a14:m>
                <a:r>
                  <a:rPr lang="en-US" altLang="zh-CN" sz="1800" dirty="0"/>
                  <a:t>,</a:t>
                </a:r>
                <a:r>
                  <a:rPr lang="zh-CN" altLang="en-US" sz="1800" dirty="0"/>
                  <a:t>这里</a:t>
                </a:r>
                <a14:m>
                  <m:oMath xmlns:m="http://schemas.openxmlformats.org/officeDocument/2006/math">
                    <m:r>
                      <a:rPr lang="en-US" altLang="zh-CN" sz="1800" b="1" i="1" dirty="0" smtClean="0">
                        <a:latin typeface="Cambria Math" panose="02040503050406030204" pitchFamily="18" charset="0"/>
                      </a:rPr>
                      <m:t>𝑨</m:t>
                    </m:r>
                    <m:r>
                      <a:rPr lang="en-US" altLang="zh-CN" sz="1800" b="1" i="1" dirty="0" smtClean="0">
                        <a:latin typeface="Cambria Math" panose="02040503050406030204" pitchFamily="18" charset="0"/>
                      </a:rPr>
                      <m:t>′</m:t>
                    </m:r>
                  </m:oMath>
                </a14:m>
                <a:r>
                  <a:rPr lang="zh-CN" altLang="en-US" sz="1800" dirty="0"/>
                  <a:t>是由</a:t>
                </a:r>
                <a14:m>
                  <m:oMath xmlns:m="http://schemas.openxmlformats.org/officeDocument/2006/math">
                    <m:r>
                      <a:rPr lang="en-US" altLang="zh-CN" sz="1800" b="1" i="1" smtClean="0">
                        <a:latin typeface="Cambria Math" panose="02040503050406030204" pitchFamily="18" charset="0"/>
                      </a:rPr>
                      <m:t>𝑨</m:t>
                    </m:r>
                  </m:oMath>
                </a14:m>
                <a:r>
                  <a:rPr lang="zh-CN" altLang="en-US" sz="1800" dirty="0"/>
                  <a:t>的极大线性无关行所组成，令</a:t>
                </a:r>
                <a14:m>
                  <m:oMath xmlns:m="http://schemas.openxmlformats.org/officeDocument/2006/math">
                    <m:r>
                      <a:rPr lang="en-US" altLang="zh-CN" sz="1800" b="1" i="1" smtClean="0">
                        <a:latin typeface="Cambria Math" panose="02040503050406030204" pitchFamily="18" charset="0"/>
                      </a:rPr>
                      <m:t>𝑰</m:t>
                    </m:r>
                    <m:r>
                      <a:rPr lang="en-US" altLang="zh-CN" sz="1800" b="1" i="1" smtClean="0">
                        <a:latin typeface="Cambria Math" panose="02040503050406030204" pitchFamily="18" charset="0"/>
                      </a:rPr>
                      <m:t>′</m:t>
                    </m:r>
                  </m:oMath>
                </a14:m>
                <a:r>
                  <a:rPr lang="zh-CN" altLang="en-US" sz="1800" dirty="0"/>
                  <a:t>是</a:t>
                </a:r>
                <a14:m>
                  <m:oMath xmlns:m="http://schemas.openxmlformats.org/officeDocument/2006/math">
                    <m:r>
                      <a:rPr lang="en-US" altLang="zh-CN" sz="1800" b="1" i="1" dirty="0" smtClean="0">
                        <a:latin typeface="Cambria Math" panose="02040503050406030204" pitchFamily="18" charset="0"/>
                      </a:rPr>
                      <m:t>𝑰</m:t>
                    </m:r>
                  </m:oMath>
                </a14:m>
                <a:r>
                  <a:rPr lang="zh-CN" altLang="en-US" sz="1800" dirty="0"/>
                  <a:t>中的某些行，满足</a:t>
                </a:r>
                <a14:m>
                  <m:oMath xmlns:m="http://schemas.openxmlformats.org/officeDocument/2006/math">
                    <m:d>
                      <m:dPr>
                        <m:ctrlPr>
                          <a:rPr lang="en-US" altLang="zh-CN" sz="1800" i="1">
                            <a:latin typeface="Cambria Math" panose="02040503050406030204" pitchFamily="18" charset="0"/>
                          </a:rPr>
                        </m:ctrlPr>
                      </m:dPr>
                      <m:e>
                        <m:m>
                          <m:mPr>
                            <m:mcs>
                              <m:mc>
                                <m:mcPr>
                                  <m:count m:val="1"/>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𝑨</m:t>
                              </m:r>
                              <m:r>
                                <a:rPr lang="zh-CN" altLang="en-US" sz="1800" i="1">
                                  <a:latin typeface="Cambria Math" panose="02040503050406030204" pitchFamily="18" charset="0"/>
                                </a:rPr>
                                <m:t>‘</m:t>
                              </m:r>
                            </m:e>
                          </m:mr>
                          <m:mr>
                            <m:e>
                              <m:r>
                                <a:rPr lang="en-US" altLang="zh-CN" sz="1800" i="1">
                                  <a:latin typeface="Cambria Math" panose="02040503050406030204" pitchFamily="18" charset="0"/>
                                </a:rPr>
                                <m:t>𝑰</m:t>
                              </m:r>
                              <m:r>
                                <a:rPr lang="zh-CN" altLang="en-US" sz="1800" i="1">
                                  <a:latin typeface="Cambria Math" panose="02040503050406030204" pitchFamily="18" charset="0"/>
                                </a:rPr>
                                <m:t>’</m:t>
                              </m:r>
                            </m:e>
                          </m:mr>
                        </m:m>
                      </m:e>
                    </m:d>
                  </m:oMath>
                </a14:m>
                <a:r>
                  <a:rPr lang="zh-CN" altLang="en-US" sz="1800" dirty="0"/>
                  <a:t>是满秩方阵，则</a:t>
                </a:r>
                <a14:m>
                  <m:oMath xmlns:m="http://schemas.openxmlformats.org/officeDocument/2006/math">
                    <m:r>
                      <a:rPr lang="en-US" altLang="zh-CN" sz="1800" b="1" i="1" smtClean="0">
                        <a:latin typeface="Cambria Math" panose="02040503050406030204" pitchFamily="18" charset="0"/>
                      </a:rPr>
                      <m:t>𝑪</m:t>
                    </m:r>
                  </m:oMath>
                </a14:m>
                <a:r>
                  <a:rPr lang="zh-CN" altLang="en-US" sz="1800" dirty="0"/>
                  <a:t>是被方程组</a:t>
                </a:r>
                <a14:m>
                  <m:oMath xmlns:m="http://schemas.openxmlformats.org/officeDocument/2006/math">
                    <m:d>
                      <m:dPr>
                        <m:ctrlPr>
                          <a:rPr lang="en-US" altLang="zh-CN" sz="1800" i="1">
                            <a:latin typeface="Cambria Math" panose="02040503050406030204" pitchFamily="18" charset="0"/>
                          </a:rPr>
                        </m:ctrlPr>
                      </m:dPr>
                      <m:e>
                        <m:m>
                          <m:mPr>
                            <m:mcs>
                              <m:mc>
                                <m:mcPr>
                                  <m:count m:val="1"/>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𝑨</m:t>
                              </m:r>
                              <m:r>
                                <a:rPr lang="zh-CN" altLang="en-US" sz="1800" i="1">
                                  <a:latin typeface="Cambria Math" panose="02040503050406030204" pitchFamily="18" charset="0"/>
                                </a:rPr>
                                <m:t>‘</m:t>
                              </m:r>
                            </m:e>
                          </m:mr>
                          <m:mr>
                            <m:e>
                              <m:r>
                                <a:rPr lang="en-US" altLang="zh-CN" sz="1800" i="1">
                                  <a:latin typeface="Cambria Math" panose="02040503050406030204" pitchFamily="18" charset="0"/>
                                </a:rPr>
                                <m:t>𝑰</m:t>
                              </m:r>
                              <m:r>
                                <a:rPr lang="zh-CN" altLang="en-US" sz="1800" i="1">
                                  <a:latin typeface="Cambria Math" panose="02040503050406030204" pitchFamily="18" charset="0"/>
                                </a:rPr>
                                <m:t>’</m:t>
                              </m:r>
                            </m:e>
                          </m:mr>
                        </m:m>
                      </m:e>
                    </m:d>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d>
                      <m:dPr>
                        <m:ctrlPr>
                          <a:rPr lang="en-US" altLang="zh-CN" sz="1800" i="1">
                            <a:latin typeface="Cambria Math" panose="02040503050406030204" pitchFamily="18" charset="0"/>
                          </a:rPr>
                        </m:ctrlPr>
                      </m:dPr>
                      <m:e>
                        <m:m>
                          <m:mPr>
                            <m:mcs>
                              <m:mc>
                                <m:mcPr>
                                  <m:count m:val="1"/>
                                  <m:mcJc m:val="center"/>
                                </m:mcPr>
                              </m:mc>
                            </m:mcs>
                            <m:ctrlPr>
                              <a:rPr lang="en-US" altLang="zh-CN" sz="1800" i="1">
                                <a:latin typeface="Cambria Math" panose="02040503050406030204" pitchFamily="18" charset="0"/>
                              </a:rPr>
                            </m:ctrlPr>
                          </m:mPr>
                          <m:mr>
                            <m:e>
                              <m:r>
                                <a:rPr lang="en-US" altLang="zh-CN" sz="1800" b="1" i="1" smtClean="0">
                                  <a:latin typeface="Cambria Math" panose="02040503050406030204" pitchFamily="18" charset="0"/>
                                </a:rPr>
                                <m:t>𝟎</m:t>
                              </m:r>
                            </m:e>
                          </m:mr>
                          <m:mr>
                            <m:e>
                              <m:r>
                                <a:rPr lang="en-US" altLang="zh-CN" sz="1800" b="1" i="1" smtClean="0">
                                  <a:latin typeface="Cambria Math" panose="02040503050406030204" pitchFamily="18" charset="0"/>
                                </a:rPr>
                                <m:t>𝒃</m:t>
                              </m:r>
                            </m:e>
                          </m:mr>
                        </m:m>
                      </m:e>
                    </m:d>
                  </m:oMath>
                </a14:m>
                <a:r>
                  <a:rPr lang="en-US" altLang="zh-CN" sz="1800" dirty="0"/>
                  <a:t>,</a:t>
                </a:r>
                <a:r>
                  <a:rPr lang="zh-CN" altLang="en-US" sz="1800" dirty="0"/>
                  <a:t>对</a:t>
                </a:r>
                <a14:m>
                  <m:oMath xmlns:m="http://schemas.openxmlformats.org/officeDocument/2006/math">
                    <m:r>
                      <a:rPr lang="en-US" altLang="zh-CN" sz="1800" b="1" i="1" smtClean="0">
                        <a:latin typeface="Cambria Math" panose="02040503050406030204" pitchFamily="18" charset="0"/>
                      </a:rPr>
                      <m:t>𝒃</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𝒆</m:t>
                        </m:r>
                      </m:e>
                      <m:sub>
                        <m:r>
                          <a:rPr lang="en-US" altLang="zh-CN" sz="1800" b="1" i="1" smtClean="0">
                            <a:latin typeface="Cambria Math" panose="02040503050406030204" pitchFamily="18" charset="0"/>
                          </a:rPr>
                          <m:t>𝒋</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𝒋</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𝒅𝒊𝒎𝑪</m:t>
                    </m:r>
                  </m:oMath>
                </a14:m>
                <a:r>
                  <a:rPr lang="zh-CN" altLang="en-US" sz="1800" dirty="0"/>
                  <a:t>的解所生成。</a:t>
                </a:r>
                <a:endParaRPr lang="en-US" altLang="zh-CN" sz="1800" dirty="0"/>
              </a:p>
              <a:p>
                <a:pPr lvl="1"/>
                <a:r>
                  <a:rPr lang="zh-CN" altLang="en-US" sz="1800" dirty="0"/>
                  <a:t>对于一般情况，则用数学归纳法来证明。若</a:t>
                </a:r>
                <a14:m>
                  <m:oMath xmlns:m="http://schemas.openxmlformats.org/officeDocument/2006/math">
                    <m:r>
                      <a:rPr lang="en-US" altLang="zh-CN" sz="1800" b="1" i="1" smtClean="0">
                        <a:latin typeface="Cambria Math" panose="02040503050406030204" pitchFamily="18" charset="0"/>
                      </a:rPr>
                      <m:t>𝑪</m:t>
                    </m:r>
                  </m:oMath>
                </a14:m>
                <a:r>
                  <a:rPr lang="zh-CN" altLang="en-US" sz="1800" dirty="0"/>
                  <a:t>不是线性子空间，选择</a:t>
                </a:r>
                <a14:m>
                  <m:oMath xmlns:m="http://schemas.openxmlformats.org/officeDocument/2006/math">
                    <m:r>
                      <a:rPr lang="en-US" altLang="zh-CN" sz="1800" b="1" i="1" smtClean="0">
                        <a:latin typeface="Cambria Math" panose="02040503050406030204" pitchFamily="18" charset="0"/>
                      </a:rPr>
                      <m:t>𝑨</m:t>
                    </m:r>
                  </m:oMath>
                </a14:m>
                <a:r>
                  <a:rPr lang="zh-CN" altLang="en-US" sz="1800" dirty="0"/>
                  <a:t>的一行</a:t>
                </a:r>
                <a14:m>
                  <m:oMath xmlns:m="http://schemas.openxmlformats.org/officeDocument/2006/math">
                    <m:r>
                      <a:rPr lang="en-US" altLang="zh-CN" sz="1800" b="1" i="1" smtClean="0">
                        <a:latin typeface="Cambria Math" panose="02040503050406030204" pitchFamily="18" charset="0"/>
                      </a:rPr>
                      <m:t>𝒂</m:t>
                    </m:r>
                  </m:oMath>
                </a14:m>
                <a:r>
                  <a:rPr lang="zh-CN" altLang="en-US" sz="1800" dirty="0"/>
                  <a:t>和</a:t>
                </a:r>
                <a14:m>
                  <m:oMath xmlns:m="http://schemas.openxmlformats.org/officeDocument/2006/math">
                    <m:r>
                      <a:rPr lang="en-US" altLang="zh-CN" sz="1800" b="1" i="1" dirty="0" smtClean="0">
                        <a:latin typeface="Cambria Math" panose="02040503050406030204" pitchFamily="18" charset="0"/>
                      </a:rPr>
                      <m:t>𝑨</m:t>
                    </m:r>
                  </m:oMath>
                </a14:m>
                <a:r>
                  <a:rPr lang="zh-CN" altLang="en-US" sz="1800" dirty="0"/>
                  <a:t>的子矩阵</a:t>
                </a:r>
                <a14:m>
                  <m:oMath xmlns:m="http://schemas.openxmlformats.org/officeDocument/2006/math">
                    <m:r>
                      <a:rPr lang="en-US" altLang="zh-CN" sz="1800" b="1" i="1" smtClean="0">
                        <a:latin typeface="Cambria Math" panose="02040503050406030204" pitchFamily="18" charset="0"/>
                      </a:rPr>
                      <m:t>𝑨</m:t>
                    </m:r>
                    <m:r>
                      <a:rPr lang="en-US" altLang="zh-CN" sz="1800" b="1" i="1" smtClean="0">
                        <a:latin typeface="Cambria Math" panose="02040503050406030204" pitchFamily="18" charset="0"/>
                      </a:rPr>
                      <m:t>′</m:t>
                    </m:r>
                  </m:oMath>
                </a14:m>
                <a:r>
                  <a:rPr lang="zh-CN" altLang="en-US" sz="1800" dirty="0"/>
                  <a:t>使得</a:t>
                </a:r>
                <a14:m>
                  <m:oMath xmlns:m="http://schemas.openxmlformats.org/officeDocument/2006/math">
                    <m:d>
                      <m:dPr>
                        <m:ctrlPr>
                          <a:rPr lang="en-US" altLang="zh-CN" sz="1800" i="1">
                            <a:latin typeface="Cambria Math" panose="02040503050406030204" pitchFamily="18" charset="0"/>
                          </a:rPr>
                        </m:ctrlPr>
                      </m:dPr>
                      <m:e>
                        <m:m>
                          <m:mPr>
                            <m:mcs>
                              <m:mc>
                                <m:mcPr>
                                  <m:count m:val="1"/>
                                  <m:mcJc m:val="center"/>
                                </m:mcPr>
                              </m:mc>
                            </m:mcs>
                            <m:ctrlPr>
                              <a:rPr lang="en-US" altLang="zh-CN" sz="1800" i="1">
                                <a:latin typeface="Cambria Math" panose="02040503050406030204" pitchFamily="18" charset="0"/>
                              </a:rPr>
                            </m:ctrlPr>
                          </m:mPr>
                          <m:mr>
                            <m:e>
                              <m:r>
                                <m:rPr>
                                  <m:brk m:alnAt="7"/>
                                </m:rPr>
                                <a:rPr lang="en-US" altLang="zh-CN" sz="1800" i="1">
                                  <a:latin typeface="Cambria Math" panose="02040503050406030204" pitchFamily="18" charset="0"/>
                                </a:rPr>
                                <m:t>𝑨</m:t>
                              </m:r>
                              <m:r>
                                <a:rPr lang="zh-CN" altLang="en-US" sz="1800" i="1">
                                  <a:latin typeface="Cambria Math" panose="02040503050406030204" pitchFamily="18" charset="0"/>
                                </a:rPr>
                                <m:t>‘</m:t>
                              </m:r>
                            </m:e>
                          </m:mr>
                          <m:mr>
                            <m:e>
                              <m:r>
                                <a:rPr lang="en-US" altLang="zh-CN" sz="1800" b="1" i="1" smtClean="0">
                                  <a:latin typeface="Cambria Math" panose="02040503050406030204" pitchFamily="18" charset="0"/>
                                </a:rPr>
                                <m:t>𝒂</m:t>
                              </m:r>
                            </m:e>
                          </m:mr>
                        </m:m>
                      </m:e>
                    </m:d>
                  </m:oMath>
                </a14:m>
                <a:r>
                  <a:rPr lang="zh-CN" altLang="en-US" sz="1800" dirty="0"/>
                  <a:t>的行是线性无关的且</a:t>
                </a:r>
                <a14:m>
                  <m:oMath xmlns:m="http://schemas.openxmlformats.org/officeDocument/2006/math">
                    <m:d>
                      <m:dPr>
                        <m:begChr m:val="{"/>
                        <m:endChr m:val="}"/>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𝑨</m:t>
                            </m:r>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𝒂𝒙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e>
                    </m:d>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𝑪</m:t>
                    </m:r>
                  </m:oMath>
                </a14:m>
                <a:r>
                  <a:rPr lang="en-US" altLang="zh-CN" sz="1800" dirty="0"/>
                  <a:t>,</a:t>
                </a:r>
                <a:r>
                  <a:rPr lang="zh-CN" altLang="en-US" sz="1800" dirty="0"/>
                  <a:t>由此可得，存在下标</a:t>
                </a:r>
                <a14:m>
                  <m:oMath xmlns:m="http://schemas.openxmlformats.org/officeDocument/2006/math">
                    <m:r>
                      <a:rPr lang="en-US" altLang="zh-CN" sz="1800" b="1" i="1" smtClean="0">
                        <a:latin typeface="Cambria Math" panose="02040503050406030204" pitchFamily="18" charset="0"/>
                      </a:rPr>
                      <m:t>𝒔</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𝒕</m:t>
                    </m:r>
                    <m:r>
                      <a:rPr lang="en-US" altLang="zh-CN" sz="1800" b="1" i="1" smtClean="0">
                        <a:latin typeface="Cambria Math" panose="02040503050406030204" pitchFamily="18" charset="0"/>
                      </a:rPr>
                      <m:t>}</m:t>
                    </m:r>
                  </m:oMath>
                </a14:m>
                <a:r>
                  <a:rPr lang="zh-CN" altLang="en-US" sz="1800" dirty="0"/>
                  <a:t>使得</a:t>
                </a:r>
                <a14:m>
                  <m:oMath xmlns:m="http://schemas.openxmlformats.org/officeDocument/2006/math">
                    <m:sSup>
                      <m:sSupPr>
                        <m:ctrlPr>
                          <a:rPr lang="en-US" altLang="zh-CN" sz="1800" b="1" i="1" dirty="0" smtClean="0">
                            <a:latin typeface="Cambria Math" panose="02040503050406030204" pitchFamily="18" charset="0"/>
                          </a:rPr>
                        </m:ctrlPr>
                      </m:sSupPr>
                      <m:e>
                        <m:r>
                          <a:rPr lang="en-US" altLang="zh-CN" sz="1800" b="1" i="1" dirty="0" smtClean="0">
                            <a:latin typeface="Cambria Math" panose="02040503050406030204" pitchFamily="18" charset="0"/>
                          </a:rPr>
                          <m:t>𝑨</m:t>
                        </m:r>
                      </m:e>
                      <m:sup>
                        <m:r>
                          <a:rPr lang="en-US" altLang="zh-CN" sz="1800" b="1" i="1" dirty="0" smtClean="0">
                            <a:latin typeface="Cambria Math" panose="02040503050406030204" pitchFamily="18" charset="0"/>
                          </a:rPr>
                          <m:t>′</m:t>
                        </m:r>
                      </m:sup>
                    </m:sSup>
                    <m:sSub>
                      <m:sSubPr>
                        <m:ctrlPr>
                          <a:rPr lang="en-US" altLang="zh-CN" sz="1800" b="1" i="1" dirty="0" smtClean="0">
                            <a:latin typeface="Cambria Math" panose="02040503050406030204" pitchFamily="18" charset="0"/>
                          </a:rPr>
                        </m:ctrlPr>
                      </m:sSubPr>
                      <m:e>
                        <m:r>
                          <a:rPr lang="en-US" altLang="zh-CN" sz="1800" b="1" i="1" dirty="0" smtClean="0">
                            <a:latin typeface="Cambria Math" panose="02040503050406030204" pitchFamily="18" charset="0"/>
                          </a:rPr>
                          <m:t>𝒚</m:t>
                        </m:r>
                      </m:e>
                      <m:sub>
                        <m:r>
                          <a:rPr lang="en-US" altLang="zh-CN" sz="1800" b="1" i="1" dirty="0" smtClean="0">
                            <a:latin typeface="Cambria Math" panose="02040503050406030204" pitchFamily="18" charset="0"/>
                          </a:rPr>
                          <m:t>𝒔</m:t>
                        </m:r>
                      </m:sub>
                    </m:sSub>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𝟎</m:t>
                    </m:r>
                  </m:oMath>
                </a14:m>
                <a:r>
                  <a:rPr lang="zh-CN" altLang="en-US" sz="1800" dirty="0"/>
                  <a:t>且</a:t>
                </a:r>
                <a14:m>
                  <m:oMath xmlns:m="http://schemas.openxmlformats.org/officeDocument/2006/math">
                    <m:r>
                      <a:rPr lang="en-US" altLang="zh-CN" sz="1800" b="1" i="1" dirty="0" smtClean="0">
                        <a:latin typeface="Cambria Math" panose="02040503050406030204" pitchFamily="18" charset="0"/>
                      </a:rPr>
                      <m:t>𝒂</m:t>
                    </m:r>
                    <m:sSub>
                      <m:sSubPr>
                        <m:ctrlPr>
                          <a:rPr lang="en-US" altLang="zh-CN" sz="1800" b="1" i="1" dirty="0" smtClean="0">
                            <a:latin typeface="Cambria Math" panose="02040503050406030204" pitchFamily="18" charset="0"/>
                          </a:rPr>
                        </m:ctrlPr>
                      </m:sSubPr>
                      <m:e>
                        <m:r>
                          <a:rPr lang="en-US" altLang="zh-CN" sz="1800" b="1" i="1" dirty="0" smtClean="0">
                            <a:latin typeface="Cambria Math" panose="02040503050406030204" pitchFamily="18" charset="0"/>
                          </a:rPr>
                          <m:t>𝒚</m:t>
                        </m:r>
                      </m:e>
                      <m:sub>
                        <m:r>
                          <a:rPr lang="en-US" altLang="zh-CN" sz="1800" b="1" i="1" dirty="0" smtClean="0">
                            <a:latin typeface="Cambria Math" panose="02040503050406030204" pitchFamily="18" charset="0"/>
                          </a:rPr>
                          <m:t>𝒔</m:t>
                        </m:r>
                      </m:sub>
                    </m:sSub>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𝟏</m:t>
                    </m:r>
                    <m:r>
                      <a:rPr lang="zh-CN" altLang="en-US" sz="1800" i="1" dirty="0">
                        <a:latin typeface="Cambria Math" panose="02040503050406030204" pitchFamily="18" charset="0"/>
                      </a:rPr>
                      <m:t>。</m:t>
                    </m:r>
                  </m:oMath>
                </a14:m>
                <a:endParaRPr lang="en-US" altLang="zh-CN" sz="1800" dirty="0"/>
              </a:p>
              <a:p>
                <a:pPr lvl="1"/>
                <a:r>
                  <a:rPr lang="zh-CN" altLang="en-US" sz="1800" dirty="0"/>
                  <a:t>现任取</a:t>
                </a:r>
                <a14:m>
                  <m:oMath xmlns:m="http://schemas.openxmlformats.org/officeDocument/2006/math">
                    <m:r>
                      <a:rPr lang="en-US" altLang="zh-CN" sz="1800" b="1" i="1" smtClean="0">
                        <a:latin typeface="Cambria Math" panose="02040503050406030204" pitchFamily="18" charset="0"/>
                      </a:rPr>
                      <m:t>𝒛</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𝑪</m:t>
                    </m:r>
                  </m:oMath>
                </a14:m>
                <a:r>
                  <a:rPr lang="en-US" altLang="zh-CN" sz="1800" dirty="0"/>
                  <a:t>,</a:t>
                </a:r>
                <a:r>
                  <a:rPr lang="zh-CN" altLang="en-US" sz="1800" dirty="0"/>
                  <a:t>令</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𝒎</m:t>
                        </m:r>
                      </m:sub>
                    </m:sSub>
                  </m:oMath>
                </a14:m>
                <a:r>
                  <a:rPr lang="zh-CN" altLang="en-US" sz="1800" dirty="0"/>
                  <a:t>是</a:t>
                </a:r>
                <a14:m>
                  <m:oMath xmlns:m="http://schemas.openxmlformats.org/officeDocument/2006/math">
                    <m:r>
                      <a:rPr lang="en-US" altLang="zh-CN" sz="1800" b="1" i="1" dirty="0" smtClean="0">
                        <a:latin typeface="Cambria Math" panose="02040503050406030204" pitchFamily="18" charset="0"/>
                      </a:rPr>
                      <m:t>𝑨</m:t>
                    </m:r>
                  </m:oMath>
                </a14:m>
                <a:r>
                  <a:rPr lang="zh-CN" altLang="en-US" sz="1800" dirty="0"/>
                  <a:t>的行，且</a:t>
                </a:r>
                <a14:m>
                  <m:oMath xmlns:m="http://schemas.openxmlformats.org/officeDocument/2006/math">
                    <m:r>
                      <a:rPr lang="en-US" altLang="zh-CN" sz="1800" b="1" i="1" smtClean="0">
                        <a:latin typeface="Cambria Math" panose="02040503050406030204" pitchFamily="18" charset="0"/>
                      </a:rPr>
                      <m:t>𝝁</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𝒎𝒊𝒏</m:t>
                    </m:r>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𝒛</m:t>
                        </m:r>
                      </m:num>
                      <m:den>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𝒊</m:t>
                            </m:r>
                          </m:sub>
                        </m:sSub>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𝒔</m:t>
                            </m:r>
                          </m:sub>
                        </m:sSub>
                      </m:den>
                    </m:f>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𝒊</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𝒎</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𝒊</m:t>
                        </m:r>
                      </m:sub>
                    </m:sSub>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𝒔</m:t>
                        </m:r>
                      </m:sub>
                    </m:sSub>
                    <m:r>
                      <a:rPr lang="en-US" altLang="zh-CN" sz="1800" b="1" i="1" smtClean="0">
                        <a:latin typeface="Cambria Math" panose="02040503050406030204" pitchFamily="18" charset="0"/>
                      </a:rPr>
                      <m:t>&lt;</m:t>
                    </m:r>
                    <m:r>
                      <a:rPr lang="en-US" altLang="zh-CN" sz="1800" b="1" i="1" smtClean="0">
                        <a:latin typeface="Cambria Math" panose="02040503050406030204" pitchFamily="18" charset="0"/>
                      </a:rPr>
                      <m:t>𝟎</m:t>
                    </m:r>
                    <m:r>
                      <a:rPr lang="en-US" altLang="zh-CN" sz="1800" b="1" i="1" smtClean="0">
                        <a:latin typeface="Cambria Math" panose="02040503050406030204" pitchFamily="18" charset="0"/>
                      </a:rPr>
                      <m:t>}</m:t>
                    </m:r>
                  </m:oMath>
                </a14:m>
                <a:r>
                  <a:rPr lang="zh-CN" altLang="en-US" sz="1800" dirty="0"/>
                  <a:t>，则有</a:t>
                </a:r>
                <a14:m>
                  <m:oMath xmlns:m="http://schemas.openxmlformats.org/officeDocument/2006/math">
                    <m:r>
                      <a:rPr lang="en-US" altLang="zh-CN" sz="1800" b="1" i="1" smtClean="0">
                        <a:latin typeface="Cambria Math" panose="02040503050406030204" pitchFamily="18" charset="0"/>
                      </a:rPr>
                      <m:t>𝝁</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oMath>
                </a14:m>
                <a:r>
                  <a:rPr lang="zh-CN" altLang="en-US" sz="1800" dirty="0"/>
                  <a:t>，令</a:t>
                </a:r>
                <a14:m>
                  <m:oMath xmlns:m="http://schemas.openxmlformats.org/officeDocument/2006/math">
                    <m:r>
                      <a:rPr lang="en-US" altLang="zh-CN" sz="1800" b="1" i="1" smtClean="0">
                        <a:latin typeface="Cambria Math" panose="02040503050406030204" pitchFamily="18" charset="0"/>
                      </a:rPr>
                      <m:t>𝒌</m:t>
                    </m:r>
                  </m:oMath>
                </a14:m>
                <a:r>
                  <a:rPr lang="zh-CN" altLang="en-US" sz="1800" dirty="0"/>
                  <a:t>是取到最大值的一个下标，考虑</a:t>
                </a:r>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𝒛</m:t>
                        </m:r>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𝒛</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𝝁</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𝒔</m:t>
                        </m:r>
                      </m:sub>
                    </m:sSub>
                  </m:oMath>
                </a14:m>
                <a:r>
                  <a:rPr lang="zh-CN" altLang="en-US" sz="1800" dirty="0"/>
                  <a:t>，由</a:t>
                </a:r>
                <a14:m>
                  <m:oMath xmlns:m="http://schemas.openxmlformats.org/officeDocument/2006/math">
                    <m:r>
                      <a:rPr lang="en-US" altLang="zh-CN" sz="1800" b="1" i="1" smtClean="0">
                        <a:latin typeface="Cambria Math" panose="02040503050406030204" pitchFamily="18" charset="0"/>
                      </a:rPr>
                      <m:t>𝝁</m:t>
                    </m:r>
                  </m:oMath>
                </a14:m>
                <a:r>
                  <a:rPr lang="zh-CN" altLang="en-US" sz="1800" dirty="0"/>
                  <a:t>的定义，我们有</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𝒋</m:t>
                        </m:r>
                      </m:sub>
                    </m:sSub>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𝒛</m:t>
                        </m:r>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𝒋</m:t>
                        </m:r>
                      </m:sub>
                    </m:sSub>
                    <m:r>
                      <a:rPr lang="en-US" altLang="zh-CN" sz="1800" b="1" i="1" smtClean="0">
                        <a:latin typeface="Cambria Math" panose="02040503050406030204" pitchFamily="18" charset="0"/>
                      </a:rPr>
                      <m:t>𝒛</m:t>
                    </m:r>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𝒌</m:t>
                            </m:r>
                          </m:sub>
                        </m:sSub>
                        <m:r>
                          <a:rPr lang="en-US" altLang="zh-CN" sz="1800" b="1" i="1" smtClean="0">
                            <a:latin typeface="Cambria Math" panose="02040503050406030204" pitchFamily="18" charset="0"/>
                          </a:rPr>
                          <m:t>𝒛</m:t>
                        </m:r>
                      </m:num>
                      <m:den>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𝒌</m:t>
                            </m:r>
                          </m:sub>
                        </m:sSub>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𝒔</m:t>
                            </m:r>
                          </m:sub>
                        </m:sSub>
                      </m:den>
                    </m:f>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𝒋</m:t>
                        </m:r>
                      </m:sub>
                    </m:sSub>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𝒔</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𝒋</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𝒎</m:t>
                    </m:r>
                    <m:r>
                      <a:rPr lang="en-US" altLang="zh-CN" sz="1800" b="1" i="1" smtClean="0">
                        <a:latin typeface="Cambria Math" panose="02040503050406030204" pitchFamily="18" charset="0"/>
                      </a:rPr>
                      <m:t>)</m:t>
                    </m:r>
                  </m:oMath>
                </a14:m>
                <a:r>
                  <a:rPr lang="zh-CN" altLang="en-US" sz="1800" dirty="0"/>
                  <a:t>，因此</a:t>
                </a:r>
                <a14:m>
                  <m:oMath xmlns:m="http://schemas.openxmlformats.org/officeDocument/2006/math">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𝒛</m:t>
                        </m:r>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𝑪</m:t>
                        </m:r>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𝑪</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𝒌</m:t>
                        </m:r>
                      </m:sub>
                    </m:sSub>
                    <m:r>
                      <a:rPr lang="en-US" altLang="zh-CN" sz="1800" b="1" i="1" smtClean="0">
                        <a:latin typeface="Cambria Math" panose="02040503050406030204" pitchFamily="18" charset="0"/>
                      </a:rPr>
                      <m:t>𝒙</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r>
                      <a:rPr lang="en-US" altLang="zh-CN" sz="1800" b="1" i="1" smtClean="0">
                        <a:latin typeface="Cambria Math" panose="02040503050406030204" pitchFamily="18" charset="0"/>
                      </a:rPr>
                      <m:t>}</m:t>
                    </m:r>
                  </m:oMath>
                </a14:m>
                <a:r>
                  <a:rPr lang="en-US" altLang="zh-CN" sz="1800" dirty="0"/>
                  <a:t>,</a:t>
                </a:r>
                <a:r>
                  <a:rPr lang="zh-CN" altLang="en-US" sz="1800" dirty="0"/>
                  <a:t>因为</a:t>
                </a:r>
                <a14:m>
                  <m:oMath xmlns:m="http://schemas.openxmlformats.org/officeDocument/2006/math">
                    <m:r>
                      <a:rPr lang="en-US" altLang="zh-CN" sz="1800" b="1" i="1" dirty="0" smtClean="0">
                        <a:latin typeface="Cambria Math" panose="02040503050406030204" pitchFamily="18" charset="0"/>
                      </a:rPr>
                      <m:t>𝑪</m:t>
                    </m:r>
                    <m:r>
                      <a:rPr lang="en-US" altLang="zh-CN" sz="1800" b="1" i="1" dirty="0" smtClean="0">
                        <a:latin typeface="Cambria Math" panose="02040503050406030204" pitchFamily="18" charset="0"/>
                      </a:rPr>
                      <m:t>′</m:t>
                    </m:r>
                  </m:oMath>
                </a14:m>
                <a:r>
                  <a:rPr lang="zh-CN" altLang="en-US" sz="1800" dirty="0"/>
                  <a:t>是锥，它的维数比</a:t>
                </a:r>
                <a14:m>
                  <m:oMath xmlns:m="http://schemas.openxmlformats.org/officeDocument/2006/math">
                    <m:r>
                      <a:rPr lang="en-US" altLang="zh-CN" sz="1800" b="1" i="1" smtClean="0">
                        <a:latin typeface="Cambria Math" panose="02040503050406030204" pitchFamily="18" charset="0"/>
                      </a:rPr>
                      <m:t>𝑪</m:t>
                    </m:r>
                  </m:oMath>
                </a14:m>
                <a:r>
                  <a:rPr lang="zh-CN" altLang="en-US" sz="1800" dirty="0"/>
                  <a:t>少</a:t>
                </a:r>
                <a:r>
                  <a:rPr lang="en-US" altLang="zh-CN" sz="1800" dirty="0"/>
                  <a:t>1</a:t>
                </a:r>
                <a:r>
                  <a:rPr lang="zh-CN" altLang="en-US" sz="1800" dirty="0"/>
                  <a:t>（由于</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𝒂</m:t>
                        </m:r>
                      </m:e>
                      <m:sub>
                        <m:r>
                          <a:rPr lang="en-US" altLang="zh-CN" sz="1800" b="1" i="1" smtClean="0">
                            <a:latin typeface="Cambria Math" panose="02040503050406030204" pitchFamily="18" charset="0"/>
                          </a:rPr>
                          <m:t>𝒌</m:t>
                        </m:r>
                      </m:sub>
                    </m:sSub>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𝒔</m:t>
                        </m:r>
                      </m:sub>
                    </m:sSub>
                    <m:r>
                      <a:rPr lang="en-US" altLang="zh-CN" sz="1800" b="1" i="1" smtClean="0">
                        <a:latin typeface="Cambria Math" panose="02040503050406030204" pitchFamily="18" charset="0"/>
                      </a:rPr>
                      <m:t>&lt;</m:t>
                    </m:r>
                    <m:r>
                      <a:rPr lang="en-US" altLang="zh-CN" sz="1800" b="1" i="1" smtClean="0">
                        <a:latin typeface="Cambria Math" panose="02040503050406030204" pitchFamily="18" charset="0"/>
                      </a:rPr>
                      <m:t>𝟎</m:t>
                    </m:r>
                  </m:oMath>
                </a14:m>
                <a:r>
                  <a:rPr lang="zh-CN" altLang="en-US" sz="1800" dirty="0"/>
                  <a:t>和</a:t>
                </a:r>
                <a14:m>
                  <m:oMath xmlns:m="http://schemas.openxmlformats.org/officeDocument/2006/math">
                    <m:sSub>
                      <m:sSubPr>
                        <m:ctrlPr>
                          <a:rPr lang="en-US" altLang="zh-CN" sz="1800" b="1" i="1" dirty="0" smtClean="0">
                            <a:latin typeface="Cambria Math" panose="02040503050406030204" pitchFamily="18" charset="0"/>
                          </a:rPr>
                        </m:ctrlPr>
                      </m:sSubPr>
                      <m:e>
                        <m:r>
                          <a:rPr lang="en-US" altLang="zh-CN" sz="1800" b="1" i="1" dirty="0" smtClean="0">
                            <a:latin typeface="Cambria Math" panose="02040503050406030204" pitchFamily="18" charset="0"/>
                          </a:rPr>
                          <m:t>𝒚</m:t>
                        </m:r>
                      </m:e>
                      <m:sub>
                        <m:r>
                          <a:rPr lang="en-US" altLang="zh-CN" sz="1800" b="1" i="1" dirty="0" smtClean="0">
                            <a:latin typeface="Cambria Math" panose="02040503050406030204" pitchFamily="18" charset="0"/>
                          </a:rPr>
                          <m:t>𝒔</m:t>
                        </m:r>
                      </m:sub>
                    </m:sSub>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𝑪</m:t>
                    </m:r>
                  </m:oMath>
                </a14:m>
                <a:r>
                  <a:rPr lang="zh-CN" altLang="en-US" sz="1800" dirty="0"/>
                  <a:t>）</a:t>
                </a:r>
                <a:r>
                  <a:rPr lang="en-US" altLang="zh-CN" sz="1800" dirty="0"/>
                  <a:t>,</a:t>
                </a:r>
                <a:r>
                  <a:rPr lang="zh-CN" altLang="en-US" sz="1800" dirty="0"/>
                  <a:t>由归纳法，</a:t>
                </a:r>
                <a14:m>
                  <m:oMath xmlns:m="http://schemas.openxmlformats.org/officeDocument/2006/math">
                    <m:r>
                      <a:rPr lang="en-US" altLang="zh-CN" sz="1800" b="1" i="1" smtClean="0">
                        <a:latin typeface="Cambria Math" panose="02040503050406030204" pitchFamily="18" charset="0"/>
                      </a:rPr>
                      <m:t>𝑪</m:t>
                    </m:r>
                    <m:r>
                      <a:rPr lang="en-US" altLang="zh-CN" sz="1800" b="1" i="1" smtClean="0">
                        <a:latin typeface="Cambria Math" panose="02040503050406030204" pitchFamily="18" charset="0"/>
                      </a:rPr>
                      <m:t>′</m:t>
                    </m:r>
                  </m:oMath>
                </a14:m>
                <a:r>
                  <a:rPr lang="zh-CN" altLang="en-US" sz="1800" dirty="0"/>
                  <a:t>是由</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𝒕</m:t>
                        </m:r>
                      </m:sub>
                    </m:sSub>
                  </m:oMath>
                </a14:m>
                <a:r>
                  <a:rPr lang="zh-CN" altLang="en-US" sz="1800" dirty="0"/>
                  <a:t>的子集所生成，故存在</a:t>
                </a:r>
                <a14:m>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𝝀</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𝝀</m:t>
                        </m:r>
                      </m:e>
                      <m:sub>
                        <m:r>
                          <a:rPr lang="en-US" altLang="zh-CN" sz="1800" b="1" i="1" smtClean="0">
                            <a:latin typeface="Cambria Math" panose="02040503050406030204" pitchFamily="18" charset="0"/>
                          </a:rPr>
                          <m:t>𝒕</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oMath>
                </a14:m>
                <a:r>
                  <a:rPr lang="zh-CN" altLang="en-US" sz="1800" dirty="0"/>
                  <a:t>使得</a:t>
                </a:r>
                <a14:m>
                  <m:oMath xmlns:m="http://schemas.openxmlformats.org/officeDocument/2006/math">
                    <m:sSup>
                      <m:sSupPr>
                        <m:ctrlPr>
                          <a:rPr lang="en-US" altLang="zh-CN" sz="1800" b="1" i="1" dirty="0" smtClean="0">
                            <a:latin typeface="Cambria Math" panose="02040503050406030204" pitchFamily="18" charset="0"/>
                          </a:rPr>
                        </m:ctrlPr>
                      </m:sSupPr>
                      <m:e>
                        <m:r>
                          <a:rPr lang="en-US" altLang="zh-CN" sz="1800" b="1" i="1" dirty="0" smtClean="0">
                            <a:latin typeface="Cambria Math" panose="02040503050406030204" pitchFamily="18" charset="0"/>
                          </a:rPr>
                          <m:t>𝒛</m:t>
                        </m:r>
                      </m:e>
                      <m:sup>
                        <m:r>
                          <a:rPr lang="en-US" altLang="zh-CN" sz="1800" b="1" i="1" dirty="0" smtClean="0">
                            <a:latin typeface="Cambria Math" panose="02040503050406030204" pitchFamily="18" charset="0"/>
                          </a:rPr>
                          <m:t>′</m:t>
                        </m:r>
                      </m:sup>
                    </m:sSup>
                    <m:r>
                      <a:rPr lang="en-US" altLang="zh-CN" sz="1800" b="1" i="1" dirty="0" smtClean="0">
                        <a:latin typeface="Cambria Math" panose="02040503050406030204" pitchFamily="18" charset="0"/>
                      </a:rPr>
                      <m:t>=</m:t>
                    </m:r>
                    <m:nary>
                      <m:naryPr>
                        <m:chr m:val="∑"/>
                        <m:ctrlPr>
                          <a:rPr lang="en-US" altLang="zh-CN" sz="1800" b="1" i="1" dirty="0" smtClean="0">
                            <a:latin typeface="Cambria Math" panose="02040503050406030204" pitchFamily="18" charset="0"/>
                          </a:rPr>
                        </m:ctrlPr>
                      </m:naryPr>
                      <m:sub>
                        <m:r>
                          <a:rPr lang="en-US" altLang="zh-CN" sz="1800" b="1" i="1" dirty="0" smtClean="0">
                            <a:latin typeface="Cambria Math" panose="02040503050406030204" pitchFamily="18" charset="0"/>
                          </a:rPr>
                          <m:t>𝒊</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𝟏</m:t>
                        </m:r>
                      </m:sub>
                      <m:sup>
                        <m:r>
                          <a:rPr lang="en-US" altLang="zh-CN" sz="1800" b="1" i="1" dirty="0" smtClean="0">
                            <a:latin typeface="Cambria Math" panose="02040503050406030204" pitchFamily="18" charset="0"/>
                          </a:rPr>
                          <m:t>𝒕</m:t>
                        </m:r>
                      </m:sup>
                      <m:e>
                        <m:sSub>
                          <m:sSubPr>
                            <m:ctrlPr>
                              <a:rPr lang="en-US" altLang="zh-CN" sz="1800" b="1" i="1" dirty="0" smtClean="0">
                                <a:latin typeface="Cambria Math" panose="02040503050406030204" pitchFamily="18" charset="0"/>
                              </a:rPr>
                            </m:ctrlPr>
                          </m:sSubPr>
                          <m:e>
                            <m:r>
                              <a:rPr lang="en-US" altLang="zh-CN" sz="1800" b="1" i="1" dirty="0" smtClean="0">
                                <a:latin typeface="Cambria Math" panose="02040503050406030204" pitchFamily="18" charset="0"/>
                              </a:rPr>
                              <m:t>𝝀</m:t>
                            </m:r>
                          </m:e>
                          <m:sub>
                            <m:r>
                              <a:rPr lang="en-US" altLang="zh-CN" sz="1800" b="1" i="1" dirty="0" smtClean="0">
                                <a:latin typeface="Cambria Math" panose="02040503050406030204" pitchFamily="18" charset="0"/>
                              </a:rPr>
                              <m:t>𝒊</m:t>
                            </m:r>
                          </m:sub>
                        </m:sSub>
                        <m:sSub>
                          <m:sSubPr>
                            <m:ctrlPr>
                              <a:rPr lang="en-US" altLang="zh-CN" sz="1800" b="1" i="1" dirty="0" smtClean="0">
                                <a:latin typeface="Cambria Math" panose="02040503050406030204" pitchFamily="18" charset="0"/>
                              </a:rPr>
                            </m:ctrlPr>
                          </m:sSubPr>
                          <m:e>
                            <m:r>
                              <a:rPr lang="en-US" altLang="zh-CN" sz="1800" b="1" i="1" dirty="0" smtClean="0">
                                <a:latin typeface="Cambria Math" panose="02040503050406030204" pitchFamily="18" charset="0"/>
                              </a:rPr>
                              <m:t>𝒚</m:t>
                            </m:r>
                          </m:e>
                          <m:sub>
                            <m:r>
                              <a:rPr lang="en-US" altLang="zh-CN" sz="1800" b="1" i="1" dirty="0" smtClean="0">
                                <a:latin typeface="Cambria Math" panose="02040503050406030204" pitchFamily="18" charset="0"/>
                              </a:rPr>
                              <m:t>𝒊</m:t>
                            </m:r>
                          </m:sub>
                        </m:sSub>
                      </m:e>
                    </m:nary>
                  </m:oMath>
                </a14:m>
                <a:r>
                  <a:rPr lang="zh-CN" altLang="en-US" sz="1800" dirty="0"/>
                  <a:t>，令</a:t>
                </a:r>
                <a14:m>
                  <m:oMath xmlns:m="http://schemas.openxmlformats.org/officeDocument/2006/math">
                    <m:sSubSup>
                      <m:sSubSupPr>
                        <m:ctrlPr>
                          <a:rPr lang="en-US" altLang="zh-CN" sz="1800" b="1" i="1" smtClean="0">
                            <a:latin typeface="Cambria Math" panose="02040503050406030204" pitchFamily="18" charset="0"/>
                          </a:rPr>
                        </m:ctrlPr>
                      </m:sSubSupPr>
                      <m:e>
                        <m:r>
                          <a:rPr lang="en-US" altLang="zh-CN" sz="1800" b="1" i="1" smtClean="0">
                            <a:latin typeface="Cambria Math" panose="02040503050406030204" pitchFamily="18" charset="0"/>
                          </a:rPr>
                          <m:t>𝝀</m:t>
                        </m:r>
                      </m:e>
                      <m:sub>
                        <m:r>
                          <a:rPr lang="en-US" altLang="zh-CN" sz="1800" b="1" i="1" smtClean="0">
                            <a:latin typeface="Cambria Math" panose="02040503050406030204" pitchFamily="18" charset="0"/>
                          </a:rPr>
                          <m:t>𝒔</m:t>
                        </m:r>
                      </m:sub>
                      <m:sup>
                        <m:r>
                          <a:rPr lang="en-US" altLang="zh-CN" sz="1800" b="1" i="1" smtClean="0">
                            <a:latin typeface="Cambria Math" panose="02040503050406030204" pitchFamily="18" charset="0"/>
                          </a:rPr>
                          <m:t>′</m:t>
                        </m:r>
                      </m:sup>
                    </m:sSubSup>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𝝀</m:t>
                        </m:r>
                      </m:e>
                      <m:sub>
                        <m:r>
                          <a:rPr lang="en-US" altLang="zh-CN" sz="1800" b="1" i="1" smtClean="0">
                            <a:latin typeface="Cambria Math" panose="02040503050406030204" pitchFamily="18" charset="0"/>
                          </a:rPr>
                          <m:t>𝒔</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𝝁</m:t>
                    </m:r>
                  </m:oMath>
                </a14:m>
                <a:r>
                  <a:rPr lang="zh-CN" altLang="en-US" sz="1800" dirty="0"/>
                  <a:t>（注意到</a:t>
                </a:r>
                <a14:m>
                  <m:oMath xmlns:m="http://schemas.openxmlformats.org/officeDocument/2006/math">
                    <m:r>
                      <a:rPr lang="en-US" altLang="zh-CN" sz="1800" b="1" i="1" smtClean="0">
                        <a:latin typeface="Cambria Math" panose="02040503050406030204" pitchFamily="18" charset="0"/>
                      </a:rPr>
                      <m:t>𝝁</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𝟎</m:t>
                    </m:r>
                  </m:oMath>
                </a14:m>
                <a:r>
                  <a:rPr lang="zh-CN" altLang="en-US" sz="1800" dirty="0"/>
                  <a:t>）和</a:t>
                </a:r>
                <a14:m>
                  <m:oMath xmlns:m="http://schemas.openxmlformats.org/officeDocument/2006/math">
                    <m:sSubSup>
                      <m:sSubSupPr>
                        <m:ctrlPr>
                          <a:rPr lang="en-US" altLang="zh-CN" sz="1800" b="1" i="1" smtClean="0">
                            <a:latin typeface="Cambria Math" panose="02040503050406030204" pitchFamily="18" charset="0"/>
                          </a:rPr>
                        </m:ctrlPr>
                      </m:sSubSupPr>
                      <m:e>
                        <m:r>
                          <a:rPr lang="en-US" altLang="zh-CN" sz="1800" b="1" i="1" smtClean="0">
                            <a:latin typeface="Cambria Math" panose="02040503050406030204" pitchFamily="18" charset="0"/>
                          </a:rPr>
                          <m:t>𝝀</m:t>
                        </m:r>
                      </m:e>
                      <m:sub>
                        <m:r>
                          <a:rPr lang="en-US" altLang="zh-CN" sz="1800" b="1" i="1" smtClean="0">
                            <a:latin typeface="Cambria Math" panose="02040503050406030204" pitchFamily="18" charset="0"/>
                          </a:rPr>
                          <m:t>𝒊</m:t>
                        </m:r>
                      </m:sub>
                      <m:sup>
                        <m:r>
                          <a:rPr lang="en-US" altLang="zh-CN" sz="1800" b="1" i="1" smtClean="0">
                            <a:latin typeface="Cambria Math" panose="02040503050406030204" pitchFamily="18" charset="0"/>
                          </a:rPr>
                          <m:t>′</m:t>
                        </m:r>
                      </m:sup>
                    </m:sSubSup>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𝝀</m:t>
                        </m:r>
                      </m:e>
                      <m:sub>
                        <m:r>
                          <a:rPr lang="en-US" altLang="zh-CN" sz="1800" b="1" i="1" smtClean="0">
                            <a:latin typeface="Cambria Math" panose="02040503050406030204" pitchFamily="18" charset="0"/>
                          </a:rPr>
                          <m:t>𝒊</m:t>
                        </m:r>
                      </m:sub>
                    </m:sSub>
                  </m:oMath>
                </a14:m>
                <a:r>
                  <a:rPr lang="zh-CN" altLang="en-US" sz="1800" dirty="0"/>
                  <a:t>（</a:t>
                </a:r>
                <a14:m>
                  <m:oMath xmlns:m="http://schemas.openxmlformats.org/officeDocument/2006/math">
                    <m:r>
                      <a:rPr lang="en-US" altLang="zh-CN" sz="1800" b="1" i="1" dirty="0" smtClean="0">
                        <a:latin typeface="Cambria Math" panose="02040503050406030204" pitchFamily="18" charset="0"/>
                      </a:rPr>
                      <m:t>𝒊</m:t>
                    </m:r>
                    <m:r>
                      <a:rPr lang="en-US" altLang="zh-CN" sz="1800" b="1" i="1" dirty="0" smtClean="0">
                        <a:latin typeface="Cambria Math" panose="02040503050406030204" pitchFamily="18" charset="0"/>
                      </a:rPr>
                      <m:t>≠</m:t>
                    </m:r>
                    <m:r>
                      <a:rPr lang="en-US" altLang="zh-CN" sz="1800" b="1" i="1" dirty="0" smtClean="0">
                        <a:latin typeface="Cambria Math" panose="02040503050406030204" pitchFamily="18" charset="0"/>
                      </a:rPr>
                      <m:t>𝒔</m:t>
                    </m:r>
                  </m:oMath>
                </a14:m>
                <a:r>
                  <a:rPr lang="zh-CN" altLang="en-US" sz="1800" dirty="0"/>
                  <a:t>）</a:t>
                </a:r>
                <a:r>
                  <a:rPr lang="en-US" altLang="zh-CN" sz="1800" dirty="0"/>
                  <a:t>,</a:t>
                </a:r>
                <a:r>
                  <a:rPr lang="zh-CN" altLang="en-US" sz="1800" dirty="0"/>
                  <a:t>得到</a:t>
                </a:r>
                <a14:m>
                  <m:oMath xmlns:m="http://schemas.openxmlformats.org/officeDocument/2006/math">
                    <m:r>
                      <a:rPr lang="en-US" altLang="zh-CN" sz="1800" b="1" i="1" smtClean="0">
                        <a:latin typeface="Cambria Math" panose="02040503050406030204" pitchFamily="18" charset="0"/>
                      </a:rPr>
                      <m:t>𝒛</m:t>
                    </m:r>
                    <m:r>
                      <a:rPr lang="en-US" altLang="zh-CN" sz="1800" b="1" i="1" smtClean="0">
                        <a:latin typeface="Cambria Math" panose="02040503050406030204" pitchFamily="18" charset="0"/>
                      </a:rPr>
                      <m:t>=</m:t>
                    </m:r>
                    <m:sSup>
                      <m:sSupPr>
                        <m:ctrlPr>
                          <a:rPr lang="en-US" altLang="zh-CN" sz="1800" b="1" i="1" smtClean="0">
                            <a:latin typeface="Cambria Math" panose="02040503050406030204" pitchFamily="18" charset="0"/>
                          </a:rPr>
                        </m:ctrlPr>
                      </m:sSupPr>
                      <m:e>
                        <m:r>
                          <a:rPr lang="en-US" altLang="zh-CN" sz="1800" b="1" i="1" smtClean="0">
                            <a:latin typeface="Cambria Math" panose="02040503050406030204" pitchFamily="18" charset="0"/>
                          </a:rPr>
                          <m:t>𝒛</m:t>
                        </m:r>
                      </m:e>
                      <m:sup>
                        <m:r>
                          <a:rPr lang="en-US" altLang="zh-CN" sz="1800" b="1" i="1" smtClean="0">
                            <a:latin typeface="Cambria Math" panose="02040503050406030204" pitchFamily="18" charset="0"/>
                          </a:rPr>
                          <m:t>′</m:t>
                        </m:r>
                      </m:sup>
                    </m:sSup>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𝝁</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𝒔</m:t>
                        </m:r>
                      </m:sub>
                    </m:sSub>
                    <m:r>
                      <a:rPr lang="en-US" altLang="zh-CN" sz="1800" b="1" i="1" smtClean="0">
                        <a:latin typeface="Cambria Math" panose="02040503050406030204" pitchFamily="18" charset="0"/>
                      </a:rPr>
                      <m:t>=</m:t>
                    </m:r>
                    <m:nary>
                      <m:naryPr>
                        <m:chr m:val="∑"/>
                        <m:ctrlPr>
                          <a:rPr lang="en-US" altLang="zh-CN" sz="1800" b="1" i="1" smtClean="0">
                            <a:latin typeface="Cambria Math" panose="02040503050406030204" pitchFamily="18" charset="0"/>
                          </a:rPr>
                        </m:ctrlPr>
                      </m:naryPr>
                      <m:sub>
                        <m:r>
                          <a:rPr lang="en-US" altLang="zh-CN" sz="1800" b="1" i="1" smtClean="0">
                            <a:latin typeface="Cambria Math" panose="02040503050406030204" pitchFamily="18" charset="0"/>
                          </a:rPr>
                          <m:t>𝒊</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up>
                        <m:r>
                          <a:rPr lang="en-US" altLang="zh-CN" sz="1800" b="1" i="1" smtClean="0">
                            <a:latin typeface="Cambria Math" panose="02040503050406030204" pitchFamily="18" charset="0"/>
                          </a:rPr>
                          <m:t>𝒕</m:t>
                        </m:r>
                      </m:sup>
                      <m:e>
                        <m:sSubSup>
                          <m:sSubSupPr>
                            <m:ctrlPr>
                              <a:rPr lang="en-US" altLang="zh-CN" sz="1800" b="1" i="1" smtClean="0">
                                <a:latin typeface="Cambria Math" panose="02040503050406030204" pitchFamily="18" charset="0"/>
                              </a:rPr>
                            </m:ctrlPr>
                          </m:sSubSupPr>
                          <m:e>
                            <m:r>
                              <a:rPr lang="en-US" altLang="zh-CN" sz="1800" b="1" i="1" smtClean="0">
                                <a:latin typeface="Cambria Math" panose="02040503050406030204" pitchFamily="18" charset="0"/>
                              </a:rPr>
                              <m:t>𝝀</m:t>
                            </m:r>
                          </m:e>
                          <m:sub>
                            <m:r>
                              <a:rPr lang="en-US" altLang="zh-CN" sz="1800" b="1" i="1" smtClean="0">
                                <a:latin typeface="Cambria Math" panose="02040503050406030204" pitchFamily="18" charset="0"/>
                              </a:rPr>
                              <m:t>𝒊</m:t>
                            </m:r>
                          </m:sub>
                          <m:sup>
                            <m:r>
                              <a:rPr lang="en-US" altLang="zh-CN" sz="1800" b="1" i="1" smtClean="0">
                                <a:latin typeface="Cambria Math" panose="02040503050406030204" pitchFamily="18" charset="0"/>
                              </a:rPr>
                              <m:t>′</m:t>
                            </m:r>
                          </m:sup>
                        </m:sSubSup>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𝒚</m:t>
                            </m:r>
                          </m:e>
                          <m:sub>
                            <m:r>
                              <a:rPr lang="en-US" altLang="zh-CN" sz="1800" b="1" i="1" smtClean="0">
                                <a:latin typeface="Cambria Math" panose="02040503050406030204" pitchFamily="18" charset="0"/>
                              </a:rPr>
                              <m:t>𝒊</m:t>
                            </m:r>
                          </m:sub>
                        </m:sSub>
                      </m:e>
                    </m:nary>
                  </m:oMath>
                </a14:m>
                <a:endParaRPr lang="en-US" altLang="zh-CN" sz="1800" dirty="0"/>
              </a:p>
              <a:p>
                <a:r>
                  <a:rPr lang="zh-CN" altLang="en-US" sz="2200" dirty="0"/>
                  <a:t>任何多面锥都是有限生成的。</a:t>
                </a:r>
                <a:endParaRPr lang="en-US" altLang="zh-CN" sz="2200" dirty="0"/>
              </a:p>
              <a:p>
                <a:endParaRPr lang="en-US" altLang="zh-CN" sz="2000" dirty="0"/>
              </a:p>
              <a:p>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8" b="-9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707097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1600" dirty="0">
                <a:latin typeface="隶书" panose="02010509060101010101" pitchFamily="1" charset="-122"/>
              </a:rPr>
              <a:t>-</a:t>
            </a:r>
            <a:r>
              <a:rPr lang="zh-CN" altLang="en-US" sz="2000" dirty="0">
                <a:latin typeface="隶书" panose="02010509060101010101" pitchFamily="1" charset="-122"/>
              </a:rPr>
              <a:t>两阶段法</a:t>
            </a:r>
            <a:r>
              <a:rPr lang="en-US" altLang="zh-CN" sz="2000" dirty="0">
                <a:latin typeface="隶书" panose="02010509060101010101" pitchFamily="1" charset="-122"/>
              </a:rPr>
              <a:t>-</a:t>
            </a:r>
            <a:r>
              <a:rPr lang="zh-CN" altLang="en-US" sz="2000" dirty="0">
                <a:latin typeface="隶书" panose="02010509060101010101" pitchFamily="1" charset="-122"/>
              </a:rPr>
              <a:t>例子</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 </a:t>
                </a:r>
                <a14:m>
                  <m:oMath xmlns:m="http://schemas.openxmlformats.org/officeDocument/2006/math">
                    <m:r>
                      <a:rPr lang="en-US" altLang="zh-CN" sz="3200" i="1" dirty="0" smtClean="0">
                        <a:latin typeface="Cambria Math"/>
                      </a:rPr>
                      <m:t> </m:t>
                    </m:r>
                    <m:r>
                      <a:rPr lang="en-US" altLang="zh-CN" sz="3200" i="1" dirty="0" smtClean="0">
                        <a:latin typeface="Cambria Math"/>
                      </a:rPr>
                      <m:t>𝑀𝑎𝑥</m:t>
                    </m:r>
                    <m:r>
                      <a:rPr lang="en-US" altLang="zh-CN" sz="3200" i="1" dirty="0" smtClean="0">
                        <a:latin typeface="Cambria Math"/>
                      </a:rPr>
                      <m:t>  </m:t>
                    </m:r>
                    <m:r>
                      <a:rPr lang="en-US" altLang="zh-CN" sz="3200" i="1" dirty="0">
                        <a:latin typeface="Cambria Math"/>
                      </a:rPr>
                      <m:t>𝑧</m:t>
                    </m:r>
                    <m:r>
                      <a:rPr lang="en-US" altLang="zh-CN" sz="3200" i="1" dirty="0">
                        <a:latin typeface="Cambria Math"/>
                      </a:rPr>
                      <m:t> = 5</m:t>
                    </m:r>
                    <m:r>
                      <a:rPr lang="en-US" altLang="zh-CN" sz="3200" i="1" dirty="0">
                        <a:latin typeface="Cambria Math"/>
                      </a:rPr>
                      <m:t>𝑥</m:t>
                    </m:r>
                    <m:r>
                      <a:rPr lang="en-US" altLang="zh-CN" sz="3200" i="1" baseline="-25000" dirty="0">
                        <a:latin typeface="Cambria Math"/>
                      </a:rPr>
                      <m:t>1 + </m:t>
                    </m:r>
                    <m:r>
                      <a:rPr lang="en-US" altLang="zh-CN" sz="3200" i="1" dirty="0">
                        <a:latin typeface="Cambria Math"/>
                      </a:rPr>
                      <m:t>2</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3</m:t>
                    </m:r>
                    <m:r>
                      <a:rPr lang="en-US" altLang="zh-CN" sz="3200" i="1" dirty="0">
                        <a:latin typeface="Cambria Math"/>
                      </a:rPr>
                      <m:t>𝑥</m:t>
                    </m:r>
                    <m:r>
                      <a:rPr lang="en-US" altLang="zh-CN" sz="3200" i="1" baseline="-25000" dirty="0">
                        <a:latin typeface="Cambria Math"/>
                      </a:rPr>
                      <m:t>3 − </m:t>
                    </m:r>
                    <m:r>
                      <a:rPr lang="en-US" altLang="zh-CN" sz="3200" i="1" dirty="0">
                        <a:latin typeface="Cambria Math"/>
                      </a:rPr>
                      <m:t>𝑥</m:t>
                    </m:r>
                    <m:r>
                      <a:rPr lang="en-US" altLang="zh-CN" sz="3200" i="1" baseline="-25000" dirty="0">
                        <a:latin typeface="Cambria Math"/>
                      </a:rPr>
                      <m:t>4     </m:t>
                    </m:r>
                    <m:r>
                      <a:rPr lang="en-US" altLang="zh-CN" sz="3200" i="1" dirty="0">
                        <a:latin typeface="Cambria Math"/>
                      </a:rPr>
                      <m:t>                    </m:t>
                    </m:r>
                  </m:oMath>
                </a14:m>
                <a:endParaRPr lang="en-US" altLang="zh-CN" sz="3200" dirty="0">
                  <a:latin typeface="隶书" pitchFamily="49" charset="-122"/>
                </a:endParaRPr>
              </a:p>
              <a:p>
                <a:pPr>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 </m:t>
                      </m:r>
                      <m:r>
                        <a:rPr lang="en-US" altLang="zh-CN" sz="3200" i="1" dirty="0" err="1" smtClean="0">
                          <a:latin typeface="Cambria Math"/>
                        </a:rPr>
                        <m:t>𝑠</m:t>
                      </m:r>
                      <m:r>
                        <a:rPr lang="en-US" altLang="zh-CN" sz="3200" i="1" dirty="0" err="1" smtClean="0">
                          <a:latin typeface="Cambria Math"/>
                        </a:rPr>
                        <m:t>.</m:t>
                      </m:r>
                      <m:r>
                        <a:rPr lang="en-US" altLang="zh-CN" sz="3200" i="1" dirty="0" err="1" smtClean="0">
                          <a:latin typeface="Cambria Math"/>
                        </a:rPr>
                        <m:t>𝑡</m:t>
                      </m:r>
                      <m:r>
                        <a:rPr lang="en-US" altLang="zh-CN" sz="3200" i="1" dirty="0" err="1">
                          <a:latin typeface="Cambria Math"/>
                        </a:rPr>
                        <m:t>.</m:t>
                      </m:r>
                      <m:r>
                        <a:rPr lang="en-US" altLang="zh-CN" sz="3200" i="1" dirty="0">
                          <a:latin typeface="Cambria Math"/>
                        </a:rPr>
                        <m:t> </m:t>
                      </m:r>
                      <m:r>
                        <a:rPr lang="en-US" altLang="zh-CN" sz="3200" i="1" dirty="0">
                          <a:latin typeface="Cambria Math"/>
                        </a:rPr>
                        <m:t>𝑥</m:t>
                      </m:r>
                      <m:r>
                        <a:rPr lang="en-US" altLang="zh-CN" sz="3200" i="1" baseline="-25000" dirty="0">
                          <a:latin typeface="Cambria Math"/>
                        </a:rPr>
                        <m:t>1 + </m:t>
                      </m:r>
                      <m:r>
                        <a:rPr lang="en-US" altLang="zh-CN" sz="3200" i="1" dirty="0">
                          <a:latin typeface="Cambria Math"/>
                        </a:rPr>
                        <m:t>2</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3</m:t>
                      </m:r>
                      <m:r>
                        <a:rPr lang="en-US" altLang="zh-CN" sz="3200" i="1" dirty="0">
                          <a:latin typeface="Cambria Math"/>
                        </a:rPr>
                        <m:t>𝑥</m:t>
                      </m:r>
                      <m:r>
                        <a:rPr lang="en-US" altLang="zh-CN" sz="3200" i="1" baseline="-25000" dirty="0">
                          <a:latin typeface="Cambria Math"/>
                        </a:rPr>
                        <m:t>3</m:t>
                      </m:r>
                      <m:r>
                        <a:rPr lang="en-US" altLang="zh-CN" sz="3200" i="1" dirty="0">
                          <a:latin typeface="Cambria Math"/>
                        </a:rPr>
                        <m:t> = 15     </m:t>
                      </m:r>
                    </m:oMath>
                  </m:oMathPara>
                </a14:m>
                <a:endParaRPr lang="en-US" altLang="zh-CN" sz="3200" dirty="0">
                  <a:latin typeface="隶书" pitchFamily="49" charset="-122"/>
                </a:endParaRPr>
              </a:p>
              <a:p>
                <a:pPr>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     </m:t>
                      </m:r>
                      <m:r>
                        <a:rPr lang="en-US" altLang="zh-CN" sz="3200" b="1" i="1" dirty="0" smtClean="0">
                          <a:latin typeface="Cambria Math"/>
                        </a:rPr>
                        <m:t>   </m:t>
                      </m:r>
                      <m:r>
                        <a:rPr lang="en-US" altLang="zh-CN" sz="3200" i="1" dirty="0" smtClean="0">
                          <a:latin typeface="Cambria Math"/>
                        </a:rPr>
                        <m:t>2</m:t>
                      </m:r>
                      <m:r>
                        <a:rPr lang="en-US" altLang="zh-CN" sz="3200" i="1" dirty="0" smtClean="0">
                          <a:latin typeface="Cambria Math"/>
                        </a:rPr>
                        <m:t>𝑥</m:t>
                      </m:r>
                      <m:r>
                        <a:rPr lang="en-US" altLang="zh-CN" sz="3200" i="1" baseline="-25000" dirty="0">
                          <a:latin typeface="Cambria Math"/>
                        </a:rPr>
                        <m:t>1 + </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5</m:t>
                      </m:r>
                      <m:r>
                        <a:rPr lang="en-US" altLang="zh-CN" sz="3200" i="1" dirty="0">
                          <a:latin typeface="Cambria Math"/>
                        </a:rPr>
                        <m:t>𝑥</m:t>
                      </m:r>
                      <m:r>
                        <a:rPr lang="en-US" altLang="zh-CN" sz="3200" i="1" baseline="-25000" dirty="0">
                          <a:latin typeface="Cambria Math"/>
                        </a:rPr>
                        <m:t>3</m:t>
                      </m:r>
                      <m:r>
                        <a:rPr lang="en-US" altLang="zh-CN" sz="3200" i="1" dirty="0">
                          <a:latin typeface="Cambria Math"/>
                        </a:rPr>
                        <m:t> = 20</m:t>
                      </m:r>
                    </m:oMath>
                  </m:oMathPara>
                </a14:m>
                <a:endParaRPr lang="en-US" altLang="zh-CN" sz="3200" i="1" dirty="0">
                  <a:latin typeface="Cambria Math"/>
                </a:endParaRPr>
              </a:p>
              <a:p>
                <a:pPr>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𝑥</m:t>
                      </m:r>
                      <m:r>
                        <a:rPr lang="en-US" altLang="zh-CN" sz="3200" i="1" baseline="-25000" dirty="0">
                          <a:latin typeface="Cambria Math"/>
                        </a:rPr>
                        <m:t>1 + </m:t>
                      </m:r>
                      <m:r>
                        <a:rPr lang="en-US" altLang="zh-CN" sz="3200" i="1" dirty="0">
                          <a:latin typeface="Cambria Math"/>
                        </a:rPr>
                        <m:t>2</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4</m:t>
                      </m:r>
                      <m:r>
                        <a:rPr lang="en-US" altLang="zh-CN" sz="3200" i="1" dirty="0">
                          <a:latin typeface="Cambria Math"/>
                        </a:rPr>
                        <m:t>𝑥</m:t>
                      </m:r>
                      <m:r>
                        <a:rPr lang="en-US" altLang="zh-CN" sz="3200" i="1" baseline="-25000" dirty="0">
                          <a:latin typeface="Cambria Math"/>
                        </a:rPr>
                        <m:t>3  + </m:t>
                      </m:r>
                      <m:r>
                        <a:rPr lang="en-US" altLang="zh-CN" sz="3200" i="1" dirty="0">
                          <a:latin typeface="Cambria Math"/>
                        </a:rPr>
                        <m:t>𝑥</m:t>
                      </m:r>
                      <m:r>
                        <a:rPr lang="en-US" altLang="zh-CN" sz="3200" i="1" baseline="-25000" dirty="0">
                          <a:latin typeface="Cambria Math"/>
                        </a:rPr>
                        <m:t>4  = </m:t>
                      </m:r>
                      <m:r>
                        <a:rPr lang="en-US" altLang="zh-CN" sz="3200" i="1" dirty="0">
                          <a:latin typeface="Cambria Math"/>
                        </a:rPr>
                        <m:t>26</m:t>
                      </m:r>
                    </m:oMath>
                  </m:oMathPara>
                </a14:m>
                <a:endParaRPr lang="en-US" altLang="zh-CN" sz="3200" dirty="0">
                  <a:latin typeface="隶书" pitchFamily="49" charset="-122"/>
                </a:endParaRPr>
              </a:p>
              <a:p>
                <a:pPr>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     </m:t>
                      </m:r>
                      <m:r>
                        <a:rPr lang="en-US" altLang="zh-CN" sz="3200" i="1" dirty="0" smtClean="0">
                          <a:latin typeface="Cambria Math"/>
                        </a:rPr>
                        <m:t>𝑥</m:t>
                      </m:r>
                      <m:r>
                        <a:rPr lang="en-US" altLang="zh-CN" sz="3200" i="1" baseline="-25000" dirty="0">
                          <a:latin typeface="Cambria Math"/>
                        </a:rPr>
                        <m:t>1 ,  </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𝑥</m:t>
                      </m:r>
                      <m:r>
                        <a:rPr lang="en-US" altLang="zh-CN" sz="3200" i="1" baseline="-25000" dirty="0">
                          <a:latin typeface="Cambria Math"/>
                        </a:rPr>
                        <m:t>3 ,  </m:t>
                      </m:r>
                      <m:r>
                        <a:rPr lang="en-US" altLang="zh-CN" sz="3200" i="1" dirty="0">
                          <a:latin typeface="Cambria Math"/>
                        </a:rPr>
                        <m:t>𝑥</m:t>
                      </m:r>
                      <m:r>
                        <a:rPr lang="en-US" altLang="zh-CN" sz="3200" i="1" baseline="-25000" dirty="0">
                          <a:latin typeface="Cambria Math"/>
                        </a:rPr>
                        <m:t>4 </m:t>
                      </m:r>
                      <m:r>
                        <a:rPr lang="en-US" altLang="zh-CN" sz="2000" i="1" baseline="-25000" dirty="0">
                          <a:latin typeface="Cambria Math"/>
                        </a:rPr>
                        <m:t> </m:t>
                      </m:r>
                      <m:r>
                        <a:rPr lang="en-US" altLang="zh-CN" sz="2000" i="1" dirty="0">
                          <a:latin typeface="Cambria Math"/>
                        </a:rPr>
                        <m:t>≥</m:t>
                      </m:r>
                      <m:r>
                        <a:rPr lang="en-US" altLang="zh-CN" sz="3200" i="1" dirty="0">
                          <a:latin typeface="Cambria Math"/>
                        </a:rPr>
                        <m:t> 0</m:t>
                      </m:r>
                    </m:oMath>
                  </m:oMathPara>
                </a14:m>
                <a:endParaRPr lang="en-US" altLang="zh-CN" sz="3200" dirty="0">
                  <a:latin typeface="隶书" pitchFamily="49" charset="-122"/>
                </a:endParaRPr>
              </a:p>
              <a:p>
                <a:r>
                  <a:rPr lang="en-US" altLang="zh-CN" dirty="0"/>
                  <a:t> </a:t>
                </a:r>
                <a:r>
                  <a:rPr lang="zh-CN" altLang="en-US" dirty="0"/>
                  <a:t>第一阶段</a:t>
                </a:r>
                <a:r>
                  <a:rPr lang="en-US" altLang="zh-CN" dirty="0"/>
                  <a:t>(FPLP):</a:t>
                </a:r>
                <a14:m>
                  <m:oMath xmlns:m="http://schemas.openxmlformats.org/officeDocument/2006/math">
                    <m:r>
                      <a:rPr lang="en-US" altLang="zh-CN" sz="3200" i="1" dirty="0" smtClean="0">
                        <a:solidFill>
                          <a:srgbClr val="0000FF"/>
                        </a:solidFill>
                        <a:latin typeface="Cambria Math"/>
                      </a:rPr>
                      <m:t>𝑀𝑎𝑥</m:t>
                    </m:r>
                    <m:r>
                      <a:rPr lang="en-US" altLang="zh-CN" sz="3200" i="1" dirty="0">
                        <a:latin typeface="Cambria Math"/>
                      </a:rPr>
                      <m:t>    </m:t>
                    </m:r>
                    <m:r>
                      <a:rPr lang="en-US" altLang="zh-CN" sz="3200" i="1" dirty="0">
                        <a:latin typeface="Cambria Math"/>
                      </a:rPr>
                      <m:t>𝑧</m:t>
                    </m:r>
                    <m:r>
                      <a:rPr lang="en-US" altLang="zh-CN" sz="3200" i="1" dirty="0">
                        <a:latin typeface="Cambria Math"/>
                      </a:rPr>
                      <m:t> = − </m:t>
                    </m:r>
                    <m:r>
                      <a:rPr lang="en-US" altLang="zh-CN" sz="3200" i="1" dirty="0">
                        <a:latin typeface="Cambria Math"/>
                      </a:rPr>
                      <m:t>𝑥</m:t>
                    </m:r>
                    <m:r>
                      <a:rPr lang="en-US" altLang="zh-CN" sz="3200" i="1" baseline="-25000" dirty="0">
                        <a:latin typeface="Cambria Math"/>
                      </a:rPr>
                      <m:t>5 − </m:t>
                    </m:r>
                    <m:r>
                      <a:rPr lang="en-US" altLang="zh-CN" sz="3200" i="1" dirty="0">
                        <a:latin typeface="Cambria Math"/>
                      </a:rPr>
                      <m:t>𝑥</m:t>
                    </m:r>
                    <m:r>
                      <a:rPr lang="en-US" altLang="zh-CN" sz="3200" i="1" baseline="-25000" dirty="0">
                        <a:latin typeface="Cambria Math"/>
                      </a:rPr>
                      <m:t>6 </m:t>
                    </m:r>
                  </m:oMath>
                </a14:m>
                <a:endParaRPr lang="en-US" altLang="zh-CN" sz="3200" i="1" dirty="0">
                  <a:latin typeface="隶书" pitchFamily="49" charset="-122"/>
                </a:endParaRPr>
              </a:p>
              <a:p>
                <a:pPr>
                  <a:lnSpc>
                    <a:spcPct val="90000"/>
                  </a:lnSpc>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  </m:t>
                      </m:r>
                      <m:r>
                        <a:rPr lang="en-US" altLang="zh-CN" sz="3200" b="1" i="1" dirty="0" smtClean="0">
                          <a:latin typeface="Cambria Math"/>
                        </a:rPr>
                        <m:t> </m:t>
                      </m:r>
                      <m:r>
                        <a:rPr lang="en-US" altLang="zh-CN" sz="3200" i="1" dirty="0" smtClean="0">
                          <a:solidFill>
                            <a:srgbClr val="0000FF"/>
                          </a:solidFill>
                          <a:latin typeface="Cambria Math"/>
                        </a:rPr>
                        <m:t>𝑠</m:t>
                      </m:r>
                      <m:r>
                        <a:rPr lang="en-US" altLang="zh-CN" sz="3200" i="1" dirty="0" smtClean="0">
                          <a:solidFill>
                            <a:srgbClr val="0000FF"/>
                          </a:solidFill>
                          <a:latin typeface="Cambria Math"/>
                        </a:rPr>
                        <m:t>.</m:t>
                      </m:r>
                      <m:r>
                        <a:rPr lang="en-US" altLang="zh-CN" sz="3200" i="1" dirty="0" smtClean="0">
                          <a:solidFill>
                            <a:srgbClr val="0000FF"/>
                          </a:solidFill>
                          <a:latin typeface="Cambria Math"/>
                        </a:rPr>
                        <m:t>𝑡</m:t>
                      </m:r>
                      <m:r>
                        <a:rPr lang="en-US" altLang="zh-CN" sz="3200" i="1" dirty="0" smtClean="0">
                          <a:solidFill>
                            <a:srgbClr val="0000FF"/>
                          </a:solidFill>
                          <a:latin typeface="Cambria Math"/>
                        </a:rPr>
                        <m:t>. </m:t>
                      </m:r>
                      <m:r>
                        <a:rPr lang="en-US" altLang="zh-CN" sz="3200" i="1" dirty="0">
                          <a:latin typeface="Cambria Math"/>
                        </a:rPr>
                        <m:t>𝑥</m:t>
                      </m:r>
                      <m:r>
                        <a:rPr lang="en-US" altLang="zh-CN" sz="3200" i="1" baseline="-25000" dirty="0">
                          <a:latin typeface="Cambria Math"/>
                        </a:rPr>
                        <m:t>1 + </m:t>
                      </m:r>
                      <m:r>
                        <a:rPr lang="en-US" altLang="zh-CN" sz="3200" i="1" dirty="0">
                          <a:latin typeface="Cambria Math"/>
                        </a:rPr>
                        <m:t>2</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3</m:t>
                      </m:r>
                      <m:r>
                        <a:rPr lang="en-US" altLang="zh-CN" sz="3200" i="1" dirty="0">
                          <a:latin typeface="Cambria Math"/>
                        </a:rPr>
                        <m:t>𝑥</m:t>
                      </m:r>
                      <m:r>
                        <a:rPr lang="en-US" altLang="zh-CN" sz="3200" i="1" baseline="-25000" dirty="0">
                          <a:latin typeface="Cambria Math"/>
                        </a:rPr>
                        <m:t>3 + </m:t>
                      </m:r>
                      <m:r>
                        <a:rPr lang="en-US" altLang="zh-CN" sz="3200" i="1" dirty="0">
                          <a:latin typeface="Cambria Math"/>
                        </a:rPr>
                        <m:t>𝑥</m:t>
                      </m:r>
                      <m:r>
                        <a:rPr lang="en-US" altLang="zh-CN" sz="3200" i="1" baseline="-25000" dirty="0">
                          <a:latin typeface="Cambria Math"/>
                        </a:rPr>
                        <m:t>5  = </m:t>
                      </m:r>
                      <m:r>
                        <a:rPr lang="en-US" altLang="zh-CN" sz="3200" i="1" dirty="0" smtClean="0">
                          <a:latin typeface="Cambria Math"/>
                        </a:rPr>
                        <m:t>15</m:t>
                      </m:r>
                    </m:oMath>
                  </m:oMathPara>
                </a14:m>
                <a:endParaRPr lang="en-US" altLang="zh-CN" sz="3200" dirty="0">
                  <a:latin typeface="隶书" pitchFamily="49" charset="-122"/>
                </a:endParaRPr>
              </a:p>
              <a:p>
                <a:pPr>
                  <a:lnSpc>
                    <a:spcPct val="90000"/>
                  </a:lnSpc>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       2</m:t>
                      </m:r>
                      <m:r>
                        <a:rPr lang="en-US" altLang="zh-CN" sz="3200" i="1" dirty="0" smtClean="0">
                          <a:latin typeface="Cambria Math"/>
                        </a:rPr>
                        <m:t>𝑥</m:t>
                      </m:r>
                      <m:r>
                        <a:rPr lang="en-US" altLang="zh-CN" sz="3200" i="1" baseline="-25000" dirty="0">
                          <a:latin typeface="Cambria Math"/>
                        </a:rPr>
                        <m:t>1 + </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5</m:t>
                      </m:r>
                      <m:r>
                        <a:rPr lang="en-US" altLang="zh-CN" sz="3200" i="1" dirty="0">
                          <a:latin typeface="Cambria Math"/>
                        </a:rPr>
                        <m:t>𝑥</m:t>
                      </m:r>
                      <m:r>
                        <a:rPr lang="en-US" altLang="zh-CN" sz="3200" i="1" baseline="-25000" dirty="0">
                          <a:latin typeface="Cambria Math"/>
                        </a:rPr>
                        <m:t>3 + </m:t>
                      </m:r>
                      <m:r>
                        <a:rPr lang="en-US" altLang="zh-CN" sz="3200" i="1" dirty="0">
                          <a:latin typeface="Cambria Math"/>
                        </a:rPr>
                        <m:t>𝑥</m:t>
                      </m:r>
                      <m:r>
                        <a:rPr lang="en-US" altLang="zh-CN" sz="3200" i="1" baseline="-25000" dirty="0">
                          <a:latin typeface="Cambria Math"/>
                        </a:rPr>
                        <m:t>6</m:t>
                      </m:r>
                      <m:r>
                        <a:rPr lang="en-US" altLang="zh-CN" sz="3200" i="1" dirty="0">
                          <a:latin typeface="Cambria Math"/>
                        </a:rPr>
                        <m:t> =  20</m:t>
                      </m:r>
                    </m:oMath>
                  </m:oMathPara>
                </a14:m>
                <a:endParaRPr lang="en-US" altLang="zh-CN" sz="3200" dirty="0">
                  <a:latin typeface="隶书" pitchFamily="49" charset="-122"/>
                </a:endParaRPr>
              </a:p>
              <a:p>
                <a:pPr>
                  <a:lnSpc>
                    <a:spcPct val="90000"/>
                  </a:lnSpc>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       </m:t>
                      </m:r>
                      <m:r>
                        <a:rPr lang="en-US" altLang="zh-CN" sz="3200" i="1" dirty="0" smtClean="0">
                          <a:latin typeface="Cambria Math"/>
                        </a:rPr>
                        <m:t>𝑥</m:t>
                      </m:r>
                      <m:r>
                        <a:rPr lang="en-US" altLang="zh-CN" sz="3200" i="1" baseline="-25000" dirty="0">
                          <a:latin typeface="Cambria Math"/>
                        </a:rPr>
                        <m:t>1 + </m:t>
                      </m:r>
                      <m:r>
                        <a:rPr lang="en-US" altLang="zh-CN" sz="3200" i="1" dirty="0">
                          <a:latin typeface="Cambria Math"/>
                        </a:rPr>
                        <m:t>2</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4</m:t>
                      </m:r>
                      <m:r>
                        <a:rPr lang="en-US" altLang="zh-CN" sz="3200" i="1" dirty="0">
                          <a:latin typeface="Cambria Math"/>
                        </a:rPr>
                        <m:t>𝑥</m:t>
                      </m:r>
                      <m:r>
                        <a:rPr lang="en-US" altLang="zh-CN" sz="3200" i="1" baseline="-25000" dirty="0">
                          <a:latin typeface="Cambria Math"/>
                        </a:rPr>
                        <m:t>3  + </m:t>
                      </m:r>
                      <m:r>
                        <a:rPr lang="en-US" altLang="zh-CN" sz="3200" i="1" dirty="0">
                          <a:latin typeface="Cambria Math"/>
                        </a:rPr>
                        <m:t>𝑥</m:t>
                      </m:r>
                      <m:r>
                        <a:rPr lang="en-US" altLang="zh-CN" sz="3200" i="1" baseline="-25000" dirty="0">
                          <a:latin typeface="Cambria Math"/>
                        </a:rPr>
                        <m:t>4  = </m:t>
                      </m:r>
                      <m:r>
                        <a:rPr lang="en-US" altLang="zh-CN" sz="3200" i="1" dirty="0">
                          <a:latin typeface="Cambria Math"/>
                        </a:rPr>
                        <m:t>26</m:t>
                      </m:r>
                    </m:oMath>
                  </m:oMathPara>
                </a14:m>
                <a:endParaRPr lang="en-US" altLang="zh-CN" sz="3200" i="1" dirty="0">
                  <a:latin typeface="Cambria Math"/>
                </a:endParaRPr>
              </a:p>
              <a:p>
                <a:pPr>
                  <a:lnSpc>
                    <a:spcPct val="90000"/>
                  </a:lnSpc>
                  <a:buNone/>
                </a:pPr>
                <a14:m>
                  <m:oMathPara xmlns:m="http://schemas.openxmlformats.org/officeDocument/2006/math">
                    <m:oMathParaPr>
                      <m:jc m:val="centerGroup"/>
                    </m:oMathParaPr>
                    <m:oMath xmlns:m="http://schemas.openxmlformats.org/officeDocument/2006/math">
                      <m:r>
                        <a:rPr lang="en-US" altLang="zh-CN" sz="3200" i="1" dirty="0">
                          <a:latin typeface="Cambria Math"/>
                        </a:rPr>
                        <m:t>  </m:t>
                      </m:r>
                      <m:r>
                        <a:rPr lang="en-US" altLang="zh-CN" sz="3200" i="1" dirty="0">
                          <a:latin typeface="Cambria Math"/>
                        </a:rPr>
                        <m:t>𝑥</m:t>
                      </m:r>
                      <m:r>
                        <a:rPr lang="en-US" altLang="zh-CN" sz="3200" i="1" baseline="-25000" dirty="0">
                          <a:latin typeface="Cambria Math"/>
                        </a:rPr>
                        <m:t>1 , </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𝑥</m:t>
                      </m:r>
                      <m:r>
                        <a:rPr lang="en-US" altLang="zh-CN" sz="3200" i="1" baseline="-25000" dirty="0">
                          <a:latin typeface="Cambria Math"/>
                        </a:rPr>
                        <m:t>3 , </m:t>
                      </m:r>
                      <m:r>
                        <a:rPr lang="en-US" altLang="zh-CN" sz="3200" i="1" dirty="0">
                          <a:latin typeface="Cambria Math"/>
                        </a:rPr>
                        <m:t>𝑥</m:t>
                      </m:r>
                      <m:r>
                        <a:rPr lang="en-US" altLang="zh-CN" sz="3200" i="1" baseline="-25000" dirty="0">
                          <a:latin typeface="Cambria Math"/>
                        </a:rPr>
                        <m:t>4 , </m:t>
                      </m:r>
                      <m:r>
                        <a:rPr lang="en-US" altLang="zh-CN" sz="3200" i="1" dirty="0">
                          <a:latin typeface="Cambria Math"/>
                        </a:rPr>
                        <m:t>𝑥</m:t>
                      </m:r>
                      <m:r>
                        <a:rPr lang="en-US" altLang="zh-CN" sz="3200" i="1" baseline="-25000" dirty="0">
                          <a:latin typeface="Cambria Math"/>
                        </a:rPr>
                        <m:t>5 , </m:t>
                      </m:r>
                      <m:r>
                        <a:rPr lang="en-US" altLang="zh-CN" sz="3200" i="1" dirty="0">
                          <a:latin typeface="Cambria Math"/>
                        </a:rPr>
                        <m:t>𝑥</m:t>
                      </m:r>
                      <m:r>
                        <a:rPr lang="en-US" altLang="zh-CN" sz="3200" i="1" baseline="-25000" dirty="0">
                          <a:latin typeface="Cambria Math"/>
                        </a:rPr>
                        <m:t>6  </m:t>
                      </m:r>
                      <m:r>
                        <a:rPr lang="en-US" altLang="zh-CN" sz="2400" i="1" dirty="0">
                          <a:latin typeface="Cambria Math"/>
                        </a:rPr>
                        <m:t>≥</m:t>
                      </m:r>
                      <m:r>
                        <a:rPr lang="en-US" altLang="zh-CN" sz="3200" i="1" dirty="0">
                          <a:latin typeface="Cambria Math"/>
                        </a:rPr>
                        <m:t>  0</m:t>
                      </m:r>
                    </m:oMath>
                  </m:oMathPara>
                </a14:m>
                <a:endParaRPr lang="en-US" altLang="zh-CN" sz="3200" dirty="0">
                  <a:latin typeface="隶书" pitchFamily="49" charset="-122"/>
                </a:endParaRPr>
              </a:p>
              <a:p>
                <a:r>
                  <a:rPr lang="en-US" altLang="zh-CN" dirty="0"/>
                  <a:t> </a:t>
                </a:r>
                <a:r>
                  <a:rPr lang="zh-CN" altLang="en-US" dirty="0"/>
                  <a:t>采用单纯形法解</a:t>
                </a:r>
                <a:r>
                  <a:rPr lang="en-US" altLang="zh-CN" dirty="0"/>
                  <a:t>FPLP</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08"/>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1400" dirty="0">
                <a:latin typeface="隶书" panose="02010509060101010101" pitchFamily="1" charset="-122"/>
              </a:rPr>
              <a:t>-</a:t>
            </a:r>
            <a:r>
              <a:rPr lang="zh-CN" altLang="en-US" sz="1800" dirty="0">
                <a:latin typeface="隶书" panose="02010509060101010101" pitchFamily="1" charset="-122"/>
              </a:rPr>
              <a:t>两阶段法</a:t>
            </a:r>
            <a:r>
              <a:rPr lang="en-US" altLang="zh-CN" sz="1800" dirty="0">
                <a:latin typeface="隶书" panose="02010509060101010101" pitchFamily="1" charset="-122"/>
              </a:rPr>
              <a:t>-</a:t>
            </a:r>
            <a:r>
              <a:rPr lang="zh-CN" altLang="en-US" sz="1800" dirty="0">
                <a:latin typeface="隶书" panose="02010509060101010101" pitchFamily="1" charset="-122"/>
              </a:rPr>
              <a:t>例子</a:t>
            </a:r>
            <a:endParaRPr lang="zh-CN" altLang="en-US" sz="1800" dirty="0"/>
          </a:p>
        </p:txBody>
      </p:sp>
      <p:sp>
        <p:nvSpPr>
          <p:cNvPr id="3" name="Content Placeholder 2"/>
          <p:cNvSpPr>
            <a:spLocks noGrp="1"/>
          </p:cNvSpPr>
          <p:nvPr>
            <p:ph idx="1"/>
          </p:nvPr>
        </p:nvSpPr>
        <p:spPr/>
        <p:txBody>
          <a:bodyPr/>
          <a:lstStyle/>
          <a:p>
            <a:r>
              <a:rPr lang="en-US" altLang="zh-CN" dirty="0"/>
              <a:t> FPLP</a:t>
            </a:r>
            <a:r>
              <a:rPr lang="zh-CN" altLang="en-US" dirty="0"/>
              <a:t>单纯形表格如下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4000" dirty="0">
                <a:latin typeface="隶书" panose="02010509060101010101" pitchFamily="1" charset="-122"/>
                <a:ea typeface="隶书" panose="02010509060101010101" pitchFamily="1" charset="-122"/>
              </a:rPr>
              <a:t>由</a:t>
            </a:r>
            <a:r>
              <a:rPr lang="en-US" altLang="zh-CN" sz="4000" dirty="0">
                <a:latin typeface="隶书" panose="02010509060101010101" pitchFamily="1" charset="-122"/>
                <a:ea typeface="隶书" panose="02010509060101010101" pitchFamily="1" charset="-122"/>
              </a:rPr>
              <a:t>PPT</a:t>
            </a:r>
            <a:r>
              <a:rPr lang="zh-CN" altLang="en-US" sz="4000" dirty="0">
                <a:latin typeface="隶书" panose="02010509060101010101" pitchFamily="1" charset="-122"/>
                <a:ea typeface="隶书" panose="02010509060101010101" pitchFamily="1" charset="-122"/>
              </a:rPr>
              <a:t>第</a:t>
            </a:r>
            <a:r>
              <a:rPr lang="en-US" altLang="zh-CN" sz="4000" dirty="0">
                <a:latin typeface="隶书" panose="02010509060101010101" pitchFamily="1" charset="-122"/>
                <a:ea typeface="隶书" panose="02010509060101010101" pitchFamily="1" charset="-122"/>
              </a:rPr>
              <a:t>60</a:t>
            </a:r>
            <a:r>
              <a:rPr lang="zh-CN" altLang="en-US" sz="4000" dirty="0">
                <a:latin typeface="隶书" panose="02010509060101010101" pitchFamily="1" charset="-122"/>
                <a:ea typeface="隶书" panose="02010509060101010101" pitchFamily="1" charset="-122"/>
              </a:rPr>
              <a:t>页的结论，得到原问题的基本可行解</a:t>
            </a:r>
            <a:r>
              <a:rPr lang="en-US" altLang="zh-CN" sz="3200" dirty="0">
                <a:latin typeface="隶书" panose="02010509060101010101" pitchFamily="1" charset="-122"/>
                <a:ea typeface="隶书" panose="02010509060101010101" pitchFamily="1" charset="-122"/>
              </a:rPr>
              <a:t>:(0</a:t>
            </a:r>
            <a:r>
              <a:rPr lang="zh-CN" altLang="en-US" sz="3200" dirty="0">
                <a:latin typeface="隶书" panose="02010509060101010101" pitchFamily="1" charset="-122"/>
                <a:ea typeface="隶书" panose="02010509060101010101" pitchFamily="1" charset="-122"/>
              </a:rPr>
              <a:t>，</a:t>
            </a:r>
            <a:r>
              <a:rPr lang="en-US" altLang="zh-CN" sz="3200" dirty="0">
                <a:latin typeface="隶书" panose="02010509060101010101" pitchFamily="1" charset="-122"/>
                <a:ea typeface="隶书" panose="02010509060101010101" pitchFamily="1" charset="-122"/>
              </a:rPr>
              <a:t>15/7</a:t>
            </a:r>
            <a:r>
              <a:rPr lang="zh-CN" altLang="en-US" sz="3200" dirty="0">
                <a:latin typeface="隶书" panose="02010509060101010101" pitchFamily="1" charset="-122"/>
                <a:ea typeface="隶书" panose="02010509060101010101" pitchFamily="1" charset="-122"/>
              </a:rPr>
              <a:t>，</a:t>
            </a:r>
            <a:r>
              <a:rPr lang="en-US" altLang="zh-CN" sz="3200" dirty="0">
                <a:latin typeface="隶书" panose="02010509060101010101" pitchFamily="1" charset="-122"/>
                <a:ea typeface="隶书" panose="02010509060101010101" pitchFamily="1" charset="-122"/>
              </a:rPr>
              <a:t>25/7</a:t>
            </a:r>
            <a:r>
              <a:rPr lang="zh-CN" altLang="en-US" sz="3200" dirty="0">
                <a:latin typeface="隶书" panose="02010509060101010101" pitchFamily="1" charset="-122"/>
                <a:ea typeface="隶书" panose="02010509060101010101" pitchFamily="1" charset="-122"/>
              </a:rPr>
              <a:t>，</a:t>
            </a:r>
            <a:r>
              <a:rPr lang="en-US" altLang="zh-CN" sz="3200" dirty="0">
                <a:latin typeface="隶书" panose="02010509060101010101" pitchFamily="1" charset="-122"/>
                <a:ea typeface="隶书" panose="02010509060101010101" pitchFamily="1" charset="-122"/>
              </a:rPr>
              <a:t>52/7)</a:t>
            </a:r>
            <a:r>
              <a:rPr lang="en-US" altLang="zh-CN" sz="3200" baseline="30000" dirty="0">
                <a:latin typeface="隶书" panose="02010509060101010101" pitchFamily="1" charset="-122"/>
                <a:ea typeface="隶书" panose="02010509060101010101" pitchFamily="1" charset="-122"/>
              </a:rPr>
              <a:t>T</a:t>
            </a:r>
            <a:endParaRPr lang="zh-CN" altLang="en-US" dirty="0"/>
          </a:p>
        </p:txBody>
      </p:sp>
      <p:graphicFrame>
        <p:nvGraphicFramePr>
          <p:cNvPr id="4" name="Object 3"/>
          <p:cNvGraphicFramePr/>
          <p:nvPr/>
        </p:nvGraphicFramePr>
        <p:xfrm>
          <a:off x="704528" y="1765300"/>
          <a:ext cx="9010650" cy="3686175"/>
        </p:xfrm>
        <a:graphic>
          <a:graphicData uri="http://schemas.openxmlformats.org/presentationml/2006/ole">
            <mc:AlternateContent xmlns:mc="http://schemas.openxmlformats.org/markup-compatibility/2006">
              <mc:Choice xmlns:v="urn:schemas-microsoft-com:vml" Requires="v">
                <p:oleObj spid="_x0000_s34919" name="Document" r:id="rId4" imgW="8754110" imgH="3590290" progId="Word.Document.8">
                  <p:embed/>
                </p:oleObj>
              </mc:Choice>
              <mc:Fallback>
                <p:oleObj name="Document" r:id="rId4" imgW="8754110" imgH="3590290" progId="Word.Document.8">
                  <p:embed/>
                  <p:pic>
                    <p:nvPicPr>
                      <p:cNvPr id="0" name="Object 2"/>
                      <p:cNvPicPr>
                        <a:picLocks noChangeArrowheads="1"/>
                      </p:cNvPicPr>
                      <p:nvPr/>
                    </p:nvPicPr>
                    <p:blipFill>
                      <a:blip r:embed="rId5"/>
                      <a:srcRect/>
                      <a:stretch>
                        <a:fillRect/>
                      </a:stretch>
                    </p:blipFill>
                    <p:spPr bwMode="auto">
                      <a:xfrm>
                        <a:off x="704528" y="1765300"/>
                        <a:ext cx="9010650" cy="3686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3" name="System.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 calcmode="lin" valueType="num">
                                      <p:cBhvr additive="base">
                                        <p:cTn id="1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2.2</a:t>
            </a:r>
            <a:r>
              <a:rPr lang="zh-CN" altLang="en-US" dirty="0">
                <a:latin typeface="隶书" panose="02010509060101010101" pitchFamily="1" charset="-122"/>
              </a:rPr>
              <a:t> 单纯形法</a:t>
            </a:r>
            <a:r>
              <a:rPr lang="en-US" altLang="zh-CN" sz="1600" dirty="0">
                <a:latin typeface="隶书" panose="02010509060101010101" pitchFamily="1" charset="-122"/>
              </a:rPr>
              <a:t>-</a:t>
            </a:r>
            <a:r>
              <a:rPr lang="zh-CN" altLang="en-US" sz="2000" dirty="0">
                <a:latin typeface="隶书" panose="02010509060101010101" pitchFamily="1" charset="-122"/>
              </a:rPr>
              <a:t>两阶段法</a:t>
            </a:r>
            <a:r>
              <a:rPr lang="en-US" altLang="zh-CN" sz="2000" dirty="0">
                <a:latin typeface="隶书" panose="02010509060101010101" pitchFamily="1" charset="-122"/>
              </a:rPr>
              <a:t>-</a:t>
            </a:r>
            <a:r>
              <a:rPr lang="zh-CN" altLang="en-US" sz="2000" dirty="0">
                <a:latin typeface="隶书" panose="02010509060101010101" pitchFamily="1" charset="-122"/>
              </a:rPr>
              <a:t>例子</a:t>
            </a:r>
            <a:endParaRPr lang="zh-CN" altLang="en-US" sz="2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第二阶段</a:t>
                </a:r>
                <a:r>
                  <a:rPr lang="en-US" altLang="zh-CN" dirty="0"/>
                  <a:t>(SPLP)</a:t>
                </a:r>
                <a:r>
                  <a:rPr lang="zh-CN" altLang="en-US" dirty="0"/>
                  <a:t>，先按照</a:t>
                </a:r>
                <a:r>
                  <a:rPr lang="en-US" altLang="zh-CN" dirty="0"/>
                  <a:t>PPT61</a:t>
                </a:r>
                <a:r>
                  <a:rPr lang="zh-CN" altLang="en-US" dirty="0"/>
                  <a:t>页下面的方法构造单纯形</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spcBef>
                    <a:spcPct val="50000"/>
                  </a:spcBef>
                </a:pPr>
                <a:r>
                  <a:rPr lang="zh-CN" altLang="en-US" dirty="0"/>
                  <a:t>从而得到原问题的最优解</a:t>
                </a:r>
                <a14:m>
                  <m:oMath xmlns:m="http://schemas.openxmlformats.org/officeDocument/2006/math">
                    <m:r>
                      <a:rPr lang="en-US" altLang="zh-CN" i="1" dirty="0" smtClean="0">
                        <a:latin typeface="Cambria Math"/>
                      </a:rPr>
                      <m:t>:</m:t>
                    </m:r>
                    <m:sSup>
                      <m:sSupPr>
                        <m:ctrlPr>
                          <a:rPr lang="en-US" altLang="zh-CN" b="1"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f>
                              <m:fPr>
                                <m:ctrlPr>
                                  <a:rPr lang="en-US" altLang="zh-CN" i="1" dirty="0">
                                    <a:latin typeface="Cambria Math" panose="02040503050406030204" pitchFamily="18" charset="0"/>
                                  </a:rPr>
                                </m:ctrlPr>
                              </m:fPr>
                              <m:num>
                                <m:r>
                                  <a:rPr lang="en-US" altLang="zh-CN" i="1" dirty="0">
                                    <a:latin typeface="Cambria Math"/>
                                  </a:rPr>
                                  <m:t>25</m:t>
                                </m:r>
                              </m:num>
                              <m:den>
                                <m:r>
                                  <a:rPr lang="en-US" altLang="zh-CN" i="1" dirty="0">
                                    <a:latin typeface="Cambria Math"/>
                                  </a:rPr>
                                  <m:t>3</m:t>
                                </m:r>
                              </m:den>
                            </m:f>
                            <m:r>
                              <a:rPr lang="zh-CN" altLang="en-US" i="1" dirty="0">
                                <a:latin typeface="Cambria Math"/>
                              </a:rPr>
                              <m:t>，</m:t>
                            </m:r>
                            <m:f>
                              <m:fPr>
                                <m:ctrlPr>
                                  <a:rPr lang="en-US" altLang="zh-CN" i="1" dirty="0">
                                    <a:latin typeface="Cambria Math" panose="02040503050406030204" pitchFamily="18" charset="0"/>
                                  </a:rPr>
                                </m:ctrlPr>
                              </m:fPr>
                              <m:num>
                                <m:r>
                                  <a:rPr lang="en-US" altLang="zh-CN" i="1" dirty="0">
                                    <a:latin typeface="Cambria Math"/>
                                  </a:rPr>
                                  <m:t>10</m:t>
                                </m:r>
                              </m:num>
                              <m:den>
                                <m:r>
                                  <a:rPr lang="en-US" altLang="zh-CN" i="1" dirty="0">
                                    <a:latin typeface="Cambria Math"/>
                                  </a:rPr>
                                  <m:t>3</m:t>
                                </m:r>
                              </m:den>
                            </m:f>
                            <m:r>
                              <a:rPr lang="zh-CN" altLang="en-US" i="1" dirty="0">
                                <a:latin typeface="Cambria Math"/>
                              </a:rPr>
                              <m:t>，</m:t>
                            </m:r>
                            <m:r>
                              <a:rPr lang="en-US" altLang="zh-CN" i="1" dirty="0">
                                <a:latin typeface="Cambria Math"/>
                              </a:rPr>
                              <m:t>0</m:t>
                            </m:r>
                            <m:r>
                              <a:rPr lang="zh-CN" altLang="en-US" i="1" dirty="0">
                                <a:latin typeface="Cambria Math"/>
                              </a:rPr>
                              <m:t>，</m:t>
                            </m:r>
                            <m:r>
                              <a:rPr lang="en-US" altLang="zh-CN" i="1" dirty="0">
                                <a:latin typeface="Cambria Math"/>
                              </a:rPr>
                              <m:t>11</m:t>
                            </m:r>
                          </m:e>
                        </m:d>
                      </m:e>
                      <m:sup>
                        <m:r>
                          <a:rPr lang="en-US" altLang="zh-CN" i="1" dirty="0">
                            <a:latin typeface="Cambria Math"/>
                          </a:rPr>
                          <m:t>𝑇</m:t>
                        </m:r>
                      </m:sup>
                    </m:sSup>
                  </m:oMath>
                </a14:m>
                <a:r>
                  <a:rPr lang="en-US" altLang="zh-CN" dirty="0"/>
                  <a:t>,</a:t>
                </a:r>
                <a:r>
                  <a:rPr lang="zh-CN" altLang="en-US" dirty="0"/>
                  <a:t>最优目标值：</a:t>
                </a:r>
                <a14:m>
                  <m:oMath xmlns:m="http://schemas.openxmlformats.org/officeDocument/2006/math">
                    <m:f>
                      <m:fPr>
                        <m:ctrlPr>
                          <a:rPr lang="en-US" altLang="zh-CN" i="1" dirty="0" smtClean="0">
                            <a:latin typeface="Cambria Math" panose="02040503050406030204" pitchFamily="18" charset="0"/>
                          </a:rPr>
                        </m:ctrlPr>
                      </m:fPr>
                      <m:num>
                        <m:r>
                          <a:rPr lang="en-US" altLang="zh-CN" i="1" dirty="0" smtClean="0">
                            <a:latin typeface="Cambria Math"/>
                          </a:rPr>
                          <m:t>112</m:t>
                        </m:r>
                      </m:num>
                      <m:den>
                        <m:r>
                          <a:rPr lang="en-US" altLang="zh-CN" i="1" dirty="0" smtClean="0">
                            <a:latin typeface="Cambria Math"/>
                          </a:rPr>
                          <m:t>3</m:t>
                        </m:r>
                      </m:den>
                    </m:f>
                  </m:oMath>
                </a14:m>
                <a:r>
                  <a:rPr lang="en-US" altLang="zh-CN" dirty="0"/>
                  <a:t> </a:t>
                </a: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389" t="-1735"/>
                </a:stretch>
              </a:blipFill>
            </p:spPr>
            <p:txBody>
              <a:bodyPr/>
              <a:lstStyle/>
              <a:p>
                <a:r>
                  <a:rPr lang="zh-CN" altLang="en-US">
                    <a:noFill/>
                  </a:rPr>
                  <a:t> </a:t>
                </a:r>
                <a:endParaRPr lang="zh-CN" altLang="en-US">
                  <a:noFill/>
                </a:endParaRPr>
              </a:p>
            </p:txBody>
          </p:sp>
        </mc:Fallback>
      </mc:AlternateContent>
      <p:graphicFrame>
        <p:nvGraphicFramePr>
          <p:cNvPr id="4" name="Object 3"/>
          <p:cNvGraphicFramePr/>
          <p:nvPr/>
        </p:nvGraphicFramePr>
        <p:xfrm>
          <a:off x="200472" y="2313037"/>
          <a:ext cx="9601200" cy="2898775"/>
        </p:xfrm>
        <a:graphic>
          <a:graphicData uri="http://schemas.openxmlformats.org/presentationml/2006/ole">
            <mc:AlternateContent xmlns:mc="http://schemas.openxmlformats.org/markup-compatibility/2006">
              <mc:Choice xmlns:v="urn:schemas-microsoft-com:vml" Requires="v">
                <p:oleObj spid="_x0000_s35943" name="Document" r:id="rId5" imgW="8794750" imgH="2644775" progId="Word.Document.8">
                  <p:embed/>
                </p:oleObj>
              </mc:Choice>
              <mc:Fallback>
                <p:oleObj name="Document" r:id="rId5" imgW="8794750" imgH="2644775" progId="Word.Document.8">
                  <p:embed/>
                  <p:pic>
                    <p:nvPicPr>
                      <p:cNvPr id="0" name="Object 2"/>
                      <p:cNvPicPr>
                        <a:picLocks noChangeArrowheads="1"/>
                      </p:cNvPicPr>
                      <p:nvPr/>
                    </p:nvPicPr>
                    <p:blipFill>
                      <a:blip r:embed="rId6"/>
                      <a:srcRect/>
                      <a:stretch>
                        <a:fillRect/>
                      </a:stretch>
                    </p:blipFill>
                    <p:spPr bwMode="auto">
                      <a:xfrm>
                        <a:off x="200472" y="2313037"/>
                        <a:ext cx="9601200" cy="28987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3" name="System.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(Duality)</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再看本章开始的例子</a:t>
                </a:r>
                <a:endParaRPr lang="en-US" altLang="zh-CN" dirty="0"/>
              </a:p>
              <a:p>
                <a:pPr lvl="1"/>
                <a:r>
                  <a:rPr lang="zh-CN" altLang="en-US" dirty="0"/>
                  <a:t>假设工厂考虑不安排生产，而准备将设备出租，收取租费。于是需要为每种设备的台时进行估价</a:t>
                </a:r>
                <a:endParaRPr lang="en-US" altLang="zh-CN" dirty="0"/>
              </a:p>
              <a:p>
                <a:pPr lvl="1"/>
                <a:r>
                  <a:rPr lang="zh-CN" altLang="en-US" dirty="0"/>
                  <a:t>假设</a:t>
                </a:r>
                <a:r>
                  <a:rPr lang="en-US" altLang="zh-CN" dirty="0"/>
                  <a:t>A,B,C</a:t>
                </a:r>
                <a:r>
                  <a:rPr lang="zh-CN" altLang="en-US" dirty="0"/>
                  <a:t>台时租费估价为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𝟏</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𝟐</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𝟑</m:t>
                        </m:r>
                      </m:sub>
                    </m:sSub>
                  </m:oMath>
                </a14:m>
                <a:r>
                  <a:rPr lang="zh-CN" altLang="en-US" dirty="0"/>
                  <a:t>，由上面的表格可知，生产一件产品甲，需要台时</a:t>
                </a:r>
                <a:r>
                  <a:rPr lang="en-US" altLang="zh-CN" dirty="0"/>
                  <a:t>3,2,0</a:t>
                </a:r>
                <a:r>
                  <a:rPr lang="zh-CN" altLang="en-US" dirty="0"/>
                  <a:t>，如果将其不用于生产，而是出租，得到租费：</a:t>
                </a:r>
                <a14:m>
                  <m:oMath xmlns:m="http://schemas.openxmlformats.org/officeDocument/2006/math">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𝟎</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𝟑</m:t>
                        </m:r>
                      </m:sub>
                    </m:sSub>
                  </m:oMath>
                </a14:m>
                <a:r>
                  <a:rPr lang="en-US" altLang="zh-CN" dirty="0"/>
                  <a:t>,</a:t>
                </a:r>
                <a:r>
                  <a:rPr lang="zh-CN" altLang="en-US" dirty="0"/>
                  <a:t>为了不低于生产利润，因此要求</a:t>
                </a:r>
                <a14:m>
                  <m:oMath xmlns:m="http://schemas.openxmlformats.org/officeDocument/2006/math">
                    <m:r>
                      <a:rPr lang="en-US" altLang="zh-CN" i="1">
                        <a:latin typeface="Cambria Math"/>
                      </a:rPr>
                      <m:t>𝟑</m:t>
                    </m:r>
                    <m:sSub>
                      <m:sSubPr>
                        <m:ctrlPr>
                          <a:rPr lang="en-US" altLang="zh-CN" i="1">
                            <a:latin typeface="Cambria Math" panose="02040503050406030204" pitchFamily="18" charset="0"/>
                          </a:rPr>
                        </m:ctrlPr>
                      </m:sSubPr>
                      <m:e>
                        <m:r>
                          <a:rPr lang="en-US" altLang="zh-CN" i="1">
                            <a:latin typeface="Cambria Math"/>
                          </a:rPr>
                          <m:t>𝒚</m:t>
                        </m:r>
                      </m:e>
                      <m:sub>
                        <m:r>
                          <a:rPr lang="en-US" altLang="zh-CN" i="1">
                            <a:latin typeface="Cambria Math"/>
                          </a:rPr>
                          <m:t>𝟏</m:t>
                        </m:r>
                      </m:sub>
                    </m:sSub>
                    <m:r>
                      <a:rPr lang="en-US" altLang="zh-CN" i="1">
                        <a:latin typeface="Cambria Math"/>
                      </a:rPr>
                      <m:t>+</m:t>
                    </m:r>
                    <m:r>
                      <a:rPr lang="en-US" altLang="zh-CN" i="1">
                        <a:latin typeface="Cambria Math"/>
                      </a:rPr>
                      <m:t>𝟐</m:t>
                    </m:r>
                    <m:sSub>
                      <m:sSubPr>
                        <m:ctrlPr>
                          <a:rPr lang="en-US" altLang="zh-CN" i="1">
                            <a:latin typeface="Cambria Math" panose="02040503050406030204" pitchFamily="18" charset="0"/>
                          </a:rPr>
                        </m:ctrlPr>
                      </m:sSubPr>
                      <m:e>
                        <m:r>
                          <a:rPr lang="en-US" altLang="zh-CN" i="1">
                            <a:latin typeface="Cambria Math"/>
                          </a:rPr>
                          <m:t>𝒚</m:t>
                        </m:r>
                      </m:e>
                      <m:sub>
                        <m:r>
                          <a:rPr lang="en-US" altLang="zh-CN" i="1">
                            <a:latin typeface="Cambria Math"/>
                          </a:rPr>
                          <m:t>𝟐</m:t>
                        </m:r>
                      </m:sub>
                    </m:sSub>
                    <m:r>
                      <a:rPr lang="en-US" altLang="zh-CN" i="1">
                        <a:latin typeface="Cambria Math"/>
                      </a:rPr>
                      <m:t>+</m:t>
                    </m:r>
                    <m:r>
                      <a:rPr lang="en-US" altLang="zh-CN" i="1">
                        <a:latin typeface="Cambria Math"/>
                      </a:rPr>
                      <m:t>𝟎</m:t>
                    </m:r>
                    <m:sSub>
                      <m:sSubPr>
                        <m:ctrlPr>
                          <a:rPr lang="en-US" altLang="zh-CN" i="1">
                            <a:latin typeface="Cambria Math" panose="02040503050406030204" pitchFamily="18" charset="0"/>
                          </a:rPr>
                        </m:ctrlPr>
                      </m:sSubPr>
                      <m:e>
                        <m:r>
                          <a:rPr lang="en-US" altLang="zh-CN" i="1">
                            <a:latin typeface="Cambria Math"/>
                          </a:rPr>
                          <m:t>𝒚</m:t>
                        </m:r>
                      </m:e>
                      <m:sub>
                        <m:r>
                          <a:rPr lang="en-US" altLang="zh-CN" i="1">
                            <a:latin typeface="Cambria Math"/>
                          </a:rPr>
                          <m:t>𝟑</m:t>
                        </m:r>
                      </m:sub>
                    </m:sSub>
                    <m:r>
                      <a:rPr lang="en-US" altLang="zh-CN" b="1" i="1" smtClean="0">
                        <a:latin typeface="Cambria Math"/>
                      </a:rPr>
                      <m:t>≥</m:t>
                    </m:r>
                    <m:r>
                      <a:rPr lang="en-US" altLang="zh-CN" b="1" i="1" smtClean="0">
                        <a:latin typeface="Cambria Math"/>
                      </a:rPr>
                      <m:t>𝟏𝟓𝟎𝟎</m:t>
                    </m:r>
                  </m:oMath>
                </a14:m>
                <a:endParaRPr lang="en-US" altLang="zh-CN" dirty="0"/>
              </a:p>
              <a:p>
                <a:pPr lvl="1"/>
                <a:r>
                  <a:rPr lang="zh-CN" altLang="en-US" dirty="0"/>
                  <a:t>同理，对产品乙</a:t>
                </a:r>
                <a:r>
                  <a:rPr lang="en-US" altLang="zh-CN" dirty="0"/>
                  <a:t>:</a:t>
                </a:r>
                <a14:m>
                  <m:oMath xmlns:m="http://schemas.openxmlformats.org/officeDocument/2006/math">
                    <m:r>
                      <a:rPr lang="en-US" altLang="zh-CN" b="1" i="1" smtClean="0">
                        <a:latin typeface="Cambria Math"/>
                      </a:rPr>
                      <m:t>𝟐</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𝟏</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𝟑</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𝟑</m:t>
                        </m:r>
                      </m:sub>
                    </m:sSub>
                    <m:r>
                      <a:rPr lang="en-US" altLang="zh-CN" b="1" i="1" smtClean="0">
                        <a:latin typeface="Cambria Math"/>
                      </a:rPr>
                      <m:t>≥</m:t>
                    </m:r>
                    <m:r>
                      <a:rPr lang="en-US" altLang="zh-CN" b="1" i="1" smtClean="0">
                        <a:latin typeface="Cambria Math"/>
                      </a:rPr>
                      <m:t>𝟐𝟓𝟎𝟎</m:t>
                    </m:r>
                  </m:oMath>
                </a14:m>
                <a:r>
                  <a:rPr lang="en-US" altLang="zh-CN" dirty="0"/>
                  <a:t>,</a:t>
                </a:r>
                <a:r>
                  <a:rPr lang="zh-CN" altLang="en-US" dirty="0"/>
                  <a:t>且</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𝒊</m:t>
                        </m:r>
                      </m:sub>
                    </m:sSub>
                    <m:r>
                      <a:rPr lang="en-US" altLang="zh-CN" b="1" i="1" smtClean="0">
                        <a:latin typeface="Cambria Math"/>
                      </a:rPr>
                      <m:t>≥</m:t>
                    </m:r>
                    <m:r>
                      <a:rPr lang="en-US" altLang="zh-CN" b="1" i="1" smtClean="0">
                        <a:latin typeface="Cambria Math"/>
                      </a:rPr>
                      <m:t>𝟎</m:t>
                    </m:r>
                  </m:oMath>
                </a14:m>
                <a:endParaRPr lang="en-US" altLang="zh-CN" dirty="0"/>
              </a:p>
              <a:p>
                <a:pPr lvl="1"/>
                <a:r>
                  <a:rPr lang="zh-CN" altLang="en-US" dirty="0"/>
                  <a:t>企业现在总台时数为</a:t>
                </a:r>
                <a:r>
                  <a:rPr lang="en-US" altLang="zh-CN" dirty="0"/>
                  <a:t>65,40,75</a:t>
                </a:r>
                <a:r>
                  <a:rPr lang="zh-CN" altLang="en-US" dirty="0"/>
                  <a:t>，都用于出租，则总收入为：</a:t>
                </a:r>
                <a14:m>
                  <m:oMath xmlns:m="http://schemas.openxmlformats.org/officeDocument/2006/math">
                    <m:r>
                      <a:rPr lang="en-US" altLang="zh-CN" b="1" i="1" smtClean="0">
                        <a:latin typeface="Cambria Math"/>
                      </a:rPr>
                      <m:t>𝒇</m:t>
                    </m:r>
                    <m:d>
                      <m:dPr>
                        <m:ctrlPr>
                          <a:rPr lang="en-US" altLang="zh-CN" b="1" i="1" smtClean="0">
                            <a:latin typeface="Cambria Math" panose="02040503050406030204" pitchFamily="18" charset="0"/>
                          </a:rPr>
                        </m:ctrlPr>
                      </m:dPr>
                      <m:e>
                        <m:r>
                          <a:rPr lang="en-US" altLang="zh-CN" b="1" i="0" smtClean="0">
                            <a:latin typeface="Cambria Math"/>
                          </a:rPr>
                          <m:t>𝐲</m:t>
                        </m:r>
                      </m:e>
                    </m:d>
                    <m:r>
                      <a:rPr lang="en-US" altLang="zh-CN" b="1" i="0" smtClean="0">
                        <a:latin typeface="Cambria Math"/>
                      </a:rPr>
                      <m:t>=</m:t>
                    </m:r>
                    <m:r>
                      <a:rPr lang="en-US" altLang="zh-CN" b="1" i="1" smtClean="0">
                        <a:latin typeface="Cambria Math"/>
                      </a:rPr>
                      <m:t>𝟔𝟓</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𝟏</m:t>
                        </m:r>
                      </m:sub>
                    </m:sSub>
                    <m:r>
                      <a:rPr lang="en-US" altLang="zh-CN" b="1" i="1" smtClean="0">
                        <a:latin typeface="Cambria Math"/>
                      </a:rPr>
                      <m:t>+</m:t>
                    </m:r>
                    <m:r>
                      <a:rPr lang="en-US" altLang="zh-CN" b="1" i="1" smtClean="0">
                        <a:latin typeface="Cambria Math"/>
                      </a:rPr>
                      <m:t>𝟒𝟎</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𝟐</m:t>
                        </m:r>
                      </m:sub>
                    </m:sSub>
                    <m:r>
                      <a:rPr lang="en-US" altLang="zh-CN" b="1" i="1" smtClean="0">
                        <a:latin typeface="Cambria Math"/>
                      </a:rPr>
                      <m:t>+</m:t>
                    </m:r>
                    <m:r>
                      <a:rPr lang="en-US" altLang="zh-CN" b="1" i="1" smtClean="0">
                        <a:latin typeface="Cambria Math"/>
                      </a:rPr>
                      <m:t>𝟕𝟓</m:t>
                    </m:r>
                    <m:sSub>
                      <m:sSubPr>
                        <m:ctrlPr>
                          <a:rPr lang="en-US" altLang="zh-CN" b="1" i="1" smtClean="0">
                            <a:latin typeface="Cambria Math" panose="02040503050406030204" pitchFamily="18" charset="0"/>
                          </a:rPr>
                        </m:ctrlPr>
                      </m:sSubPr>
                      <m:e>
                        <m:r>
                          <a:rPr lang="en-US" altLang="zh-CN" b="1" i="1" smtClean="0">
                            <a:latin typeface="Cambria Math"/>
                          </a:rPr>
                          <m:t>𝒚</m:t>
                        </m:r>
                      </m:e>
                      <m:sub>
                        <m:r>
                          <a:rPr lang="en-US" altLang="zh-CN" b="1" i="1" smtClean="0">
                            <a:latin typeface="Cambria Math"/>
                          </a:rPr>
                          <m:t>𝟑</m:t>
                        </m:r>
                      </m:sub>
                    </m:sSub>
                  </m:oMath>
                </a14:m>
                <a:r>
                  <a:rPr lang="en-US" altLang="zh-CN" dirty="0"/>
                  <a:t>,</a:t>
                </a:r>
                <a:r>
                  <a:rPr lang="zh-CN" altLang="en-US" dirty="0"/>
                  <a:t>但出租费用应该尽可能低，才能是出租计划成交，因此要求</a:t>
                </a:r>
                <a14:m>
                  <m:oMath xmlns:m="http://schemas.openxmlformats.org/officeDocument/2006/math">
                    <m:r>
                      <a:rPr lang="en-US" altLang="zh-CN" b="1" i="0" smtClean="0">
                        <a:latin typeface="Cambria Math"/>
                      </a:rPr>
                      <m:t>𝐦𝐢𝐧</m:t>
                    </m:r>
                    <m:r>
                      <a:rPr lang="en-US" altLang="zh-CN" b="1" i="0" smtClean="0">
                        <a:latin typeface="Cambria Math"/>
                      </a:rPr>
                      <m:t> </m:t>
                    </m:r>
                    <m:r>
                      <a:rPr lang="en-US" altLang="zh-CN" b="1" i="1" smtClean="0">
                        <a:latin typeface="Cambria Math"/>
                      </a:rPr>
                      <m:t>𝒇</m:t>
                    </m:r>
                    <m:r>
                      <a:rPr lang="en-US" altLang="zh-CN" b="1" i="1" smtClean="0">
                        <a:latin typeface="Cambria Math"/>
                      </a:rPr>
                      <m:t>(</m:t>
                    </m:r>
                    <m:r>
                      <a:rPr lang="en-US" altLang="zh-CN" b="1" i="1" smtClean="0">
                        <a:latin typeface="Cambria Math"/>
                      </a:rPr>
                      <m:t>𝒚</m:t>
                    </m:r>
                    <m:r>
                      <a:rPr lang="en-US" altLang="zh-CN" b="1" i="1" smtClean="0">
                        <a:latin typeface="Cambria Math"/>
                      </a:rPr>
                      <m:t>)</m:t>
                    </m:r>
                  </m:oMath>
                </a14:m>
                <a:endParaRPr lang="en-US" altLang="zh-CN" dirty="0"/>
              </a:p>
              <a:p>
                <a:pPr lvl="1"/>
                <a:r>
                  <a:rPr lang="zh-CN" altLang="en-US" dirty="0"/>
                  <a:t>这样就得到了对偶规划问题</a:t>
                </a:r>
                <a:endParaRPr lang="en-US" altLang="zh-CN" dirty="0"/>
              </a:p>
              <a:p>
                <a:pPr lvl="2"/>
                <a:r>
                  <a:rPr lang="zh-CN" altLang="en-US" dirty="0"/>
                  <a:t>对减少管理工作的盲目性提供了更多的科学依据，与原规划问题互相对应，从不同的角度对企业的经营管理进行分析研究</a:t>
                </a: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1190" b="-9328"/>
                </a:stretch>
              </a:blipFill>
            </p:spPr>
            <p:txBody>
              <a:bodyPr/>
              <a:lstStyle/>
              <a:p>
                <a:r>
                  <a:rPr lang="zh-CN" altLang="en-US">
                    <a:noFill/>
                  </a:rPr>
                  <a:t> </a:t>
                </a:r>
                <a:endParaRPr lang="zh-CN" altLang="en-US">
                  <a:noFill/>
                </a:endParaRPr>
              </a:p>
            </p:txBody>
          </p:sp>
        </mc:Fallback>
      </mc:AlternateContent>
      <p:grpSp>
        <p:nvGrpSpPr>
          <p:cNvPr id="4" name="Group 3"/>
          <p:cNvGrpSpPr/>
          <p:nvPr/>
        </p:nvGrpSpPr>
        <p:grpSpPr bwMode="auto">
          <a:xfrm>
            <a:off x="6122617" y="306146"/>
            <a:ext cx="3447801" cy="1430827"/>
            <a:chOff x="-3" y="-3"/>
            <a:chExt cx="2760" cy="2022"/>
          </a:xfrm>
        </p:grpSpPr>
        <p:grpSp>
          <p:nvGrpSpPr>
            <p:cNvPr id="5" name="Group 4"/>
            <p:cNvGrpSpPr/>
            <p:nvPr/>
          </p:nvGrpSpPr>
          <p:grpSpPr bwMode="auto">
            <a:xfrm>
              <a:off x="0" y="0"/>
              <a:ext cx="2754" cy="2016"/>
              <a:chOff x="0" y="0"/>
              <a:chExt cx="2754" cy="2016"/>
            </a:xfrm>
          </p:grpSpPr>
          <p:grpSp>
            <p:nvGrpSpPr>
              <p:cNvPr id="7" name="Group 6"/>
              <p:cNvGrpSpPr/>
              <p:nvPr/>
            </p:nvGrpSpPr>
            <p:grpSpPr bwMode="auto">
              <a:xfrm>
                <a:off x="0" y="0"/>
                <a:ext cx="908" cy="480"/>
                <a:chOff x="0" y="0"/>
                <a:chExt cx="908" cy="480"/>
              </a:xfrm>
            </p:grpSpPr>
            <p:sp>
              <p:nvSpPr>
                <p:cNvPr id="65" name="Rectangle 64"/>
                <p:cNvSpPr>
                  <a:spLocks noChangeArrowheads="1"/>
                </p:cNvSpPr>
                <p:nvPr/>
              </p:nvSpPr>
              <p:spPr bwMode="auto">
                <a:xfrm>
                  <a:off x="11" y="0"/>
                  <a:ext cx="88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pPr algn="just"/>
                  <a:r>
                    <a:rPr lang="en-US" altLang="zh-CN" sz="1100">
                      <a:solidFill>
                        <a:srgbClr val="0000FF"/>
                      </a:solidFill>
                      <a:latin typeface="Times New Roman" panose="02020603050405020304"/>
                      <a:ea typeface="隶书" panose="02010509060101010101" pitchFamily="1" charset="-122"/>
                    </a:rPr>
                    <a:t> </a:t>
                  </a:r>
                  <a:endParaRPr lang="en-US" altLang="zh-CN" sz="1100">
                    <a:solidFill>
                      <a:srgbClr val="0000FF"/>
                    </a:solidFill>
                    <a:latin typeface="隶书" panose="02010509060101010101" pitchFamily="1" charset="-122"/>
                    <a:ea typeface="隶书" panose="02010509060101010101" pitchFamily="1" charset="-122"/>
                  </a:endParaRPr>
                </a:p>
                <a:p>
                  <a:pPr algn="just"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66" name="Rectangle 65"/>
                <p:cNvSpPr>
                  <a:spLocks noChangeArrowheads="1"/>
                </p:cNvSpPr>
                <p:nvPr/>
              </p:nvSpPr>
              <p:spPr bwMode="auto">
                <a:xfrm>
                  <a:off x="0" y="0"/>
                  <a:ext cx="90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8" name="Group 7"/>
              <p:cNvGrpSpPr/>
              <p:nvPr/>
            </p:nvGrpSpPr>
            <p:grpSpPr bwMode="auto">
              <a:xfrm>
                <a:off x="908" y="0"/>
                <a:ext cx="582" cy="480"/>
                <a:chOff x="908" y="0"/>
                <a:chExt cx="582" cy="480"/>
              </a:xfrm>
            </p:grpSpPr>
            <p:sp>
              <p:nvSpPr>
                <p:cNvPr id="63" name="Rectangle 62"/>
                <p:cNvSpPr>
                  <a:spLocks noChangeArrowheads="1"/>
                </p:cNvSpPr>
                <p:nvPr/>
              </p:nvSpPr>
              <p:spPr bwMode="auto">
                <a:xfrm>
                  <a:off x="919" y="0"/>
                  <a:ext cx="56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zh-CN" altLang="en-US" sz="1100">
                      <a:solidFill>
                        <a:srgbClr val="0000FF"/>
                      </a:solidFill>
                      <a:latin typeface="隶书" panose="02010509060101010101" pitchFamily="1" charset="-122"/>
                      <a:ea typeface="隶书" panose="02010509060101010101" pitchFamily="1" charset="-122"/>
                    </a:rPr>
                    <a:t>产品甲</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64" name="Rectangle 63"/>
                <p:cNvSpPr>
                  <a:spLocks noChangeArrowheads="1"/>
                </p:cNvSpPr>
                <p:nvPr/>
              </p:nvSpPr>
              <p:spPr bwMode="auto">
                <a:xfrm>
                  <a:off x="908" y="0"/>
                  <a:ext cx="582"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9" name="Group 8"/>
              <p:cNvGrpSpPr/>
              <p:nvPr/>
            </p:nvGrpSpPr>
            <p:grpSpPr bwMode="auto">
              <a:xfrm>
                <a:off x="1490" y="0"/>
                <a:ext cx="576" cy="480"/>
                <a:chOff x="1490" y="0"/>
                <a:chExt cx="576" cy="480"/>
              </a:xfrm>
            </p:grpSpPr>
            <p:sp>
              <p:nvSpPr>
                <p:cNvPr id="61" name="Rectangle 60"/>
                <p:cNvSpPr>
                  <a:spLocks noChangeArrowheads="1"/>
                </p:cNvSpPr>
                <p:nvPr/>
              </p:nvSpPr>
              <p:spPr bwMode="auto">
                <a:xfrm>
                  <a:off x="1501" y="0"/>
                  <a:ext cx="55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zh-CN" altLang="en-US" sz="1100">
                      <a:solidFill>
                        <a:srgbClr val="0000FF"/>
                      </a:solidFill>
                      <a:latin typeface="隶书" panose="02010509060101010101" pitchFamily="1" charset="-122"/>
                      <a:ea typeface="隶书" panose="02010509060101010101" pitchFamily="1" charset="-122"/>
                    </a:rPr>
                    <a:t>产品乙</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62" name="Rectangle 61"/>
                <p:cNvSpPr>
                  <a:spLocks noChangeArrowheads="1"/>
                </p:cNvSpPr>
                <p:nvPr/>
              </p:nvSpPr>
              <p:spPr bwMode="auto">
                <a:xfrm>
                  <a:off x="1490" y="0"/>
                  <a:ext cx="576"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0" name="Group 9"/>
              <p:cNvGrpSpPr/>
              <p:nvPr/>
            </p:nvGrpSpPr>
            <p:grpSpPr bwMode="auto">
              <a:xfrm>
                <a:off x="2066" y="0"/>
                <a:ext cx="688" cy="480"/>
                <a:chOff x="2066" y="0"/>
                <a:chExt cx="688" cy="480"/>
              </a:xfrm>
            </p:grpSpPr>
            <p:sp>
              <p:nvSpPr>
                <p:cNvPr id="59" name="Rectangle 58"/>
                <p:cNvSpPr>
                  <a:spLocks noChangeArrowheads="1"/>
                </p:cNvSpPr>
                <p:nvPr/>
              </p:nvSpPr>
              <p:spPr bwMode="auto">
                <a:xfrm>
                  <a:off x="2077" y="0"/>
                  <a:ext cx="66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en-US" altLang="zh-CN" sz="1100">
                    <a:solidFill>
                      <a:srgbClr val="0000FF"/>
                    </a:solidFill>
                    <a:latin typeface="隶书" panose="02010509060101010101" pitchFamily="1" charset="-122"/>
                    <a:ea typeface="隶书" panose="02010509060101010101" pitchFamily="1" charset="-122"/>
                  </a:endParaRPr>
                </a:p>
                <a:p>
                  <a:r>
                    <a:rPr lang="zh-CN" altLang="en-US" sz="1100">
                      <a:solidFill>
                        <a:srgbClr val="0000FF"/>
                      </a:solidFill>
                      <a:latin typeface="隶书" panose="02010509060101010101" pitchFamily="1" charset="-122"/>
                      <a:ea typeface="隶书" panose="02010509060101010101" pitchFamily="1" charset="-122"/>
                    </a:rPr>
                    <a:t>设备能力（</a:t>
                  </a:r>
                  <a:r>
                    <a:rPr lang="en-US" altLang="zh-CN" sz="1100" i="1">
                      <a:solidFill>
                        <a:srgbClr val="0000FF"/>
                      </a:solidFill>
                      <a:latin typeface="隶书" panose="02010509060101010101" pitchFamily="1" charset="-122"/>
                      <a:ea typeface="隶书" panose="02010509060101010101" pitchFamily="1" charset="-122"/>
                    </a:rPr>
                    <a:t>h</a:t>
                  </a:r>
                  <a:r>
                    <a:rPr lang="zh-CN" altLang="en-US" sz="1100">
                      <a:solidFill>
                        <a:srgbClr val="0000FF"/>
                      </a:solidFill>
                      <a:latin typeface="隶书" panose="02010509060101010101" pitchFamily="1" charset="-122"/>
                      <a:ea typeface="隶书" panose="02010509060101010101" pitchFamily="1" charset="-122"/>
                    </a:rPr>
                    <a:t>）</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60" name="Rectangle 59"/>
                <p:cNvSpPr>
                  <a:spLocks noChangeArrowheads="1"/>
                </p:cNvSpPr>
                <p:nvPr/>
              </p:nvSpPr>
              <p:spPr bwMode="auto">
                <a:xfrm>
                  <a:off x="2066" y="0"/>
                  <a:ext cx="68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1" name="Group 10"/>
              <p:cNvGrpSpPr/>
              <p:nvPr/>
            </p:nvGrpSpPr>
            <p:grpSpPr bwMode="auto">
              <a:xfrm>
                <a:off x="0" y="480"/>
                <a:ext cx="908" cy="384"/>
                <a:chOff x="0" y="480"/>
                <a:chExt cx="908" cy="384"/>
              </a:xfrm>
            </p:grpSpPr>
            <p:sp>
              <p:nvSpPr>
                <p:cNvPr id="57" name="Rectangle 56"/>
                <p:cNvSpPr>
                  <a:spLocks noChangeArrowheads="1"/>
                </p:cNvSpPr>
                <p:nvPr/>
              </p:nvSpPr>
              <p:spPr bwMode="auto">
                <a:xfrm>
                  <a:off x="11" y="480"/>
                  <a:ext cx="8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zh-CN" altLang="en-US" sz="1100">
                      <a:solidFill>
                        <a:srgbClr val="0000FF"/>
                      </a:solidFill>
                      <a:latin typeface="隶书" panose="02010509060101010101" pitchFamily="1" charset="-122"/>
                      <a:ea typeface="隶书" panose="02010509060101010101" pitchFamily="1" charset="-122"/>
                    </a:rPr>
                    <a:t>设备</a:t>
                  </a:r>
                  <a:r>
                    <a:rPr lang="en-US" altLang="zh-CN" sz="1100" i="1">
                      <a:solidFill>
                        <a:srgbClr val="0000FF"/>
                      </a:solidFill>
                      <a:latin typeface="隶书" panose="02010509060101010101" pitchFamily="1" charset="-122"/>
                      <a:ea typeface="隶书" panose="02010509060101010101" pitchFamily="1" charset="-122"/>
                    </a:rPr>
                    <a:t>A</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58" name="Rectangle 57"/>
                <p:cNvSpPr>
                  <a:spLocks noChangeArrowheads="1"/>
                </p:cNvSpPr>
                <p:nvPr/>
              </p:nvSpPr>
              <p:spPr bwMode="auto">
                <a:xfrm>
                  <a:off x="0" y="480"/>
                  <a:ext cx="90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2" name="Group 11"/>
              <p:cNvGrpSpPr/>
              <p:nvPr/>
            </p:nvGrpSpPr>
            <p:grpSpPr bwMode="auto">
              <a:xfrm>
                <a:off x="908" y="480"/>
                <a:ext cx="582" cy="384"/>
                <a:chOff x="908" y="480"/>
                <a:chExt cx="582" cy="384"/>
              </a:xfrm>
            </p:grpSpPr>
            <p:sp>
              <p:nvSpPr>
                <p:cNvPr id="55" name="Rectangle 54"/>
                <p:cNvSpPr>
                  <a:spLocks noChangeArrowheads="1"/>
                </p:cNvSpPr>
                <p:nvPr/>
              </p:nvSpPr>
              <p:spPr bwMode="auto">
                <a:xfrm>
                  <a:off x="919" y="480"/>
                  <a:ext cx="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3</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56" name="Rectangle 55"/>
                <p:cNvSpPr>
                  <a:spLocks noChangeArrowheads="1"/>
                </p:cNvSpPr>
                <p:nvPr/>
              </p:nvSpPr>
              <p:spPr bwMode="auto">
                <a:xfrm>
                  <a:off x="908" y="480"/>
                  <a:ext cx="58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3" name="Group 12"/>
              <p:cNvGrpSpPr/>
              <p:nvPr/>
            </p:nvGrpSpPr>
            <p:grpSpPr bwMode="auto">
              <a:xfrm>
                <a:off x="1490" y="480"/>
                <a:ext cx="576" cy="384"/>
                <a:chOff x="1490" y="480"/>
                <a:chExt cx="576" cy="384"/>
              </a:xfrm>
            </p:grpSpPr>
            <p:sp>
              <p:nvSpPr>
                <p:cNvPr id="53" name="Rectangle 52"/>
                <p:cNvSpPr>
                  <a:spLocks noChangeArrowheads="1"/>
                </p:cNvSpPr>
                <p:nvPr/>
              </p:nvSpPr>
              <p:spPr bwMode="auto">
                <a:xfrm>
                  <a:off x="1501" y="480"/>
                  <a:ext cx="5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2</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54" name="Rectangle 53"/>
                <p:cNvSpPr>
                  <a:spLocks noChangeArrowheads="1"/>
                </p:cNvSpPr>
                <p:nvPr/>
              </p:nvSpPr>
              <p:spPr bwMode="auto">
                <a:xfrm>
                  <a:off x="1490" y="480"/>
                  <a:ext cx="57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4" name="Group 13"/>
              <p:cNvGrpSpPr/>
              <p:nvPr/>
            </p:nvGrpSpPr>
            <p:grpSpPr bwMode="auto">
              <a:xfrm>
                <a:off x="2066" y="480"/>
                <a:ext cx="688" cy="384"/>
                <a:chOff x="2066" y="480"/>
                <a:chExt cx="688" cy="384"/>
              </a:xfrm>
            </p:grpSpPr>
            <p:sp>
              <p:nvSpPr>
                <p:cNvPr id="51" name="Rectangle 50"/>
                <p:cNvSpPr>
                  <a:spLocks noChangeArrowheads="1"/>
                </p:cNvSpPr>
                <p:nvPr/>
              </p:nvSpPr>
              <p:spPr bwMode="auto">
                <a:xfrm>
                  <a:off x="2077" y="480"/>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65</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52" name="Rectangle 51"/>
                <p:cNvSpPr>
                  <a:spLocks noChangeArrowheads="1"/>
                </p:cNvSpPr>
                <p:nvPr/>
              </p:nvSpPr>
              <p:spPr bwMode="auto">
                <a:xfrm>
                  <a:off x="2066" y="480"/>
                  <a:ext cx="68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5" name="Group 14"/>
              <p:cNvGrpSpPr/>
              <p:nvPr/>
            </p:nvGrpSpPr>
            <p:grpSpPr bwMode="auto">
              <a:xfrm>
                <a:off x="0" y="864"/>
                <a:ext cx="908" cy="384"/>
                <a:chOff x="0" y="864"/>
                <a:chExt cx="908" cy="384"/>
              </a:xfrm>
            </p:grpSpPr>
            <p:sp>
              <p:nvSpPr>
                <p:cNvPr id="49" name="Rectangle 48"/>
                <p:cNvSpPr>
                  <a:spLocks noChangeArrowheads="1"/>
                </p:cNvSpPr>
                <p:nvPr/>
              </p:nvSpPr>
              <p:spPr bwMode="auto">
                <a:xfrm>
                  <a:off x="11" y="864"/>
                  <a:ext cx="8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zh-CN" altLang="en-US" sz="1100">
                      <a:solidFill>
                        <a:srgbClr val="0000FF"/>
                      </a:solidFill>
                      <a:latin typeface="隶书" panose="02010509060101010101" pitchFamily="1" charset="-122"/>
                      <a:ea typeface="隶书" panose="02010509060101010101" pitchFamily="1" charset="-122"/>
                    </a:rPr>
                    <a:t>设备</a:t>
                  </a:r>
                  <a:r>
                    <a:rPr lang="en-US" altLang="zh-CN" sz="1100" i="1">
                      <a:solidFill>
                        <a:srgbClr val="0000FF"/>
                      </a:solidFill>
                      <a:latin typeface="隶书" panose="02010509060101010101" pitchFamily="1" charset="-122"/>
                      <a:ea typeface="隶书" panose="02010509060101010101" pitchFamily="1" charset="-122"/>
                    </a:rPr>
                    <a:t>B</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50" name="Rectangle 49"/>
                <p:cNvSpPr>
                  <a:spLocks noChangeArrowheads="1"/>
                </p:cNvSpPr>
                <p:nvPr/>
              </p:nvSpPr>
              <p:spPr bwMode="auto">
                <a:xfrm>
                  <a:off x="0" y="864"/>
                  <a:ext cx="90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6" name="Group 15"/>
              <p:cNvGrpSpPr/>
              <p:nvPr/>
            </p:nvGrpSpPr>
            <p:grpSpPr bwMode="auto">
              <a:xfrm>
                <a:off x="908" y="864"/>
                <a:ext cx="582" cy="384"/>
                <a:chOff x="908" y="864"/>
                <a:chExt cx="582" cy="384"/>
              </a:xfrm>
            </p:grpSpPr>
            <p:sp>
              <p:nvSpPr>
                <p:cNvPr id="47" name="Rectangle 46"/>
                <p:cNvSpPr>
                  <a:spLocks noChangeArrowheads="1"/>
                </p:cNvSpPr>
                <p:nvPr/>
              </p:nvSpPr>
              <p:spPr bwMode="auto">
                <a:xfrm>
                  <a:off x="919" y="864"/>
                  <a:ext cx="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2</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48" name="Rectangle 47"/>
                <p:cNvSpPr>
                  <a:spLocks noChangeArrowheads="1"/>
                </p:cNvSpPr>
                <p:nvPr/>
              </p:nvSpPr>
              <p:spPr bwMode="auto">
                <a:xfrm>
                  <a:off x="908" y="864"/>
                  <a:ext cx="58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7" name="Group 16"/>
              <p:cNvGrpSpPr/>
              <p:nvPr/>
            </p:nvGrpSpPr>
            <p:grpSpPr bwMode="auto">
              <a:xfrm>
                <a:off x="1490" y="864"/>
                <a:ext cx="576" cy="384"/>
                <a:chOff x="1490" y="864"/>
                <a:chExt cx="576" cy="384"/>
              </a:xfrm>
            </p:grpSpPr>
            <p:sp>
              <p:nvSpPr>
                <p:cNvPr id="45" name="Rectangle 44"/>
                <p:cNvSpPr>
                  <a:spLocks noChangeArrowheads="1"/>
                </p:cNvSpPr>
                <p:nvPr/>
              </p:nvSpPr>
              <p:spPr bwMode="auto">
                <a:xfrm>
                  <a:off x="1501" y="864"/>
                  <a:ext cx="5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1</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46" name="Rectangle 45"/>
                <p:cNvSpPr>
                  <a:spLocks noChangeArrowheads="1"/>
                </p:cNvSpPr>
                <p:nvPr/>
              </p:nvSpPr>
              <p:spPr bwMode="auto">
                <a:xfrm>
                  <a:off x="1490" y="864"/>
                  <a:ext cx="57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8" name="Group 17"/>
              <p:cNvGrpSpPr/>
              <p:nvPr/>
            </p:nvGrpSpPr>
            <p:grpSpPr bwMode="auto">
              <a:xfrm>
                <a:off x="2066" y="864"/>
                <a:ext cx="688" cy="384"/>
                <a:chOff x="2066" y="864"/>
                <a:chExt cx="688" cy="384"/>
              </a:xfrm>
            </p:grpSpPr>
            <p:sp>
              <p:nvSpPr>
                <p:cNvPr id="43" name="Rectangle 42"/>
                <p:cNvSpPr>
                  <a:spLocks noChangeArrowheads="1"/>
                </p:cNvSpPr>
                <p:nvPr/>
              </p:nvSpPr>
              <p:spPr bwMode="auto">
                <a:xfrm>
                  <a:off x="2077" y="864"/>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40</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44" name="Rectangle 43"/>
                <p:cNvSpPr>
                  <a:spLocks noChangeArrowheads="1"/>
                </p:cNvSpPr>
                <p:nvPr/>
              </p:nvSpPr>
              <p:spPr bwMode="auto">
                <a:xfrm>
                  <a:off x="2066" y="864"/>
                  <a:ext cx="68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19" name="Group 18"/>
              <p:cNvGrpSpPr/>
              <p:nvPr/>
            </p:nvGrpSpPr>
            <p:grpSpPr bwMode="auto">
              <a:xfrm>
                <a:off x="0" y="1248"/>
                <a:ext cx="908" cy="384"/>
                <a:chOff x="0" y="1248"/>
                <a:chExt cx="908" cy="384"/>
              </a:xfrm>
            </p:grpSpPr>
            <p:sp>
              <p:nvSpPr>
                <p:cNvPr id="41" name="Rectangle 40"/>
                <p:cNvSpPr>
                  <a:spLocks noChangeArrowheads="1"/>
                </p:cNvSpPr>
                <p:nvPr/>
              </p:nvSpPr>
              <p:spPr bwMode="auto">
                <a:xfrm>
                  <a:off x="11" y="1248"/>
                  <a:ext cx="8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zh-CN" altLang="en-US" sz="1100">
                      <a:solidFill>
                        <a:srgbClr val="0000FF"/>
                      </a:solidFill>
                      <a:latin typeface="隶书" panose="02010509060101010101" pitchFamily="1" charset="-122"/>
                      <a:ea typeface="隶书" panose="02010509060101010101" pitchFamily="1" charset="-122"/>
                    </a:rPr>
                    <a:t>设备</a:t>
                  </a:r>
                  <a:r>
                    <a:rPr lang="en-US" altLang="zh-CN" sz="1100" i="1">
                      <a:solidFill>
                        <a:srgbClr val="0000FF"/>
                      </a:solidFill>
                      <a:latin typeface="隶书" panose="02010509060101010101" pitchFamily="1" charset="-122"/>
                      <a:ea typeface="隶书" panose="02010509060101010101" pitchFamily="1" charset="-122"/>
                    </a:rPr>
                    <a:t>C</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42" name="Rectangle 41"/>
                <p:cNvSpPr>
                  <a:spLocks noChangeArrowheads="1"/>
                </p:cNvSpPr>
                <p:nvPr/>
              </p:nvSpPr>
              <p:spPr bwMode="auto">
                <a:xfrm>
                  <a:off x="0" y="1248"/>
                  <a:ext cx="90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20" name="Group 19"/>
              <p:cNvGrpSpPr/>
              <p:nvPr/>
            </p:nvGrpSpPr>
            <p:grpSpPr bwMode="auto">
              <a:xfrm>
                <a:off x="908" y="1248"/>
                <a:ext cx="582" cy="384"/>
                <a:chOff x="908" y="1248"/>
                <a:chExt cx="582" cy="384"/>
              </a:xfrm>
            </p:grpSpPr>
            <p:sp>
              <p:nvSpPr>
                <p:cNvPr id="39" name="Rectangle 38"/>
                <p:cNvSpPr>
                  <a:spLocks noChangeArrowheads="1"/>
                </p:cNvSpPr>
                <p:nvPr/>
              </p:nvSpPr>
              <p:spPr bwMode="auto">
                <a:xfrm>
                  <a:off x="919" y="1248"/>
                  <a:ext cx="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0</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40" name="Rectangle 39"/>
                <p:cNvSpPr>
                  <a:spLocks noChangeArrowheads="1"/>
                </p:cNvSpPr>
                <p:nvPr/>
              </p:nvSpPr>
              <p:spPr bwMode="auto">
                <a:xfrm>
                  <a:off x="908" y="1248"/>
                  <a:ext cx="58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21" name="Group 20"/>
              <p:cNvGrpSpPr/>
              <p:nvPr/>
            </p:nvGrpSpPr>
            <p:grpSpPr bwMode="auto">
              <a:xfrm>
                <a:off x="1490" y="1248"/>
                <a:ext cx="576" cy="384"/>
                <a:chOff x="1490" y="1248"/>
                <a:chExt cx="576" cy="384"/>
              </a:xfrm>
            </p:grpSpPr>
            <p:sp>
              <p:nvSpPr>
                <p:cNvPr id="37" name="Rectangle 36"/>
                <p:cNvSpPr>
                  <a:spLocks noChangeArrowheads="1"/>
                </p:cNvSpPr>
                <p:nvPr/>
              </p:nvSpPr>
              <p:spPr bwMode="auto">
                <a:xfrm>
                  <a:off x="1501" y="1248"/>
                  <a:ext cx="5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3</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38" name="Rectangle 37"/>
                <p:cNvSpPr>
                  <a:spLocks noChangeArrowheads="1"/>
                </p:cNvSpPr>
                <p:nvPr/>
              </p:nvSpPr>
              <p:spPr bwMode="auto">
                <a:xfrm>
                  <a:off x="1490" y="1248"/>
                  <a:ext cx="57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22" name="Group 21"/>
              <p:cNvGrpSpPr/>
              <p:nvPr/>
            </p:nvGrpSpPr>
            <p:grpSpPr bwMode="auto">
              <a:xfrm>
                <a:off x="2066" y="1248"/>
                <a:ext cx="688" cy="384"/>
                <a:chOff x="2066" y="1248"/>
                <a:chExt cx="688" cy="384"/>
              </a:xfrm>
            </p:grpSpPr>
            <p:sp>
              <p:nvSpPr>
                <p:cNvPr id="35" name="Rectangle 34"/>
                <p:cNvSpPr>
                  <a:spLocks noChangeArrowheads="1"/>
                </p:cNvSpPr>
                <p:nvPr/>
              </p:nvSpPr>
              <p:spPr bwMode="auto">
                <a:xfrm>
                  <a:off x="2077" y="1248"/>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75</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36" name="Rectangle 35"/>
                <p:cNvSpPr>
                  <a:spLocks noChangeArrowheads="1"/>
                </p:cNvSpPr>
                <p:nvPr/>
              </p:nvSpPr>
              <p:spPr bwMode="auto">
                <a:xfrm>
                  <a:off x="2066" y="1248"/>
                  <a:ext cx="68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23" name="Group 22"/>
              <p:cNvGrpSpPr/>
              <p:nvPr/>
            </p:nvGrpSpPr>
            <p:grpSpPr bwMode="auto">
              <a:xfrm>
                <a:off x="0" y="1632"/>
                <a:ext cx="908" cy="384"/>
                <a:chOff x="0" y="1632"/>
                <a:chExt cx="908" cy="384"/>
              </a:xfrm>
            </p:grpSpPr>
            <p:sp>
              <p:nvSpPr>
                <p:cNvPr id="33" name="Rectangle 32"/>
                <p:cNvSpPr>
                  <a:spLocks noChangeArrowheads="1"/>
                </p:cNvSpPr>
                <p:nvPr/>
              </p:nvSpPr>
              <p:spPr bwMode="auto">
                <a:xfrm>
                  <a:off x="11" y="1632"/>
                  <a:ext cx="88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zh-CN" altLang="en-US" sz="1100">
                      <a:solidFill>
                        <a:srgbClr val="0000FF"/>
                      </a:solidFill>
                      <a:latin typeface="隶书" panose="02010509060101010101" pitchFamily="1" charset="-122"/>
                      <a:ea typeface="隶书" panose="02010509060101010101" pitchFamily="1" charset="-122"/>
                    </a:rPr>
                    <a:t>利润（元</a:t>
                  </a:r>
                  <a:r>
                    <a:rPr lang="en-US" altLang="zh-CN" sz="1100">
                      <a:solidFill>
                        <a:srgbClr val="0000FF"/>
                      </a:solidFill>
                      <a:latin typeface="隶书" panose="02010509060101010101" pitchFamily="1" charset="-122"/>
                      <a:ea typeface="隶书" panose="02010509060101010101" pitchFamily="1" charset="-122"/>
                    </a:rPr>
                    <a:t>/</a:t>
                  </a:r>
                  <a:r>
                    <a:rPr lang="zh-CN" altLang="en-US" sz="1100">
                      <a:solidFill>
                        <a:srgbClr val="0000FF"/>
                      </a:solidFill>
                      <a:latin typeface="隶书" panose="02010509060101010101" pitchFamily="1" charset="-122"/>
                      <a:ea typeface="隶书" panose="02010509060101010101" pitchFamily="1" charset="-122"/>
                    </a:rPr>
                    <a:t>件）</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34" name="Rectangle 33"/>
                <p:cNvSpPr>
                  <a:spLocks noChangeArrowheads="1"/>
                </p:cNvSpPr>
                <p:nvPr/>
              </p:nvSpPr>
              <p:spPr bwMode="auto">
                <a:xfrm>
                  <a:off x="0" y="1632"/>
                  <a:ext cx="90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24" name="Group 23"/>
              <p:cNvGrpSpPr/>
              <p:nvPr/>
            </p:nvGrpSpPr>
            <p:grpSpPr bwMode="auto">
              <a:xfrm>
                <a:off x="908" y="1632"/>
                <a:ext cx="582" cy="384"/>
                <a:chOff x="908" y="1632"/>
                <a:chExt cx="582" cy="384"/>
              </a:xfrm>
            </p:grpSpPr>
            <p:sp>
              <p:nvSpPr>
                <p:cNvPr id="31" name="Rectangle 30"/>
                <p:cNvSpPr>
                  <a:spLocks noChangeArrowheads="1"/>
                </p:cNvSpPr>
                <p:nvPr/>
              </p:nvSpPr>
              <p:spPr bwMode="auto">
                <a:xfrm>
                  <a:off x="919" y="1632"/>
                  <a:ext cx="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1500</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32" name="Rectangle 31"/>
                <p:cNvSpPr>
                  <a:spLocks noChangeArrowheads="1"/>
                </p:cNvSpPr>
                <p:nvPr/>
              </p:nvSpPr>
              <p:spPr bwMode="auto">
                <a:xfrm>
                  <a:off x="908" y="1632"/>
                  <a:ext cx="58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25" name="Group 24"/>
              <p:cNvGrpSpPr/>
              <p:nvPr/>
            </p:nvGrpSpPr>
            <p:grpSpPr bwMode="auto">
              <a:xfrm>
                <a:off x="1490" y="1632"/>
                <a:ext cx="576" cy="384"/>
                <a:chOff x="1490" y="1632"/>
                <a:chExt cx="576" cy="384"/>
              </a:xfrm>
            </p:grpSpPr>
            <p:sp>
              <p:nvSpPr>
                <p:cNvPr id="29" name="Rectangle 28"/>
                <p:cNvSpPr>
                  <a:spLocks noChangeArrowheads="1"/>
                </p:cNvSpPr>
                <p:nvPr/>
              </p:nvSpPr>
              <p:spPr bwMode="auto">
                <a:xfrm>
                  <a:off x="1501" y="1632"/>
                  <a:ext cx="5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b="1">
                      <a:solidFill>
                        <a:srgbClr val="0000FF"/>
                      </a:solidFill>
                      <a:latin typeface="隶书" panose="02010509060101010101" pitchFamily="1" charset="-122"/>
                      <a:ea typeface="隶书" panose="02010509060101010101" pitchFamily="1" charset="-122"/>
                    </a:rPr>
                    <a:t>2500</a:t>
                  </a: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30" name="Rectangle 29"/>
                <p:cNvSpPr>
                  <a:spLocks noChangeArrowheads="1"/>
                </p:cNvSpPr>
                <p:nvPr/>
              </p:nvSpPr>
              <p:spPr bwMode="auto">
                <a:xfrm>
                  <a:off x="1490" y="1632"/>
                  <a:ext cx="57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nvGrpSpPr>
              <p:cNvPr id="26" name="Group 25"/>
              <p:cNvGrpSpPr/>
              <p:nvPr/>
            </p:nvGrpSpPr>
            <p:grpSpPr bwMode="auto">
              <a:xfrm>
                <a:off x="2066" y="1632"/>
                <a:ext cx="688" cy="384"/>
                <a:chOff x="2066" y="1632"/>
                <a:chExt cx="688" cy="384"/>
              </a:xfrm>
            </p:grpSpPr>
            <p:sp>
              <p:nvSpPr>
                <p:cNvPr id="27" name="Rectangle 26"/>
                <p:cNvSpPr>
                  <a:spLocks noChangeArrowheads="1"/>
                </p:cNvSpPr>
                <p:nvPr/>
              </p:nvSpPr>
              <p:spPr bwMode="auto">
                <a:xfrm>
                  <a:off x="2077" y="1632"/>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r>
                    <a:rPr lang="en-US" altLang="zh-CN" sz="1100">
                      <a:solidFill>
                        <a:srgbClr val="0000FF"/>
                      </a:solidFill>
                      <a:latin typeface="Times New Roman" panose="02020603050405020304"/>
                      <a:ea typeface="隶书" panose="02010509060101010101" pitchFamily="1" charset="-122"/>
                    </a:rPr>
                    <a:t> </a:t>
                  </a:r>
                  <a:endParaRPr lang="en-US" altLang="zh-CN" sz="1100">
                    <a:solidFill>
                      <a:srgbClr val="0000FF"/>
                    </a:solidFill>
                    <a:latin typeface="隶书" panose="02010509060101010101" pitchFamily="1" charset="-122"/>
                    <a:ea typeface="隶书" panose="02010509060101010101" pitchFamily="1" charset="-122"/>
                  </a:endParaRPr>
                </a:p>
                <a:p>
                  <a:pPr eaLnBrk="0" hangingPunct="0"/>
                  <a:endParaRPr lang="en-US" altLang="zh-CN" sz="1100">
                    <a:solidFill>
                      <a:srgbClr val="0000FF"/>
                    </a:solidFill>
                    <a:latin typeface="隶书" panose="02010509060101010101" pitchFamily="1" charset="-122"/>
                    <a:ea typeface="隶书" panose="02010509060101010101" pitchFamily="1" charset="-122"/>
                  </a:endParaRPr>
                </a:p>
              </p:txBody>
            </p:sp>
            <p:sp>
              <p:nvSpPr>
                <p:cNvPr id="28" name="Rectangle 27"/>
                <p:cNvSpPr>
                  <a:spLocks noChangeArrowheads="1"/>
                </p:cNvSpPr>
                <p:nvPr/>
              </p:nvSpPr>
              <p:spPr bwMode="auto">
                <a:xfrm>
                  <a:off x="2066" y="1632"/>
                  <a:ext cx="68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grpSp>
        <p:sp>
          <p:nvSpPr>
            <p:cNvPr id="6" name="Rectangle 5"/>
            <p:cNvSpPr>
              <a:spLocks noChangeArrowheads="1"/>
            </p:cNvSpPr>
            <p:nvPr/>
          </p:nvSpPr>
          <p:spPr bwMode="auto">
            <a:xfrm>
              <a:off x="-3" y="-3"/>
              <a:ext cx="2760" cy="2022"/>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a:lstStyle>
            <a:p>
              <a:endParaRPr lang="zh-CN" altLang="en-US" sz="1100">
                <a:solidFill>
                  <a:srgbClr val="0000FF"/>
                </a:solidFill>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DE292-E09A-4A91-BEB1-A9A64FE6A023}"/>
              </a:ext>
            </a:extLst>
          </p:cNvPr>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(Duality)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EE7E2E-FADD-4BFC-A625-5C5196494A42}"/>
                  </a:ext>
                </a:extLst>
              </p:cNvPr>
              <p:cNvSpPr>
                <a:spLocks noGrp="1"/>
              </p:cNvSpPr>
              <p:nvPr>
                <p:ph idx="1"/>
              </p:nvPr>
            </p:nvSpPr>
            <p:spPr/>
            <p:txBody>
              <a:bodyPr/>
              <a:lstStyle/>
              <a:p>
                <a:r>
                  <a:rPr lang="zh-CN" altLang="en-US" dirty="0"/>
                  <a:t>例子</a:t>
                </a:r>
                <a:endParaRPr lang="en-US" altLang="zh-CN" dirty="0"/>
              </a:p>
              <a:p>
                <a:r>
                  <a:rPr lang="zh-CN" altLang="en-US" dirty="0"/>
                  <a:t>某家具厂木器车间生产木门与木窗两种产品，木门利润</a:t>
                </a:r>
                <a:r>
                  <a:rPr lang="en-US" altLang="zh-CN" dirty="0"/>
                  <a:t>56</a:t>
                </a:r>
                <a:r>
                  <a:rPr lang="zh-CN" altLang="en-US" dirty="0"/>
                  <a:t>元</a:t>
                </a:r>
                <a:r>
                  <a:rPr lang="en-US" altLang="zh-CN" dirty="0"/>
                  <a:t>/</a:t>
                </a:r>
                <a:r>
                  <a:rPr lang="zh-CN" altLang="en-US" dirty="0"/>
                  <a:t>扇，木窗</a:t>
                </a:r>
                <a:r>
                  <a:rPr lang="en-US" altLang="zh-CN" dirty="0"/>
                  <a:t>30</a:t>
                </a:r>
                <a:r>
                  <a:rPr lang="zh-CN" altLang="en-US" dirty="0"/>
                  <a:t>元</a:t>
                </a:r>
                <a:r>
                  <a:rPr lang="en-US" altLang="zh-CN" dirty="0"/>
                  <a:t>/</a:t>
                </a:r>
                <a:r>
                  <a:rPr lang="zh-CN" altLang="en-US" dirty="0"/>
                  <a:t>扇。生产木门需要木工</a:t>
                </a:r>
                <a:r>
                  <a:rPr lang="en-US" altLang="zh-CN" dirty="0"/>
                  <a:t>4</a:t>
                </a:r>
                <a:r>
                  <a:rPr lang="zh-CN" altLang="en-US" dirty="0"/>
                  <a:t>小时，油漆工</a:t>
                </a:r>
                <a:r>
                  <a:rPr lang="en-US" altLang="zh-CN" dirty="0"/>
                  <a:t>2</a:t>
                </a:r>
                <a:r>
                  <a:rPr lang="zh-CN" altLang="en-US" dirty="0"/>
                  <a:t>小时；生产木窗木工</a:t>
                </a:r>
                <a:r>
                  <a:rPr lang="en-US" altLang="zh-CN" dirty="0"/>
                  <a:t>3</a:t>
                </a:r>
                <a:r>
                  <a:rPr lang="zh-CN" altLang="en-US" dirty="0"/>
                  <a:t>小时，油漆工</a:t>
                </a:r>
                <a:r>
                  <a:rPr lang="en-US" altLang="zh-CN" dirty="0"/>
                  <a:t>1</a:t>
                </a:r>
                <a:r>
                  <a:rPr lang="zh-CN" altLang="en-US" dirty="0"/>
                  <a:t>小时。车间每日可用木工总工时</a:t>
                </a:r>
                <a:r>
                  <a:rPr lang="en-US" altLang="zh-CN" dirty="0"/>
                  <a:t>120</a:t>
                </a:r>
                <a:r>
                  <a:rPr lang="zh-CN" altLang="en-US" dirty="0"/>
                  <a:t>小时，油漆工</a:t>
                </a:r>
                <a:r>
                  <a:rPr lang="en-US" altLang="zh-CN" dirty="0"/>
                  <a:t>50</a:t>
                </a:r>
                <a:r>
                  <a:rPr lang="zh-CN" altLang="en-US" dirty="0"/>
                  <a:t>小时。问该如何安排生产才能是每日利润对大？</a:t>
                </a:r>
                <a:endParaRPr lang="en-US" altLang="zh-CN" dirty="0"/>
              </a:p>
              <a:p>
                <a:pPr lvl="1"/>
                <a:r>
                  <a:rPr lang="en-US" altLang="zh-CN" dirty="0"/>
                  <a:t>Max </a:t>
                </a:r>
                <a14:m>
                  <m:oMath xmlns:m="http://schemas.openxmlformats.org/officeDocument/2006/math">
                    <m:r>
                      <a:rPr lang="en-US" altLang="zh-CN" b="1" i="1" smtClean="0">
                        <a:latin typeface="Cambria Math" panose="02040503050406030204" pitchFamily="18" charset="0"/>
                      </a:rPr>
                      <m:t>𝒛</m:t>
                    </m:r>
                    <m:r>
                      <a:rPr lang="en-US" altLang="zh-CN" b="1" i="1" smtClean="0">
                        <a:latin typeface="Cambria Math" panose="02040503050406030204" pitchFamily="18" charset="0"/>
                      </a:rPr>
                      <m:t>=</m:t>
                    </m:r>
                    <m:r>
                      <a:rPr lang="en-US" altLang="zh-CN" b="1" i="1" smtClean="0">
                        <a:latin typeface="Cambria Math" panose="02040503050406030204" pitchFamily="18" charset="0"/>
                      </a:rPr>
                      <m:t>𝟓𝟔</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𝟑𝟎</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 </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 </m:t>
                    </m:r>
                    <m:r>
                      <a:rPr lang="en-US" altLang="zh-CN" b="1" i="1" smtClean="0">
                        <a:latin typeface="Cambria Math" panose="02040503050406030204" pitchFamily="18" charset="0"/>
                      </a:rPr>
                      <m:t>𝟒</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𝟏𝟐𝟎</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𝟓𝟎</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endParaRPr lang="en-US" altLang="zh-CN" b="1" dirty="0"/>
              </a:p>
              <a:p>
                <a:pPr lvl="1"/>
                <a:r>
                  <a:rPr lang="zh-CN" altLang="en-US" dirty="0"/>
                  <a:t>最优解</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𝒙</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e>
                        </m:d>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𝟏𝟓</m:t>
                            </m:r>
                            <m:r>
                              <a:rPr lang="en-US" altLang="zh-CN" b="1" i="1" smtClean="0">
                                <a:latin typeface="Cambria Math" panose="02040503050406030204" pitchFamily="18" charset="0"/>
                              </a:rPr>
                              <m:t>,</m:t>
                            </m:r>
                            <m:r>
                              <a:rPr lang="en-US" altLang="zh-CN" b="1" i="1" smtClean="0">
                                <a:latin typeface="Cambria Math" panose="02040503050406030204" pitchFamily="18" charset="0"/>
                              </a:rPr>
                              <m:t>𝟐𝟎</m:t>
                            </m:r>
                          </m:e>
                        </m:d>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𝟏𝟒𝟒𝟎</m:t>
                    </m:r>
                  </m:oMath>
                </a14:m>
                <a:r>
                  <a:rPr lang="zh-CN" altLang="en-US" dirty="0"/>
                  <a:t>（元）</a:t>
                </a:r>
              </a:p>
            </p:txBody>
          </p:sp>
        </mc:Choice>
        <mc:Fallback xmlns="">
          <p:sp>
            <p:nvSpPr>
              <p:cNvPr id="3" name="内容占位符 2">
                <a:extLst>
                  <a:ext uri="{FF2B5EF4-FFF2-40B4-BE49-F238E27FC236}">
                    <a16:creationId xmlns:a16="http://schemas.microsoft.com/office/drawing/2014/main" id="{41EE7E2E-FADD-4BFC-A625-5C5196494A42}"/>
                  </a:ext>
                </a:extLst>
              </p:cNvPr>
              <p:cNvSpPr>
                <a:spLocks noGrp="1" noRot="1" noChangeAspect="1" noMove="1" noResize="1" noEditPoints="1" noAdjustHandles="1" noChangeArrowheads="1" noChangeShapeType="1" noTextEdit="1"/>
              </p:cNvSpPr>
              <p:nvPr>
                <p:ph idx="1"/>
              </p:nvPr>
            </p:nvSpPr>
            <p:spPr>
              <a:blipFill>
                <a:blip r:embed="rId2"/>
                <a:stretch>
                  <a:fillRect l="-1389" t="-1735" r="-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6140584"/>
      </p:ext>
    </p:extLst>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DE292-E09A-4A91-BEB1-A9A64FE6A023}"/>
              </a:ext>
            </a:extLst>
          </p:cNvPr>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(Duality)</a:t>
            </a:r>
            <a:endParaRPr lang="zh-CN" altLang="en-US" dirty="0"/>
          </a:p>
        </p:txBody>
      </p:sp>
      <p:sp>
        <p:nvSpPr>
          <p:cNvPr id="3" name="内容占位符 2">
            <a:extLst>
              <a:ext uri="{FF2B5EF4-FFF2-40B4-BE49-F238E27FC236}">
                <a16:creationId xmlns:a16="http://schemas.microsoft.com/office/drawing/2014/main" id="{41EE7E2E-FADD-4BFC-A625-5C5196494A42}"/>
              </a:ext>
            </a:extLst>
          </p:cNvPr>
          <p:cNvSpPr>
            <a:spLocks noGrp="1"/>
          </p:cNvSpPr>
          <p:nvPr>
            <p:ph idx="1"/>
          </p:nvPr>
        </p:nvSpPr>
        <p:spPr/>
        <p:txBody>
          <a:bodyPr/>
          <a:lstStyle/>
          <a:p>
            <a:r>
              <a:rPr lang="zh-CN" altLang="en-US" dirty="0"/>
              <a:t>某家具厂木器车间生产木门与木窗两种产品，木门利润</a:t>
            </a:r>
            <a:r>
              <a:rPr lang="en-US" altLang="zh-CN" dirty="0"/>
              <a:t>56</a:t>
            </a:r>
            <a:r>
              <a:rPr lang="zh-CN" altLang="en-US" dirty="0"/>
              <a:t>元</a:t>
            </a:r>
            <a:r>
              <a:rPr lang="en-US" altLang="zh-CN" dirty="0"/>
              <a:t>/</a:t>
            </a:r>
            <a:r>
              <a:rPr lang="zh-CN" altLang="en-US" dirty="0"/>
              <a:t>扇，木窗</a:t>
            </a:r>
            <a:r>
              <a:rPr lang="en-US" altLang="zh-CN" dirty="0"/>
              <a:t>30</a:t>
            </a:r>
            <a:r>
              <a:rPr lang="zh-CN" altLang="en-US" dirty="0"/>
              <a:t>元</a:t>
            </a:r>
            <a:r>
              <a:rPr lang="en-US" altLang="zh-CN" dirty="0"/>
              <a:t>/</a:t>
            </a:r>
            <a:r>
              <a:rPr lang="zh-CN" altLang="en-US" dirty="0"/>
              <a:t>扇。生产木门需要木工</a:t>
            </a:r>
            <a:r>
              <a:rPr lang="en-US" altLang="zh-CN" dirty="0"/>
              <a:t>4</a:t>
            </a:r>
            <a:r>
              <a:rPr lang="zh-CN" altLang="en-US" dirty="0"/>
              <a:t>小时，油漆工</a:t>
            </a:r>
            <a:r>
              <a:rPr lang="en-US" altLang="zh-CN" dirty="0"/>
              <a:t>2</a:t>
            </a:r>
            <a:r>
              <a:rPr lang="zh-CN" altLang="en-US" dirty="0"/>
              <a:t>小时；生产木窗木工</a:t>
            </a:r>
            <a:r>
              <a:rPr lang="en-US" altLang="zh-CN" dirty="0"/>
              <a:t>3</a:t>
            </a:r>
            <a:r>
              <a:rPr lang="zh-CN" altLang="en-US" dirty="0"/>
              <a:t>小时，油漆工</a:t>
            </a:r>
            <a:r>
              <a:rPr lang="en-US" altLang="zh-CN" dirty="0"/>
              <a:t>1</a:t>
            </a:r>
            <a:r>
              <a:rPr lang="zh-CN" altLang="en-US" dirty="0"/>
              <a:t>小时。车间每日可用木工总工时</a:t>
            </a:r>
            <a:r>
              <a:rPr lang="en-US" altLang="zh-CN" dirty="0"/>
              <a:t>120</a:t>
            </a:r>
            <a:r>
              <a:rPr lang="zh-CN" altLang="en-US" dirty="0"/>
              <a:t>小时，油漆工</a:t>
            </a:r>
            <a:r>
              <a:rPr lang="en-US" altLang="zh-CN" dirty="0"/>
              <a:t>50</a:t>
            </a:r>
            <a:r>
              <a:rPr lang="zh-CN" altLang="en-US" dirty="0"/>
              <a:t>小时。问该如何安排生产才能是每日利润对大？</a:t>
            </a:r>
            <a:endParaRPr lang="en-US" altLang="zh-CN" dirty="0"/>
          </a:p>
          <a:p>
            <a:r>
              <a:rPr lang="zh-CN" altLang="en-US" dirty="0"/>
              <a:t>从另一个角度思考：假若有一个个体经营者，手中有一批木器家具生产订单，他想利用该木器车间的木工与油漆工来加工完成他的订单。就需要考虑付给该车间每个工时的价格。他可以构造一个数学模型来研究如何定价才能既使木器车间觉得有利可图从而愿意替他加工这批订单，又使自己所付的工时费用总数最少呢？</a:t>
            </a:r>
            <a:endParaRPr lang="en-US" altLang="zh-CN" dirty="0"/>
          </a:p>
        </p:txBody>
      </p:sp>
    </p:spTree>
    <p:extLst>
      <p:ext uri="{BB962C8B-B14F-4D97-AF65-F5344CB8AC3E}">
        <p14:creationId xmlns:p14="http://schemas.microsoft.com/office/powerpoint/2010/main" val="1975784067"/>
      </p:ext>
    </p:extLst>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1885B-29A1-4573-9ED7-DB1A7D94622D}"/>
              </a:ext>
            </a:extLst>
          </p:cNvPr>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(Duality)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9812B9-FEB3-4E0D-85E7-0F664D1BFC48}"/>
                  </a:ext>
                </a:extLst>
              </p:cNvPr>
              <p:cNvSpPr>
                <a:spLocks noGrp="1"/>
              </p:cNvSpPr>
              <p:nvPr>
                <p:ph idx="1"/>
              </p:nvPr>
            </p:nvSpPr>
            <p:spPr/>
            <p:txBody>
              <a:bodyPr/>
              <a:lstStyle/>
              <a:p>
                <a:r>
                  <a:rPr lang="zh-CN" altLang="en-US" dirty="0"/>
                  <a:t>设</a:t>
                </a:r>
                <a14:m>
                  <m:oMath xmlns:m="http://schemas.openxmlformats.org/officeDocument/2006/math">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𝟏</m:t>
                        </m:r>
                      </m:sub>
                    </m:sSub>
                  </m:oMath>
                </a14:m>
                <a:r>
                  <a:rPr lang="zh-CN" altLang="en-US" dirty="0"/>
                  <a:t>为付给木工每个工时的价格，</a:t>
                </a:r>
                <a14:m>
                  <m:oMath xmlns:m="http://schemas.openxmlformats.org/officeDocument/2006/math">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𝟐</m:t>
                        </m:r>
                      </m:sub>
                    </m:sSub>
                  </m:oMath>
                </a14:m>
                <a:r>
                  <a:rPr lang="zh-CN" altLang="en-US" dirty="0"/>
                  <a:t>为付给油漆工每个工时的价格，则该个体经营者的目标函数为每日所付工时费用最小：</a:t>
                </a:r>
                <a:endParaRPr lang="en-US" altLang="zh-CN" dirty="0"/>
              </a:p>
              <a:p>
                <a14:m>
                  <m:oMath xmlns:m="http://schemas.openxmlformats.org/officeDocument/2006/math">
                    <m:r>
                      <a:rPr lang="en-US" altLang="zh-CN" b="1" i="0" smtClean="0">
                        <a:latin typeface="Cambria Math" panose="02040503050406030204" pitchFamily="18" charset="0"/>
                      </a:rPr>
                      <m:t>𝐦𝐢𝐧</m:t>
                    </m:r>
                    <m:r>
                      <a:rPr lang="en-US" altLang="zh-CN" b="1" i="0" smtClean="0">
                        <a:latin typeface="Cambria Math" panose="02040503050406030204" pitchFamily="18" charset="0"/>
                      </a:rPr>
                      <m:t> </m:t>
                    </m:r>
                    <m:r>
                      <a:rPr lang="en-US" altLang="zh-CN" b="1" i="0" smtClean="0">
                        <a:latin typeface="Cambria Math" panose="02040503050406030204" pitchFamily="18" charset="0"/>
                      </a:rPr>
                      <m:t>𝐟</m:t>
                    </m:r>
                    <m:r>
                      <a:rPr lang="en-US" altLang="zh-CN" b="1" i="0" smtClean="0">
                        <a:latin typeface="Cambria Math" panose="02040503050406030204" pitchFamily="18" charset="0"/>
                      </a:rPr>
                      <m:t>=</m:t>
                    </m:r>
                    <m:r>
                      <a:rPr lang="en-US" altLang="zh-CN" b="1" i="0" smtClean="0">
                        <a:latin typeface="Cambria Math" panose="02040503050406030204" pitchFamily="18" charset="0"/>
                      </a:rPr>
                      <m:t>𝟏𝟐𝟎</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𝟏</m:t>
                        </m:r>
                      </m:sub>
                    </m:sSub>
                    <m:r>
                      <a:rPr lang="en-US" altLang="zh-CN" b="1" i="0" smtClean="0">
                        <a:latin typeface="Cambria Math" panose="02040503050406030204" pitchFamily="18" charset="0"/>
                      </a:rPr>
                      <m:t>+</m:t>
                    </m:r>
                    <m:r>
                      <a:rPr lang="en-US" altLang="zh-CN" b="1" i="0" smtClean="0">
                        <a:latin typeface="Cambria Math" panose="02040503050406030204" pitchFamily="18" charset="0"/>
                      </a:rPr>
                      <m:t>𝟓𝟎</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𝟐</m:t>
                        </m:r>
                      </m:sub>
                    </m:sSub>
                  </m:oMath>
                </a14:m>
                <a:endParaRPr lang="en-US" altLang="zh-CN" dirty="0"/>
              </a:p>
              <a:p>
                <a:r>
                  <a:rPr lang="zh-CN" altLang="en-US" dirty="0"/>
                  <a:t>注意：该个体经营者所付的价格不能太低，至少不能低于该车间生产木门、木窗所得到的收入，否则该车间觉得无利可图就不会给他加工这批订单，因此：</a:t>
                </a:r>
                <a:endParaRPr lang="en-US" altLang="zh-CN" dirty="0"/>
              </a:p>
              <a:p>
                <a14:m>
                  <m:oMath xmlns:m="http://schemas.openxmlformats.org/officeDocument/2006/math">
                    <m:r>
                      <a:rPr lang="en-US" altLang="zh-CN" b="1" i="0" smtClean="0">
                        <a:latin typeface="Cambria Math" panose="02040503050406030204" pitchFamily="18" charset="0"/>
                      </a:rPr>
                      <m:t>𝟒</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𝟏</m:t>
                        </m:r>
                      </m:sub>
                    </m:sSub>
                    <m:r>
                      <a:rPr lang="en-US" altLang="zh-CN" b="1" i="0" smtClean="0">
                        <a:latin typeface="Cambria Math" panose="02040503050406030204" pitchFamily="18" charset="0"/>
                      </a:rPr>
                      <m:t>+</m:t>
                    </m:r>
                    <m:r>
                      <a:rPr lang="en-US" altLang="zh-CN" b="1" i="0" smtClean="0">
                        <a:latin typeface="Cambria Math" panose="02040503050406030204" pitchFamily="18" charset="0"/>
                      </a:rPr>
                      <m:t>𝟐</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𝟐</m:t>
                        </m:r>
                      </m:sub>
                    </m:sSub>
                    <m:r>
                      <a:rPr lang="en-US" altLang="zh-CN" b="1" i="0" smtClean="0">
                        <a:latin typeface="Cambria Math" panose="02040503050406030204" pitchFamily="18" charset="0"/>
                      </a:rPr>
                      <m:t>≥</m:t>
                    </m:r>
                    <m:r>
                      <a:rPr lang="en-US" altLang="zh-CN" b="1" i="0" smtClean="0">
                        <a:latin typeface="Cambria Math" panose="02040503050406030204" pitchFamily="18" charset="0"/>
                      </a:rPr>
                      <m:t>𝟓𝟔</m:t>
                    </m:r>
                    <m:r>
                      <a:rPr lang="en-US" altLang="zh-CN" b="1" i="0" smtClean="0">
                        <a:latin typeface="Cambria Math" panose="02040503050406030204" pitchFamily="18" charset="0"/>
                      </a:rPr>
                      <m:t>;</m:t>
                    </m:r>
                    <m:r>
                      <a:rPr lang="en-US" altLang="zh-CN" b="1" i="0" smtClean="0">
                        <a:latin typeface="Cambria Math" panose="02040503050406030204" pitchFamily="18" charset="0"/>
                      </a:rPr>
                      <m:t>𝟑</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𝟏</m:t>
                        </m:r>
                      </m:sub>
                    </m:sSub>
                    <m:r>
                      <a:rPr lang="en-US" altLang="zh-CN" b="1" i="0"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𝟐</m:t>
                        </m:r>
                      </m:sub>
                    </m:sSub>
                    <m:r>
                      <a:rPr lang="en-US" altLang="zh-CN" b="1" i="0" smtClean="0">
                        <a:latin typeface="Cambria Math" panose="02040503050406030204" pitchFamily="18" charset="0"/>
                      </a:rPr>
                      <m:t>≥</m:t>
                    </m:r>
                    <m:r>
                      <a:rPr lang="en-US" altLang="zh-CN" b="1" i="0" smtClean="0">
                        <a:latin typeface="Cambria Math" panose="02040503050406030204" pitchFamily="18" charset="0"/>
                      </a:rPr>
                      <m:t>𝟑𝟎</m:t>
                    </m:r>
                    <m:r>
                      <a:rPr lang="en-US" altLang="zh-CN" b="1" i="0"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𝟏</m:t>
                        </m:r>
                      </m:sub>
                    </m:sSub>
                    <m:r>
                      <a:rPr lang="en-US" altLang="zh-CN" b="1" i="0"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𝐰</m:t>
                        </m:r>
                      </m:e>
                      <m:sub>
                        <m:r>
                          <a:rPr lang="en-US" altLang="zh-CN" b="1" i="0" smtClean="0">
                            <a:latin typeface="Cambria Math" panose="02040503050406030204" pitchFamily="18" charset="0"/>
                          </a:rPr>
                          <m:t>𝟐</m:t>
                        </m:r>
                      </m:sub>
                    </m:sSub>
                    <m:r>
                      <a:rPr lang="en-US" altLang="zh-CN" b="1" i="0" smtClean="0">
                        <a:latin typeface="Cambria Math" panose="02040503050406030204" pitchFamily="18" charset="0"/>
                      </a:rPr>
                      <m:t>≥</m:t>
                    </m:r>
                    <m:r>
                      <a:rPr lang="en-US" altLang="zh-CN" b="1" i="0" smtClean="0">
                        <a:latin typeface="Cambria Math" panose="02040503050406030204" pitchFamily="18" charset="0"/>
                      </a:rPr>
                      <m:t>𝟎</m:t>
                    </m:r>
                  </m:oMath>
                </a14:m>
                <a:endParaRPr lang="en-US" altLang="zh-CN" dirty="0"/>
              </a:p>
              <a:p>
                <a:r>
                  <a:rPr lang="zh-CN" altLang="en-US" dirty="0"/>
                  <a:t>此时最优解：</a:t>
                </a:r>
                <a14:m>
                  <m:oMath xmlns:m="http://schemas.openxmlformats.org/officeDocument/2006/math">
                    <m:sSup>
                      <m:sSupPr>
                        <m:ctrlPr>
                          <a:rPr lang="en-US" altLang="zh-CN" b="1" i="1" smtClean="0">
                            <a:latin typeface="Cambria Math" panose="02040503050406030204" pitchFamily="18" charset="0"/>
                          </a:rPr>
                        </m:ctrlPr>
                      </m:sSupPr>
                      <m:e>
                        <m:r>
                          <a:rPr lang="en-US" altLang="zh-CN" b="1" i="0" smtClean="0">
                            <a:latin typeface="Cambria Math" panose="02040503050406030204" pitchFamily="18" charset="0"/>
                          </a:rPr>
                          <m:t>𝐰</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m:t>
                                </m:r>
                              </m:sup>
                            </m:sSubSup>
                            <m:r>
                              <a:rPr lang="en-US" altLang="zh-CN" b="1" i="1" smtClean="0">
                                <a:latin typeface="Cambria Math" panose="02040503050406030204" pitchFamily="18" charset="0"/>
                              </a:rPr>
                              <m:t>,</m:t>
                            </m:r>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m:t>
                                </m:r>
                              </m:sup>
                            </m:sSubSup>
                          </m:e>
                        </m:d>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𝟐𝟒</m:t>
                            </m:r>
                          </m:e>
                        </m:d>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𝟏𝟒𝟒𝟎</m:t>
                    </m:r>
                  </m:oMath>
                </a14:m>
                <a:endParaRPr lang="zh-CN" altLang="en-US" dirty="0"/>
              </a:p>
            </p:txBody>
          </p:sp>
        </mc:Choice>
        <mc:Fallback xmlns="">
          <p:sp>
            <p:nvSpPr>
              <p:cNvPr id="3" name="内容占位符 2">
                <a:extLst>
                  <a:ext uri="{FF2B5EF4-FFF2-40B4-BE49-F238E27FC236}">
                    <a16:creationId xmlns:a16="http://schemas.microsoft.com/office/drawing/2014/main" id="{F99812B9-FEB3-4E0D-85E7-0F664D1BFC48}"/>
                  </a:ext>
                </a:extLst>
              </p:cNvPr>
              <p:cNvSpPr>
                <a:spLocks noGrp="1" noRot="1" noChangeAspect="1" noMove="1" noResize="1" noEditPoints="1" noAdjustHandles="1" noChangeArrowheads="1" noChangeShapeType="1" noTextEdit="1"/>
              </p:cNvSpPr>
              <p:nvPr>
                <p:ph idx="1"/>
              </p:nvPr>
            </p:nvSpPr>
            <p:spPr>
              <a:blipFill>
                <a:blip r:embed="rId2"/>
                <a:stretch>
                  <a:fillRect l="-1389" t="-1627" r="-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4293360"/>
      </p:ext>
    </p:extLst>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51817-2EF1-4890-AADF-3C364937D1F6}"/>
              </a:ext>
            </a:extLst>
          </p:cNvPr>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对偶问题</a:t>
            </a:r>
            <a:r>
              <a:rPr lang="en-US" altLang="zh-CN" dirty="0">
                <a:latin typeface="隶书" panose="02010509060101010101" pitchFamily="1" charset="-122"/>
              </a:rPr>
              <a:t>(Duality)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A8A42D-DA39-4B59-85E0-86FA3C1EB3E0}"/>
                  </a:ext>
                </a:extLst>
              </p:cNvPr>
              <p:cNvSpPr>
                <a:spLocks noGrp="1"/>
              </p:cNvSpPr>
              <p:nvPr>
                <p:ph idx="1"/>
              </p:nvPr>
            </p:nvSpPr>
            <p:spPr/>
            <p:txBody>
              <a:bodyPr/>
              <a:lstStyle/>
              <a:p>
                <a:r>
                  <a:rPr lang="zh-CN" altLang="en-US" dirty="0"/>
                  <a:t>饮食问题：如何安排个人饮食确保用身体健康所需要的最少的营养要求？</a:t>
                </a:r>
                <a:endParaRPr lang="en-US" altLang="zh-CN" dirty="0"/>
              </a:p>
              <a:p>
                <a:pPr lvl="1"/>
                <a:r>
                  <a:rPr lang="zh-CN" altLang="en-US" dirty="0"/>
                  <a:t>假设市场上有</a:t>
                </a:r>
                <a14:m>
                  <m:oMath xmlns:m="http://schemas.openxmlformats.org/officeDocument/2006/math">
                    <m:r>
                      <a:rPr lang="en-US" altLang="zh-CN" b="1" i="1" smtClean="0">
                        <a:latin typeface="Cambria Math" panose="02040503050406030204" pitchFamily="18" charset="0"/>
                      </a:rPr>
                      <m:t>𝒏</m:t>
                    </m:r>
                  </m:oMath>
                </a14:m>
                <a:r>
                  <a:rPr lang="zh-CN" altLang="en-US" dirty="0"/>
                  <a:t>种不同食物，第</a:t>
                </a:r>
                <a14:m>
                  <m:oMath xmlns:m="http://schemas.openxmlformats.org/officeDocument/2006/math">
                    <m:r>
                      <a:rPr lang="en-US" altLang="zh-CN" b="1" i="1" smtClean="0">
                        <a:latin typeface="Cambria Math" panose="02040503050406030204" pitchFamily="18" charset="0"/>
                      </a:rPr>
                      <m:t>𝒋</m:t>
                    </m:r>
                  </m:oMath>
                </a14:m>
                <a:r>
                  <a:rPr lang="zh-CN" altLang="en-US" dirty="0"/>
                  <a:t>种食物单位售价</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𝒋</m:t>
                        </m:r>
                      </m:sub>
                    </m:sSub>
                    <m:r>
                      <a:rPr lang="zh-CN" altLang="en-US" i="1">
                        <a:latin typeface="Cambria Math" panose="02040503050406030204" pitchFamily="18" charset="0"/>
                      </a:rPr>
                      <m:t>，</m:t>
                    </m:r>
                  </m:oMath>
                </a14:m>
                <a:r>
                  <a:rPr lang="zh-CN" altLang="en-US" dirty="0"/>
                  <a:t>需要</a:t>
                </a:r>
                <a14:m>
                  <m:oMath xmlns:m="http://schemas.openxmlformats.org/officeDocument/2006/math">
                    <m:r>
                      <a:rPr lang="en-US" altLang="zh-CN" b="1" i="1" dirty="0" smtClean="0">
                        <a:latin typeface="Cambria Math" panose="02040503050406030204" pitchFamily="18" charset="0"/>
                      </a:rPr>
                      <m:t>𝒎</m:t>
                    </m:r>
                  </m:oMath>
                </a14:m>
                <a:r>
                  <a:rPr lang="zh-CN" altLang="en-US" dirty="0"/>
                  <a:t>种基本营养成份，最少每天需要</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𝒊</m:t>
                        </m:r>
                      </m:sub>
                    </m:sSub>
                  </m:oMath>
                </a14:m>
                <a:r>
                  <a:rPr lang="zh-CN" altLang="en-US" dirty="0"/>
                  <a:t>个单位的第</a:t>
                </a:r>
                <a14:m>
                  <m:oMath xmlns:m="http://schemas.openxmlformats.org/officeDocument/2006/math">
                    <m:r>
                      <a:rPr lang="en-US" altLang="zh-CN" i="1">
                        <a:latin typeface="Cambria Math" panose="02040503050406030204" pitchFamily="18" charset="0"/>
                      </a:rPr>
                      <m:t>𝒊</m:t>
                    </m:r>
                  </m:oMath>
                </a14:m>
                <a:r>
                  <a:rPr lang="zh-CN" altLang="en-US" dirty="0"/>
                  <a:t>种营养成份，并假设每单位食物</a:t>
                </a:r>
                <a14:m>
                  <m:oMath xmlns:m="http://schemas.openxmlformats.org/officeDocument/2006/math">
                    <m:r>
                      <a:rPr lang="en-US" altLang="zh-CN" b="1" i="1" smtClean="0">
                        <a:latin typeface="Cambria Math" panose="02040503050406030204" pitchFamily="18" charset="0"/>
                      </a:rPr>
                      <m:t>𝒋</m:t>
                    </m:r>
                  </m:oMath>
                </a14:m>
                <a:r>
                  <a:rPr lang="zh-CN" altLang="en-US" dirty="0"/>
                  <a:t>中含有第</a:t>
                </a:r>
                <a14:m>
                  <m:oMath xmlns:m="http://schemas.openxmlformats.org/officeDocument/2006/math">
                    <m:r>
                      <a:rPr lang="en-US" altLang="zh-CN" b="1" i="1" smtClean="0">
                        <a:latin typeface="Cambria Math" panose="02040503050406030204" pitchFamily="18" charset="0"/>
                      </a:rPr>
                      <m:t>𝒊</m:t>
                    </m:r>
                  </m:oMath>
                </a14:m>
                <a:r>
                  <a:rPr lang="zh-CN" altLang="en-US" dirty="0"/>
                  <a:t>种营养成份</a:t>
                </a:r>
                <a14:m>
                  <m:oMath xmlns:m="http://schemas.openxmlformats.org/officeDocument/2006/math">
                    <m:r>
                      <a:rPr lang="zh-CN" altLang="en-US" b="1" i="1" dirty="0">
                        <a:latin typeface="Cambria Math" panose="02040503050406030204" pitchFamily="18" charset="0"/>
                      </a:rPr>
                      <m:t>为</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𝒊𝒋</m:t>
                        </m:r>
                      </m:sub>
                    </m:sSub>
                  </m:oMath>
                </a14:m>
                <a:r>
                  <a:rPr lang="zh-CN" altLang="en-US" dirty="0"/>
                  <a:t>个单位</a:t>
                </a:r>
                <a:endParaRPr lang="en-US" altLang="zh-CN" dirty="0"/>
              </a:p>
              <a:p>
                <a:pPr lvl="1"/>
                <a:r>
                  <a:rPr lang="zh-CN" altLang="en-US" dirty="0"/>
                  <a:t>用</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oMath>
                </a14:m>
                <a:r>
                  <a:rPr lang="zh-CN" altLang="en-US" dirty="0"/>
                  <a:t>表示饮食中食物</a:t>
                </a:r>
                <a14:m>
                  <m:oMath xmlns:m="http://schemas.openxmlformats.org/officeDocument/2006/math">
                    <m:r>
                      <a:rPr lang="en-US" altLang="zh-CN" b="1" i="1" smtClean="0">
                        <a:latin typeface="Cambria Math" panose="02040503050406030204" pitchFamily="18" charset="0"/>
                      </a:rPr>
                      <m:t>𝒋</m:t>
                    </m:r>
                  </m:oMath>
                </a14:m>
                <a:r>
                  <a:rPr lang="zh-CN" altLang="en-US" dirty="0"/>
                  <a:t>的单位数，问题转化为选择</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oMath>
                </a14:m>
                <a:r>
                  <a:rPr lang="zh-CN" altLang="en-US" dirty="0"/>
                  <a:t>来最小化代价：</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oMath>
                </a14:m>
                <a:endParaRPr lang="en-US" altLang="zh-CN" dirty="0"/>
              </a:p>
              <a:p>
                <a:pPr lvl="1"/>
                <a:r>
                  <a:rPr lang="zh-CN" altLang="en-US" dirty="0"/>
                  <a:t>约束为：</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m:t>
                        </m:r>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m:t>
                        </m:r>
                        <m:r>
                          <a:rPr lang="en-US" altLang="zh-CN" b="1" i="1" smtClean="0">
                            <a:latin typeface="Cambria Math" panose="02040503050406030204" pitchFamily="18" charset="0"/>
                          </a:rPr>
                          <m:t>𝟐</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𝒎</m:t>
                    </m:r>
                    <m:r>
                      <a:rPr lang="en-US" altLang="zh-CN" b="1" i="0"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r>
                      <a:rPr lang="en-US" altLang="zh-CN" b="1" i="0" smtClean="0">
                        <a:latin typeface="Cambria Math" panose="02040503050406030204" pitchFamily="18" charset="0"/>
                      </a:rPr>
                      <m:t>𝟎</m:t>
                    </m:r>
                  </m:oMath>
                </a14:m>
                <a:endParaRPr lang="en-US" altLang="zh-CN" b="1" dirty="0"/>
              </a:p>
              <a:p>
                <a:pPr lvl="1"/>
                <a14:m>
                  <m:oMath xmlns:m="http://schemas.openxmlformats.org/officeDocument/2006/math">
                    <m:m>
                      <m:mPr>
                        <m:mcs>
                          <m:mc>
                            <m:mcPr>
                              <m:count m:val="1"/>
                              <m:mcJc m:val="center"/>
                            </m:mcPr>
                          </m:mc>
                        </m:mcs>
                        <m:ctrlPr>
                          <a:rPr lang="en-US" altLang="zh-CN" b="1" i="1" smtClean="0">
                            <a:latin typeface="Cambria Math" panose="02040503050406030204" pitchFamily="18" charset="0"/>
                          </a:rPr>
                        </m:ctrlPr>
                      </m:mPr>
                      <m:mr>
                        <m:e>
                          <m:r>
                            <a:rPr lang="en-US" altLang="zh-CN" i="1">
                              <a:latin typeface="Cambria Math" panose="02040503050406030204" pitchFamily="18" charset="0"/>
                            </a:rPr>
                            <m:t>𝒎𝒊𝒏</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𝒄</m:t>
                              </m:r>
                            </m:e>
                            <m:sub>
                              <m:r>
                                <a:rPr lang="en-US" altLang="zh-CN" i="1">
                                  <a:latin typeface="Cambria Math" panose="02040503050406030204" pitchFamily="18" charset="0"/>
                                </a:rPr>
                                <m:t>𝟏</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𝒄</m:t>
                              </m:r>
                            </m:e>
                            <m:sub>
                              <m:r>
                                <a:rPr lang="en-US" altLang="zh-CN" i="1">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𝒄</m:t>
                              </m:r>
                            </m:e>
                            <m:sub>
                              <m:r>
                                <a:rPr lang="en-US" altLang="zh-CN" i="1">
                                  <a:latin typeface="Cambria Math" panose="02040503050406030204" pitchFamily="18" charset="0"/>
                                </a:rPr>
                                <m:t>𝒏</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𝒏</m:t>
                              </m:r>
                            </m:sub>
                          </m:sSub>
                        </m:e>
                      </m:mr>
                      <m:mr>
                        <m:e>
                          <m:r>
                            <a:rPr lang="en-US" altLang="zh-CN" b="1" i="1" smtClean="0">
                              <a:latin typeface="Cambria Math" panose="02040503050406030204" pitchFamily="18" charset="0"/>
                            </a:rPr>
                            <m:t>𝒔</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m>
                            <m:mPr>
                              <m:mcs>
                                <m:mc>
                                  <m:mcPr>
                                    <m:count m:val="1"/>
                                    <m:mcJc m:val="center"/>
                                  </m:mcPr>
                                </m:mc>
                              </m:mcs>
                              <m:ctrlPr>
                                <a:rPr lang="en-US" altLang="zh-CN" b="1" i="1" smtClean="0">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𝒊</m:t>
                                    </m:r>
                                    <m:r>
                                      <a:rPr lang="en-US" altLang="zh-CN" i="1">
                                        <a:latin typeface="Cambria Math" panose="02040503050406030204" pitchFamily="18" charset="0"/>
                                      </a:rPr>
                                      <m:t>𝟏</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𝒊</m:t>
                                    </m:r>
                                    <m:r>
                                      <a:rPr lang="en-US" altLang="zh-CN" i="1">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𝒂</m:t>
                                    </m:r>
                                  </m:e>
                                  <m:sub>
                                    <m:r>
                                      <a:rPr lang="en-US" altLang="zh-CN" i="1">
                                        <a:latin typeface="Cambria Math" panose="02040503050406030204" pitchFamily="18" charset="0"/>
                                      </a:rPr>
                                      <m:t>𝒊𝒏</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𝒙</m:t>
                                    </m:r>
                                  </m:e>
                                  <m:sub>
                                    <m:r>
                                      <a:rPr lang="en-US" altLang="zh-CN" i="1">
                                        <a:latin typeface="Cambria Math" panose="02040503050406030204" pitchFamily="18" charset="0"/>
                                      </a:rPr>
                                      <m:t>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𝒃</m:t>
                                    </m:r>
                                  </m:e>
                                  <m:sub>
                                    <m:r>
                                      <a:rPr lang="en-US" altLang="zh-CN" i="1">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𝒎</m:t>
                                </m:r>
                              </m:e>
                            </m:mr>
                            <m:m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𝒋</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𝒋</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e>
                            </m:mr>
                          </m:m>
                        </m:e>
                      </m:mr>
                    </m:m>
                  </m:oMath>
                </a14:m>
                <a:endParaRPr lang="en-US" altLang="zh-CN" b="1" dirty="0"/>
              </a:p>
            </p:txBody>
          </p:sp>
        </mc:Choice>
        <mc:Fallback xmlns="">
          <p:sp>
            <p:nvSpPr>
              <p:cNvPr id="3" name="内容占位符 2">
                <a:extLst>
                  <a:ext uri="{FF2B5EF4-FFF2-40B4-BE49-F238E27FC236}">
                    <a16:creationId xmlns:a16="http://schemas.microsoft.com/office/drawing/2014/main" id="{14A8A42D-DA39-4B59-85E0-86FA3C1EB3E0}"/>
                  </a:ext>
                </a:extLst>
              </p:cNvPr>
              <p:cNvSpPr>
                <a:spLocks noGrp="1" noRot="1" noChangeAspect="1" noMove="1" noResize="1" noEditPoints="1" noAdjustHandles="1" noChangeArrowheads="1" noChangeShapeType="1" noTextEdit="1"/>
              </p:cNvSpPr>
              <p:nvPr>
                <p:ph idx="1"/>
              </p:nvPr>
            </p:nvSpPr>
            <p:spPr>
              <a:blipFill>
                <a:blip r:embed="rId2"/>
                <a:stretch>
                  <a:fillRect l="-1389" t="-1410" r="-992" b="-57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280524"/>
      </p:ext>
    </p:extLst>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6FB4A-B056-47E9-B794-075A7F67BBFE}"/>
              </a:ext>
            </a:extLst>
          </p:cNvPr>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对偶问题</a:t>
            </a:r>
            <a:r>
              <a:rPr lang="en-US" altLang="zh-CN" dirty="0">
                <a:latin typeface="隶书" panose="02010509060101010101" pitchFamily="1" charset="-122"/>
              </a:rPr>
              <a:t>(Duality)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F094CD-CA4C-47E2-86D6-F5FB9766BFB7}"/>
                  </a:ext>
                </a:extLst>
              </p:cNvPr>
              <p:cNvSpPr>
                <a:spLocks noGrp="1"/>
              </p:cNvSpPr>
              <p:nvPr>
                <p:ph idx="1"/>
              </p:nvPr>
            </p:nvSpPr>
            <p:spPr/>
            <p:txBody>
              <a:bodyPr/>
              <a:lstStyle/>
              <a:p>
                <a:r>
                  <a:rPr lang="zh-CN" altLang="en-US" dirty="0"/>
                  <a:t>饮食问题的对偶问题</a:t>
                </a:r>
                <a:endParaRPr lang="en-US" altLang="zh-CN" dirty="0"/>
              </a:p>
              <a:p>
                <a:pPr lvl="1"/>
                <a:r>
                  <a:rPr lang="zh-CN" altLang="en-US" dirty="0"/>
                  <a:t>想象一下，一家制药公司以药丸的形式生产营养师认为重要的每一种营养物质。制药公司试图说服营养师购买药片，从而直接提供营养，而不是通过购买各种食物。制药公司面临的问题是如何确定每种营养的正单价</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𝒎</m:t>
                        </m:r>
                      </m:sub>
                    </m:sSub>
                  </m:oMath>
                </a14:m>
                <a:r>
                  <a:rPr lang="zh-CN" altLang="en-US" dirty="0"/>
                  <a:t>来最大限度地提高收入，同时与真正的食物相比具有竞争力。为了具有与食物更好的竞争力，从药店购买的由纯营养物质合成的食物的单位成本必须不大于食品的市场价格</a:t>
                </a:r>
                <a14:m>
                  <m:oMath xmlns:m="http://schemas.openxmlformats.org/officeDocument/2006/math">
                    <m:sSub>
                      <m:sSubPr>
                        <m:ctrlPr>
                          <a:rPr lang="en-US" altLang="zh-CN" b="1"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𝑖</m:t>
                        </m:r>
                      </m:sub>
                    </m:sSub>
                  </m:oMath>
                </a14:m>
                <a:r>
                  <a:rPr lang="zh-CN" altLang="en-US" dirty="0"/>
                  <a:t>。因此，用</a:t>
                </a:r>
                <a14:m>
                  <m:oMath xmlns:m="http://schemas.openxmlformats.org/officeDocument/2006/math">
                    <m:sSub>
                      <m:sSubPr>
                        <m:ctrlPr>
                          <a:rPr lang="en-US" altLang="zh-CN" b="1"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m:t>
                        </m:r>
                      </m:sub>
                    </m:sSub>
                  </m:oMath>
                </a14:m>
                <a:r>
                  <a:rPr lang="zh-CN" altLang="en-US" dirty="0"/>
                  <a:t>表示第</a:t>
                </a:r>
                <a14:m>
                  <m:oMath xmlns:m="http://schemas.openxmlformats.org/officeDocument/2006/math">
                    <m:r>
                      <a:rPr lang="en-US" altLang="zh-CN" i="1" dirty="0" smtClean="0">
                        <a:latin typeface="Cambria Math" panose="02040503050406030204" pitchFamily="18" charset="0"/>
                      </a:rPr>
                      <m:t>𝑖</m:t>
                    </m:r>
                  </m:oMath>
                </a14:m>
                <a:r>
                  <a:rPr lang="zh-CN" altLang="en-US" dirty="0"/>
                  <a:t>种食物，公司必须满足</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𝒚</m:t>
                        </m:r>
                      </m:e>
                      <m:sup>
                        <m:r>
                          <a:rPr lang="en-US" altLang="zh-CN" b="1" i="1" smtClean="0">
                            <a:latin typeface="Cambria Math" panose="02040503050406030204" pitchFamily="18" charset="0"/>
                          </a:rPr>
                          <m:t>𝑻</m:t>
                        </m:r>
                      </m:sup>
                    </m:sSup>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𝒊</m:t>
                        </m:r>
                      </m:sub>
                    </m:sSub>
                  </m:oMath>
                </a14:m>
                <a:r>
                  <a:rPr lang="zh-CN" altLang="en-US" dirty="0"/>
                  <a:t>。用矩阵表示，这等价于</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𝒚</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𝑨</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𝒄</m:t>
                        </m:r>
                      </m:e>
                      <m:sup>
                        <m:r>
                          <a:rPr lang="en-US" altLang="zh-CN" b="1" i="1" smtClean="0">
                            <a:latin typeface="Cambria Math" panose="02040503050406030204" pitchFamily="18" charset="0"/>
                          </a:rPr>
                          <m:t>𝑻</m:t>
                        </m:r>
                      </m:sup>
                    </m:sSup>
                  </m:oMath>
                </a14:m>
                <a:r>
                  <a:rPr lang="zh-CN" altLang="en-US" dirty="0"/>
                  <a:t>。由于将购买第</a:t>
                </a:r>
                <a14:m>
                  <m:oMath xmlns:m="http://schemas.openxmlformats.org/officeDocument/2006/math">
                    <m:r>
                      <a:rPr lang="en-US" altLang="zh-CN" i="1" dirty="0" smtClean="0">
                        <a:latin typeface="Cambria Math" panose="02040503050406030204" pitchFamily="18" charset="0"/>
                      </a:rPr>
                      <m:t>𝑗</m:t>
                    </m:r>
                  </m:oMath>
                </a14:m>
                <a:r>
                  <a:rPr lang="zh-CN" altLang="en-US" dirty="0"/>
                  <a:t>种营养</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𝒃</m:t>
                        </m:r>
                      </m:e>
                      <m:sub>
                        <m:r>
                          <a:rPr lang="en-US" altLang="zh-CN" b="1" i="1" smtClean="0">
                            <a:latin typeface="Cambria Math" panose="02040503050406030204" pitchFamily="18" charset="0"/>
                          </a:rPr>
                          <m:t>𝒋</m:t>
                        </m:r>
                      </m:sub>
                    </m:sSub>
                  </m:oMath>
                </a14:m>
                <a:r>
                  <a:rPr lang="zh-CN" altLang="en-US" dirty="0"/>
                  <a:t>个单位，药剂师的问题是：</a:t>
                </a:r>
                <a:endParaRPr lang="en-US" altLang="zh-CN" dirty="0"/>
              </a:p>
              <a:p>
                <a:pPr lvl="1"/>
                <a14:m>
                  <m:oMath xmlns:m="http://schemas.openxmlformats.org/officeDocument/2006/math">
                    <m:r>
                      <a:rPr lang="en-US" altLang="zh-CN" b="1" i="1" smtClean="0">
                        <a:latin typeface="Cambria Math" panose="02040503050406030204" pitchFamily="18" charset="0"/>
                      </a:rPr>
                      <m:t>𝒎𝒂𝒙𝒊𝒎𝒊𝒛𝒆</m:t>
                    </m:r>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𝒚</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𝒃</m:t>
                    </m:r>
                    <m:r>
                      <a:rPr lang="en-US" altLang="zh-CN" b="1" i="1" smtClean="0">
                        <a:latin typeface="Cambria Math" panose="02040503050406030204" pitchFamily="18" charset="0"/>
                      </a:rPr>
                      <m:t>, </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 </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𝒚</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𝑨</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𝒄</m:t>
                        </m:r>
                      </m:e>
                      <m:sup>
                        <m:r>
                          <a:rPr lang="en-US" altLang="zh-CN" b="1" i="1" smtClean="0">
                            <a:latin typeface="Cambria Math" panose="02040503050406030204" pitchFamily="18" charset="0"/>
                          </a:rPr>
                          <m:t>𝑻</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oMath>
                </a14:m>
                <a:endParaRPr lang="zh-CN" altLang="en-US" dirty="0"/>
              </a:p>
            </p:txBody>
          </p:sp>
        </mc:Choice>
        <mc:Fallback xmlns="">
          <p:sp>
            <p:nvSpPr>
              <p:cNvPr id="3" name="内容占位符 2">
                <a:extLst>
                  <a:ext uri="{FF2B5EF4-FFF2-40B4-BE49-F238E27FC236}">
                    <a16:creationId xmlns:a16="http://schemas.microsoft.com/office/drawing/2014/main" id="{BAF094CD-CA4C-47E2-86D6-F5FB9766BFB7}"/>
                  </a:ext>
                </a:extLst>
              </p:cNvPr>
              <p:cNvSpPr>
                <a:spLocks noGrp="1" noRot="1" noChangeAspect="1" noMove="1" noResize="1" noEditPoints="1" noAdjustHandles="1" noChangeArrowheads="1" noChangeShapeType="1" noTextEdit="1"/>
              </p:cNvSpPr>
              <p:nvPr>
                <p:ph idx="1"/>
              </p:nvPr>
            </p:nvSpPr>
            <p:spPr>
              <a:blipFill>
                <a:blip r:embed="rId2"/>
                <a:stretch>
                  <a:fillRect l="-1389" t="-1735" r="-1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0125248"/>
      </p:ext>
    </p:extLst>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1)</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400" dirty="0"/>
                  <a:t>对称形式的对偶问题</a:t>
                </a:r>
                <a:endParaRPr lang="en-US" altLang="zh-CN" sz="2400" dirty="0"/>
              </a:p>
              <a:p>
                <a14:m>
                  <m:oMath xmlns:m="http://schemas.openxmlformats.org/officeDocument/2006/math">
                    <m:r>
                      <a:rPr lang="en-US" altLang="zh-CN" sz="2400" b="1" i="1" smtClean="0">
                        <a:latin typeface="Cambria Math"/>
                      </a:rPr>
                      <m:t>𝑳𝑷</m:t>
                    </m:r>
                    <m:r>
                      <a:rPr lang="en-US" altLang="zh-CN" sz="2400" b="1" i="1" smtClean="0">
                        <a:latin typeface="Cambria Math"/>
                      </a:rPr>
                      <m:t>:</m:t>
                    </m:r>
                    <m:d>
                      <m:dPr>
                        <m:begChr m:val="{"/>
                        <m:endChr m:val=""/>
                        <m:ctrlPr>
                          <a:rPr lang="en-US" altLang="zh-CN" sz="2400" b="1" i="1" smtClean="0">
                            <a:latin typeface="Cambria Math" panose="02040503050406030204" pitchFamily="18" charset="0"/>
                          </a:rPr>
                        </m:ctrlPr>
                      </m:dPr>
                      <m:e>
                        <m:eqArr>
                          <m:eqArrPr>
                            <m:ctrlPr>
                              <a:rPr lang="en-US" altLang="zh-CN" sz="2400" b="1" i="1" smtClean="0">
                                <a:latin typeface="Cambria Math" panose="02040503050406030204" pitchFamily="18" charset="0"/>
                              </a:rPr>
                            </m:ctrlPr>
                          </m:eqArrPr>
                          <m:e>
                            <m:r>
                              <a:rPr lang="en-US" altLang="zh-CN" sz="2400" b="1" i="1" smtClean="0">
                                <a:latin typeface="Cambria Math"/>
                              </a:rPr>
                              <m:t>𝒎𝒂𝒙</m:t>
                            </m:r>
                            <m:r>
                              <a:rPr lang="en-US" altLang="zh-CN" sz="2400" b="1" i="1" smtClean="0">
                                <a:latin typeface="Cambria Math"/>
                              </a:rPr>
                              <m:t> </m:t>
                            </m:r>
                            <m:r>
                              <a:rPr lang="en-US" altLang="zh-CN" sz="2400" b="1" i="1" smtClean="0">
                                <a:latin typeface="Cambria Math"/>
                              </a:rPr>
                              <m:t>𝒛</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r>
                              <a:rPr lang="en-US" altLang="zh-CN" sz="2400" b="1" i="1" smtClean="0">
                                <a:latin typeface="Cambria Math"/>
                              </a:rPr>
                              <m:t>𝒙</m:t>
                            </m:r>
                          </m:e>
                          <m:e>
                            <m:r>
                              <a:rPr lang="en-US" altLang="zh-CN" sz="2400" b="1" i="1" smtClean="0">
                                <a:latin typeface="Cambria Math"/>
                              </a:rPr>
                              <m:t>𝒔</m:t>
                            </m:r>
                            <m:r>
                              <a:rPr lang="en-US" altLang="zh-CN" sz="2400" b="1" i="1" smtClean="0">
                                <a:latin typeface="Cambria Math"/>
                              </a:rPr>
                              <m:t>.</m:t>
                            </m:r>
                            <m:r>
                              <a:rPr lang="en-US" altLang="zh-CN" sz="2400" b="1" i="1" smtClean="0">
                                <a:latin typeface="Cambria Math"/>
                              </a:rPr>
                              <m:t>𝒕</m:t>
                            </m:r>
                            <m:r>
                              <a:rPr lang="en-US" altLang="zh-CN" sz="2400" b="1" i="1" smtClean="0">
                                <a:latin typeface="Cambria Math"/>
                              </a:rPr>
                              <m:t>. </m:t>
                            </m:r>
                            <m:r>
                              <a:rPr lang="en-US" altLang="zh-CN" sz="2400" b="1" i="1" smtClean="0">
                                <a:latin typeface="Cambria Math"/>
                              </a:rPr>
                              <m:t>𝑨𝒙</m:t>
                            </m:r>
                            <m:r>
                              <a:rPr lang="en-US" altLang="zh-CN" sz="2400" b="1" i="1" smtClean="0">
                                <a:latin typeface="Cambria Math"/>
                              </a:rPr>
                              <m:t>≤</m:t>
                            </m:r>
                            <m:r>
                              <a:rPr lang="en-US" altLang="zh-CN" sz="2400" b="1" i="1" smtClean="0">
                                <a:latin typeface="Cambria Math"/>
                              </a:rPr>
                              <m:t>𝒃</m:t>
                            </m:r>
                          </m:e>
                          <m:e>
                            <m:r>
                              <a:rPr lang="en-US" altLang="zh-CN" sz="2400" b="1" i="1" smtClean="0">
                                <a:latin typeface="Cambria Math"/>
                              </a:rPr>
                              <m:t>𝒙</m:t>
                            </m:r>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𝟎</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e>
                        </m:eqArr>
                      </m:e>
                    </m:d>
                  </m:oMath>
                </a14:m>
                <a:r>
                  <a:rPr lang="zh-CN" altLang="en-US" sz="2400" dirty="0"/>
                  <a:t>   </a:t>
                </a:r>
                <a14:m>
                  <m:oMath xmlns:m="http://schemas.openxmlformats.org/officeDocument/2006/math">
                    <m:r>
                      <a:rPr lang="en-US" altLang="zh-CN" sz="2400" b="1" i="1" dirty="0" smtClean="0">
                        <a:latin typeface="Cambria Math"/>
                      </a:rPr>
                      <m:t>𝑫𝑷</m:t>
                    </m:r>
                    <m:r>
                      <a:rPr lang="en-US" altLang="zh-CN" sz="2400" b="1" i="1" dirty="0" smtClean="0">
                        <a:latin typeface="Cambria Math"/>
                      </a:rPr>
                      <m:t>:</m:t>
                    </m:r>
                    <m:d>
                      <m:dPr>
                        <m:begChr m:val="{"/>
                        <m:endChr m:val=""/>
                        <m:ctrlPr>
                          <a:rPr lang="en-US" altLang="zh-CN" sz="2400" b="1" i="1" dirty="0" smtClean="0">
                            <a:latin typeface="Cambria Math" panose="02040503050406030204" pitchFamily="18" charset="0"/>
                          </a:rPr>
                        </m:ctrlPr>
                      </m:dPr>
                      <m:e>
                        <m:eqArr>
                          <m:eqArrPr>
                            <m:ctrlPr>
                              <a:rPr lang="en-US" altLang="zh-CN" sz="2400" b="1" i="1" dirty="0" smtClean="0">
                                <a:latin typeface="Cambria Math" panose="02040503050406030204" pitchFamily="18" charset="0"/>
                              </a:rPr>
                            </m:ctrlPr>
                          </m:eqArrPr>
                          <m:e>
                            <m:r>
                              <a:rPr lang="en-US" altLang="zh-CN" sz="2400" b="1" i="1" dirty="0" smtClean="0">
                                <a:latin typeface="Cambria Math"/>
                              </a:rPr>
                              <m:t>𝒎𝒊𝒏</m:t>
                            </m:r>
                            <m:r>
                              <a:rPr lang="en-US" altLang="zh-CN" sz="2400" b="1" i="1" dirty="0" smtClean="0">
                                <a:latin typeface="Cambria Math"/>
                              </a:rPr>
                              <m:t> </m:t>
                            </m:r>
                            <m:r>
                              <a:rPr lang="en-US" altLang="zh-CN" sz="2400" b="1" i="1" dirty="0" smtClean="0">
                                <a:latin typeface="Cambria Math"/>
                              </a:rPr>
                              <m:t>𝒇</m:t>
                            </m:r>
                            <m:r>
                              <a:rPr lang="en-US" altLang="zh-CN" sz="2400" b="1" i="1" dirty="0" smtClean="0">
                                <a:latin typeface="Cambria Math"/>
                              </a:rPr>
                              <m:t>=</m:t>
                            </m:r>
                            <m:sSup>
                              <m:sSupPr>
                                <m:ctrlPr>
                                  <a:rPr lang="en-US" altLang="zh-CN" sz="2400" b="1" i="1" dirty="0" smtClean="0">
                                    <a:latin typeface="Cambria Math" panose="02040503050406030204" pitchFamily="18" charset="0"/>
                                  </a:rPr>
                                </m:ctrlPr>
                              </m:sSupPr>
                              <m:e>
                                <m:r>
                                  <a:rPr lang="en-US" altLang="zh-CN" sz="2400" b="1" i="1" dirty="0" smtClean="0">
                                    <a:latin typeface="Cambria Math"/>
                                  </a:rPr>
                                  <m:t>𝒃</m:t>
                                </m:r>
                              </m:e>
                              <m:sup>
                                <m:r>
                                  <a:rPr lang="en-US" altLang="zh-CN" sz="2400" b="1" i="1" dirty="0" smtClean="0">
                                    <a:latin typeface="Cambria Math"/>
                                  </a:rPr>
                                  <m:t>𝑻</m:t>
                                </m:r>
                              </m:sup>
                            </m:sSup>
                            <m:r>
                              <a:rPr lang="en-US" altLang="zh-CN" sz="2400" b="1" i="1" dirty="0" smtClean="0">
                                <a:latin typeface="Cambria Math"/>
                              </a:rPr>
                              <m:t>𝒚</m:t>
                            </m:r>
                          </m:e>
                          <m:e>
                            <m:sSup>
                              <m:sSupPr>
                                <m:ctrlPr>
                                  <a:rPr lang="en-US" altLang="zh-CN" sz="2400" b="1" i="1" dirty="0" smtClean="0">
                                    <a:latin typeface="Cambria Math" panose="02040503050406030204" pitchFamily="18" charset="0"/>
                                  </a:rPr>
                                </m:ctrlPr>
                              </m:sSupPr>
                              <m:e>
                                <m:r>
                                  <a:rPr lang="en-US" altLang="zh-CN" sz="2400" b="1" i="1" dirty="0" smtClean="0">
                                    <a:latin typeface="Cambria Math"/>
                                  </a:rPr>
                                  <m:t>𝑨</m:t>
                                </m:r>
                              </m:e>
                              <m:sup>
                                <m:r>
                                  <a:rPr lang="en-US" altLang="zh-CN" sz="2400" b="1" i="1" dirty="0" smtClean="0">
                                    <a:latin typeface="Cambria Math"/>
                                  </a:rPr>
                                  <m:t>𝑻</m:t>
                                </m:r>
                              </m:sup>
                            </m:sSup>
                            <m:r>
                              <a:rPr lang="en-US" altLang="zh-CN" sz="2400" b="1" i="1" dirty="0" smtClean="0">
                                <a:latin typeface="Cambria Math"/>
                              </a:rPr>
                              <m:t>𝒚</m:t>
                            </m:r>
                            <m:r>
                              <a:rPr lang="en-US" altLang="zh-CN" sz="2400" b="1" i="1" dirty="0" smtClean="0">
                                <a:latin typeface="Cambria Math"/>
                              </a:rPr>
                              <m:t>≥</m:t>
                            </m:r>
                            <m:r>
                              <a:rPr lang="en-US" altLang="zh-CN" sz="2400" b="1" i="1" dirty="0" smtClean="0">
                                <a:latin typeface="Cambria Math"/>
                              </a:rPr>
                              <m:t>𝒄</m:t>
                            </m:r>
                          </m:e>
                          <m:e>
                            <m:r>
                              <a:rPr lang="en-US" altLang="zh-CN" sz="2400" b="1" i="1" dirty="0" smtClean="0">
                                <a:latin typeface="Cambria Math"/>
                              </a:rPr>
                              <m:t>𝒚</m:t>
                            </m:r>
                            <m:r>
                              <a:rPr lang="en-US" altLang="zh-CN" sz="2400" b="1" i="1" dirty="0" smtClean="0">
                                <a:latin typeface="Cambria Math"/>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a:rPr>
                                  <m:t>𝟎</m:t>
                                </m:r>
                              </m:e>
                              <m:sub>
                                <m:r>
                                  <a:rPr lang="en-US" altLang="zh-CN" sz="2400" b="1" i="1" dirty="0" smtClean="0">
                                    <a:latin typeface="Cambria Math" panose="02040503050406030204" pitchFamily="18" charset="0"/>
                                  </a:rPr>
                                  <m:t>𝒎</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Sub>
                          </m:e>
                        </m:eqArr>
                      </m:e>
                    </m:d>
                  </m:oMath>
                </a14:m>
                <a:endParaRPr lang="en-US" altLang="zh-CN" sz="2400" dirty="0"/>
              </a:p>
              <a:p>
                <a:r>
                  <a:rPr lang="zh-CN" altLang="en-US" sz="2400" dirty="0"/>
                  <a:t>对称性定理：对偶问题的对偶是原问题</a:t>
                </a:r>
                <a:endParaRPr lang="en-US" altLang="zh-CN" sz="2400" dirty="0"/>
              </a:p>
              <a:p>
                <a:r>
                  <a:rPr lang="zh-CN" altLang="en-US" sz="2400" dirty="0"/>
                  <a:t>练习，求</a:t>
                </a:r>
                <a14:m>
                  <m:oMath xmlns:m="http://schemas.openxmlformats.org/officeDocument/2006/math">
                    <m:r>
                      <a:rPr lang="en-US" altLang="zh-CN" sz="2400" b="1" i="1" smtClean="0">
                        <a:latin typeface="Cambria Math"/>
                      </a:rPr>
                      <m:t>𝑳𝑷</m:t>
                    </m:r>
                    <m:r>
                      <a:rPr lang="en-US" altLang="zh-CN" sz="2400" b="1" i="1" smtClean="0">
                        <a:latin typeface="Cambria Math"/>
                      </a:rPr>
                      <m:t>:</m:t>
                    </m:r>
                    <m:r>
                      <a:rPr lang="en-US" altLang="zh-CN" sz="2400" b="1" i="1" smtClean="0">
                        <a:latin typeface="Cambria Math"/>
                      </a:rPr>
                      <m:t>𝒎𝒂𝒙</m:t>
                    </m:r>
                    <m:r>
                      <a:rPr lang="en-US" altLang="zh-CN" sz="2400" b="1" i="1" smtClean="0">
                        <a:latin typeface="Cambria Math"/>
                      </a:rPr>
                      <m:t> </m:t>
                    </m:r>
                    <m:r>
                      <a:rPr lang="en-US" altLang="zh-CN" sz="2400" b="1" i="1" smtClean="0">
                        <a:latin typeface="Cambria Math"/>
                      </a:rPr>
                      <m:t>𝒛</m:t>
                    </m:r>
                    <m:r>
                      <a:rPr lang="en-US" altLang="zh-CN" sz="2400" b="1" i="1" smtClean="0">
                        <a:latin typeface="Cambria Math"/>
                      </a:rPr>
                      <m:t>=</m:t>
                    </m:r>
                    <m:r>
                      <a:rPr lang="en-US" altLang="zh-CN" sz="2400" b="1" i="1" smtClean="0">
                        <a:latin typeface="Cambria Math"/>
                      </a:rPr>
                      <m:t>𝟐</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r>
                      <a:rPr lang="en-US" altLang="zh-CN" sz="2400" b="1" i="1" smtClean="0">
                        <a:latin typeface="Cambria Math"/>
                      </a:rPr>
                      <m:t>+</m:t>
                    </m:r>
                    <m:r>
                      <a:rPr lang="en-US" altLang="zh-CN" sz="2400" b="1" i="1" smtClean="0">
                        <a:latin typeface="Cambria Math"/>
                      </a:rPr>
                      <m:t>𝟐</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r>
                      <a:rPr lang="en-US" altLang="zh-CN" sz="2400" b="1" i="1" smtClean="0">
                        <a:latin typeface="Cambria Math"/>
                      </a:rPr>
                      <m:t>,</m:t>
                    </m:r>
                    <m:r>
                      <a:rPr lang="en-US" altLang="zh-CN" sz="2400" b="1" i="1" smtClean="0">
                        <a:latin typeface="Cambria Math"/>
                      </a:rPr>
                      <m:t>𝒔</m:t>
                    </m:r>
                    <m:r>
                      <a:rPr lang="en-US" altLang="zh-CN" sz="2400" b="1" i="1" smtClean="0">
                        <a:latin typeface="Cambria Math"/>
                      </a:rPr>
                      <m:t>.</m:t>
                    </m:r>
                    <m:r>
                      <a:rPr lang="en-US" altLang="zh-CN" sz="2400" b="1" i="1" smtClean="0">
                        <a:latin typeface="Cambria Math"/>
                      </a:rPr>
                      <m:t>𝒕</m:t>
                    </m:r>
                    <m:r>
                      <a:rPr lang="en-US" altLang="zh-CN" sz="2400" b="1" i="1" smtClean="0">
                        <a:latin typeface="Cambria Math"/>
                      </a:rPr>
                      <m:t>.</m:t>
                    </m:r>
                    <m:d>
                      <m:dPr>
                        <m:begChr m:val="{"/>
                        <m:endChr m:val=""/>
                        <m:ctrlPr>
                          <a:rPr lang="en-US" altLang="zh-CN" sz="2400" b="1" i="1" smtClean="0">
                            <a:latin typeface="Cambria Math" panose="02040503050406030204" pitchFamily="18" charset="0"/>
                          </a:rPr>
                        </m:ctrlPr>
                      </m:dPr>
                      <m:e>
                        <m:eqArr>
                          <m:eqArrPr>
                            <m:ctrlPr>
                              <a:rPr lang="en-US" altLang="zh-CN" sz="2400" b="1" i="1" smtClean="0">
                                <a:latin typeface="Cambria Math" panose="02040503050406030204" pitchFamily="18" charset="0"/>
                              </a:rPr>
                            </m:ctrlPr>
                          </m:eqArrPr>
                          <m:e>
                            <m:r>
                              <a:rPr lang="en-US" altLang="zh-CN" sz="2400" b="1" i="1" smtClean="0">
                                <a:latin typeface="Cambria Math"/>
                              </a:rPr>
                              <m:t>𝟐</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r>
                              <a:rPr lang="en-US" altLang="zh-CN" sz="2400" b="1" i="1" smtClean="0">
                                <a:latin typeface="Cambria Math"/>
                              </a:rPr>
                              <m:t>+</m:t>
                            </m:r>
                            <m:r>
                              <a:rPr lang="en-US" altLang="zh-CN" sz="2400" b="1" i="1" smtClean="0">
                                <a:latin typeface="Cambria Math"/>
                              </a:rPr>
                              <m:t>𝟒</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r>
                              <a:rPr lang="en-US" altLang="zh-CN" sz="2400" b="1" i="1" smtClean="0">
                                <a:latin typeface="Cambria Math"/>
                              </a:rPr>
                              <m:t>≤</m:t>
                            </m:r>
                            <m:r>
                              <a:rPr lang="en-US" altLang="zh-CN" sz="2400" b="1" i="1" smtClean="0">
                                <a:latin typeface="Cambria Math"/>
                              </a:rPr>
                              <m:t>𝟏</m:t>
                            </m:r>
                          </m:e>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r>
                              <a:rPr lang="en-US" altLang="zh-CN" sz="2400" b="1" i="1" smtClean="0">
                                <a:latin typeface="Cambria Math"/>
                              </a:rPr>
                              <m:t>+</m:t>
                            </m:r>
                            <m:r>
                              <a:rPr lang="en-US" altLang="zh-CN" sz="2400" b="1" i="1" smtClean="0">
                                <a:latin typeface="Cambria Math"/>
                              </a:rPr>
                              <m:t>𝟐</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r>
                              <a:rPr lang="en-US" altLang="zh-CN" sz="2400" b="1" i="1" smtClean="0">
                                <a:latin typeface="Cambria Math"/>
                              </a:rPr>
                              <m:t>≤</m:t>
                            </m:r>
                            <m:r>
                              <a:rPr lang="en-US" altLang="zh-CN" sz="2400" b="1" i="1" smtClean="0">
                                <a:latin typeface="Cambria Math"/>
                              </a:rPr>
                              <m:t>𝟏</m:t>
                            </m:r>
                          </m:e>
                          <m:e>
                            <m:r>
                              <a:rPr lang="en-US" altLang="zh-CN" sz="2400" b="1" i="1" smtClean="0">
                                <a:latin typeface="Cambria Math"/>
                              </a:rPr>
                              <m:t>𝟐</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r>
                              <a:rPr lang="en-US" altLang="zh-CN" sz="2400" b="1" i="1" smtClean="0">
                                <a:latin typeface="Cambria Math"/>
                              </a:rPr>
                              <m:t>≤</m:t>
                            </m:r>
                            <m:r>
                              <a:rPr lang="en-US" altLang="zh-CN" sz="2400" b="1" i="1" smtClean="0">
                                <a:latin typeface="Cambria Math"/>
                              </a:rPr>
                              <m:t>𝟏</m:t>
                            </m:r>
                          </m:e>
                          <m:e>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𝟐</m:t>
                                </m:r>
                              </m:sub>
                            </m:sSub>
                            <m:r>
                              <a:rPr lang="en-US" altLang="zh-CN" sz="2400" b="1" i="1" smtClean="0">
                                <a:latin typeface="Cambria Math"/>
                              </a:rPr>
                              <m:t>≥</m:t>
                            </m:r>
                            <m:r>
                              <a:rPr lang="en-US" altLang="zh-CN" sz="2400" b="1" i="1" smtClean="0">
                                <a:latin typeface="Cambria Math"/>
                              </a:rPr>
                              <m:t>𝟎</m:t>
                            </m:r>
                          </m:e>
                        </m:eqArr>
                      </m:e>
                    </m:d>
                  </m:oMath>
                </a14:m>
                <a:r>
                  <a:rPr lang="zh-CN" altLang="en-US" sz="2400" dirty="0"/>
                  <a:t>的对称形式的对偶问题</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6" t="-1193" r="-860"/>
                </a:stretch>
              </a:blipFill>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zh-CN" sz="2800" dirty="0"/>
            </a:br>
            <a:r>
              <a:rPr lang="en-US" altLang="zh-CN" sz="2800" dirty="0"/>
              <a:t>2.0</a:t>
            </a:r>
            <a:r>
              <a:rPr lang="zh-CN" altLang="en-US" sz="2800" dirty="0"/>
              <a:t>简单回顾一下线性代数里面的概念凸性</a:t>
            </a:r>
            <a:r>
              <a:rPr lang="en-US" altLang="zh-CN" sz="2800" dirty="0"/>
              <a:t>(Convexity)</a:t>
            </a:r>
            <a:br>
              <a:rPr lang="en-US" altLang="zh-CN" sz="2800" dirty="0"/>
            </a:b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400" dirty="0"/>
                  <a:t>定理：集合</a:t>
                </a:r>
                <a14:m>
                  <m:oMath xmlns:m="http://schemas.openxmlformats.org/officeDocument/2006/math">
                    <m:r>
                      <a:rPr lang="en-US" altLang="zh-CN" sz="2400" b="1" i="1" smtClean="0">
                        <a:latin typeface="Cambria Math" panose="02040503050406030204" pitchFamily="18" charset="0"/>
                      </a:rPr>
                      <m:t>𝑷</m:t>
                    </m:r>
                  </m:oMath>
                </a14:m>
                <a:r>
                  <a:rPr lang="zh-CN" altLang="en-US" sz="2400" dirty="0"/>
                  <a:t>是多面体</a:t>
                </a:r>
                <a14:m>
                  <m:oMath xmlns:m="http://schemas.openxmlformats.org/officeDocument/2006/math">
                    <m:r>
                      <a:rPr lang="en-US" altLang="zh-CN" sz="2400" b="1" i="1" smtClean="0">
                        <a:latin typeface="Cambria Math" panose="02040503050406030204" pitchFamily="18" charset="0"/>
                      </a:rPr>
                      <m:t>⇔</m:t>
                    </m:r>
                  </m:oMath>
                </a14:m>
                <a:r>
                  <a:rPr lang="zh-CN" altLang="en-US" sz="2400" dirty="0"/>
                  <a:t>集合</a:t>
                </a:r>
                <a14:m>
                  <m:oMath xmlns:m="http://schemas.openxmlformats.org/officeDocument/2006/math">
                    <m:r>
                      <a:rPr lang="en-US" altLang="zh-CN" sz="2400" b="1" i="1" dirty="0" smtClean="0">
                        <a:latin typeface="Cambria Math" panose="02040503050406030204" pitchFamily="18" charset="0"/>
                      </a:rPr>
                      <m:t>𝑷</m:t>
                    </m:r>
                  </m:oMath>
                </a14:m>
                <a:r>
                  <a:rPr lang="zh-CN" altLang="en-US" sz="2400" dirty="0"/>
                  <a:t>是有限点集的凸包</a:t>
                </a:r>
                <a:r>
                  <a:rPr lang="en-US" altLang="zh-CN" sz="2400" dirty="0"/>
                  <a:t>	</a:t>
                </a:r>
              </a:p>
              <a:p>
                <a:pPr lvl="1"/>
                <a:r>
                  <a:rPr lang="zh-CN" altLang="en-US" sz="2000" dirty="0"/>
                  <a:t>证明：设</a:t>
                </a:r>
                <a14:m>
                  <m:oMath xmlns:m="http://schemas.openxmlformats.org/officeDocument/2006/math">
                    <m:r>
                      <a:rPr lang="en-US" altLang="zh-CN" sz="2000" b="1" i="1" smtClean="0">
                        <a:latin typeface="Cambria Math" panose="02040503050406030204" pitchFamily="18" charset="0"/>
                      </a:rPr>
                      <m:t>𝑷</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𝒏</m:t>
                        </m:r>
                      </m:sup>
                    </m:sSup>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𝑨𝒙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𝒃</m:t>
                    </m:r>
                    <m:r>
                      <a:rPr lang="en-US" altLang="zh-CN" sz="2000" b="1" i="1" smtClean="0">
                        <a:latin typeface="Cambria Math" panose="02040503050406030204" pitchFamily="18" charset="0"/>
                      </a:rPr>
                      <m:t>}</m:t>
                    </m:r>
                  </m:oMath>
                </a14:m>
                <a:r>
                  <a:rPr lang="zh-CN" altLang="en-US" sz="2000" dirty="0"/>
                  <a:t>是一非空多面体，构造</a:t>
                </a:r>
                <a14:m>
                  <m:oMath xmlns:m="http://schemas.openxmlformats.org/officeDocument/2006/math">
                    <m:r>
                      <a:rPr lang="en-US" altLang="zh-CN" sz="2000" b="1" i="1" smtClean="0">
                        <a:latin typeface="Cambria Math" panose="02040503050406030204" pitchFamily="18" charset="0"/>
                      </a:rPr>
                      <m:t>𝑪</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d>
                          <m:dPr>
                            <m:ctrlPr>
                              <a:rPr lang="en-US" altLang="zh-CN" sz="2000" b="1" i="1" smtClean="0">
                                <a:latin typeface="Cambria Math" panose="02040503050406030204" pitchFamily="18" charset="0"/>
                              </a:rPr>
                            </m:ctrlPr>
                          </m:dPr>
                          <m:e>
                            <m:m>
                              <m:mPr>
                                <m:mcs>
                                  <m:mc>
                                    <m:mcPr>
                                      <m:count m:val="1"/>
                                      <m:mcJc m:val="center"/>
                                    </m:mcPr>
                                  </m:mc>
                                </m:mcs>
                                <m:ctrlPr>
                                  <a:rPr lang="en-US" altLang="zh-CN" sz="2000" b="1" i="1" smtClean="0">
                                    <a:latin typeface="Cambria Math" panose="02040503050406030204" pitchFamily="18" charset="0"/>
                                  </a:rPr>
                                </m:ctrlPr>
                              </m:mPr>
                              <m:mr>
                                <m:e>
                                  <m:r>
                                    <m:rPr>
                                      <m:brk m:alnAt="7"/>
                                    </m:rPr>
                                    <a:rPr lang="en-US" altLang="zh-CN" sz="2000" b="1" i="1" smtClean="0">
                                      <a:latin typeface="Cambria Math" panose="02040503050406030204" pitchFamily="18" charset="0"/>
                                    </a:rPr>
                                    <m:t>𝒙</m:t>
                                  </m:r>
                                </m:e>
                              </m:mr>
                              <m:mr>
                                <m:e>
                                  <m:r>
                                    <a:rPr lang="en-US" altLang="zh-CN" sz="2000" b="1" i="1" smtClean="0">
                                      <a:latin typeface="Cambria Math" panose="02040503050406030204" pitchFamily="18" charset="0"/>
                                    </a:rPr>
                                    <m:t>𝝀</m:t>
                                  </m:r>
                                </m:e>
                              </m:mr>
                            </m:m>
                          </m:e>
                        </m:d>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p>
                        </m:sSup>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𝝀</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𝑨𝒙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𝝀</m:t>
                        </m:r>
                        <m:r>
                          <a:rPr lang="en-US" altLang="zh-CN" sz="2000" b="1" i="1" smtClean="0">
                            <a:latin typeface="Cambria Math" panose="02040503050406030204" pitchFamily="18" charset="0"/>
                          </a:rPr>
                          <m:t>𝒃</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e>
                    </m:d>
                  </m:oMath>
                </a14:m>
                <a:r>
                  <a:rPr lang="en-US" altLang="zh-CN" sz="2000" dirty="0"/>
                  <a:t>,</a:t>
                </a:r>
                <a:r>
                  <a:rPr lang="zh-CN" altLang="en-US" sz="2000" dirty="0"/>
                  <a:t>则</a:t>
                </a:r>
                <a14:m>
                  <m:oMath xmlns:m="http://schemas.openxmlformats.org/officeDocument/2006/math">
                    <m:r>
                      <a:rPr lang="en-US" altLang="zh-CN" sz="2000" b="1" i="1" smtClean="0">
                        <a:latin typeface="Cambria Math" panose="02040503050406030204" pitchFamily="18" charset="0"/>
                      </a:rPr>
                      <m:t>𝑷</m:t>
                    </m:r>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d>
                          <m:dPr>
                            <m:ctrlPr>
                              <a:rPr lang="en-US" altLang="zh-CN" sz="2000" b="1" i="1" smtClean="0">
                                <a:latin typeface="Cambria Math" panose="02040503050406030204" pitchFamily="18" charset="0"/>
                              </a:rPr>
                            </m:ctrlPr>
                          </m:dPr>
                          <m:e>
                            <m:m>
                              <m:mPr>
                                <m:mcs>
                                  <m:mc>
                                    <m:mcPr>
                                      <m:count m:val="1"/>
                                      <m:mcJc m:val="center"/>
                                    </m:mcPr>
                                  </m:mc>
                                </m:mcs>
                                <m:ctrlPr>
                                  <a:rPr lang="en-US" altLang="zh-CN" sz="2000" b="1" i="1" smtClean="0">
                                    <a:latin typeface="Cambria Math" panose="02040503050406030204" pitchFamily="18" charset="0"/>
                                  </a:rPr>
                                </m:ctrlPr>
                              </m:mPr>
                              <m:mr>
                                <m:e>
                                  <m:r>
                                    <m:rPr>
                                      <m:brk m:alnAt="7"/>
                                    </m:rPr>
                                    <a:rPr lang="en-US" altLang="zh-CN" sz="2000" b="1" i="1" smtClean="0">
                                      <a:latin typeface="Cambria Math" panose="02040503050406030204" pitchFamily="18" charset="0"/>
                                    </a:rPr>
                                    <m:t>𝒙</m:t>
                                  </m:r>
                                </m:e>
                              </m:mr>
                              <m:mr>
                                <m:e>
                                  <m:r>
                                    <a:rPr lang="en-US" altLang="zh-CN" sz="2000" b="1" i="1" smtClean="0">
                                      <a:latin typeface="Cambria Math" panose="02040503050406030204" pitchFamily="18" charset="0"/>
                                    </a:rPr>
                                    <m:t>𝟏</m:t>
                                  </m:r>
                                </m:e>
                              </m:mr>
                            </m:m>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𝑪</m:t>
                        </m:r>
                      </m:e>
                    </m:d>
                  </m:oMath>
                </a14:m>
                <a:r>
                  <a:rPr lang="zh-CN" altLang="en-US" sz="2000" dirty="0"/>
                  <a:t>。集合</a:t>
                </a:r>
                <a14:m>
                  <m:oMath xmlns:m="http://schemas.openxmlformats.org/officeDocument/2006/math">
                    <m:r>
                      <a:rPr lang="en-US" altLang="zh-CN" sz="2000" b="1" i="1" smtClean="0">
                        <a:latin typeface="Cambria Math" panose="02040503050406030204" pitchFamily="18" charset="0"/>
                      </a:rPr>
                      <m:t>𝑪</m:t>
                    </m:r>
                  </m:oMath>
                </a14:m>
                <a:r>
                  <a:rPr lang="zh-CN" altLang="en-US" sz="2000" dirty="0"/>
                  <a:t>是一个多面锥，由前述定理可知，它由有限个非零向量所生成，记为</a:t>
                </a:r>
                <a14:m>
                  <m:oMath xmlns:m="http://schemas.openxmlformats.org/officeDocument/2006/math">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b="1" i="1" smtClean="0">
                                      <a:latin typeface="Cambria Math" panose="02040503050406030204" pitchFamily="18" charset="0"/>
                                    </a:rPr>
                                  </m:ctrlPr>
                                </m:sSubPr>
                                <m:e>
                                  <m:r>
                                    <m:rPr>
                                      <m:brk m:alnAt="7"/>
                                    </m:rPr>
                                    <a:rPr lang="en-US" altLang="zh-CN" sz="2000" i="1">
                                      <a:latin typeface="Cambria Math" panose="02040503050406030204" pitchFamily="18" charset="0"/>
                                    </a:rPr>
                                    <m:t>𝒙</m:t>
                                  </m:r>
                                </m:e>
                                <m:sub>
                                  <m:r>
                                    <m:rPr>
                                      <m:brk m:alnAt="7"/>
                                    </m:rPr>
                                    <a:rPr lang="en-US" altLang="zh-CN" sz="2000" b="1" i="1" smtClean="0">
                                      <a:latin typeface="Cambria Math" panose="02040503050406030204" pitchFamily="18" charset="0"/>
                                    </a:rPr>
                                    <m:t>𝟏</m:t>
                                  </m:r>
                                </m:sub>
                              </m:sSub>
                            </m:e>
                          </m:mr>
                          <m:mr>
                            <m:e>
                              <m:sSub>
                                <m:sSubPr>
                                  <m:ctrlPr>
                                    <a:rPr lang="en-US" altLang="zh-CN" sz="2000" b="1" i="1" smtClean="0">
                                      <a:latin typeface="Cambria Math" panose="02040503050406030204" pitchFamily="18" charset="0"/>
                                    </a:rPr>
                                  </m:ctrlPr>
                                </m:sSubPr>
                                <m:e>
                                  <m:r>
                                    <a:rPr lang="en-US" altLang="zh-CN" sz="2000" i="1">
                                      <a:latin typeface="Cambria Math" panose="02040503050406030204" pitchFamily="18" charset="0"/>
                                    </a:rPr>
                                    <m:t>𝝀</m:t>
                                  </m:r>
                                </m:e>
                                <m:sub>
                                  <m:r>
                                    <a:rPr lang="en-US" altLang="zh-CN" sz="2000" b="1" i="1" smtClean="0">
                                      <a:latin typeface="Cambria Math" panose="02040503050406030204" pitchFamily="18" charset="0"/>
                                    </a:rPr>
                                    <m:t>𝟏</m:t>
                                  </m:r>
                                </m:sub>
                              </m:sSub>
                            </m:e>
                          </m:mr>
                        </m:m>
                      </m:e>
                    </m:d>
                    <m:r>
                      <a:rPr lang="en-US" altLang="zh-CN" sz="2000" b="1" i="0" smtClean="0">
                        <a:latin typeface="Cambria Math" panose="02040503050406030204" pitchFamily="18" charset="0"/>
                      </a:rPr>
                      <m:t>,</m:t>
                    </m:r>
                    <m:r>
                      <a:rPr lang="en-US" altLang="zh-CN" sz="2000" b="1" i="1" smtClean="0">
                        <a:latin typeface="Cambria Math" panose="02040503050406030204" pitchFamily="18" charset="0"/>
                      </a:rPr>
                      <m:t>⋯,</m:t>
                    </m:r>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𝒙</m:t>
                                  </m:r>
                                </m:e>
                                <m:sub>
                                  <m:r>
                                    <a:rPr lang="en-US" altLang="zh-CN" sz="2000" b="1" i="1" smtClean="0">
                                      <a:latin typeface="Cambria Math" panose="02040503050406030204" pitchFamily="18" charset="0"/>
                                    </a:rPr>
                                    <m:t>𝒌</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𝝀</m:t>
                                  </m:r>
                                </m:e>
                                <m:sub>
                                  <m:r>
                                    <a:rPr lang="en-US" altLang="zh-CN" sz="2000" b="1" i="1" smtClean="0">
                                      <a:latin typeface="Cambria Math" panose="02040503050406030204" pitchFamily="18" charset="0"/>
                                    </a:rPr>
                                    <m:t>𝒌</m:t>
                                  </m:r>
                                </m:sub>
                              </m:sSub>
                            </m:e>
                          </m:mr>
                        </m:m>
                      </m:e>
                    </m:d>
                  </m:oMath>
                </a14:m>
                <a:r>
                  <a:rPr lang="zh-CN" altLang="en-US" sz="2000" dirty="0"/>
                  <a:t>，因为</a:t>
                </a:r>
                <a14:m>
                  <m:oMath xmlns:m="http://schemas.openxmlformats.org/officeDocument/2006/math">
                    <m:r>
                      <a:rPr lang="en-US" altLang="zh-CN" sz="2000" b="1" i="1" smtClean="0">
                        <a:latin typeface="Cambria Math" panose="02040503050406030204" pitchFamily="18" charset="0"/>
                      </a:rPr>
                      <m:t>𝑷</m:t>
                    </m:r>
                  </m:oMath>
                </a14:m>
                <a:r>
                  <a:rPr lang="zh-CN" altLang="en-US" sz="2000" dirty="0"/>
                  <a:t>是有界的，所有</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𝝀</m:t>
                        </m:r>
                      </m:e>
                      <m:sub>
                        <m:r>
                          <a:rPr lang="en-US" altLang="zh-CN" sz="2000" b="1" i="1" smtClean="0">
                            <a:latin typeface="Cambria Math" panose="02040503050406030204" pitchFamily="18" charset="0"/>
                          </a:rPr>
                          <m:t>𝒊</m:t>
                        </m:r>
                      </m:sub>
                    </m:sSub>
                  </m:oMath>
                </a14:m>
                <a:r>
                  <a:rPr lang="zh-CN" altLang="en-US" sz="2000" dirty="0"/>
                  <a:t>非零，不失一般性，可令所有</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𝝀</m:t>
                        </m:r>
                      </m:e>
                      <m:sub>
                        <m:r>
                          <a:rPr lang="en-US" altLang="zh-CN" sz="2000" b="1" i="1" smtClean="0">
                            <a:latin typeface="Cambria Math" panose="02040503050406030204" pitchFamily="18" charset="0"/>
                          </a:rPr>
                          <m:t>𝒊</m:t>
                        </m:r>
                      </m:sub>
                    </m:sSub>
                  </m:oMath>
                </a14:m>
                <a:r>
                  <a:rPr lang="zh-CN" altLang="en-US" sz="2000" dirty="0"/>
                  <a:t>为</a:t>
                </a:r>
                <a:r>
                  <a:rPr lang="en-US" altLang="zh-CN" sz="2000" dirty="0"/>
                  <a:t>1</a:t>
                </a:r>
                <a:r>
                  <a:rPr lang="zh-CN" altLang="en-US" sz="2000" dirty="0"/>
                  <a:t>，故</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𝑷</m:t>
                    </m:r>
                    <m:r>
                      <a:rPr lang="en-US" altLang="zh-CN" sz="2000" b="1" i="1" smtClean="0">
                        <a:latin typeface="Cambria Math" panose="02040503050406030204" pitchFamily="18" charset="0"/>
                      </a:rPr>
                      <m:t>⇔</m:t>
                    </m:r>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a:rPr lang="en-US" altLang="zh-CN" sz="2000" b="1" i="1" smtClean="0">
                                  <a:latin typeface="Cambria Math" panose="02040503050406030204" pitchFamily="18" charset="0"/>
                                </a:rPr>
                                <m:t>𝒙</m:t>
                              </m:r>
                            </m:e>
                          </m:mr>
                          <m:mr>
                            <m:e>
                              <m:r>
                                <a:rPr lang="en-US" altLang="zh-CN" sz="2000" b="1" i="1" smtClean="0">
                                  <a:latin typeface="Cambria Math" panose="02040503050406030204" pitchFamily="18" charset="0"/>
                                </a:rPr>
                                <m:t>𝟏</m:t>
                              </m:r>
                            </m:e>
                          </m:mr>
                        </m:m>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𝝁</m:t>
                        </m:r>
                      </m:e>
                      <m:sub>
                        <m:r>
                          <a:rPr lang="en-US" altLang="zh-CN" sz="2000" b="1" i="1" smtClean="0">
                            <a:latin typeface="Cambria Math" panose="02040503050406030204" pitchFamily="18" charset="0"/>
                          </a:rPr>
                          <m:t>𝟏</m:t>
                        </m:r>
                      </m:sub>
                    </m:sSub>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𝒙</m:t>
                                  </m:r>
                                </m:e>
                                <m:sub>
                                  <m:r>
                                    <m:rPr>
                                      <m:brk m:alnAt="7"/>
                                    </m:rPr>
                                    <a:rPr lang="en-US" altLang="zh-CN" sz="2000" i="1">
                                      <a:latin typeface="Cambria Math" panose="02040503050406030204" pitchFamily="18" charset="0"/>
                                    </a:rPr>
                                    <m:t>𝟏</m:t>
                                  </m:r>
                                </m:sub>
                              </m:sSub>
                            </m:e>
                          </m:mr>
                          <m:mr>
                            <m:e>
                              <m:r>
                                <a:rPr lang="en-US" altLang="zh-CN" sz="2000" b="1" i="1" smtClean="0">
                                  <a:latin typeface="Cambria Math" panose="02040503050406030204" pitchFamily="18" charset="0"/>
                                </a:rPr>
                                <m:t>𝟏</m:t>
                              </m:r>
                            </m:e>
                          </m:mr>
                        </m:m>
                      </m:e>
                    </m:d>
                    <m:r>
                      <a:rPr lang="en-US" altLang="zh-CN" sz="2000" b="1" i="0" smtClean="0">
                        <a:latin typeface="Cambria Math" panose="02040503050406030204" pitchFamily="18" charset="0"/>
                      </a:rPr>
                      <m:t>+</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𝝁</m:t>
                        </m:r>
                      </m:e>
                      <m:sub>
                        <m:r>
                          <a:rPr lang="en-US" altLang="zh-CN" sz="2000" b="1" i="1" smtClean="0">
                            <a:latin typeface="Cambria Math" panose="02040503050406030204" pitchFamily="18" charset="0"/>
                          </a:rPr>
                          <m:t>𝒌</m:t>
                        </m:r>
                      </m:sub>
                    </m:sSub>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𝒙</m:t>
                                  </m:r>
                                </m:e>
                                <m:sub>
                                  <m:r>
                                    <a:rPr lang="en-US" altLang="zh-CN" sz="2000" b="1" i="1" smtClean="0">
                                      <a:latin typeface="Cambria Math" panose="02040503050406030204" pitchFamily="18" charset="0"/>
                                    </a:rPr>
                                    <m:t>𝒌</m:t>
                                  </m:r>
                                </m:sub>
                              </m:sSub>
                            </m:e>
                          </m:mr>
                          <m:mr>
                            <m:e>
                              <m:r>
                                <a:rPr lang="en-US" altLang="zh-CN" sz="2000" b="1" i="1" smtClean="0">
                                  <a:latin typeface="Cambria Math" panose="02040503050406030204" pitchFamily="18" charset="0"/>
                                </a:rPr>
                                <m:t>𝟏</m:t>
                              </m:r>
                            </m:e>
                          </m:mr>
                        </m:m>
                      </m:e>
                    </m:d>
                  </m:oMath>
                </a14:m>
                <a:r>
                  <a:rPr lang="zh-CN" altLang="en-US" sz="2000" dirty="0"/>
                  <a:t>对某些</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𝝁</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𝝁</m:t>
                        </m:r>
                      </m:e>
                      <m:sub>
                        <m:r>
                          <a:rPr lang="en-US" altLang="zh-CN" sz="2000" b="1" i="1" smtClean="0">
                            <a:latin typeface="Cambria Math" panose="02040503050406030204" pitchFamily="18" charset="0"/>
                          </a:rPr>
                          <m:t>𝒌</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oMath>
                </a14:m>
                <a:r>
                  <a:rPr lang="zh-CN" altLang="en-US" sz="2000" dirty="0"/>
                  <a:t>成立，换言之，</a:t>
                </a:r>
                <a14:m>
                  <m:oMath xmlns:m="http://schemas.openxmlformats.org/officeDocument/2006/math">
                    <m:r>
                      <a:rPr lang="en-US" altLang="zh-CN" sz="2000" b="1" i="1" smtClean="0">
                        <a:latin typeface="Cambria Math" panose="02040503050406030204" pitchFamily="18" charset="0"/>
                      </a:rPr>
                      <m:t>𝑷</m:t>
                    </m:r>
                  </m:oMath>
                </a14:m>
                <a:r>
                  <a:rPr lang="zh-CN" altLang="en-US" sz="2000" dirty="0"/>
                  <a:t>是</a:t>
                </a:r>
                <a14:m>
                  <m:oMath xmlns:m="http://schemas.openxmlformats.org/officeDocument/2006/math">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𝒙</m:t>
                        </m:r>
                      </m:e>
                      <m:sub>
                        <m:r>
                          <a:rPr lang="en-US" altLang="zh-CN" sz="2000" b="1" i="1" dirty="0" smtClean="0">
                            <a:latin typeface="Cambria Math" panose="02040503050406030204" pitchFamily="18" charset="0"/>
                          </a:rPr>
                          <m:t>𝟏</m:t>
                        </m:r>
                      </m:sub>
                    </m:sSub>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𝒙</m:t>
                        </m:r>
                      </m:e>
                      <m:sub>
                        <m:r>
                          <a:rPr lang="en-US" altLang="zh-CN" sz="2000" b="1" i="1" dirty="0" smtClean="0">
                            <a:latin typeface="Cambria Math" panose="02040503050406030204" pitchFamily="18" charset="0"/>
                          </a:rPr>
                          <m:t>𝒌</m:t>
                        </m:r>
                      </m:sub>
                    </m:sSub>
                  </m:oMath>
                </a14:m>
                <a:r>
                  <a:rPr lang="zh-CN" altLang="en-US" sz="2000" dirty="0"/>
                  <a:t>的凸包。</a:t>
                </a:r>
                <a:endParaRPr lang="en-US" altLang="zh-CN" sz="2000" dirty="0"/>
              </a:p>
              <a:p>
                <a:pPr lvl="1"/>
                <a:endParaRPr lang="en-US" altLang="zh-CN" sz="2000" dirty="0"/>
              </a:p>
              <a:p>
                <a:pPr lvl="1"/>
                <a14:m>
                  <m:oMath xmlns:m="http://schemas.openxmlformats.org/officeDocument/2006/math">
                    <m:r>
                      <a:rPr lang="en-US" altLang="zh-CN" sz="2000" b="1" i="1" smtClean="0">
                        <a:latin typeface="Cambria Math" panose="02040503050406030204" pitchFamily="18" charset="0"/>
                      </a:rPr>
                      <m:t>⇐</m:t>
                    </m:r>
                  </m:oMath>
                </a14:m>
                <a:r>
                  <a:rPr lang="en-US" altLang="zh-CN" sz="2000" dirty="0"/>
                  <a:t>:</a:t>
                </a:r>
                <a:r>
                  <a:rPr lang="zh-CN" altLang="en-US" sz="2000" dirty="0"/>
                  <a:t>设</a:t>
                </a:r>
                <a14:m>
                  <m:oMath xmlns:m="http://schemas.openxmlformats.org/officeDocument/2006/math">
                    <m:r>
                      <a:rPr lang="en-US" altLang="zh-CN" sz="2000" b="1" i="1" smtClean="0">
                        <a:latin typeface="Cambria Math" panose="02040503050406030204" pitchFamily="18" charset="0"/>
                      </a:rPr>
                      <m:t>𝑷</m:t>
                    </m:r>
                  </m:oMath>
                </a14:m>
                <a:r>
                  <a:rPr lang="zh-CN" altLang="en-US" sz="2000" dirty="0"/>
                  <a:t>是</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𝒙</m:t>
                        </m:r>
                      </m:e>
                      <m:sub>
                        <m:r>
                          <a:rPr lang="en-US" altLang="zh-CN" sz="2000" i="1" dirty="0">
                            <a:latin typeface="Cambria Math" panose="02040503050406030204" pitchFamily="18" charset="0"/>
                          </a:rPr>
                          <m:t>𝟏</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𝒙</m:t>
                        </m:r>
                      </m:e>
                      <m:sub>
                        <m:r>
                          <a:rPr lang="en-US" altLang="zh-CN" sz="2000" i="1" dirty="0">
                            <a:latin typeface="Cambria Math" panose="02040503050406030204" pitchFamily="18" charset="0"/>
                          </a:rPr>
                          <m:t>𝒌</m:t>
                        </m:r>
                      </m:sub>
                    </m:sSub>
                    <m:r>
                      <a:rPr lang="en-US" altLang="zh-CN" sz="2000" b="1" i="1" dirty="0" smtClean="0">
                        <a:latin typeface="Cambria Math" panose="02040503050406030204" pitchFamily="18" charset="0"/>
                      </a:rPr>
                      <m:t>∈</m:t>
                    </m:r>
                    <m:sSup>
                      <m:sSupPr>
                        <m:ctrlPr>
                          <a:rPr lang="en-US" altLang="zh-CN" sz="2000" b="1" i="1" dirty="0" smtClean="0">
                            <a:latin typeface="Cambria Math" panose="02040503050406030204" pitchFamily="18" charset="0"/>
                          </a:rPr>
                        </m:ctrlPr>
                      </m:sSupPr>
                      <m:e>
                        <m:r>
                          <a:rPr lang="en-US" altLang="zh-CN" sz="2000" b="1" i="1" dirty="0" smtClean="0">
                            <a:latin typeface="Cambria Math" panose="02040503050406030204" pitchFamily="18" charset="0"/>
                          </a:rPr>
                          <m:t>𝑹</m:t>
                        </m:r>
                      </m:e>
                      <m:sup>
                        <m:r>
                          <a:rPr lang="en-US" altLang="zh-CN" sz="2000" b="1" i="1" dirty="0" smtClean="0">
                            <a:latin typeface="Cambria Math" panose="02040503050406030204" pitchFamily="18" charset="0"/>
                          </a:rPr>
                          <m:t>𝒏</m:t>
                        </m:r>
                      </m:sup>
                    </m:sSup>
                  </m:oMath>
                </a14:m>
                <a:r>
                  <a:rPr lang="zh-CN" altLang="en-US" sz="2000" dirty="0"/>
                  <a:t>的凸包，则</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𝑷</m:t>
                    </m:r>
                    <m:r>
                      <a:rPr lang="en-US" altLang="zh-CN" sz="2000" b="1" i="1" smtClean="0">
                        <a:latin typeface="Cambria Math" panose="02040503050406030204" pitchFamily="18" charset="0"/>
                      </a:rPr>
                      <m:t>⇔</m:t>
                    </m:r>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a:rPr lang="en-US" altLang="zh-CN" sz="2000" i="1">
                                  <a:latin typeface="Cambria Math" panose="02040503050406030204" pitchFamily="18" charset="0"/>
                                </a:rPr>
                                <m:t>𝒙</m:t>
                              </m:r>
                            </m:e>
                          </m:mr>
                          <m:mr>
                            <m:e>
                              <m:r>
                                <a:rPr lang="en-US" altLang="zh-CN" sz="2000" i="1">
                                  <a:latin typeface="Cambria Math" panose="02040503050406030204" pitchFamily="18" charset="0"/>
                                </a:rPr>
                                <m:t>𝟏</m:t>
                              </m:r>
                            </m:e>
                          </m:mr>
                        </m:m>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𝑪</m:t>
                    </m:r>
                  </m:oMath>
                </a14:m>
                <a:r>
                  <a:rPr lang="zh-CN" altLang="en-US" sz="2000" dirty="0"/>
                  <a:t>，这里</a:t>
                </a:r>
                <a14:m>
                  <m:oMath xmlns:m="http://schemas.openxmlformats.org/officeDocument/2006/math">
                    <m:r>
                      <a:rPr lang="en-US" altLang="zh-CN" sz="2000" b="1" i="1" smtClean="0">
                        <a:latin typeface="Cambria Math" panose="02040503050406030204" pitchFamily="18" charset="0"/>
                      </a:rPr>
                      <m:t>𝑪</m:t>
                    </m:r>
                  </m:oMath>
                </a14:m>
                <a:r>
                  <a:rPr lang="zh-CN" altLang="en-US" sz="2000" dirty="0"/>
                  <a:t>是由</a:t>
                </a:r>
                <a14:m>
                  <m:oMath xmlns:m="http://schemas.openxmlformats.org/officeDocument/2006/math">
                    <m:d>
                      <m:dPr>
                        <m:ctrlPr>
                          <a:rPr lang="en-US" altLang="zh-CN" sz="2000" i="1" smtClean="0">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𝒙</m:t>
                                  </m:r>
                                </m:e>
                                <m:sub>
                                  <m:r>
                                    <m:rPr>
                                      <m:brk m:alnAt="7"/>
                                    </m:rPr>
                                    <a:rPr lang="en-US" altLang="zh-CN" sz="2000" i="1">
                                      <a:latin typeface="Cambria Math" panose="02040503050406030204" pitchFamily="18" charset="0"/>
                                    </a:rPr>
                                    <m:t>𝟏</m:t>
                                  </m:r>
                                </m:sub>
                              </m:sSub>
                            </m:e>
                          </m:mr>
                          <m:mr>
                            <m:e>
                              <m:r>
                                <a:rPr lang="en-US" altLang="zh-CN" sz="2000" i="1">
                                  <a:latin typeface="Cambria Math" panose="02040503050406030204" pitchFamily="18" charset="0"/>
                                </a:rPr>
                                <m:t>𝟏</m:t>
                              </m:r>
                            </m:e>
                          </m:mr>
                        </m:m>
                      </m:e>
                    </m:d>
                    <m:r>
                      <a:rPr lang="en-US" altLang="zh-CN" sz="2000" b="1" i="1" smtClean="0">
                        <a:latin typeface="Cambria Math" panose="02040503050406030204" pitchFamily="18" charset="0"/>
                      </a:rPr>
                      <m:t>,⋯,</m:t>
                    </m:r>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𝒙</m:t>
                                  </m:r>
                                </m:e>
                                <m:sub>
                                  <m:r>
                                    <a:rPr lang="en-US" altLang="zh-CN" sz="2000" i="1">
                                      <a:latin typeface="Cambria Math" panose="02040503050406030204" pitchFamily="18" charset="0"/>
                                    </a:rPr>
                                    <m:t>𝒌</m:t>
                                  </m:r>
                                </m:sub>
                              </m:sSub>
                            </m:e>
                          </m:mr>
                          <m:mr>
                            <m:e>
                              <m:r>
                                <a:rPr lang="en-US" altLang="zh-CN" sz="2000" i="1">
                                  <a:latin typeface="Cambria Math" panose="02040503050406030204" pitchFamily="18" charset="0"/>
                                </a:rPr>
                                <m:t>𝟏</m:t>
                              </m:r>
                            </m:e>
                          </m:mr>
                        </m:m>
                      </m:e>
                    </m:d>
                  </m:oMath>
                </a14:m>
                <a:r>
                  <a:rPr lang="zh-CN" altLang="en-US" sz="2000" dirty="0"/>
                  <a:t>所生成的锥，因此由前述定理知</a:t>
                </a:r>
                <a14:m>
                  <m:oMath xmlns:m="http://schemas.openxmlformats.org/officeDocument/2006/math">
                    <m:r>
                      <a:rPr lang="en-US" altLang="zh-CN" sz="2000" b="1" i="1" smtClean="0">
                        <a:latin typeface="Cambria Math" panose="02040503050406030204" pitchFamily="18" charset="0"/>
                      </a:rPr>
                      <m:t>𝑪</m:t>
                    </m:r>
                  </m:oMath>
                </a14:m>
                <a:r>
                  <a:rPr lang="zh-CN" altLang="en-US" sz="2000" dirty="0"/>
                  <a:t>是多面锥，故有</a:t>
                </a:r>
                <a14:m>
                  <m:oMath xmlns:m="http://schemas.openxmlformats.org/officeDocument/2006/math">
                    <m:r>
                      <a:rPr lang="en-US" altLang="zh-CN" sz="2000" i="1">
                        <a:latin typeface="Cambria Math" panose="02040503050406030204" pitchFamily="18" charset="0"/>
                      </a:rPr>
                      <m:t>𝑪</m:t>
                    </m:r>
                    <m:r>
                      <a:rPr lang="en-US" altLang="zh-CN" sz="2000" i="1">
                        <a:latin typeface="Cambria Math" panose="02040503050406030204" pitchFamily="18" charset="0"/>
                      </a:rPr>
                      <m:t>=</m:t>
                    </m:r>
                    <m:d>
                      <m:dPr>
                        <m:begChr m:val="{"/>
                        <m:endChr m:val="}"/>
                        <m:ctrlPr>
                          <a:rPr lang="en-US" altLang="zh-CN" sz="2000" i="1">
                            <a:latin typeface="Cambria Math" panose="02040503050406030204" pitchFamily="18" charset="0"/>
                          </a:rPr>
                        </m:ctrlPr>
                      </m:dPr>
                      <m:e>
                        <m:d>
                          <m:dPr>
                            <m:ctrlPr>
                              <a:rPr lang="en-US" altLang="zh-CN" sz="2000" i="1">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r>
                                    <m:rPr>
                                      <m:brk m:alnAt="7"/>
                                    </m:rPr>
                                    <a:rPr lang="en-US" altLang="zh-CN" sz="2000" i="1">
                                      <a:latin typeface="Cambria Math" panose="02040503050406030204" pitchFamily="18" charset="0"/>
                                    </a:rPr>
                                    <m:t>𝒙</m:t>
                                  </m:r>
                                </m:e>
                              </m:mr>
                              <m:mr>
                                <m:e>
                                  <m:r>
                                    <a:rPr lang="en-US" altLang="zh-CN" sz="2000" i="1">
                                      <a:latin typeface="Cambria Math" panose="02040503050406030204" pitchFamily="18" charset="0"/>
                                    </a:rPr>
                                    <m:t>𝝀</m:t>
                                  </m:r>
                                </m:e>
                              </m:mr>
                            </m:m>
                          </m:e>
                        </m:d>
                        <m:r>
                          <a:rPr lang="en-US" altLang="zh-CN" sz="2000" i="1">
                            <a:latin typeface="Cambria Math" panose="02040503050406030204" pitchFamily="18" charset="0"/>
                          </a:rPr>
                          <m:t>:</m:t>
                        </m:r>
                        <m:r>
                          <a:rPr lang="en-US" altLang="zh-CN" sz="2000" i="1">
                            <a:latin typeface="Cambria Math" panose="02040503050406030204" pitchFamily="18" charset="0"/>
                          </a:rPr>
                          <m:t>𝑨𝒙</m:t>
                        </m:r>
                        <m:r>
                          <a:rPr lang="en-US" altLang="zh-CN" sz="2000" b="1" i="1" smtClean="0">
                            <a:latin typeface="Cambria Math" panose="02040503050406030204" pitchFamily="18" charset="0"/>
                          </a:rPr>
                          <m:t>+</m:t>
                        </m:r>
                        <m:r>
                          <a:rPr lang="en-US" altLang="zh-CN" sz="2000" i="1">
                            <a:latin typeface="Cambria Math" panose="02040503050406030204" pitchFamily="18" charset="0"/>
                          </a:rPr>
                          <m:t>𝝀</m:t>
                        </m:r>
                        <m:r>
                          <a:rPr lang="en-US" altLang="zh-CN" sz="2000" i="1">
                            <a:latin typeface="Cambria Math" panose="02040503050406030204" pitchFamily="18" charset="0"/>
                          </a:rPr>
                          <m:t>𝒃</m:t>
                        </m:r>
                        <m:r>
                          <a:rPr lang="en-US" altLang="zh-CN" sz="2000" i="1">
                            <a:latin typeface="Cambria Math" panose="02040503050406030204" pitchFamily="18" charset="0"/>
                          </a:rPr>
                          <m:t>≤</m:t>
                        </m:r>
                        <m:r>
                          <a:rPr lang="en-US" altLang="zh-CN" sz="2000" i="1">
                            <a:latin typeface="Cambria Math" panose="02040503050406030204" pitchFamily="18" charset="0"/>
                          </a:rPr>
                          <m:t>𝟎</m:t>
                        </m:r>
                      </m:e>
                    </m:d>
                  </m:oMath>
                </a14:m>
                <a:r>
                  <a:rPr lang="zh-CN" altLang="en-US" sz="2000" dirty="0"/>
                  <a:t>，从而推得</a:t>
                </a:r>
                <a14:m>
                  <m:oMath xmlns:m="http://schemas.openxmlformats.org/officeDocument/2006/math">
                    <m:r>
                      <a:rPr lang="en-US" altLang="zh-CN" sz="2000" b="1" i="1" smtClean="0">
                        <a:latin typeface="Cambria Math" panose="02040503050406030204" pitchFamily="18" charset="0"/>
                      </a:rPr>
                      <m:t>𝑷</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𝒏</m:t>
                        </m:r>
                      </m:sup>
                    </m:sSup>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𝑨𝒙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𝒃</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oMath>
                </a14:m>
                <a:endParaRPr lang="en-US" altLang="zh-CN" sz="2000" dirty="0"/>
              </a:p>
              <a:p>
                <a:endParaRPr lang="zh-CN" alt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6" t="-11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03196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如果原问题是标准形式，如何定义其对偶问题</a:t>
                </a:r>
                <a:endParaRPr lang="en-US" altLang="zh-CN" dirty="0"/>
              </a:p>
              <a:p>
                <a14:m>
                  <m:oMath xmlns:m="http://schemas.openxmlformats.org/officeDocument/2006/math">
                    <m:r>
                      <a:rPr lang="en-US" altLang="zh-CN" b="1" i="1" smtClean="0">
                        <a:latin typeface="Cambria Math"/>
                      </a:rPr>
                      <m:t>𝑳𝑷</m:t>
                    </m:r>
                    <m:r>
                      <a:rPr lang="en-US" altLang="zh-CN" b="1" i="1" smtClean="0">
                        <a:latin typeface="Cambria Math"/>
                      </a:rPr>
                      <m:t>:</m:t>
                    </m:r>
                    <m:r>
                      <a:rPr lang="en-US" altLang="zh-CN" b="1" i="1" smtClean="0">
                        <a:latin typeface="Cambria Math"/>
                      </a:rPr>
                      <m:t>𝒎𝒂𝒙</m:t>
                    </m:r>
                    <m:r>
                      <a:rPr lang="en-US" altLang="zh-CN" b="1" i="1" smtClean="0">
                        <a:latin typeface="Cambria Math"/>
                      </a:rPr>
                      <m:t> </m:t>
                    </m:r>
                    <m:sSup>
                      <m:sSupPr>
                        <m:ctrlPr>
                          <a:rPr lang="en-US" altLang="zh-CN" b="1" i="1" smtClean="0">
                            <a:latin typeface="Cambria Math" panose="02040503050406030204" pitchFamily="18" charset="0"/>
                          </a:rPr>
                        </m:ctrlPr>
                      </m:sSupPr>
                      <m:e>
                        <m:r>
                          <a:rPr lang="en-US" altLang="zh-CN" b="1" i="1" smtClean="0">
                            <a:latin typeface="Cambria Math"/>
                          </a:rPr>
                          <m:t>𝒄</m:t>
                        </m:r>
                      </m:e>
                      <m:sup>
                        <m:r>
                          <a:rPr lang="en-US" altLang="zh-CN" b="1" i="1" smtClean="0">
                            <a:latin typeface="Cambria Math"/>
                          </a:rPr>
                          <m:t>𝑻</m:t>
                        </m:r>
                      </m:sup>
                    </m:sSup>
                    <m:r>
                      <a:rPr lang="en-US" altLang="zh-CN" b="1" i="1" smtClean="0">
                        <a:latin typeface="Cambria Math"/>
                      </a:rPr>
                      <m:t>𝒙</m:t>
                    </m:r>
                    <m:r>
                      <a:rPr lang="en-US" altLang="zh-CN" b="1" i="1" smtClean="0">
                        <a:latin typeface="Cambria Math"/>
                      </a:rPr>
                      <m:t>,</m:t>
                    </m:r>
                    <m:r>
                      <a:rPr lang="en-US" altLang="zh-CN" b="1" i="1" smtClean="0">
                        <a:latin typeface="Cambria Math"/>
                      </a:rPr>
                      <m:t>𝒔</m:t>
                    </m:r>
                    <m:r>
                      <a:rPr lang="en-US" altLang="zh-CN" b="1" i="1" smtClean="0">
                        <a:latin typeface="Cambria Math"/>
                      </a:rPr>
                      <m:t>.</m:t>
                    </m:r>
                    <m:r>
                      <a:rPr lang="en-US" altLang="zh-CN" b="1" i="1" smtClean="0">
                        <a:latin typeface="Cambria Math"/>
                      </a:rPr>
                      <m:t>𝒕</m:t>
                    </m:r>
                    <m:r>
                      <a:rPr lang="en-US" altLang="zh-CN" b="1" i="1" smtClean="0">
                        <a:latin typeface="Cambria Math"/>
                      </a:rPr>
                      <m:t>.</m:t>
                    </m:r>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r>
                              <a:rPr lang="en-US" altLang="zh-CN" b="1" i="1" smtClean="0">
                                <a:latin typeface="Cambria Math"/>
                              </a:rPr>
                              <m:t>𝑨𝒙</m:t>
                            </m:r>
                            <m:r>
                              <a:rPr lang="en-US" altLang="zh-CN" b="1" i="1" smtClean="0">
                                <a:latin typeface="Cambria Math"/>
                              </a:rPr>
                              <m:t>=</m:t>
                            </m:r>
                            <m:r>
                              <a:rPr lang="en-US" altLang="zh-CN" b="1" i="1" smtClean="0">
                                <a:latin typeface="Cambria Math"/>
                              </a:rPr>
                              <m:t>𝒃</m:t>
                            </m:r>
                          </m:e>
                          <m:e>
                            <m:r>
                              <a:rPr lang="en-US" altLang="zh-CN" b="1" i="1" smtClean="0">
                                <a:latin typeface="Cambria Math"/>
                              </a:rPr>
                              <m:t>𝒙</m:t>
                            </m:r>
                            <m:r>
                              <a:rPr lang="en-US" altLang="zh-CN" b="1" i="1" smtClean="0">
                                <a:latin typeface="Cambria Math"/>
                              </a:rPr>
                              <m:t>≥</m:t>
                            </m:r>
                            <m:r>
                              <a:rPr lang="en-US" altLang="zh-CN" b="1" i="1" smtClean="0">
                                <a:latin typeface="Cambria Math"/>
                              </a:rPr>
                              <m:t>𝟎</m:t>
                            </m:r>
                          </m:e>
                        </m:eqArr>
                      </m:e>
                    </m:d>
                    <m:r>
                      <a:rPr lang="en-US" altLang="zh-CN" b="1" i="1" smtClean="0">
                        <a:latin typeface="Cambria Math"/>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a:rPr>
                              <m:t>𝑨𝒙</m:t>
                            </m:r>
                            <m:r>
                              <a:rPr lang="en-US" altLang="zh-CN" b="1" i="1" smtClean="0">
                                <a:latin typeface="Cambria Math"/>
                              </a:rPr>
                              <m:t>≤</m:t>
                            </m:r>
                            <m:r>
                              <a:rPr lang="en-US" altLang="zh-CN" i="1">
                                <a:latin typeface="Cambria Math"/>
                              </a:rPr>
                              <m:t>𝒃</m:t>
                            </m:r>
                          </m:e>
                          <m:e>
                            <m:r>
                              <a:rPr lang="en-US" altLang="zh-CN" b="1" i="1" smtClean="0">
                                <a:latin typeface="Cambria Math"/>
                              </a:rPr>
                              <m:t>𝑨𝒙</m:t>
                            </m:r>
                            <m:r>
                              <a:rPr lang="en-US" altLang="zh-CN" b="1" i="1" smtClean="0">
                                <a:latin typeface="Cambria Math"/>
                              </a:rPr>
                              <m:t>≥</m:t>
                            </m:r>
                            <m:r>
                              <a:rPr lang="en-US" altLang="zh-CN" b="1" i="1" smtClean="0">
                                <a:latin typeface="Cambria Math"/>
                              </a:rPr>
                              <m:t>𝒃</m:t>
                            </m:r>
                          </m:e>
                          <m:e>
                            <m:r>
                              <a:rPr lang="en-US" altLang="zh-CN" i="1">
                                <a:latin typeface="Cambria Math"/>
                              </a:rPr>
                              <m:t>𝒙</m:t>
                            </m:r>
                            <m:r>
                              <a:rPr lang="en-US" altLang="zh-CN" i="1">
                                <a:latin typeface="Cambria Math"/>
                              </a:rPr>
                              <m:t>≥</m:t>
                            </m:r>
                            <m:r>
                              <a:rPr lang="en-US" altLang="zh-CN" i="1">
                                <a:latin typeface="Cambria Math"/>
                              </a:rPr>
                              <m:t>𝟎</m:t>
                            </m:r>
                          </m:e>
                        </m:eqArr>
                      </m:e>
                    </m:d>
                    <m:r>
                      <a:rPr lang="en-US" altLang="zh-CN" b="1" i="1" smtClean="0">
                        <a:latin typeface="Cambria Math"/>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a:rPr>
                              <m:t>𝑨𝒙</m:t>
                            </m:r>
                            <m:r>
                              <a:rPr lang="en-US" altLang="zh-CN" i="1">
                                <a:latin typeface="Cambria Math"/>
                              </a:rPr>
                              <m:t>≤</m:t>
                            </m:r>
                            <m:r>
                              <a:rPr lang="en-US" altLang="zh-CN" i="1">
                                <a:latin typeface="Cambria Math"/>
                              </a:rPr>
                              <m:t>𝒃</m:t>
                            </m:r>
                          </m:e>
                          <m:e>
                            <m:r>
                              <a:rPr lang="en-US" altLang="zh-CN" b="1" i="1" smtClean="0">
                                <a:latin typeface="Cambria Math"/>
                              </a:rPr>
                              <m:t>−</m:t>
                            </m:r>
                            <m:r>
                              <a:rPr lang="en-US" altLang="zh-CN" i="1">
                                <a:latin typeface="Cambria Math"/>
                              </a:rPr>
                              <m:t>𝑨𝒙</m:t>
                            </m:r>
                            <m:r>
                              <a:rPr lang="en-US" altLang="zh-CN" b="1" i="1" smtClean="0">
                                <a:latin typeface="Cambria Math"/>
                              </a:rPr>
                              <m:t>≤−</m:t>
                            </m:r>
                            <m:r>
                              <a:rPr lang="en-US" altLang="zh-CN" i="1">
                                <a:latin typeface="Cambria Math"/>
                              </a:rPr>
                              <m:t>𝒃</m:t>
                            </m:r>
                          </m:e>
                          <m:e>
                            <m:r>
                              <a:rPr lang="en-US" altLang="zh-CN" i="1">
                                <a:latin typeface="Cambria Math"/>
                              </a:rPr>
                              <m:t>𝒙</m:t>
                            </m:r>
                            <m:r>
                              <a:rPr lang="en-US" altLang="zh-CN" i="1">
                                <a:latin typeface="Cambria Math"/>
                              </a:rPr>
                              <m:t>≥</m:t>
                            </m:r>
                            <m:r>
                              <a:rPr lang="en-US" altLang="zh-CN" i="1">
                                <a:latin typeface="Cambria Math"/>
                              </a:rPr>
                              <m:t>𝟎</m:t>
                            </m:r>
                          </m:e>
                        </m:eqArr>
                      </m:e>
                    </m:d>
                    <m:r>
                      <a:rPr lang="en-US" altLang="zh-CN" b="1" i="1" smtClean="0">
                        <a:latin typeface="Cambria Math"/>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1" i="1" smtClean="0">
                                        <a:latin typeface="Cambria Math"/>
                                      </a:rPr>
                                      <m:t>𝑨</m:t>
                                    </m:r>
                                  </m:num>
                                  <m:den>
                                    <m:r>
                                      <a:rPr lang="en-US" altLang="zh-CN" b="1" i="1" smtClean="0">
                                        <a:latin typeface="Cambria Math"/>
                                      </a:rPr>
                                      <m:t>−</m:t>
                                    </m:r>
                                    <m:r>
                                      <a:rPr lang="en-US" altLang="zh-CN" b="1" i="1" smtClean="0">
                                        <a:latin typeface="Cambria Math"/>
                                      </a:rPr>
                                      <m:t>𝑨</m:t>
                                    </m:r>
                                  </m:den>
                                </m:f>
                              </m:e>
                            </m:d>
                            <m:r>
                              <a:rPr lang="en-US" altLang="zh-CN" b="1" i="1" smtClean="0">
                                <a:latin typeface="Cambria Math"/>
                              </a:rPr>
                              <m:t>𝒙</m:t>
                            </m:r>
                            <m:r>
                              <a:rPr lang="en-US" altLang="zh-CN" b="1" i="1" smtClean="0">
                                <a:latin typeface="Cambria Math"/>
                              </a:rPr>
                              <m:t>≤</m:t>
                            </m:r>
                            <m:d>
                              <m:dPr>
                                <m:ctrlPr>
                                  <a:rPr lang="en-US" altLang="zh-CN" b="1" i="1" smtClean="0">
                                    <a:latin typeface="Cambria Math" panose="02040503050406030204" pitchFamily="18" charset="0"/>
                                  </a:rPr>
                                </m:ctrlPr>
                              </m:dPr>
                              <m:e>
                                <m:f>
                                  <m:fPr>
                                    <m:type m:val="noBar"/>
                                    <m:ctrlPr>
                                      <a:rPr lang="en-US" altLang="zh-CN" b="1" i="1" smtClean="0">
                                        <a:latin typeface="Cambria Math" panose="02040503050406030204" pitchFamily="18" charset="0"/>
                                      </a:rPr>
                                    </m:ctrlPr>
                                  </m:fPr>
                                  <m:num>
                                    <m:r>
                                      <a:rPr lang="en-US" altLang="zh-CN" b="1" i="1" smtClean="0">
                                        <a:latin typeface="Cambria Math"/>
                                      </a:rPr>
                                      <m:t>𝒃</m:t>
                                    </m:r>
                                  </m:num>
                                  <m:den>
                                    <m:r>
                                      <a:rPr lang="en-US" altLang="zh-CN" b="1" i="1" smtClean="0">
                                        <a:latin typeface="Cambria Math"/>
                                      </a:rPr>
                                      <m:t>−</m:t>
                                    </m:r>
                                    <m:r>
                                      <a:rPr lang="en-US" altLang="zh-CN" b="1" i="1" smtClean="0">
                                        <a:latin typeface="Cambria Math"/>
                                      </a:rPr>
                                      <m:t>𝒃</m:t>
                                    </m:r>
                                  </m:den>
                                </m:f>
                              </m:e>
                            </m:d>
                          </m:e>
                          <m:e>
                            <m:r>
                              <a:rPr lang="en-US" altLang="zh-CN" b="1" i="1" smtClean="0">
                                <a:latin typeface="Cambria Math"/>
                              </a:rPr>
                              <m:t>𝒙</m:t>
                            </m:r>
                            <m:r>
                              <a:rPr lang="en-US" altLang="zh-CN" b="1" i="1" smtClean="0">
                                <a:latin typeface="Cambria Math"/>
                              </a:rPr>
                              <m:t>≥</m:t>
                            </m:r>
                            <m:r>
                              <a:rPr lang="en-US" altLang="zh-CN" b="1" i="1" smtClean="0">
                                <a:latin typeface="Cambria Math"/>
                              </a:rPr>
                              <m:t>𝟎</m:t>
                            </m:r>
                          </m:e>
                        </m:eqArr>
                      </m:e>
                    </m:d>
                  </m:oMath>
                </a14:m>
                <a:endParaRPr lang="en-US" altLang="zh-CN" dirty="0"/>
              </a:p>
              <a:p>
                <a14:m>
                  <m:oMath xmlns:m="http://schemas.openxmlformats.org/officeDocument/2006/math">
                    <m:r>
                      <a:rPr lang="en-US" altLang="zh-CN" b="1" i="1" smtClean="0">
                        <a:latin typeface="Cambria Math"/>
                      </a:rPr>
                      <m:t>𝑫𝑷</m:t>
                    </m:r>
                    <m:r>
                      <a:rPr lang="en-US" altLang="zh-CN" b="1" i="1" smtClean="0">
                        <a:latin typeface="Cambria Math"/>
                      </a:rPr>
                      <m:t>:</m:t>
                    </m:r>
                    <m:r>
                      <a:rPr lang="en-US" altLang="zh-CN" b="1" i="1" smtClean="0">
                        <a:latin typeface="Cambria Math"/>
                      </a:rPr>
                      <m:t>𝒎𝒊𝒏</m:t>
                    </m:r>
                    <m:r>
                      <a:rPr lang="en-US" altLang="zh-CN" b="1" i="1" smtClean="0">
                        <a:latin typeface="Cambria Math"/>
                      </a:rPr>
                      <m:t> </m:t>
                    </m:r>
                    <m:sSup>
                      <m:sSupPr>
                        <m:ctrlPr>
                          <a:rPr lang="en-US" altLang="zh-CN" b="1" i="1" smtClean="0">
                            <a:latin typeface="Cambria Math" panose="02040503050406030204" pitchFamily="18" charset="0"/>
                          </a:rPr>
                        </m:ctrlPr>
                      </m:sSupPr>
                      <m:e>
                        <m:r>
                          <a:rPr lang="en-US" altLang="zh-CN" b="1" i="1" smtClean="0">
                            <a:latin typeface="Cambria Math"/>
                          </a:rPr>
                          <m:t>𝒃</m:t>
                        </m:r>
                      </m:e>
                      <m:sup>
                        <m:r>
                          <a:rPr lang="en-US" altLang="zh-CN" b="1" i="1" smtClean="0">
                            <a:latin typeface="Cambria Math"/>
                          </a:rPr>
                          <m:t>𝑻</m:t>
                        </m:r>
                      </m:sup>
                    </m:sSup>
                    <m:r>
                      <a:rPr lang="en-US" altLang="zh-CN" b="1" i="1" smtClean="0">
                        <a:latin typeface="Cambria Math"/>
                      </a:rPr>
                      <m:t>𝒘</m:t>
                    </m:r>
                    <m:r>
                      <a:rPr lang="en-US" altLang="zh-CN" b="1" i="1" smtClean="0">
                        <a:latin typeface="Cambria Math"/>
                      </a:rPr>
                      <m:t>;</m:t>
                    </m:r>
                    <m:r>
                      <a:rPr lang="en-US" altLang="zh-CN" b="1" i="1" smtClean="0">
                        <a:latin typeface="Cambria Math"/>
                      </a:rPr>
                      <m:t>𝒔</m:t>
                    </m:r>
                    <m:r>
                      <a:rPr lang="en-US" altLang="zh-CN" b="1" i="1" smtClean="0">
                        <a:latin typeface="Cambria Math"/>
                      </a:rPr>
                      <m:t>.</m:t>
                    </m:r>
                    <m:r>
                      <a:rPr lang="en-US" altLang="zh-CN" b="1" i="1" smtClean="0">
                        <a:latin typeface="Cambria Math"/>
                      </a:rPr>
                      <m:t>𝒕</m:t>
                    </m:r>
                    <m:r>
                      <a:rPr lang="en-US" altLang="zh-CN" b="1" i="1" smtClean="0">
                        <a:latin typeface="Cambria Math"/>
                      </a:rPr>
                      <m:t>.</m:t>
                    </m:r>
                    <m:d>
                      <m:dPr>
                        <m:begChr m:val="{"/>
                        <m:endChr m:val=""/>
                        <m:ctrlPr>
                          <a:rPr lang="en-US" altLang="zh-CN" b="1" i="1" smtClean="0">
                            <a:latin typeface="Cambria Math" panose="02040503050406030204" pitchFamily="18" charset="0"/>
                          </a:rPr>
                        </m:ctrlPr>
                      </m:dPr>
                      <m:e>
                        <m:eqArr>
                          <m:eqArrPr>
                            <m:ctrlPr>
                              <a:rPr lang="en-US" altLang="zh-CN" b="1" i="1" smtClean="0">
                                <a:latin typeface="Cambria Math" panose="02040503050406030204" pitchFamily="18" charset="0"/>
                              </a:rPr>
                            </m:ctrlPr>
                          </m:eqArrPr>
                          <m:e>
                            <m:sSup>
                              <m:sSupPr>
                                <m:ctrlPr>
                                  <a:rPr lang="en-US" altLang="zh-CN" b="1" i="1" smtClean="0">
                                    <a:latin typeface="Cambria Math" panose="02040503050406030204" pitchFamily="18" charset="0"/>
                                  </a:rPr>
                                </m:ctrlPr>
                              </m:sSupPr>
                              <m:e>
                                <m:r>
                                  <a:rPr lang="en-US" altLang="zh-CN" b="1" i="1" smtClean="0">
                                    <a:latin typeface="Cambria Math"/>
                                  </a:rPr>
                                  <m:t>𝑨</m:t>
                                </m:r>
                              </m:e>
                              <m:sup>
                                <m:r>
                                  <a:rPr lang="en-US" altLang="zh-CN" b="1" i="1" smtClean="0">
                                    <a:latin typeface="Cambria Math"/>
                                  </a:rPr>
                                  <m:t>𝑻</m:t>
                                </m:r>
                              </m:sup>
                            </m:sSup>
                            <m:r>
                              <a:rPr lang="en-US" altLang="zh-CN" i="1">
                                <a:latin typeface="Cambria Math"/>
                              </a:rPr>
                              <m:t>𝒘</m:t>
                            </m:r>
                            <m:r>
                              <a:rPr lang="en-US" altLang="zh-CN" b="1" i="1" smtClean="0">
                                <a:latin typeface="Cambria Math"/>
                              </a:rPr>
                              <m:t>≥</m:t>
                            </m:r>
                            <m:sSup>
                              <m:sSupPr>
                                <m:ctrlPr>
                                  <a:rPr lang="en-US" altLang="zh-CN" b="1" i="1" smtClean="0">
                                    <a:latin typeface="Cambria Math" panose="02040503050406030204" pitchFamily="18" charset="0"/>
                                  </a:rPr>
                                </m:ctrlPr>
                              </m:sSupPr>
                              <m:e>
                                <m:r>
                                  <a:rPr lang="en-US" altLang="zh-CN" b="1" i="1" smtClean="0">
                                    <a:latin typeface="Cambria Math"/>
                                  </a:rPr>
                                  <m:t>𝒄</m:t>
                                </m:r>
                              </m:e>
                              <m:sup>
                                <m:r>
                                  <a:rPr lang="en-US" altLang="zh-CN" b="1" i="1" smtClean="0">
                                    <a:latin typeface="Cambria Math"/>
                                  </a:rPr>
                                  <m:t> </m:t>
                                </m:r>
                              </m:sup>
                            </m:sSup>
                          </m:e>
                          <m:e>
                            <m:r>
                              <a:rPr lang="en-US" altLang="zh-CN" b="1" i="1" smtClean="0">
                                <a:latin typeface="Cambria Math"/>
                              </a:rPr>
                              <m:t>𝒘</m:t>
                            </m:r>
                            <m:r>
                              <a:rPr lang="zh-CN" altLang="en-US" b="1" i="1" smtClean="0">
                                <a:latin typeface="Cambria Math"/>
                              </a:rPr>
                              <m:t>无</m:t>
                            </m:r>
                            <m:r>
                              <a:rPr lang="zh-CN" altLang="en-US" i="1">
                                <a:latin typeface="Cambria Math"/>
                              </a:rPr>
                              <m:t>正负</m:t>
                            </m:r>
                            <m:r>
                              <a:rPr lang="zh-CN" altLang="en-US" i="1" smtClean="0">
                                <a:latin typeface="Cambria Math"/>
                              </a:rPr>
                              <m:t>限制</m:t>
                            </m:r>
                          </m:e>
                        </m:eqArr>
                      </m:e>
                    </m:d>
                    <m:r>
                      <a:rPr lang="en-US" altLang="zh-CN" b="1" i="1" smtClean="0">
                        <a:latin typeface="Cambria Math"/>
                      </a:rPr>
                      <m:t> </m:t>
                    </m:r>
                  </m:oMath>
                </a14:m>
                <a:endParaRPr lang="en-US" altLang="zh-CN" dirty="0"/>
              </a:p>
              <a:p>
                <a:r>
                  <a:rPr lang="zh-CN" altLang="en-US" dirty="0"/>
                  <a:t>如何化为非对称的对偶规划？</a:t>
                </a: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3)</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8950" y="1088901"/>
                <a:ext cx="9217025" cy="5616575"/>
              </a:xfrm>
            </p:spPr>
            <p:txBody>
              <a:bodyPr/>
              <a:lstStyle/>
              <a:p>
                <a:r>
                  <a:rPr lang="zh-CN" altLang="en-US" sz="1600" dirty="0"/>
                  <a:t>如何化为非对称的对偶规划</a:t>
                </a:r>
                <a:endParaRPr lang="en-US" altLang="zh-CN" sz="1600" dirty="0"/>
              </a:p>
              <a:p>
                <a:pPr lvl="1"/>
                <a:r>
                  <a:rPr lang="en-US" altLang="zh-CN" sz="1400" dirty="0"/>
                  <a:t>a)</a:t>
                </a:r>
                <a:r>
                  <a:rPr lang="zh-CN" altLang="en-US" sz="1400" dirty="0"/>
                  <a:t>将模型统一为</a:t>
                </a:r>
                <a14:m>
                  <m:oMath xmlns:m="http://schemas.openxmlformats.org/officeDocument/2006/math">
                    <m:r>
                      <m:rPr>
                        <m:sty m:val="p"/>
                      </m:rPr>
                      <a:rPr lang="en-US" altLang="zh-CN" sz="1400" dirty="0">
                        <a:latin typeface="Cambria Math"/>
                      </a:rPr>
                      <m:t>max</m:t>
                    </m:r>
                    <m:r>
                      <a:rPr lang="en-US" altLang="zh-CN" sz="1400" b="1" i="0" dirty="0" smtClean="0">
                        <a:latin typeface="Cambria Math"/>
                      </a:rPr>
                      <m:t>,≤</m:t>
                    </m:r>
                  </m:oMath>
                </a14:m>
                <a:r>
                  <a:rPr lang="zh-CN" altLang="en-US" sz="1400" dirty="0"/>
                  <a:t>或者</a:t>
                </a:r>
                <a14:m>
                  <m:oMath xmlns:m="http://schemas.openxmlformats.org/officeDocument/2006/math">
                    <m:r>
                      <a:rPr lang="en-US" altLang="zh-CN" sz="1400" b="1" i="1" smtClean="0">
                        <a:latin typeface="Cambria Math"/>
                      </a:rPr>
                      <m:t>𝒎𝒊𝒏</m:t>
                    </m:r>
                    <m:r>
                      <a:rPr lang="en-US" altLang="zh-CN" sz="1400" b="1" i="1" smtClean="0">
                        <a:latin typeface="Cambria Math"/>
                      </a:rPr>
                      <m:t>,≥</m:t>
                    </m:r>
                  </m:oMath>
                </a14:m>
                <a:r>
                  <a:rPr lang="zh-CN" altLang="en-US" sz="1400" dirty="0"/>
                  <a:t>，对其中的等式或无非负约束变量执行下面步骤</a:t>
                </a:r>
                <a:endParaRPr lang="en-US" altLang="zh-CN" sz="1400" dirty="0"/>
              </a:p>
              <a:p>
                <a:pPr lvl="1"/>
                <a:r>
                  <a:rPr lang="en-US" altLang="zh-CN" sz="1400" dirty="0"/>
                  <a:t>b)</a:t>
                </a:r>
                <a:r>
                  <a:rPr lang="zh-CN" altLang="en-US" sz="1400" dirty="0"/>
                  <a:t>对等式约束，则在对偶规划中与此约束对应的那个变量没有非负限制</a:t>
                </a:r>
                <a:endParaRPr lang="en-US" altLang="zh-CN" sz="1400" dirty="0"/>
              </a:p>
              <a:p>
                <a:pPr lvl="1"/>
                <a:r>
                  <a:rPr lang="en-US" altLang="zh-CN" sz="1400" dirty="0"/>
                  <a:t>c)</a:t>
                </a:r>
                <a:r>
                  <a:rPr lang="zh-CN" altLang="en-US" sz="1400" dirty="0"/>
                  <a:t>若某个变量没有非负限制，则对偶问题于此对应的的变量对应的约束为等式</a:t>
                </a:r>
                <a:endParaRPr lang="en-US" altLang="zh-CN" sz="1400" dirty="0"/>
              </a:p>
              <a:p>
                <a:r>
                  <a:rPr lang="zh-CN" altLang="en-US" sz="1600" dirty="0"/>
                  <a:t>例</a:t>
                </a:r>
                <a14:m>
                  <m:oMath xmlns:m="http://schemas.openxmlformats.org/officeDocument/2006/math">
                    <m:r>
                      <a:rPr lang="en-US" altLang="zh-CN" sz="1400" b="1" i="1" smtClean="0">
                        <a:latin typeface="Cambria Math"/>
                      </a:rPr>
                      <m:t>𝑳𝑷</m:t>
                    </m:r>
                    <m:r>
                      <a:rPr lang="en-US" altLang="zh-CN" sz="1400" b="1" i="1" smtClean="0">
                        <a:latin typeface="Cambria Math"/>
                      </a:rPr>
                      <m:t>:</m:t>
                    </m:r>
                    <m:r>
                      <a:rPr lang="en-US" altLang="zh-CN" sz="1400" b="1" i="1" smtClean="0">
                        <a:latin typeface="Cambria Math"/>
                      </a:rPr>
                      <m:t>𝒎𝒂𝒙</m:t>
                    </m:r>
                    <m:r>
                      <a:rPr lang="en-US" altLang="zh-CN" sz="1400" b="1" i="1" smtClean="0">
                        <a:latin typeface="Cambria Math"/>
                      </a:rPr>
                      <m:t> </m:t>
                    </m:r>
                    <m:r>
                      <a:rPr lang="en-US" altLang="zh-CN" sz="1400" b="1" i="1" smtClean="0">
                        <a:latin typeface="Cambria Math"/>
                      </a:rPr>
                      <m:t>𝒛</m:t>
                    </m:r>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𝟐</m:t>
                        </m:r>
                      </m:sub>
                    </m:sSub>
                    <m:r>
                      <a:rPr lang="en-US" altLang="zh-CN" sz="1400" b="1" i="1" smtClean="0">
                        <a:latin typeface="Cambria Math"/>
                      </a:rPr>
                      <m:t>+</m:t>
                    </m:r>
                    <m:r>
                      <a:rPr lang="en-US" altLang="zh-CN" sz="1400" b="1" i="1" smtClean="0">
                        <a:latin typeface="Cambria Math"/>
                      </a:rPr>
                      <m:t>𝟓</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𝟑</m:t>
                        </m:r>
                      </m:sub>
                    </m:sSub>
                    <m:r>
                      <a:rPr lang="en-US" altLang="zh-CN" sz="1400" b="1" i="1" smtClean="0">
                        <a:latin typeface="Cambria Math"/>
                      </a:rPr>
                      <m:t>−</m:t>
                    </m:r>
                    <m:r>
                      <a:rPr lang="en-US" altLang="zh-CN" sz="1400" b="1" i="1" smtClean="0">
                        <a:latin typeface="Cambria Math"/>
                      </a:rPr>
                      <m:t>𝟕</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𝟒</m:t>
                        </m:r>
                      </m:sub>
                    </m:sSub>
                    <m:r>
                      <a:rPr lang="en-US" altLang="zh-CN" sz="1400" b="1" i="1" smtClean="0">
                        <a:latin typeface="Cambria Math"/>
                      </a:rPr>
                      <m:t>,</m:t>
                    </m:r>
                    <m:r>
                      <a:rPr lang="en-US" altLang="zh-CN" sz="1400" b="1" i="1" smtClean="0">
                        <a:latin typeface="Cambria Math"/>
                      </a:rPr>
                      <m:t>𝒔</m:t>
                    </m:r>
                    <m:r>
                      <a:rPr lang="en-US" altLang="zh-CN" sz="1400" b="1" i="1" smtClean="0">
                        <a:latin typeface="Cambria Math"/>
                      </a:rPr>
                      <m:t>.</m:t>
                    </m:r>
                    <m:r>
                      <a:rPr lang="en-US" altLang="zh-CN" sz="1400" b="1" i="1" smtClean="0">
                        <a:latin typeface="Cambria Math"/>
                      </a:rPr>
                      <m:t>𝒕</m:t>
                    </m:r>
                    <m:r>
                      <a:rPr lang="en-US" altLang="zh-CN" sz="1400" b="1" i="1" smtClean="0">
                        <a:latin typeface="Cambria Math"/>
                      </a:rPr>
                      <m:t>.</m:t>
                    </m:r>
                    <m:d>
                      <m:dPr>
                        <m:begChr m:val="{"/>
                        <m:endChr m:val=""/>
                        <m:ctrlPr>
                          <a:rPr lang="en-US" altLang="zh-CN" sz="1400" b="1" i="1" smtClean="0">
                            <a:latin typeface="Cambria Math" panose="02040503050406030204" pitchFamily="18" charset="0"/>
                          </a:rPr>
                        </m:ctrlPr>
                      </m:dPr>
                      <m:e>
                        <m:eqArr>
                          <m:eqArrPr>
                            <m:ctrlPr>
                              <a:rPr lang="en-US" altLang="zh-CN" sz="1400" b="1" i="1" smtClean="0">
                                <a:latin typeface="Cambria Math" panose="02040503050406030204" pitchFamily="18" charset="0"/>
                              </a:rPr>
                            </m:ctrlPr>
                          </m:eqArrPr>
                          <m:e>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m:t>
                            </m:r>
                            <m:r>
                              <a:rPr lang="en-US" altLang="zh-CN" sz="1400" b="1" i="1" smtClean="0">
                                <a:latin typeface="Cambria Math"/>
                              </a:rPr>
                              <m:t>𝟑</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𝟐</m:t>
                                </m:r>
                              </m:sub>
                            </m:sSub>
                            <m:r>
                              <a:rPr lang="en-US" altLang="zh-CN" sz="1400" b="1" i="1" smtClean="0">
                                <a:latin typeface="Cambria Math"/>
                              </a:rPr>
                              <m:t>−</m:t>
                            </m:r>
                            <m:r>
                              <a:rPr lang="en-US" altLang="zh-CN" sz="1400" b="1" i="1" smtClean="0">
                                <a:latin typeface="Cambria Math"/>
                              </a:rPr>
                              <m:t>𝟐</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𝟑</m:t>
                                </m:r>
                              </m:sub>
                            </m:sSub>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𝟒</m:t>
                                </m:r>
                              </m:sub>
                            </m:sSub>
                            <m:r>
                              <a:rPr lang="en-US" altLang="zh-CN" sz="1400" b="1" i="1" smtClean="0">
                                <a:latin typeface="Cambria Math"/>
                              </a:rPr>
                              <m:t>=</m:t>
                            </m:r>
                            <m:r>
                              <a:rPr lang="en-US" altLang="zh-CN" sz="1400" b="1" i="1" smtClean="0">
                                <a:latin typeface="Cambria Math"/>
                              </a:rPr>
                              <m:t>𝟐𝟓</m:t>
                            </m:r>
                          </m:e>
                          <m:e>
                            <m:r>
                              <a:rPr lang="en-US" altLang="zh-CN" sz="1400" b="1" i="1" smtClean="0">
                                <a:latin typeface="Cambria Math"/>
                              </a:rPr>
                              <m:t>𝟐</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m:t>
                            </m:r>
                            <m:r>
                              <a:rPr lang="en-US" altLang="zh-CN" sz="1400" b="1" i="1" smtClean="0">
                                <a:latin typeface="Cambria Math"/>
                              </a:rPr>
                              <m:t>𝟕</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𝟑</m:t>
                                </m:r>
                              </m:sub>
                            </m:sSub>
                            <m:r>
                              <a:rPr lang="en-US" altLang="zh-CN" sz="1400" b="1" i="1" smtClean="0">
                                <a:latin typeface="Cambria Math"/>
                              </a:rPr>
                              <m:t>+</m:t>
                            </m:r>
                            <m:r>
                              <a:rPr lang="en-US" altLang="zh-CN" sz="1400" b="1" i="1" smtClean="0">
                                <a:latin typeface="Cambria Math"/>
                              </a:rPr>
                              <m:t>𝟐</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𝟒</m:t>
                                </m:r>
                              </m:sub>
                            </m:sSub>
                            <m:r>
                              <a:rPr lang="en-US" altLang="zh-CN" sz="1400" b="1" i="1" smtClean="0">
                                <a:latin typeface="Cambria Math"/>
                              </a:rPr>
                              <m:t>≥−</m:t>
                            </m:r>
                            <m:r>
                              <a:rPr lang="en-US" altLang="zh-CN" sz="1400" b="1" i="1" smtClean="0">
                                <a:latin typeface="Cambria Math"/>
                              </a:rPr>
                              <m:t>𝟔𝟎</m:t>
                            </m:r>
                          </m:e>
                          <m:e>
                            <m:r>
                              <a:rPr lang="en-US" altLang="zh-CN" sz="1400" b="1" i="1" smtClean="0">
                                <a:latin typeface="Cambria Math"/>
                              </a:rPr>
                              <m:t>𝟐</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m:t>
                            </m:r>
                            <m:r>
                              <a:rPr lang="en-US" altLang="zh-CN" sz="1400" b="1" i="1" smtClean="0">
                                <a:latin typeface="Cambria Math"/>
                              </a:rPr>
                              <m:t>𝟐</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𝟐</m:t>
                                </m:r>
                              </m:sub>
                            </m:sSub>
                            <m:r>
                              <a:rPr lang="en-US" altLang="zh-CN" sz="1400" b="1" i="1" smtClean="0">
                                <a:latin typeface="Cambria Math"/>
                              </a:rPr>
                              <m:t>−</m:t>
                            </m:r>
                            <m:r>
                              <a:rPr lang="en-US" altLang="zh-CN" sz="1400" b="1" i="1" smtClean="0">
                                <a:latin typeface="Cambria Math"/>
                              </a:rPr>
                              <m:t>𝟒</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𝟑</m:t>
                                </m:r>
                              </m:sub>
                            </m:sSub>
                            <m:r>
                              <a:rPr lang="en-US" altLang="zh-CN" sz="1400" b="1" i="1" smtClean="0">
                                <a:latin typeface="Cambria Math"/>
                              </a:rPr>
                              <m:t>≤</m:t>
                            </m:r>
                            <m:r>
                              <a:rPr lang="en-US" altLang="zh-CN" sz="1400" b="1" i="1" smtClean="0">
                                <a:latin typeface="Cambria Math"/>
                              </a:rPr>
                              <m:t>𝟑𝟎</m:t>
                            </m:r>
                          </m:e>
                          <m:e>
                            <m:r>
                              <a:rPr lang="en-US" altLang="zh-CN" sz="1400" b="1" i="1" smtClean="0">
                                <a:latin typeface="Cambria Math"/>
                              </a:rPr>
                              <m:t>−</m:t>
                            </m:r>
                            <m:r>
                              <a:rPr lang="en-US" altLang="zh-CN" sz="1400" b="1" i="1" smtClean="0">
                                <a:latin typeface="Cambria Math"/>
                              </a:rPr>
                              <m:t>𝟓</m:t>
                            </m:r>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𝟒</m:t>
                                </m:r>
                              </m:sub>
                            </m:sSub>
                            <m:r>
                              <a:rPr lang="en-US" altLang="zh-CN" sz="1400" b="1" i="1" smtClean="0">
                                <a:latin typeface="Cambria Math"/>
                              </a:rPr>
                              <m:t>≤</m:t>
                            </m:r>
                            <m:r>
                              <a:rPr lang="en-US" altLang="zh-CN" sz="1400" b="1" i="1" smtClean="0">
                                <a:latin typeface="Cambria Math"/>
                              </a:rPr>
                              <m:t>𝟏𝟎</m:t>
                            </m:r>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𝟏</m:t>
                                </m:r>
                              </m:sub>
                            </m:sSub>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𝟐</m:t>
                                </m:r>
                              </m:sub>
                            </m:sSub>
                            <m:r>
                              <a:rPr lang="en-US" altLang="zh-CN" sz="1400" b="1" i="1" smtClean="0">
                                <a:latin typeface="Cambria Math"/>
                              </a:rPr>
                              <m:t>≥</m:t>
                            </m:r>
                            <m:r>
                              <a:rPr lang="en-US" altLang="zh-CN" sz="1400" b="1" i="1" smtClean="0">
                                <a:latin typeface="Cambria Math"/>
                              </a:rPr>
                              <m:t>𝟎</m:t>
                            </m:r>
                            <m:r>
                              <a:rPr lang="en-US" altLang="zh-CN" sz="1400" b="1" i="1" smtClean="0">
                                <a:latin typeface="Cambria Math"/>
                              </a:rPr>
                              <m:t>,</m:t>
                            </m:r>
                            <m:sSub>
                              <m:sSubPr>
                                <m:ctrlPr>
                                  <a:rPr lang="en-US" altLang="zh-CN" sz="1400" b="1" i="1" smtClean="0">
                                    <a:latin typeface="Cambria Math" panose="02040503050406030204" pitchFamily="18" charset="0"/>
                                  </a:rPr>
                                </m:ctrlPr>
                              </m:sSubPr>
                              <m:e>
                                <m:r>
                                  <a:rPr lang="en-US" altLang="zh-CN" sz="1400" b="1" i="1" smtClean="0">
                                    <a:latin typeface="Cambria Math"/>
                                  </a:rPr>
                                  <m:t>𝒙</m:t>
                                </m:r>
                              </m:e>
                              <m:sub>
                                <m:r>
                                  <a:rPr lang="en-US" altLang="zh-CN" sz="1400" b="1" i="1" smtClean="0">
                                    <a:latin typeface="Cambria Math"/>
                                  </a:rPr>
                                  <m:t>𝟑</m:t>
                                </m:r>
                              </m:sub>
                            </m:sSub>
                            <m:r>
                              <a:rPr lang="zh-CN" altLang="en-US" sz="1400" i="1">
                                <a:latin typeface="Cambria Math"/>
                              </a:rPr>
                              <m:t>没有</m:t>
                            </m:r>
                            <m:r>
                              <a:rPr lang="zh-CN" altLang="en-US" sz="1400" i="1" smtClean="0">
                                <a:latin typeface="Cambria Math"/>
                              </a:rPr>
                              <m:t>非负</m:t>
                            </m:r>
                            <m:r>
                              <a:rPr lang="zh-CN" altLang="en-US" sz="1400" i="1">
                                <a:latin typeface="Cambria Math"/>
                              </a:rPr>
                              <m:t>限制</m:t>
                            </m:r>
                          </m:e>
                        </m:eqArr>
                      </m:e>
                    </m:d>
                  </m:oMath>
                </a14:m>
                <a:endParaRPr lang="en-US" altLang="zh-CN" sz="1600" dirty="0"/>
              </a:p>
              <a:p>
                <a:r>
                  <a:rPr lang="zh-CN" altLang="en-US" sz="1600" dirty="0"/>
                  <a:t>先将约束变为</a:t>
                </a:r>
                <a14:m>
                  <m:oMath xmlns:m="http://schemas.openxmlformats.org/officeDocument/2006/math">
                    <m:r>
                      <a:rPr lang="en-US" altLang="zh-CN" sz="1800" b="1" i="1" smtClean="0">
                        <a:latin typeface="Cambria Math"/>
                      </a:rPr>
                      <m:t>≤</m:t>
                    </m:r>
                    <m:r>
                      <a:rPr lang="zh-CN" altLang="en-US" sz="1800" b="1" i="1" smtClean="0">
                        <a:latin typeface="Cambria Math"/>
                      </a:rPr>
                      <m:t>的</m:t>
                    </m:r>
                    <m:r>
                      <a:rPr lang="zh-CN" altLang="en-US" sz="1800" i="1">
                        <a:latin typeface="Cambria Math"/>
                      </a:rPr>
                      <m:t>形式</m:t>
                    </m:r>
                    <m:r>
                      <a:rPr lang="en-US" altLang="zh-CN" sz="1600" i="1">
                        <a:latin typeface="Cambria Math"/>
                      </a:rPr>
                      <m:t>𝒔</m:t>
                    </m:r>
                    <m:r>
                      <a:rPr lang="en-US" altLang="zh-CN" sz="1600" i="1">
                        <a:latin typeface="Cambria Math"/>
                      </a:rPr>
                      <m:t>.</m:t>
                    </m:r>
                    <m:r>
                      <a:rPr lang="en-US" altLang="zh-CN" sz="1600" i="1">
                        <a:latin typeface="Cambria Math"/>
                      </a:rPr>
                      <m:t>𝒕</m:t>
                    </m:r>
                    <m:r>
                      <a:rPr lang="en-US" altLang="zh-CN" sz="1600" i="1">
                        <a:latin typeface="Cambria Math"/>
                      </a:rPr>
                      <m:t>.</m:t>
                    </m:r>
                    <m:d>
                      <m:dPr>
                        <m:begChr m:val="{"/>
                        <m:endChr m:val=""/>
                        <m:ctrlPr>
                          <a:rPr lang="en-US" altLang="zh-CN" sz="1600" i="1">
                            <a:latin typeface="Cambria Math" panose="02040503050406030204" pitchFamily="18" charset="0"/>
                          </a:rPr>
                        </m:ctrlPr>
                      </m:dPr>
                      <m:e>
                        <m:eqArr>
                          <m:eqArrPr>
                            <m:ctrlPr>
                              <a:rPr lang="en-US" altLang="zh-CN" sz="1600" i="1">
                                <a:latin typeface="Cambria Math" panose="02040503050406030204" pitchFamily="18" charset="0"/>
                              </a:rPr>
                            </m:ctrlPr>
                          </m:eqArrPr>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i="1">
                                <a:latin typeface="Cambria Math"/>
                              </a:rPr>
                              <m:t>+</m:t>
                            </m:r>
                            <m:r>
                              <a:rPr lang="en-US" altLang="zh-CN" sz="1600" i="1">
                                <a:latin typeface="Cambria Math"/>
                              </a:rPr>
                              <m:t>𝟑</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𝟐</m:t>
                                </m:r>
                              </m:sub>
                            </m:sSub>
                            <m:r>
                              <a:rPr lang="en-US" altLang="zh-CN" sz="1600" i="1">
                                <a:latin typeface="Cambria Math"/>
                              </a:rPr>
                              <m:t>−</m:t>
                            </m:r>
                            <m:r>
                              <a:rPr lang="en-US" altLang="zh-CN" sz="1600" i="1">
                                <a:latin typeface="Cambria Math"/>
                              </a:rPr>
                              <m:t>𝟐</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𝟑</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𝟒</m:t>
                                </m:r>
                              </m:sub>
                            </m:sSub>
                            <m:r>
                              <a:rPr lang="en-US" altLang="zh-CN" sz="1600" i="1">
                                <a:latin typeface="Cambria Math"/>
                              </a:rPr>
                              <m:t>=</m:t>
                            </m:r>
                            <m:r>
                              <a:rPr lang="en-US" altLang="zh-CN" sz="1600" i="1">
                                <a:latin typeface="Cambria Math"/>
                              </a:rPr>
                              <m:t>𝟐𝟓</m:t>
                            </m:r>
                          </m:e>
                          <m:e>
                            <m:r>
                              <a:rPr lang="en-US" altLang="zh-CN" sz="1600" b="1" i="1" smtClean="0">
                                <a:latin typeface="Cambria Math"/>
                              </a:rPr>
                              <m:t>−</m:t>
                            </m:r>
                            <m:r>
                              <a:rPr lang="en-US" altLang="zh-CN" sz="1600" i="1">
                                <a:latin typeface="Cambria Math"/>
                              </a:rPr>
                              <m:t>𝟐</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b="1" i="1" smtClean="0">
                                <a:latin typeface="Cambria Math"/>
                              </a:rPr>
                              <m:t>−</m:t>
                            </m:r>
                            <m:r>
                              <a:rPr lang="en-US" altLang="zh-CN" sz="1600" i="1">
                                <a:latin typeface="Cambria Math"/>
                              </a:rPr>
                              <m:t>𝟕</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𝟑</m:t>
                                </m:r>
                              </m:sub>
                            </m:sSub>
                            <m:r>
                              <a:rPr lang="en-US" altLang="zh-CN" sz="1600" b="1" i="1" smtClean="0">
                                <a:latin typeface="Cambria Math"/>
                              </a:rPr>
                              <m:t>−</m:t>
                            </m:r>
                            <m:r>
                              <a:rPr lang="en-US" altLang="zh-CN" sz="1600" i="1">
                                <a:latin typeface="Cambria Math"/>
                              </a:rPr>
                              <m:t>𝟐</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𝟒</m:t>
                                </m:r>
                              </m:sub>
                            </m:sSub>
                            <m:r>
                              <a:rPr lang="en-US" altLang="zh-CN" sz="1600" b="1" i="1" smtClean="0">
                                <a:latin typeface="Cambria Math"/>
                              </a:rPr>
                              <m:t>≤</m:t>
                            </m:r>
                            <m:r>
                              <a:rPr lang="en-US" altLang="zh-CN" sz="1600" i="1">
                                <a:latin typeface="Cambria Math"/>
                              </a:rPr>
                              <m:t>𝟔𝟎</m:t>
                            </m:r>
                          </m:e>
                          <m:e>
                            <m:r>
                              <a:rPr lang="en-US" altLang="zh-CN" sz="1600" i="1">
                                <a:latin typeface="Cambria Math"/>
                              </a:rPr>
                              <m:t>𝟐</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i="1">
                                <a:latin typeface="Cambria Math"/>
                              </a:rPr>
                              <m:t>+</m:t>
                            </m:r>
                            <m:r>
                              <a:rPr lang="en-US" altLang="zh-CN" sz="1600" i="1">
                                <a:latin typeface="Cambria Math"/>
                              </a:rPr>
                              <m:t>𝟐</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𝟐</m:t>
                                </m:r>
                              </m:sub>
                            </m:sSub>
                            <m:r>
                              <a:rPr lang="en-US" altLang="zh-CN" sz="1600" i="1">
                                <a:latin typeface="Cambria Math"/>
                              </a:rPr>
                              <m:t>−</m:t>
                            </m:r>
                            <m:r>
                              <a:rPr lang="en-US" altLang="zh-CN" sz="1600" i="1">
                                <a:latin typeface="Cambria Math"/>
                              </a:rPr>
                              <m:t>𝟒</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𝟑</m:t>
                                </m:r>
                              </m:sub>
                            </m:sSub>
                            <m:r>
                              <a:rPr lang="en-US" altLang="zh-CN" sz="1600" i="1">
                                <a:latin typeface="Cambria Math"/>
                              </a:rPr>
                              <m:t>≤</m:t>
                            </m:r>
                            <m:r>
                              <a:rPr lang="en-US" altLang="zh-CN" sz="1600" i="1">
                                <a:latin typeface="Cambria Math"/>
                              </a:rPr>
                              <m:t>𝟑𝟎</m:t>
                            </m:r>
                          </m:e>
                          <m:e>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𝟒</m:t>
                                </m:r>
                              </m:sub>
                            </m:sSub>
                            <m:r>
                              <a:rPr lang="en-US" altLang="zh-CN" sz="1600" b="1" i="1" smtClean="0">
                                <a:latin typeface="Cambria Math"/>
                              </a:rPr>
                              <m:t>≤</m:t>
                            </m:r>
                            <m:r>
                              <a:rPr lang="en-US" altLang="zh-CN" sz="1600" b="1" i="1" smtClean="0">
                                <a:latin typeface="Cambria Math"/>
                              </a:rPr>
                              <m:t>𝟏𝟎</m:t>
                            </m:r>
                          </m:e>
                          <m:e>
                            <m:sSub>
                              <m:sSubPr>
                                <m:ctrlPr>
                                  <a:rPr lang="en-US" altLang="zh-CN" sz="1600" b="1" i="1" smtClean="0">
                                    <a:latin typeface="Cambria Math" panose="02040503050406030204" pitchFamily="18" charset="0"/>
                                  </a:rPr>
                                </m:ctrlPr>
                              </m:sSubPr>
                              <m:e>
                                <m:r>
                                  <a:rPr lang="en-US" altLang="zh-CN" sz="1600" b="1" i="1" smtClean="0">
                                    <a:latin typeface="Cambria Math"/>
                                  </a:rPr>
                                  <m:t>−</m:t>
                                </m:r>
                                <m:r>
                                  <a:rPr lang="en-US" altLang="zh-CN" sz="1600" b="1" i="1" smtClean="0">
                                    <a:latin typeface="Cambria Math"/>
                                  </a:rPr>
                                  <m:t>𝒙</m:t>
                                </m:r>
                              </m:e>
                              <m:sub>
                                <m:r>
                                  <a:rPr lang="en-US" altLang="zh-CN" sz="1600" b="1" i="1" smtClean="0">
                                    <a:latin typeface="Cambria Math"/>
                                  </a:rPr>
                                  <m:t>𝟒</m:t>
                                </m:r>
                              </m:sub>
                            </m:sSub>
                            <m:r>
                              <a:rPr lang="en-US" altLang="zh-CN" sz="1600" b="1" i="1" smtClean="0">
                                <a:latin typeface="Cambria Math"/>
                              </a:rPr>
                              <m:t>≤</m:t>
                            </m:r>
                            <m:r>
                              <a:rPr lang="en-US" altLang="zh-CN" sz="1600" b="1" i="1" smtClean="0">
                                <a:latin typeface="Cambria Math"/>
                              </a:rPr>
                              <m:t>𝟓</m:t>
                            </m:r>
                          </m:e>
                          <m:e>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𝟏</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𝟐</m:t>
                                </m:r>
                              </m:sub>
                            </m:sSub>
                            <m:r>
                              <a:rPr lang="en-US" altLang="zh-CN" sz="1600" i="1">
                                <a:latin typeface="Cambria Math"/>
                              </a:rPr>
                              <m:t>≥</m:t>
                            </m:r>
                            <m:r>
                              <a:rPr lang="en-US" altLang="zh-CN" sz="1600" i="1">
                                <a:latin typeface="Cambria Math"/>
                              </a:rPr>
                              <m:t>𝟎</m:t>
                            </m:r>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𝒙</m:t>
                                </m:r>
                              </m:e>
                              <m:sub>
                                <m:r>
                                  <a:rPr lang="en-US" altLang="zh-CN" sz="1600" i="1">
                                    <a:latin typeface="Cambria Math"/>
                                  </a:rPr>
                                  <m:t>𝟑</m:t>
                                </m:r>
                              </m:sub>
                            </m:sSub>
                            <m:r>
                              <a:rPr lang="en-US" altLang="zh-CN" sz="1600" b="1" i="1" smtClean="0">
                                <a:latin typeface="Cambria Math"/>
                              </a:rPr>
                              <m:t>,</m:t>
                            </m:r>
                            <m:sSub>
                              <m:sSubPr>
                                <m:ctrlPr>
                                  <a:rPr lang="en-US" altLang="zh-CN" sz="1600" b="1" i="1" smtClean="0">
                                    <a:latin typeface="Cambria Math" panose="02040503050406030204" pitchFamily="18" charset="0"/>
                                  </a:rPr>
                                </m:ctrlPr>
                              </m:sSubPr>
                              <m:e>
                                <m:r>
                                  <a:rPr lang="en-US" altLang="zh-CN" sz="1600" b="1" i="1" smtClean="0">
                                    <a:latin typeface="Cambria Math"/>
                                  </a:rPr>
                                  <m:t>𝒙</m:t>
                                </m:r>
                              </m:e>
                              <m:sub>
                                <m:r>
                                  <a:rPr lang="en-US" altLang="zh-CN" sz="1600" b="1" i="1" smtClean="0">
                                    <a:latin typeface="Cambria Math"/>
                                  </a:rPr>
                                  <m:t>𝟒</m:t>
                                </m:r>
                              </m:sub>
                            </m:sSub>
                            <m:r>
                              <a:rPr lang="zh-CN" altLang="en-US" sz="1600" i="1">
                                <a:latin typeface="Cambria Math"/>
                              </a:rPr>
                              <m:t>没有非负限制</m:t>
                            </m:r>
                          </m:e>
                        </m:eqArr>
                      </m:e>
                    </m:d>
                  </m:oMath>
                </a14:m>
                <a:r>
                  <a:rPr lang="en-US" altLang="zh-CN" sz="1600" dirty="0"/>
                  <a:t>=&gt;</a:t>
                </a:r>
                <a:r>
                  <a:rPr lang="zh-CN" altLang="en-US" sz="1600" dirty="0"/>
                  <a:t>直接写出</a:t>
                </a:r>
                <a:r>
                  <a:rPr lang="en-US" altLang="zh-CN" sz="1600" dirty="0"/>
                  <a:t>DP</a:t>
                </a:r>
                <a:r>
                  <a:rPr lang="zh-CN" altLang="en-US" sz="1600" dirty="0"/>
                  <a:t>问题</a:t>
                </a:r>
                <a:endParaRPr lang="en-US" altLang="zh-CN" sz="1600" dirty="0"/>
              </a:p>
              <a:p>
                <a14:m>
                  <m:oMath xmlns:m="http://schemas.openxmlformats.org/officeDocument/2006/math">
                    <m:r>
                      <a:rPr lang="en-US" altLang="zh-CN" sz="1600" b="1" i="1" smtClean="0">
                        <a:latin typeface="Cambria Math"/>
                      </a:rPr>
                      <m:t>𝒎𝒊𝒏</m:t>
                    </m:r>
                    <m:r>
                      <a:rPr lang="en-US" altLang="zh-CN" sz="1600" b="1" i="1" smtClean="0">
                        <a:latin typeface="Cambria Math"/>
                      </a:rPr>
                      <m:t> </m:t>
                    </m:r>
                    <m:r>
                      <a:rPr lang="en-US" altLang="zh-CN" sz="1600" b="1" i="1" smtClean="0">
                        <a:latin typeface="Cambria Math"/>
                      </a:rPr>
                      <m:t>𝒇</m:t>
                    </m:r>
                    <m:r>
                      <a:rPr lang="en-US" altLang="zh-CN" sz="1600" b="1" i="1" smtClean="0">
                        <a:latin typeface="Cambria Math"/>
                      </a:rPr>
                      <m:t>=</m:t>
                    </m:r>
                    <m:r>
                      <a:rPr lang="en-US" altLang="zh-CN" sz="1600" b="1" i="1" smtClean="0">
                        <a:latin typeface="Cambria Math"/>
                      </a:rPr>
                      <m:t>𝟐𝟓</m:t>
                    </m:r>
                    <m:sSub>
                      <m:sSubPr>
                        <m:ctrlPr>
                          <a:rPr lang="en-US" altLang="zh-CN" sz="1600" b="1" i="1" smtClean="0">
                            <a:latin typeface="Cambria Math" panose="02040503050406030204" pitchFamily="18" charset="0"/>
                          </a:rPr>
                        </m:ctrlPr>
                      </m:sSubPr>
                      <m:e>
                        <m:r>
                          <a:rPr lang="en-US" altLang="zh-CN" sz="1600" b="1" i="1" smtClean="0">
                            <a:latin typeface="Cambria Math"/>
                          </a:rPr>
                          <m:t>𝒚</m:t>
                        </m:r>
                      </m:e>
                      <m:sub>
                        <m:r>
                          <a:rPr lang="en-US" altLang="zh-CN" sz="1600" b="1" i="1" smtClean="0">
                            <a:latin typeface="Cambria Math"/>
                          </a:rPr>
                          <m:t>𝟏</m:t>
                        </m:r>
                      </m:sub>
                    </m:sSub>
                    <m:r>
                      <a:rPr lang="en-US" altLang="zh-CN" sz="1600" b="1" i="1" smtClean="0">
                        <a:latin typeface="Cambria Math"/>
                      </a:rPr>
                      <m:t>+</m:t>
                    </m:r>
                    <m:r>
                      <a:rPr lang="en-US" altLang="zh-CN" sz="1600" b="1" i="1" smtClean="0">
                        <a:latin typeface="Cambria Math"/>
                      </a:rPr>
                      <m:t>𝟔𝟎</m:t>
                    </m:r>
                    <m:sSub>
                      <m:sSubPr>
                        <m:ctrlPr>
                          <a:rPr lang="en-US" altLang="zh-CN" sz="1600" b="1" i="1" smtClean="0">
                            <a:latin typeface="Cambria Math" panose="02040503050406030204" pitchFamily="18" charset="0"/>
                          </a:rPr>
                        </m:ctrlPr>
                      </m:sSubPr>
                      <m:e>
                        <m:r>
                          <a:rPr lang="en-US" altLang="zh-CN" sz="1600" b="1" i="1" smtClean="0">
                            <a:latin typeface="Cambria Math"/>
                          </a:rPr>
                          <m:t>𝒚</m:t>
                        </m:r>
                      </m:e>
                      <m:sub>
                        <m:r>
                          <a:rPr lang="en-US" altLang="zh-CN" sz="1600" b="1" i="1" smtClean="0">
                            <a:latin typeface="Cambria Math"/>
                          </a:rPr>
                          <m:t>𝟐</m:t>
                        </m:r>
                      </m:sub>
                    </m:sSub>
                    <m:r>
                      <a:rPr lang="en-US" altLang="zh-CN" sz="1600" b="1" i="1" smtClean="0">
                        <a:latin typeface="Cambria Math"/>
                      </a:rPr>
                      <m:t>+</m:t>
                    </m:r>
                    <m:r>
                      <a:rPr lang="en-US" altLang="zh-CN" sz="1600" b="1" i="1" smtClean="0">
                        <a:latin typeface="Cambria Math"/>
                      </a:rPr>
                      <m:t>𝟑𝟎</m:t>
                    </m:r>
                    <m:sSub>
                      <m:sSubPr>
                        <m:ctrlPr>
                          <a:rPr lang="en-US" altLang="zh-CN" sz="1600" b="1" i="1" smtClean="0">
                            <a:latin typeface="Cambria Math" panose="02040503050406030204" pitchFamily="18" charset="0"/>
                          </a:rPr>
                        </m:ctrlPr>
                      </m:sSubPr>
                      <m:e>
                        <m:r>
                          <a:rPr lang="en-US" altLang="zh-CN" sz="1600" b="1" i="1" smtClean="0">
                            <a:latin typeface="Cambria Math"/>
                          </a:rPr>
                          <m:t>𝒚</m:t>
                        </m:r>
                      </m:e>
                      <m:sub>
                        <m:r>
                          <a:rPr lang="en-US" altLang="zh-CN" sz="1600" b="1" i="1" smtClean="0">
                            <a:latin typeface="Cambria Math"/>
                          </a:rPr>
                          <m:t>𝟑</m:t>
                        </m:r>
                      </m:sub>
                    </m:sSub>
                    <m:r>
                      <a:rPr lang="en-US" altLang="zh-CN" sz="1600" b="1" i="1" smtClean="0">
                        <a:latin typeface="Cambria Math"/>
                      </a:rPr>
                      <m:t>+</m:t>
                    </m:r>
                    <m:r>
                      <a:rPr lang="en-US" altLang="zh-CN" sz="1600" b="1" i="1" smtClean="0">
                        <a:latin typeface="Cambria Math"/>
                      </a:rPr>
                      <m:t>𝟏𝟎</m:t>
                    </m:r>
                    <m:sSub>
                      <m:sSubPr>
                        <m:ctrlPr>
                          <a:rPr lang="en-US" altLang="zh-CN" sz="1600" b="1" i="1" smtClean="0">
                            <a:latin typeface="Cambria Math" panose="02040503050406030204" pitchFamily="18" charset="0"/>
                          </a:rPr>
                        </m:ctrlPr>
                      </m:sSubPr>
                      <m:e>
                        <m:r>
                          <a:rPr lang="en-US" altLang="zh-CN" sz="1600" b="1" i="1" smtClean="0">
                            <a:latin typeface="Cambria Math"/>
                          </a:rPr>
                          <m:t>𝒚</m:t>
                        </m:r>
                      </m:e>
                      <m:sub>
                        <m:r>
                          <a:rPr lang="en-US" altLang="zh-CN" sz="1600" b="1" i="1" smtClean="0">
                            <a:latin typeface="Cambria Math"/>
                          </a:rPr>
                          <m:t>𝟒</m:t>
                        </m:r>
                      </m:sub>
                    </m:sSub>
                    <m:r>
                      <a:rPr lang="en-US" altLang="zh-CN" sz="1600" b="1" i="1" smtClean="0">
                        <a:latin typeface="Cambria Math"/>
                      </a:rPr>
                      <m:t>+</m:t>
                    </m:r>
                    <m:r>
                      <a:rPr lang="en-US" altLang="zh-CN" sz="1600" b="1" i="1" smtClean="0">
                        <a:latin typeface="Cambria Math"/>
                      </a:rPr>
                      <m:t>𝟓</m:t>
                    </m:r>
                    <m:sSub>
                      <m:sSubPr>
                        <m:ctrlPr>
                          <a:rPr lang="en-US" altLang="zh-CN" sz="1600" b="1" i="1" smtClean="0">
                            <a:latin typeface="Cambria Math" panose="02040503050406030204" pitchFamily="18" charset="0"/>
                          </a:rPr>
                        </m:ctrlPr>
                      </m:sSubPr>
                      <m:e>
                        <m:r>
                          <a:rPr lang="en-US" altLang="zh-CN" sz="1600" b="1" i="1" smtClean="0">
                            <a:latin typeface="Cambria Math"/>
                          </a:rPr>
                          <m:t>𝒚</m:t>
                        </m:r>
                      </m:e>
                      <m:sub>
                        <m:r>
                          <a:rPr lang="en-US" altLang="zh-CN" sz="1600" b="1" i="1" smtClean="0">
                            <a:latin typeface="Cambria Math"/>
                          </a:rPr>
                          <m:t>𝟓</m:t>
                        </m:r>
                      </m:sub>
                    </m:sSub>
                  </m:oMath>
                </a14:m>
                <a:r>
                  <a:rPr lang="en-US" altLang="zh-CN" sz="1600" dirty="0"/>
                  <a:t>,</a:t>
                </a:r>
                <a14:m>
                  <m:oMath xmlns:m="http://schemas.openxmlformats.org/officeDocument/2006/math">
                    <m:r>
                      <a:rPr lang="en-US" altLang="zh-CN" sz="1600" b="1" i="1" dirty="0" smtClean="0">
                        <a:latin typeface="Cambria Math"/>
                      </a:rPr>
                      <m:t>𝒔</m:t>
                    </m:r>
                    <m:r>
                      <a:rPr lang="en-US" altLang="zh-CN" sz="1600" b="1" i="1" dirty="0" smtClean="0">
                        <a:latin typeface="Cambria Math"/>
                      </a:rPr>
                      <m:t>.</m:t>
                    </m:r>
                    <m:r>
                      <a:rPr lang="en-US" altLang="zh-CN" sz="1600" b="1" i="1" dirty="0" smtClean="0">
                        <a:latin typeface="Cambria Math"/>
                      </a:rPr>
                      <m:t>𝒕</m:t>
                    </m:r>
                    <m:r>
                      <a:rPr lang="en-US" altLang="zh-CN" sz="1600" b="1" i="1" dirty="0" smtClean="0">
                        <a:latin typeface="Cambria Math"/>
                      </a:rPr>
                      <m:t>.</m:t>
                    </m:r>
                    <m:d>
                      <m:dPr>
                        <m:begChr m:val="{"/>
                        <m:endChr m:val=""/>
                        <m:ctrlPr>
                          <a:rPr lang="en-US" altLang="zh-CN" sz="1600" b="1" i="1" dirty="0" smtClean="0">
                            <a:latin typeface="Cambria Math" panose="02040503050406030204" pitchFamily="18" charset="0"/>
                          </a:rPr>
                        </m:ctrlPr>
                      </m:dPr>
                      <m:e>
                        <m:eqArr>
                          <m:eqArrPr>
                            <m:ctrlPr>
                              <a:rPr lang="en-US" altLang="zh-CN" sz="1600" b="1" i="1" dirty="0" smtClean="0">
                                <a:latin typeface="Cambria Math" panose="02040503050406030204" pitchFamily="18" charset="0"/>
                              </a:rPr>
                            </m:ctrlPr>
                          </m:eqArrPr>
                          <m:e>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𝟏</m:t>
                                </m:r>
                              </m:sub>
                            </m:sSub>
                            <m:r>
                              <a:rPr lang="en-US" altLang="zh-CN" sz="1600" b="1" i="1" dirty="0" smtClean="0">
                                <a:latin typeface="Cambria Math"/>
                              </a:rPr>
                              <m:t>−</m:t>
                            </m:r>
                            <m:r>
                              <a:rPr lang="en-US" altLang="zh-CN" sz="1600" b="1" i="1" dirty="0" smtClean="0">
                                <a:latin typeface="Cambria Math"/>
                              </a:rPr>
                              <m:t>𝟐</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𝟐</m:t>
                                </m:r>
                              </m:sub>
                            </m:sSub>
                            <m:r>
                              <a:rPr lang="en-US" altLang="zh-CN" sz="1600" b="1" i="1" dirty="0" smtClean="0">
                                <a:latin typeface="Cambria Math"/>
                              </a:rPr>
                              <m:t>+</m:t>
                            </m:r>
                            <m:r>
                              <a:rPr lang="en-US" altLang="zh-CN" sz="1600" b="1" i="1" dirty="0" smtClean="0">
                                <a:latin typeface="Cambria Math"/>
                              </a:rPr>
                              <m:t>𝟐</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𝟑</m:t>
                                </m:r>
                              </m:sub>
                            </m:sSub>
                            <m:r>
                              <a:rPr lang="en-US" altLang="zh-CN" sz="1600" b="1" i="1" dirty="0" smtClean="0">
                                <a:latin typeface="Cambria Math"/>
                              </a:rPr>
                              <m:t>≥</m:t>
                            </m:r>
                            <m:r>
                              <a:rPr lang="en-US" altLang="zh-CN" sz="1600" b="1" i="1" dirty="0" smtClean="0">
                                <a:latin typeface="Cambria Math"/>
                              </a:rPr>
                              <m:t>𝟏</m:t>
                            </m:r>
                          </m:e>
                          <m:e>
                            <m:r>
                              <a:rPr lang="en-US" altLang="zh-CN" sz="1600" b="1" i="1" dirty="0" smtClean="0">
                                <a:latin typeface="Cambria Math"/>
                              </a:rPr>
                              <m:t>𝟑</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𝟏</m:t>
                                </m:r>
                              </m:sub>
                            </m:sSub>
                            <m:r>
                              <a:rPr lang="en-US" altLang="zh-CN" sz="1600" b="1" i="1" dirty="0" smtClean="0">
                                <a:latin typeface="Cambria Math"/>
                              </a:rPr>
                              <m:t>+</m:t>
                            </m:r>
                            <m:r>
                              <a:rPr lang="en-US" altLang="zh-CN" sz="1600" b="1" i="1" dirty="0" smtClean="0">
                                <a:latin typeface="Cambria Math"/>
                              </a:rPr>
                              <m:t>𝟐</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𝟑</m:t>
                                </m:r>
                              </m:sub>
                            </m:sSub>
                            <m:r>
                              <a:rPr lang="en-US" altLang="zh-CN" sz="1600" b="1" i="1" dirty="0" smtClean="0">
                                <a:latin typeface="Cambria Math"/>
                              </a:rPr>
                              <m:t>≥−</m:t>
                            </m:r>
                            <m:r>
                              <a:rPr lang="en-US" altLang="zh-CN" sz="1600" b="1" i="1" dirty="0" smtClean="0">
                                <a:latin typeface="Cambria Math"/>
                              </a:rPr>
                              <m:t>𝟏</m:t>
                            </m:r>
                          </m:e>
                          <m:e>
                            <m:r>
                              <a:rPr lang="en-US" altLang="zh-CN" sz="1600" b="1" i="1" dirty="0" smtClean="0">
                                <a:latin typeface="Cambria Math"/>
                              </a:rPr>
                              <m:t>−</m:t>
                            </m:r>
                            <m:r>
                              <a:rPr lang="en-US" altLang="zh-CN" sz="1600" b="1" i="1" dirty="0" smtClean="0">
                                <a:latin typeface="Cambria Math"/>
                              </a:rPr>
                              <m:t>𝟐</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𝟏</m:t>
                                </m:r>
                              </m:sub>
                            </m:sSub>
                            <m:r>
                              <a:rPr lang="en-US" altLang="zh-CN" sz="1600" b="1" i="1" dirty="0" smtClean="0">
                                <a:latin typeface="Cambria Math"/>
                              </a:rPr>
                              <m:t>−</m:t>
                            </m:r>
                            <m:r>
                              <a:rPr lang="en-US" altLang="zh-CN" sz="1600" b="1" i="1" dirty="0" smtClean="0">
                                <a:latin typeface="Cambria Math"/>
                              </a:rPr>
                              <m:t>𝟕</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𝟐</m:t>
                                </m:r>
                              </m:sub>
                            </m:sSub>
                            <m:r>
                              <a:rPr lang="en-US" altLang="zh-CN" sz="1600" b="1" i="1" dirty="0" smtClean="0">
                                <a:latin typeface="Cambria Math"/>
                              </a:rPr>
                              <m:t>−</m:t>
                            </m:r>
                            <m:r>
                              <a:rPr lang="en-US" altLang="zh-CN" sz="1600" b="1" i="1" dirty="0" smtClean="0">
                                <a:latin typeface="Cambria Math"/>
                              </a:rPr>
                              <m:t>𝟒</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𝟑</m:t>
                                </m:r>
                              </m:sub>
                            </m:sSub>
                            <m:r>
                              <a:rPr lang="en-US" altLang="zh-CN" sz="1600" b="1" i="1" dirty="0" smtClean="0">
                                <a:latin typeface="Cambria Math"/>
                              </a:rPr>
                              <m:t>=</m:t>
                            </m:r>
                            <m:r>
                              <a:rPr lang="en-US" altLang="zh-CN" sz="1600" b="1" i="1" dirty="0" smtClean="0">
                                <a:latin typeface="Cambria Math"/>
                              </a:rPr>
                              <m:t>𝟓</m:t>
                            </m:r>
                          </m:e>
                          <m:e>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𝟏</m:t>
                                </m:r>
                              </m:sub>
                            </m:sSub>
                            <m:r>
                              <a:rPr lang="en-US" altLang="zh-CN" sz="1600" b="1" i="1" dirty="0" smtClean="0">
                                <a:latin typeface="Cambria Math"/>
                              </a:rPr>
                              <m:t>−</m:t>
                            </m:r>
                            <m:r>
                              <a:rPr lang="en-US" altLang="zh-CN" sz="1600" b="1" i="1" dirty="0" smtClean="0">
                                <a:latin typeface="Cambria Math"/>
                              </a:rPr>
                              <m:t>𝟐</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𝟐</m:t>
                                </m:r>
                              </m:sub>
                            </m:sSub>
                            <m:r>
                              <a:rPr lang="en-US" altLang="zh-CN" sz="1600" b="1" i="1" dirty="0" smtClean="0">
                                <a:latin typeface="Cambria Math"/>
                              </a:rPr>
                              <m:t>+</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𝟒</m:t>
                                </m:r>
                              </m:sub>
                            </m:sSub>
                            <m:r>
                              <a:rPr lang="en-US" altLang="zh-CN" sz="1600" b="1" i="1" dirty="0" smtClean="0">
                                <a:latin typeface="Cambria Math"/>
                              </a:rPr>
                              <m:t> −</m:t>
                            </m:r>
                            <m:sSub>
                              <m:sSubPr>
                                <m:ctrlPr>
                                  <a:rPr lang="en-US" altLang="zh-CN" sz="1600" b="1" i="1" dirty="0" smtClean="0">
                                    <a:latin typeface="Cambria Math" panose="02040503050406030204" pitchFamily="18" charset="0"/>
                                  </a:rPr>
                                </m:ctrlPr>
                              </m:sSubPr>
                              <m:e>
                                <m:r>
                                  <m:rPr>
                                    <m:sty m:val="p"/>
                                  </m:rPr>
                                  <a:rPr lang="en-US" altLang="zh-CN" sz="1600" i="1" dirty="0">
                                    <a:latin typeface="Cambria Math"/>
                                  </a:rPr>
                                  <m:t>y</m:t>
                                </m:r>
                              </m:e>
                              <m:sub>
                                <m:r>
                                  <a:rPr lang="en-US" altLang="zh-CN" sz="1600" i="1" dirty="0">
                                    <a:latin typeface="Cambria Math"/>
                                  </a:rPr>
                                  <m:t>5</m:t>
                                </m:r>
                              </m:sub>
                            </m:sSub>
                            <m:r>
                              <a:rPr lang="en-US" altLang="zh-CN" sz="1600" b="1" i="1" dirty="0" smtClean="0">
                                <a:latin typeface="Cambria Math"/>
                              </a:rPr>
                              <m:t>=−</m:t>
                            </m:r>
                            <m:r>
                              <a:rPr lang="en-US" altLang="zh-CN" sz="1600" b="1" i="1" dirty="0" smtClean="0">
                                <a:latin typeface="Cambria Math"/>
                              </a:rPr>
                              <m:t>𝟕</m:t>
                            </m:r>
                          </m:e>
                          <m:e>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𝟐</m:t>
                                </m:r>
                              </m:sub>
                            </m:sSub>
                            <m:r>
                              <a:rPr lang="en-US" altLang="zh-CN" sz="1600" b="1" i="1" dirty="0" smtClean="0">
                                <a:latin typeface="Cambria Math"/>
                              </a:rPr>
                              <m:t>,</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𝟑</m:t>
                                </m:r>
                              </m:sub>
                            </m:sSub>
                            <m:r>
                              <a:rPr lang="en-US" altLang="zh-CN" sz="1600" b="1" i="1" dirty="0" smtClean="0">
                                <a:latin typeface="Cambria Math"/>
                              </a:rPr>
                              <m:t>,</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𝟒</m:t>
                                </m:r>
                              </m:sub>
                            </m:sSub>
                            <m:r>
                              <a:rPr lang="en-US" altLang="zh-CN" sz="1600" b="1" i="1" dirty="0" smtClean="0">
                                <a:latin typeface="Cambria Math"/>
                              </a:rPr>
                              <m:t>,</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𝟓</m:t>
                                </m:r>
                              </m:sub>
                            </m:sSub>
                            <m:r>
                              <a:rPr lang="en-US" altLang="zh-CN" sz="1600" b="1" i="1" dirty="0" smtClean="0">
                                <a:latin typeface="Cambria Math"/>
                              </a:rPr>
                              <m:t>≥</m:t>
                            </m:r>
                            <m:r>
                              <a:rPr lang="en-US" altLang="zh-CN" sz="1600" b="1" i="1" dirty="0" smtClean="0">
                                <a:latin typeface="Cambria Math"/>
                              </a:rPr>
                              <m:t>𝟎</m:t>
                            </m:r>
                            <m:r>
                              <a:rPr lang="en-US" altLang="zh-CN" sz="1600" b="1" i="1" dirty="0" smtClean="0">
                                <a:latin typeface="Cambria Math"/>
                              </a:rPr>
                              <m:t>,</m:t>
                            </m:r>
                            <m:sSub>
                              <m:sSubPr>
                                <m:ctrlPr>
                                  <a:rPr lang="en-US" altLang="zh-CN" sz="1600" b="1" i="1" dirty="0" smtClean="0">
                                    <a:latin typeface="Cambria Math" panose="02040503050406030204" pitchFamily="18" charset="0"/>
                                  </a:rPr>
                                </m:ctrlPr>
                              </m:sSubPr>
                              <m:e>
                                <m:r>
                                  <a:rPr lang="en-US" altLang="zh-CN" sz="1600" b="1" i="1" dirty="0" smtClean="0">
                                    <a:latin typeface="Cambria Math"/>
                                  </a:rPr>
                                  <m:t>𝒚</m:t>
                                </m:r>
                              </m:e>
                              <m:sub>
                                <m:r>
                                  <a:rPr lang="en-US" altLang="zh-CN" sz="1600" b="1" i="1" dirty="0" smtClean="0">
                                    <a:latin typeface="Cambria Math"/>
                                  </a:rPr>
                                  <m:t>𝟏</m:t>
                                </m:r>
                              </m:sub>
                            </m:sSub>
                            <m:r>
                              <a:rPr lang="zh-CN" altLang="en-US" sz="1600" i="1" dirty="0">
                                <a:latin typeface="Cambria Math"/>
                              </a:rPr>
                              <m:t>没有</m:t>
                            </m:r>
                            <m:r>
                              <a:rPr lang="zh-CN" altLang="en-US" sz="1600" i="1" dirty="0" smtClean="0">
                                <a:latin typeface="Cambria Math"/>
                              </a:rPr>
                              <m:t>非负</m:t>
                            </m:r>
                            <m:r>
                              <a:rPr lang="zh-CN" altLang="en-US" sz="1600" i="1" dirty="0">
                                <a:latin typeface="Cambria Math"/>
                              </a:rPr>
                              <m:t>限制</m:t>
                            </m:r>
                          </m:e>
                        </m:eqArr>
                      </m:e>
                    </m:d>
                  </m:oMath>
                </a14:m>
                <a:endParaRPr lang="en-US" altLang="zh-CN"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8950" y="1088901"/>
                <a:ext cx="9217025" cy="5616575"/>
              </a:xfrm>
              <a:blipFill rotWithShape="1">
                <a:blip r:embed="rId2"/>
                <a:stretch>
                  <a:fillRect l="-265" t="-543" b="-152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2.3</a:t>
            </a:r>
            <a:r>
              <a:rPr lang="zh-CN" altLang="en-US" dirty="0"/>
              <a:t> 对偶问题</a:t>
            </a:r>
            <a:r>
              <a:rPr lang="en-US" altLang="zh-CN" dirty="0"/>
              <a:t>(</a:t>
            </a:r>
            <a:r>
              <a:rPr lang="zh-CN" altLang="en-US" dirty="0"/>
              <a:t>续</a:t>
            </a:r>
            <a:r>
              <a:rPr lang="en-US" altLang="zh-CN" dirty="0"/>
              <a:t>3</a:t>
            </a:r>
            <a:r>
              <a:rPr lang="zh-CN" altLang="en-US" dirty="0"/>
              <a:t>注</a:t>
            </a:r>
            <a:r>
              <a:rPr lang="en-US" altLang="zh-CN" dirty="0"/>
              <a:t>)</a:t>
            </a:r>
            <a:endParaRPr lang="zh-CN" altLang="en-US" dirty="0"/>
          </a:p>
        </p:txBody>
      </p:sp>
      <p:sp>
        <p:nvSpPr>
          <p:cNvPr id="3" name="Content Placeholder 2"/>
          <p:cNvSpPr>
            <a:spLocks noGrp="1"/>
          </p:cNvSpPr>
          <p:nvPr>
            <p:ph idx="1"/>
          </p:nvPr>
        </p:nvSpPr>
        <p:spPr/>
        <p:txBody>
          <a:bodyPr/>
          <a:lstStyle/>
          <a:p>
            <a:r>
              <a:rPr lang="zh-CN" altLang="en-US" dirty="0"/>
              <a:t>变量约束的对应关系</a:t>
            </a: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602" y="1736973"/>
            <a:ext cx="6762750" cy="477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2"/>
                                        </p:tgtEl>
                                        <p:attrNameLst>
                                          <p:attrName>style.visibility</p:attrName>
                                        </p:attrNameLst>
                                      </p:cBhvr>
                                      <p:to>
                                        <p:strVal val="visible"/>
                                      </p:to>
                                    </p:set>
                                    <p:anim calcmode="lin" valueType="num">
                                      <p:cBhvr additive="base">
                                        <p:cTn id="13" dur="500" fill="hold"/>
                                        <p:tgtEl>
                                          <p:spTgt spid="40962"/>
                                        </p:tgtEl>
                                        <p:attrNameLst>
                                          <p:attrName>ppt_x</p:attrName>
                                        </p:attrNameLst>
                                      </p:cBhvr>
                                      <p:tavLst>
                                        <p:tav tm="0">
                                          <p:val>
                                            <p:strVal val="#ppt_x"/>
                                          </p:val>
                                        </p:tav>
                                        <p:tav tm="100000">
                                          <p:val>
                                            <p:strVal val="#ppt_x"/>
                                          </p:val>
                                        </p:tav>
                                      </p:tavLst>
                                    </p:anim>
                                    <p:anim calcmode="lin" valueType="num">
                                      <p:cBhvr additive="base">
                                        <p:cTn id="14" dur="500" fill="hold"/>
                                        <p:tgtEl>
                                          <p:spTgt spid="40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4)</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400" dirty="0"/>
                  <a:t>对偶定理</a:t>
                </a:r>
                <a14:m>
                  <m:oMath xmlns:m="http://schemas.openxmlformats.org/officeDocument/2006/math">
                    <m:r>
                      <a:rPr lang="en-US" altLang="zh-CN" sz="2400" i="1">
                        <a:latin typeface="Cambria Math"/>
                      </a:rPr>
                      <m:t>𝑳𝑷</m:t>
                    </m:r>
                    <m:r>
                      <a:rPr lang="en-US" altLang="zh-CN" sz="2400" i="1">
                        <a:latin typeface="Cambria Math"/>
                      </a:rPr>
                      <m:t>:</m:t>
                    </m:r>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a:rPr>
                              <m:t>𝒎𝒂𝒙</m:t>
                            </m:r>
                            <m:r>
                              <a:rPr lang="en-US" altLang="zh-CN" sz="2400" i="1">
                                <a:latin typeface="Cambria Math"/>
                              </a:rPr>
                              <m:t> </m:t>
                            </m:r>
                            <m:r>
                              <a:rPr lang="en-US" altLang="zh-CN" sz="2400" i="1">
                                <a:latin typeface="Cambria Math"/>
                              </a:rPr>
                              <m:t>𝒛</m:t>
                            </m:r>
                            <m:r>
                              <a:rPr lang="en-US" altLang="zh-CN" sz="2400" i="1">
                                <a:latin typeface="Cambria Math"/>
                              </a:rPr>
                              <m:t>=</m:t>
                            </m:r>
                            <m:sSup>
                              <m:sSupPr>
                                <m:ctrlPr>
                                  <a:rPr lang="en-US" altLang="zh-CN" sz="2400" i="1">
                                    <a:latin typeface="Cambria Math" panose="02040503050406030204" pitchFamily="18" charset="0"/>
                                  </a:rPr>
                                </m:ctrlPr>
                              </m:sSupPr>
                              <m:e>
                                <m:r>
                                  <a:rPr lang="en-US" altLang="zh-CN" sz="2400" i="1">
                                    <a:latin typeface="Cambria Math"/>
                                  </a:rPr>
                                  <m:t>𝒄</m:t>
                                </m:r>
                              </m:e>
                              <m:sup>
                                <m:r>
                                  <a:rPr lang="en-US" altLang="zh-CN" sz="2400" i="1">
                                    <a:latin typeface="Cambria Math"/>
                                  </a:rPr>
                                  <m:t>𝑻</m:t>
                                </m:r>
                              </m:sup>
                            </m:sSup>
                            <m:r>
                              <a:rPr lang="en-US" altLang="zh-CN" sz="2400" i="1">
                                <a:latin typeface="Cambria Math"/>
                              </a:rPr>
                              <m:t>𝒙</m:t>
                            </m:r>
                          </m:e>
                          <m:e>
                            <m:r>
                              <a:rPr lang="en-US" altLang="zh-CN" sz="2400" i="1">
                                <a:latin typeface="Cambria Math"/>
                              </a:rPr>
                              <m:t>𝒔</m:t>
                            </m:r>
                            <m:r>
                              <a:rPr lang="en-US" altLang="zh-CN" sz="2400" i="1">
                                <a:latin typeface="Cambria Math"/>
                              </a:rPr>
                              <m:t>.</m:t>
                            </m:r>
                            <m:r>
                              <a:rPr lang="en-US" altLang="zh-CN" sz="2400" i="1">
                                <a:latin typeface="Cambria Math"/>
                              </a:rPr>
                              <m:t>𝒕</m:t>
                            </m:r>
                            <m:r>
                              <a:rPr lang="en-US" altLang="zh-CN" sz="2400" i="1">
                                <a:latin typeface="Cambria Math"/>
                              </a:rPr>
                              <m:t>. </m:t>
                            </m:r>
                            <m:r>
                              <a:rPr lang="en-US" altLang="zh-CN" sz="2400" i="1">
                                <a:latin typeface="Cambria Math"/>
                              </a:rPr>
                              <m:t>𝑨𝒙</m:t>
                            </m:r>
                            <m:r>
                              <a:rPr lang="en-US" altLang="zh-CN" sz="2400" i="1">
                                <a:latin typeface="Cambria Math"/>
                              </a:rPr>
                              <m:t>≤</m:t>
                            </m:r>
                            <m:r>
                              <a:rPr lang="en-US" altLang="zh-CN" sz="2400" i="1">
                                <a:latin typeface="Cambria Math"/>
                              </a:rPr>
                              <m:t>𝒃</m:t>
                            </m:r>
                          </m:e>
                          <m:e>
                            <m:r>
                              <a:rPr lang="en-US" altLang="zh-CN" sz="2400" i="1">
                                <a:latin typeface="Cambria Math"/>
                              </a:rPr>
                              <m:t>𝒙</m:t>
                            </m:r>
                            <m:r>
                              <a:rPr lang="en-US" altLang="zh-CN" sz="2400" i="1">
                                <a:latin typeface="Cambria Math"/>
                              </a:rPr>
                              <m:t>≥</m:t>
                            </m:r>
                            <m:r>
                              <a:rPr lang="en-US" altLang="zh-CN" sz="2400" i="1">
                                <a:latin typeface="Cambria Math"/>
                              </a:rPr>
                              <m:t>𝟎</m:t>
                            </m:r>
                          </m:e>
                        </m:eqArr>
                      </m:e>
                    </m:d>
                  </m:oMath>
                </a14:m>
                <a:r>
                  <a:rPr lang="zh-CN" altLang="en-US" sz="2400" dirty="0"/>
                  <a:t>   </a:t>
                </a:r>
                <a14:m>
                  <m:oMath xmlns:m="http://schemas.openxmlformats.org/officeDocument/2006/math">
                    <m:r>
                      <a:rPr lang="en-US" altLang="zh-CN" sz="2400" i="1" dirty="0">
                        <a:latin typeface="Cambria Math"/>
                      </a:rPr>
                      <m:t>𝑫𝑷</m:t>
                    </m:r>
                    <m:r>
                      <a:rPr lang="en-US" altLang="zh-CN" sz="2400" i="1" dirty="0">
                        <a:latin typeface="Cambria Math"/>
                      </a:rPr>
                      <m:t>:</m:t>
                    </m:r>
                    <m:d>
                      <m:dPr>
                        <m:begChr m:val="{"/>
                        <m:endChr m:val=""/>
                        <m:ctrlPr>
                          <a:rPr lang="en-US" altLang="zh-CN" sz="2400" i="1" dirty="0">
                            <a:latin typeface="Cambria Math" panose="02040503050406030204" pitchFamily="18" charset="0"/>
                          </a:rPr>
                        </m:ctrlPr>
                      </m:dPr>
                      <m:e>
                        <m:eqArr>
                          <m:eqArrPr>
                            <m:ctrlPr>
                              <a:rPr lang="en-US" altLang="zh-CN" sz="2400" i="1" dirty="0">
                                <a:latin typeface="Cambria Math" panose="02040503050406030204" pitchFamily="18" charset="0"/>
                              </a:rPr>
                            </m:ctrlPr>
                          </m:eqArrPr>
                          <m:e>
                            <m:r>
                              <a:rPr lang="en-US" altLang="zh-CN" sz="2400" i="1" dirty="0">
                                <a:latin typeface="Cambria Math"/>
                              </a:rPr>
                              <m:t>𝒎𝒊𝒏</m:t>
                            </m:r>
                            <m:r>
                              <a:rPr lang="en-US" altLang="zh-CN" sz="2400" i="1" dirty="0">
                                <a:latin typeface="Cambria Math"/>
                              </a:rPr>
                              <m:t> </m:t>
                            </m:r>
                            <m:r>
                              <a:rPr lang="en-US" altLang="zh-CN" sz="2400" i="1" dirty="0">
                                <a:latin typeface="Cambria Math"/>
                              </a:rPr>
                              <m:t>𝒇</m:t>
                            </m:r>
                            <m:r>
                              <a:rPr lang="en-US" altLang="zh-CN" sz="2400" i="1" dirty="0">
                                <a:latin typeface="Cambria Math"/>
                              </a:rPr>
                              <m:t>=</m:t>
                            </m:r>
                            <m:sSup>
                              <m:sSupPr>
                                <m:ctrlPr>
                                  <a:rPr lang="en-US" altLang="zh-CN" sz="2400" i="1" dirty="0">
                                    <a:latin typeface="Cambria Math" panose="02040503050406030204" pitchFamily="18" charset="0"/>
                                  </a:rPr>
                                </m:ctrlPr>
                              </m:sSupPr>
                              <m:e>
                                <m:r>
                                  <a:rPr lang="en-US" altLang="zh-CN" sz="2400" i="1" dirty="0">
                                    <a:latin typeface="Cambria Math"/>
                                  </a:rPr>
                                  <m:t>𝒃</m:t>
                                </m:r>
                              </m:e>
                              <m:sup>
                                <m:r>
                                  <a:rPr lang="en-US" altLang="zh-CN" sz="2400" b="1" i="1" dirty="0" smtClean="0">
                                    <a:latin typeface="Cambria Math"/>
                                  </a:rPr>
                                  <m:t>𝑻</m:t>
                                </m:r>
                              </m:sup>
                            </m:sSup>
                            <m:r>
                              <a:rPr lang="en-US" altLang="zh-CN" sz="2400" i="1" dirty="0">
                                <a:latin typeface="Cambria Math"/>
                              </a:rPr>
                              <m:t>𝒚</m:t>
                            </m:r>
                          </m:e>
                          <m:e>
                            <m:sSup>
                              <m:sSupPr>
                                <m:ctrlPr>
                                  <a:rPr lang="en-US" altLang="zh-CN" sz="2400" i="1" dirty="0">
                                    <a:latin typeface="Cambria Math" panose="02040503050406030204" pitchFamily="18" charset="0"/>
                                  </a:rPr>
                                </m:ctrlPr>
                              </m:sSupPr>
                              <m:e>
                                <m:r>
                                  <a:rPr lang="en-US" altLang="zh-CN" sz="2400" i="1" dirty="0">
                                    <a:latin typeface="Cambria Math"/>
                                  </a:rPr>
                                  <m:t>𝑨</m:t>
                                </m:r>
                              </m:e>
                              <m:sup>
                                <m:r>
                                  <a:rPr lang="en-US" altLang="zh-CN" sz="2400" i="1" dirty="0">
                                    <a:latin typeface="Cambria Math"/>
                                  </a:rPr>
                                  <m:t>𝑻</m:t>
                                </m:r>
                              </m:sup>
                            </m:sSup>
                            <m:r>
                              <a:rPr lang="en-US" altLang="zh-CN" sz="2400" i="1" dirty="0">
                                <a:latin typeface="Cambria Math"/>
                              </a:rPr>
                              <m:t>𝒚</m:t>
                            </m:r>
                            <m:r>
                              <a:rPr lang="en-US" altLang="zh-CN" sz="2400" i="1" dirty="0">
                                <a:latin typeface="Cambria Math"/>
                              </a:rPr>
                              <m:t>≥</m:t>
                            </m:r>
                            <m:r>
                              <a:rPr lang="en-US" altLang="zh-CN" sz="2400" i="1" dirty="0">
                                <a:latin typeface="Cambria Math"/>
                              </a:rPr>
                              <m:t>𝒄</m:t>
                            </m:r>
                          </m:e>
                          <m:e>
                            <m:r>
                              <a:rPr lang="en-US" altLang="zh-CN" sz="2400" i="1" dirty="0">
                                <a:latin typeface="Cambria Math"/>
                              </a:rPr>
                              <m:t>𝒚</m:t>
                            </m:r>
                            <m:r>
                              <a:rPr lang="en-US" altLang="zh-CN" sz="2400" i="1" dirty="0">
                                <a:latin typeface="Cambria Math"/>
                              </a:rPr>
                              <m:t>≥</m:t>
                            </m:r>
                            <m:r>
                              <a:rPr lang="en-US" altLang="zh-CN" sz="2400" i="1" dirty="0">
                                <a:latin typeface="Cambria Math"/>
                              </a:rPr>
                              <m:t>𝟎</m:t>
                            </m:r>
                          </m:e>
                        </m:eqArr>
                      </m:e>
                    </m:d>
                  </m:oMath>
                </a14:m>
                <a:endParaRPr lang="en-US" altLang="zh-CN" sz="2400" dirty="0"/>
              </a:p>
              <a:p>
                <a:r>
                  <a:rPr lang="zh-CN" altLang="en-US" sz="2400" dirty="0"/>
                  <a:t>定理</a:t>
                </a:r>
                <a:r>
                  <a:rPr lang="en-US" altLang="zh-CN" sz="2400" dirty="0"/>
                  <a:t>(</a:t>
                </a:r>
                <a:r>
                  <a:rPr lang="zh-CN" altLang="en-US" sz="2400" dirty="0">
                    <a:solidFill>
                      <a:srgbClr val="FF0000"/>
                    </a:solidFill>
                  </a:rPr>
                  <a:t>弱对偶定理</a:t>
                </a:r>
                <a:r>
                  <a:rPr lang="en-US" altLang="zh-CN" sz="2400" dirty="0"/>
                  <a:t>)</a:t>
                </a:r>
                <a:r>
                  <a:rPr lang="zh-CN" altLang="en-US" sz="2400" dirty="0"/>
                  <a:t>：若</a:t>
                </a:r>
                <a14:m>
                  <m:oMath xmlns:m="http://schemas.openxmlformats.org/officeDocument/2006/math">
                    <m:r>
                      <a:rPr lang="en-US" altLang="zh-CN" sz="2400" b="1" i="1" smtClean="0">
                        <a:latin typeface="Cambria Math"/>
                      </a:rPr>
                      <m:t>𝒙</m:t>
                    </m:r>
                    <m:r>
                      <a:rPr lang="en-US" altLang="zh-CN" sz="2400" b="1" i="1" smtClean="0">
                        <a:latin typeface="Cambria Math"/>
                      </a:rPr>
                      <m:t>,</m:t>
                    </m:r>
                    <m:r>
                      <a:rPr lang="en-US" altLang="zh-CN" sz="2400" b="1" i="1" smtClean="0">
                        <a:latin typeface="Cambria Math"/>
                      </a:rPr>
                      <m:t>𝒚</m:t>
                    </m:r>
                  </m:oMath>
                </a14:m>
                <a:r>
                  <a:rPr lang="zh-CN" altLang="en-US" sz="2400" dirty="0"/>
                  <a:t>分别是</a:t>
                </a:r>
                <a14:m>
                  <m:oMath xmlns:m="http://schemas.openxmlformats.org/officeDocument/2006/math">
                    <m:r>
                      <a:rPr lang="en-US" altLang="zh-CN" sz="2400" b="1" i="1" smtClean="0">
                        <a:latin typeface="Cambria Math"/>
                      </a:rPr>
                      <m:t>𝑳𝑷</m:t>
                    </m:r>
                    <m:r>
                      <a:rPr lang="en-US" altLang="zh-CN" sz="2400" b="1" i="1" smtClean="0">
                        <a:latin typeface="Cambria Math"/>
                      </a:rPr>
                      <m:t>,</m:t>
                    </m:r>
                    <m:r>
                      <a:rPr lang="en-US" altLang="zh-CN" sz="2400" b="1" i="1" smtClean="0">
                        <a:latin typeface="Cambria Math"/>
                      </a:rPr>
                      <m:t>𝑫𝑷</m:t>
                    </m:r>
                  </m:oMath>
                </a14:m>
                <a:r>
                  <a:rPr lang="zh-CN" altLang="en-US" sz="2400" dirty="0"/>
                  <a:t>问题的可行解，则</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r>
                      <a:rPr lang="en-US" altLang="zh-CN" sz="2400" b="1" i="1" smtClean="0">
                        <a:latin typeface="Cambria Math"/>
                      </a:rPr>
                      <m:t>𝒙</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𝒃</m:t>
                        </m:r>
                      </m:e>
                      <m:sup>
                        <m:r>
                          <a:rPr lang="en-US" altLang="zh-CN" sz="2400" b="1" i="1" smtClean="0">
                            <a:latin typeface="Cambria Math"/>
                          </a:rPr>
                          <m:t>𝑻</m:t>
                        </m:r>
                      </m:sup>
                    </m:sSup>
                    <m:r>
                      <a:rPr lang="en-US" altLang="zh-CN" sz="2400" b="1" i="1" smtClean="0">
                        <a:latin typeface="Cambria Math"/>
                      </a:rPr>
                      <m:t>𝒚</m:t>
                    </m:r>
                  </m:oMath>
                </a14:m>
                <a:endParaRPr lang="en-US" altLang="zh-CN" sz="2400" b="1" dirty="0"/>
              </a:p>
              <a:p>
                <a:pPr lvl="1"/>
                <a:r>
                  <a:rPr lang="zh-CN" altLang="en-US" sz="2000" dirty="0"/>
                  <a:t>推论</a:t>
                </a:r>
                <a:r>
                  <a:rPr lang="en-US" altLang="zh-CN" sz="2000" dirty="0"/>
                  <a:t>(</a:t>
                </a:r>
                <a:r>
                  <a:rPr lang="zh-CN" altLang="en-US" sz="2400" dirty="0">
                    <a:solidFill>
                      <a:srgbClr val="FF0000"/>
                    </a:solidFill>
                    <a:ea typeface="+mn-ea"/>
                    <a:cs typeface="+mn-cs"/>
                  </a:rPr>
                  <a:t>最优性准则定理</a:t>
                </a:r>
                <a:r>
                  <a:rPr lang="en-US" altLang="zh-CN" sz="2000" dirty="0"/>
                  <a:t>) </a:t>
                </a:r>
                <a:r>
                  <a:rPr lang="zh-CN" altLang="en-US" sz="2000" dirty="0"/>
                  <a:t>：若</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a:rPr>
                          <m:t>𝒙</m:t>
                        </m:r>
                      </m:e>
                      <m:sup>
                        <m:r>
                          <a:rPr lang="en-US" altLang="zh-CN" sz="2000" b="1" i="1" smtClean="0">
                            <a:latin typeface="Cambria Math"/>
                          </a:rPr>
                          <m:t>𝟎</m:t>
                        </m:r>
                      </m:sup>
                    </m:sSup>
                    <m:r>
                      <a:rPr lang="en-US" altLang="zh-CN" sz="2000" b="1" i="1" smtClean="0">
                        <a:latin typeface="Cambria Math"/>
                      </a:rPr>
                      <m:t>,</m:t>
                    </m:r>
                    <m:sSup>
                      <m:sSupPr>
                        <m:ctrlPr>
                          <a:rPr lang="en-US" altLang="zh-CN" sz="2000" b="1" i="1" smtClean="0">
                            <a:latin typeface="Cambria Math" panose="02040503050406030204" pitchFamily="18" charset="0"/>
                          </a:rPr>
                        </m:ctrlPr>
                      </m:sSupPr>
                      <m:e>
                        <m:r>
                          <a:rPr lang="en-US" altLang="zh-CN" sz="2000" b="1" i="1" smtClean="0">
                            <a:latin typeface="Cambria Math"/>
                          </a:rPr>
                          <m:t>𝒚</m:t>
                        </m:r>
                      </m:e>
                      <m:sup>
                        <m:r>
                          <a:rPr lang="en-US" altLang="zh-CN" sz="2000" b="1" i="1" smtClean="0">
                            <a:latin typeface="Cambria Math"/>
                          </a:rPr>
                          <m:t>𝟎</m:t>
                        </m:r>
                      </m:sup>
                    </m:sSup>
                  </m:oMath>
                </a14:m>
                <a:r>
                  <a:rPr lang="zh-CN" altLang="en-US" sz="2000" dirty="0"/>
                  <a:t>分别是</a:t>
                </a:r>
                <a14:m>
                  <m:oMath xmlns:m="http://schemas.openxmlformats.org/officeDocument/2006/math">
                    <m:r>
                      <a:rPr lang="en-US" altLang="zh-CN" sz="2000" b="1" i="1" smtClean="0">
                        <a:latin typeface="Cambria Math"/>
                      </a:rPr>
                      <m:t>𝑳𝑷</m:t>
                    </m:r>
                    <m:r>
                      <a:rPr lang="en-US" altLang="zh-CN" sz="2000" b="1" i="1" smtClean="0">
                        <a:latin typeface="Cambria Math"/>
                      </a:rPr>
                      <m:t>,</m:t>
                    </m:r>
                    <m:r>
                      <a:rPr lang="en-US" altLang="zh-CN" sz="2000" b="1" i="1" smtClean="0">
                        <a:latin typeface="Cambria Math"/>
                      </a:rPr>
                      <m:t>𝑫𝑷</m:t>
                    </m:r>
                  </m:oMath>
                </a14:m>
                <a:r>
                  <a:rPr lang="zh-CN" altLang="en-US" sz="2000" dirty="0"/>
                  <a:t>问题的可行解，当</a:t>
                </a:r>
                <a14:m>
                  <m:oMath xmlns:m="http://schemas.openxmlformats.org/officeDocument/2006/math">
                    <m:sSup>
                      <m:sSupPr>
                        <m:ctrlPr>
                          <a:rPr lang="en-US" altLang="zh-CN" sz="2000" b="1" i="1" smtClean="0">
                            <a:latin typeface="Cambria Math" panose="02040503050406030204" pitchFamily="18" charset="0"/>
                          </a:rPr>
                        </m:ctrlPr>
                      </m:sSupPr>
                      <m:e>
                        <m:r>
                          <a:rPr lang="en-US" altLang="zh-CN" sz="2000" b="1" i="1" smtClean="0">
                            <a:latin typeface="Cambria Math"/>
                          </a:rPr>
                          <m:t>𝒄</m:t>
                        </m:r>
                      </m:e>
                      <m:sup>
                        <m:r>
                          <a:rPr lang="en-US" altLang="zh-CN" sz="2000" b="1" i="1" smtClean="0">
                            <a:latin typeface="Cambria Math"/>
                          </a:rPr>
                          <m:t>𝑻</m:t>
                        </m:r>
                      </m:sup>
                    </m:sSup>
                    <m:sSup>
                      <m:sSupPr>
                        <m:ctrlPr>
                          <a:rPr lang="en-US" altLang="zh-CN" sz="2000" b="1" i="1" smtClean="0">
                            <a:latin typeface="Cambria Math" panose="02040503050406030204" pitchFamily="18" charset="0"/>
                          </a:rPr>
                        </m:ctrlPr>
                      </m:sSupPr>
                      <m:e>
                        <m:r>
                          <a:rPr lang="en-US" altLang="zh-CN" sz="2000" b="1" i="1" smtClean="0">
                            <a:latin typeface="Cambria Math"/>
                          </a:rPr>
                          <m:t>𝒙</m:t>
                        </m:r>
                      </m:e>
                      <m:sup>
                        <m:r>
                          <a:rPr lang="en-US" altLang="zh-CN" sz="2000" b="1" i="1" smtClean="0">
                            <a:latin typeface="Cambria Math"/>
                          </a:rPr>
                          <m:t>𝟎</m:t>
                        </m:r>
                      </m:sup>
                    </m:sSup>
                    <m:r>
                      <a:rPr lang="en-US" altLang="zh-CN" sz="2000" b="1" i="1" smtClean="0">
                        <a:latin typeface="Cambria Math"/>
                      </a:rPr>
                      <m:t>=</m:t>
                    </m:r>
                    <m:sSup>
                      <m:sSupPr>
                        <m:ctrlPr>
                          <a:rPr lang="en-US" altLang="zh-CN" sz="2000" b="1" i="1" smtClean="0">
                            <a:latin typeface="Cambria Math" panose="02040503050406030204" pitchFamily="18" charset="0"/>
                          </a:rPr>
                        </m:ctrlPr>
                      </m:sSupPr>
                      <m:e>
                        <m:r>
                          <a:rPr lang="en-US" altLang="zh-CN" sz="2000" b="1" i="1" smtClean="0">
                            <a:latin typeface="Cambria Math"/>
                          </a:rPr>
                          <m:t>𝒃</m:t>
                        </m:r>
                      </m:e>
                      <m:sup>
                        <m:r>
                          <a:rPr lang="en-US" altLang="zh-CN" sz="2000" b="1" i="1" smtClean="0">
                            <a:latin typeface="Cambria Math"/>
                          </a:rPr>
                          <m:t>𝑻</m:t>
                        </m:r>
                      </m:sup>
                    </m:sSup>
                    <m:sSup>
                      <m:sSupPr>
                        <m:ctrlPr>
                          <a:rPr lang="en-US" altLang="zh-CN" sz="2000" b="1" i="1" smtClean="0">
                            <a:latin typeface="Cambria Math" panose="02040503050406030204" pitchFamily="18" charset="0"/>
                          </a:rPr>
                        </m:ctrlPr>
                      </m:sSupPr>
                      <m:e>
                        <m:r>
                          <a:rPr lang="en-US" altLang="zh-CN" sz="2000" b="1" i="1" smtClean="0">
                            <a:latin typeface="Cambria Math"/>
                          </a:rPr>
                          <m:t>𝒚</m:t>
                        </m:r>
                      </m:e>
                      <m:sup>
                        <m:r>
                          <a:rPr lang="en-US" altLang="zh-CN" sz="2000" b="1" i="1" smtClean="0">
                            <a:latin typeface="Cambria Math"/>
                          </a:rPr>
                          <m:t>𝟎</m:t>
                        </m:r>
                      </m:sup>
                    </m:sSup>
                    <m:r>
                      <a:rPr lang="zh-CN" altLang="en-US" sz="2000" b="1" i="1" smtClean="0">
                        <a:latin typeface="Cambria Math"/>
                      </a:rPr>
                      <m:t>时</m:t>
                    </m:r>
                  </m:oMath>
                </a14:m>
                <a:r>
                  <a:rPr lang="en-US" altLang="zh-CN" sz="2000" dirty="0"/>
                  <a:t>,</a:t>
                </a:r>
                <a:r>
                  <a:rPr lang="zh-CN" altLang="en-US" sz="2000" dirty="0"/>
                  <a:t>若</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a:rPr>
                          <m:t>𝒙</m:t>
                        </m:r>
                      </m:e>
                      <m:sup>
                        <m:r>
                          <a:rPr lang="en-US" altLang="zh-CN" sz="2000" i="1">
                            <a:latin typeface="Cambria Math"/>
                          </a:rPr>
                          <m:t>𝟎</m:t>
                        </m:r>
                      </m:sup>
                    </m:sSup>
                    <m:r>
                      <a:rPr lang="en-US" altLang="zh-CN" sz="2000" i="1">
                        <a:latin typeface="Cambria Math"/>
                      </a:rPr>
                      <m:t>,</m:t>
                    </m:r>
                    <m:sSup>
                      <m:sSupPr>
                        <m:ctrlPr>
                          <a:rPr lang="en-US" altLang="zh-CN" sz="2000" i="1">
                            <a:latin typeface="Cambria Math" panose="02040503050406030204" pitchFamily="18" charset="0"/>
                          </a:rPr>
                        </m:ctrlPr>
                      </m:sSupPr>
                      <m:e>
                        <m:r>
                          <a:rPr lang="en-US" altLang="zh-CN" sz="2000" i="1">
                            <a:latin typeface="Cambria Math"/>
                          </a:rPr>
                          <m:t>𝒚</m:t>
                        </m:r>
                      </m:e>
                      <m:sup>
                        <m:r>
                          <a:rPr lang="en-US" altLang="zh-CN" sz="2000" i="1">
                            <a:latin typeface="Cambria Math"/>
                          </a:rPr>
                          <m:t>𝟎</m:t>
                        </m:r>
                      </m:sup>
                    </m:sSup>
                  </m:oMath>
                </a14:m>
                <a:r>
                  <a:rPr lang="zh-CN" altLang="en-US" sz="2000" dirty="0"/>
                  <a:t>分别是</a:t>
                </a:r>
                <a14:m>
                  <m:oMath xmlns:m="http://schemas.openxmlformats.org/officeDocument/2006/math">
                    <m:r>
                      <a:rPr lang="en-US" altLang="zh-CN" sz="2000" i="1">
                        <a:latin typeface="Cambria Math"/>
                      </a:rPr>
                      <m:t>𝑳𝑷</m:t>
                    </m:r>
                    <m:r>
                      <a:rPr lang="en-US" altLang="zh-CN" sz="2000" i="1">
                        <a:latin typeface="Cambria Math"/>
                      </a:rPr>
                      <m:t>,</m:t>
                    </m:r>
                    <m:r>
                      <a:rPr lang="en-US" altLang="zh-CN" sz="2000" i="1">
                        <a:latin typeface="Cambria Math"/>
                      </a:rPr>
                      <m:t>𝑫𝑷</m:t>
                    </m:r>
                  </m:oMath>
                </a14:m>
                <a:r>
                  <a:rPr lang="zh-CN" altLang="en-US" sz="2000" dirty="0"/>
                  <a:t>问题的最优解</a:t>
                </a:r>
                <a:endParaRPr lang="en-US" altLang="zh-CN" sz="2000" dirty="0"/>
              </a:p>
              <a:p>
                <a:pPr lvl="1"/>
                <a:r>
                  <a:rPr lang="zh-CN" altLang="en-US" sz="2000" dirty="0"/>
                  <a:t>推论：若</a:t>
                </a:r>
                <a14:m>
                  <m:oMath xmlns:m="http://schemas.openxmlformats.org/officeDocument/2006/math">
                    <m:r>
                      <a:rPr lang="en-US" altLang="zh-CN" sz="2000" b="1" i="1" smtClean="0">
                        <a:latin typeface="Cambria Math"/>
                      </a:rPr>
                      <m:t>𝑳𝑷</m:t>
                    </m:r>
                  </m:oMath>
                </a14:m>
                <a:r>
                  <a:rPr lang="zh-CN" altLang="en-US" sz="2000" dirty="0"/>
                  <a:t>有可行解，则</a:t>
                </a:r>
                <a:r>
                  <a:rPr lang="en-US" altLang="zh-CN" sz="2000" i="1" dirty="0"/>
                  <a:t>L</a:t>
                </a:r>
                <a14:m>
                  <m:oMath xmlns:m="http://schemas.openxmlformats.org/officeDocument/2006/math">
                    <m:r>
                      <a:rPr lang="en-US" altLang="zh-CN" sz="2000" b="1" i="1" smtClean="0">
                        <a:latin typeface="Cambria Math"/>
                      </a:rPr>
                      <m:t>𝑷</m:t>
                    </m:r>
                  </m:oMath>
                </a14:m>
                <a:r>
                  <a:rPr lang="zh-CN" altLang="en-US" sz="2000" dirty="0"/>
                  <a:t>有最优解的充要条件是</a:t>
                </a:r>
                <a14:m>
                  <m:oMath xmlns:m="http://schemas.openxmlformats.org/officeDocument/2006/math">
                    <m:r>
                      <a:rPr lang="en-US" altLang="zh-CN" sz="2000" b="1" i="1" smtClean="0">
                        <a:latin typeface="Cambria Math"/>
                      </a:rPr>
                      <m:t>𝑫𝑷</m:t>
                    </m:r>
                  </m:oMath>
                </a14:m>
                <a:r>
                  <a:rPr lang="zh-CN" altLang="en-US" sz="2000" dirty="0"/>
                  <a:t>有可行解</a:t>
                </a:r>
                <a:endParaRPr lang="en-US" altLang="zh-CN" sz="2000" dirty="0"/>
              </a:p>
              <a:p>
                <a:pPr lvl="1"/>
                <a:r>
                  <a:rPr lang="zh-CN" altLang="en-US" sz="2000" dirty="0"/>
                  <a:t>推论：若</a:t>
                </a:r>
                <a:r>
                  <a:rPr lang="en-US" altLang="zh-CN" sz="2000" i="1" dirty="0"/>
                  <a:t>D</a:t>
                </a:r>
                <a14:m>
                  <m:oMath xmlns:m="http://schemas.openxmlformats.org/officeDocument/2006/math">
                    <m:r>
                      <a:rPr lang="en-US" altLang="zh-CN" sz="2000" i="1">
                        <a:latin typeface="Cambria Math"/>
                      </a:rPr>
                      <m:t>𝑷</m:t>
                    </m:r>
                  </m:oMath>
                </a14:m>
                <a:r>
                  <a:rPr lang="zh-CN" altLang="en-US" sz="2000" dirty="0"/>
                  <a:t>有可行解，则</a:t>
                </a:r>
                <a14:m>
                  <m:oMath xmlns:m="http://schemas.openxmlformats.org/officeDocument/2006/math">
                    <m:r>
                      <a:rPr lang="en-US" altLang="zh-CN" sz="2000" b="1" i="1" smtClean="0">
                        <a:latin typeface="Cambria Math"/>
                      </a:rPr>
                      <m:t>𝑫</m:t>
                    </m:r>
                    <m:r>
                      <a:rPr lang="en-US" altLang="zh-CN" sz="2000" i="1">
                        <a:latin typeface="Cambria Math"/>
                      </a:rPr>
                      <m:t>𝑷</m:t>
                    </m:r>
                  </m:oMath>
                </a14:m>
                <a:r>
                  <a:rPr lang="zh-CN" altLang="en-US" sz="2000" dirty="0"/>
                  <a:t>有最优解的充要条件是</a:t>
                </a:r>
                <a14:m>
                  <m:oMath xmlns:m="http://schemas.openxmlformats.org/officeDocument/2006/math">
                    <m:r>
                      <a:rPr lang="en-US" altLang="zh-CN" sz="2000" b="1" i="1" smtClean="0">
                        <a:latin typeface="Cambria Math"/>
                      </a:rPr>
                      <m:t>𝑳</m:t>
                    </m:r>
                    <m:r>
                      <a:rPr lang="en-US" altLang="zh-CN" sz="2000" i="1">
                        <a:latin typeface="Cambria Math"/>
                      </a:rPr>
                      <m:t>𝑷</m:t>
                    </m:r>
                  </m:oMath>
                </a14:m>
                <a:r>
                  <a:rPr lang="zh-CN" altLang="en-US" sz="2000" dirty="0"/>
                  <a:t>有可行解</a:t>
                </a:r>
                <a:endParaRPr lang="en-US" altLang="zh-CN" sz="2000" dirty="0"/>
              </a:p>
              <a:p>
                <a:r>
                  <a:rPr lang="zh-CN" altLang="en-US" sz="2400" dirty="0"/>
                  <a:t>从而利用对偶理论容易判断</a:t>
                </a:r>
                <a:r>
                  <a:rPr lang="en-US" altLang="zh-CN" sz="2400" dirty="0"/>
                  <a:t>LP</a:t>
                </a:r>
                <a:r>
                  <a:rPr lang="zh-CN" altLang="en-US" sz="2400" dirty="0"/>
                  <a:t>问题是否存在最优解</a:t>
                </a:r>
                <a:endParaRPr lang="en-US" altLang="zh-CN" sz="2400" dirty="0"/>
              </a:p>
              <a:p>
                <a:pPr lvl="1"/>
                <a:r>
                  <a:rPr lang="zh-CN" altLang="en-US" sz="2000" dirty="0"/>
                  <a:t>若</a:t>
                </a:r>
                <a:r>
                  <a:rPr lang="en-US" altLang="zh-CN" sz="2000" dirty="0"/>
                  <a:t>LP</a:t>
                </a:r>
                <a:r>
                  <a:rPr lang="zh-CN" altLang="en-US" sz="2000" dirty="0"/>
                  <a:t>存在可行解，而其</a:t>
                </a:r>
                <a:r>
                  <a:rPr lang="en-US" altLang="zh-CN" sz="2000" dirty="0"/>
                  <a:t>DP</a:t>
                </a:r>
                <a:r>
                  <a:rPr lang="zh-CN" altLang="en-US" sz="2000" dirty="0"/>
                  <a:t>问题没有可行解，则</a:t>
                </a:r>
                <a:r>
                  <a:rPr lang="en-US" altLang="zh-CN" sz="2000" dirty="0"/>
                  <a:t>LP</a:t>
                </a:r>
                <a:r>
                  <a:rPr lang="zh-CN" altLang="en-US" sz="2000" dirty="0"/>
                  <a:t>问题无最优解</a:t>
                </a:r>
                <a:endParaRPr lang="en-US" altLang="zh-CN" sz="2000" dirty="0"/>
              </a:p>
              <a:p>
                <a:pPr lvl="1"/>
                <a:r>
                  <a:rPr lang="zh-CN" altLang="en-US" sz="2000" dirty="0"/>
                  <a:t>若</a:t>
                </a:r>
                <a:r>
                  <a:rPr lang="en-US" altLang="zh-CN" sz="2000" dirty="0"/>
                  <a:t>LP</a:t>
                </a:r>
                <a:r>
                  <a:rPr lang="zh-CN" altLang="en-US" sz="2000" dirty="0"/>
                  <a:t>存在可行解，而其</a:t>
                </a:r>
                <a:r>
                  <a:rPr lang="en-US" altLang="zh-CN" sz="2000" dirty="0"/>
                  <a:t>DP</a:t>
                </a:r>
                <a:r>
                  <a:rPr lang="zh-CN" altLang="en-US" sz="2000" dirty="0"/>
                  <a:t>问题也存在可行解，则两个问题都有最优解</a:t>
                </a:r>
                <a:endParaRPr lang="en-US" altLang="zh-CN" sz="2000" dirty="0"/>
              </a:p>
              <a:p>
                <a:r>
                  <a:rPr lang="zh-CN" altLang="en-US" sz="2400" dirty="0"/>
                  <a:t>定理</a:t>
                </a:r>
                <a:r>
                  <a:rPr lang="en-US" altLang="zh-CN" sz="2400" dirty="0"/>
                  <a:t>(</a:t>
                </a:r>
                <a:r>
                  <a:rPr lang="zh-CN" altLang="en-US" sz="2400" dirty="0">
                    <a:solidFill>
                      <a:srgbClr val="FF0000"/>
                    </a:solidFill>
                  </a:rPr>
                  <a:t>主对偶定理</a:t>
                </a:r>
                <a:r>
                  <a:rPr lang="en-US" altLang="zh-CN" sz="2400" dirty="0"/>
                  <a:t>) </a:t>
                </a:r>
                <a:r>
                  <a:rPr lang="zh-CN" altLang="en-US" sz="2400" dirty="0"/>
                  <a:t>：若原规划</a:t>
                </a:r>
                <a:r>
                  <a:rPr lang="en-US" altLang="zh-CN" sz="2400" dirty="0"/>
                  <a:t>LP</a:t>
                </a:r>
                <a:r>
                  <a:rPr lang="zh-CN" altLang="en-US" sz="2400" dirty="0"/>
                  <a:t>问题有最优解，则对偶规划问题</a:t>
                </a:r>
                <a:r>
                  <a:rPr lang="en-US" altLang="zh-CN" sz="2400" dirty="0"/>
                  <a:t>DP</a:t>
                </a:r>
                <a:r>
                  <a:rPr lang="zh-CN" altLang="en-US" sz="2400" dirty="0"/>
                  <a:t>也有最优解，反之亦然，并且两者的目标函数值相等</a:t>
                </a:r>
                <a:endParaRPr lang="en-US" altLang="zh-CN" sz="2000" dirty="0"/>
              </a:p>
              <a:p>
                <a:pPr lvl="1"/>
                <a:endParaRPr lang="en-US" altLang="zh-CN" sz="2000" dirty="0"/>
              </a:p>
              <a:p>
                <a:pPr lvl="1"/>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6" r="-397" b="-976"/>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5)</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400" dirty="0"/>
                  <a:t>定理：若原规划</a:t>
                </a:r>
                <a:r>
                  <a:rPr lang="en-US" altLang="zh-CN" sz="2400" dirty="0"/>
                  <a:t>LP</a:t>
                </a:r>
                <a:r>
                  <a:rPr lang="zh-CN" altLang="en-US" sz="2400" dirty="0"/>
                  <a:t>问题有最优解，则对偶规划问题</a:t>
                </a:r>
                <a:r>
                  <a:rPr lang="en-US" altLang="zh-CN" sz="2400" dirty="0"/>
                  <a:t>DP</a:t>
                </a:r>
                <a:r>
                  <a:rPr lang="zh-CN" altLang="en-US" sz="2400" dirty="0"/>
                  <a:t>也有最优解，反之亦然，并且两者的目标函数值相等</a:t>
                </a:r>
                <a:endParaRPr lang="en-US" altLang="zh-CN" sz="2000" dirty="0"/>
              </a:p>
              <a:p>
                <a:r>
                  <a:rPr lang="zh-CN" altLang="en-US" sz="2400" dirty="0"/>
                  <a:t>证明：</a:t>
                </a:r>
                <a:r>
                  <a:rPr lang="en-US" altLang="zh-CN" sz="2400" dirty="0"/>
                  <a:t> </a:t>
                </a:r>
                <a14:m>
                  <m:oMath xmlns:m="http://schemas.openxmlformats.org/officeDocument/2006/math">
                    <m:r>
                      <a:rPr lang="en-US" altLang="zh-CN" sz="2400" i="1">
                        <a:latin typeface="Cambria Math"/>
                      </a:rPr>
                      <m:t>𝑳𝑷</m:t>
                    </m:r>
                    <m:r>
                      <a:rPr lang="en-US" altLang="zh-CN" sz="2400" i="1">
                        <a:latin typeface="Cambria Math"/>
                      </a:rPr>
                      <m:t>:</m:t>
                    </m:r>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a:rPr>
                              <m:t>𝒎𝒂𝒙</m:t>
                            </m:r>
                            <m:r>
                              <a:rPr lang="en-US" altLang="zh-CN" sz="2400" i="1">
                                <a:latin typeface="Cambria Math"/>
                              </a:rPr>
                              <m:t> </m:t>
                            </m:r>
                            <m:r>
                              <a:rPr lang="en-US" altLang="zh-CN" sz="2400" i="1">
                                <a:latin typeface="Cambria Math"/>
                              </a:rPr>
                              <m:t>𝒛</m:t>
                            </m:r>
                            <m:r>
                              <a:rPr lang="en-US" altLang="zh-CN" sz="2400" i="1">
                                <a:latin typeface="Cambria Math"/>
                              </a:rPr>
                              <m:t>=</m:t>
                            </m:r>
                            <m:sSup>
                              <m:sSupPr>
                                <m:ctrlPr>
                                  <a:rPr lang="en-US" altLang="zh-CN" sz="2400" i="1">
                                    <a:latin typeface="Cambria Math" panose="02040503050406030204" pitchFamily="18" charset="0"/>
                                  </a:rPr>
                                </m:ctrlPr>
                              </m:sSupPr>
                              <m:e>
                                <m:r>
                                  <a:rPr lang="en-US" altLang="zh-CN" sz="2400" i="1">
                                    <a:latin typeface="Cambria Math"/>
                                  </a:rPr>
                                  <m:t>𝒄</m:t>
                                </m:r>
                              </m:e>
                              <m:sup>
                                <m:r>
                                  <a:rPr lang="en-US" altLang="zh-CN" sz="2400" i="1">
                                    <a:latin typeface="Cambria Math"/>
                                  </a:rPr>
                                  <m:t>𝑻</m:t>
                                </m:r>
                              </m:sup>
                            </m:sSup>
                            <m:r>
                              <a:rPr lang="en-US" altLang="zh-CN" sz="2400" i="1">
                                <a:latin typeface="Cambria Math"/>
                              </a:rPr>
                              <m:t>𝒙</m:t>
                            </m:r>
                          </m:e>
                          <m:e>
                            <m:r>
                              <a:rPr lang="en-US" altLang="zh-CN" sz="2400" i="1">
                                <a:latin typeface="Cambria Math"/>
                              </a:rPr>
                              <m:t>𝒔</m:t>
                            </m:r>
                            <m:r>
                              <a:rPr lang="en-US" altLang="zh-CN" sz="2400" i="1">
                                <a:latin typeface="Cambria Math"/>
                              </a:rPr>
                              <m:t>.</m:t>
                            </m:r>
                            <m:r>
                              <a:rPr lang="en-US" altLang="zh-CN" sz="2400" i="1">
                                <a:latin typeface="Cambria Math"/>
                              </a:rPr>
                              <m:t>𝒕</m:t>
                            </m:r>
                            <m:r>
                              <a:rPr lang="en-US" altLang="zh-CN" sz="2400" i="1">
                                <a:latin typeface="Cambria Math"/>
                              </a:rPr>
                              <m:t>. </m:t>
                            </m:r>
                            <m:r>
                              <a:rPr lang="en-US" altLang="zh-CN" sz="2400" i="1">
                                <a:latin typeface="Cambria Math"/>
                              </a:rPr>
                              <m:t>𝑨𝒙</m:t>
                            </m:r>
                            <m:r>
                              <a:rPr lang="en-US" altLang="zh-CN" sz="2400" i="1">
                                <a:latin typeface="Cambria Math"/>
                              </a:rPr>
                              <m:t>≤</m:t>
                            </m:r>
                            <m:r>
                              <a:rPr lang="en-US" altLang="zh-CN" sz="2400" i="1">
                                <a:latin typeface="Cambria Math"/>
                              </a:rPr>
                              <m:t>𝒃</m:t>
                            </m:r>
                          </m:e>
                          <m:e>
                            <m:r>
                              <a:rPr lang="en-US" altLang="zh-CN" sz="2400" i="1">
                                <a:latin typeface="Cambria Math"/>
                              </a:rPr>
                              <m:t>𝒙</m:t>
                            </m:r>
                            <m:r>
                              <a:rPr lang="en-US" altLang="zh-CN" sz="2400" i="1">
                                <a:latin typeface="Cambria Math"/>
                              </a:rPr>
                              <m:t>≥</m:t>
                            </m:r>
                            <m:r>
                              <a:rPr lang="en-US" altLang="zh-CN" sz="2400" i="1">
                                <a:latin typeface="Cambria Math"/>
                              </a:rPr>
                              <m:t>𝟎</m:t>
                            </m:r>
                          </m:e>
                        </m:eqArr>
                      </m:e>
                    </m:d>
                  </m:oMath>
                </a14:m>
                <a:r>
                  <a:rPr lang="zh-CN" altLang="en-US" sz="2400" dirty="0"/>
                  <a:t>，引入松弛变量</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𝒔</m:t>
                        </m:r>
                      </m:sub>
                    </m:sSub>
                  </m:oMath>
                </a14:m>
                <a:r>
                  <a:rPr lang="en-US" altLang="zh-CN" sz="2400" dirty="0"/>
                  <a:t>,</a:t>
                </a:r>
                <a:r>
                  <a:rPr lang="zh-CN" altLang="en-US" sz="2400" dirty="0"/>
                  <a:t>约束化为</a:t>
                </a:r>
                <a14:m>
                  <m:oMath xmlns:m="http://schemas.openxmlformats.org/officeDocument/2006/math">
                    <m:r>
                      <a:rPr lang="en-US" altLang="zh-CN" sz="2400" b="1" i="1" smtClean="0">
                        <a:latin typeface="Cambria Math"/>
                      </a:rPr>
                      <m:t>𝑨𝒙</m:t>
                    </m:r>
                    <m:r>
                      <a:rPr lang="en-US" altLang="zh-CN" sz="2400" b="1" i="1" smtClean="0">
                        <a:latin typeface="Cambria Math"/>
                      </a:rPr>
                      <m:t>+</m:t>
                    </m:r>
                    <m:r>
                      <a:rPr lang="en-US" altLang="zh-CN" sz="2400" b="1" i="1" smtClean="0">
                        <a:latin typeface="Cambria Math"/>
                      </a:rPr>
                      <m:t>𝑬</m:t>
                    </m:r>
                    <m:sSub>
                      <m:sSubPr>
                        <m:ctrlPr>
                          <a:rPr lang="en-US" altLang="zh-CN" sz="2400" b="1" i="1" smtClean="0">
                            <a:latin typeface="Cambria Math" panose="02040503050406030204" pitchFamily="18" charset="0"/>
                          </a:rPr>
                        </m:ctrlPr>
                      </m:sSubPr>
                      <m:e>
                        <m:r>
                          <a:rPr lang="en-US" altLang="zh-CN" sz="2400" b="1" i="1" smtClean="0">
                            <a:latin typeface="Cambria Math"/>
                          </a:rPr>
                          <m:t>𝒙</m:t>
                        </m:r>
                      </m:e>
                      <m:sub>
                        <m:r>
                          <a:rPr lang="en-US" altLang="zh-CN" sz="2400" b="1" i="1" smtClean="0">
                            <a:latin typeface="Cambria Math"/>
                          </a:rPr>
                          <m:t>𝒔</m:t>
                        </m:r>
                      </m:sub>
                    </m:sSub>
                    <m:r>
                      <a:rPr lang="en-US" altLang="zh-CN" sz="2400" b="1" i="1" smtClean="0">
                        <a:latin typeface="Cambria Math"/>
                      </a:rPr>
                      <m:t>=</m:t>
                    </m:r>
                    <m:r>
                      <a:rPr lang="en-US" altLang="zh-CN" sz="2400" b="1" i="1" smtClean="0">
                        <a:latin typeface="Cambria Math"/>
                      </a:rPr>
                      <m:t>𝒃</m:t>
                    </m:r>
                    <m:r>
                      <a:rPr lang="en-US" altLang="zh-CN" sz="2400" b="1" i="1" smtClean="0">
                        <a:latin typeface="Cambria Math"/>
                      </a:rPr>
                      <m:t>,</m:t>
                    </m:r>
                    <m:r>
                      <a:rPr lang="zh-CN" altLang="en-US" sz="2400" b="1" i="1" smtClean="0">
                        <a:latin typeface="Cambria Math"/>
                      </a:rPr>
                      <m:t>令</m:t>
                    </m:r>
                    <m:sSup>
                      <m:sSupPr>
                        <m:ctrlPr>
                          <a:rPr lang="en-US" altLang="zh-CN" sz="2400" b="1" i="1" smtClean="0">
                            <a:latin typeface="Cambria Math" panose="02040503050406030204" pitchFamily="18" charset="0"/>
                          </a:rPr>
                        </m:ctrlPr>
                      </m:sSupPr>
                      <m:e>
                        <m:r>
                          <a:rPr lang="en-US" altLang="zh-CN" sz="2400" b="1" i="1" smtClean="0">
                            <a:latin typeface="Cambria Math"/>
                          </a:rPr>
                          <m:t>𝑨</m:t>
                        </m:r>
                      </m:e>
                      <m:sup>
                        <m:r>
                          <a:rPr lang="en-US" altLang="zh-CN" sz="2400" b="1" i="1" smtClean="0">
                            <a:latin typeface="Cambria Math"/>
                          </a:rPr>
                          <m:t>𝒔</m:t>
                        </m:r>
                      </m:sup>
                    </m:sSup>
                    <m:r>
                      <a:rPr lang="en-US" altLang="zh-CN" sz="2400" b="1" i="1" smtClean="0">
                        <a:latin typeface="Cambria Math"/>
                      </a:rPr>
                      <m:t>=</m:t>
                    </m:r>
                    <m:d>
                      <m:dPr>
                        <m:ctrlPr>
                          <a:rPr lang="en-US" altLang="zh-CN" sz="2400" b="1" i="1" smtClean="0">
                            <a:latin typeface="Cambria Math" panose="02040503050406030204" pitchFamily="18" charset="0"/>
                          </a:rPr>
                        </m:ctrlPr>
                      </m:dPr>
                      <m:e>
                        <m:r>
                          <a:rPr lang="en-US" altLang="zh-CN" sz="2400" b="1" i="1" smtClean="0">
                            <a:latin typeface="Cambria Math"/>
                          </a:rPr>
                          <m:t>𝑨</m:t>
                        </m:r>
                        <m:r>
                          <a:rPr lang="en-US" altLang="zh-CN" sz="2400" b="1" i="1" smtClean="0">
                            <a:latin typeface="Cambria Math"/>
                          </a:rPr>
                          <m:t>,</m:t>
                        </m:r>
                        <m:r>
                          <a:rPr lang="en-US" altLang="zh-CN" sz="2400" b="1" i="1" smtClean="0">
                            <a:latin typeface="Cambria Math"/>
                          </a:rPr>
                          <m:t>𝑬</m:t>
                        </m:r>
                      </m:e>
                    </m:d>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𝒙</m:t>
                        </m:r>
                      </m:e>
                      <m:sup>
                        <m:r>
                          <a:rPr lang="en-US" altLang="zh-CN" sz="2400" b="1" i="1" smtClean="0">
                            <a:latin typeface="Cambria Math"/>
                          </a:rPr>
                          <m:t>𝒔</m:t>
                        </m:r>
                      </m:sup>
                    </m:sSup>
                    <m:r>
                      <a:rPr lang="en-US" altLang="zh-CN" sz="2400" b="1" i="1" smtClean="0">
                        <a:latin typeface="Cambria Math"/>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a:rPr>
                                  <m:t>𝒙</m:t>
                                </m:r>
                              </m:e>
                              <m:sup>
                                <m:r>
                                  <a:rPr lang="en-US" altLang="zh-CN" sz="2400" b="1" i="1" smtClean="0">
                                    <a:latin typeface="Cambria Math"/>
                                  </a:rPr>
                                  <m:t>𝑻</m:t>
                                </m:r>
                              </m:sup>
                            </m:sSup>
                            <m:r>
                              <a:rPr lang="en-US" altLang="zh-CN" sz="2400" b="1" i="1" smtClean="0">
                                <a:latin typeface="Cambria Math"/>
                              </a:rPr>
                              <m:t>,</m:t>
                            </m:r>
                            <m:sSubSup>
                              <m:sSubSupPr>
                                <m:ctrlPr>
                                  <a:rPr lang="en-US" altLang="zh-CN" sz="2400" b="1" i="1" smtClean="0">
                                    <a:latin typeface="Cambria Math" panose="02040503050406030204" pitchFamily="18" charset="0"/>
                                  </a:rPr>
                                </m:ctrlPr>
                              </m:sSubSupPr>
                              <m:e>
                                <m:r>
                                  <a:rPr lang="en-US" altLang="zh-CN" sz="2400" b="1" i="1" smtClean="0">
                                    <a:latin typeface="Cambria Math"/>
                                  </a:rPr>
                                  <m:t>𝒙</m:t>
                                </m:r>
                              </m:e>
                              <m:sub>
                                <m:r>
                                  <a:rPr lang="en-US" altLang="zh-CN" sz="2400" b="1" i="1" smtClean="0">
                                    <a:latin typeface="Cambria Math"/>
                                  </a:rPr>
                                  <m:t>𝒔</m:t>
                                </m:r>
                              </m:sub>
                              <m:sup>
                                <m:r>
                                  <a:rPr lang="en-US" altLang="zh-CN" sz="2400" b="1" i="1" smtClean="0">
                                    <a:latin typeface="Cambria Math"/>
                                  </a:rPr>
                                  <m:t>𝑻</m:t>
                                </m:r>
                              </m:sup>
                            </m:sSubSup>
                          </m:e>
                        </m:d>
                      </m:e>
                      <m:sup>
                        <m:r>
                          <a:rPr lang="en-US" altLang="zh-CN" sz="2400" b="1" i="1" smtClean="0">
                            <a:latin typeface="Cambria Math"/>
                          </a:rPr>
                          <m:t>𝑻</m:t>
                        </m:r>
                      </m:sup>
                    </m:sSup>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𝒔</m:t>
                        </m:r>
                      </m:sup>
                    </m:sSup>
                    <m:r>
                      <a:rPr lang="en-US" altLang="zh-CN" sz="2400" b="1" i="1" smtClean="0">
                        <a:latin typeface="Cambria Math"/>
                      </a:rPr>
                      <m:t>=</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𝟎</m:t>
                                </m:r>
                              </m:e>
                              <m:sup>
                                <m:r>
                                  <a:rPr lang="en-US" altLang="zh-CN" sz="2400" b="1" i="1" smtClean="0">
                                    <a:latin typeface="Cambria Math"/>
                                  </a:rPr>
                                  <m:t>𝑻</m:t>
                                </m:r>
                              </m:sup>
                            </m:sSup>
                          </m:e>
                        </m:d>
                      </m:e>
                      <m:sup>
                        <m:r>
                          <a:rPr lang="en-US" altLang="zh-CN" sz="2400" b="1" i="1" smtClean="0">
                            <a:latin typeface="Cambria Math"/>
                          </a:rPr>
                          <m:t>𝑻</m:t>
                        </m:r>
                      </m:sup>
                    </m:sSup>
                    <m:r>
                      <a:rPr lang="en-US" altLang="zh-CN" sz="2400" b="1" i="1" smtClean="0">
                        <a:latin typeface="Cambria Math"/>
                      </a:rPr>
                      <m:t>,</m:t>
                    </m:r>
                  </m:oMath>
                </a14:m>
                <a:r>
                  <a:rPr lang="zh-CN" altLang="en-US" sz="2400" dirty="0"/>
                  <a:t>从而的标准形式</a:t>
                </a:r>
                <a14:m>
                  <m:oMath xmlns:m="http://schemas.openxmlformats.org/officeDocument/2006/math">
                    <m:r>
                      <a:rPr lang="en-US" altLang="zh-CN" sz="1600" b="1" i="0" smtClean="0">
                        <a:latin typeface="Cambria Math"/>
                      </a:rPr>
                      <m:t>𝐋𝐏𝟏</m:t>
                    </m:r>
                    <m:r>
                      <a:rPr lang="en-US" altLang="zh-CN" sz="1600" i="1">
                        <a:latin typeface="Cambria Math"/>
                      </a:rPr>
                      <m:t>:</m:t>
                    </m:r>
                    <m:d>
                      <m:dPr>
                        <m:begChr m:val="{"/>
                        <m:endChr m:val=""/>
                        <m:ctrlPr>
                          <a:rPr lang="en-US" altLang="zh-CN" sz="1600" i="1">
                            <a:latin typeface="Cambria Math" panose="02040503050406030204" pitchFamily="18" charset="0"/>
                          </a:rPr>
                        </m:ctrlPr>
                      </m:dPr>
                      <m:e>
                        <m:eqArr>
                          <m:eqArrPr>
                            <m:ctrlPr>
                              <a:rPr lang="en-US" altLang="zh-CN" sz="1600" i="1">
                                <a:latin typeface="Cambria Math" panose="02040503050406030204" pitchFamily="18" charset="0"/>
                              </a:rPr>
                            </m:ctrlPr>
                          </m:eqArrPr>
                          <m:e>
                            <m:r>
                              <a:rPr lang="en-US" altLang="zh-CN" sz="1600" i="1">
                                <a:latin typeface="Cambria Math"/>
                              </a:rPr>
                              <m:t>𝒎𝒂𝒙</m:t>
                            </m:r>
                            <m:r>
                              <a:rPr lang="en-US" altLang="zh-CN" sz="1600" i="1">
                                <a:latin typeface="Cambria Math"/>
                              </a:rPr>
                              <m:t> </m:t>
                            </m:r>
                            <m:r>
                              <a:rPr lang="en-US" altLang="zh-CN" sz="1600" i="1">
                                <a:latin typeface="Cambria Math"/>
                              </a:rPr>
                              <m:t>𝒛</m:t>
                            </m:r>
                            <m:r>
                              <a:rPr lang="en-US" altLang="zh-CN" sz="1600" i="1">
                                <a:latin typeface="Cambria Math"/>
                              </a:rPr>
                              <m:t>=</m:t>
                            </m:r>
                            <m:sSup>
                              <m:sSupPr>
                                <m:ctrlPr>
                                  <a:rPr lang="en-US" altLang="zh-CN" sz="1600" i="1">
                                    <a:latin typeface="Cambria Math" panose="02040503050406030204" pitchFamily="18" charset="0"/>
                                  </a:rPr>
                                </m:ctrlPr>
                              </m:sSupPr>
                              <m:e>
                                <m:r>
                                  <a:rPr lang="en-US" altLang="zh-CN" sz="1600" i="1">
                                    <a:latin typeface="Cambria Math"/>
                                  </a:rPr>
                                  <m:t>𝒄</m:t>
                                </m:r>
                              </m:e>
                              <m:sup>
                                <m:r>
                                  <a:rPr lang="en-US" altLang="zh-CN" sz="1600" i="1">
                                    <a:latin typeface="Cambria Math"/>
                                  </a:rPr>
                                  <m:t>𝑻</m:t>
                                </m:r>
                              </m:sup>
                            </m:sSup>
                            <m:r>
                              <a:rPr lang="en-US" altLang="zh-CN" sz="1600" i="1">
                                <a:latin typeface="Cambria Math"/>
                              </a:rPr>
                              <m:t>𝒙</m:t>
                            </m:r>
                          </m:e>
                          <m:e>
                            <m:r>
                              <a:rPr lang="en-US" altLang="zh-CN" sz="1600" i="1">
                                <a:latin typeface="Cambria Math"/>
                              </a:rPr>
                              <m:t>𝒔</m:t>
                            </m:r>
                            <m:r>
                              <a:rPr lang="en-US" altLang="zh-CN" sz="1600" i="1">
                                <a:latin typeface="Cambria Math"/>
                              </a:rPr>
                              <m:t>.</m:t>
                            </m:r>
                            <m:r>
                              <a:rPr lang="en-US" altLang="zh-CN" sz="1600" i="1">
                                <a:latin typeface="Cambria Math"/>
                              </a:rPr>
                              <m:t>𝒕</m:t>
                            </m:r>
                            <m:r>
                              <a:rPr lang="en-US" altLang="zh-CN" sz="1600" i="1">
                                <a:latin typeface="Cambria Math"/>
                              </a:rPr>
                              <m:t>. </m:t>
                            </m:r>
                            <m:sSup>
                              <m:sSupPr>
                                <m:ctrlPr>
                                  <a:rPr lang="en-US" altLang="zh-CN" sz="1600" b="1" i="1" smtClean="0">
                                    <a:latin typeface="Cambria Math" panose="02040503050406030204" pitchFamily="18" charset="0"/>
                                  </a:rPr>
                                </m:ctrlPr>
                              </m:sSupPr>
                              <m:e>
                                <m:r>
                                  <a:rPr lang="en-US" altLang="zh-CN" sz="1600" i="1">
                                    <a:latin typeface="Cambria Math"/>
                                  </a:rPr>
                                  <m:t>𝑨</m:t>
                                </m:r>
                              </m:e>
                              <m:sup>
                                <m:r>
                                  <a:rPr lang="en-US" altLang="zh-CN" sz="1600" b="1" i="1" smtClean="0">
                                    <a:latin typeface="Cambria Math"/>
                                  </a:rPr>
                                  <m:t>𝒔</m:t>
                                </m:r>
                              </m:sup>
                            </m:sSup>
                            <m:sSup>
                              <m:sSupPr>
                                <m:ctrlPr>
                                  <a:rPr lang="en-US" altLang="zh-CN" sz="1600" b="1" i="1" smtClean="0">
                                    <a:latin typeface="Cambria Math" panose="02040503050406030204" pitchFamily="18" charset="0"/>
                                  </a:rPr>
                                </m:ctrlPr>
                              </m:sSupPr>
                              <m:e>
                                <m:r>
                                  <a:rPr lang="en-US" altLang="zh-CN" sz="1600" i="1">
                                    <a:latin typeface="Cambria Math"/>
                                  </a:rPr>
                                  <m:t>𝒙</m:t>
                                </m:r>
                              </m:e>
                              <m:sup>
                                <m:r>
                                  <a:rPr lang="en-US" altLang="zh-CN" sz="1600" b="1" i="1" smtClean="0">
                                    <a:latin typeface="Cambria Math"/>
                                  </a:rPr>
                                  <m:t>𝒔</m:t>
                                </m:r>
                              </m:sup>
                            </m:sSup>
                            <m:r>
                              <a:rPr lang="en-US" altLang="zh-CN" sz="1600" i="1">
                                <a:latin typeface="Cambria Math"/>
                              </a:rPr>
                              <m:t>≤</m:t>
                            </m:r>
                            <m:r>
                              <a:rPr lang="en-US" altLang="zh-CN" sz="1600" i="1">
                                <a:latin typeface="Cambria Math"/>
                              </a:rPr>
                              <m:t>𝒃</m:t>
                            </m:r>
                          </m:e>
                          <m:e>
                            <m:sSup>
                              <m:sSupPr>
                                <m:ctrlPr>
                                  <a:rPr lang="en-US" altLang="zh-CN" sz="1600" b="1" i="1" smtClean="0">
                                    <a:latin typeface="Cambria Math" panose="02040503050406030204" pitchFamily="18" charset="0"/>
                                  </a:rPr>
                                </m:ctrlPr>
                              </m:sSupPr>
                              <m:e>
                                <m:r>
                                  <a:rPr lang="en-US" altLang="zh-CN" sz="1600" i="1">
                                    <a:latin typeface="Cambria Math"/>
                                  </a:rPr>
                                  <m:t>𝒙</m:t>
                                </m:r>
                              </m:e>
                              <m:sup>
                                <m:r>
                                  <a:rPr lang="en-US" altLang="zh-CN" sz="1600" b="1" i="1" smtClean="0">
                                    <a:latin typeface="Cambria Math"/>
                                  </a:rPr>
                                  <m:t>𝒔</m:t>
                                </m:r>
                              </m:sup>
                            </m:sSup>
                            <m:r>
                              <a:rPr lang="en-US" altLang="zh-CN" sz="1600" i="1">
                                <a:latin typeface="Cambria Math"/>
                              </a:rPr>
                              <m:t>≥</m:t>
                            </m:r>
                            <m:r>
                              <a:rPr lang="en-US" altLang="zh-CN" sz="1600" i="1">
                                <a:latin typeface="Cambria Math"/>
                              </a:rPr>
                              <m:t>𝟎</m:t>
                            </m:r>
                          </m:e>
                        </m:eqArr>
                      </m:e>
                    </m:d>
                  </m:oMath>
                </a14:m>
                <a:r>
                  <a:rPr lang="en-US" altLang="zh-CN" sz="2400" dirty="0"/>
                  <a:t>,</a:t>
                </a:r>
                <a:r>
                  <a:rPr lang="zh-CN" altLang="en-US" sz="2400" dirty="0"/>
                  <a:t>设</a:t>
                </a:r>
                <a14:m>
                  <m:oMath xmlns:m="http://schemas.openxmlformats.org/officeDocument/2006/math">
                    <m:r>
                      <a:rPr lang="en-US" altLang="zh-CN" sz="2400" b="1" i="1" dirty="0" smtClean="0">
                        <a:latin typeface="Cambria Math"/>
                      </a:rPr>
                      <m:t>𝑩</m:t>
                    </m:r>
                  </m:oMath>
                </a14:m>
                <a:r>
                  <a:rPr lang="zh-CN" altLang="en-US" sz="2400" dirty="0"/>
                  <a:t>为</a:t>
                </a:r>
                <a:r>
                  <a:rPr lang="en-US" altLang="zh-CN" sz="2400" dirty="0"/>
                  <a:t>LP1</a:t>
                </a:r>
                <a:r>
                  <a:rPr lang="zh-CN" altLang="en-US" sz="2400" dirty="0"/>
                  <a:t>的最优基，现在证明</a:t>
                </a:r>
                <a:r>
                  <a:rPr lang="en-US" altLang="zh-CN" sz="2400" dirty="0"/>
                  <a:t>DP</a:t>
                </a:r>
                <a:r>
                  <a:rPr lang="zh-CN" altLang="en-US" sz="2400" dirty="0"/>
                  <a:t>问题也有最优解，由单纯形法可知：检验数</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𝝈</m:t>
                        </m:r>
                      </m:e>
                      <m:sup>
                        <m:r>
                          <a:rPr lang="en-US" altLang="zh-CN" sz="2400" b="1" i="1" smtClean="0">
                            <a:latin typeface="Cambria Math"/>
                          </a:rPr>
                          <m:t>𝑻</m:t>
                        </m:r>
                      </m:sup>
                    </m:sSup>
                    <m:r>
                      <a:rPr lang="en-US" altLang="zh-CN" sz="2400" b="1" i="1" smtClean="0">
                        <a:latin typeface="Cambria Math"/>
                      </a:rPr>
                      <m:t>=</m:t>
                    </m:r>
                    <m:sSubSup>
                      <m:sSubSupPr>
                        <m:ctrlPr>
                          <a:rPr lang="en-US" altLang="zh-CN" sz="2400" b="1" i="1" smtClean="0">
                            <a:solidFill>
                              <a:srgbClr val="FF0000"/>
                            </a:solidFill>
                            <a:latin typeface="Cambria Math" panose="02040503050406030204" pitchFamily="18" charset="0"/>
                          </a:rPr>
                        </m:ctrlPr>
                      </m:sSubSupPr>
                      <m:e>
                        <m:r>
                          <a:rPr lang="en-US" altLang="zh-CN" sz="2400" b="1" i="1" smtClean="0">
                            <a:solidFill>
                              <a:srgbClr val="FF0000"/>
                            </a:solidFill>
                            <a:latin typeface="Cambria Math"/>
                          </a:rPr>
                          <m:t>𝒄</m:t>
                        </m:r>
                      </m:e>
                      <m:sub>
                        <m:r>
                          <a:rPr lang="en-US" altLang="zh-CN" sz="2400" b="1" i="1" smtClean="0">
                            <a:solidFill>
                              <a:srgbClr val="FF0000"/>
                            </a:solidFill>
                            <a:latin typeface="Cambria Math"/>
                          </a:rPr>
                          <m:t>𝑩</m:t>
                        </m:r>
                      </m:sub>
                      <m:sup>
                        <m:r>
                          <a:rPr lang="en-US" altLang="zh-CN" sz="2400" b="1" i="1" smtClean="0">
                            <a:solidFill>
                              <a:srgbClr val="FF0000"/>
                            </a:solidFill>
                            <a:latin typeface="Cambria Math"/>
                          </a:rPr>
                          <m:t>𝒔𝑻</m:t>
                        </m:r>
                      </m:sup>
                    </m:sSubSup>
                    <m:r>
                      <a:rPr lang="en-US" altLang="zh-CN" sz="2400" b="1" i="1" smtClean="0">
                        <a:solidFill>
                          <a:srgbClr val="FF0000"/>
                        </a:solidFill>
                        <a:latin typeface="Cambria Math"/>
                      </a:rPr>
                      <m:t>−</m:t>
                    </m:r>
                    <m:sSubSup>
                      <m:sSubSupPr>
                        <m:ctrlPr>
                          <a:rPr lang="en-US" altLang="zh-CN" sz="2400" b="1" i="1" smtClean="0">
                            <a:solidFill>
                              <a:srgbClr val="FF0000"/>
                            </a:solidFill>
                            <a:latin typeface="Cambria Math" panose="02040503050406030204" pitchFamily="18" charset="0"/>
                          </a:rPr>
                        </m:ctrlPr>
                      </m:sSubSupPr>
                      <m:e>
                        <m:r>
                          <a:rPr lang="en-US" altLang="zh-CN" sz="2400" b="1" i="1" smtClean="0">
                            <a:solidFill>
                              <a:srgbClr val="FF0000"/>
                            </a:solidFill>
                            <a:latin typeface="Cambria Math"/>
                          </a:rPr>
                          <m:t>𝒄</m:t>
                        </m:r>
                      </m:e>
                      <m:sub>
                        <m:r>
                          <a:rPr lang="en-US" altLang="zh-CN" sz="2400" b="1" i="1" smtClean="0">
                            <a:solidFill>
                              <a:srgbClr val="FF0000"/>
                            </a:solidFill>
                            <a:latin typeface="Cambria Math"/>
                          </a:rPr>
                          <m:t>𝑩</m:t>
                        </m:r>
                      </m:sub>
                      <m:sup>
                        <m:r>
                          <a:rPr lang="en-US" altLang="zh-CN" sz="2400" b="1" i="1" smtClean="0">
                            <a:solidFill>
                              <a:srgbClr val="FF0000"/>
                            </a:solidFill>
                            <a:latin typeface="Cambria Math"/>
                          </a:rPr>
                          <m:t>𝒔𝑻</m:t>
                        </m:r>
                      </m:sup>
                    </m:sSubSup>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a:rPr>
                          <m:t>𝑩</m:t>
                        </m:r>
                      </m:e>
                      <m:sup>
                        <m:r>
                          <a:rPr lang="en-US" altLang="zh-CN" sz="2400" b="1" i="1" smtClean="0">
                            <a:solidFill>
                              <a:srgbClr val="FF0000"/>
                            </a:solidFill>
                            <a:latin typeface="Cambria Math"/>
                          </a:rPr>
                          <m:t>−</m:t>
                        </m:r>
                        <m:r>
                          <a:rPr lang="en-US" altLang="zh-CN" sz="2400" b="1" i="1" smtClean="0">
                            <a:solidFill>
                              <a:srgbClr val="FF0000"/>
                            </a:solidFill>
                            <a:latin typeface="Cambria Math"/>
                          </a:rPr>
                          <m:t>𝟏</m:t>
                        </m:r>
                      </m:sup>
                    </m:sSup>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a:rPr>
                          <m:t>𝑨</m:t>
                        </m:r>
                      </m:e>
                      <m:sup>
                        <m:r>
                          <a:rPr lang="en-US" altLang="zh-CN" sz="2400" b="1" i="1" smtClean="0">
                            <a:solidFill>
                              <a:srgbClr val="FF0000"/>
                            </a:solidFill>
                            <a:latin typeface="Cambria Math"/>
                          </a:rPr>
                          <m:t>𝒔</m:t>
                        </m:r>
                      </m:sup>
                    </m:sSup>
                    <m:r>
                      <a:rPr lang="en-US" altLang="zh-CN" sz="2400" b="1" i="1" smtClean="0">
                        <a:latin typeface="Cambria Math"/>
                      </a:rPr>
                      <m:t>≤</m:t>
                    </m:r>
                    <m:r>
                      <a:rPr lang="en-US" altLang="zh-CN" sz="2400" b="1" i="1" smtClean="0">
                        <a:latin typeface="Cambria Math"/>
                      </a:rPr>
                      <m:t>𝟎</m:t>
                    </m:r>
                  </m:oMath>
                </a14:m>
                <a:r>
                  <a:rPr lang="en-US" altLang="zh-CN" sz="2400" dirty="0"/>
                  <a:t>,</a:t>
                </a:r>
                <a:r>
                  <a:rPr lang="zh-CN" altLang="en-US" sz="2400" dirty="0"/>
                  <a:t>即</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a:rPr>
                          <m:t>𝒄</m:t>
                        </m:r>
                      </m:e>
                      <m:sub>
                        <m:r>
                          <a:rPr lang="en-US" altLang="zh-CN" sz="2400" i="1">
                            <a:latin typeface="Cambria Math"/>
                          </a:rPr>
                          <m:t>𝑩</m:t>
                        </m:r>
                      </m:sub>
                      <m:sup>
                        <m:r>
                          <a:rPr lang="en-US" altLang="zh-CN" sz="2400" i="1">
                            <a:latin typeface="Cambria Math"/>
                          </a:rPr>
                          <m:t>𝒔𝑻</m:t>
                        </m:r>
                      </m:sup>
                    </m:sSubSup>
                    <m:r>
                      <a:rPr lang="en-US" altLang="zh-CN" sz="2400" b="1" i="1" smtClean="0">
                        <a:latin typeface="Cambria Math"/>
                      </a:rPr>
                      <m:t>≤</m:t>
                    </m:r>
                    <m:sSubSup>
                      <m:sSubSupPr>
                        <m:ctrlPr>
                          <a:rPr lang="en-US" altLang="zh-CN" sz="2400" i="1">
                            <a:latin typeface="Cambria Math" panose="02040503050406030204" pitchFamily="18" charset="0"/>
                          </a:rPr>
                        </m:ctrlPr>
                      </m:sSubSupPr>
                      <m:e>
                        <m:r>
                          <a:rPr lang="en-US" altLang="zh-CN" sz="2400" i="1">
                            <a:latin typeface="Cambria Math"/>
                          </a:rPr>
                          <m:t>𝒄</m:t>
                        </m:r>
                      </m:e>
                      <m:sub>
                        <m:r>
                          <a:rPr lang="en-US" altLang="zh-CN" sz="2400" i="1">
                            <a:latin typeface="Cambria Math"/>
                          </a:rPr>
                          <m:t>𝑩</m:t>
                        </m:r>
                      </m:sub>
                      <m:sup>
                        <m:r>
                          <a:rPr lang="en-US" altLang="zh-CN" sz="2400" i="1">
                            <a:latin typeface="Cambria Math"/>
                          </a:rPr>
                          <m:t>𝒔𝑻</m:t>
                        </m:r>
                      </m:sup>
                    </m:sSubSup>
                    <m:sSup>
                      <m:sSupPr>
                        <m:ctrlPr>
                          <a:rPr lang="en-US" altLang="zh-CN" sz="2400" i="1">
                            <a:latin typeface="Cambria Math" panose="02040503050406030204" pitchFamily="18" charset="0"/>
                          </a:rPr>
                        </m:ctrlPr>
                      </m:sSupPr>
                      <m:e>
                        <m:r>
                          <a:rPr lang="en-US" altLang="zh-CN" sz="2400" i="1">
                            <a:latin typeface="Cambria Math"/>
                          </a:rPr>
                          <m:t>𝑩</m:t>
                        </m:r>
                      </m:e>
                      <m:sup>
                        <m:r>
                          <a:rPr lang="en-US" altLang="zh-CN" sz="2400" i="1">
                            <a:latin typeface="Cambria Math"/>
                          </a:rPr>
                          <m:t>−</m:t>
                        </m:r>
                        <m:r>
                          <a:rPr lang="en-US" altLang="zh-CN" sz="2400" i="1">
                            <a:latin typeface="Cambria Math"/>
                          </a:rPr>
                          <m:t>𝟏</m:t>
                        </m:r>
                      </m:sup>
                    </m:sSup>
                    <m:sSup>
                      <m:sSupPr>
                        <m:ctrlPr>
                          <a:rPr lang="en-US" altLang="zh-CN" sz="2400" i="1">
                            <a:latin typeface="Cambria Math" panose="02040503050406030204" pitchFamily="18" charset="0"/>
                          </a:rPr>
                        </m:ctrlPr>
                      </m:sSupPr>
                      <m:e>
                        <m:r>
                          <a:rPr lang="en-US" altLang="zh-CN" sz="2400" i="1">
                            <a:latin typeface="Cambria Math"/>
                          </a:rPr>
                          <m:t>𝑨</m:t>
                        </m:r>
                      </m:e>
                      <m:sup>
                        <m:r>
                          <a:rPr lang="en-US" altLang="zh-CN" sz="2400" i="1">
                            <a:latin typeface="Cambria Math"/>
                          </a:rPr>
                          <m:t>𝒔</m:t>
                        </m:r>
                      </m:sup>
                    </m:sSup>
                    <m:r>
                      <a:rPr lang="en-US" altLang="zh-CN" sz="2400" b="1" i="0" smtClean="0">
                        <a:latin typeface="Cambria Math"/>
                      </a:rPr>
                      <m:t>⇒</m:t>
                    </m:r>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0" smtClean="0">
                                <a:latin typeface="Cambria Math"/>
                              </a:rPr>
                              <m:t>𝐜</m:t>
                            </m:r>
                          </m:e>
                          <m:sup>
                            <m:r>
                              <a:rPr lang="en-US" altLang="zh-CN" sz="2400" b="1" i="0" smtClean="0">
                                <a:latin typeface="Cambria Math"/>
                              </a:rPr>
                              <m:t>𝐓</m:t>
                            </m:r>
                          </m:sup>
                        </m:sSup>
                        <m:r>
                          <a:rPr lang="en-US" altLang="zh-CN" sz="2400" b="1" i="0" smtClean="0">
                            <a:latin typeface="Cambria Math"/>
                          </a:rPr>
                          <m:t>,</m:t>
                        </m:r>
                        <m:sSup>
                          <m:sSupPr>
                            <m:ctrlPr>
                              <a:rPr lang="en-US" altLang="zh-CN" sz="2400" b="1" i="1" smtClean="0">
                                <a:latin typeface="Cambria Math" panose="02040503050406030204" pitchFamily="18" charset="0"/>
                              </a:rPr>
                            </m:ctrlPr>
                          </m:sSupPr>
                          <m:e>
                            <m:r>
                              <a:rPr lang="en-US" altLang="zh-CN" sz="2400" b="1" i="0" smtClean="0">
                                <a:latin typeface="Cambria Math"/>
                              </a:rPr>
                              <m:t>𝟎</m:t>
                            </m:r>
                          </m:e>
                          <m:sup>
                            <m:r>
                              <a:rPr lang="en-US" altLang="zh-CN" sz="2400" b="1" i="0" smtClean="0">
                                <a:latin typeface="Cambria Math"/>
                              </a:rPr>
                              <m:t>𝐓</m:t>
                            </m:r>
                          </m:sup>
                        </m:sSup>
                      </m:e>
                    </m:d>
                    <m:r>
                      <a:rPr lang="en-US" altLang="zh-CN" sz="2400" b="1" i="0" smtClean="0">
                        <a:latin typeface="Cambria Math"/>
                      </a:rPr>
                      <m:t>≤</m:t>
                    </m:r>
                  </m:oMath>
                </a14:m>
                <a:r>
                  <a:rPr lang="en-US" altLang="zh-CN" sz="2400" dirty="0"/>
                  <a: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a:rPr>
                          <m:t>𝒄</m:t>
                        </m:r>
                      </m:e>
                      <m:sub>
                        <m:r>
                          <a:rPr lang="en-US" altLang="zh-CN" sz="2400" i="1">
                            <a:latin typeface="Cambria Math"/>
                          </a:rPr>
                          <m:t>𝑩</m:t>
                        </m:r>
                      </m:sub>
                      <m:sup>
                        <m:r>
                          <a:rPr lang="en-US" altLang="zh-CN" sz="2400" i="1">
                            <a:latin typeface="Cambria Math"/>
                          </a:rPr>
                          <m:t>𝒔𝑻</m:t>
                        </m:r>
                      </m:sup>
                    </m:sSubSup>
                    <m:sSup>
                      <m:sSupPr>
                        <m:ctrlPr>
                          <a:rPr lang="en-US" altLang="zh-CN" sz="2400" i="1">
                            <a:latin typeface="Cambria Math" panose="02040503050406030204" pitchFamily="18" charset="0"/>
                          </a:rPr>
                        </m:ctrlPr>
                      </m:sSupPr>
                      <m:e>
                        <m:r>
                          <a:rPr lang="en-US" altLang="zh-CN" sz="2400" i="1">
                            <a:latin typeface="Cambria Math"/>
                          </a:rPr>
                          <m:t>𝑩</m:t>
                        </m:r>
                      </m:e>
                      <m:sup>
                        <m:r>
                          <a:rPr lang="en-US" altLang="zh-CN" sz="2400" i="1">
                            <a:latin typeface="Cambria Math"/>
                          </a:rPr>
                          <m:t>−</m:t>
                        </m:r>
                        <m:r>
                          <a:rPr lang="en-US" altLang="zh-CN" sz="2400" i="1">
                            <a:latin typeface="Cambria Math"/>
                          </a:rPr>
                          <m:t>𝟏</m:t>
                        </m:r>
                      </m:sup>
                    </m:sSup>
                    <m:d>
                      <m:dPr>
                        <m:ctrlPr>
                          <a:rPr lang="en-US" altLang="zh-CN" sz="2400" b="1" i="1" smtClean="0">
                            <a:latin typeface="Cambria Math" panose="02040503050406030204" pitchFamily="18" charset="0"/>
                          </a:rPr>
                        </m:ctrlPr>
                      </m:dPr>
                      <m:e>
                        <m:r>
                          <a:rPr lang="en-US" altLang="zh-CN" sz="2400" b="1" i="1" smtClean="0">
                            <a:latin typeface="Cambria Math"/>
                          </a:rPr>
                          <m:t>𝑨</m:t>
                        </m:r>
                        <m:r>
                          <a:rPr lang="en-US" altLang="zh-CN" sz="2400" b="1" i="1" smtClean="0">
                            <a:latin typeface="Cambria Math"/>
                          </a:rPr>
                          <m:t>,</m:t>
                        </m:r>
                        <m:r>
                          <a:rPr lang="en-US" altLang="zh-CN" sz="2400" b="1" i="1" smtClean="0">
                            <a:latin typeface="Cambria Math"/>
                          </a:rPr>
                          <m:t>𝑬</m:t>
                        </m:r>
                      </m:e>
                    </m:d>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r>
                      <a:rPr lang="en-US" altLang="zh-CN" sz="2400" b="1" i="1" smtClean="0">
                        <a:latin typeface="Cambria Math"/>
                      </a:rPr>
                      <m:t>≤</m:t>
                    </m:r>
                    <m:sSubSup>
                      <m:sSubSupPr>
                        <m:ctrlPr>
                          <a:rPr lang="en-US" altLang="zh-CN" sz="2400" i="1">
                            <a:latin typeface="Cambria Math" panose="02040503050406030204" pitchFamily="18" charset="0"/>
                          </a:rPr>
                        </m:ctrlPr>
                      </m:sSubSupPr>
                      <m:e>
                        <m:r>
                          <a:rPr lang="en-US" altLang="zh-CN" sz="2400" i="1">
                            <a:latin typeface="Cambria Math"/>
                          </a:rPr>
                          <m:t>𝒄</m:t>
                        </m:r>
                      </m:e>
                      <m:sub>
                        <m:r>
                          <a:rPr lang="en-US" altLang="zh-CN" sz="2400" i="1">
                            <a:latin typeface="Cambria Math"/>
                          </a:rPr>
                          <m:t>𝑩</m:t>
                        </m:r>
                      </m:sub>
                      <m:sup>
                        <m:r>
                          <a:rPr lang="en-US" altLang="zh-CN" sz="2400" i="1">
                            <a:latin typeface="Cambria Math"/>
                          </a:rPr>
                          <m:t>𝒔𝑻</m:t>
                        </m:r>
                      </m:sup>
                    </m:sSubSup>
                    <m:sSup>
                      <m:sSupPr>
                        <m:ctrlPr>
                          <a:rPr lang="en-US" altLang="zh-CN" sz="2400" i="1">
                            <a:latin typeface="Cambria Math" panose="02040503050406030204" pitchFamily="18" charset="0"/>
                          </a:rPr>
                        </m:ctrlPr>
                      </m:sSupPr>
                      <m:e>
                        <m:r>
                          <a:rPr lang="en-US" altLang="zh-CN" sz="2400" i="1">
                            <a:latin typeface="Cambria Math"/>
                          </a:rPr>
                          <m:t>𝑩</m:t>
                        </m:r>
                      </m:e>
                      <m:sup>
                        <m:r>
                          <a:rPr lang="en-US" altLang="zh-CN" sz="2400" i="1">
                            <a:latin typeface="Cambria Math"/>
                          </a:rPr>
                          <m:t>−</m:t>
                        </m:r>
                        <m:r>
                          <a:rPr lang="en-US" altLang="zh-CN" sz="2400" i="1">
                            <a:latin typeface="Cambria Math"/>
                          </a:rPr>
                          <m:t>𝟏</m:t>
                        </m:r>
                      </m:sup>
                    </m:sSup>
                    <m:r>
                      <a:rPr lang="en-US" altLang="zh-CN" sz="2400" b="1" i="1" smtClean="0">
                        <a:latin typeface="Cambria Math"/>
                      </a:rPr>
                      <m:t>𝑨</m:t>
                    </m:r>
                    <m:r>
                      <a:rPr lang="en-US" altLang="zh-CN" sz="2400" b="1" i="1" smtClean="0">
                        <a:latin typeface="Cambria Math"/>
                      </a:rPr>
                      <m:t>,</m:t>
                    </m:r>
                    <m:sSubSup>
                      <m:sSubSupPr>
                        <m:ctrlPr>
                          <a:rPr lang="en-US" altLang="zh-CN" sz="2400" i="1">
                            <a:latin typeface="Cambria Math" panose="02040503050406030204" pitchFamily="18" charset="0"/>
                          </a:rPr>
                        </m:ctrlPr>
                      </m:sSubSupPr>
                      <m:e>
                        <m:r>
                          <a:rPr lang="en-US" altLang="zh-CN" sz="2400" i="1">
                            <a:latin typeface="Cambria Math"/>
                          </a:rPr>
                          <m:t>𝒄</m:t>
                        </m:r>
                      </m:e>
                      <m:sub>
                        <m:r>
                          <a:rPr lang="en-US" altLang="zh-CN" sz="2400" i="1">
                            <a:latin typeface="Cambria Math"/>
                          </a:rPr>
                          <m:t>𝑩</m:t>
                        </m:r>
                      </m:sub>
                      <m:sup>
                        <m:r>
                          <a:rPr lang="en-US" altLang="zh-CN" sz="2400" i="1">
                            <a:latin typeface="Cambria Math"/>
                          </a:rPr>
                          <m:t>𝒔𝑻</m:t>
                        </m:r>
                      </m:sup>
                    </m:sSubSup>
                    <m:sSup>
                      <m:sSupPr>
                        <m:ctrlPr>
                          <a:rPr lang="en-US" altLang="zh-CN" sz="2400" i="1">
                            <a:latin typeface="Cambria Math" panose="02040503050406030204" pitchFamily="18" charset="0"/>
                          </a:rPr>
                        </m:ctrlPr>
                      </m:sSupPr>
                      <m:e>
                        <m:r>
                          <a:rPr lang="en-US" altLang="zh-CN" sz="2400" i="1">
                            <a:latin typeface="Cambria Math"/>
                          </a:rPr>
                          <m:t>𝑩</m:t>
                        </m:r>
                      </m:e>
                      <m:sup>
                        <m:r>
                          <a:rPr lang="en-US" altLang="zh-CN" sz="2400" i="1">
                            <a:latin typeface="Cambria Math"/>
                          </a:rPr>
                          <m:t>−</m:t>
                        </m:r>
                        <m:r>
                          <a:rPr lang="en-US" altLang="zh-CN" sz="2400" i="1">
                            <a:latin typeface="Cambria Math"/>
                          </a:rPr>
                          <m:t>𝟏</m:t>
                        </m:r>
                      </m:sup>
                    </m:sSup>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𝟎</m:t>
                        </m:r>
                      </m:e>
                      <m:sup>
                        <m:r>
                          <a:rPr lang="en-US" altLang="zh-CN" sz="2400" b="1" i="1" smtClean="0">
                            <a:latin typeface="Cambria Math"/>
                          </a:rPr>
                          <m:t>𝑻</m:t>
                        </m:r>
                      </m:sup>
                    </m:sSup>
                  </m:oMath>
                </a14:m>
                <a:r>
                  <a:rPr lang="en-US" altLang="zh-CN" sz="2400" dirty="0"/>
                  <a:t>,</a:t>
                </a:r>
                <a:r>
                  <a:rPr lang="zh-CN" altLang="en-US" sz="2400" dirty="0"/>
                  <a:t>令</a:t>
                </a:r>
                <a14:m>
                  <m:oMath xmlns:m="http://schemas.openxmlformats.org/officeDocument/2006/math">
                    <m:sSup>
                      <m:sSupPr>
                        <m:ctrlPr>
                          <a:rPr lang="en-US" altLang="zh-CN" sz="2400" b="1" i="1" dirty="0" smtClean="0">
                            <a:latin typeface="Cambria Math" panose="02040503050406030204" pitchFamily="18" charset="0"/>
                          </a:rPr>
                        </m:ctrlPr>
                      </m:sSupPr>
                      <m:e>
                        <m:r>
                          <a:rPr lang="en-US" altLang="zh-CN" sz="2400" b="1" i="1" dirty="0" smtClean="0">
                            <a:latin typeface="Cambria Math"/>
                          </a:rPr>
                          <m:t>𝒚</m:t>
                        </m:r>
                      </m:e>
                      <m:sup>
                        <m:r>
                          <a:rPr lang="en-US" altLang="zh-CN" sz="2400" b="1" i="1" dirty="0" smtClean="0">
                            <a:latin typeface="Cambria Math"/>
                          </a:rPr>
                          <m:t>𝑻</m:t>
                        </m:r>
                      </m:sup>
                    </m:sSup>
                    <m:r>
                      <a:rPr lang="en-US" altLang="zh-CN" sz="2400" b="1" i="1" dirty="0" smtClean="0">
                        <a:latin typeface="Cambria Math"/>
                      </a:rPr>
                      <m:t>=</m:t>
                    </m:r>
                    <m:sSubSup>
                      <m:sSubSupPr>
                        <m:ctrlPr>
                          <a:rPr lang="en-US" altLang="zh-CN" sz="2400" b="1" i="1" dirty="0" smtClean="0">
                            <a:solidFill>
                              <a:srgbClr val="FF0000"/>
                            </a:solidFill>
                            <a:latin typeface="Cambria Math" panose="02040503050406030204" pitchFamily="18" charset="0"/>
                          </a:rPr>
                        </m:ctrlPr>
                      </m:sSubSupPr>
                      <m:e>
                        <m:r>
                          <a:rPr lang="en-US" altLang="zh-CN" sz="2400" b="1" i="1" dirty="0" smtClean="0">
                            <a:solidFill>
                              <a:srgbClr val="FF0000"/>
                            </a:solidFill>
                            <a:latin typeface="Cambria Math"/>
                          </a:rPr>
                          <m:t>𝒄</m:t>
                        </m:r>
                      </m:e>
                      <m:sub>
                        <m:r>
                          <a:rPr lang="en-US" altLang="zh-CN" sz="2400" b="1" i="1" dirty="0" smtClean="0">
                            <a:solidFill>
                              <a:srgbClr val="FF0000"/>
                            </a:solidFill>
                            <a:latin typeface="Cambria Math"/>
                          </a:rPr>
                          <m:t>𝑩</m:t>
                        </m:r>
                      </m:sub>
                      <m:sup>
                        <m:r>
                          <a:rPr lang="en-US" altLang="zh-CN" sz="2400" b="1" i="1" dirty="0" smtClean="0">
                            <a:solidFill>
                              <a:srgbClr val="FF0000"/>
                            </a:solidFill>
                            <a:latin typeface="Cambria Math"/>
                          </a:rPr>
                          <m:t>𝒔𝑻</m:t>
                        </m:r>
                      </m:sup>
                    </m:sSubSup>
                    <m:sSup>
                      <m:sSupPr>
                        <m:ctrlPr>
                          <a:rPr lang="en-US" altLang="zh-CN" sz="2400" b="1" i="1" dirty="0" smtClean="0">
                            <a:solidFill>
                              <a:srgbClr val="FF0000"/>
                            </a:solidFill>
                            <a:latin typeface="Cambria Math" panose="02040503050406030204" pitchFamily="18" charset="0"/>
                          </a:rPr>
                        </m:ctrlPr>
                      </m:sSupPr>
                      <m:e>
                        <m:r>
                          <a:rPr lang="en-US" altLang="zh-CN" sz="2400" b="1" i="1" dirty="0" smtClean="0">
                            <a:solidFill>
                              <a:srgbClr val="FF0000"/>
                            </a:solidFill>
                            <a:latin typeface="Cambria Math"/>
                          </a:rPr>
                          <m:t>𝑩</m:t>
                        </m:r>
                      </m:e>
                      <m:sup>
                        <m:r>
                          <a:rPr lang="en-US" altLang="zh-CN" sz="2400" b="1" i="1" dirty="0" smtClean="0">
                            <a:solidFill>
                              <a:srgbClr val="FF0000"/>
                            </a:solidFill>
                            <a:latin typeface="Cambria Math"/>
                          </a:rPr>
                          <m:t>−</m:t>
                        </m:r>
                        <m:r>
                          <a:rPr lang="en-US" altLang="zh-CN" sz="2400" b="1" i="1" dirty="0" smtClean="0">
                            <a:solidFill>
                              <a:srgbClr val="FF0000"/>
                            </a:solidFill>
                            <a:latin typeface="Cambria Math"/>
                          </a:rPr>
                          <m:t>𝟏</m:t>
                        </m:r>
                      </m:sup>
                    </m:sSup>
                    <m:r>
                      <a:rPr lang="en-US" altLang="zh-CN" sz="2400" b="1" i="1" dirty="0" smtClean="0">
                        <a:latin typeface="Cambria Math"/>
                      </a:rPr>
                      <m:t>,</m:t>
                    </m:r>
                  </m:oMath>
                </a14:m>
                <a:r>
                  <a:rPr lang="zh-CN" altLang="en-US" sz="2400" dirty="0"/>
                  <a:t>则有</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𝒚</m:t>
                        </m:r>
                      </m:e>
                      <m:sup>
                        <m:r>
                          <a:rPr lang="en-US" altLang="zh-CN" sz="2400" b="1" i="1" smtClean="0">
                            <a:latin typeface="Cambria Math"/>
                          </a:rPr>
                          <m:t>𝑻</m:t>
                        </m:r>
                      </m:sup>
                    </m:sSup>
                    <m:r>
                      <a:rPr lang="en-US" altLang="zh-CN" sz="2400" b="1" i="1" smtClean="0">
                        <a:latin typeface="Cambria Math"/>
                      </a:rPr>
                      <m:t>𝑨</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r>
                      <a:rPr lang="en-US" altLang="zh-CN" sz="2400" b="1" i="1" smtClean="0">
                        <a:latin typeface="Cambria Math"/>
                      </a:rPr>
                      <m:t>,</m:t>
                    </m:r>
                    <m:r>
                      <a:rPr lang="en-US" altLang="zh-CN" sz="2400" b="1" i="1" smtClean="0">
                        <a:latin typeface="Cambria Math"/>
                      </a:rPr>
                      <m:t>𝒚</m:t>
                    </m:r>
                    <m:r>
                      <a:rPr lang="en-US" altLang="zh-CN" sz="2400" b="1" i="1" smtClean="0">
                        <a:latin typeface="Cambria Math"/>
                      </a:rPr>
                      <m:t>≥</m:t>
                    </m:r>
                    <m:r>
                      <a:rPr lang="en-US" altLang="zh-CN" sz="2400" b="1" i="1" smtClean="0">
                        <a:latin typeface="Cambria Math"/>
                      </a:rPr>
                      <m:t>𝟎</m:t>
                    </m:r>
                  </m:oMath>
                </a14:m>
                <a:r>
                  <a:rPr lang="en-US" altLang="zh-CN" sz="2400" dirty="0"/>
                  <a:t>,</a:t>
                </a:r>
                <a:r>
                  <a:rPr lang="zh-CN" altLang="en-US" sz="2400" dirty="0"/>
                  <a:t>即为</a:t>
                </a:r>
                <a:r>
                  <a:rPr lang="en-US" altLang="zh-CN" sz="2400" dirty="0"/>
                  <a:t>DP</a:t>
                </a:r>
                <a:r>
                  <a:rPr lang="zh-CN" altLang="en-US" sz="2400" dirty="0"/>
                  <a:t>问题的可行解，即有</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𝒄</m:t>
                        </m:r>
                      </m:e>
                      <m:sup>
                        <m:r>
                          <a:rPr lang="en-US" altLang="zh-CN" sz="2400" b="1" i="1" smtClean="0">
                            <a:latin typeface="Cambria Math"/>
                          </a:rPr>
                          <m:t>𝑻</m:t>
                        </m:r>
                      </m:sup>
                    </m:sSup>
                    <m:r>
                      <a:rPr lang="en-US" altLang="zh-CN" sz="2400" b="1" i="1" smtClean="0">
                        <a:latin typeface="Cambria Math"/>
                      </a:rPr>
                      <m:t>𝒙</m:t>
                    </m:r>
                    <m:r>
                      <a:rPr lang="en-US" altLang="zh-CN" sz="2400" b="1" i="1" smtClean="0">
                        <a:latin typeface="Cambria Math"/>
                      </a:rPr>
                      <m:t>=</m:t>
                    </m:r>
                    <m:sSup>
                      <m:sSupPr>
                        <m:ctrlPr>
                          <a:rPr lang="en-US" altLang="zh-CN" sz="2400" b="1" i="1" smtClean="0">
                            <a:latin typeface="Cambria Math" panose="02040503050406030204" pitchFamily="18" charset="0"/>
                          </a:rPr>
                        </m:ctrlPr>
                      </m:sSupPr>
                      <m:e>
                        <m:r>
                          <a:rPr lang="en-US" altLang="zh-CN" sz="2400" b="1" i="1" smtClean="0">
                            <a:latin typeface="Cambria Math"/>
                          </a:rPr>
                          <m:t>𝒃</m:t>
                        </m:r>
                      </m:e>
                      <m:sup>
                        <m:r>
                          <a:rPr lang="en-US" altLang="zh-CN" sz="2400" b="1" i="1" smtClean="0">
                            <a:latin typeface="Cambria Math"/>
                          </a:rPr>
                          <m:t>𝑻</m:t>
                        </m:r>
                      </m:sup>
                    </m:sSup>
                    <m:r>
                      <a:rPr lang="en-US" altLang="zh-CN" sz="2400" b="1" i="1" smtClean="0">
                        <a:latin typeface="Cambria Math"/>
                      </a:rPr>
                      <m:t>𝒚</m:t>
                    </m:r>
                  </m:oMath>
                </a14:m>
                <a:r>
                  <a:rPr lang="en-US" altLang="zh-CN" sz="2400" dirty="0"/>
                  <a:t>,</a:t>
                </a:r>
                <a:r>
                  <a:rPr lang="zh-CN" altLang="en-US" sz="2400" dirty="0"/>
                  <a:t>其中</a:t>
                </a:r>
                <a14:m>
                  <m:oMath xmlns:m="http://schemas.openxmlformats.org/officeDocument/2006/math">
                    <m:r>
                      <a:rPr lang="en-US" altLang="zh-CN" sz="2400" b="1" i="1" smtClean="0">
                        <a:latin typeface="Cambria Math"/>
                      </a:rPr>
                      <m:t>𝒙</m:t>
                    </m:r>
                  </m:oMath>
                </a14:m>
                <a:r>
                  <a:rPr lang="zh-CN" altLang="en-US" sz="2400" dirty="0"/>
                  <a:t>为原规划问题的最优解，从而</a:t>
                </a:r>
                <a14:m>
                  <m:oMath xmlns:m="http://schemas.openxmlformats.org/officeDocument/2006/math">
                    <m:r>
                      <a:rPr lang="en-US" altLang="zh-CN" sz="2400" b="1" i="1" smtClean="0">
                        <a:latin typeface="Cambria Math"/>
                      </a:rPr>
                      <m:t>𝒚</m:t>
                    </m:r>
                  </m:oMath>
                </a14:m>
                <a:r>
                  <a:rPr lang="zh-CN" altLang="en-US" sz="2400" dirty="0"/>
                  <a:t>即为</a:t>
                </a:r>
                <a:r>
                  <a:rPr lang="en-US" altLang="zh-CN" sz="2400" dirty="0"/>
                  <a:t>DP</a:t>
                </a:r>
                <a:r>
                  <a:rPr lang="zh-CN" altLang="en-US" sz="2400" dirty="0"/>
                  <a:t>问题的最优解</a:t>
                </a:r>
                <a:endParaRPr lang="en-US" altLang="zh-CN" sz="2400" dirty="0"/>
              </a:p>
              <a:p>
                <a:r>
                  <a:rPr lang="zh-CN" altLang="en-US" sz="2400" dirty="0"/>
                  <a:t>注意，</a:t>
                </a:r>
                <a:r>
                  <a:rPr lang="en-US" altLang="zh-CN" sz="2400" dirty="0"/>
                  <a:t>DP</a:t>
                </a:r>
                <a:r>
                  <a:rPr lang="zh-CN" altLang="en-US" sz="2400" dirty="0"/>
                  <a:t>问题的最优解可以从检验数得到，为什么？</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6" t="-1193" b="-2495"/>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6)</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3600" dirty="0"/>
                  <a:t>检验数</a:t>
                </a:r>
                <a14:m>
                  <m:oMath xmlns:m="http://schemas.openxmlformats.org/officeDocument/2006/math">
                    <m:sSup>
                      <m:sSupPr>
                        <m:ctrlPr>
                          <a:rPr lang="en-US" altLang="zh-CN" sz="3200" i="1">
                            <a:latin typeface="Cambria Math" panose="02040503050406030204" pitchFamily="18" charset="0"/>
                          </a:rPr>
                        </m:ctrlPr>
                      </m:sSupPr>
                      <m:e>
                        <m:r>
                          <a:rPr lang="en-US" altLang="zh-CN" sz="3200" i="1">
                            <a:latin typeface="Cambria Math"/>
                          </a:rPr>
                          <m:t>𝝈</m:t>
                        </m:r>
                      </m:e>
                      <m:sup>
                        <m:r>
                          <a:rPr lang="en-US" altLang="zh-CN" sz="3200" i="1">
                            <a:latin typeface="Cambria Math"/>
                          </a:rPr>
                          <m:t>𝑻</m:t>
                        </m:r>
                      </m:sup>
                    </m:sSup>
                    <m:r>
                      <a:rPr lang="en-US" altLang="zh-CN" sz="3200" i="1">
                        <a:latin typeface="Cambria Math"/>
                      </a:rPr>
                      <m:t>=</m:t>
                    </m:r>
                    <m:sSubSup>
                      <m:sSubSupPr>
                        <m:ctrlPr>
                          <a:rPr lang="en-US" altLang="zh-CN" sz="3200" i="1">
                            <a:solidFill>
                              <a:srgbClr val="FF0000"/>
                            </a:solidFill>
                            <a:latin typeface="Cambria Math" panose="02040503050406030204" pitchFamily="18" charset="0"/>
                          </a:rPr>
                        </m:ctrlPr>
                      </m:sSubSupPr>
                      <m:e>
                        <m:r>
                          <a:rPr lang="en-US" altLang="zh-CN" sz="3200" i="1">
                            <a:solidFill>
                              <a:srgbClr val="FF0000"/>
                            </a:solidFill>
                            <a:latin typeface="Cambria Math"/>
                          </a:rPr>
                          <m:t>𝒄</m:t>
                        </m:r>
                      </m:e>
                      <m:sub>
                        <m:r>
                          <a:rPr lang="en-US" altLang="zh-CN" sz="3200" i="1">
                            <a:solidFill>
                              <a:srgbClr val="FF0000"/>
                            </a:solidFill>
                            <a:latin typeface="Cambria Math"/>
                          </a:rPr>
                          <m:t>𝑩</m:t>
                        </m:r>
                      </m:sub>
                      <m:sup>
                        <m:r>
                          <a:rPr lang="en-US" altLang="zh-CN" sz="3200" i="1">
                            <a:solidFill>
                              <a:srgbClr val="FF0000"/>
                            </a:solidFill>
                            <a:latin typeface="Cambria Math"/>
                          </a:rPr>
                          <m:t>𝒔𝑻</m:t>
                        </m:r>
                      </m:sup>
                    </m:sSubSup>
                    <m:r>
                      <a:rPr lang="en-US" altLang="zh-CN" sz="3200" i="1">
                        <a:solidFill>
                          <a:srgbClr val="FF0000"/>
                        </a:solidFill>
                        <a:latin typeface="Cambria Math"/>
                      </a:rPr>
                      <m:t>−</m:t>
                    </m:r>
                    <m:sSubSup>
                      <m:sSubSupPr>
                        <m:ctrlPr>
                          <a:rPr lang="en-US" altLang="zh-CN" sz="3200" i="1">
                            <a:solidFill>
                              <a:srgbClr val="FF0000"/>
                            </a:solidFill>
                            <a:latin typeface="Cambria Math" panose="02040503050406030204" pitchFamily="18" charset="0"/>
                          </a:rPr>
                        </m:ctrlPr>
                      </m:sSubSupPr>
                      <m:e>
                        <m:r>
                          <a:rPr lang="en-US" altLang="zh-CN" sz="3200" i="1">
                            <a:solidFill>
                              <a:srgbClr val="FF0000"/>
                            </a:solidFill>
                            <a:latin typeface="Cambria Math"/>
                          </a:rPr>
                          <m:t>𝒄</m:t>
                        </m:r>
                      </m:e>
                      <m:sub>
                        <m:r>
                          <a:rPr lang="en-US" altLang="zh-CN" sz="3200" i="1">
                            <a:solidFill>
                              <a:srgbClr val="FF0000"/>
                            </a:solidFill>
                            <a:latin typeface="Cambria Math"/>
                          </a:rPr>
                          <m:t>𝑩</m:t>
                        </m:r>
                      </m:sub>
                      <m:sup>
                        <m:r>
                          <a:rPr lang="en-US" altLang="zh-CN" sz="3200" i="1">
                            <a:solidFill>
                              <a:srgbClr val="FF0000"/>
                            </a:solidFill>
                            <a:latin typeface="Cambria Math"/>
                          </a:rPr>
                          <m:t>𝒔𝑻</m:t>
                        </m:r>
                      </m:sup>
                    </m:sSubSup>
                    <m:sSup>
                      <m:sSupPr>
                        <m:ctrlPr>
                          <a:rPr lang="en-US" altLang="zh-CN" sz="3200" i="1">
                            <a:solidFill>
                              <a:srgbClr val="FF0000"/>
                            </a:solidFill>
                            <a:latin typeface="Cambria Math" panose="02040503050406030204" pitchFamily="18" charset="0"/>
                          </a:rPr>
                        </m:ctrlPr>
                      </m:sSupPr>
                      <m:e>
                        <m:r>
                          <a:rPr lang="en-US" altLang="zh-CN" sz="3200" i="1">
                            <a:solidFill>
                              <a:srgbClr val="FF0000"/>
                            </a:solidFill>
                            <a:latin typeface="Cambria Math"/>
                          </a:rPr>
                          <m:t>𝑩</m:t>
                        </m:r>
                      </m:e>
                      <m:sup>
                        <m:r>
                          <a:rPr lang="en-US" altLang="zh-CN" sz="3200" i="1">
                            <a:solidFill>
                              <a:srgbClr val="FF0000"/>
                            </a:solidFill>
                            <a:latin typeface="Cambria Math"/>
                          </a:rPr>
                          <m:t>−</m:t>
                        </m:r>
                        <m:r>
                          <a:rPr lang="en-US" altLang="zh-CN" sz="3200" i="1">
                            <a:solidFill>
                              <a:srgbClr val="FF0000"/>
                            </a:solidFill>
                            <a:latin typeface="Cambria Math"/>
                          </a:rPr>
                          <m:t>𝟏</m:t>
                        </m:r>
                      </m:sup>
                    </m:sSup>
                    <m:sSup>
                      <m:sSupPr>
                        <m:ctrlPr>
                          <a:rPr lang="en-US" altLang="zh-CN" sz="3200" i="1">
                            <a:solidFill>
                              <a:srgbClr val="FF0000"/>
                            </a:solidFill>
                            <a:latin typeface="Cambria Math" panose="02040503050406030204" pitchFamily="18" charset="0"/>
                          </a:rPr>
                        </m:ctrlPr>
                      </m:sSupPr>
                      <m:e>
                        <m:r>
                          <a:rPr lang="en-US" altLang="zh-CN" sz="3200" i="1">
                            <a:solidFill>
                              <a:srgbClr val="FF0000"/>
                            </a:solidFill>
                            <a:latin typeface="Cambria Math"/>
                          </a:rPr>
                          <m:t>𝑨</m:t>
                        </m:r>
                      </m:e>
                      <m:sup>
                        <m:r>
                          <a:rPr lang="en-US" altLang="zh-CN" sz="3200" i="1">
                            <a:solidFill>
                              <a:srgbClr val="FF0000"/>
                            </a:solidFill>
                            <a:latin typeface="Cambria Math"/>
                          </a:rPr>
                          <m:t>𝒔</m:t>
                        </m:r>
                      </m:sup>
                    </m:sSup>
                    <m:r>
                      <a:rPr lang="en-US" altLang="zh-CN" sz="3200" i="1" smtClean="0">
                        <a:latin typeface="Cambria Math"/>
                      </a:rPr>
                      <m:t>≤</m:t>
                    </m:r>
                    <m:r>
                      <a:rPr lang="en-US" altLang="zh-CN" sz="3200" i="1">
                        <a:latin typeface="Cambria Math"/>
                      </a:rPr>
                      <m:t>𝟎</m:t>
                    </m:r>
                    <m:r>
                      <a:rPr lang="zh-CN" altLang="en-US" sz="3200" b="1" i="1" smtClean="0">
                        <a:latin typeface="Cambria Math"/>
                      </a:rPr>
                      <m:t>，</m:t>
                    </m:r>
                    <m:r>
                      <m:rPr>
                        <m:sty m:val="p"/>
                      </m:rPr>
                      <a:rPr lang="en-US" altLang="zh-CN" sz="3200" i="1">
                        <a:latin typeface="Cambria Math"/>
                      </a:rPr>
                      <m:t>DP</m:t>
                    </m:r>
                    <m:r>
                      <a:rPr lang="zh-CN" altLang="en-US" sz="3200" i="1" smtClean="0">
                        <a:latin typeface="Cambria Math"/>
                      </a:rPr>
                      <m:t>问题</m:t>
                    </m:r>
                    <m:r>
                      <a:rPr lang="zh-CN" altLang="en-US" sz="3200" b="1" i="1" smtClean="0">
                        <a:latin typeface="Cambria Math"/>
                      </a:rPr>
                      <m:t>的</m:t>
                    </m:r>
                    <m:r>
                      <a:rPr lang="zh-CN" altLang="en-US" sz="3200" i="1">
                        <a:latin typeface="Cambria Math"/>
                      </a:rPr>
                      <m:t>最优解</m:t>
                    </m:r>
                    <m:sSup>
                      <m:sSupPr>
                        <m:ctrlPr>
                          <a:rPr lang="en-US" altLang="zh-CN" sz="2400" i="1" dirty="0">
                            <a:latin typeface="Cambria Math" panose="02040503050406030204" pitchFamily="18" charset="0"/>
                          </a:rPr>
                        </m:ctrlPr>
                      </m:sSupPr>
                      <m:e>
                        <m:r>
                          <a:rPr lang="en-US" altLang="zh-CN" sz="2400" i="1" dirty="0">
                            <a:latin typeface="Cambria Math"/>
                          </a:rPr>
                          <m:t>𝒚</m:t>
                        </m:r>
                      </m:e>
                      <m:sup>
                        <m:r>
                          <a:rPr lang="en-US" altLang="zh-CN" sz="2400" i="1" dirty="0">
                            <a:latin typeface="Cambria Math"/>
                          </a:rPr>
                          <m:t>𝑻</m:t>
                        </m:r>
                      </m:sup>
                    </m:sSup>
                    <m:r>
                      <a:rPr lang="en-US" altLang="zh-CN" sz="2400" i="1" dirty="0">
                        <a:latin typeface="Cambria Math"/>
                      </a:rPr>
                      <m:t>=</m:t>
                    </m:r>
                    <m:sSubSup>
                      <m:sSubSupPr>
                        <m:ctrlPr>
                          <a:rPr lang="en-US" altLang="zh-CN" sz="2400" i="1" dirty="0">
                            <a:solidFill>
                              <a:srgbClr val="FF0000"/>
                            </a:solidFill>
                            <a:latin typeface="Cambria Math" panose="02040503050406030204" pitchFamily="18" charset="0"/>
                          </a:rPr>
                        </m:ctrlPr>
                      </m:sSubSupPr>
                      <m:e>
                        <m:r>
                          <a:rPr lang="en-US" altLang="zh-CN" sz="2400" i="1" dirty="0">
                            <a:solidFill>
                              <a:srgbClr val="FF0000"/>
                            </a:solidFill>
                            <a:latin typeface="Cambria Math"/>
                          </a:rPr>
                          <m:t>𝒄</m:t>
                        </m:r>
                      </m:e>
                      <m:sub>
                        <m:r>
                          <a:rPr lang="en-US" altLang="zh-CN" sz="2400" i="1" dirty="0">
                            <a:solidFill>
                              <a:srgbClr val="FF0000"/>
                            </a:solidFill>
                            <a:latin typeface="Cambria Math"/>
                          </a:rPr>
                          <m:t>𝑩</m:t>
                        </m:r>
                      </m:sub>
                      <m:sup>
                        <m:r>
                          <a:rPr lang="en-US" altLang="zh-CN" sz="2400" i="1" dirty="0">
                            <a:solidFill>
                              <a:srgbClr val="FF0000"/>
                            </a:solidFill>
                            <a:latin typeface="Cambria Math"/>
                          </a:rPr>
                          <m:t>𝒔𝑻</m:t>
                        </m:r>
                      </m:sup>
                    </m:sSubSup>
                    <m:sSup>
                      <m:sSupPr>
                        <m:ctrlPr>
                          <a:rPr lang="en-US" altLang="zh-CN" sz="2400" i="1" dirty="0">
                            <a:solidFill>
                              <a:srgbClr val="FF0000"/>
                            </a:solidFill>
                            <a:latin typeface="Cambria Math" panose="02040503050406030204" pitchFamily="18" charset="0"/>
                          </a:rPr>
                        </m:ctrlPr>
                      </m:sSupPr>
                      <m:e>
                        <m:r>
                          <a:rPr lang="en-US" altLang="zh-CN" sz="2400" i="1" dirty="0">
                            <a:solidFill>
                              <a:srgbClr val="FF0000"/>
                            </a:solidFill>
                            <a:latin typeface="Cambria Math"/>
                          </a:rPr>
                          <m:t>𝑩</m:t>
                        </m:r>
                      </m:e>
                      <m:sup>
                        <m:r>
                          <a:rPr lang="en-US" altLang="zh-CN" sz="2400" i="1" dirty="0">
                            <a:solidFill>
                              <a:srgbClr val="FF0000"/>
                            </a:solidFill>
                            <a:latin typeface="Cambria Math"/>
                          </a:rPr>
                          <m:t>−</m:t>
                        </m:r>
                        <m:r>
                          <a:rPr lang="en-US" altLang="zh-CN" sz="2400" i="1" dirty="0">
                            <a:solidFill>
                              <a:srgbClr val="FF0000"/>
                            </a:solidFill>
                            <a:latin typeface="Cambria Math"/>
                          </a:rPr>
                          <m:t>𝟏</m:t>
                        </m:r>
                      </m:sup>
                    </m:sSup>
                  </m:oMath>
                </a14:m>
                <a:r>
                  <a:rPr lang="zh-CN" altLang="en-US" sz="3200" dirty="0"/>
                  <a:t>，注意</a:t>
                </a:r>
                <a14:m>
                  <m:oMath xmlns:m="http://schemas.openxmlformats.org/officeDocument/2006/math">
                    <m:sSup>
                      <m:sSupPr>
                        <m:ctrlPr>
                          <a:rPr lang="en-US" altLang="zh-CN" sz="3200" b="1" i="1" smtClean="0">
                            <a:latin typeface="Cambria Math" panose="02040503050406030204" pitchFamily="18" charset="0"/>
                          </a:rPr>
                        </m:ctrlPr>
                      </m:sSupPr>
                      <m:e>
                        <m:r>
                          <a:rPr lang="en-US" altLang="zh-CN" sz="3200" b="1" i="1" smtClean="0">
                            <a:latin typeface="Cambria Math"/>
                          </a:rPr>
                          <m:t>𝑨</m:t>
                        </m:r>
                      </m:e>
                      <m:sup>
                        <m:r>
                          <a:rPr lang="en-US" altLang="zh-CN" sz="3200" b="1" i="1" smtClean="0">
                            <a:latin typeface="Cambria Math"/>
                          </a:rPr>
                          <m:t>𝒔</m:t>
                        </m:r>
                      </m:sup>
                    </m:sSup>
                  </m:oMath>
                </a14:m>
                <a:r>
                  <a:rPr lang="zh-CN" altLang="en-US" sz="3200" dirty="0"/>
                  <a:t>的后</a:t>
                </a:r>
                <a14:m>
                  <m:oMath xmlns:m="http://schemas.openxmlformats.org/officeDocument/2006/math">
                    <m:r>
                      <a:rPr lang="en-US" altLang="zh-CN" sz="3200" b="1" i="1" smtClean="0">
                        <a:latin typeface="Cambria Math"/>
                      </a:rPr>
                      <m:t>𝒎</m:t>
                    </m:r>
                  </m:oMath>
                </a14:m>
                <a:r>
                  <a:rPr lang="zh-CN" altLang="en-US" sz="3200" dirty="0"/>
                  <a:t>列为单位矩阵，</a:t>
                </a:r>
                <a14:m>
                  <m:oMath xmlns:m="http://schemas.openxmlformats.org/officeDocument/2006/math">
                    <m:sSup>
                      <m:sSupPr>
                        <m:ctrlPr>
                          <a:rPr lang="en-US" altLang="zh-CN" sz="3200" b="1" i="1" smtClean="0">
                            <a:latin typeface="Cambria Math" panose="02040503050406030204" pitchFamily="18" charset="0"/>
                          </a:rPr>
                        </m:ctrlPr>
                      </m:sSupPr>
                      <m:e>
                        <m:r>
                          <a:rPr lang="en-US" altLang="zh-CN" sz="3200" b="1" i="1" smtClean="0">
                            <a:latin typeface="Cambria Math"/>
                          </a:rPr>
                          <m:t>𝒄</m:t>
                        </m:r>
                      </m:e>
                      <m:sup>
                        <m:r>
                          <a:rPr lang="en-US" altLang="zh-CN" sz="3200" b="1" i="1" smtClean="0">
                            <a:latin typeface="Cambria Math"/>
                          </a:rPr>
                          <m:t>𝒔</m:t>
                        </m:r>
                      </m:sup>
                    </m:sSup>
                    <m:r>
                      <a:rPr lang="zh-CN" altLang="en-US" sz="3200" b="1" i="1" smtClean="0">
                        <a:latin typeface="Cambria Math"/>
                      </a:rPr>
                      <m:t>的</m:t>
                    </m:r>
                  </m:oMath>
                </a14:m>
                <a:r>
                  <a:rPr lang="zh-CN" altLang="en-US" sz="3200" dirty="0"/>
                  <a:t>后</a:t>
                </a:r>
                <a14:m>
                  <m:oMath xmlns:m="http://schemas.openxmlformats.org/officeDocument/2006/math">
                    <m:r>
                      <a:rPr lang="en-US" altLang="zh-CN" sz="3200" b="1" i="1" dirty="0" smtClean="0">
                        <a:latin typeface="Cambria Math"/>
                      </a:rPr>
                      <m:t>𝒎</m:t>
                    </m:r>
                  </m:oMath>
                </a14:m>
                <a:r>
                  <a:rPr lang="zh-CN" altLang="en-US" sz="3200" dirty="0"/>
                  <a:t>个分量为</a:t>
                </a:r>
                <a:r>
                  <a:rPr lang="en-US" altLang="zh-CN" sz="3200" dirty="0"/>
                  <a:t>0</a:t>
                </a:r>
                <a:r>
                  <a:rPr lang="zh-CN" altLang="en-US" sz="3200" dirty="0"/>
                  <a:t>，所以</a:t>
                </a:r>
                <a14:m>
                  <m:oMath xmlns:m="http://schemas.openxmlformats.org/officeDocument/2006/math">
                    <m:sSup>
                      <m:sSupPr>
                        <m:ctrlPr>
                          <a:rPr lang="en-US" altLang="zh-CN" sz="3200" b="1" i="1" smtClean="0">
                            <a:latin typeface="Cambria Math" panose="02040503050406030204" pitchFamily="18" charset="0"/>
                          </a:rPr>
                        </m:ctrlPr>
                      </m:sSupPr>
                      <m:e>
                        <m:r>
                          <a:rPr lang="en-US" altLang="zh-CN" sz="3200" b="1" i="1" smtClean="0">
                            <a:latin typeface="Cambria Math"/>
                          </a:rPr>
                          <m:t>𝝈</m:t>
                        </m:r>
                      </m:e>
                      <m:sup>
                        <m:r>
                          <a:rPr lang="en-US" altLang="zh-CN" sz="3200" b="1" i="1" smtClean="0">
                            <a:latin typeface="Cambria Math"/>
                          </a:rPr>
                          <m:t>𝑻</m:t>
                        </m:r>
                      </m:sup>
                    </m:sSup>
                  </m:oMath>
                </a14:m>
                <a:r>
                  <a:rPr lang="zh-CN" altLang="en-US" sz="3200" dirty="0"/>
                  <a:t>的展开式为</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a:rPr>
                          <m:t>𝝈</m:t>
                        </m:r>
                      </m:e>
                      <m:sup>
                        <m:r>
                          <a:rPr lang="en-US" altLang="zh-CN" sz="2400" b="1" i="1" smtClean="0">
                            <a:latin typeface="Cambria Math"/>
                          </a:rPr>
                          <m:t>𝑻</m:t>
                        </m:r>
                      </m:sup>
                    </m:sSup>
                    <m:r>
                      <a:rPr lang="en-US" altLang="zh-CN" sz="2400" b="1" i="1" smtClean="0">
                        <a:latin typeface="Cambria Math"/>
                      </a:rPr>
                      <m:t>=</m:t>
                    </m:r>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a:rPr>
                              <m:t>𝝈</m:t>
                            </m:r>
                          </m:e>
                          <m:sub>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𝝈</m:t>
                            </m:r>
                          </m:e>
                          <m:sub>
                            <m:r>
                              <a:rPr lang="en-US" altLang="zh-CN" sz="2400" b="1" i="1" smtClean="0">
                                <a:latin typeface="Cambria Math"/>
                              </a:rPr>
                              <m:t>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𝝈</m:t>
                            </m:r>
                          </m:e>
                          <m:sub>
                            <m:r>
                              <a:rPr lang="en-US" altLang="zh-CN" sz="2400" b="1" i="1" smtClean="0">
                                <a:latin typeface="Cambria Math"/>
                              </a:rPr>
                              <m:t>𝒏</m:t>
                            </m:r>
                            <m:r>
                              <a:rPr lang="en-US" altLang="zh-CN" sz="2400" b="1" i="1" smtClean="0">
                                <a:latin typeface="Cambria Math"/>
                              </a:rPr>
                              <m:t>+</m:t>
                            </m:r>
                            <m:r>
                              <a:rPr lang="en-US" altLang="zh-CN" sz="2400" b="1" i="1" smtClean="0">
                                <a:latin typeface="Cambria Math"/>
                              </a:rPr>
                              <m:t>𝒎</m:t>
                            </m:r>
                          </m:sub>
                        </m:sSub>
                      </m:e>
                    </m:d>
                    <m:r>
                      <a:rPr lang="en-US" altLang="zh-CN" sz="2400" b="1" i="1" smtClean="0">
                        <a:latin typeface="Cambria Math"/>
                      </a:rPr>
                      <m:t>=</m:t>
                    </m:r>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a:rPr>
                              <m:t>𝒄</m:t>
                            </m:r>
                          </m:e>
                          <m:sub>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𝒄</m:t>
                            </m:r>
                          </m:e>
                          <m:sub>
                            <m:r>
                              <a:rPr lang="en-US" altLang="zh-CN" sz="2400" b="1" i="1" smtClean="0">
                                <a:latin typeface="Cambria Math"/>
                              </a:rPr>
                              <m:t>𝒏</m:t>
                            </m:r>
                          </m:sub>
                        </m:sSub>
                        <m:r>
                          <a:rPr lang="en-US" altLang="zh-CN" sz="2400" b="1" i="1" smtClean="0">
                            <a:latin typeface="Cambria Math"/>
                          </a:rPr>
                          <m:t>,</m:t>
                        </m:r>
                        <m:r>
                          <a:rPr lang="en-US" altLang="zh-CN" sz="2400" b="1" i="1" smtClean="0">
                            <a:latin typeface="Cambria Math"/>
                          </a:rPr>
                          <m:t>𝟎</m:t>
                        </m:r>
                        <m:r>
                          <a:rPr lang="en-US" altLang="zh-CN" sz="2400" b="1" i="1" smtClean="0">
                            <a:latin typeface="Cambria Math"/>
                          </a:rPr>
                          <m:t>,⋯,</m:t>
                        </m:r>
                        <m:r>
                          <a:rPr lang="en-US" altLang="zh-CN" sz="2400" b="1" i="1" smtClean="0">
                            <a:latin typeface="Cambria Math"/>
                          </a:rPr>
                          <m:t>𝟎</m:t>
                        </m:r>
                      </m:e>
                    </m:d>
                    <m:r>
                      <a:rPr lang="en-US" altLang="zh-CN" sz="2400" b="1" i="1" smtClean="0">
                        <a:latin typeface="Cambria Math"/>
                      </a:rPr>
                      <m:t>−</m:t>
                    </m:r>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a:rPr>
                              <m:t>𝒚</m:t>
                            </m:r>
                          </m:e>
                          <m:sub>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𝒚</m:t>
                            </m:r>
                          </m:e>
                          <m:sub>
                            <m:r>
                              <a:rPr lang="en-US" altLang="zh-CN" sz="2400" b="1" i="1" smtClean="0">
                                <a:latin typeface="Cambria Math"/>
                              </a:rPr>
                              <m:t>𝒎</m:t>
                            </m:r>
                          </m:sub>
                        </m:sSub>
                      </m:e>
                    </m:d>
                    <m:d>
                      <m:dPr>
                        <m:ctrlPr>
                          <a:rPr lang="en-US" altLang="zh-CN" sz="2400" b="1" i="1" smtClean="0">
                            <a:latin typeface="Cambria Math" panose="02040503050406030204" pitchFamily="18" charset="0"/>
                          </a:rPr>
                        </m:ctrlPr>
                      </m:dPr>
                      <m:e>
                        <m:eqArr>
                          <m:eqArrPr>
                            <m:ctrlPr>
                              <a:rPr lang="en-US" altLang="zh-CN" sz="2400" b="1" i="1" smtClean="0">
                                <a:latin typeface="Cambria Math" panose="02040503050406030204" pitchFamily="18" charset="0"/>
                              </a:rPr>
                            </m:ctrlPr>
                          </m:eqArrPr>
                          <m:e>
                            <m:f>
                              <m:fPr>
                                <m:type m:val="noBar"/>
                                <m:ctrlPr>
                                  <a:rPr lang="en-US" altLang="zh-CN" sz="2400" b="1" i="1" smtClean="0">
                                    <a:latin typeface="Cambria Math" panose="02040503050406030204" pitchFamily="18" charset="0"/>
                                  </a:rPr>
                                </m:ctrlPr>
                              </m:fPr>
                              <m:num>
                                <m:r>
                                  <a:rPr lang="zh-CN" altLang="en-US" sz="2400" b="1" i="1" smtClean="0">
                                    <a:latin typeface="Cambria Math"/>
                                  </a:rPr>
                                  <m:t>∗</m:t>
                                </m:r>
                              </m:num>
                              <m:den>
                                <m:r>
                                  <a:rPr lang="en-US" altLang="zh-CN" sz="2400" b="1" i="1" smtClean="0">
                                    <a:latin typeface="Cambria Math"/>
                                  </a:rPr>
                                  <m:t>∗</m:t>
                                </m:r>
                              </m:den>
                            </m:f>
                          </m:e>
                          <m:e>
                            <m:r>
                              <a:rPr lang="en-US" altLang="zh-CN" sz="2400" b="1" i="1" smtClean="0">
                                <a:latin typeface="Cambria Math"/>
                              </a:rPr>
                              <m:t>⋮</m:t>
                            </m:r>
                          </m:e>
                          <m:e>
                            <m:r>
                              <a:rPr lang="en-US" altLang="zh-CN" sz="2400" b="1" i="1" smtClean="0">
                                <a:latin typeface="Cambria Math"/>
                              </a:rPr>
                              <m:t>∗</m:t>
                            </m:r>
                          </m:e>
                        </m:eqArr>
                        <m:eqArr>
                          <m:eqArrPr>
                            <m:ctrlPr>
                              <a:rPr lang="en-US" altLang="zh-CN" sz="2400" i="1">
                                <a:latin typeface="Cambria Math" panose="02040503050406030204" pitchFamily="18" charset="0"/>
                              </a:rPr>
                            </m:ctrlPr>
                          </m:eqArrPr>
                          <m:e>
                            <m:f>
                              <m:fPr>
                                <m:type m:val="noBar"/>
                                <m:ctrlPr>
                                  <a:rPr lang="en-US" altLang="zh-CN" sz="2400" i="1">
                                    <a:latin typeface="Cambria Math" panose="02040503050406030204" pitchFamily="18" charset="0"/>
                                  </a:rPr>
                                </m:ctrlPr>
                              </m:fPr>
                              <m:num>
                                <m:r>
                                  <a:rPr lang="en-US" altLang="zh-CN" sz="2400" b="1" i="1" smtClean="0">
                                    <a:latin typeface="Cambria Math"/>
                                  </a:rPr>
                                  <m:t>∗</m:t>
                                </m:r>
                              </m:num>
                              <m:den>
                                <m:r>
                                  <a:rPr lang="en-US" altLang="zh-CN" sz="2400" i="1">
                                    <a:latin typeface="Cambria Math"/>
                                  </a:rPr>
                                  <m:t>∗</m:t>
                                </m:r>
                              </m:den>
                            </m:f>
                          </m:e>
                          <m:e>
                            <m:r>
                              <a:rPr lang="en-US" altLang="zh-CN" sz="2400" i="1">
                                <a:latin typeface="Cambria Math"/>
                              </a:rPr>
                              <m:t>⋮</m:t>
                            </m:r>
                          </m:e>
                          <m:e>
                            <m:r>
                              <a:rPr lang="en-US" altLang="zh-CN" sz="2400" i="1">
                                <a:latin typeface="Cambria Math"/>
                              </a:rPr>
                              <m:t>∗</m:t>
                            </m:r>
                          </m:e>
                        </m:eqArr>
                        <m:eqArr>
                          <m:eqArrPr>
                            <m:ctrlPr>
                              <a:rPr lang="en-US" altLang="zh-CN" sz="2400" i="1">
                                <a:latin typeface="Cambria Math" panose="02040503050406030204" pitchFamily="18" charset="0"/>
                              </a:rPr>
                            </m:ctrlPr>
                          </m:eqArrPr>
                          <m:e>
                            <m:f>
                              <m:fPr>
                                <m:type m:val="noBar"/>
                                <m:ctrlPr>
                                  <a:rPr lang="en-US" altLang="zh-CN" sz="2400" i="1">
                                    <a:latin typeface="Cambria Math" panose="02040503050406030204" pitchFamily="18" charset="0"/>
                                  </a:rPr>
                                </m:ctrlPr>
                              </m:fPr>
                              <m:num>
                                <m:r>
                                  <a:rPr lang="en-US" altLang="zh-CN" sz="2400" b="1" i="1" smtClean="0">
                                    <a:latin typeface="Cambria Math"/>
                                  </a:rPr>
                                  <m:t>⋯</m:t>
                                </m:r>
                              </m:num>
                              <m:den>
                                <m:r>
                                  <a:rPr lang="en-US" altLang="zh-CN" sz="2400" i="1">
                                    <a:latin typeface="Cambria Math"/>
                                  </a:rPr>
                                  <m:t>⋯</m:t>
                                </m:r>
                              </m:den>
                            </m:f>
                          </m:e>
                          <m:e>
                            <m:r>
                              <a:rPr lang="en-US" altLang="zh-CN" sz="2400" i="1">
                                <a:latin typeface="Cambria Math"/>
                              </a:rPr>
                              <m:t>⋯</m:t>
                            </m:r>
                          </m:e>
                          <m:e>
                            <m:r>
                              <a:rPr lang="en-US" altLang="zh-CN" sz="2400" i="1">
                                <a:latin typeface="Cambria Math"/>
                              </a:rPr>
                              <m:t>⋯</m:t>
                            </m:r>
                          </m:e>
                        </m:eqArr>
                        <m:eqArr>
                          <m:eqArrPr>
                            <m:ctrlPr>
                              <a:rPr lang="en-US" altLang="zh-CN" sz="2400" i="1">
                                <a:latin typeface="Cambria Math" panose="02040503050406030204" pitchFamily="18" charset="0"/>
                              </a:rPr>
                            </m:ctrlPr>
                          </m:eqArrPr>
                          <m:e>
                            <m:f>
                              <m:fPr>
                                <m:type m:val="noBar"/>
                                <m:ctrlPr>
                                  <a:rPr lang="en-US" altLang="zh-CN" sz="2400" i="1">
                                    <a:latin typeface="Cambria Math" panose="02040503050406030204" pitchFamily="18" charset="0"/>
                                  </a:rPr>
                                </m:ctrlPr>
                              </m:fPr>
                              <m:num>
                                <m:r>
                                  <a:rPr lang="en-US" altLang="zh-CN" sz="2400" i="1">
                                    <a:latin typeface="Cambria Math"/>
                                  </a:rPr>
                                  <m:t>∗</m:t>
                                </m:r>
                              </m:num>
                              <m:den>
                                <m:r>
                                  <a:rPr lang="en-US" altLang="zh-CN" sz="2400" i="1">
                                    <a:latin typeface="Cambria Math"/>
                                  </a:rPr>
                                  <m:t>∗</m:t>
                                </m:r>
                              </m:den>
                            </m:f>
                          </m:e>
                          <m:e>
                            <m:r>
                              <a:rPr lang="en-US" altLang="zh-CN" sz="2400" i="1">
                                <a:latin typeface="Cambria Math"/>
                              </a:rPr>
                              <m:t>⋮</m:t>
                            </m:r>
                          </m:e>
                          <m:e>
                            <m:r>
                              <a:rPr lang="en-US" altLang="zh-CN" sz="2400" i="1">
                                <a:latin typeface="Cambria Math"/>
                              </a:rPr>
                              <m:t>∗</m:t>
                            </m:r>
                          </m:e>
                        </m:eqArr>
                        <m:eqArr>
                          <m:eqArrPr>
                            <m:ctrlPr>
                              <a:rPr lang="en-US" altLang="zh-CN" sz="2400" i="1">
                                <a:latin typeface="Cambria Math" panose="02040503050406030204" pitchFamily="18" charset="0"/>
                              </a:rPr>
                            </m:ctrlPr>
                          </m:eqArrPr>
                          <m:e>
                            <m:f>
                              <m:fPr>
                                <m:type m:val="noBar"/>
                                <m:ctrlPr>
                                  <a:rPr lang="en-US" altLang="zh-CN" sz="2400" i="1">
                                    <a:latin typeface="Cambria Math" panose="02040503050406030204" pitchFamily="18" charset="0"/>
                                  </a:rPr>
                                </m:ctrlPr>
                              </m:fPr>
                              <m:num>
                                <m:r>
                                  <a:rPr lang="en-US" altLang="zh-CN" sz="2400" b="1" i="1" smtClean="0">
                                    <a:latin typeface="Cambria Math"/>
                                  </a:rPr>
                                  <m:t>𝟏</m:t>
                                </m:r>
                              </m:num>
                              <m:den>
                                <m:r>
                                  <a:rPr lang="en-US" altLang="zh-CN" sz="2400" b="1" i="1" smtClean="0">
                                    <a:latin typeface="Cambria Math"/>
                                  </a:rPr>
                                  <m:t>𝟎</m:t>
                                </m:r>
                              </m:den>
                            </m:f>
                          </m:e>
                          <m:e>
                            <m:r>
                              <a:rPr lang="en-US" altLang="zh-CN" sz="2400" i="1">
                                <a:latin typeface="Cambria Math"/>
                              </a:rPr>
                              <m:t>⋮</m:t>
                            </m:r>
                          </m:e>
                          <m:e>
                            <m:r>
                              <a:rPr lang="en-US" altLang="zh-CN" sz="2400" b="1" i="1" smtClean="0">
                                <a:latin typeface="Cambria Math"/>
                              </a:rPr>
                              <m:t>𝟎</m:t>
                            </m:r>
                          </m:e>
                        </m:eqArr>
                        <m:eqArr>
                          <m:eqArrPr>
                            <m:ctrlPr>
                              <a:rPr lang="en-US" altLang="zh-CN" sz="2400" i="1">
                                <a:latin typeface="Cambria Math" panose="02040503050406030204" pitchFamily="18" charset="0"/>
                              </a:rPr>
                            </m:ctrlPr>
                          </m:eqArrPr>
                          <m:e>
                            <m:f>
                              <m:fPr>
                                <m:type m:val="noBar"/>
                                <m:ctrlPr>
                                  <a:rPr lang="en-US" altLang="zh-CN" sz="2400" i="1">
                                    <a:latin typeface="Cambria Math" panose="02040503050406030204" pitchFamily="18" charset="0"/>
                                  </a:rPr>
                                </m:ctrlPr>
                              </m:fPr>
                              <m:num>
                                <m:r>
                                  <a:rPr lang="en-US" altLang="zh-CN" sz="2400" b="1" i="1" smtClean="0">
                                    <a:latin typeface="Cambria Math"/>
                                  </a:rPr>
                                  <m:t>𝟎</m:t>
                                </m:r>
                              </m:num>
                              <m:den>
                                <m:r>
                                  <a:rPr lang="en-US" altLang="zh-CN" sz="2400" b="1" i="1" smtClean="0">
                                    <a:latin typeface="Cambria Math"/>
                                  </a:rPr>
                                  <m:t>𝟏</m:t>
                                </m:r>
                              </m:den>
                            </m:f>
                          </m:e>
                          <m:e>
                            <m:r>
                              <a:rPr lang="en-US" altLang="zh-CN" sz="2400" i="1">
                                <a:latin typeface="Cambria Math"/>
                              </a:rPr>
                              <m:t>⋮</m:t>
                            </m:r>
                          </m:e>
                          <m:e>
                            <m:r>
                              <a:rPr lang="en-US" altLang="zh-CN" sz="2400" b="1" i="1" smtClean="0">
                                <a:latin typeface="Cambria Math"/>
                              </a:rPr>
                              <m:t>𝟎</m:t>
                            </m:r>
                          </m:e>
                        </m:eqArr>
                        <m:eqArr>
                          <m:eqArrPr>
                            <m:ctrlPr>
                              <a:rPr lang="en-US" altLang="zh-CN" sz="2400" i="1">
                                <a:latin typeface="Cambria Math" panose="02040503050406030204" pitchFamily="18" charset="0"/>
                              </a:rPr>
                            </m:ctrlPr>
                          </m:eqArrPr>
                          <m:e>
                            <m:f>
                              <m:fPr>
                                <m:type m:val="noBar"/>
                                <m:ctrlPr>
                                  <a:rPr lang="en-US" altLang="zh-CN" sz="2400" i="1">
                                    <a:latin typeface="Cambria Math" panose="02040503050406030204" pitchFamily="18" charset="0"/>
                                  </a:rPr>
                                </m:ctrlPr>
                              </m:fPr>
                              <m:num>
                                <m:r>
                                  <a:rPr lang="en-US" altLang="zh-CN" sz="2400" i="1">
                                    <a:latin typeface="Cambria Math"/>
                                  </a:rPr>
                                  <m:t>⋯</m:t>
                                </m:r>
                              </m:num>
                              <m:den>
                                <m:r>
                                  <a:rPr lang="en-US" altLang="zh-CN" sz="2400" i="1">
                                    <a:latin typeface="Cambria Math"/>
                                  </a:rPr>
                                  <m:t>⋯</m:t>
                                </m:r>
                              </m:den>
                            </m:f>
                          </m:e>
                          <m:e>
                            <m:r>
                              <a:rPr lang="en-US" altLang="zh-CN" sz="2400" i="1" smtClean="0">
                                <a:latin typeface="Cambria Math"/>
                              </a:rPr>
                              <m:t>⋱</m:t>
                            </m:r>
                          </m:e>
                          <m:e>
                            <m:r>
                              <a:rPr lang="en-US" altLang="zh-CN" sz="2400" i="1">
                                <a:latin typeface="Cambria Math"/>
                              </a:rPr>
                              <m:t>⋯</m:t>
                            </m:r>
                          </m:e>
                        </m:eqArr>
                        <m:eqArr>
                          <m:eqArrPr>
                            <m:ctrlPr>
                              <a:rPr lang="en-US" altLang="zh-CN" sz="2400" i="1">
                                <a:latin typeface="Cambria Math" panose="02040503050406030204" pitchFamily="18" charset="0"/>
                              </a:rPr>
                            </m:ctrlPr>
                          </m:eqArrPr>
                          <m:e>
                            <m:f>
                              <m:fPr>
                                <m:type m:val="noBar"/>
                                <m:ctrlPr>
                                  <a:rPr lang="en-US" altLang="zh-CN" sz="2400" i="1">
                                    <a:latin typeface="Cambria Math" panose="02040503050406030204" pitchFamily="18" charset="0"/>
                                  </a:rPr>
                                </m:ctrlPr>
                              </m:fPr>
                              <m:num>
                                <m:r>
                                  <a:rPr lang="en-US" altLang="zh-CN" sz="2400" b="1" i="1" smtClean="0">
                                    <a:latin typeface="Cambria Math"/>
                                  </a:rPr>
                                  <m:t>𝟎</m:t>
                                </m:r>
                              </m:num>
                              <m:den>
                                <m:r>
                                  <a:rPr lang="en-US" altLang="zh-CN" sz="2400" b="1" i="1" smtClean="0">
                                    <a:latin typeface="Cambria Math"/>
                                  </a:rPr>
                                  <m:t>𝟎</m:t>
                                </m:r>
                              </m:den>
                            </m:f>
                          </m:e>
                          <m:e>
                            <m:r>
                              <a:rPr lang="en-US" altLang="zh-CN" sz="2400" i="1">
                                <a:latin typeface="Cambria Math"/>
                              </a:rPr>
                              <m:t>⋮</m:t>
                            </m:r>
                          </m:e>
                          <m:e>
                            <m:r>
                              <a:rPr lang="en-US" altLang="zh-CN" sz="2400" b="1" i="1" smtClean="0">
                                <a:latin typeface="Cambria Math"/>
                              </a:rPr>
                              <m:t>𝟏</m:t>
                            </m:r>
                          </m:e>
                        </m:eqArr>
                      </m:e>
                    </m:d>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𝒚</m:t>
                        </m:r>
                      </m:e>
                      <m:sub>
                        <m:r>
                          <a:rPr lang="en-US" altLang="zh-CN" sz="2400" b="1" i="1" smtClean="0">
                            <a:latin typeface="Cambria Math"/>
                          </a:rPr>
                          <m:t>𝟏</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𝒚</m:t>
                        </m:r>
                      </m:e>
                      <m:sub>
                        <m:r>
                          <a:rPr lang="en-US" altLang="zh-CN" sz="2400" b="1" i="1" smtClean="0">
                            <a:latin typeface="Cambria Math"/>
                          </a:rPr>
                          <m:t>𝟐</m:t>
                        </m:r>
                      </m:sub>
                    </m:sSub>
                    <m:r>
                      <a:rPr lang="en-US" altLang="zh-CN" sz="2400" b="1" i="1" smtClean="0">
                        <a:latin typeface="Cambria Math"/>
                      </a:rPr>
                      <m:t>,⋯,−</m:t>
                    </m:r>
                    <m:sSub>
                      <m:sSubPr>
                        <m:ctrlPr>
                          <a:rPr lang="en-US" altLang="zh-CN" sz="2400" b="1" i="1" smtClean="0">
                            <a:latin typeface="Cambria Math" panose="02040503050406030204" pitchFamily="18" charset="0"/>
                          </a:rPr>
                        </m:ctrlPr>
                      </m:sSubPr>
                      <m:e>
                        <m:r>
                          <a:rPr lang="en-US" altLang="zh-CN" sz="2400" b="1" i="1" smtClean="0">
                            <a:latin typeface="Cambria Math"/>
                          </a:rPr>
                          <m:t>𝒚</m:t>
                        </m:r>
                      </m:e>
                      <m:sub>
                        <m:r>
                          <a:rPr lang="en-US" altLang="zh-CN" sz="2400" b="1" i="1" smtClean="0">
                            <a:latin typeface="Cambria Math"/>
                          </a:rPr>
                          <m:t>𝒎</m:t>
                        </m:r>
                      </m:sub>
                    </m:sSub>
                    <m:r>
                      <a:rPr lang="en-US" altLang="zh-CN" sz="2400" b="1" i="1" smtClean="0">
                        <a:latin typeface="Cambria Math"/>
                      </a:rPr>
                      <m:t>)</m:t>
                    </m:r>
                  </m:oMath>
                </a14:m>
                <a:r>
                  <a:rPr lang="en-US" altLang="zh-CN" sz="3200" dirty="0"/>
                  <a:t>,</a:t>
                </a:r>
                <a:r>
                  <a:rPr lang="zh-CN" altLang="en-US" sz="3200" dirty="0"/>
                  <a:t>即</a:t>
                </a:r>
                <a14:m>
                  <m:oMath xmlns:m="http://schemas.openxmlformats.org/officeDocument/2006/math">
                    <m:r>
                      <a:rPr lang="en-US" altLang="zh-CN" sz="3200" b="1" i="1" dirty="0" smtClean="0">
                        <a:latin typeface="Cambria Math"/>
                      </a:rPr>
                      <m:t>𝝈</m:t>
                    </m:r>
                  </m:oMath>
                </a14:m>
                <a:r>
                  <a:rPr lang="zh-CN" altLang="en-US" sz="3200" dirty="0"/>
                  <a:t>的后</a:t>
                </a:r>
                <a14:m>
                  <m:oMath xmlns:m="http://schemas.openxmlformats.org/officeDocument/2006/math">
                    <m:r>
                      <a:rPr lang="en-US" altLang="zh-CN" sz="3200" b="1" i="1" smtClean="0">
                        <a:latin typeface="Cambria Math"/>
                      </a:rPr>
                      <m:t>𝒎</m:t>
                    </m:r>
                  </m:oMath>
                </a14:m>
                <a:r>
                  <a:rPr lang="zh-CN" altLang="en-US" sz="3200" dirty="0"/>
                  <a:t>个分量的负值，为</a:t>
                </a:r>
                <a:r>
                  <a:rPr lang="en-US" altLang="zh-CN" sz="3200" dirty="0"/>
                  <a:t>DP</a:t>
                </a:r>
                <a:r>
                  <a:rPr lang="zh-CN" altLang="en-US" sz="3200" dirty="0"/>
                  <a:t>问题的最优解</a:t>
                </a:r>
                <a:endParaRPr lang="en-US" altLang="zh-CN" sz="3200" dirty="0"/>
              </a:p>
              <a:p>
                <a:r>
                  <a:rPr lang="zh-CN" altLang="en-US" sz="3200" dirty="0"/>
                  <a:t>看下面的例子</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86" t="-1627" r="-992"/>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7)</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例</a:t>
                </a:r>
                <a14:m>
                  <m:oMath xmlns:m="http://schemas.openxmlformats.org/officeDocument/2006/math">
                    <m:r>
                      <a:rPr lang="en-US" altLang="zh-CN" sz="2000" i="1">
                        <a:latin typeface="Cambria Math"/>
                      </a:rPr>
                      <m:t>𝑴𝒂𝒙</m:t>
                    </m:r>
                    <m:r>
                      <a:rPr lang="en-US" altLang="zh-CN" sz="2000" i="1">
                        <a:latin typeface="Cambria Math"/>
                      </a:rPr>
                      <m:t> </m:t>
                    </m:r>
                    <m:r>
                      <a:rPr lang="en-US" altLang="zh-CN" sz="2000" i="1">
                        <a:latin typeface="Cambria Math"/>
                      </a:rPr>
                      <m:t>𝒛</m:t>
                    </m:r>
                    <m:r>
                      <a:rPr lang="en-US" altLang="zh-CN" sz="2000" i="1">
                        <a:latin typeface="Cambria Math"/>
                      </a:rPr>
                      <m:t>=</m:t>
                    </m:r>
                    <m:r>
                      <a:rPr lang="en-US" altLang="zh-CN" sz="2000" i="1">
                        <a:latin typeface="Cambria Math"/>
                      </a:rPr>
                      <m:t>𝟏𝟓𝟎𝟎</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𝟏</m:t>
                        </m:r>
                      </m:sub>
                    </m:sSub>
                    <m:r>
                      <a:rPr lang="en-US" altLang="zh-CN" sz="2000" i="1">
                        <a:latin typeface="Cambria Math"/>
                      </a:rPr>
                      <m:t>+</m:t>
                    </m:r>
                    <m:r>
                      <a:rPr lang="en-US" altLang="zh-CN" sz="2000" i="1">
                        <a:latin typeface="Cambria Math"/>
                      </a:rPr>
                      <m:t>𝟐𝟓𝟎𝟎</m:t>
                    </m:r>
                    <m:sSub>
                      <m:sSubPr>
                        <m:ctrlPr>
                          <a:rPr lang="en-US" altLang="zh-CN" sz="2000" i="1">
                            <a:latin typeface="Cambria Math" panose="02040503050406030204" pitchFamily="18" charset="0"/>
                          </a:rPr>
                        </m:ctrlPr>
                      </m:sSubPr>
                      <m:e>
                        <m:r>
                          <a:rPr lang="en-US" altLang="zh-CN" sz="2000" i="1">
                            <a:latin typeface="Cambria Math"/>
                          </a:rPr>
                          <m:t>𝒙</m:t>
                        </m:r>
                      </m:e>
                      <m:sub>
                        <m:r>
                          <a:rPr lang="en-US" altLang="zh-CN" sz="2000" i="1">
                            <a:latin typeface="Cambria Math"/>
                          </a:rPr>
                          <m:t>𝟐</m:t>
                        </m:r>
                      </m:sub>
                    </m:sSub>
                    <m:r>
                      <a:rPr lang="zh-CN" altLang="en-US" sz="2000" i="1">
                        <a:latin typeface="Cambria Math"/>
                      </a:rPr>
                      <m:t>，</m:t>
                    </m:r>
                    <m:r>
                      <m:rPr>
                        <m:nor/>
                      </m:rPr>
                      <a:rPr lang="en-US" altLang="zh-CN" sz="1800" dirty="0"/>
                      <m:t>s</m:t>
                    </m:r>
                    <m:r>
                      <m:rPr>
                        <m:nor/>
                      </m:rPr>
                      <a:rPr lang="en-US" altLang="zh-CN" sz="1800" dirty="0"/>
                      <m:t>.</m:t>
                    </m:r>
                    <m:r>
                      <m:rPr>
                        <m:nor/>
                      </m:rPr>
                      <a:rPr lang="en-US" altLang="zh-CN" sz="1800" dirty="0"/>
                      <m:t>t</m:t>
                    </m:r>
                    <m:r>
                      <m:rPr>
                        <m:nor/>
                      </m:rPr>
                      <a:rPr lang="en-US" altLang="zh-CN" sz="1800" dirty="0"/>
                      <m:t>.</m:t>
                    </m:r>
                    <m:d>
                      <m:dPr>
                        <m:begChr m:val="{"/>
                        <m:endChr m:val=""/>
                        <m:ctrlPr>
                          <a:rPr lang="en-US" altLang="zh-CN" sz="1800" i="1">
                            <a:latin typeface="Cambria Math" panose="02040503050406030204" pitchFamily="18" charset="0"/>
                          </a:rPr>
                        </m:ctrlPr>
                      </m:dPr>
                      <m:e>
                        <m:m>
                          <m:mPr>
                            <m:mcs>
                              <m:mc>
                                <m:mcPr>
                                  <m:count m:val="1"/>
                                  <m:mcJc m:val="center"/>
                                </m:mcPr>
                              </m:mc>
                            </m:mcs>
                            <m:ctrlPr>
                              <a:rPr lang="en-US" altLang="zh-CN" sz="1800" i="1">
                                <a:latin typeface="Cambria Math" panose="02040503050406030204" pitchFamily="18" charset="0"/>
                              </a:rPr>
                            </m:ctrlPr>
                          </m:mPr>
                          <m:mr>
                            <m:e>
                              <m:r>
                                <m:rPr>
                                  <m:brk m:alnAt="7"/>
                                </m:rPr>
                                <a:rPr lang="en-US" altLang="zh-CN" sz="1800" i="1">
                                  <a:latin typeface="Cambria Math"/>
                                </a:rPr>
                                <m:t>𝟑</m:t>
                              </m:r>
                              <m:sSub>
                                <m:sSubPr>
                                  <m:ctrlPr>
                                    <a:rPr lang="en-US" altLang="zh-CN" sz="1800" i="1">
                                      <a:latin typeface="Cambria Math" panose="02040503050406030204" pitchFamily="18" charset="0"/>
                                    </a:rPr>
                                  </m:ctrlPr>
                                </m:sSubPr>
                                <m:e>
                                  <m:r>
                                    <m:rPr>
                                      <m:brk m:alnAt="7"/>
                                    </m:rPr>
                                    <a:rPr lang="en-US" altLang="zh-CN" sz="1800" i="1">
                                      <a:latin typeface="Cambria Math"/>
                                    </a:rPr>
                                    <m:t>𝒙</m:t>
                                  </m:r>
                                </m:e>
                                <m:sub>
                                  <m:r>
                                    <m:rPr>
                                      <m:brk m:alnAt="7"/>
                                    </m:rPr>
                                    <a:rPr lang="en-US" altLang="zh-CN" sz="1800" i="1">
                                      <a:latin typeface="Cambria Math"/>
                                    </a:rPr>
                                    <m:t>𝟏</m:t>
                                  </m:r>
                                </m:sub>
                              </m:sSub>
                              <m:r>
                                <m:rPr>
                                  <m:brk m:alnAt="7"/>
                                </m:rPr>
                                <a:rPr lang="en-US" altLang="zh-CN" sz="1800" i="1">
                                  <a:latin typeface="Cambria Math"/>
                                </a:rPr>
                                <m:t>+</m:t>
                              </m:r>
                              <m:r>
                                <a:rPr lang="en-US" altLang="zh-CN" sz="1800" i="1">
                                  <a:latin typeface="Cambria Math"/>
                                </a:rPr>
                                <m:t>𝟐</m:t>
                              </m:r>
                              <m:sSub>
                                <m:sSubPr>
                                  <m:ctrlPr>
                                    <a:rPr lang="en-US" altLang="zh-CN" sz="1800" i="1">
                                      <a:latin typeface="Cambria Math" panose="02040503050406030204" pitchFamily="18" charset="0"/>
                                    </a:rPr>
                                  </m:ctrlPr>
                                </m:sSubPr>
                                <m:e>
                                  <m:r>
                                    <m:rPr>
                                      <m:brk m:alnAt="7"/>
                                    </m:rPr>
                                    <a:rPr lang="en-US" altLang="zh-CN" sz="1800" i="1">
                                      <a:latin typeface="Cambria Math"/>
                                    </a:rPr>
                                    <m:t>𝒙</m:t>
                                  </m:r>
                                </m:e>
                                <m:sub>
                                  <m:r>
                                    <m:rPr>
                                      <m:brk m:alnAt="7"/>
                                    </m:rPr>
                                    <a:rPr lang="en-US" altLang="zh-CN" sz="1800" i="1">
                                      <a:latin typeface="Cambria Math"/>
                                    </a:rPr>
                                    <m:t>𝟐</m:t>
                                  </m:r>
                                </m:sub>
                              </m:sSub>
                              <m:r>
                                <m:rPr>
                                  <m:brk m:alnAt="7"/>
                                </m:rPr>
                                <a:rPr lang="en-US" altLang="zh-CN" sz="1800" i="1">
                                  <a:latin typeface="Cambria Math"/>
                                </a:rPr>
                                <m:t>≤</m:t>
                              </m:r>
                              <m:r>
                                <a:rPr lang="en-US" altLang="zh-CN" sz="1800" i="1">
                                  <a:latin typeface="Cambria Math"/>
                                </a:rPr>
                                <m:t>𝟔𝟓</m:t>
                              </m:r>
                            </m:e>
                          </m:mr>
                          <m:mr>
                            <m:e>
                              <m:r>
                                <a:rPr lang="en-US" altLang="zh-CN" sz="1800" i="1">
                                  <a:latin typeface="Cambria Math"/>
                                </a:rPr>
                                <m:t>𝟐</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r>
                                <a:rPr lang="en-US" altLang="zh-CN" sz="1800" i="1">
                                  <a:latin typeface="Cambria Math"/>
                                </a:rPr>
                                <m:t>≤</m:t>
                              </m:r>
                              <m:r>
                                <a:rPr lang="en-US" altLang="zh-CN" sz="1800" i="1">
                                  <a:latin typeface="Cambria Math"/>
                                </a:rPr>
                                <m:t>𝟒𝟎</m:t>
                              </m:r>
                            </m:e>
                          </m:mr>
                          <m:mr>
                            <m:e>
                              <m:eqArr>
                                <m:eqArrPr>
                                  <m:ctrlPr>
                                    <a:rPr lang="en-US" altLang="zh-CN" sz="1800" i="1">
                                      <a:latin typeface="Cambria Math" panose="02040503050406030204" pitchFamily="18" charset="0"/>
                                    </a:rPr>
                                  </m:ctrlPr>
                                </m:eqArrPr>
                                <m:e>
                                  <m:r>
                                    <a:rPr lang="en-US" altLang="zh-CN" sz="1800" i="1">
                                      <a:latin typeface="Cambria Math"/>
                                    </a:rPr>
                                    <m:t>𝟑</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r>
                                    <a:rPr lang="en-US" altLang="zh-CN" sz="1800" i="1">
                                      <a:latin typeface="Cambria Math"/>
                                    </a:rPr>
                                    <m:t>≤</m:t>
                                  </m:r>
                                  <m:r>
                                    <a:rPr lang="en-US" altLang="zh-CN" sz="1800" i="1">
                                      <a:latin typeface="Cambria Math"/>
                                    </a:rPr>
                                    <m:t>𝟕𝟓</m:t>
                                  </m:r>
                                </m:e>
                                <m:e>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𝟏</m:t>
                                      </m:r>
                                    </m:sub>
                                  </m:sSub>
                                  <m:r>
                                    <a:rPr lang="en-US" altLang="zh-CN" sz="1800" i="1">
                                      <a:latin typeface="Cambria Math"/>
                                    </a:rPr>
                                    <m:t>,</m:t>
                                  </m:r>
                                  <m:sSub>
                                    <m:sSubPr>
                                      <m:ctrlPr>
                                        <a:rPr lang="en-US" altLang="zh-CN" sz="1800" i="1">
                                          <a:latin typeface="Cambria Math" panose="02040503050406030204" pitchFamily="18" charset="0"/>
                                        </a:rPr>
                                      </m:ctrlPr>
                                    </m:sSubPr>
                                    <m:e>
                                      <m:r>
                                        <a:rPr lang="en-US" altLang="zh-CN" sz="1800" i="1">
                                          <a:latin typeface="Cambria Math"/>
                                        </a:rPr>
                                        <m:t>𝒙</m:t>
                                      </m:r>
                                    </m:e>
                                    <m:sub>
                                      <m:r>
                                        <a:rPr lang="en-US" altLang="zh-CN" sz="1800" i="1">
                                          <a:latin typeface="Cambria Math"/>
                                        </a:rPr>
                                        <m:t>𝟐</m:t>
                                      </m:r>
                                    </m:sub>
                                  </m:sSub>
                                  <m:r>
                                    <a:rPr lang="en-US" altLang="zh-CN" sz="1800" i="1">
                                      <a:latin typeface="Cambria Math"/>
                                    </a:rPr>
                                    <m:t>≥</m:t>
                                  </m:r>
                                  <m:r>
                                    <a:rPr lang="en-US" altLang="zh-CN" sz="1800" i="1">
                                      <a:latin typeface="Cambria Math"/>
                                    </a:rPr>
                                    <m:t>𝟎</m:t>
                                  </m:r>
                                </m:e>
                              </m:eqArr>
                            </m:e>
                          </m:mr>
                        </m:m>
                      </m:e>
                    </m:d>
                  </m:oMath>
                </a14:m>
                <a:endParaRPr lang="zh-CN"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595"/>
                </a:stretch>
              </a:blipFill>
            </p:spPr>
            <p:txBody>
              <a:bodyPr/>
              <a:lstStyle/>
              <a:p>
                <a:r>
                  <a:rPr lang="zh-CN" altLang="en-US">
                    <a:noFill/>
                  </a:rPr>
                  <a:t> </a:t>
                </a:r>
                <a:endParaRPr lang="zh-CN" altLang="en-US">
                  <a:noFill/>
                </a:endParaRPr>
              </a:p>
            </p:txBody>
          </p:sp>
        </mc:Fallback>
      </mc:AlternateContent>
      <p:graphicFrame>
        <p:nvGraphicFramePr>
          <p:cNvPr id="4" name="Object 3"/>
          <p:cNvGraphicFramePr>
            <a:graphicFrameLocks noChangeAspect="1"/>
          </p:cNvGraphicFramePr>
          <p:nvPr/>
        </p:nvGraphicFramePr>
        <p:xfrm>
          <a:off x="488504" y="2385045"/>
          <a:ext cx="9042400" cy="4510087"/>
        </p:xfrm>
        <a:graphic>
          <a:graphicData uri="http://schemas.openxmlformats.org/presentationml/2006/ole">
            <mc:AlternateContent xmlns:mc="http://schemas.openxmlformats.org/markup-compatibility/2006">
              <mc:Choice xmlns:v="urn:schemas-microsoft-com:vml" Requires="v">
                <p:oleObj spid="_x0000_s36964" name="Document" r:id="rId5" imgW="7167245" imgH="3582035" progId="Word.Document.8">
                  <p:embed/>
                </p:oleObj>
              </mc:Choice>
              <mc:Fallback>
                <p:oleObj name="Document" r:id="rId5" imgW="7167245" imgH="3582035" progId="Word.Document.8">
                  <p:embed/>
                  <p:pic>
                    <p:nvPicPr>
                      <p:cNvPr id="0" name="Object 4"/>
                      <p:cNvPicPr>
                        <a:picLocks noChangeAspect="1" noChangeArrowheads="1"/>
                      </p:cNvPicPr>
                      <p:nvPr/>
                    </p:nvPicPr>
                    <p:blipFill>
                      <a:blip r:embed="rId6"/>
                      <a:srcRect/>
                      <a:stretch>
                        <a:fillRect/>
                      </a:stretch>
                    </p:blipFill>
                    <p:spPr bwMode="auto">
                      <a:xfrm>
                        <a:off x="488504" y="2385045"/>
                        <a:ext cx="9042400" cy="451008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7545288" y="1232917"/>
            <a:ext cx="2016224" cy="338554"/>
          </a:xfrm>
          <a:prstGeom prst="rect">
            <a:avLst/>
          </a:prstGeom>
          <a:noFill/>
        </p:spPr>
        <p:txBody>
          <a:bodyPr wrap="square" rtlCol="0">
            <a:spAutoFit/>
          </a:bodyPr>
          <a:lstStyle/>
          <a:p>
            <a:r>
              <a:rPr lang="zh-CN" altLang="en-US" sz="1600" dirty="0">
                <a:solidFill>
                  <a:srgbClr val="FF0000"/>
                </a:solidFill>
              </a:rPr>
              <a:t>对偶问题的最优解</a:t>
            </a:r>
          </a:p>
        </p:txBody>
      </p:sp>
      <p:cxnSp>
        <p:nvCxnSpPr>
          <p:cNvPr id="7" name="Straight Arrow Connector 6"/>
          <p:cNvCxnSpPr>
            <a:stCxn id="5" idx="2"/>
          </p:cNvCxnSpPr>
          <p:nvPr/>
        </p:nvCxnSpPr>
        <p:spPr bwMode="auto">
          <a:xfrm flipH="1">
            <a:off x="7041232" y="1571471"/>
            <a:ext cx="1512168" cy="4846022"/>
          </a:xfrm>
          <a:prstGeom prst="straightConnector1">
            <a:avLst/>
          </a:prstGeom>
          <a:solidFill>
            <a:schemeClr val="accent1"/>
          </a:solidFill>
          <a:ln w="952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1136576" y="6777533"/>
            <a:ext cx="8208912" cy="461665"/>
          </a:xfrm>
          <a:prstGeom prst="rect">
            <a:avLst/>
          </a:prstGeom>
          <a:noFill/>
        </p:spPr>
        <p:txBody>
          <a:bodyPr wrap="square" rtlCol="0">
            <a:spAutoFit/>
          </a:bodyPr>
          <a:lstStyle/>
          <a:p>
            <a:r>
              <a:rPr lang="zh-CN" altLang="en-US" dirty="0">
                <a:solidFill>
                  <a:srgbClr val="0000FF"/>
                </a:solidFill>
              </a:rPr>
              <a:t>练习</a:t>
            </a:r>
            <a:r>
              <a:rPr lang="en-US" altLang="zh-CN" dirty="0">
                <a:solidFill>
                  <a:srgbClr val="0000FF"/>
                </a:solidFill>
              </a:rPr>
              <a:t>:</a:t>
            </a:r>
            <a:r>
              <a:rPr lang="zh-CN" altLang="en-US" dirty="0">
                <a:solidFill>
                  <a:srgbClr val="0000FF"/>
                </a:solidFill>
              </a:rPr>
              <a:t>写出上述问题的对偶问题，并求解，印证这个结论</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EXPLODE.WAV"/>
                                        </p:tgtEl>
                                      </p:cMediaNode>
                                    </p:audio>
                                  </p:sub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 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7)(</a:t>
            </a:r>
            <a:r>
              <a:rPr lang="zh-CN" altLang="en-US" dirty="0">
                <a:latin typeface="隶书" panose="02010509060101010101" pitchFamily="1" charset="-122"/>
              </a:rPr>
              <a:t>注</a:t>
            </a:r>
            <a:r>
              <a:rPr lang="en-US" altLang="zh-CN" dirty="0">
                <a:latin typeface="隶书" panose="02010509060101010101" pitchFamily="1" charset="-122"/>
              </a:rPr>
              <a:t>)</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影</a:t>
                </a:r>
                <a:r>
                  <a:rPr lang="zh-CN" altLang="en-US" sz="3200" dirty="0">
                    <a:latin typeface="隶书" pitchFamily="49" charset="-122"/>
                  </a:rPr>
                  <a:t>子价格</a:t>
                </a:r>
                <a:endParaRPr lang="en-US" altLang="zh-CN" sz="3200" dirty="0">
                  <a:latin typeface="隶书" pitchFamily="49" charset="-122"/>
                </a:endParaRPr>
              </a:p>
              <a:p>
                <a:pPr lvl="1"/>
                <a:r>
                  <a:rPr lang="zh-CN" altLang="en-US" sz="2800" dirty="0">
                    <a:latin typeface="隶书" pitchFamily="49" charset="-122"/>
                  </a:rPr>
                  <a:t>是一个向量，它的分量表示最优目标值随相应资源数量变化的变化率</a:t>
                </a:r>
                <a:endParaRPr lang="en-US" altLang="zh-CN" sz="2800" dirty="0">
                  <a:latin typeface="隶书" pitchFamily="49" charset="-122"/>
                </a:endParaRPr>
              </a:p>
              <a:p>
                <a:pPr lvl="1"/>
                <a:r>
                  <a:rPr lang="zh-CN" altLang="en-US" sz="3200" dirty="0">
                    <a:latin typeface="隶书" pitchFamily="49" charset="-122"/>
                  </a:rPr>
                  <a:t>若</a:t>
                </a:r>
                <a14:m>
                  <m:oMath xmlns:m="http://schemas.openxmlformats.org/officeDocument/2006/math">
                    <m:r>
                      <a:rPr lang="en-US" altLang="zh-CN" sz="3200" i="1" dirty="0" smtClean="0">
                        <a:latin typeface="Cambria Math"/>
                      </a:rPr>
                      <m:t>𝑥</m:t>
                    </m:r>
                    <m:r>
                      <a:rPr lang="en-US" altLang="zh-CN" sz="3200" i="1" baseline="30000" dirty="0">
                        <a:latin typeface="Cambria Math"/>
                      </a:rPr>
                      <m:t>∗</m:t>
                    </m:r>
                    <m:r>
                      <a:rPr lang="en-US" altLang="zh-CN" sz="3200" i="1" dirty="0">
                        <a:latin typeface="Cambria Math"/>
                      </a:rPr>
                      <m:t>,</m:t>
                    </m:r>
                    <m:r>
                      <a:rPr lang="en-US" altLang="zh-CN" sz="3200" i="1" dirty="0">
                        <a:latin typeface="Cambria Math"/>
                      </a:rPr>
                      <m:t>𝑦</m:t>
                    </m:r>
                    <m:r>
                      <a:rPr lang="en-US" altLang="zh-CN" sz="3200" i="1" baseline="30000" dirty="0">
                        <a:latin typeface="Cambria Math"/>
                      </a:rPr>
                      <m:t>∗</m:t>
                    </m:r>
                    <m:r>
                      <a:rPr lang="en-US" altLang="zh-CN" sz="3200" i="1" dirty="0">
                        <a:latin typeface="Cambria Math"/>
                      </a:rPr>
                      <m:t> </m:t>
                    </m:r>
                  </m:oMath>
                </a14:m>
                <a:r>
                  <a:rPr lang="zh-CN" altLang="en-US" sz="3200" dirty="0">
                    <a:latin typeface="隶书" pitchFamily="49" charset="-122"/>
                  </a:rPr>
                  <a:t>分别为（</a:t>
                </a:r>
                <a:r>
                  <a:rPr lang="en-US" altLang="zh-CN" sz="3200" dirty="0">
                    <a:latin typeface="隶书" pitchFamily="49" charset="-122"/>
                  </a:rPr>
                  <a:t>LP</a:t>
                </a:r>
                <a:r>
                  <a:rPr lang="zh-CN" altLang="en-US" sz="3200" dirty="0">
                    <a:latin typeface="隶书" pitchFamily="49" charset="-122"/>
                  </a:rPr>
                  <a:t>）和（</a:t>
                </a:r>
                <a:r>
                  <a:rPr lang="en-US" altLang="zh-CN" sz="3200" dirty="0">
                    <a:latin typeface="隶书" pitchFamily="49" charset="-122"/>
                  </a:rPr>
                  <a:t>DP</a:t>
                </a:r>
                <a:r>
                  <a:rPr lang="zh-CN" altLang="en-US" sz="3200" dirty="0">
                    <a:latin typeface="隶书" pitchFamily="49" charset="-122"/>
                  </a:rPr>
                  <a:t>）的最优解，</a:t>
                </a:r>
                <a:r>
                  <a:rPr lang="zh-CN" altLang="en-US" sz="3200" dirty="0">
                    <a:solidFill>
                      <a:schemeClr val="tx1"/>
                    </a:solidFill>
                    <a:latin typeface="隶书" pitchFamily="49" charset="-122"/>
                  </a:rPr>
                  <a:t>那么，</a:t>
                </a:r>
                <a:r>
                  <a:rPr lang="zh-CN" altLang="en-US" sz="3200" dirty="0">
                    <a:latin typeface="隶书" pitchFamily="49" charset="-122"/>
                  </a:rPr>
                  <a:t> </a:t>
                </a:r>
                <a14:m>
                  <m:oMath xmlns:m="http://schemas.openxmlformats.org/officeDocument/2006/math">
                    <m:r>
                      <a:rPr lang="en-US" altLang="zh-CN" sz="3200" i="1" dirty="0" smtClean="0">
                        <a:latin typeface="Cambria Math"/>
                      </a:rPr>
                      <m:t>𝑐</m:t>
                    </m:r>
                    <m:r>
                      <a:rPr lang="en-US" altLang="zh-CN" sz="3200" i="1" baseline="30000" dirty="0" err="1">
                        <a:latin typeface="Cambria Math"/>
                      </a:rPr>
                      <m:t>𝑇</m:t>
                    </m:r>
                    <m:r>
                      <a:rPr lang="en-US" altLang="zh-CN" sz="3200" i="1" dirty="0">
                        <a:latin typeface="Cambria Math"/>
                      </a:rPr>
                      <m:t>𝑥</m:t>
                    </m:r>
                    <m:r>
                      <a:rPr lang="en-US" altLang="zh-CN" sz="3200" i="1" baseline="30000" dirty="0">
                        <a:latin typeface="Cambria Math"/>
                      </a:rPr>
                      <m:t>∗</m:t>
                    </m:r>
                    <m:r>
                      <a:rPr lang="en-US" altLang="zh-CN" sz="3200" i="1" dirty="0">
                        <a:latin typeface="Cambria Math"/>
                      </a:rPr>
                      <m:t> = </m:t>
                    </m:r>
                    <m:r>
                      <a:rPr lang="en-US" altLang="zh-CN" sz="3200" i="1" dirty="0" err="1">
                        <a:latin typeface="Cambria Math"/>
                      </a:rPr>
                      <m:t>𝑏</m:t>
                    </m:r>
                    <m:r>
                      <a:rPr lang="en-US" altLang="zh-CN" sz="3200" i="1" baseline="30000" dirty="0" err="1">
                        <a:latin typeface="Cambria Math"/>
                      </a:rPr>
                      <m:t>𝑇</m:t>
                    </m:r>
                    <m:r>
                      <a:rPr lang="en-US" altLang="zh-CN" sz="3200" i="1" dirty="0">
                        <a:latin typeface="Cambria Math"/>
                      </a:rPr>
                      <m:t>𝑦</m:t>
                    </m:r>
                    <m:r>
                      <a:rPr lang="en-US" altLang="zh-CN" sz="3200" i="1" baseline="30000" dirty="0">
                        <a:latin typeface="Cambria Math"/>
                      </a:rPr>
                      <m:t>∗</m:t>
                    </m:r>
                    <m:r>
                      <a:rPr lang="en-US" altLang="zh-CN" sz="3200" i="1" dirty="0">
                        <a:latin typeface="Cambria Math"/>
                      </a:rPr>
                      <m:t> </m:t>
                    </m:r>
                  </m:oMath>
                </a14:m>
                <a:r>
                  <a:rPr lang="en-US" altLang="zh-CN" sz="3200" dirty="0">
                    <a:latin typeface="隶书" pitchFamily="49" charset="-122"/>
                  </a:rPr>
                  <a:t>,</a:t>
                </a:r>
                <a:r>
                  <a:rPr lang="zh-CN" altLang="en-US" sz="3200" dirty="0">
                    <a:solidFill>
                      <a:schemeClr val="tx1"/>
                    </a:solidFill>
                    <a:latin typeface="隶书" pitchFamily="49" charset="-122"/>
                  </a:rPr>
                  <a:t>根据</a:t>
                </a:r>
                <a:r>
                  <a:rPr lang="zh-CN" altLang="en-US" sz="3200" dirty="0">
                    <a:latin typeface="隶书" pitchFamily="49" charset="-122"/>
                  </a:rPr>
                  <a:t> </a:t>
                </a:r>
                <a:endParaRPr lang="en-US" altLang="zh-CN" sz="3200" dirty="0">
                  <a:latin typeface="隶书" pitchFamily="49" charset="-122"/>
                </a:endParaRPr>
              </a:p>
              <a:p>
                <a:pPr lvl="1"/>
                <a14:m>
                  <m:oMath xmlns:m="http://schemas.openxmlformats.org/officeDocument/2006/math">
                    <m:r>
                      <a:rPr lang="en-US" altLang="zh-CN" sz="3200" i="1" dirty="0" smtClean="0">
                        <a:latin typeface="Cambria Math"/>
                      </a:rPr>
                      <m:t>𝑓</m:t>
                    </m:r>
                    <m:r>
                      <a:rPr lang="en-US" altLang="zh-CN" sz="3200" i="1" dirty="0" smtClean="0">
                        <a:latin typeface="Cambria Math"/>
                      </a:rPr>
                      <m:t> = </m:t>
                    </m:r>
                    <m:r>
                      <a:rPr lang="en-US" altLang="zh-CN" sz="3200" i="1" dirty="0" err="1">
                        <a:latin typeface="Cambria Math"/>
                      </a:rPr>
                      <m:t>𝑏</m:t>
                    </m:r>
                    <m:r>
                      <a:rPr lang="en-US" altLang="zh-CN" sz="3200" i="1" baseline="30000" dirty="0" err="1">
                        <a:latin typeface="Cambria Math"/>
                      </a:rPr>
                      <m:t>𝑇</m:t>
                    </m:r>
                    <m:r>
                      <a:rPr lang="en-US" altLang="zh-CN" sz="3200" i="1" dirty="0" err="1">
                        <a:latin typeface="Cambria Math"/>
                      </a:rPr>
                      <m:t>𝑦</m:t>
                    </m:r>
                    <m:r>
                      <a:rPr lang="en-US" altLang="zh-CN" sz="3200" i="1" baseline="30000" dirty="0">
                        <a:latin typeface="Cambria Math"/>
                      </a:rPr>
                      <m:t>∗</m:t>
                    </m:r>
                    <m:r>
                      <a:rPr lang="en-US" altLang="zh-CN" sz="3200" i="1" dirty="0">
                        <a:latin typeface="Cambria Math"/>
                      </a:rPr>
                      <m:t>=</m:t>
                    </m:r>
                    <m:r>
                      <a:rPr lang="en-US" altLang="zh-CN" sz="3200" i="1" dirty="0">
                        <a:latin typeface="Cambria Math"/>
                      </a:rPr>
                      <m:t>𝑏</m:t>
                    </m:r>
                    <m:r>
                      <a:rPr lang="en-US" altLang="zh-CN" sz="3200" i="1" baseline="-25000" dirty="0">
                        <a:latin typeface="Cambria Math"/>
                      </a:rPr>
                      <m:t>1</m:t>
                    </m:r>
                    <m:r>
                      <a:rPr lang="en-US" altLang="zh-CN" sz="3200" i="1" dirty="0">
                        <a:latin typeface="Cambria Math"/>
                      </a:rPr>
                      <m:t>𝑦</m:t>
                    </m:r>
                    <m:r>
                      <a:rPr lang="en-US" altLang="zh-CN" sz="3200" i="1" baseline="-25000" dirty="0">
                        <a:latin typeface="Cambria Math"/>
                      </a:rPr>
                      <m:t>1</m:t>
                    </m:r>
                    <m:r>
                      <a:rPr lang="en-US" altLang="zh-CN" sz="3200" i="1" baseline="30000" dirty="0">
                        <a:latin typeface="Cambria Math"/>
                      </a:rPr>
                      <m:t>∗</m:t>
                    </m:r>
                    <m:r>
                      <a:rPr lang="en-US" altLang="zh-CN" sz="3200" i="1" dirty="0">
                        <a:latin typeface="Cambria Math"/>
                      </a:rPr>
                      <m:t>+</m:t>
                    </m:r>
                    <m:r>
                      <a:rPr lang="en-US" altLang="zh-CN" sz="3200" i="1" dirty="0">
                        <a:latin typeface="Cambria Math"/>
                      </a:rPr>
                      <m:t>𝑏</m:t>
                    </m:r>
                    <m:r>
                      <a:rPr lang="en-US" altLang="zh-CN" sz="3200" i="1" baseline="-25000" dirty="0">
                        <a:latin typeface="Cambria Math"/>
                      </a:rPr>
                      <m:t>2</m:t>
                    </m:r>
                    <m:r>
                      <a:rPr lang="en-US" altLang="zh-CN" sz="3200" i="1" dirty="0">
                        <a:latin typeface="Cambria Math"/>
                      </a:rPr>
                      <m:t>𝑦</m:t>
                    </m:r>
                    <m:r>
                      <a:rPr lang="en-US" altLang="zh-CN" sz="3200" i="1" baseline="-25000" dirty="0">
                        <a:latin typeface="Cambria Math"/>
                      </a:rPr>
                      <m:t>2</m:t>
                    </m:r>
                    <m:r>
                      <a:rPr lang="en-US" altLang="zh-CN" sz="3200" i="1" baseline="30000" dirty="0">
                        <a:latin typeface="Cambria Math"/>
                      </a:rPr>
                      <m:t>∗</m:t>
                    </m:r>
                    <m:r>
                      <a:rPr lang="en-US" altLang="zh-CN" sz="3200" i="1" dirty="0">
                        <a:latin typeface="Cambria Math"/>
                      </a:rPr>
                      <m:t>+</m:t>
                    </m:r>
                    <m:r>
                      <a:rPr lang="en-US" altLang="zh-CN" sz="3200" i="1" dirty="0">
                        <a:latin typeface="Cambria Math"/>
                        <a:sym typeface="MT Extra" pitchFamily="18" charset="2"/>
                      </a:rPr>
                      <m:t></m:t>
                    </m:r>
                    <m:r>
                      <a:rPr lang="en-US" altLang="zh-CN" sz="3200" i="1" dirty="0">
                        <a:latin typeface="Cambria Math"/>
                      </a:rPr>
                      <m:t>+</m:t>
                    </m:r>
                    <m:r>
                      <a:rPr lang="en-US" altLang="zh-CN" sz="3200" i="1" dirty="0" err="1">
                        <a:latin typeface="Cambria Math"/>
                      </a:rPr>
                      <m:t>𝑏</m:t>
                    </m:r>
                    <m:r>
                      <a:rPr lang="en-US" altLang="zh-CN" sz="3200" i="1" baseline="-25000" dirty="0" err="1">
                        <a:latin typeface="Cambria Math"/>
                      </a:rPr>
                      <m:t>𝑚</m:t>
                    </m:r>
                    <m:r>
                      <a:rPr lang="en-US" altLang="zh-CN" sz="3200" i="1" dirty="0" err="1">
                        <a:latin typeface="Cambria Math"/>
                      </a:rPr>
                      <m:t>𝑦</m:t>
                    </m:r>
                    <m:r>
                      <a:rPr lang="en-US" altLang="zh-CN" sz="3200" i="1" baseline="-25000" dirty="0" err="1">
                        <a:latin typeface="Cambria Math"/>
                      </a:rPr>
                      <m:t>𝑚</m:t>
                    </m:r>
                    <m:r>
                      <a:rPr lang="en-US" altLang="zh-CN" sz="3200" i="1" baseline="30000" dirty="0">
                        <a:latin typeface="Cambria Math"/>
                      </a:rPr>
                      <m:t>∗</m:t>
                    </m:r>
                    <m:r>
                      <a:rPr lang="en-US" altLang="zh-CN" sz="3200" i="1" dirty="0">
                        <a:latin typeface="Cambria Math"/>
                      </a:rPr>
                      <m:t>   </m:t>
                    </m:r>
                  </m:oMath>
                </a14:m>
                <a:r>
                  <a:rPr lang="zh-CN" altLang="en-US" sz="3200" dirty="0">
                    <a:solidFill>
                      <a:schemeClr val="tx1"/>
                    </a:solidFill>
                    <a:latin typeface="隶书" pitchFamily="49" charset="-122"/>
                  </a:rPr>
                  <a:t>可知</a:t>
                </a:r>
                <a:r>
                  <a:rPr lang="zh-CN" altLang="en-US" sz="3200" dirty="0">
                    <a:latin typeface="隶书" pitchFamily="49" charset="-122"/>
                  </a:rPr>
                  <a:t>   </a:t>
                </a:r>
                <a14:m>
                  <m:oMath xmlns:m="http://schemas.openxmlformats.org/officeDocument/2006/math">
                    <m:r>
                      <a:rPr lang="zh-CN" altLang="en-US" sz="3200" i="1" dirty="0" smtClean="0">
                        <a:latin typeface="Cambria Math"/>
                        <a:sym typeface="Symbol" pitchFamily="18" charset="2"/>
                      </a:rPr>
                      <m:t></m:t>
                    </m:r>
                    <m:r>
                      <a:rPr lang="en-US" altLang="zh-CN" sz="3200" i="1" dirty="0">
                        <a:latin typeface="Cambria Math"/>
                        <a:sym typeface="Symbol" pitchFamily="18" charset="2"/>
                      </a:rPr>
                      <m:t>𝑓</m:t>
                    </m:r>
                    <m:r>
                      <a:rPr lang="en-US" altLang="zh-CN" sz="3200" i="1" dirty="0">
                        <a:latin typeface="Cambria Math"/>
                        <a:sym typeface="Symbol" pitchFamily="18" charset="2"/>
                      </a:rPr>
                      <m:t>/</m:t>
                    </m:r>
                    <m:r>
                      <a:rPr lang="en-US" altLang="zh-CN" sz="3200" i="1" dirty="0">
                        <a:latin typeface="Cambria Math"/>
                      </a:rPr>
                      <m:t>𝑏</m:t>
                    </m:r>
                    <m:r>
                      <a:rPr lang="en-US" altLang="zh-CN" sz="3200" i="1" baseline="-25000" dirty="0">
                        <a:latin typeface="Cambria Math"/>
                      </a:rPr>
                      <m:t>𝑖</m:t>
                    </m:r>
                    <m:r>
                      <a:rPr lang="en-US" altLang="zh-CN" sz="3200" i="1" baseline="-25000" dirty="0">
                        <a:latin typeface="Cambria Math"/>
                      </a:rPr>
                      <m:t> = </m:t>
                    </m:r>
                    <m:r>
                      <a:rPr lang="en-US" altLang="zh-CN" sz="3200" i="1" dirty="0" err="1">
                        <a:latin typeface="Cambria Math"/>
                      </a:rPr>
                      <m:t>𝑦</m:t>
                    </m:r>
                    <m:r>
                      <a:rPr lang="en-US" altLang="zh-CN" sz="3200" i="1" baseline="-25000" dirty="0" err="1">
                        <a:latin typeface="Cambria Math"/>
                      </a:rPr>
                      <m:t>𝑖</m:t>
                    </m:r>
                    <m:r>
                      <a:rPr lang="en-US" altLang="zh-CN" sz="3200" i="1" baseline="30000" dirty="0">
                        <a:latin typeface="Cambria Math"/>
                      </a:rPr>
                      <m:t>∗</m:t>
                    </m:r>
                    <m:r>
                      <a:rPr lang="en-US" altLang="zh-CN" sz="3200" i="1" dirty="0">
                        <a:latin typeface="Cambria Math"/>
                      </a:rPr>
                      <m:t> </m:t>
                    </m:r>
                  </m:oMath>
                </a14:m>
                <a:r>
                  <a:rPr lang="en-US" altLang="zh-CN" sz="3200" dirty="0">
                    <a:latin typeface="隶书" pitchFamily="49" charset="-122"/>
                  </a:rPr>
                  <a:t>,</a:t>
                </a:r>
                <a:r>
                  <a:rPr lang="zh-CN" altLang="en-US" sz="3200" dirty="0">
                    <a:latin typeface="隶书" pitchFamily="49" charset="-122"/>
                  </a:rPr>
                  <a:t>表示 </a:t>
                </a:r>
                <a14:m>
                  <m:oMath xmlns:m="http://schemas.openxmlformats.org/officeDocument/2006/math">
                    <m:r>
                      <a:rPr lang="en-US" altLang="zh-CN" sz="3200" i="1" dirty="0" smtClean="0">
                        <a:latin typeface="Cambria Math"/>
                      </a:rPr>
                      <m:t>𝑏</m:t>
                    </m:r>
                    <m:r>
                      <a:rPr lang="en-US" altLang="zh-CN" sz="3200" i="1" baseline="-25000" dirty="0">
                        <a:latin typeface="Cambria Math"/>
                      </a:rPr>
                      <m:t>𝑖</m:t>
                    </m:r>
                  </m:oMath>
                </a14:m>
                <a:r>
                  <a:rPr lang="en-US" altLang="zh-CN" sz="3200" baseline="-25000" dirty="0">
                    <a:latin typeface="隶书" pitchFamily="49" charset="-122"/>
                  </a:rPr>
                  <a:t> </a:t>
                </a:r>
                <a:r>
                  <a:rPr lang="zh-CN" altLang="en-US" sz="3200" dirty="0">
                    <a:latin typeface="隶书" pitchFamily="49" charset="-122"/>
                  </a:rPr>
                  <a:t>变化</a:t>
                </a:r>
                <a:r>
                  <a:rPr lang="en-US" altLang="zh-CN" sz="3200" dirty="0">
                    <a:latin typeface="隶书" pitchFamily="49" charset="-122"/>
                  </a:rPr>
                  <a:t>1</a:t>
                </a:r>
                <a:r>
                  <a:rPr lang="zh-CN" altLang="en-US" sz="3200" dirty="0">
                    <a:latin typeface="隶书" pitchFamily="49" charset="-122"/>
                  </a:rPr>
                  <a:t>个单位对目标</a:t>
                </a:r>
                <a14:m>
                  <m:oMath xmlns:m="http://schemas.openxmlformats.org/officeDocument/2006/math">
                    <m:r>
                      <a:rPr lang="en-US" altLang="zh-CN" sz="3200" i="1" dirty="0" smtClean="0">
                        <a:latin typeface="Cambria Math"/>
                      </a:rPr>
                      <m:t>𝑓</m:t>
                    </m:r>
                  </m:oMath>
                </a14:m>
                <a:r>
                  <a:rPr lang="zh-CN" altLang="en-US" sz="3200" dirty="0">
                    <a:latin typeface="隶书" pitchFamily="49" charset="-122"/>
                  </a:rPr>
                  <a:t>产生的影响，称 </a:t>
                </a:r>
                <a14:m>
                  <m:oMath xmlns:m="http://schemas.openxmlformats.org/officeDocument/2006/math">
                    <m:r>
                      <a:rPr lang="en-US" altLang="zh-CN" sz="3200" i="1" dirty="0" smtClean="0">
                        <a:latin typeface="Cambria Math"/>
                      </a:rPr>
                      <m:t>𝑦</m:t>
                    </m:r>
                    <m:r>
                      <a:rPr lang="en-US" altLang="zh-CN" sz="3200" i="1" baseline="-25000" dirty="0" err="1">
                        <a:latin typeface="Cambria Math"/>
                      </a:rPr>
                      <m:t>𝑖</m:t>
                    </m:r>
                    <m:r>
                      <a:rPr lang="en-US" altLang="zh-CN" sz="3200" i="1" baseline="30000" dirty="0">
                        <a:latin typeface="Cambria Math"/>
                      </a:rPr>
                      <m:t>∗</m:t>
                    </m:r>
                  </m:oMath>
                </a14:m>
                <a:r>
                  <a:rPr lang="zh-CN" altLang="en-US" sz="3200" dirty="0">
                    <a:latin typeface="隶书" pitchFamily="49" charset="-122"/>
                  </a:rPr>
                  <a:t>为</a:t>
                </a:r>
                <a14:m>
                  <m:oMath xmlns:m="http://schemas.openxmlformats.org/officeDocument/2006/math">
                    <m:r>
                      <a:rPr lang="en-US" altLang="zh-CN" sz="3200" i="1" dirty="0" smtClean="0">
                        <a:latin typeface="Cambria Math"/>
                      </a:rPr>
                      <m:t>𝑏</m:t>
                    </m:r>
                    <m:r>
                      <a:rPr lang="en-US" altLang="zh-CN" sz="3200" i="1" baseline="-25000" dirty="0">
                        <a:latin typeface="Cambria Math"/>
                      </a:rPr>
                      <m:t>𝑖</m:t>
                    </m:r>
                  </m:oMath>
                </a14:m>
                <a:r>
                  <a:rPr lang="zh-CN" altLang="en-US" sz="3200" dirty="0">
                    <a:latin typeface="隶书" pitchFamily="49" charset="-122"/>
                  </a:rPr>
                  <a:t>的影子价格</a:t>
                </a:r>
                <a:endParaRPr lang="en-US" altLang="zh-CN" sz="3200" dirty="0">
                  <a:latin typeface="隶书" pitchFamily="49" charset="-122"/>
                </a:endParaRPr>
              </a:p>
              <a:p>
                <a:pPr lvl="1"/>
                <a:r>
                  <a:rPr lang="zh-CN" altLang="en-US" sz="3200" i="1" dirty="0">
                    <a:solidFill>
                      <a:schemeClr val="tx1"/>
                    </a:solidFill>
                    <a:latin typeface="隶书" pitchFamily="49" charset="-122"/>
                  </a:rPr>
                  <a:t>注意：</a:t>
                </a:r>
                <a:r>
                  <a:rPr lang="zh-CN" altLang="en-US" sz="3200" dirty="0">
                    <a:latin typeface="隶书" pitchFamily="49" charset="-122"/>
                  </a:rPr>
                  <a:t>若</a:t>
                </a:r>
                <a14:m>
                  <m:oMath xmlns:m="http://schemas.openxmlformats.org/officeDocument/2006/math">
                    <m:r>
                      <a:rPr lang="en-US" altLang="zh-CN" sz="3200" b="1" i="1" smtClean="0">
                        <a:latin typeface="Cambria Math"/>
                      </a:rPr>
                      <m:t>𝑩</m:t>
                    </m:r>
                  </m:oMath>
                </a14:m>
                <a:r>
                  <a:rPr lang="zh-CN" altLang="en-US" sz="3200" dirty="0">
                    <a:latin typeface="隶书" pitchFamily="49" charset="-122"/>
                  </a:rPr>
                  <a:t>是最优基，</a:t>
                </a:r>
                <a14:m>
                  <m:oMath xmlns:m="http://schemas.openxmlformats.org/officeDocument/2006/math">
                    <m:sSup>
                      <m:sSupPr>
                        <m:ctrlPr>
                          <a:rPr lang="en-US" altLang="zh-CN" sz="3200" b="1" i="1" dirty="0" smtClean="0">
                            <a:latin typeface="Cambria Math" panose="02040503050406030204" pitchFamily="18" charset="0"/>
                          </a:rPr>
                        </m:ctrlPr>
                      </m:sSupPr>
                      <m:e>
                        <m:r>
                          <a:rPr lang="en-US" altLang="zh-CN" sz="3200" b="1" i="1" dirty="0" smtClean="0">
                            <a:latin typeface="Cambria Math"/>
                          </a:rPr>
                          <m:t>𝒚</m:t>
                        </m:r>
                      </m:e>
                      <m:sup>
                        <m:r>
                          <a:rPr lang="en-US" altLang="zh-CN" sz="3200" b="1" i="1" dirty="0" smtClean="0">
                            <a:latin typeface="Cambria Math"/>
                          </a:rPr>
                          <m:t>∗</m:t>
                        </m:r>
                      </m:sup>
                    </m:sSup>
                    <m:r>
                      <a:rPr lang="en-US" altLang="zh-CN" sz="3200" b="1" i="1" dirty="0" smtClean="0">
                        <a:latin typeface="Cambria Math"/>
                      </a:rPr>
                      <m:t>=</m:t>
                    </m:r>
                    <m:sSup>
                      <m:sSupPr>
                        <m:ctrlPr>
                          <a:rPr lang="en-US" altLang="zh-CN" sz="3200" b="1" i="1" dirty="0" smtClean="0">
                            <a:latin typeface="Cambria Math" panose="02040503050406030204" pitchFamily="18" charset="0"/>
                          </a:rPr>
                        </m:ctrlPr>
                      </m:sSupPr>
                      <m:e>
                        <m:d>
                          <m:dPr>
                            <m:ctrlPr>
                              <a:rPr lang="en-US" altLang="zh-CN" sz="3200" b="1" i="1" dirty="0" smtClean="0">
                                <a:latin typeface="Cambria Math" panose="02040503050406030204" pitchFamily="18" charset="0"/>
                              </a:rPr>
                            </m:ctrlPr>
                          </m:dPr>
                          <m:e>
                            <m:sSup>
                              <m:sSupPr>
                                <m:ctrlPr>
                                  <a:rPr lang="en-US" altLang="zh-CN" sz="3200" b="1" i="1" dirty="0" smtClean="0">
                                    <a:latin typeface="Cambria Math" panose="02040503050406030204" pitchFamily="18" charset="0"/>
                                  </a:rPr>
                                </m:ctrlPr>
                              </m:sSupPr>
                              <m:e>
                                <m:r>
                                  <a:rPr lang="en-US" altLang="zh-CN" sz="3200" b="1" i="1" dirty="0" smtClean="0">
                                    <a:latin typeface="Cambria Math"/>
                                  </a:rPr>
                                  <m:t>𝑩</m:t>
                                </m:r>
                              </m:e>
                              <m:sup>
                                <m:r>
                                  <a:rPr lang="en-US" altLang="zh-CN" sz="3200" b="1" i="1" dirty="0" smtClean="0">
                                    <a:latin typeface="Cambria Math"/>
                                  </a:rPr>
                                  <m:t>𝑻</m:t>
                                </m:r>
                              </m:sup>
                            </m:sSup>
                          </m:e>
                        </m:d>
                      </m:e>
                      <m:sup>
                        <m:r>
                          <a:rPr lang="en-US" altLang="zh-CN" sz="3200" b="1" i="1" dirty="0" smtClean="0">
                            <a:latin typeface="Cambria Math"/>
                          </a:rPr>
                          <m:t>−</m:t>
                        </m:r>
                        <m:r>
                          <a:rPr lang="en-US" altLang="zh-CN" sz="3200" b="1" i="1" dirty="0" smtClean="0">
                            <a:latin typeface="Cambria Math"/>
                          </a:rPr>
                          <m:t>𝟏</m:t>
                        </m:r>
                      </m:sup>
                    </m:sSup>
                    <m:sSub>
                      <m:sSubPr>
                        <m:ctrlPr>
                          <a:rPr lang="en-US" altLang="zh-CN" sz="3200" b="1" i="1" dirty="0" smtClean="0">
                            <a:latin typeface="Cambria Math" panose="02040503050406030204" pitchFamily="18" charset="0"/>
                          </a:rPr>
                        </m:ctrlPr>
                      </m:sSubPr>
                      <m:e>
                        <m:r>
                          <a:rPr lang="en-US" altLang="zh-CN" sz="3200" b="1" i="1" dirty="0" smtClean="0">
                            <a:latin typeface="Cambria Math"/>
                          </a:rPr>
                          <m:t>𝒄</m:t>
                        </m:r>
                      </m:e>
                      <m:sub>
                        <m:r>
                          <a:rPr lang="en-US" altLang="zh-CN" sz="3200" b="1" i="1" dirty="0" smtClean="0">
                            <a:latin typeface="Cambria Math"/>
                          </a:rPr>
                          <m:t>𝑩</m:t>
                        </m:r>
                      </m:sub>
                    </m:sSub>
                    <m:r>
                      <a:rPr lang="en-US" altLang="zh-CN" sz="3200" i="1" baseline="-25000" dirty="0">
                        <a:latin typeface="Cambria Math"/>
                      </a:rPr>
                      <m:t> </m:t>
                    </m:r>
                  </m:oMath>
                </a14:m>
                <a:r>
                  <a:rPr lang="zh-CN" altLang="en-US" sz="3200" dirty="0">
                    <a:latin typeface="隶书" pitchFamily="49" charset="-122"/>
                  </a:rPr>
                  <a:t>为影子价格向量</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410" r="-926"/>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7)</a:t>
            </a:r>
            <a:endParaRPr lang="zh-CN" altLang="en-US" dirty="0"/>
          </a:p>
        </p:txBody>
      </p:sp>
      <p:sp>
        <p:nvSpPr>
          <p:cNvPr id="3" name="Content Placeholder 2"/>
          <p:cNvSpPr>
            <a:spLocks noGrp="1"/>
          </p:cNvSpPr>
          <p:nvPr>
            <p:ph idx="1"/>
          </p:nvPr>
        </p:nvSpPr>
        <p:spPr/>
        <p:txBody>
          <a:bodyPr/>
          <a:lstStyle/>
          <a:p>
            <a:r>
              <a:rPr lang="zh-CN" altLang="en-US" dirty="0"/>
              <a:t>对偶单纯形法</a:t>
            </a:r>
            <a:r>
              <a:rPr lang="en-US" altLang="zh-CN" dirty="0"/>
              <a:t>(The Dual Simplex Method)</a:t>
            </a:r>
          </a:p>
          <a:p>
            <a:pPr lvl="1"/>
            <a:r>
              <a:rPr lang="zh-CN" altLang="en-US" dirty="0"/>
              <a:t>求解原规划问题的一种方法，采用单纯形法的思想和对偶的思想</a:t>
            </a:r>
            <a:endParaRPr lang="en-US" altLang="zh-CN" dirty="0"/>
          </a:p>
          <a:p>
            <a:pPr lvl="1"/>
            <a:r>
              <a:rPr lang="zh-CN" altLang="en-US" dirty="0"/>
              <a:t>从原规划问题的一个基本解出发，此基本解不一定可行，但它对应着一个对偶可行解</a:t>
            </a:r>
            <a:r>
              <a:rPr lang="en-US" altLang="zh-CN" dirty="0"/>
              <a:t>(</a:t>
            </a:r>
            <a:r>
              <a:rPr lang="zh-CN" altLang="en-US" dirty="0"/>
              <a:t>检验数均非正</a:t>
            </a:r>
            <a:r>
              <a:rPr lang="en-US" altLang="zh-CN" dirty="0"/>
              <a:t>)</a:t>
            </a:r>
            <a:r>
              <a:rPr lang="zh-CN" altLang="en-US" dirty="0"/>
              <a:t>，因此，也可以说从一个对偶可行解出发，然后检验原规划问题的基本解是否可行，即是否有负的分量，如果有小于</a:t>
            </a:r>
            <a:r>
              <a:rPr lang="en-US" altLang="zh-CN" dirty="0"/>
              <a:t>0</a:t>
            </a:r>
            <a:r>
              <a:rPr lang="zh-CN" altLang="en-US" dirty="0"/>
              <a:t>的分量，则进行迭代，求另一个基本解，此基本解对应另一个对偶可行解</a:t>
            </a:r>
            <a:r>
              <a:rPr lang="en-US" altLang="zh-CN" dirty="0"/>
              <a:t>(</a:t>
            </a:r>
            <a:r>
              <a:rPr lang="zh-CN" altLang="en-US" dirty="0"/>
              <a:t>检验数均非正</a:t>
            </a:r>
            <a:r>
              <a:rPr lang="en-US" altLang="zh-CN" dirty="0"/>
              <a:t>) </a:t>
            </a:r>
            <a:r>
              <a:rPr lang="zh-CN" altLang="en-US" dirty="0"/>
              <a:t>，如果得到的基本解的分量皆为非负，则该基本解为最优解。也就是说对偶单纯性法在迭代过程中始终保持对偶解的可行性</a:t>
            </a:r>
            <a:r>
              <a:rPr lang="en-US" altLang="zh-CN" dirty="0"/>
              <a:t>(</a:t>
            </a:r>
            <a:r>
              <a:rPr lang="zh-CN" altLang="en-US" dirty="0"/>
              <a:t>检验数均非正</a:t>
            </a:r>
            <a:r>
              <a:rPr lang="en-US" altLang="zh-CN" dirty="0"/>
              <a:t>),</a:t>
            </a:r>
            <a:r>
              <a:rPr lang="zh-CN" altLang="en-US" dirty="0"/>
              <a:t>是原规划问题的基本解由不可行逐渐变为可行</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a:t>
            </a:r>
            <a:r>
              <a:rPr lang="zh-CN" altLang="en-US" dirty="0">
                <a:latin typeface="隶书" panose="02010509060101010101" pitchFamily="1" charset="-122"/>
              </a:rPr>
              <a:t>对偶问题</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8)</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sz="2000" dirty="0"/>
                  <a:t>对偶单纯形法</a:t>
                </a:r>
                <a:r>
                  <a:rPr lang="en-US" altLang="zh-CN" sz="2000" dirty="0"/>
                  <a:t>(The Dual Simplex Method)</a:t>
                </a:r>
              </a:p>
              <a:p>
                <a:r>
                  <a:rPr lang="zh-CN" altLang="en-US" sz="2000" dirty="0"/>
                  <a:t>例子：用对偶单纯形法求解</a:t>
                </a:r>
                <a:r>
                  <a:rPr lang="en-US" altLang="zh-CN" sz="2000" dirty="0"/>
                  <a:t>LP</a:t>
                </a:r>
                <a:r>
                  <a:rPr lang="zh-CN" altLang="en-US" sz="2000" dirty="0"/>
                  <a:t>：</a:t>
                </a:r>
                <a14:m>
                  <m:oMath xmlns:m="http://schemas.openxmlformats.org/officeDocument/2006/math">
                    <m:r>
                      <a:rPr lang="en-US" altLang="zh-CN" sz="2000" b="1" i="1" smtClean="0">
                        <a:latin typeface="Cambria Math"/>
                      </a:rPr>
                      <m:t>𝒎𝒊𝒏</m:t>
                    </m:r>
                    <m:r>
                      <a:rPr lang="en-US" altLang="zh-CN" sz="2000" b="1" i="1" smtClean="0">
                        <a:latin typeface="Cambria Math"/>
                      </a:rPr>
                      <m:t> </m:t>
                    </m:r>
                    <m:r>
                      <a:rPr lang="en-US" altLang="zh-CN" sz="2000" b="1" i="1" smtClean="0">
                        <a:latin typeface="Cambria Math"/>
                      </a:rPr>
                      <m:t>𝒇</m:t>
                    </m:r>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𝟑</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r>
                      <a:rPr lang="en-US" altLang="zh-CN" sz="2000" b="1" i="1" smtClean="0">
                        <a:latin typeface="Cambria Math"/>
                      </a:rPr>
                      <m:t>𝟒</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𝒕</m:t>
                    </m:r>
                    <m:r>
                      <a:rPr lang="en-US" altLang="zh-CN" sz="2000" b="1" i="1" smtClean="0">
                        <a:latin typeface="Cambria Math"/>
                      </a:rPr>
                      <m:t>.</m:t>
                    </m:r>
                    <m:d>
                      <m:dPr>
                        <m:begChr m:val="{"/>
                        <m:endChr m:val=""/>
                        <m:ctrlPr>
                          <a:rPr lang="en-US" altLang="zh-CN" sz="2000" b="1" i="1" smtClean="0">
                            <a:latin typeface="Cambria Math" panose="02040503050406030204" pitchFamily="18" charset="0"/>
                          </a:rPr>
                        </m:ctrlPr>
                      </m:dPr>
                      <m:e>
                        <m:eqArr>
                          <m:eqArrPr>
                            <m:ctrlPr>
                              <a:rPr lang="en-US" altLang="zh-CN" sz="2000" b="1" i="1" smtClean="0">
                                <a:latin typeface="Cambria Math" panose="02040503050406030204" pitchFamily="18" charset="0"/>
                              </a:rPr>
                            </m:ctrlPr>
                          </m:eqArrPr>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𝟑</m:t>
                            </m:r>
                          </m:e>
                          <m:e>
                            <m:r>
                              <a:rPr lang="en-US" altLang="zh-CN" sz="2000" b="1" i="1" smtClean="0">
                                <a:latin typeface="Cambria Math"/>
                              </a:rPr>
                              <m:t>𝟐</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𝟒</m:t>
                            </m:r>
                          </m:e>
                          <m:e>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𝟏</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𝟐</m:t>
                                </m:r>
                              </m:sub>
                            </m:sSub>
                            <m:r>
                              <a:rPr lang="en-US" altLang="zh-CN" sz="2000" b="1" i="1" smtClean="0">
                                <a:latin typeface="Cambria Math"/>
                              </a:rPr>
                              <m:t>,</m:t>
                            </m:r>
                            <m:sSub>
                              <m:sSubPr>
                                <m:ctrlPr>
                                  <a:rPr lang="en-US" altLang="zh-CN" sz="2000" b="1" i="1" smtClean="0">
                                    <a:latin typeface="Cambria Math" panose="02040503050406030204" pitchFamily="18" charset="0"/>
                                  </a:rPr>
                                </m:ctrlPr>
                              </m:sSubPr>
                              <m:e>
                                <m:r>
                                  <a:rPr lang="en-US" altLang="zh-CN" sz="2000" b="1" i="1" smtClean="0">
                                    <a:latin typeface="Cambria Math"/>
                                  </a:rPr>
                                  <m:t>𝒙</m:t>
                                </m:r>
                              </m:e>
                              <m:sub>
                                <m:r>
                                  <a:rPr lang="en-US" altLang="zh-CN" sz="2000" b="1" i="1" smtClean="0">
                                    <a:latin typeface="Cambria Math"/>
                                  </a:rPr>
                                  <m:t>𝟑</m:t>
                                </m:r>
                              </m:sub>
                            </m:sSub>
                            <m:r>
                              <a:rPr lang="en-US" altLang="zh-CN" sz="2000" b="1" i="1" smtClean="0">
                                <a:latin typeface="Cambria Math"/>
                              </a:rPr>
                              <m:t>≥</m:t>
                            </m:r>
                            <m:r>
                              <a:rPr lang="en-US" altLang="zh-CN" sz="2000" b="1" i="1" smtClean="0">
                                <a:latin typeface="Cambria Math"/>
                              </a:rPr>
                              <m:t>𝟎</m:t>
                            </m:r>
                          </m:e>
                        </m:eqArr>
                      </m:e>
                    </m:d>
                  </m:oMath>
                </a14:m>
                <a:endParaRPr lang="en-US" altLang="zh-CN" sz="2000" dirty="0"/>
              </a:p>
              <a:p>
                <a:r>
                  <a:rPr lang="zh-CN" altLang="en-US" sz="2000" dirty="0"/>
                  <a:t>标准化</a:t>
                </a:r>
                <a:r>
                  <a:rPr lang="en-US" altLang="zh-CN" sz="2000" dirty="0"/>
                  <a:t>:</a:t>
                </a:r>
                <a14:m>
                  <m:oMath xmlns:m="http://schemas.openxmlformats.org/officeDocument/2006/math">
                    <m:r>
                      <a:rPr lang="en-US" altLang="zh-CN" sz="2000" i="1" dirty="0">
                        <a:latin typeface="Cambria Math"/>
                      </a:rPr>
                      <m:t>𝑚𝑎𝑥</m:t>
                    </m:r>
                    <m:r>
                      <a:rPr lang="en-US" altLang="zh-CN" sz="2000" b="1" i="1" dirty="0" smtClean="0">
                        <a:latin typeface="Cambria Math"/>
                      </a:rPr>
                      <m:t> </m:t>
                    </m:r>
                    <m:r>
                      <a:rPr lang="en-US" altLang="zh-CN" sz="2000" b="1" i="1" dirty="0" smtClean="0">
                        <a:latin typeface="Cambria Math"/>
                      </a:rPr>
                      <m:t>𝒛</m:t>
                    </m:r>
                    <m:r>
                      <a:rPr lang="en-US" altLang="zh-CN" sz="2000" b="1" i="1" dirty="0" smtClean="0">
                        <a:latin typeface="Cambria Math"/>
                      </a:rPr>
                      <m:t>=−</m:t>
                    </m:r>
                    <m:r>
                      <a:rPr lang="en-US" altLang="zh-CN" sz="2000" b="1" i="1" dirty="0" smtClean="0">
                        <a:latin typeface="Cambria Math"/>
                      </a:rPr>
                      <m:t>𝟐</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𝟏</m:t>
                        </m:r>
                      </m:sub>
                    </m:sSub>
                    <m:r>
                      <a:rPr lang="en-US" altLang="zh-CN" sz="2000" b="1" i="1" dirty="0" smtClean="0">
                        <a:latin typeface="Cambria Math"/>
                      </a:rPr>
                      <m:t>−</m:t>
                    </m:r>
                    <m:r>
                      <a:rPr lang="en-US" altLang="zh-CN" sz="2000" b="1" i="1" dirty="0" smtClean="0">
                        <a:latin typeface="Cambria Math"/>
                      </a:rPr>
                      <m:t>𝟑</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𝟐</m:t>
                        </m:r>
                      </m:sub>
                    </m:sSub>
                    <m:r>
                      <a:rPr lang="en-US" altLang="zh-CN" sz="2000" b="1" i="1" dirty="0" smtClean="0">
                        <a:latin typeface="Cambria Math"/>
                      </a:rPr>
                      <m:t>−</m:t>
                    </m:r>
                    <m:r>
                      <a:rPr lang="en-US" altLang="zh-CN" sz="2000" b="1" i="1" dirty="0" smtClean="0">
                        <a:latin typeface="Cambria Math"/>
                      </a:rPr>
                      <m:t>𝟒</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𝟑</m:t>
                        </m:r>
                      </m:sub>
                    </m:sSub>
                  </m:oMath>
                </a14:m>
                <a:r>
                  <a:rPr lang="en-US" altLang="zh-CN" sz="2000" i="1" dirty="0"/>
                  <a:t>, s.t.</a:t>
                </a:r>
                <a14:m>
                  <m:oMath xmlns:m="http://schemas.openxmlformats.org/officeDocument/2006/math">
                    <m:d>
                      <m:dPr>
                        <m:begChr m:val="{"/>
                        <m:endChr m:val=""/>
                        <m:ctrlPr>
                          <a:rPr lang="en-US" altLang="zh-CN" sz="2000" i="1" dirty="0" smtClean="0">
                            <a:latin typeface="Cambria Math" panose="02040503050406030204" pitchFamily="18" charset="0"/>
                          </a:rPr>
                        </m:ctrlPr>
                      </m:dPr>
                      <m:e>
                        <m:eqArr>
                          <m:eqArrPr>
                            <m:ctrlPr>
                              <a:rPr lang="en-US" altLang="zh-CN" sz="2000" i="1" dirty="0" smtClean="0">
                                <a:latin typeface="Cambria Math" panose="02040503050406030204" pitchFamily="18" charset="0"/>
                              </a:rPr>
                            </m:ctrlPr>
                          </m:eqArrPr>
                          <m:e>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𝟏</m:t>
                                </m:r>
                              </m:sub>
                            </m:sSub>
                            <m:r>
                              <a:rPr lang="en-US" altLang="zh-CN" sz="2000" b="1" i="1" dirty="0" smtClean="0">
                                <a:latin typeface="Cambria Math"/>
                              </a:rPr>
                              <m:t>−</m:t>
                            </m:r>
                            <m:r>
                              <a:rPr lang="en-US" altLang="zh-CN" sz="2000" b="1" i="1" dirty="0" smtClean="0">
                                <a:latin typeface="Cambria Math"/>
                              </a:rPr>
                              <m:t>𝟐</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𝟐</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𝟑</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𝟒</m:t>
                                </m:r>
                              </m:sub>
                            </m:sSub>
                            <m:r>
                              <a:rPr lang="en-US" altLang="zh-CN" sz="2000" b="1" i="1" dirty="0" smtClean="0">
                                <a:latin typeface="Cambria Math"/>
                              </a:rPr>
                              <m:t>=−</m:t>
                            </m:r>
                            <m:r>
                              <a:rPr lang="en-US" altLang="zh-CN" sz="2000" b="1" i="1" dirty="0" smtClean="0">
                                <a:latin typeface="Cambria Math"/>
                              </a:rPr>
                              <m:t>𝟑</m:t>
                            </m:r>
                          </m:e>
                          <m:e>
                            <m:r>
                              <a:rPr lang="en-US" altLang="zh-CN" sz="2000" b="1" i="1" dirty="0" smtClean="0">
                                <a:latin typeface="Cambria Math"/>
                              </a:rPr>
                              <m:t>−</m:t>
                            </m:r>
                            <m:r>
                              <a:rPr lang="en-US" altLang="zh-CN" sz="2000" b="1" i="1" dirty="0" smtClean="0">
                                <a:latin typeface="Cambria Math"/>
                              </a:rPr>
                              <m:t>𝟐</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𝟏</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𝟐</m:t>
                                </m:r>
                              </m:sub>
                            </m:sSub>
                            <m:r>
                              <a:rPr lang="en-US" altLang="zh-CN" sz="2000" b="1" i="1" dirty="0" smtClean="0">
                                <a:latin typeface="Cambria Math"/>
                              </a:rPr>
                              <m:t>−</m:t>
                            </m:r>
                            <m:r>
                              <a:rPr lang="en-US" altLang="zh-CN" sz="2000" b="1" i="1" dirty="0" smtClean="0">
                                <a:latin typeface="Cambria Math"/>
                              </a:rPr>
                              <m:t>𝟑</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𝟑</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𝟓</m:t>
                                </m:r>
                              </m:sub>
                            </m:sSub>
                            <m:r>
                              <a:rPr lang="en-US" altLang="zh-CN" sz="2000" b="1" i="1" dirty="0" smtClean="0">
                                <a:latin typeface="Cambria Math"/>
                              </a:rPr>
                              <m:t>=−</m:t>
                            </m:r>
                            <m:r>
                              <a:rPr lang="en-US" altLang="zh-CN" sz="2000" b="1" i="1" dirty="0" smtClean="0">
                                <a:latin typeface="Cambria Math"/>
                              </a:rPr>
                              <m:t>𝟒</m:t>
                            </m:r>
                          </m:e>
                          <m:e>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𝟏</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𝟐</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𝟑</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𝟒</m:t>
                                </m:r>
                              </m:sub>
                            </m:sSub>
                            <m:r>
                              <a:rPr lang="en-US" altLang="zh-CN" sz="2000" b="1" i="1" dirty="0" smtClean="0">
                                <a:latin typeface="Cambria Math"/>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a:rPr>
                                  <m:t>𝒙</m:t>
                                </m:r>
                              </m:e>
                              <m:sub>
                                <m:r>
                                  <a:rPr lang="en-US" altLang="zh-CN" sz="2000" b="1" i="1" dirty="0" smtClean="0">
                                    <a:latin typeface="Cambria Math"/>
                                  </a:rPr>
                                  <m:t>𝟓</m:t>
                                </m:r>
                              </m:sub>
                            </m:sSub>
                            <m:r>
                              <a:rPr lang="en-US" altLang="zh-CN" sz="2000" b="1" i="1" dirty="0" smtClean="0">
                                <a:latin typeface="Cambria Math"/>
                              </a:rPr>
                              <m:t>≥</m:t>
                            </m:r>
                            <m:r>
                              <a:rPr lang="en-US" altLang="zh-CN" sz="2000" b="1" i="1" dirty="0" smtClean="0">
                                <a:latin typeface="Cambria Math"/>
                              </a:rPr>
                              <m:t>𝟎</m:t>
                            </m:r>
                          </m:e>
                        </m:eqArr>
                      </m:e>
                    </m:d>
                  </m:oMath>
                </a14:m>
                <a:endParaRPr lang="zh-CN" altLang="en-US" sz="20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5" t="-759"/>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zh-CN" sz="2800" dirty="0"/>
            </a:br>
            <a:r>
              <a:rPr lang="en-US" altLang="zh-CN" sz="2800" dirty="0"/>
              <a:t>2.0</a:t>
            </a:r>
            <a:r>
              <a:rPr lang="zh-CN" altLang="en-US" sz="2800" dirty="0"/>
              <a:t>简单回顾一下线性代数里面的概念凸性</a:t>
            </a:r>
            <a:r>
              <a:rPr lang="en-US" altLang="zh-CN" sz="2800" dirty="0"/>
              <a:t>(Convexity)</a:t>
            </a:r>
            <a:br>
              <a:rPr lang="en-US" altLang="zh-CN" sz="2800" dirty="0"/>
            </a:br>
            <a:endParaRPr lang="zh-CN" alt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单纯形</a:t>
                </a:r>
                <a:r>
                  <a:rPr lang="en-US" altLang="zh-CN" dirty="0"/>
                  <a:t>(simplex):</a:t>
                </a:r>
                <a:r>
                  <a:rPr lang="zh-CN" altLang="en-US" dirty="0"/>
                  <a:t>一个</a:t>
                </a: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a:rPr>
                          <m:t>𝑹</m:t>
                        </m:r>
                      </m:e>
                      <m:sup>
                        <m:r>
                          <a:rPr lang="en-US" altLang="zh-CN" b="1" i="1" smtClean="0">
                            <a:latin typeface="Cambria Math"/>
                          </a:rPr>
                          <m:t>𝒏</m:t>
                        </m:r>
                      </m:sup>
                    </m:sSup>
                  </m:oMath>
                </a14:m>
                <a:r>
                  <a:rPr lang="zh-CN" altLang="en-US" dirty="0"/>
                  <a:t>空间中的凸多面体，由</a:t>
                </a:r>
                <a14:m>
                  <m:oMath xmlns:m="http://schemas.openxmlformats.org/officeDocument/2006/math">
                    <m:r>
                      <a:rPr lang="en-US" altLang="zh-CN" b="1" i="1" smtClean="0">
                        <a:latin typeface="Cambria Math"/>
                      </a:rPr>
                      <m:t>𝒏</m:t>
                    </m:r>
                    <m:r>
                      <a:rPr lang="en-US" altLang="zh-CN" b="1" i="1" smtClean="0">
                        <a:latin typeface="Cambria Math"/>
                      </a:rPr>
                      <m:t>+</m:t>
                    </m:r>
                    <m:r>
                      <a:rPr lang="en-US" altLang="zh-CN" b="1" i="1" smtClean="0">
                        <a:latin typeface="Cambria Math"/>
                      </a:rPr>
                      <m:t>𝟏</m:t>
                    </m:r>
                  </m:oMath>
                </a14:m>
                <a:r>
                  <a:rPr lang="zh-CN" altLang="en-US" dirty="0"/>
                  <a:t>个不在同一超平面上的点所生成。</a:t>
                </a:r>
                <a:endParaRPr lang="en-US" altLang="zh-CN" dirty="0"/>
              </a:p>
              <a:p>
                <a:pPr lvl="1"/>
                <a:r>
                  <a:rPr lang="zh-CN" altLang="en-US" dirty="0"/>
                  <a:t>二维时为三角形，三维时为四面体</a:t>
                </a:r>
                <a:endParaRPr lang="en-US" altLang="zh-CN" dirty="0"/>
              </a:p>
              <a:p>
                <a:r>
                  <a:rPr lang="zh-CN" altLang="en-US" dirty="0"/>
                  <a:t>凸函数</a:t>
                </a:r>
                <a:r>
                  <a:rPr lang="en-US" altLang="zh-CN" dirty="0"/>
                  <a:t>(convex function)</a:t>
                </a:r>
                <a:r>
                  <a:rPr lang="zh-CN" altLang="en-US" dirty="0"/>
                  <a:t>和凹函数</a:t>
                </a:r>
                <a:r>
                  <a:rPr lang="en-US" altLang="zh-CN" dirty="0"/>
                  <a:t>(concave function)</a:t>
                </a:r>
              </a:p>
              <a:p>
                <a:endParaRPr lang="en-US" altLang="zh-CN" dirty="0"/>
              </a:p>
              <a:p>
                <a:endParaRPr lang="en-US" altLang="zh-CN" dirty="0"/>
              </a:p>
              <a:p>
                <a:endParaRPr lang="en-US" altLang="zh-CN" dirty="0"/>
              </a:p>
              <a:p>
                <a:endParaRPr lang="en-US" altLang="zh-CN" dirty="0"/>
              </a:p>
              <a:p>
                <a:r>
                  <a:rPr lang="zh-CN" altLang="en-US" dirty="0"/>
                  <a:t>函数</a:t>
                </a:r>
                <a14:m>
                  <m:oMath xmlns:m="http://schemas.openxmlformats.org/officeDocument/2006/math">
                    <m:r>
                      <a:rPr lang="en-US" altLang="zh-CN" b="1" i="1" smtClean="0">
                        <a:latin typeface="Cambria Math"/>
                      </a:rPr>
                      <m:t>𝒇</m:t>
                    </m:r>
                  </m:oMath>
                </a14:m>
                <a:r>
                  <a:rPr lang="zh-CN" altLang="en-US" dirty="0"/>
                  <a:t>是凸</a:t>
                </a:r>
                <a:r>
                  <a:rPr lang="en-US" altLang="zh-CN" dirty="0">
                    <a:solidFill>
                      <a:srgbClr val="FF0000"/>
                    </a:solidFill>
                  </a:rPr>
                  <a:t>(</a:t>
                </a:r>
                <a:r>
                  <a:rPr lang="zh-CN" altLang="en-US" dirty="0">
                    <a:solidFill>
                      <a:srgbClr val="FF0000"/>
                    </a:solidFill>
                  </a:rPr>
                  <a:t>严格凸</a:t>
                </a:r>
                <a:r>
                  <a:rPr lang="en-US" altLang="zh-CN" dirty="0">
                    <a:solidFill>
                      <a:srgbClr val="FF0000"/>
                    </a:solidFill>
                  </a:rPr>
                  <a:t>)</a:t>
                </a:r>
                <a:r>
                  <a:rPr lang="zh-CN" altLang="en-US" dirty="0"/>
                  <a:t>的，对任意</a:t>
                </a:r>
                <a14:m>
                  <m:oMath xmlns:m="http://schemas.openxmlformats.org/officeDocument/2006/math">
                    <m:r>
                      <a:rPr lang="en-US" altLang="zh-CN" b="1" i="1" smtClean="0">
                        <a:latin typeface="Cambria Math"/>
                      </a:rPr>
                      <m:t>𝟎</m:t>
                    </m:r>
                    <m:r>
                      <a:rPr lang="en-US" altLang="zh-CN" b="1" i="1" smtClean="0">
                        <a:latin typeface="Cambria Math"/>
                      </a:rPr>
                      <m:t>&lt;</m:t>
                    </m:r>
                    <m:r>
                      <a:rPr lang="en-US" altLang="zh-CN" b="1" i="1" smtClean="0">
                        <a:latin typeface="Cambria Math"/>
                      </a:rPr>
                      <m:t>𝝀</m:t>
                    </m:r>
                    <m:r>
                      <a:rPr lang="en-US" altLang="zh-CN" b="1" i="1" smtClean="0">
                        <a:latin typeface="Cambria Math"/>
                      </a:rPr>
                      <m:t>&lt;</m:t>
                    </m:r>
                    <m:r>
                      <a:rPr lang="en-US" altLang="zh-CN" b="1" i="1" smtClean="0">
                        <a:latin typeface="Cambria Math"/>
                      </a:rPr>
                      <m:t>𝟏</m:t>
                    </m:r>
                    <m:r>
                      <a:rPr lang="en-US" altLang="zh-CN" b="1" i="1" smtClean="0">
                        <a:latin typeface="Cambria Math"/>
                      </a:rPr>
                      <m:t>,</m:t>
                    </m:r>
                    <m:r>
                      <a:rPr lang="en-US" altLang="zh-CN" b="1" i="1" smtClean="0">
                        <a:latin typeface="Cambria Math"/>
                      </a:rPr>
                      <m:t>𝒇</m:t>
                    </m:r>
                    <m:d>
                      <m:dPr>
                        <m:ctrlPr>
                          <a:rPr lang="en-US" altLang="zh-CN" b="1" i="1" smtClean="0">
                            <a:latin typeface="Cambria Math" panose="02040503050406030204" pitchFamily="18" charset="0"/>
                          </a:rPr>
                        </m:ctrlPr>
                      </m:dPr>
                      <m:e>
                        <m:r>
                          <a:rPr lang="en-US" altLang="zh-CN" b="1" i="1" smtClean="0">
                            <a:latin typeface="Cambria Math"/>
                          </a:rPr>
                          <m:t>𝝀</m:t>
                        </m:r>
                        <m:r>
                          <a:rPr lang="en-US" altLang="zh-CN" b="1" i="1" smtClean="0">
                            <a:latin typeface="Cambria Math"/>
                          </a:rPr>
                          <m:t>𝒙</m:t>
                        </m:r>
                        <m:r>
                          <a:rPr lang="en-US" altLang="zh-CN" b="1" i="1" smtClean="0">
                            <a:latin typeface="Cambria Math"/>
                          </a:rPr>
                          <m:t>+</m:t>
                        </m:r>
                        <m:d>
                          <m:dPr>
                            <m:ctrlPr>
                              <a:rPr lang="en-US" altLang="zh-CN" b="1" i="1" smtClean="0">
                                <a:latin typeface="Cambria Math" panose="02040503050406030204" pitchFamily="18" charset="0"/>
                              </a:rPr>
                            </m:ctrlPr>
                          </m:dPr>
                          <m:e>
                            <m:r>
                              <a:rPr lang="en-US" altLang="zh-CN" b="1" i="1" smtClean="0">
                                <a:latin typeface="Cambria Math"/>
                              </a:rPr>
                              <m:t>𝟏</m:t>
                            </m:r>
                            <m:r>
                              <a:rPr lang="en-US" altLang="zh-CN" b="1" i="1" smtClean="0">
                                <a:latin typeface="Cambria Math"/>
                              </a:rPr>
                              <m:t>−</m:t>
                            </m:r>
                            <m:r>
                              <a:rPr lang="en-US" altLang="zh-CN" b="1" i="1" smtClean="0">
                                <a:latin typeface="Cambria Math"/>
                              </a:rPr>
                              <m:t>𝝀</m:t>
                            </m:r>
                          </m:e>
                        </m:d>
                        <m:r>
                          <a:rPr lang="en-US" altLang="zh-CN" b="1" i="1" smtClean="0">
                            <a:latin typeface="Cambria Math"/>
                          </a:rPr>
                          <m:t>𝒚</m:t>
                        </m:r>
                      </m:e>
                    </m:d>
                    <m:r>
                      <a:rPr lang="en-US" altLang="zh-CN" b="1" i="1" smtClean="0">
                        <a:latin typeface="Cambria Math"/>
                      </a:rPr>
                      <m:t>≤</m:t>
                    </m:r>
                    <m:r>
                      <a:rPr lang="en-US" altLang="zh-CN" b="1" i="1" smtClean="0">
                        <a:solidFill>
                          <a:srgbClr val="FF0000"/>
                        </a:solidFill>
                        <a:latin typeface="Cambria Math"/>
                      </a:rPr>
                      <m:t>(&lt;)</m:t>
                    </m:r>
                    <m:r>
                      <a:rPr lang="en-US" altLang="zh-CN" b="1" i="1" smtClean="0">
                        <a:latin typeface="Cambria Math"/>
                      </a:rPr>
                      <m:t>𝝀</m:t>
                    </m:r>
                    <m:r>
                      <a:rPr lang="en-US" altLang="zh-CN" b="1" i="1" smtClean="0">
                        <a:latin typeface="Cambria Math"/>
                      </a:rPr>
                      <m:t>𝒇</m:t>
                    </m:r>
                    <m:d>
                      <m:dPr>
                        <m:ctrlPr>
                          <a:rPr lang="en-US" altLang="zh-CN" b="1" i="1" smtClean="0">
                            <a:latin typeface="Cambria Math" panose="02040503050406030204" pitchFamily="18" charset="0"/>
                          </a:rPr>
                        </m:ctrlPr>
                      </m:dPr>
                      <m:e>
                        <m:r>
                          <a:rPr lang="en-US" altLang="zh-CN" b="1" i="1" smtClean="0">
                            <a:latin typeface="Cambria Math"/>
                          </a:rPr>
                          <m:t>𝒙</m:t>
                        </m:r>
                      </m:e>
                    </m:d>
                    <m:r>
                      <a:rPr lang="en-US" altLang="zh-CN" b="1" i="1" smtClean="0">
                        <a:latin typeface="Cambria Math"/>
                      </a:rPr>
                      <m:t>+</m:t>
                    </m:r>
                    <m:d>
                      <m:dPr>
                        <m:ctrlPr>
                          <a:rPr lang="en-US" altLang="zh-CN" b="1" i="1" smtClean="0">
                            <a:latin typeface="Cambria Math" panose="02040503050406030204" pitchFamily="18" charset="0"/>
                          </a:rPr>
                        </m:ctrlPr>
                      </m:dPr>
                      <m:e>
                        <m:r>
                          <a:rPr lang="en-US" altLang="zh-CN" b="1" i="1" smtClean="0">
                            <a:latin typeface="Cambria Math"/>
                          </a:rPr>
                          <m:t>𝟏</m:t>
                        </m:r>
                        <m:r>
                          <a:rPr lang="en-US" altLang="zh-CN" b="1" i="1" smtClean="0">
                            <a:latin typeface="Cambria Math"/>
                          </a:rPr>
                          <m:t>−</m:t>
                        </m:r>
                        <m:r>
                          <a:rPr lang="en-US" altLang="zh-CN" b="1" i="1" smtClean="0">
                            <a:latin typeface="Cambria Math"/>
                          </a:rPr>
                          <m:t>𝝀</m:t>
                        </m:r>
                      </m:e>
                    </m:d>
                    <m:r>
                      <a:rPr lang="en-US" altLang="zh-CN" b="1" i="1" smtClean="0">
                        <a:latin typeface="Cambria Math"/>
                      </a:rPr>
                      <m:t>𝒇</m:t>
                    </m:r>
                    <m:d>
                      <m:dPr>
                        <m:ctrlPr>
                          <a:rPr lang="en-US" altLang="zh-CN" b="1" i="1" smtClean="0">
                            <a:latin typeface="Cambria Math" panose="02040503050406030204" pitchFamily="18" charset="0"/>
                          </a:rPr>
                        </m:ctrlPr>
                      </m:dPr>
                      <m:e>
                        <m:r>
                          <a:rPr lang="en-US" altLang="zh-CN" b="1" i="1" smtClean="0">
                            <a:latin typeface="Cambria Math"/>
                          </a:rPr>
                          <m:t>𝒚</m:t>
                        </m:r>
                      </m:e>
                    </m:d>
                  </m:oMath>
                </a14:m>
                <a:endParaRPr lang="en-US" altLang="zh-CN"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b="-217"/>
                </a:stretch>
              </a:blipFill>
            </p:spPr>
            <p:txBody>
              <a:bodyPr/>
              <a:lstStyle/>
              <a:p>
                <a:r>
                  <a:rPr lang="zh-CN" altLang="en-US">
                    <a:noFill/>
                  </a:rPr>
                  <a:t> </a:t>
                </a:r>
                <a:endParaRPr lang="zh-CN" altLang="en-US">
                  <a:noFill/>
                </a:endParaRPr>
              </a:p>
            </p:txBody>
          </p:sp>
        </mc:Fallback>
      </mc:AlternateContent>
      <p:grpSp>
        <p:nvGrpSpPr>
          <p:cNvPr id="14" name="Group 13"/>
          <p:cNvGrpSpPr/>
          <p:nvPr/>
        </p:nvGrpSpPr>
        <p:grpSpPr>
          <a:xfrm>
            <a:off x="1064568" y="3249141"/>
            <a:ext cx="2808312" cy="2088232"/>
            <a:chOff x="1064568" y="3249141"/>
            <a:chExt cx="2808312" cy="2088232"/>
          </a:xfrm>
        </p:grpSpPr>
        <p:cxnSp>
          <p:nvCxnSpPr>
            <p:cNvPr id="5" name="Straight Arrow Connector 4"/>
            <p:cNvCxnSpPr/>
            <p:nvPr/>
          </p:nvCxnSpPr>
          <p:spPr bwMode="auto">
            <a:xfrm>
              <a:off x="1064568" y="4257253"/>
              <a:ext cx="273630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flipV="1">
              <a:off x="2000672" y="3249141"/>
              <a:ext cx="0" cy="20882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reeform 11"/>
            <p:cNvSpPr/>
            <p:nvPr/>
          </p:nvSpPr>
          <p:spPr bwMode="auto">
            <a:xfrm>
              <a:off x="2368062" y="3465165"/>
              <a:ext cx="843618" cy="1083666"/>
            </a:xfrm>
            <a:custGeom>
              <a:avLst/>
              <a:gdLst>
                <a:gd name="connsiteX0" fmla="*/ 0 w 843618"/>
                <a:gd name="connsiteY0" fmla="*/ 40299 h 1083666"/>
                <a:gd name="connsiteX1" fmla="*/ 93784 w 843618"/>
                <a:gd name="connsiteY1" fmla="*/ 696791 h 1083666"/>
                <a:gd name="connsiteX2" fmla="*/ 386861 w 843618"/>
                <a:gd name="connsiteY2" fmla="*/ 1083653 h 1083666"/>
                <a:gd name="connsiteX3" fmla="*/ 715107 w 843618"/>
                <a:gd name="connsiteY3" fmla="*/ 685068 h 1083666"/>
                <a:gd name="connsiteX4" fmla="*/ 832338 w 843618"/>
                <a:gd name="connsiteY4" fmla="*/ 63745 h 1083666"/>
                <a:gd name="connsiteX5" fmla="*/ 832338 w 843618"/>
                <a:gd name="connsiteY5" fmla="*/ 52022 h 10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18" h="1083666">
                  <a:moveTo>
                    <a:pt x="0" y="40299"/>
                  </a:moveTo>
                  <a:cubicBezTo>
                    <a:pt x="14653" y="281599"/>
                    <a:pt x="29307" y="522899"/>
                    <a:pt x="93784" y="696791"/>
                  </a:cubicBezTo>
                  <a:cubicBezTo>
                    <a:pt x="158261" y="870683"/>
                    <a:pt x="283307" y="1085607"/>
                    <a:pt x="386861" y="1083653"/>
                  </a:cubicBezTo>
                  <a:cubicBezTo>
                    <a:pt x="490415" y="1081699"/>
                    <a:pt x="640861" y="855053"/>
                    <a:pt x="715107" y="685068"/>
                  </a:cubicBezTo>
                  <a:cubicBezTo>
                    <a:pt x="789353" y="515083"/>
                    <a:pt x="812799" y="169253"/>
                    <a:pt x="832338" y="63745"/>
                  </a:cubicBezTo>
                  <a:cubicBezTo>
                    <a:pt x="851877" y="-41763"/>
                    <a:pt x="842107" y="5129"/>
                    <a:pt x="832338" y="52022"/>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3" name="TextBox 12"/>
            <p:cNvSpPr txBox="1"/>
            <p:nvPr/>
          </p:nvSpPr>
          <p:spPr>
            <a:xfrm>
              <a:off x="2000672" y="4674492"/>
              <a:ext cx="1872208" cy="461665"/>
            </a:xfrm>
            <a:prstGeom prst="rect">
              <a:avLst/>
            </a:prstGeom>
            <a:noFill/>
          </p:spPr>
          <p:txBody>
            <a:bodyPr wrap="square" rtlCol="0">
              <a:spAutoFit/>
            </a:bodyPr>
            <a:lstStyle/>
            <a:p>
              <a:r>
                <a:rPr lang="zh-CN" altLang="en-US" dirty="0"/>
                <a:t>凸函数</a:t>
              </a:r>
            </a:p>
          </p:txBody>
        </p:sp>
      </p:grpSp>
      <p:cxnSp>
        <p:nvCxnSpPr>
          <p:cNvPr id="16" name="Straight Arrow Connector 15"/>
          <p:cNvCxnSpPr/>
          <p:nvPr/>
        </p:nvCxnSpPr>
        <p:spPr bwMode="auto">
          <a:xfrm>
            <a:off x="4592960" y="4279027"/>
            <a:ext cx="2736304"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p:nvPr/>
        </p:nvCxnSpPr>
        <p:spPr bwMode="auto">
          <a:xfrm flipV="1">
            <a:off x="5529064" y="3270915"/>
            <a:ext cx="0" cy="208823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Freeform 17"/>
          <p:cNvSpPr/>
          <p:nvPr/>
        </p:nvSpPr>
        <p:spPr bwMode="auto">
          <a:xfrm rot="10800000">
            <a:off x="5896454" y="3486939"/>
            <a:ext cx="843618" cy="1083666"/>
          </a:xfrm>
          <a:custGeom>
            <a:avLst/>
            <a:gdLst>
              <a:gd name="connsiteX0" fmla="*/ 0 w 843618"/>
              <a:gd name="connsiteY0" fmla="*/ 40299 h 1083666"/>
              <a:gd name="connsiteX1" fmla="*/ 93784 w 843618"/>
              <a:gd name="connsiteY1" fmla="*/ 696791 h 1083666"/>
              <a:gd name="connsiteX2" fmla="*/ 386861 w 843618"/>
              <a:gd name="connsiteY2" fmla="*/ 1083653 h 1083666"/>
              <a:gd name="connsiteX3" fmla="*/ 715107 w 843618"/>
              <a:gd name="connsiteY3" fmla="*/ 685068 h 1083666"/>
              <a:gd name="connsiteX4" fmla="*/ 832338 w 843618"/>
              <a:gd name="connsiteY4" fmla="*/ 63745 h 1083666"/>
              <a:gd name="connsiteX5" fmla="*/ 832338 w 843618"/>
              <a:gd name="connsiteY5" fmla="*/ 52022 h 10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18" h="1083666">
                <a:moveTo>
                  <a:pt x="0" y="40299"/>
                </a:moveTo>
                <a:cubicBezTo>
                  <a:pt x="14653" y="281599"/>
                  <a:pt x="29307" y="522899"/>
                  <a:pt x="93784" y="696791"/>
                </a:cubicBezTo>
                <a:cubicBezTo>
                  <a:pt x="158261" y="870683"/>
                  <a:pt x="283307" y="1085607"/>
                  <a:pt x="386861" y="1083653"/>
                </a:cubicBezTo>
                <a:cubicBezTo>
                  <a:pt x="490415" y="1081699"/>
                  <a:pt x="640861" y="855053"/>
                  <a:pt x="715107" y="685068"/>
                </a:cubicBezTo>
                <a:cubicBezTo>
                  <a:pt x="789353" y="515083"/>
                  <a:pt x="812799" y="169253"/>
                  <a:pt x="832338" y="63745"/>
                </a:cubicBezTo>
                <a:cubicBezTo>
                  <a:pt x="851877" y="-41763"/>
                  <a:pt x="842107" y="5129"/>
                  <a:pt x="832338" y="52022"/>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9" name="TextBox 18"/>
          <p:cNvSpPr txBox="1"/>
          <p:nvPr/>
        </p:nvSpPr>
        <p:spPr>
          <a:xfrm>
            <a:off x="5529064" y="4696266"/>
            <a:ext cx="1872208" cy="461665"/>
          </a:xfrm>
          <a:prstGeom prst="rect">
            <a:avLst/>
          </a:prstGeom>
          <a:noFill/>
        </p:spPr>
        <p:txBody>
          <a:bodyPr wrap="square" rtlCol="0">
            <a:spAutoFit/>
          </a:bodyPr>
          <a:lstStyle/>
          <a:p>
            <a:r>
              <a:rPr lang="zh-CN" altLang="en-US" dirty="0"/>
              <a:t>凹函数</a:t>
            </a:r>
          </a:p>
        </p:txBody>
      </p:sp>
    </p:spTree>
  </p:cSld>
  <p:clrMapOvr>
    <a:masterClrMapping/>
  </p:clrMapOvr>
  <p:transition spd="med">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2.3 </a:t>
            </a:r>
            <a:r>
              <a:rPr lang="zh-CN" altLang="en-US" dirty="0">
                <a:latin typeface="隶书" panose="02010509060101010101" pitchFamily="1" charset="-122"/>
              </a:rPr>
              <a:t>对偶问题</a:t>
            </a:r>
            <a:r>
              <a:rPr lang="en-US" altLang="zh-CN" sz="2800" dirty="0">
                <a:latin typeface="隶书" panose="02010509060101010101" pitchFamily="1" charset="-122"/>
              </a:rPr>
              <a:t>-</a:t>
            </a:r>
            <a:r>
              <a:rPr lang="zh-CN" altLang="en-US" sz="2800" dirty="0">
                <a:latin typeface="隶书" panose="02010509060101010101" pitchFamily="1" charset="-122"/>
              </a:rPr>
              <a:t>对偶单纯形法</a:t>
            </a:r>
            <a:r>
              <a:rPr lang="en-US" altLang="zh-CN" sz="2800" dirty="0">
                <a:latin typeface="隶书" panose="02010509060101010101" pitchFamily="1" charset="-122"/>
              </a:rPr>
              <a:t>(</a:t>
            </a:r>
            <a:r>
              <a:rPr lang="zh-CN" altLang="en-US" sz="2800" dirty="0">
                <a:latin typeface="隶书" panose="02010509060101010101" pitchFamily="1" charset="-122"/>
              </a:rPr>
              <a:t>续</a:t>
            </a:r>
            <a:r>
              <a:rPr lang="en-US" altLang="zh-CN" sz="2800" dirty="0">
                <a:latin typeface="隶书" panose="02010509060101010101" pitchFamily="1" charset="-122"/>
              </a:rPr>
              <a:t>9)</a:t>
            </a:r>
            <a:endParaRPr lang="zh-CN" altLang="en-US" sz="2800" dirty="0"/>
          </a:p>
        </p:txBody>
      </p:sp>
      <p:sp>
        <p:nvSpPr>
          <p:cNvPr id="3" name="Content Placeholder 2"/>
          <p:cNvSpPr>
            <a:spLocks noGrp="1"/>
          </p:cNvSpPr>
          <p:nvPr>
            <p:ph idx="1"/>
          </p:nvPr>
        </p:nvSpPr>
        <p:spPr/>
        <p:txBody>
          <a:bodyPr/>
          <a:lstStyle/>
          <a:p>
            <a:r>
              <a:rPr lang="zh-CN" altLang="en-US" dirty="0"/>
              <a:t>对偶单纯形法：注意与单纯形法的区别</a:t>
            </a:r>
            <a:r>
              <a:rPr lang="en-US" altLang="zh-CN" dirty="0"/>
              <a:t> </a:t>
            </a:r>
            <a:endParaRPr lang="zh-CN" altLang="en-US" dirty="0"/>
          </a:p>
        </p:txBody>
      </p:sp>
      <p:graphicFrame>
        <p:nvGraphicFramePr>
          <p:cNvPr id="4" name="Object 3"/>
          <p:cNvGraphicFramePr/>
          <p:nvPr/>
        </p:nvGraphicFramePr>
        <p:xfrm>
          <a:off x="1858963" y="1736725"/>
          <a:ext cx="6473825" cy="4930775"/>
        </p:xfrm>
        <a:graphic>
          <a:graphicData uri="http://schemas.openxmlformats.org/presentationml/2006/ole">
            <mc:AlternateContent xmlns:mc="http://schemas.openxmlformats.org/markup-compatibility/2006">
              <mc:Choice xmlns:v="urn:schemas-microsoft-com:vml" Requires="v">
                <p:oleObj spid="_x0000_s39012" name="Document" r:id="rId4" imgW="5183505" imgH="3947160" progId="Word.Document.8">
                  <p:embed/>
                </p:oleObj>
              </mc:Choice>
              <mc:Fallback>
                <p:oleObj name="Document" r:id="rId4" imgW="5183505" imgH="3947160" progId="Word.Document.8">
                  <p:embed/>
                  <p:pic>
                    <p:nvPicPr>
                      <p:cNvPr id="0" name="Object 3"/>
                      <p:cNvPicPr>
                        <a:picLocks noChangeArrowheads="1"/>
                      </p:cNvPicPr>
                      <p:nvPr/>
                    </p:nvPicPr>
                    <p:blipFill>
                      <a:blip r:embed="rId5"/>
                      <a:srcRect/>
                      <a:stretch>
                        <a:fillRect/>
                      </a:stretch>
                    </p:blipFill>
                    <p:spPr bwMode="auto">
                      <a:xfrm>
                        <a:off x="1858963" y="1736725"/>
                        <a:ext cx="6473825" cy="4930775"/>
                      </a:xfrm>
                      <a:prstGeom prst="rect">
                        <a:avLst/>
                      </a:prstGeom>
                      <a:noFill/>
                      <a:ln>
                        <a:noFill/>
                      </a:ln>
                      <a:effec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out)">
                                      <p:cBhvr>
                                        <p:cTn id="14" dur="500"/>
                                        <p:tgtEl>
                                          <p:spTgt spid="4"/>
                                        </p:tgtEl>
                                      </p:cBhvr>
                                    </p:animEffect>
                                  </p:childTnLst>
                                  <p:subTnLst>
                                    <p:audio>
                                      <p:cMediaNode>
                                        <p:cTn display="0" masterRel="sameClick">
                                          <p:stCondLst>
                                            <p:cond evt="begin" delay="0">
                                              <p:tn val="12"/>
                                            </p:cond>
                                          </p:stCondLst>
                                          <p:endCondLst>
                                            <p:cond evt="onStopAudio" delay="0">
                                              <p:tgtEl>
                                                <p:sldTgt/>
                                              </p:tgtEl>
                                            </p:cond>
                                          </p:endCondLst>
                                        </p:cTn>
                                        <p:tgtEl>
                                          <p:sndTgt r:embed="rId3" name="System.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p:nvPr/>
        </p:nvGrpSpPr>
        <p:grpSpPr bwMode="auto">
          <a:xfrm>
            <a:off x="914400" y="207565"/>
            <a:ext cx="7924800" cy="6858000"/>
            <a:chOff x="432" y="0"/>
            <a:chExt cx="4992" cy="4320"/>
          </a:xfrm>
          <a:solidFill>
            <a:schemeClr val="bg1"/>
          </a:solidFill>
        </p:grpSpPr>
        <p:sp>
          <p:nvSpPr>
            <p:cNvPr id="6" name="Rectangle 4"/>
            <p:cNvSpPr>
              <a:spLocks noChangeArrowheads="1"/>
            </p:cNvSpPr>
            <p:nvPr/>
          </p:nvSpPr>
          <p:spPr bwMode="auto">
            <a:xfrm>
              <a:off x="3388" y="2107"/>
              <a:ext cx="319"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隶书" panose="02010509060101010101" pitchFamily="1" charset="-122"/>
                </a:rPr>
                <a:t>是</a:t>
              </a:r>
            </a:p>
          </p:txBody>
        </p:sp>
        <p:sp>
          <p:nvSpPr>
            <p:cNvPr id="7" name="Rectangle 5"/>
            <p:cNvSpPr>
              <a:spLocks noChangeArrowheads="1"/>
            </p:cNvSpPr>
            <p:nvPr/>
          </p:nvSpPr>
          <p:spPr bwMode="auto">
            <a:xfrm>
              <a:off x="2238" y="2086"/>
              <a:ext cx="318"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隶书" panose="02010509060101010101" pitchFamily="1" charset="-122"/>
                </a:rPr>
                <a:t>是</a:t>
              </a:r>
            </a:p>
          </p:txBody>
        </p:sp>
        <p:sp>
          <p:nvSpPr>
            <p:cNvPr id="8" name="Rectangle 6"/>
            <p:cNvSpPr>
              <a:spLocks noChangeArrowheads="1"/>
            </p:cNvSpPr>
            <p:nvPr/>
          </p:nvSpPr>
          <p:spPr bwMode="auto">
            <a:xfrm>
              <a:off x="3300" y="981"/>
              <a:ext cx="318"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隶书" panose="02010509060101010101" pitchFamily="1" charset="-122"/>
                </a:rPr>
                <a:t>是</a:t>
              </a:r>
            </a:p>
          </p:txBody>
        </p:sp>
        <p:sp>
          <p:nvSpPr>
            <p:cNvPr id="9" name="Rectangle 7"/>
            <p:cNvSpPr>
              <a:spLocks noChangeArrowheads="1"/>
            </p:cNvSpPr>
            <p:nvPr/>
          </p:nvSpPr>
          <p:spPr bwMode="auto">
            <a:xfrm>
              <a:off x="2238" y="981"/>
              <a:ext cx="318"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隶书" panose="02010509060101010101" pitchFamily="1" charset="-122"/>
                </a:rPr>
                <a:t>是</a:t>
              </a:r>
            </a:p>
          </p:txBody>
        </p:sp>
        <p:sp>
          <p:nvSpPr>
            <p:cNvPr id="10" name="Rectangle 8"/>
            <p:cNvSpPr>
              <a:spLocks noChangeArrowheads="1"/>
            </p:cNvSpPr>
            <p:nvPr/>
          </p:nvSpPr>
          <p:spPr bwMode="auto">
            <a:xfrm>
              <a:off x="3972" y="1390"/>
              <a:ext cx="319"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隶书" panose="02010509060101010101" pitchFamily="1" charset="-122"/>
                </a:rPr>
                <a:t>否</a:t>
              </a:r>
            </a:p>
          </p:txBody>
        </p:sp>
        <p:sp>
          <p:nvSpPr>
            <p:cNvPr id="11" name="Rectangle 9"/>
            <p:cNvSpPr>
              <a:spLocks noChangeArrowheads="1"/>
            </p:cNvSpPr>
            <p:nvPr/>
          </p:nvSpPr>
          <p:spPr bwMode="auto">
            <a:xfrm>
              <a:off x="1724" y="1396"/>
              <a:ext cx="319"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隶书" panose="02010509060101010101" pitchFamily="1" charset="-122"/>
                </a:rPr>
                <a:t>否</a:t>
              </a:r>
            </a:p>
          </p:txBody>
        </p:sp>
        <p:sp>
          <p:nvSpPr>
            <p:cNvPr id="12" name="Rectangle 10"/>
            <p:cNvSpPr>
              <a:spLocks noChangeArrowheads="1"/>
            </p:cNvSpPr>
            <p:nvPr/>
          </p:nvSpPr>
          <p:spPr bwMode="auto">
            <a:xfrm>
              <a:off x="3990" y="2573"/>
              <a:ext cx="319"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隶书" panose="02010509060101010101" pitchFamily="1" charset="-122"/>
                </a:rPr>
                <a:t>否</a:t>
              </a:r>
            </a:p>
          </p:txBody>
        </p:sp>
        <p:sp>
          <p:nvSpPr>
            <p:cNvPr id="13" name="Rectangle 11"/>
            <p:cNvSpPr>
              <a:spLocks noChangeArrowheads="1"/>
            </p:cNvSpPr>
            <p:nvPr/>
          </p:nvSpPr>
          <p:spPr bwMode="auto">
            <a:xfrm>
              <a:off x="1769" y="2580"/>
              <a:ext cx="318"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lgn="just" eaLnBrk="0" hangingPunct="0"/>
              <a:r>
                <a:rPr kumimoji="0" lang="zh-CN" altLang="en-US" sz="1800">
                  <a:ea typeface="隶书" panose="02010509060101010101" pitchFamily="1" charset="-122"/>
                </a:rPr>
                <a:t>否</a:t>
              </a:r>
            </a:p>
          </p:txBody>
        </p:sp>
        <p:sp>
          <p:nvSpPr>
            <p:cNvPr id="14" name="AutoShape 12"/>
            <p:cNvSpPr>
              <a:spLocks noChangeArrowheads="1"/>
            </p:cNvSpPr>
            <p:nvPr/>
          </p:nvSpPr>
          <p:spPr bwMode="auto">
            <a:xfrm>
              <a:off x="857" y="990"/>
              <a:ext cx="1487" cy="460"/>
            </a:xfrm>
            <a:prstGeom prst="flowChartDecision">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所有</a:t>
              </a:r>
            </a:p>
          </p:txBody>
        </p:sp>
        <p:sp>
          <p:nvSpPr>
            <p:cNvPr id="15" name="AutoShape 13"/>
            <p:cNvSpPr>
              <a:spLocks noChangeArrowheads="1"/>
            </p:cNvSpPr>
            <p:nvPr/>
          </p:nvSpPr>
          <p:spPr bwMode="auto">
            <a:xfrm>
              <a:off x="3618" y="981"/>
              <a:ext cx="1487" cy="461"/>
            </a:xfrm>
            <a:prstGeom prst="flowChartDecision">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所有</a:t>
              </a:r>
            </a:p>
          </p:txBody>
        </p:sp>
        <p:sp>
          <p:nvSpPr>
            <p:cNvPr id="16" name="Rectangle 14"/>
            <p:cNvSpPr>
              <a:spLocks noChangeArrowheads="1"/>
            </p:cNvSpPr>
            <p:nvPr/>
          </p:nvSpPr>
          <p:spPr bwMode="auto">
            <a:xfrm>
              <a:off x="2662" y="981"/>
              <a:ext cx="638" cy="461"/>
            </a:xfrm>
            <a:prstGeom prst="rect">
              <a:avLst/>
            </a:prstGeom>
            <a:grpFill/>
            <a:ln w="9525">
              <a:solidFill>
                <a:schemeClr val="tx1"/>
              </a:solidFill>
              <a:miter lim="800000"/>
            </a:ln>
          </p:spPr>
          <p:txBody>
            <a:bodyPr/>
            <a:lstStyle/>
            <a:p>
              <a:pPr eaLnBrk="0" hangingPunct="0"/>
              <a:r>
                <a:rPr kumimoji="0" lang="zh-CN" altLang="en-US" sz="1800">
                  <a:ea typeface="隶书" panose="02010509060101010101" pitchFamily="1" charset="-122"/>
                </a:rPr>
                <a:t>得到</a:t>
              </a:r>
            </a:p>
            <a:p>
              <a:pPr eaLnBrk="0" hangingPunct="0"/>
              <a:r>
                <a:rPr kumimoji="0" lang="zh-CN" altLang="en-US" sz="1800">
                  <a:ea typeface="隶书" panose="02010509060101010101" pitchFamily="1" charset="-122"/>
                </a:rPr>
                <a:t>最优解</a:t>
              </a:r>
            </a:p>
          </p:txBody>
        </p:sp>
        <p:sp>
          <p:nvSpPr>
            <p:cNvPr id="17" name="Rectangle 15"/>
            <p:cNvSpPr>
              <a:spLocks noChangeArrowheads="1"/>
            </p:cNvSpPr>
            <p:nvPr/>
          </p:nvSpPr>
          <p:spPr bwMode="auto">
            <a:xfrm>
              <a:off x="751" y="1626"/>
              <a:ext cx="1699" cy="276"/>
            </a:xfrm>
            <a:prstGeom prst="rect">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计算</a:t>
              </a:r>
            </a:p>
          </p:txBody>
        </p:sp>
        <p:sp>
          <p:nvSpPr>
            <p:cNvPr id="18" name="Rectangle 16"/>
            <p:cNvSpPr>
              <a:spLocks noChangeArrowheads="1"/>
            </p:cNvSpPr>
            <p:nvPr/>
          </p:nvSpPr>
          <p:spPr bwMode="auto">
            <a:xfrm>
              <a:off x="3406" y="1626"/>
              <a:ext cx="1699" cy="276"/>
            </a:xfrm>
            <a:prstGeom prst="rect">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计算</a:t>
              </a:r>
            </a:p>
          </p:txBody>
        </p:sp>
        <p:sp>
          <p:nvSpPr>
            <p:cNvPr id="19" name="Rectangle 17"/>
            <p:cNvSpPr>
              <a:spLocks noChangeArrowheads="1"/>
            </p:cNvSpPr>
            <p:nvPr/>
          </p:nvSpPr>
          <p:spPr bwMode="auto">
            <a:xfrm>
              <a:off x="963" y="337"/>
              <a:ext cx="1275" cy="460"/>
            </a:xfrm>
            <a:prstGeom prst="rect">
              <a:avLst/>
            </a:prstGeom>
            <a:grpFill/>
            <a:ln w="9525">
              <a:solidFill>
                <a:schemeClr val="tx1"/>
              </a:solidFill>
              <a:miter lim="800000"/>
            </a:ln>
          </p:spPr>
          <p:txBody>
            <a:bodyPr/>
            <a:lstStyle/>
            <a:p>
              <a:pPr algn="just" eaLnBrk="0" hangingPunct="0"/>
              <a:r>
                <a:rPr kumimoji="0" lang="zh-CN" altLang="en-US" sz="1600" dirty="0">
                  <a:ea typeface="隶书" panose="02010509060101010101" pitchFamily="1" charset="-122"/>
                </a:rPr>
                <a:t>典式对应原规划的基本解是可行的</a:t>
              </a:r>
            </a:p>
          </p:txBody>
        </p:sp>
        <p:sp>
          <p:nvSpPr>
            <p:cNvPr id="20" name="Rectangle 18"/>
            <p:cNvSpPr>
              <a:spLocks noChangeArrowheads="1"/>
            </p:cNvSpPr>
            <p:nvPr/>
          </p:nvSpPr>
          <p:spPr bwMode="auto">
            <a:xfrm>
              <a:off x="3618" y="337"/>
              <a:ext cx="1381" cy="460"/>
            </a:xfrm>
            <a:prstGeom prst="rect">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典式对应原规划的基本解的检验数</a:t>
              </a:r>
            </a:p>
          </p:txBody>
        </p:sp>
        <p:sp>
          <p:nvSpPr>
            <p:cNvPr id="21" name="AutoShape 19"/>
            <p:cNvSpPr>
              <a:spLocks noChangeArrowheads="1"/>
            </p:cNvSpPr>
            <p:nvPr/>
          </p:nvSpPr>
          <p:spPr bwMode="auto">
            <a:xfrm>
              <a:off x="795" y="2178"/>
              <a:ext cx="1593" cy="460"/>
            </a:xfrm>
            <a:prstGeom prst="flowChartDecision">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所有</a:t>
              </a:r>
            </a:p>
          </p:txBody>
        </p:sp>
        <p:sp>
          <p:nvSpPr>
            <p:cNvPr id="22" name="AutoShape 20"/>
            <p:cNvSpPr>
              <a:spLocks noChangeArrowheads="1"/>
            </p:cNvSpPr>
            <p:nvPr/>
          </p:nvSpPr>
          <p:spPr bwMode="auto">
            <a:xfrm>
              <a:off x="3574" y="2169"/>
              <a:ext cx="1593" cy="460"/>
            </a:xfrm>
            <a:prstGeom prst="flowChartDecision">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所有</a:t>
              </a:r>
            </a:p>
          </p:txBody>
        </p:sp>
        <p:sp>
          <p:nvSpPr>
            <p:cNvPr id="23" name="Rectangle 21"/>
            <p:cNvSpPr>
              <a:spLocks noChangeArrowheads="1"/>
            </p:cNvSpPr>
            <p:nvPr/>
          </p:nvSpPr>
          <p:spPr bwMode="auto">
            <a:xfrm>
              <a:off x="3512" y="2822"/>
              <a:ext cx="1806" cy="737"/>
            </a:xfrm>
            <a:prstGeom prst="rect">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计算</a:t>
              </a:r>
            </a:p>
            <a:p>
              <a:pPr algn="just" eaLnBrk="0" hangingPunct="0"/>
              <a:endParaRPr kumimoji="0" lang="en-US" altLang="zh-CN" sz="1800">
                <a:ea typeface="隶书" panose="02010509060101010101" pitchFamily="1" charset="-122"/>
              </a:endParaRPr>
            </a:p>
          </p:txBody>
        </p:sp>
        <p:sp>
          <p:nvSpPr>
            <p:cNvPr id="24" name="Rectangle 22"/>
            <p:cNvSpPr>
              <a:spLocks noChangeArrowheads="1"/>
            </p:cNvSpPr>
            <p:nvPr/>
          </p:nvSpPr>
          <p:spPr bwMode="auto">
            <a:xfrm>
              <a:off x="644" y="2822"/>
              <a:ext cx="1806" cy="737"/>
            </a:xfrm>
            <a:prstGeom prst="rect">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计算</a:t>
              </a:r>
            </a:p>
            <a:p>
              <a:pPr algn="just" eaLnBrk="0" hangingPunct="0"/>
              <a:endParaRPr kumimoji="0" lang="en-US" altLang="zh-CN" sz="1800">
                <a:ea typeface="隶书" panose="02010509060101010101" pitchFamily="1" charset="-122"/>
              </a:endParaRPr>
            </a:p>
          </p:txBody>
        </p:sp>
        <p:sp>
          <p:nvSpPr>
            <p:cNvPr id="25" name="Rectangle 23"/>
            <p:cNvSpPr>
              <a:spLocks noChangeArrowheads="1"/>
            </p:cNvSpPr>
            <p:nvPr/>
          </p:nvSpPr>
          <p:spPr bwMode="auto">
            <a:xfrm>
              <a:off x="556" y="3755"/>
              <a:ext cx="1806" cy="369"/>
            </a:xfrm>
            <a:prstGeom prst="rect">
              <a:avLst/>
            </a:prstGeom>
            <a:grpFill/>
            <a:ln w="9525">
              <a:solidFill>
                <a:schemeClr val="tx1"/>
              </a:solidFill>
              <a:miter lim="800000"/>
            </a:ln>
          </p:spPr>
          <p:txBody>
            <a:bodyPr/>
            <a:lstStyle/>
            <a:p>
              <a:pPr algn="just" eaLnBrk="0" hangingPunct="0"/>
              <a:r>
                <a:rPr kumimoji="0" lang="zh-CN" altLang="en-US" sz="1800" dirty="0">
                  <a:ea typeface="隶书" panose="02010509060101010101" pitchFamily="1" charset="-122"/>
                </a:rPr>
                <a:t>以为中心元素进行迭代</a:t>
              </a:r>
            </a:p>
          </p:txBody>
        </p:sp>
        <p:sp>
          <p:nvSpPr>
            <p:cNvPr id="26" name="Rectangle 24"/>
            <p:cNvSpPr>
              <a:spLocks noChangeArrowheads="1"/>
            </p:cNvSpPr>
            <p:nvPr/>
          </p:nvSpPr>
          <p:spPr bwMode="auto">
            <a:xfrm>
              <a:off x="3512" y="3743"/>
              <a:ext cx="1806" cy="368"/>
            </a:xfrm>
            <a:prstGeom prst="rect">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以为中心元素进行迭代</a:t>
              </a:r>
            </a:p>
          </p:txBody>
        </p:sp>
        <p:sp>
          <p:nvSpPr>
            <p:cNvPr id="27" name="Oval 25"/>
            <p:cNvSpPr>
              <a:spLocks noChangeArrowheads="1"/>
            </p:cNvSpPr>
            <p:nvPr/>
          </p:nvSpPr>
          <p:spPr bwMode="auto">
            <a:xfrm>
              <a:off x="2795" y="1564"/>
              <a:ext cx="319" cy="368"/>
            </a:xfrm>
            <a:prstGeom prst="ellipse">
              <a:avLst/>
            </a:prstGeom>
            <a:grpFill/>
            <a:ln w="9525">
              <a:solidFill>
                <a:schemeClr val="tx1"/>
              </a:solidFill>
              <a:round/>
            </a:ln>
          </p:spPr>
          <p:txBody>
            <a:bodyPr/>
            <a:lstStyle/>
            <a:p>
              <a:pPr algn="just" eaLnBrk="0" hangingPunct="0"/>
              <a:r>
                <a:rPr kumimoji="0" lang="zh-CN" altLang="en-US" sz="1800">
                  <a:ea typeface="隶书" panose="02010509060101010101" pitchFamily="1" charset="-122"/>
                </a:rPr>
                <a:t>停</a:t>
              </a:r>
            </a:p>
          </p:txBody>
        </p:sp>
        <p:sp>
          <p:nvSpPr>
            <p:cNvPr id="28" name="Rectangle 26"/>
            <p:cNvSpPr>
              <a:spLocks noChangeArrowheads="1"/>
            </p:cNvSpPr>
            <p:nvPr/>
          </p:nvSpPr>
          <p:spPr bwMode="auto">
            <a:xfrm>
              <a:off x="2556" y="2086"/>
              <a:ext cx="319" cy="920"/>
            </a:xfrm>
            <a:prstGeom prst="rect">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没有最优解</a:t>
              </a:r>
            </a:p>
          </p:txBody>
        </p:sp>
        <p:sp>
          <p:nvSpPr>
            <p:cNvPr id="29" name="Rectangle 27"/>
            <p:cNvSpPr>
              <a:spLocks noChangeArrowheads="1"/>
            </p:cNvSpPr>
            <p:nvPr/>
          </p:nvSpPr>
          <p:spPr bwMode="auto">
            <a:xfrm>
              <a:off x="3087" y="2086"/>
              <a:ext cx="319" cy="920"/>
            </a:xfrm>
            <a:prstGeom prst="rect">
              <a:avLst/>
            </a:prstGeom>
            <a:grpFill/>
            <a:ln w="9525">
              <a:solidFill>
                <a:schemeClr val="tx1"/>
              </a:solidFill>
              <a:miter lim="800000"/>
            </a:ln>
          </p:spPr>
          <p:txBody>
            <a:bodyPr/>
            <a:lstStyle/>
            <a:p>
              <a:pPr algn="just" eaLnBrk="0" hangingPunct="0"/>
              <a:r>
                <a:rPr kumimoji="0" lang="zh-CN" altLang="en-US" sz="1800">
                  <a:ea typeface="隶书" panose="02010509060101010101" pitchFamily="1" charset="-122"/>
                </a:rPr>
                <a:t>没有最优解</a:t>
              </a:r>
            </a:p>
          </p:txBody>
        </p:sp>
        <p:sp>
          <p:nvSpPr>
            <p:cNvPr id="30" name="Line 28"/>
            <p:cNvSpPr>
              <a:spLocks noChangeShapeType="1"/>
            </p:cNvSpPr>
            <p:nvPr/>
          </p:nvSpPr>
          <p:spPr bwMode="auto">
            <a:xfrm>
              <a:off x="1600" y="797"/>
              <a:ext cx="0" cy="184"/>
            </a:xfrm>
            <a:prstGeom prst="line">
              <a:avLst/>
            </a:prstGeom>
            <a:grpFill/>
            <a:ln w="9525">
              <a:solidFill>
                <a:schemeClr val="tx1"/>
              </a:solidFill>
              <a:round/>
              <a:tailEnd type="triangle" w="med" len="med"/>
            </a:ln>
          </p:spPr>
          <p:txBody>
            <a:bodyPr/>
            <a:lstStyle/>
            <a:p>
              <a:endParaRPr lang="zh-CN" altLang="en-US"/>
            </a:p>
          </p:txBody>
        </p:sp>
        <p:sp>
          <p:nvSpPr>
            <p:cNvPr id="31" name="Line 29"/>
            <p:cNvSpPr>
              <a:spLocks noChangeShapeType="1"/>
            </p:cNvSpPr>
            <p:nvPr/>
          </p:nvSpPr>
          <p:spPr bwMode="auto">
            <a:xfrm>
              <a:off x="4362" y="797"/>
              <a:ext cx="0" cy="184"/>
            </a:xfrm>
            <a:prstGeom prst="line">
              <a:avLst/>
            </a:prstGeom>
            <a:grpFill/>
            <a:ln w="9525">
              <a:solidFill>
                <a:schemeClr val="tx1"/>
              </a:solidFill>
              <a:round/>
              <a:tailEnd type="triangle" w="med" len="med"/>
            </a:ln>
          </p:spPr>
          <p:txBody>
            <a:bodyPr/>
            <a:lstStyle/>
            <a:p>
              <a:endParaRPr lang="zh-CN" altLang="en-US"/>
            </a:p>
          </p:txBody>
        </p:sp>
        <p:sp>
          <p:nvSpPr>
            <p:cNvPr id="32" name="Line 30"/>
            <p:cNvSpPr>
              <a:spLocks noChangeShapeType="1"/>
            </p:cNvSpPr>
            <p:nvPr/>
          </p:nvSpPr>
          <p:spPr bwMode="auto">
            <a:xfrm>
              <a:off x="1600" y="1442"/>
              <a:ext cx="0" cy="184"/>
            </a:xfrm>
            <a:prstGeom prst="line">
              <a:avLst/>
            </a:prstGeom>
            <a:grpFill/>
            <a:ln w="9525">
              <a:solidFill>
                <a:schemeClr val="tx1"/>
              </a:solidFill>
              <a:round/>
              <a:tailEnd type="triangle" w="med" len="med"/>
            </a:ln>
          </p:spPr>
          <p:txBody>
            <a:bodyPr/>
            <a:lstStyle/>
            <a:p>
              <a:endParaRPr lang="zh-CN" altLang="en-US"/>
            </a:p>
          </p:txBody>
        </p:sp>
        <p:sp>
          <p:nvSpPr>
            <p:cNvPr id="33" name="Line 31"/>
            <p:cNvSpPr>
              <a:spLocks noChangeShapeType="1"/>
            </p:cNvSpPr>
            <p:nvPr/>
          </p:nvSpPr>
          <p:spPr bwMode="auto">
            <a:xfrm>
              <a:off x="4362" y="1442"/>
              <a:ext cx="0" cy="184"/>
            </a:xfrm>
            <a:prstGeom prst="line">
              <a:avLst/>
            </a:prstGeom>
            <a:grpFill/>
            <a:ln w="9525">
              <a:solidFill>
                <a:schemeClr val="tx1"/>
              </a:solidFill>
              <a:round/>
              <a:tailEnd type="triangle" w="med" len="med"/>
            </a:ln>
          </p:spPr>
          <p:txBody>
            <a:bodyPr/>
            <a:lstStyle/>
            <a:p>
              <a:endParaRPr lang="zh-CN" altLang="en-US"/>
            </a:p>
          </p:txBody>
        </p:sp>
        <p:sp>
          <p:nvSpPr>
            <p:cNvPr id="34" name="Line 32"/>
            <p:cNvSpPr>
              <a:spLocks noChangeShapeType="1"/>
            </p:cNvSpPr>
            <p:nvPr/>
          </p:nvSpPr>
          <p:spPr bwMode="auto">
            <a:xfrm>
              <a:off x="1600" y="2638"/>
              <a:ext cx="0" cy="184"/>
            </a:xfrm>
            <a:prstGeom prst="line">
              <a:avLst/>
            </a:prstGeom>
            <a:grpFill/>
            <a:ln w="9525">
              <a:solidFill>
                <a:schemeClr val="tx1"/>
              </a:solidFill>
              <a:round/>
              <a:tailEnd type="triangle" w="med" len="med"/>
            </a:ln>
          </p:spPr>
          <p:txBody>
            <a:bodyPr/>
            <a:lstStyle/>
            <a:p>
              <a:endParaRPr lang="zh-CN" altLang="en-US"/>
            </a:p>
          </p:txBody>
        </p:sp>
        <p:sp>
          <p:nvSpPr>
            <p:cNvPr id="35" name="Line 33"/>
            <p:cNvSpPr>
              <a:spLocks noChangeShapeType="1"/>
            </p:cNvSpPr>
            <p:nvPr/>
          </p:nvSpPr>
          <p:spPr bwMode="auto">
            <a:xfrm>
              <a:off x="4362" y="2638"/>
              <a:ext cx="0" cy="184"/>
            </a:xfrm>
            <a:prstGeom prst="line">
              <a:avLst/>
            </a:prstGeom>
            <a:grpFill/>
            <a:ln w="9525">
              <a:solidFill>
                <a:schemeClr val="tx1"/>
              </a:solidFill>
              <a:round/>
              <a:tailEnd type="triangle" w="med" len="med"/>
            </a:ln>
          </p:spPr>
          <p:txBody>
            <a:bodyPr/>
            <a:lstStyle/>
            <a:p>
              <a:endParaRPr lang="zh-CN" altLang="en-US"/>
            </a:p>
          </p:txBody>
        </p:sp>
        <p:sp>
          <p:nvSpPr>
            <p:cNvPr id="36" name="Line 34"/>
            <p:cNvSpPr>
              <a:spLocks noChangeShapeType="1"/>
            </p:cNvSpPr>
            <p:nvPr/>
          </p:nvSpPr>
          <p:spPr bwMode="auto">
            <a:xfrm>
              <a:off x="1494" y="3559"/>
              <a:ext cx="0" cy="184"/>
            </a:xfrm>
            <a:prstGeom prst="line">
              <a:avLst/>
            </a:prstGeom>
            <a:grpFill/>
            <a:ln w="9525">
              <a:solidFill>
                <a:schemeClr val="tx1"/>
              </a:solidFill>
              <a:round/>
              <a:tailEnd type="triangle" w="med" len="med"/>
            </a:ln>
          </p:spPr>
          <p:txBody>
            <a:bodyPr/>
            <a:lstStyle/>
            <a:p>
              <a:endParaRPr lang="zh-CN" altLang="en-US"/>
            </a:p>
          </p:txBody>
        </p:sp>
        <p:sp>
          <p:nvSpPr>
            <p:cNvPr id="37" name="Line 35"/>
            <p:cNvSpPr>
              <a:spLocks noChangeShapeType="1"/>
            </p:cNvSpPr>
            <p:nvPr/>
          </p:nvSpPr>
          <p:spPr bwMode="auto">
            <a:xfrm>
              <a:off x="4362" y="3559"/>
              <a:ext cx="0" cy="184"/>
            </a:xfrm>
            <a:prstGeom prst="line">
              <a:avLst/>
            </a:prstGeom>
            <a:grpFill/>
            <a:ln w="9525">
              <a:solidFill>
                <a:schemeClr val="tx1"/>
              </a:solidFill>
              <a:round/>
              <a:tailEnd type="triangle" w="med" len="med"/>
            </a:ln>
          </p:spPr>
          <p:txBody>
            <a:bodyPr/>
            <a:lstStyle/>
            <a:p>
              <a:endParaRPr lang="zh-CN" altLang="en-US"/>
            </a:p>
          </p:txBody>
        </p:sp>
        <p:sp>
          <p:nvSpPr>
            <p:cNvPr id="38" name="Line 36"/>
            <p:cNvSpPr>
              <a:spLocks noChangeShapeType="1"/>
            </p:cNvSpPr>
            <p:nvPr/>
          </p:nvSpPr>
          <p:spPr bwMode="auto">
            <a:xfrm>
              <a:off x="1600" y="1902"/>
              <a:ext cx="0" cy="276"/>
            </a:xfrm>
            <a:prstGeom prst="line">
              <a:avLst/>
            </a:prstGeom>
            <a:grpFill/>
            <a:ln w="9525">
              <a:solidFill>
                <a:schemeClr val="tx1"/>
              </a:solidFill>
              <a:round/>
              <a:tailEnd type="triangle" w="med" len="med"/>
            </a:ln>
          </p:spPr>
          <p:txBody>
            <a:bodyPr/>
            <a:lstStyle/>
            <a:p>
              <a:endParaRPr lang="zh-CN" altLang="en-US"/>
            </a:p>
          </p:txBody>
        </p:sp>
        <p:sp>
          <p:nvSpPr>
            <p:cNvPr id="39" name="Line 37"/>
            <p:cNvSpPr>
              <a:spLocks noChangeShapeType="1"/>
            </p:cNvSpPr>
            <p:nvPr/>
          </p:nvSpPr>
          <p:spPr bwMode="auto">
            <a:xfrm>
              <a:off x="4362" y="1902"/>
              <a:ext cx="0" cy="276"/>
            </a:xfrm>
            <a:prstGeom prst="line">
              <a:avLst/>
            </a:prstGeom>
            <a:grpFill/>
            <a:ln w="9525">
              <a:solidFill>
                <a:schemeClr val="tx1"/>
              </a:solidFill>
              <a:round/>
              <a:tailEnd type="triangle" w="med" len="med"/>
            </a:ln>
          </p:spPr>
          <p:txBody>
            <a:bodyPr/>
            <a:lstStyle/>
            <a:p>
              <a:endParaRPr lang="zh-CN" altLang="en-US"/>
            </a:p>
          </p:txBody>
        </p:sp>
        <p:sp>
          <p:nvSpPr>
            <p:cNvPr id="40" name="Line 38"/>
            <p:cNvSpPr>
              <a:spLocks noChangeShapeType="1"/>
            </p:cNvSpPr>
            <p:nvPr/>
          </p:nvSpPr>
          <p:spPr bwMode="auto">
            <a:xfrm>
              <a:off x="2379" y="2408"/>
              <a:ext cx="213" cy="0"/>
            </a:xfrm>
            <a:prstGeom prst="line">
              <a:avLst/>
            </a:prstGeom>
            <a:grpFill/>
            <a:ln w="9525">
              <a:solidFill>
                <a:schemeClr val="tx1"/>
              </a:solidFill>
              <a:round/>
              <a:tailEnd type="triangle" w="med" len="med"/>
            </a:ln>
          </p:spPr>
          <p:txBody>
            <a:bodyPr/>
            <a:lstStyle/>
            <a:p>
              <a:endParaRPr lang="zh-CN" altLang="en-US"/>
            </a:p>
          </p:txBody>
        </p:sp>
        <p:sp>
          <p:nvSpPr>
            <p:cNvPr id="41" name="Line 39"/>
            <p:cNvSpPr>
              <a:spLocks noChangeShapeType="1"/>
            </p:cNvSpPr>
            <p:nvPr/>
          </p:nvSpPr>
          <p:spPr bwMode="auto">
            <a:xfrm flipH="1">
              <a:off x="3424" y="2399"/>
              <a:ext cx="212" cy="0"/>
            </a:xfrm>
            <a:prstGeom prst="line">
              <a:avLst/>
            </a:prstGeom>
            <a:grpFill/>
            <a:ln w="9525">
              <a:solidFill>
                <a:schemeClr val="tx1"/>
              </a:solidFill>
              <a:round/>
              <a:tailEnd type="triangle" w="med" len="med"/>
            </a:ln>
          </p:spPr>
          <p:txBody>
            <a:bodyPr/>
            <a:lstStyle/>
            <a:p>
              <a:endParaRPr lang="zh-CN" altLang="en-US"/>
            </a:p>
          </p:txBody>
        </p:sp>
        <p:sp>
          <p:nvSpPr>
            <p:cNvPr id="42" name="Line 40"/>
            <p:cNvSpPr>
              <a:spLocks noChangeShapeType="1"/>
            </p:cNvSpPr>
            <p:nvPr/>
          </p:nvSpPr>
          <p:spPr bwMode="auto">
            <a:xfrm flipV="1">
              <a:off x="2662" y="1902"/>
              <a:ext cx="213" cy="184"/>
            </a:xfrm>
            <a:prstGeom prst="line">
              <a:avLst/>
            </a:prstGeom>
            <a:grpFill/>
            <a:ln w="9525">
              <a:solidFill>
                <a:schemeClr val="tx1"/>
              </a:solidFill>
              <a:round/>
              <a:tailEnd type="triangle" w="med" len="med"/>
            </a:ln>
          </p:spPr>
          <p:txBody>
            <a:bodyPr/>
            <a:lstStyle/>
            <a:p>
              <a:endParaRPr lang="zh-CN" altLang="en-US"/>
            </a:p>
          </p:txBody>
        </p:sp>
        <p:sp>
          <p:nvSpPr>
            <p:cNvPr id="43" name="Line 41"/>
            <p:cNvSpPr>
              <a:spLocks noChangeShapeType="1"/>
            </p:cNvSpPr>
            <p:nvPr/>
          </p:nvSpPr>
          <p:spPr bwMode="auto">
            <a:xfrm flipH="1" flipV="1">
              <a:off x="3087" y="1902"/>
              <a:ext cx="213" cy="184"/>
            </a:xfrm>
            <a:prstGeom prst="line">
              <a:avLst/>
            </a:prstGeom>
            <a:grpFill/>
            <a:ln w="9525">
              <a:solidFill>
                <a:schemeClr val="tx1"/>
              </a:solidFill>
              <a:round/>
              <a:tailEnd type="triangle" w="med" len="med"/>
            </a:ln>
          </p:spPr>
          <p:txBody>
            <a:bodyPr/>
            <a:lstStyle/>
            <a:p>
              <a:endParaRPr lang="zh-CN" altLang="en-US"/>
            </a:p>
          </p:txBody>
        </p:sp>
        <p:sp>
          <p:nvSpPr>
            <p:cNvPr id="44" name="Line 42"/>
            <p:cNvSpPr>
              <a:spLocks noChangeShapeType="1"/>
            </p:cNvSpPr>
            <p:nvPr/>
          </p:nvSpPr>
          <p:spPr bwMode="auto">
            <a:xfrm>
              <a:off x="2955" y="1436"/>
              <a:ext cx="0" cy="165"/>
            </a:xfrm>
            <a:prstGeom prst="line">
              <a:avLst/>
            </a:prstGeom>
            <a:grpFill/>
            <a:ln w="9525">
              <a:solidFill>
                <a:schemeClr val="tx1"/>
              </a:solidFill>
              <a:round/>
              <a:tailEnd type="triangle" w="med" len="med"/>
            </a:ln>
          </p:spPr>
          <p:txBody>
            <a:bodyPr/>
            <a:lstStyle/>
            <a:p>
              <a:endParaRPr lang="zh-CN" altLang="en-US"/>
            </a:p>
          </p:txBody>
        </p:sp>
        <p:sp>
          <p:nvSpPr>
            <p:cNvPr id="45" name="Line 43"/>
            <p:cNvSpPr>
              <a:spLocks noChangeShapeType="1"/>
            </p:cNvSpPr>
            <p:nvPr/>
          </p:nvSpPr>
          <p:spPr bwMode="auto">
            <a:xfrm>
              <a:off x="2362" y="1222"/>
              <a:ext cx="318" cy="0"/>
            </a:xfrm>
            <a:prstGeom prst="line">
              <a:avLst/>
            </a:prstGeom>
            <a:grpFill/>
            <a:ln w="9525">
              <a:solidFill>
                <a:schemeClr val="tx1"/>
              </a:solidFill>
              <a:round/>
              <a:tailEnd type="triangle" w="med" len="med"/>
            </a:ln>
          </p:spPr>
          <p:txBody>
            <a:bodyPr/>
            <a:lstStyle/>
            <a:p>
              <a:endParaRPr lang="zh-CN" altLang="en-US"/>
            </a:p>
          </p:txBody>
        </p:sp>
        <p:sp>
          <p:nvSpPr>
            <p:cNvPr id="46" name="Line 44"/>
            <p:cNvSpPr>
              <a:spLocks noChangeShapeType="1"/>
            </p:cNvSpPr>
            <p:nvPr/>
          </p:nvSpPr>
          <p:spPr bwMode="auto">
            <a:xfrm flipH="1">
              <a:off x="3291" y="1213"/>
              <a:ext cx="319" cy="0"/>
            </a:xfrm>
            <a:prstGeom prst="line">
              <a:avLst/>
            </a:prstGeom>
            <a:grpFill/>
            <a:ln w="9525">
              <a:solidFill>
                <a:schemeClr val="tx1"/>
              </a:solidFill>
              <a:round/>
              <a:tailEnd type="triangle" w="med" len="med"/>
            </a:ln>
          </p:spPr>
          <p:txBody>
            <a:bodyPr/>
            <a:lstStyle/>
            <a:p>
              <a:endParaRPr lang="zh-CN" altLang="en-US"/>
            </a:p>
          </p:txBody>
        </p:sp>
        <p:sp>
          <p:nvSpPr>
            <p:cNvPr id="47" name="Line 45"/>
            <p:cNvSpPr>
              <a:spLocks noChangeShapeType="1"/>
            </p:cNvSpPr>
            <p:nvPr/>
          </p:nvSpPr>
          <p:spPr bwMode="auto">
            <a:xfrm>
              <a:off x="1468" y="4136"/>
              <a:ext cx="0" cy="184"/>
            </a:xfrm>
            <a:prstGeom prst="line">
              <a:avLst/>
            </a:prstGeom>
            <a:grpFill/>
            <a:ln w="9525">
              <a:solidFill>
                <a:schemeClr val="tx1"/>
              </a:solidFill>
              <a:round/>
              <a:tailEnd type="triangle" w="med" len="med"/>
            </a:ln>
          </p:spPr>
          <p:txBody>
            <a:bodyPr/>
            <a:lstStyle/>
            <a:p>
              <a:endParaRPr lang="zh-CN" altLang="en-US"/>
            </a:p>
          </p:txBody>
        </p:sp>
        <p:sp>
          <p:nvSpPr>
            <p:cNvPr id="48" name="Line 46"/>
            <p:cNvSpPr>
              <a:spLocks noChangeShapeType="1"/>
            </p:cNvSpPr>
            <p:nvPr/>
          </p:nvSpPr>
          <p:spPr bwMode="auto">
            <a:xfrm flipH="1">
              <a:off x="432" y="4295"/>
              <a:ext cx="1062" cy="0"/>
            </a:xfrm>
            <a:prstGeom prst="line">
              <a:avLst/>
            </a:prstGeom>
            <a:grpFill/>
            <a:ln w="9525">
              <a:solidFill>
                <a:schemeClr val="tx1"/>
              </a:solidFill>
              <a:round/>
            </a:ln>
          </p:spPr>
          <p:txBody>
            <a:bodyPr/>
            <a:lstStyle/>
            <a:p>
              <a:endParaRPr lang="zh-CN" altLang="en-US"/>
            </a:p>
          </p:txBody>
        </p:sp>
        <p:sp>
          <p:nvSpPr>
            <p:cNvPr id="49" name="Line 47"/>
            <p:cNvSpPr>
              <a:spLocks noChangeShapeType="1"/>
            </p:cNvSpPr>
            <p:nvPr/>
          </p:nvSpPr>
          <p:spPr bwMode="auto">
            <a:xfrm flipV="1">
              <a:off x="432" y="889"/>
              <a:ext cx="0" cy="3406"/>
            </a:xfrm>
            <a:prstGeom prst="line">
              <a:avLst/>
            </a:prstGeom>
            <a:grpFill/>
            <a:ln w="9525">
              <a:solidFill>
                <a:schemeClr val="tx1"/>
              </a:solidFill>
              <a:round/>
            </a:ln>
          </p:spPr>
          <p:txBody>
            <a:bodyPr/>
            <a:lstStyle/>
            <a:p>
              <a:endParaRPr lang="zh-CN" altLang="en-US"/>
            </a:p>
          </p:txBody>
        </p:sp>
        <p:sp>
          <p:nvSpPr>
            <p:cNvPr id="50" name="Line 48"/>
            <p:cNvSpPr>
              <a:spLocks noChangeShapeType="1"/>
            </p:cNvSpPr>
            <p:nvPr/>
          </p:nvSpPr>
          <p:spPr bwMode="auto">
            <a:xfrm>
              <a:off x="432" y="889"/>
              <a:ext cx="1168" cy="0"/>
            </a:xfrm>
            <a:prstGeom prst="line">
              <a:avLst/>
            </a:prstGeom>
            <a:grpFill/>
            <a:ln w="9525">
              <a:solidFill>
                <a:schemeClr val="tx1"/>
              </a:solidFill>
              <a:round/>
              <a:tailEnd type="triangle" w="med" len="med"/>
            </a:ln>
          </p:spPr>
          <p:txBody>
            <a:bodyPr/>
            <a:lstStyle/>
            <a:p>
              <a:endParaRPr lang="zh-CN" altLang="en-US"/>
            </a:p>
          </p:txBody>
        </p:sp>
        <p:sp>
          <p:nvSpPr>
            <p:cNvPr id="51" name="Line 49"/>
            <p:cNvSpPr>
              <a:spLocks noChangeShapeType="1"/>
            </p:cNvSpPr>
            <p:nvPr/>
          </p:nvSpPr>
          <p:spPr bwMode="auto">
            <a:xfrm>
              <a:off x="4362" y="4111"/>
              <a:ext cx="0" cy="184"/>
            </a:xfrm>
            <a:prstGeom prst="line">
              <a:avLst/>
            </a:prstGeom>
            <a:grpFill/>
            <a:ln w="9525">
              <a:solidFill>
                <a:schemeClr val="tx1"/>
              </a:solidFill>
              <a:round/>
              <a:tailEnd type="triangle" w="med" len="med"/>
            </a:ln>
          </p:spPr>
          <p:txBody>
            <a:bodyPr/>
            <a:lstStyle/>
            <a:p>
              <a:endParaRPr lang="zh-CN" altLang="en-US"/>
            </a:p>
          </p:txBody>
        </p:sp>
        <p:sp>
          <p:nvSpPr>
            <p:cNvPr id="52" name="Line 50"/>
            <p:cNvSpPr>
              <a:spLocks noChangeShapeType="1"/>
            </p:cNvSpPr>
            <p:nvPr/>
          </p:nvSpPr>
          <p:spPr bwMode="auto">
            <a:xfrm>
              <a:off x="4362" y="4295"/>
              <a:ext cx="1062" cy="0"/>
            </a:xfrm>
            <a:prstGeom prst="line">
              <a:avLst/>
            </a:prstGeom>
            <a:grpFill/>
            <a:ln w="9525">
              <a:solidFill>
                <a:schemeClr val="tx1"/>
              </a:solidFill>
              <a:round/>
            </a:ln>
          </p:spPr>
          <p:txBody>
            <a:bodyPr/>
            <a:lstStyle/>
            <a:p>
              <a:endParaRPr lang="zh-CN" altLang="en-US"/>
            </a:p>
          </p:txBody>
        </p:sp>
        <p:sp>
          <p:nvSpPr>
            <p:cNvPr id="53" name="Line 51"/>
            <p:cNvSpPr>
              <a:spLocks noChangeShapeType="1"/>
            </p:cNvSpPr>
            <p:nvPr/>
          </p:nvSpPr>
          <p:spPr bwMode="auto">
            <a:xfrm flipV="1">
              <a:off x="5424" y="889"/>
              <a:ext cx="0" cy="3406"/>
            </a:xfrm>
            <a:prstGeom prst="line">
              <a:avLst/>
            </a:prstGeom>
            <a:grpFill/>
            <a:ln w="9525">
              <a:solidFill>
                <a:schemeClr val="tx1"/>
              </a:solidFill>
              <a:round/>
            </a:ln>
          </p:spPr>
          <p:txBody>
            <a:bodyPr/>
            <a:lstStyle/>
            <a:p>
              <a:endParaRPr lang="zh-CN" altLang="en-US"/>
            </a:p>
          </p:txBody>
        </p:sp>
        <p:sp>
          <p:nvSpPr>
            <p:cNvPr id="54" name="Line 52"/>
            <p:cNvSpPr>
              <a:spLocks noChangeShapeType="1"/>
            </p:cNvSpPr>
            <p:nvPr/>
          </p:nvSpPr>
          <p:spPr bwMode="auto">
            <a:xfrm flipH="1">
              <a:off x="4362" y="889"/>
              <a:ext cx="1062" cy="0"/>
            </a:xfrm>
            <a:prstGeom prst="line">
              <a:avLst/>
            </a:prstGeom>
            <a:grpFill/>
            <a:ln w="9525">
              <a:solidFill>
                <a:schemeClr val="tx1"/>
              </a:solidFill>
              <a:round/>
              <a:tailEnd type="triangle" w="med" len="med"/>
            </a:ln>
          </p:spPr>
          <p:txBody>
            <a:bodyPr/>
            <a:lstStyle/>
            <a:p>
              <a:endParaRPr lang="zh-CN" altLang="en-US"/>
            </a:p>
          </p:txBody>
        </p:sp>
        <p:sp>
          <p:nvSpPr>
            <p:cNvPr id="55" name="Rectangle 53"/>
            <p:cNvSpPr>
              <a:spLocks noChangeArrowheads="1"/>
            </p:cNvSpPr>
            <p:nvPr/>
          </p:nvSpPr>
          <p:spPr bwMode="auto">
            <a:xfrm>
              <a:off x="1069" y="0"/>
              <a:ext cx="1062"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eaLnBrk="0" hangingPunct="0"/>
              <a:r>
                <a:rPr kumimoji="0" lang="zh-CN" altLang="en-US" sz="1800">
                  <a:ea typeface="隶书" panose="02010509060101010101" pitchFamily="1" charset="-122"/>
                </a:rPr>
                <a:t>单纯形法</a:t>
              </a:r>
            </a:p>
          </p:txBody>
        </p:sp>
        <p:sp>
          <p:nvSpPr>
            <p:cNvPr id="56" name="Rectangle 54"/>
            <p:cNvSpPr>
              <a:spLocks noChangeArrowheads="1"/>
            </p:cNvSpPr>
            <p:nvPr/>
          </p:nvSpPr>
          <p:spPr bwMode="auto">
            <a:xfrm>
              <a:off x="3618" y="2"/>
              <a:ext cx="1381" cy="276"/>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eaLnBrk="0" hangingPunct="0"/>
              <a:r>
                <a:rPr kumimoji="0" lang="zh-CN" altLang="en-US" sz="1800">
                  <a:ea typeface="隶书" panose="02010509060101010101" pitchFamily="1" charset="-122"/>
                </a:rPr>
                <a:t>对偶单纯形法</a:t>
              </a:r>
            </a:p>
          </p:txBody>
        </p:sp>
        <p:graphicFrame>
          <p:nvGraphicFramePr>
            <p:cNvPr id="57" name="Object 55"/>
            <p:cNvGraphicFramePr>
              <a:graphicFrameLocks noChangeAspect="1"/>
            </p:cNvGraphicFramePr>
            <p:nvPr/>
          </p:nvGraphicFramePr>
          <p:xfrm>
            <a:off x="1584" y="1104"/>
            <a:ext cx="384" cy="240"/>
          </p:xfrm>
          <a:graphic>
            <a:graphicData uri="http://schemas.openxmlformats.org/presentationml/2006/ole">
              <mc:AlternateContent xmlns:mc="http://schemas.openxmlformats.org/markup-compatibility/2006">
                <mc:Choice xmlns:v="urn:schemas-microsoft-com:vml" Requires="v">
                  <p:oleObj spid="_x0000_s40700" r:id="rId3" imgW="431800" imgH="241300" progId="Equation.3">
                    <p:embed/>
                  </p:oleObj>
                </mc:Choice>
                <mc:Fallback>
                  <p:oleObj r:id="rId3" imgW="431800" imgH="241300" progId="Equation.3">
                    <p:embed/>
                    <p:pic>
                      <p:nvPicPr>
                        <p:cNvPr id="0" name="图片 40385"/>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1584" y="1104"/>
                          <a:ext cx="384"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 name="Object 56"/>
            <p:cNvGraphicFramePr>
              <a:graphicFrameLocks noChangeAspect="1"/>
            </p:cNvGraphicFramePr>
            <p:nvPr/>
          </p:nvGraphicFramePr>
          <p:xfrm>
            <a:off x="4368" y="1104"/>
            <a:ext cx="480" cy="240"/>
          </p:xfrm>
          <a:graphic>
            <a:graphicData uri="http://schemas.openxmlformats.org/presentationml/2006/ole">
              <mc:AlternateContent xmlns:mc="http://schemas.openxmlformats.org/markup-compatibility/2006">
                <mc:Choice xmlns:v="urn:schemas-microsoft-com:vml" Requires="v">
                  <p:oleObj spid="_x0000_s40701" r:id="rId5" imgW="393700" imgH="228600" progId="Equation.3">
                    <p:embed/>
                  </p:oleObj>
                </mc:Choice>
                <mc:Fallback>
                  <p:oleObj r:id="rId5" imgW="393700" imgH="228600" progId="Equation.3">
                    <p:embed/>
                    <p:pic>
                      <p:nvPicPr>
                        <p:cNvPr id="0" name="图片 40386"/>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4368" y="1104"/>
                          <a:ext cx="48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Object 57"/>
            <p:cNvGraphicFramePr>
              <a:graphicFrameLocks noChangeAspect="1"/>
            </p:cNvGraphicFramePr>
            <p:nvPr/>
          </p:nvGraphicFramePr>
          <p:xfrm>
            <a:off x="1104" y="1632"/>
            <a:ext cx="1344" cy="288"/>
          </p:xfrm>
          <a:graphic>
            <a:graphicData uri="http://schemas.openxmlformats.org/presentationml/2006/ole">
              <mc:AlternateContent xmlns:mc="http://schemas.openxmlformats.org/markup-compatibility/2006">
                <mc:Choice xmlns:v="urn:schemas-microsoft-com:vml" Requires="v">
                  <p:oleObj spid="_x0000_s40702" r:id="rId7" imgW="1295400" imgH="279400" progId="Equation.3">
                    <p:embed/>
                  </p:oleObj>
                </mc:Choice>
                <mc:Fallback>
                  <p:oleObj r:id="rId7" imgW="1295400" imgH="279400" progId="Equation.3">
                    <p:embed/>
                    <p:pic>
                      <p:nvPicPr>
                        <p:cNvPr id="0" name="图片 40387"/>
                        <p:cNvPicPr>
                          <a:picLocks noChangeAspect="1" noChangeArrowheads="1"/>
                        </p:cNvPicPr>
                        <p:nvPr/>
                      </p:nvPicPr>
                      <p:blipFill>
                        <a:blip r:embed="rId8">
                          <a:lum bright="100000" contrast="-100000"/>
                          <a:extLst>
                            <a:ext uri="{28A0092B-C50C-407E-A947-70E740481C1C}">
                              <a14:useLocalDpi xmlns:a14="http://schemas.microsoft.com/office/drawing/2010/main" val="0"/>
                            </a:ext>
                          </a:extLst>
                        </a:blip>
                        <a:srcRect/>
                        <a:stretch>
                          <a:fillRect/>
                        </a:stretch>
                      </p:blipFill>
                      <p:spPr bwMode="auto">
                        <a:xfrm>
                          <a:off x="1104" y="1632"/>
                          <a:ext cx="134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Object 58"/>
            <p:cNvGraphicFramePr>
              <a:graphicFrameLocks noChangeAspect="1"/>
            </p:cNvGraphicFramePr>
            <p:nvPr/>
          </p:nvGraphicFramePr>
          <p:xfrm>
            <a:off x="3792" y="1632"/>
            <a:ext cx="1248" cy="308"/>
          </p:xfrm>
          <a:graphic>
            <a:graphicData uri="http://schemas.openxmlformats.org/presentationml/2006/ole">
              <mc:AlternateContent xmlns:mc="http://schemas.openxmlformats.org/markup-compatibility/2006">
                <mc:Choice xmlns:v="urn:schemas-microsoft-com:vml" Requires="v">
                  <p:oleObj spid="_x0000_s40703" r:id="rId9" imgW="1155700" imgH="254000" progId="Equation.3">
                    <p:embed/>
                  </p:oleObj>
                </mc:Choice>
                <mc:Fallback>
                  <p:oleObj r:id="rId9" imgW="1155700" imgH="254000" progId="Equation.3">
                    <p:embed/>
                    <p:pic>
                      <p:nvPicPr>
                        <p:cNvPr id="0" name="图片 40388"/>
                        <p:cNvPicPr>
                          <a:picLocks noChangeAspect="1" noChangeArrowheads="1"/>
                        </p:cNvPicPr>
                        <p:nvPr/>
                      </p:nvPicPr>
                      <p:blipFill>
                        <a:blip r:embed="rId10">
                          <a:lum bright="100000" contrast="-100000"/>
                          <a:extLst>
                            <a:ext uri="{28A0092B-C50C-407E-A947-70E740481C1C}">
                              <a14:useLocalDpi xmlns:a14="http://schemas.microsoft.com/office/drawing/2010/main" val="0"/>
                            </a:ext>
                          </a:extLst>
                        </a:blip>
                        <a:srcRect/>
                        <a:stretch>
                          <a:fillRect/>
                        </a:stretch>
                      </p:blipFill>
                      <p:spPr bwMode="auto">
                        <a:xfrm>
                          <a:off x="3792" y="1632"/>
                          <a:ext cx="1248" cy="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59"/>
            <p:cNvGraphicFramePr>
              <a:graphicFrameLocks noChangeAspect="1"/>
            </p:cNvGraphicFramePr>
            <p:nvPr/>
          </p:nvGraphicFramePr>
          <p:xfrm>
            <a:off x="1488" y="2256"/>
            <a:ext cx="576" cy="288"/>
          </p:xfrm>
          <a:graphic>
            <a:graphicData uri="http://schemas.openxmlformats.org/presentationml/2006/ole">
              <mc:AlternateContent xmlns:mc="http://schemas.openxmlformats.org/markup-compatibility/2006">
                <mc:Choice xmlns:v="urn:schemas-microsoft-com:vml" Requires="v">
                  <p:oleObj spid="_x0000_s40704" r:id="rId11" imgW="457200" imgH="228600" progId="Equation.3">
                    <p:embed/>
                  </p:oleObj>
                </mc:Choice>
                <mc:Fallback>
                  <p:oleObj r:id="rId11" imgW="457200" imgH="228600" progId="Equation.3">
                    <p:embed/>
                    <p:pic>
                      <p:nvPicPr>
                        <p:cNvPr id="0" name="图片 40389"/>
                        <p:cNvPicPr>
                          <a:picLocks noChangeAspect="1" noChangeArrowheads="1"/>
                        </p:cNvPicPr>
                        <p:nvPr/>
                      </p:nvPicPr>
                      <p:blipFill>
                        <a:blip r:embed="rId12">
                          <a:lum bright="100000" contrast="-100000"/>
                          <a:extLst>
                            <a:ext uri="{28A0092B-C50C-407E-A947-70E740481C1C}">
                              <a14:useLocalDpi xmlns:a14="http://schemas.microsoft.com/office/drawing/2010/main" val="0"/>
                            </a:ext>
                          </a:extLst>
                        </a:blip>
                        <a:srcRect/>
                        <a:stretch>
                          <a:fillRect/>
                        </a:stretch>
                      </p:blipFill>
                      <p:spPr bwMode="auto">
                        <a:xfrm>
                          <a:off x="1488" y="2256"/>
                          <a:ext cx="57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0"/>
            <p:cNvGraphicFramePr>
              <a:graphicFrameLocks noChangeAspect="1"/>
            </p:cNvGraphicFramePr>
            <p:nvPr/>
          </p:nvGraphicFramePr>
          <p:xfrm>
            <a:off x="4320" y="2256"/>
            <a:ext cx="576" cy="336"/>
          </p:xfrm>
          <a:graphic>
            <a:graphicData uri="http://schemas.openxmlformats.org/presentationml/2006/ole">
              <mc:AlternateContent xmlns:mc="http://schemas.openxmlformats.org/markup-compatibility/2006">
                <mc:Choice xmlns:v="urn:schemas-microsoft-com:vml" Requires="v">
                  <p:oleObj spid="_x0000_s40705" r:id="rId13" imgW="431800" imgH="241300" progId="Equation.3">
                    <p:embed/>
                  </p:oleObj>
                </mc:Choice>
                <mc:Fallback>
                  <p:oleObj r:id="rId13" imgW="431800" imgH="241300" progId="Equation.3">
                    <p:embed/>
                    <p:pic>
                      <p:nvPicPr>
                        <p:cNvPr id="0" name="图片 40390"/>
                        <p:cNvPicPr>
                          <a:picLocks noChangeAspect="1" noChangeArrowheads="1"/>
                        </p:cNvPicPr>
                        <p:nvPr/>
                      </p:nvPicPr>
                      <p:blipFill>
                        <a:blip r:embed="rId14">
                          <a:lum bright="100000" contrast="-100000"/>
                          <a:extLst>
                            <a:ext uri="{28A0092B-C50C-407E-A947-70E740481C1C}">
                              <a14:useLocalDpi xmlns:a14="http://schemas.microsoft.com/office/drawing/2010/main" val="0"/>
                            </a:ext>
                          </a:extLst>
                        </a:blip>
                        <a:srcRect/>
                        <a:stretch>
                          <a:fillRect/>
                        </a:stretch>
                      </p:blipFill>
                      <p:spPr bwMode="auto">
                        <a:xfrm>
                          <a:off x="4320" y="2256"/>
                          <a:ext cx="57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 name="Object 61"/>
            <p:cNvGraphicFramePr>
              <a:graphicFrameLocks noChangeAspect="1"/>
            </p:cNvGraphicFramePr>
            <p:nvPr/>
          </p:nvGraphicFramePr>
          <p:xfrm>
            <a:off x="720" y="2928"/>
            <a:ext cx="1680" cy="528"/>
          </p:xfrm>
          <a:graphic>
            <a:graphicData uri="http://schemas.openxmlformats.org/presentationml/2006/ole">
              <mc:AlternateContent xmlns:mc="http://schemas.openxmlformats.org/markup-compatibility/2006">
                <mc:Choice xmlns:v="urn:schemas-microsoft-com:vml" Requires="v">
                  <p:oleObj spid="_x0000_s40706" name="Equation" r:id="rId15" imgW="1714500" imgH="482600" progId="Equation.DSMT4">
                    <p:embed/>
                  </p:oleObj>
                </mc:Choice>
                <mc:Fallback>
                  <p:oleObj name="Equation" r:id="rId15" imgW="1714500" imgH="482600" progId="Equation.DSMT4">
                    <p:embed/>
                    <p:pic>
                      <p:nvPicPr>
                        <p:cNvPr id="0" name="图片 40391"/>
                        <p:cNvPicPr>
                          <a:picLocks noChangeAspect="1" noChangeArrowheads="1"/>
                        </p:cNvPicPr>
                        <p:nvPr/>
                      </p:nvPicPr>
                      <p:blipFill>
                        <a:blip r:embed="rId16">
                          <a:lum bright="100000" contrast="-100000"/>
                          <a:extLst>
                            <a:ext uri="{28A0092B-C50C-407E-A947-70E740481C1C}">
                              <a14:useLocalDpi xmlns:a14="http://schemas.microsoft.com/office/drawing/2010/main" val="0"/>
                            </a:ext>
                          </a:extLst>
                        </a:blip>
                        <a:srcRect/>
                        <a:stretch>
                          <a:fillRect/>
                        </a:stretch>
                      </p:blipFill>
                      <p:spPr bwMode="auto">
                        <a:xfrm>
                          <a:off x="720" y="2928"/>
                          <a:ext cx="1680" cy="528"/>
                        </a:xfrm>
                        <a:prstGeom prst="rect">
                          <a:avLst/>
                        </a:prstGeom>
                        <a:noFill/>
                      </p:spPr>
                    </p:pic>
                  </p:oleObj>
                </mc:Fallback>
              </mc:AlternateContent>
            </a:graphicData>
          </a:graphic>
        </p:graphicFrame>
        <p:graphicFrame>
          <p:nvGraphicFramePr>
            <p:cNvPr id="64" name="Object 62"/>
            <p:cNvGraphicFramePr>
              <a:graphicFrameLocks noChangeAspect="1"/>
            </p:cNvGraphicFramePr>
            <p:nvPr/>
          </p:nvGraphicFramePr>
          <p:xfrm>
            <a:off x="3648" y="2880"/>
            <a:ext cx="1536" cy="576"/>
          </p:xfrm>
          <a:graphic>
            <a:graphicData uri="http://schemas.openxmlformats.org/presentationml/2006/ole">
              <mc:AlternateContent xmlns:mc="http://schemas.openxmlformats.org/markup-compatibility/2006">
                <mc:Choice xmlns:v="urn:schemas-microsoft-com:vml" Requires="v">
                  <p:oleObj spid="_x0000_s40707" r:id="rId17" imgW="1663700" imgH="508000" progId="Equation.3">
                    <p:embed/>
                  </p:oleObj>
                </mc:Choice>
                <mc:Fallback>
                  <p:oleObj r:id="rId17" imgW="1663700" imgH="508000" progId="Equation.3">
                    <p:embed/>
                    <p:pic>
                      <p:nvPicPr>
                        <p:cNvPr id="0" name="图片 40392"/>
                        <p:cNvPicPr>
                          <a:picLocks noChangeAspect="1" noChangeArrowheads="1"/>
                        </p:cNvPicPr>
                        <p:nvPr/>
                      </p:nvPicPr>
                      <p:blipFill>
                        <a:blip r:embed="rId18">
                          <a:lum bright="100000" contrast="-100000"/>
                          <a:extLst>
                            <a:ext uri="{28A0092B-C50C-407E-A947-70E740481C1C}">
                              <a14:useLocalDpi xmlns:a14="http://schemas.microsoft.com/office/drawing/2010/main" val="0"/>
                            </a:ext>
                          </a:extLst>
                        </a:blip>
                        <a:srcRect/>
                        <a:stretch>
                          <a:fillRect/>
                        </a:stretch>
                      </p:blipFill>
                      <p:spPr bwMode="auto">
                        <a:xfrm>
                          <a:off x="3648" y="2880"/>
                          <a:ext cx="1536"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5" name="Text Box 63"/>
          <p:cNvSpPr txBox="1">
            <a:spLocks noChangeArrowheads="1"/>
          </p:cNvSpPr>
          <p:nvPr/>
        </p:nvSpPr>
        <p:spPr bwMode="auto">
          <a:xfrm>
            <a:off x="7405688" y="5052615"/>
            <a:ext cx="214312" cy="396875"/>
          </a:xfrm>
          <a:prstGeom prst="rect">
            <a:avLst/>
          </a:prstGeom>
          <a:solidFill>
            <a:schemeClr val="bg1"/>
          </a:solidFill>
          <a:ln>
            <a:noFill/>
          </a:ln>
          <a:effectLst/>
        </p:spPr>
        <p:txBody>
          <a:bodyPr lIns="92075" tIns="46038" rIns="92075" bIns="46038" anchor="ctr">
            <a:spAutoFit/>
          </a:bodyPr>
          <a:lstStyle/>
          <a:p>
            <a:pPr>
              <a:spcBef>
                <a:spcPct val="50000"/>
              </a:spcBef>
              <a:buClr>
                <a:schemeClr val="hlink"/>
              </a:buClr>
              <a:buSzPct val="80000"/>
              <a:buFont typeface="Monotype Sorts" pitchFamily="2" charset="2"/>
              <a:buNone/>
            </a:pPr>
            <a:r>
              <a:rPr kumimoji="0" lang="en-US" altLang="zh-CN" sz="2000">
                <a:ea typeface="隶书" panose="02010509060101010101" pitchFamily="1" charset="-122"/>
              </a:rPr>
              <a:t>&lt;</a:t>
            </a:r>
            <a:endParaRPr kumimoji="0" lang="en-US" altLang="zh-CN" sz="2800">
              <a:ea typeface="隶书" panose="02010509060101010101" pitchFamily="1" charset="-122"/>
            </a:endParaRPr>
          </a:p>
        </p:txBody>
      </p:sp>
      <p:sp>
        <p:nvSpPr>
          <p:cNvPr id="66" name="Rectangle 65"/>
          <p:cNvSpPr/>
          <p:nvPr/>
        </p:nvSpPr>
        <p:spPr>
          <a:xfrm>
            <a:off x="2945881" y="6734925"/>
            <a:ext cx="4206600" cy="461665"/>
          </a:xfrm>
          <a:prstGeom prst="rect">
            <a:avLst/>
          </a:prstGeom>
        </p:spPr>
        <p:txBody>
          <a:bodyPr wrap="none">
            <a:spAutoFit/>
          </a:bodyPr>
          <a:lstStyle/>
          <a:p>
            <a:pPr>
              <a:buFontTx/>
            </a:pPr>
            <a:r>
              <a:rPr lang="zh-CN" altLang="en-US" i="1" kern="0" dirty="0">
                <a:solidFill>
                  <a:srgbClr val="0000FF"/>
                </a:solidFill>
                <a:latin typeface="隶书" panose="02010509060101010101" pitchFamily="1" charset="-122"/>
              </a:rPr>
              <a:t>单纯形法和对偶单纯形法步骤</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fill="hold"/>
                                        <p:tgtEl>
                                          <p:spTgt spid="66"/>
                                        </p:tgtEl>
                                        <p:attrNameLst>
                                          <p:attrName>ppt_x</p:attrName>
                                        </p:attrNameLst>
                                      </p:cBhvr>
                                      <p:tavLst>
                                        <p:tav tm="0">
                                          <p:val>
                                            <p:strVal val="#ppt_x"/>
                                          </p:val>
                                        </p:tav>
                                        <p:tav tm="100000">
                                          <p:val>
                                            <p:strVal val="#ppt_x"/>
                                          </p:val>
                                        </p:tav>
                                      </p:tavLst>
                                    </p:anim>
                                    <p:anim calcmode="lin" valueType="num">
                                      <p:cBhvr additive="base">
                                        <p:cTn id="1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Sensitivity</a:t>
                </a:r>
                <a:r>
                  <a:rPr lang="zh-CN" altLang="en-US" dirty="0"/>
                  <a:t> </a:t>
                </a:r>
                <a:r>
                  <a:rPr lang="en-US" altLang="zh-CN" dirty="0"/>
                  <a:t>analysis</a:t>
                </a:r>
              </a:p>
              <a:p>
                <a:pPr lvl="1"/>
                <a:r>
                  <a:rPr lang="zh-CN" altLang="en-US" dirty="0"/>
                  <a:t>在线性规划中，模型的参数</a:t>
                </a:r>
                <a:r>
                  <a:rPr lang="en-US" altLang="zh-CN" dirty="0"/>
                  <a:t>(</a:t>
                </a:r>
                <a:r>
                  <a:rPr lang="zh-CN" altLang="en-US" dirty="0"/>
                  <a:t>输入数据</a:t>
                </a:r>
                <a:r>
                  <a:rPr lang="en-US" altLang="zh-CN" dirty="0"/>
                  <a:t>)</a:t>
                </a:r>
                <a:r>
                  <a:rPr lang="zh-CN" altLang="en-US" dirty="0"/>
                  <a:t>可能在一定限度内改变不会造成最优解发生变化</a:t>
                </a:r>
                <a:endParaRPr lang="en-US" altLang="zh-CN" dirty="0"/>
              </a:p>
              <a:p>
                <a:r>
                  <a:rPr lang="en-US" altLang="zh-CN" dirty="0"/>
                  <a:t>Post-optimal </a:t>
                </a:r>
                <a:r>
                  <a:rPr lang="zh-CN" altLang="en-US" dirty="0"/>
                  <a:t>分析</a:t>
                </a:r>
                <a:r>
                  <a:rPr lang="en-US" altLang="zh-CN" dirty="0"/>
                  <a:t>(</a:t>
                </a:r>
                <a:r>
                  <a:rPr lang="zh-CN" altLang="en-US" dirty="0"/>
                  <a:t>优化后分析</a:t>
                </a:r>
                <a:r>
                  <a:rPr lang="en-US" altLang="zh-CN" dirty="0"/>
                  <a:t>)</a:t>
                </a:r>
              </a:p>
              <a:p>
                <a:pPr lvl="1"/>
                <a:r>
                  <a:rPr lang="zh-CN" altLang="en-US" dirty="0"/>
                  <a:t>如果输入数据改变造成目标发生变化，然后重新求解该最优性问题，称为</a:t>
                </a:r>
                <a:r>
                  <a:rPr lang="en-US" altLang="zh-CN" dirty="0"/>
                  <a:t>Post-optimal</a:t>
                </a:r>
                <a:r>
                  <a:rPr lang="zh-CN" altLang="en-US" dirty="0"/>
                  <a:t>分析</a:t>
                </a:r>
                <a:endParaRPr lang="en-US" altLang="zh-CN" dirty="0"/>
              </a:p>
              <a:p>
                <a:r>
                  <a:rPr lang="zh-CN" altLang="en-US" dirty="0"/>
                  <a:t>这是因为在</a:t>
                </a:r>
                <a:r>
                  <a:rPr lang="en-US" altLang="zh-CN" dirty="0"/>
                  <a:t>LP</a:t>
                </a:r>
                <a:r>
                  <a:rPr lang="zh-CN" altLang="en-US" dirty="0"/>
                  <a:t>中，参数一般都不是精确的。采用灵敏度分析，可以探查这种不确定性对最优解质量的影响</a:t>
                </a:r>
                <a:endParaRPr lang="en-US" altLang="zh-CN" dirty="0"/>
              </a:p>
              <a:p>
                <a:r>
                  <a:rPr lang="zh-CN" altLang="en-US" dirty="0"/>
                  <a:t>例如，对某种产品估计的单位利润，如果灵敏度分析表明最优解对于单位利润浮动</a:t>
                </a:r>
                <a14:m>
                  <m:oMath xmlns:m="http://schemas.openxmlformats.org/officeDocument/2006/math">
                    <m:r>
                      <a:rPr lang="en-US" altLang="zh-CN" i="1" smtClean="0">
                        <a:latin typeface="Cambria Math"/>
                        <a:ea typeface="Cambria Math"/>
                      </a:rPr>
                      <m:t>±</m:t>
                    </m:r>
                    <m:r>
                      <a:rPr lang="en-US" altLang="zh-CN" b="1" i="1" smtClean="0">
                        <a:latin typeface="Cambria Math"/>
                        <a:ea typeface="Cambria Math"/>
                      </a:rPr>
                      <m:t>𝟏𝟎</m:t>
                    </m:r>
                    <m:r>
                      <a:rPr lang="en-US" altLang="zh-CN" b="1" i="1" smtClean="0">
                        <a:latin typeface="Cambria Math"/>
                        <a:ea typeface="Cambria Math"/>
                      </a:rPr>
                      <m:t>%</m:t>
                    </m:r>
                  </m:oMath>
                </a14:m>
                <a:r>
                  <a:rPr lang="zh-CN" altLang="en-US" dirty="0"/>
                  <a:t>，都不变化，则断定该解比仅对浮动</a:t>
                </a:r>
                <a14:m>
                  <m:oMath xmlns:m="http://schemas.openxmlformats.org/officeDocument/2006/math">
                    <m:r>
                      <a:rPr lang="en-US" altLang="zh-CN" b="1" i="1" smtClean="0">
                        <a:latin typeface="Cambria Math"/>
                      </a:rPr>
                      <m:t>±</m:t>
                    </m:r>
                    <m:r>
                      <a:rPr lang="en-US" altLang="zh-CN" b="1" i="1" smtClean="0">
                        <a:latin typeface="Cambria Math"/>
                      </a:rPr>
                      <m:t>𝟏</m:t>
                    </m:r>
                    <m:r>
                      <a:rPr lang="en-US" altLang="zh-CN" b="1" i="1" smtClean="0">
                        <a:latin typeface="Cambria Math"/>
                      </a:rPr>
                      <m:t>%</m:t>
                    </m:r>
                  </m:oMath>
                </a14:m>
                <a:r>
                  <a:rPr lang="zh-CN" altLang="en-US" dirty="0"/>
                  <a:t>不变的最优解更鲁棒</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410" r="-1190" b="-564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1)</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灵敏度分析</a:t>
                </a:r>
                <a:endParaRPr lang="en-US" altLang="zh-CN" dirty="0"/>
              </a:p>
              <a:p>
                <a:pPr lvl="1"/>
                <a:r>
                  <a:rPr lang="zh-CN" altLang="en-US" dirty="0"/>
                  <a:t>右端项变化对最优解的影响</a:t>
                </a:r>
                <a:endParaRPr lang="en-US" altLang="zh-CN" dirty="0"/>
              </a:p>
              <a:p>
                <a:pPr lvl="1"/>
                <a:r>
                  <a:rPr lang="zh-CN" altLang="en-US" dirty="0"/>
                  <a:t>目标函数的系数变化</a:t>
                </a:r>
                <a:r>
                  <a:rPr lang="en-US" altLang="zh-CN" dirty="0"/>
                  <a:t>(</a:t>
                </a:r>
                <a:r>
                  <a:rPr lang="zh-CN" altLang="en-US" dirty="0"/>
                  <a:t>单位代价或利润</a:t>
                </a:r>
                <a:r>
                  <a:rPr lang="en-US" altLang="zh-CN" dirty="0"/>
                  <a:t>)</a:t>
                </a:r>
                <a:r>
                  <a:rPr lang="zh-CN" altLang="en-US" dirty="0"/>
                  <a:t>对最优解的影响</a:t>
                </a:r>
                <a:endParaRPr lang="en-US" altLang="zh-CN" dirty="0"/>
              </a:p>
              <a:p>
                <a:pPr>
                  <a:lnSpc>
                    <a:spcPct val="70000"/>
                  </a:lnSpc>
                </a:pPr>
                <a:r>
                  <a:rPr lang="zh-CN" altLang="en-US" dirty="0"/>
                  <a:t>价值系数</a:t>
                </a:r>
                <a:r>
                  <a:rPr lang="en-US" altLang="zh-CN" dirty="0"/>
                  <a:t>c</a:t>
                </a:r>
                <a:r>
                  <a:rPr lang="zh-CN" altLang="en-US" dirty="0"/>
                  <a:t>发生变化</a:t>
                </a:r>
                <a:r>
                  <a:rPr lang="en-US" altLang="zh-CN" dirty="0"/>
                  <a:t>(</a:t>
                </a:r>
                <a:r>
                  <a:rPr lang="zh-CN" altLang="en-US" dirty="0"/>
                  <a:t>基变量系数还是非基变量系数</a:t>
                </a:r>
                <a:r>
                  <a:rPr lang="en-US" altLang="zh-CN" dirty="0"/>
                  <a:t>)</a:t>
                </a:r>
              </a:p>
              <a:p>
                <a:pPr lvl="1">
                  <a:lnSpc>
                    <a:spcPct val="70000"/>
                  </a:lnSpc>
                </a:pPr>
                <a:r>
                  <a:rPr lang="zh-CN" altLang="en-US" dirty="0"/>
                  <a:t>考虑检验数</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a:rPr>
                          <m:t>𝝈</m:t>
                        </m:r>
                      </m:e>
                      <m:sub>
                        <m:r>
                          <a:rPr lang="en-US" altLang="zh-CN" b="1" i="1" smtClean="0">
                            <a:latin typeface="Cambria Math"/>
                          </a:rPr>
                          <m:t>𝒋</m:t>
                        </m:r>
                      </m:sub>
                    </m:sSub>
                    <m:r>
                      <a:rPr lang="en-US" altLang="zh-CN" b="1" i="1" smtClean="0">
                        <a:latin typeface="Cambria Math"/>
                      </a:rPr>
                      <m:t>=</m:t>
                    </m:r>
                    <m:sSub>
                      <m:sSubPr>
                        <m:ctrlPr>
                          <a:rPr lang="en-US" altLang="zh-CN" b="1" i="1" smtClean="0">
                            <a:latin typeface="Cambria Math" panose="02040503050406030204" pitchFamily="18" charset="0"/>
                          </a:rPr>
                        </m:ctrlPr>
                      </m:sSubPr>
                      <m:e>
                        <m:r>
                          <a:rPr lang="en-US" altLang="zh-CN" b="1" i="1" smtClean="0">
                            <a:latin typeface="Cambria Math"/>
                          </a:rPr>
                          <m:t>𝒄</m:t>
                        </m:r>
                      </m:e>
                      <m:sub>
                        <m:r>
                          <a:rPr lang="en-US" altLang="zh-CN" b="1" i="1" smtClean="0">
                            <a:latin typeface="Cambria Math"/>
                          </a:rPr>
                          <m:t>𝒋</m:t>
                        </m:r>
                      </m:sub>
                    </m:sSub>
                    <m:r>
                      <a:rPr lang="en-US" altLang="zh-CN" b="1" i="1" smtClean="0">
                        <a:latin typeface="Cambria Math"/>
                      </a:rPr>
                      <m:t>−</m:t>
                    </m:r>
                    <m:sSubSup>
                      <m:sSubSupPr>
                        <m:ctrlPr>
                          <a:rPr lang="en-US" altLang="zh-CN" b="1" i="1" smtClean="0">
                            <a:latin typeface="Cambria Math" panose="02040503050406030204" pitchFamily="18" charset="0"/>
                          </a:rPr>
                        </m:ctrlPr>
                      </m:sSubSupPr>
                      <m:e>
                        <m:r>
                          <a:rPr lang="en-US" altLang="zh-CN" b="1" i="1" smtClean="0">
                            <a:latin typeface="Cambria Math"/>
                          </a:rPr>
                          <m:t>𝜮</m:t>
                        </m:r>
                      </m:e>
                      <m:sub>
                        <m:r>
                          <a:rPr lang="en-US" altLang="zh-CN" b="1" i="1" smtClean="0">
                            <a:latin typeface="Cambria Math"/>
                          </a:rPr>
                          <m:t>𝒊</m:t>
                        </m:r>
                        <m:r>
                          <a:rPr lang="en-US" altLang="zh-CN" b="1" i="1" smtClean="0">
                            <a:latin typeface="Cambria Math"/>
                          </a:rPr>
                          <m:t>=</m:t>
                        </m:r>
                        <m:r>
                          <a:rPr lang="en-US" altLang="zh-CN" b="1" i="1" smtClean="0">
                            <a:latin typeface="Cambria Math"/>
                          </a:rPr>
                          <m:t>𝟏</m:t>
                        </m:r>
                      </m:sub>
                      <m:sup>
                        <m:r>
                          <a:rPr lang="en-US" altLang="zh-CN" b="1" i="1" smtClean="0">
                            <a:latin typeface="Cambria Math"/>
                          </a:rPr>
                          <m:t>𝒎</m:t>
                        </m:r>
                      </m:sup>
                    </m:sSubSup>
                    <m:sSub>
                      <m:sSubPr>
                        <m:ctrlPr>
                          <a:rPr lang="en-US" altLang="zh-CN" b="1" i="1" smtClean="0">
                            <a:latin typeface="Cambria Math" panose="02040503050406030204" pitchFamily="18" charset="0"/>
                          </a:rPr>
                        </m:ctrlPr>
                      </m:sSubPr>
                      <m:e>
                        <m:r>
                          <a:rPr lang="en-US" altLang="zh-CN" b="1" i="1" smtClean="0">
                            <a:latin typeface="Cambria Math"/>
                          </a:rPr>
                          <m:t>𝒄</m:t>
                        </m:r>
                      </m:e>
                      <m:sub>
                        <m:sSub>
                          <m:sSubPr>
                            <m:ctrlPr>
                              <a:rPr lang="en-US" altLang="zh-CN" b="1" i="1" smtClean="0">
                                <a:latin typeface="Cambria Math" panose="02040503050406030204" pitchFamily="18" charset="0"/>
                              </a:rPr>
                            </m:ctrlPr>
                          </m:sSubPr>
                          <m:e>
                            <m:r>
                              <a:rPr lang="en-US" altLang="zh-CN" b="1" i="1" smtClean="0">
                                <a:latin typeface="Cambria Math"/>
                              </a:rPr>
                              <m:t>𝒓</m:t>
                            </m:r>
                          </m:e>
                          <m:sub>
                            <m:r>
                              <a:rPr lang="en-US" altLang="zh-CN" b="1" i="1" smtClean="0">
                                <a:latin typeface="Cambria Math"/>
                              </a:rPr>
                              <m:t>𝒊</m:t>
                            </m:r>
                          </m:sub>
                        </m:sSub>
                      </m:sub>
                    </m:sSub>
                    <m:sSub>
                      <m:sSubPr>
                        <m:ctrlPr>
                          <a:rPr lang="en-US" altLang="zh-CN" b="1" i="1" smtClean="0">
                            <a:latin typeface="Cambria Math" panose="02040503050406030204" pitchFamily="18" charset="0"/>
                          </a:rPr>
                        </m:ctrlPr>
                      </m:sSubPr>
                      <m:e>
                        <m:r>
                          <a:rPr lang="en-US" altLang="zh-CN" b="1" i="1" smtClean="0">
                            <a:latin typeface="Cambria Math"/>
                          </a:rPr>
                          <m:t>𝒂</m:t>
                        </m:r>
                      </m:e>
                      <m:sub>
                        <m:sSub>
                          <m:sSubPr>
                            <m:ctrlPr>
                              <a:rPr lang="en-US" altLang="zh-CN" b="1" i="1" smtClean="0">
                                <a:latin typeface="Cambria Math" panose="02040503050406030204" pitchFamily="18" charset="0"/>
                              </a:rPr>
                            </m:ctrlPr>
                          </m:sSubPr>
                          <m:e>
                            <m:r>
                              <a:rPr lang="en-US" altLang="zh-CN" b="1" i="1" smtClean="0">
                                <a:latin typeface="Cambria Math"/>
                              </a:rPr>
                              <m:t>𝒓</m:t>
                            </m:r>
                          </m:e>
                          <m:sub>
                            <m:r>
                              <a:rPr lang="en-US" altLang="zh-CN" b="1" i="1" smtClean="0">
                                <a:latin typeface="Cambria Math"/>
                              </a:rPr>
                              <m:t>𝒊</m:t>
                            </m:r>
                          </m:sub>
                        </m:sSub>
                        <m:r>
                          <a:rPr lang="en-US" altLang="zh-CN" b="1" i="1" smtClean="0">
                            <a:latin typeface="Cambria Math"/>
                          </a:rPr>
                          <m:t>𝒋</m:t>
                        </m:r>
                      </m:sub>
                    </m:sSub>
                    <m:r>
                      <a:rPr lang="en-US" altLang="zh-CN" b="1" i="1" smtClean="0">
                        <a:latin typeface="Cambria Math"/>
                      </a:rPr>
                      <m:t>, </m:t>
                    </m:r>
                    <m:r>
                      <a:rPr lang="en-US" altLang="zh-CN" b="1" i="1" smtClean="0">
                        <a:latin typeface="Cambria Math"/>
                      </a:rPr>
                      <m:t>𝒋</m:t>
                    </m:r>
                    <m:r>
                      <a:rPr lang="en-US" altLang="zh-CN" b="1" i="1" smtClean="0">
                        <a:latin typeface="Cambria Math"/>
                      </a:rPr>
                      <m:t>=</m:t>
                    </m:r>
                    <m:r>
                      <a:rPr lang="en-US" altLang="zh-CN" b="1" i="1" smtClean="0">
                        <a:latin typeface="Cambria Math"/>
                      </a:rPr>
                      <m:t>𝟏</m:t>
                    </m:r>
                    <m:r>
                      <a:rPr lang="en-US" altLang="zh-CN" b="1" i="1" smtClean="0">
                        <a:latin typeface="Cambria Math"/>
                      </a:rPr>
                      <m:t>,</m:t>
                    </m:r>
                    <m:r>
                      <a:rPr lang="en-US" altLang="zh-CN" b="1" i="1" smtClean="0">
                        <a:latin typeface="Cambria Math"/>
                      </a:rPr>
                      <m:t>𝟐</m:t>
                    </m:r>
                    <m:r>
                      <a:rPr lang="en-US" altLang="zh-CN" b="1" i="1" smtClean="0">
                        <a:latin typeface="Cambria Math"/>
                      </a:rPr>
                      <m:t>,⋯,</m:t>
                    </m:r>
                    <m:r>
                      <a:rPr lang="en-US" altLang="zh-CN" b="1" i="1" smtClean="0">
                        <a:latin typeface="Cambria Math"/>
                      </a:rPr>
                      <m:t>𝒏</m:t>
                    </m:r>
                  </m:oMath>
                </a14:m>
                <a:endParaRPr lang="en-US" altLang="zh-CN" i="1" dirty="0"/>
              </a:p>
              <a:p>
                <a:pPr>
                  <a:lnSpc>
                    <a:spcPct val="90000"/>
                  </a:lnSpc>
                  <a:spcBef>
                    <a:spcPct val="10000"/>
                  </a:spcBef>
                  <a:buClr>
                    <a:schemeClr val="accent2"/>
                  </a:buClr>
                  <a:buSzPct val="80000"/>
                </a:pPr>
                <a:r>
                  <a:rPr lang="en-US" altLang="zh-CN" dirty="0">
                    <a:solidFill>
                      <a:srgbClr val="FF0000"/>
                    </a:solidFill>
                  </a:rPr>
                  <a:t>1. </a:t>
                </a:r>
                <a:r>
                  <a:rPr lang="zh-CN" altLang="en-US" dirty="0">
                    <a:solidFill>
                      <a:srgbClr val="FF0000"/>
                    </a:solidFill>
                  </a:rPr>
                  <a:t>若</a:t>
                </a:r>
                <a14:m>
                  <m:oMath xmlns:m="http://schemas.openxmlformats.org/officeDocument/2006/math">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a:rPr>
                          <m:t>𝒄</m:t>
                        </m:r>
                      </m:e>
                      <m:sub>
                        <m:r>
                          <a:rPr lang="en-US" altLang="zh-CN" b="1" i="1" smtClean="0">
                            <a:solidFill>
                              <a:srgbClr val="FF0000"/>
                            </a:solidFill>
                            <a:latin typeface="Cambria Math"/>
                          </a:rPr>
                          <m:t>𝒌</m:t>
                        </m:r>
                      </m:sub>
                    </m:sSub>
                  </m:oMath>
                </a14:m>
                <a:r>
                  <a:rPr lang="zh-CN" altLang="en-US" dirty="0">
                    <a:solidFill>
                      <a:srgbClr val="FF0000"/>
                    </a:solidFill>
                  </a:rPr>
                  <a:t>是非基变量的系数</a:t>
                </a:r>
              </a:p>
              <a:p>
                <a:pPr marL="342900" indent="-342900">
                  <a:lnSpc>
                    <a:spcPct val="90000"/>
                  </a:lnSpc>
                  <a:spcBef>
                    <a:spcPct val="10000"/>
                  </a:spcBef>
                  <a:buClr>
                    <a:schemeClr val="accent2"/>
                  </a:buClr>
                  <a:buSzPct val="80000"/>
                  <a:buNone/>
                </a:pPr>
                <a:r>
                  <a:rPr lang="zh-CN" altLang="en-US" sz="3600" dirty="0">
                    <a:latin typeface="隶书" pitchFamily="49" charset="-122"/>
                  </a:rPr>
                  <a:t>   设</a:t>
                </a:r>
                <a14:m>
                  <m:oMath xmlns:m="http://schemas.openxmlformats.org/officeDocument/2006/math">
                    <m:r>
                      <a:rPr lang="en-US" altLang="zh-CN" sz="3600" i="1" dirty="0" smtClean="0">
                        <a:latin typeface="Cambria Math"/>
                      </a:rPr>
                      <m:t>𝑐</m:t>
                    </m:r>
                    <m:r>
                      <a:rPr lang="en-US" altLang="zh-CN" sz="3600" i="1" baseline="-25000" dirty="0" err="1">
                        <a:latin typeface="Cambria Math"/>
                      </a:rPr>
                      <m:t>𝑘</m:t>
                    </m:r>
                  </m:oMath>
                </a14:m>
                <a:r>
                  <a:rPr lang="zh-CN" altLang="en-US" sz="3600" dirty="0">
                    <a:latin typeface="隶书" pitchFamily="49" charset="-122"/>
                  </a:rPr>
                  <a:t>变化为 </a:t>
                </a:r>
                <a14:m>
                  <m:oMath xmlns:m="http://schemas.openxmlformats.org/officeDocument/2006/math">
                    <m:r>
                      <a:rPr lang="en-US" altLang="zh-CN" sz="3600" i="1" dirty="0" smtClean="0">
                        <a:latin typeface="Cambria Math"/>
                      </a:rPr>
                      <m:t>𝑐</m:t>
                    </m:r>
                    <m:r>
                      <a:rPr lang="en-US" altLang="zh-CN" sz="3600" i="1" baseline="-25000" dirty="0" err="1">
                        <a:latin typeface="Cambria Math"/>
                      </a:rPr>
                      <m:t>𝑘</m:t>
                    </m:r>
                    <m:r>
                      <a:rPr lang="en-US" altLang="zh-CN" sz="3600" i="1" dirty="0">
                        <a:latin typeface="Cambria Math"/>
                      </a:rPr>
                      <m:t> + </m:t>
                    </m:r>
                    <m:r>
                      <a:rPr lang="en-US" altLang="zh-CN" sz="3600" i="1" dirty="0">
                        <a:latin typeface="Cambria Math"/>
                        <a:sym typeface="Symbol" pitchFamily="18" charset="2"/>
                      </a:rPr>
                      <m:t></m:t>
                    </m:r>
                    <m:r>
                      <a:rPr lang="en-US" altLang="zh-CN" sz="3600" i="1" dirty="0" err="1">
                        <a:latin typeface="Cambria Math"/>
                      </a:rPr>
                      <m:t>𝑐</m:t>
                    </m:r>
                    <m:r>
                      <a:rPr lang="en-US" altLang="zh-CN" sz="3600" i="1" baseline="-25000" dirty="0" err="1">
                        <a:latin typeface="Cambria Math"/>
                      </a:rPr>
                      <m:t>𝑘</m:t>
                    </m:r>
                    <m:r>
                      <a:rPr lang="en-US" altLang="zh-CN" sz="3600" i="1" baseline="-25000" dirty="0">
                        <a:latin typeface="Cambria Math"/>
                      </a:rPr>
                      <m:t> </m:t>
                    </m:r>
                  </m:oMath>
                </a14:m>
                <a:r>
                  <a:rPr lang="en-US" altLang="zh-CN" sz="3600" baseline="-25000" dirty="0">
                    <a:latin typeface="隶书" pitchFamily="49" charset="-122"/>
                  </a:rPr>
                  <a:t>, </a:t>
                </a:r>
                <a14:m>
                  <m:oMath xmlns:m="http://schemas.openxmlformats.org/officeDocument/2006/math">
                    <m:sSubSup>
                      <m:sSubSupPr>
                        <m:ctrlPr>
                          <a:rPr lang="en-US" altLang="zh-CN" sz="3600" b="1" i="1" dirty="0" smtClean="0">
                            <a:latin typeface="Cambria Math" panose="02040503050406030204" pitchFamily="18" charset="0"/>
                            <a:sym typeface="Symbol" pitchFamily="18" charset="2"/>
                          </a:rPr>
                        </m:ctrlPr>
                      </m:sSubSupPr>
                      <m:e>
                        <m:r>
                          <a:rPr lang="en-US" altLang="zh-CN" sz="3600" i="1" dirty="0" smtClean="0">
                            <a:latin typeface="Cambria Math"/>
                            <a:sym typeface="Symbol" pitchFamily="18" charset="2"/>
                          </a:rPr>
                          <m:t></m:t>
                        </m:r>
                      </m:e>
                      <m:sub>
                        <m:r>
                          <a:rPr lang="en-US" altLang="zh-CN" sz="3600" b="1" i="1" dirty="0" smtClean="0">
                            <a:latin typeface="Cambria Math"/>
                            <a:sym typeface="Symbol" pitchFamily="18" charset="2"/>
                          </a:rPr>
                          <m:t>𝒌</m:t>
                        </m:r>
                      </m:sub>
                      <m:sup>
                        <m:r>
                          <a:rPr lang="en-US" altLang="zh-CN" sz="3600" b="1" i="1" dirty="0" smtClean="0">
                            <a:latin typeface="Cambria Math"/>
                            <a:sym typeface="Symbol" pitchFamily="18" charset="2"/>
                          </a:rPr>
                          <m:t>′</m:t>
                        </m:r>
                      </m:sup>
                    </m:sSubSup>
                    <m:r>
                      <a:rPr lang="en-US" altLang="zh-CN" sz="3600" b="1" i="1" dirty="0" smtClean="0">
                        <a:latin typeface="Cambria Math"/>
                        <a:sym typeface="Symbol" pitchFamily="18" charset="2"/>
                      </a:rPr>
                      <m:t>=</m:t>
                    </m:r>
                    <m:r>
                      <a:rPr lang="en-US" altLang="zh-CN" sz="3600" i="1" dirty="0">
                        <a:latin typeface="Cambria Math"/>
                      </a:rPr>
                      <m:t> </m:t>
                    </m:r>
                    <m:r>
                      <a:rPr lang="en-US" altLang="zh-CN" sz="3600" i="1" dirty="0" err="1">
                        <a:latin typeface="Cambria Math"/>
                      </a:rPr>
                      <m:t>𝑐</m:t>
                    </m:r>
                    <m:r>
                      <a:rPr lang="en-US" altLang="zh-CN" sz="3600" i="1" baseline="-25000" dirty="0" err="1">
                        <a:latin typeface="Cambria Math"/>
                      </a:rPr>
                      <m:t>𝑘</m:t>
                    </m:r>
                    <m:r>
                      <a:rPr lang="en-US" altLang="zh-CN" sz="3600" i="1" dirty="0">
                        <a:latin typeface="Cambria Math"/>
                      </a:rPr>
                      <m:t> + </m:t>
                    </m:r>
                    <m:r>
                      <a:rPr lang="en-US" altLang="zh-CN" sz="3600" i="1" dirty="0">
                        <a:latin typeface="Cambria Math"/>
                        <a:sym typeface="Symbol" pitchFamily="18" charset="2"/>
                      </a:rPr>
                      <m:t></m:t>
                    </m:r>
                    <m:r>
                      <a:rPr lang="en-US" altLang="zh-CN" sz="3600" i="1" dirty="0" err="1">
                        <a:latin typeface="Cambria Math"/>
                      </a:rPr>
                      <m:t>𝑐</m:t>
                    </m:r>
                    <m:r>
                      <a:rPr lang="en-US" altLang="zh-CN" sz="3600" i="1" baseline="-25000" dirty="0" err="1">
                        <a:latin typeface="Cambria Math"/>
                      </a:rPr>
                      <m:t>𝑘</m:t>
                    </m:r>
                    <m:r>
                      <a:rPr lang="en-US" altLang="zh-CN" sz="3600" i="1" dirty="0">
                        <a:latin typeface="Cambria Math"/>
                      </a:rPr>
                      <m:t> −∑</m:t>
                    </m:r>
                    <m:r>
                      <a:rPr lang="en-US" altLang="zh-CN" sz="3600" i="1" dirty="0">
                        <a:latin typeface="Cambria Math"/>
                      </a:rPr>
                      <m:t>𝑐𝑟𝑖</m:t>
                    </m:r>
                    <m:r>
                      <a:rPr lang="en-US" altLang="zh-CN" sz="3600" i="1" dirty="0">
                        <a:latin typeface="Cambria Math"/>
                      </a:rPr>
                      <m:t> </m:t>
                    </m:r>
                    <m:r>
                      <a:rPr lang="en-US" altLang="zh-CN" sz="3600" i="1" dirty="0" err="1">
                        <a:latin typeface="Cambria Math"/>
                      </a:rPr>
                      <m:t>𝑎</m:t>
                    </m:r>
                    <m:r>
                      <a:rPr lang="en-US" altLang="zh-CN" sz="3600" i="1" baseline="-25000" dirty="0" err="1">
                        <a:latin typeface="Cambria Math"/>
                      </a:rPr>
                      <m:t>𝑟𝑖𝑘</m:t>
                    </m:r>
                    <m:r>
                      <a:rPr lang="en-US" altLang="zh-CN" sz="3600" i="1" baseline="-25000" dirty="0">
                        <a:latin typeface="Cambria Math"/>
                      </a:rPr>
                      <m:t> </m:t>
                    </m:r>
                    <m:r>
                      <a:rPr lang="en-US" altLang="zh-CN" sz="3600" i="1" dirty="0">
                        <a:latin typeface="Cambria Math"/>
                      </a:rPr>
                      <m:t>= </m:t>
                    </m:r>
                    <m:r>
                      <a:rPr lang="en-US" altLang="zh-CN" sz="3600" i="1" dirty="0">
                        <a:latin typeface="Cambria Math"/>
                        <a:sym typeface="Symbol" pitchFamily="18" charset="2"/>
                      </a:rPr>
                      <m:t></m:t>
                    </m:r>
                    <m:r>
                      <a:rPr lang="en-US" altLang="zh-CN" sz="3600" i="1" baseline="-25000" dirty="0">
                        <a:latin typeface="Cambria Math"/>
                        <a:sym typeface="Symbol" pitchFamily="18" charset="2"/>
                      </a:rPr>
                      <m:t>𝑘</m:t>
                    </m:r>
                    <m:r>
                      <a:rPr lang="en-US" altLang="zh-CN" sz="3600" i="1" dirty="0">
                        <a:latin typeface="Cambria Math"/>
                      </a:rPr>
                      <m:t>+ </m:t>
                    </m:r>
                    <m:r>
                      <a:rPr lang="en-US" altLang="zh-CN" sz="3600" i="1" dirty="0">
                        <a:latin typeface="Cambria Math"/>
                        <a:sym typeface="Symbol" pitchFamily="18" charset="2"/>
                      </a:rPr>
                      <m:t></m:t>
                    </m:r>
                    <m:r>
                      <a:rPr lang="en-US" altLang="zh-CN" sz="3600" i="1" dirty="0" err="1">
                        <a:latin typeface="Cambria Math"/>
                      </a:rPr>
                      <m:t>𝑐</m:t>
                    </m:r>
                    <m:r>
                      <a:rPr lang="en-US" altLang="zh-CN" sz="3600" i="1" baseline="-25000" dirty="0" err="1">
                        <a:latin typeface="Cambria Math"/>
                      </a:rPr>
                      <m:t>𝑘</m:t>
                    </m:r>
                  </m:oMath>
                </a14:m>
                <a:endParaRPr lang="en-US" altLang="zh-CN" sz="3600" i="1" baseline="-25000" dirty="0">
                  <a:latin typeface="隶书" pitchFamily="49" charset="-122"/>
                </a:endParaRPr>
              </a:p>
              <a:p>
                <a:pPr marL="342900" indent="-342900">
                  <a:lnSpc>
                    <a:spcPct val="90000"/>
                  </a:lnSpc>
                  <a:spcBef>
                    <a:spcPct val="10000"/>
                  </a:spcBef>
                  <a:buClr>
                    <a:schemeClr val="accent2"/>
                  </a:buClr>
                  <a:buSzPct val="80000"/>
                  <a:buNone/>
                </a:pPr>
                <a:r>
                  <a:rPr lang="en-US" altLang="zh-CN" sz="3600" dirty="0">
                    <a:latin typeface="隶书" pitchFamily="49" charset="-122"/>
                  </a:rPr>
                  <a:t>   </a:t>
                </a:r>
                <a:r>
                  <a:rPr lang="zh-CN" altLang="en-US" sz="3600" dirty="0">
                    <a:latin typeface="隶书" pitchFamily="49" charset="-122"/>
                  </a:rPr>
                  <a:t>只要 </a:t>
                </a:r>
                <a14:m>
                  <m:oMath xmlns:m="http://schemas.openxmlformats.org/officeDocument/2006/math">
                    <m:sSubSup>
                      <m:sSubSupPr>
                        <m:ctrlPr>
                          <a:rPr lang="en-US" altLang="zh-CN" sz="3600" b="1" i="1" dirty="0" smtClean="0">
                            <a:latin typeface="Cambria Math" panose="02040503050406030204" pitchFamily="18" charset="0"/>
                            <a:sym typeface="Symbol" pitchFamily="18" charset="2"/>
                          </a:rPr>
                        </m:ctrlPr>
                      </m:sSubSupPr>
                      <m:e>
                        <m:r>
                          <a:rPr lang="zh-CN" altLang="en-US" sz="3600" i="1" dirty="0" smtClean="0">
                            <a:latin typeface="Cambria Math"/>
                            <a:sym typeface="Symbol" pitchFamily="18" charset="2"/>
                          </a:rPr>
                          <m:t></m:t>
                        </m:r>
                      </m:e>
                      <m:sub>
                        <m:r>
                          <a:rPr lang="en-US" altLang="zh-CN" sz="3600" b="1" i="1" dirty="0" smtClean="0">
                            <a:latin typeface="Cambria Math"/>
                            <a:sym typeface="Symbol" pitchFamily="18" charset="2"/>
                          </a:rPr>
                          <m:t>𝒌</m:t>
                        </m:r>
                      </m:sub>
                      <m:sup>
                        <m:r>
                          <a:rPr lang="en-US" altLang="zh-CN" sz="3600" b="1" i="1" dirty="0" smtClean="0">
                            <a:latin typeface="Cambria Math"/>
                            <a:sym typeface="Symbol" pitchFamily="18" charset="2"/>
                          </a:rPr>
                          <m:t>′</m:t>
                        </m:r>
                      </m:sup>
                    </m:sSubSup>
                    <m:r>
                      <a:rPr lang="en-US" altLang="zh-CN" sz="3600" i="1" dirty="0">
                        <a:latin typeface="Cambria Math"/>
                        <a:sym typeface="Symbol" pitchFamily="18" charset="2"/>
                      </a:rPr>
                      <m:t>≤ 0 </m:t>
                    </m:r>
                  </m:oMath>
                </a14:m>
                <a:r>
                  <a:rPr lang="en-US" altLang="zh-CN" sz="3600" dirty="0">
                    <a:latin typeface="隶书" pitchFamily="49" charset="-122"/>
                    <a:sym typeface="Symbol" pitchFamily="18" charset="2"/>
                  </a:rPr>
                  <a:t>,</a:t>
                </a:r>
                <a:r>
                  <a:rPr lang="zh-CN" altLang="en-US" sz="3600" dirty="0">
                    <a:latin typeface="隶书" pitchFamily="49" charset="-122"/>
                    <a:sym typeface="Symbol" pitchFamily="18" charset="2"/>
                  </a:rPr>
                  <a:t>即 </a:t>
                </a:r>
                <a:r>
                  <a:rPr lang="zh-CN" altLang="en-US" sz="3600" dirty="0">
                    <a:latin typeface="隶书" pitchFamily="49" charset="-122"/>
                  </a:rPr>
                  <a:t> </a:t>
                </a:r>
                <a14:m>
                  <m:oMath xmlns:m="http://schemas.openxmlformats.org/officeDocument/2006/math">
                    <m:r>
                      <a:rPr lang="zh-CN" altLang="en-US" sz="3600" i="1" dirty="0" smtClean="0">
                        <a:latin typeface="Cambria Math"/>
                        <a:sym typeface="Symbol" pitchFamily="18" charset="2"/>
                      </a:rPr>
                      <m:t></m:t>
                    </m:r>
                    <m:r>
                      <a:rPr lang="en-US" altLang="zh-CN" sz="3600" i="1" dirty="0" err="1">
                        <a:latin typeface="Cambria Math"/>
                      </a:rPr>
                      <m:t>𝑐</m:t>
                    </m:r>
                    <m:r>
                      <a:rPr lang="en-US" altLang="zh-CN" sz="3600" i="1" baseline="-25000" dirty="0" err="1">
                        <a:latin typeface="Cambria Math"/>
                      </a:rPr>
                      <m:t>𝑘</m:t>
                    </m:r>
                    <m:r>
                      <a:rPr lang="en-US" altLang="zh-CN" sz="3600" i="1" baseline="-25000" dirty="0">
                        <a:latin typeface="Cambria Math"/>
                      </a:rPr>
                      <m:t> </m:t>
                    </m:r>
                    <m:r>
                      <a:rPr lang="en-US" altLang="zh-CN" sz="3600" i="1" dirty="0">
                        <a:latin typeface="Cambria Math"/>
                      </a:rPr>
                      <m:t>≤ − </m:t>
                    </m:r>
                    <m:r>
                      <a:rPr lang="en-US" altLang="zh-CN" sz="3600" i="1" dirty="0">
                        <a:latin typeface="Cambria Math"/>
                        <a:sym typeface="Symbol" pitchFamily="18" charset="2"/>
                      </a:rPr>
                      <m:t></m:t>
                    </m:r>
                    <m:r>
                      <a:rPr lang="en-US" altLang="zh-CN" sz="3600" i="1" baseline="-25000" dirty="0">
                        <a:latin typeface="Cambria Math"/>
                        <a:sym typeface="Symbol" pitchFamily="18" charset="2"/>
                      </a:rPr>
                      <m:t>𝑘</m:t>
                    </m:r>
                    <m:r>
                      <a:rPr lang="en-US" altLang="zh-CN" sz="3600" i="1" baseline="-25000" dirty="0">
                        <a:latin typeface="Cambria Math"/>
                        <a:sym typeface="Symbol" pitchFamily="18" charset="2"/>
                      </a:rPr>
                      <m:t> </m:t>
                    </m:r>
                  </m:oMath>
                </a14:m>
                <a:r>
                  <a:rPr lang="zh-CN" altLang="en-US" sz="3600" baseline="-25000" dirty="0">
                    <a:latin typeface="隶书" pitchFamily="49" charset="-122"/>
                    <a:sym typeface="Symbol" pitchFamily="18" charset="2"/>
                  </a:rPr>
                  <a:t>，</a:t>
                </a:r>
                <a:r>
                  <a:rPr lang="zh-CN" altLang="en-US" sz="3600" dirty="0">
                    <a:latin typeface="隶书" pitchFamily="49" charset="-122"/>
                    <a:sym typeface="Symbol" pitchFamily="18" charset="2"/>
                  </a:rPr>
                  <a:t>则  </a:t>
                </a:r>
              </a:p>
              <a:p>
                <a:pPr marL="342900" indent="-342900">
                  <a:lnSpc>
                    <a:spcPct val="90000"/>
                  </a:lnSpc>
                  <a:spcBef>
                    <a:spcPct val="10000"/>
                  </a:spcBef>
                  <a:buClr>
                    <a:schemeClr val="accent2"/>
                  </a:buClr>
                  <a:buSzPct val="80000"/>
                  <a:buNone/>
                </a:pPr>
                <a:r>
                  <a:rPr lang="zh-CN" altLang="en-US" sz="3600" dirty="0">
                    <a:latin typeface="隶书" pitchFamily="49" charset="-122"/>
                    <a:sym typeface="Symbol" pitchFamily="18" charset="2"/>
                  </a:rPr>
                  <a:t>   最优解不变；否则，将最优单纯形表  </a:t>
                </a:r>
              </a:p>
              <a:p>
                <a:pPr marL="342900" indent="-342900">
                  <a:lnSpc>
                    <a:spcPct val="90000"/>
                  </a:lnSpc>
                  <a:spcBef>
                    <a:spcPct val="10000"/>
                  </a:spcBef>
                  <a:buClr>
                    <a:schemeClr val="accent2"/>
                  </a:buClr>
                  <a:buSzPct val="80000"/>
                  <a:buNone/>
                </a:pPr>
                <a:r>
                  <a:rPr lang="zh-CN" altLang="en-US" sz="3600" dirty="0">
                    <a:latin typeface="隶书" pitchFamily="49" charset="-122"/>
                    <a:sym typeface="Symbol" pitchFamily="18" charset="2"/>
                  </a:rPr>
                  <a:t>   中的检验数</a:t>
                </a:r>
                <a:r>
                  <a:rPr lang="zh-CN" altLang="en-US" sz="3600" dirty="0">
                    <a:latin typeface="隶书" pitchFamily="49" charset="-122"/>
                  </a:rPr>
                  <a:t> </a:t>
                </a:r>
                <a:r>
                  <a:rPr lang="zh-CN" altLang="en-US" sz="3600" i="1" dirty="0">
                    <a:latin typeface="隶书" pitchFamily="49" charset="-122"/>
                    <a:sym typeface="Symbol" pitchFamily="18" charset="2"/>
                  </a:rPr>
                  <a:t></a:t>
                </a:r>
                <a:r>
                  <a:rPr lang="en-US" altLang="zh-CN" sz="3600" i="1" baseline="-25000" dirty="0">
                    <a:latin typeface="隶书" pitchFamily="49" charset="-122"/>
                    <a:sym typeface="Symbol" pitchFamily="18" charset="2"/>
                  </a:rPr>
                  <a:t>k</a:t>
                </a:r>
                <a:r>
                  <a:rPr lang="en-US" altLang="zh-CN" sz="3600" dirty="0">
                    <a:latin typeface="隶书" pitchFamily="49" charset="-122"/>
                  </a:rPr>
                  <a:t> </a:t>
                </a:r>
                <a:r>
                  <a:rPr lang="zh-CN" altLang="en-US" sz="3600" dirty="0">
                    <a:latin typeface="隶书" pitchFamily="49" charset="-122"/>
                  </a:rPr>
                  <a:t>用 </a:t>
                </a:r>
                <a14:m>
                  <m:oMath xmlns:m="http://schemas.openxmlformats.org/officeDocument/2006/math">
                    <m:sSubSup>
                      <m:sSubSupPr>
                        <m:ctrlPr>
                          <a:rPr lang="en-US" altLang="zh-CN" sz="3600" b="1" i="1" dirty="0" smtClean="0">
                            <a:latin typeface="Cambria Math" panose="02040503050406030204" pitchFamily="18" charset="0"/>
                            <a:sym typeface="Symbol" pitchFamily="18" charset="2"/>
                          </a:rPr>
                        </m:ctrlPr>
                      </m:sSubSupPr>
                      <m:e>
                        <m:r>
                          <a:rPr lang="zh-CN" altLang="en-US" sz="3600" i="1" dirty="0" smtClean="0">
                            <a:latin typeface="Cambria Math"/>
                            <a:sym typeface="Symbol" pitchFamily="18" charset="2"/>
                          </a:rPr>
                          <m:t></m:t>
                        </m:r>
                      </m:e>
                      <m:sub>
                        <m:r>
                          <a:rPr lang="en-US" altLang="zh-CN" sz="3600" b="1" i="1" dirty="0" smtClean="0">
                            <a:latin typeface="Cambria Math"/>
                            <a:sym typeface="Symbol" pitchFamily="18" charset="2"/>
                          </a:rPr>
                          <m:t>𝒌</m:t>
                        </m:r>
                      </m:sub>
                      <m:sup>
                        <m:r>
                          <a:rPr lang="en-US" altLang="zh-CN" sz="3600" b="1" i="1" dirty="0" smtClean="0">
                            <a:latin typeface="Cambria Math"/>
                            <a:sym typeface="Symbol" pitchFamily="18" charset="2"/>
                          </a:rPr>
                          <m:t>′</m:t>
                        </m:r>
                      </m:sup>
                    </m:sSubSup>
                  </m:oMath>
                </a14:m>
                <a:r>
                  <a:rPr lang="zh-CN" altLang="en-US" sz="3600" dirty="0">
                    <a:latin typeface="隶书" pitchFamily="49" charset="-122"/>
                  </a:rPr>
                  <a:t>取代，继续单    </a:t>
                </a:r>
              </a:p>
              <a:p>
                <a:pPr marL="342900" indent="-342900">
                  <a:lnSpc>
                    <a:spcPct val="90000"/>
                  </a:lnSpc>
                  <a:spcBef>
                    <a:spcPct val="10000"/>
                  </a:spcBef>
                  <a:buClr>
                    <a:schemeClr val="accent2"/>
                  </a:buClr>
                  <a:buSzPct val="80000"/>
                  <a:buNone/>
                </a:pPr>
                <a:r>
                  <a:rPr lang="zh-CN" altLang="en-US" sz="3600" dirty="0">
                    <a:latin typeface="隶书" pitchFamily="49" charset="-122"/>
                  </a:rPr>
                  <a:t>   纯形法的表格计算</a:t>
                </a:r>
                <a:endParaRPr lang="zh-CN" altLang="en-US" sz="3600" dirty="0">
                  <a:solidFill>
                    <a:srgbClr val="00FFFF"/>
                  </a:solidFill>
                  <a:latin typeface="隶书" pitchFamily="49" charset="-122"/>
                </a:endParaRPr>
              </a:p>
              <a:p>
                <a:pPr lvl="1">
                  <a:lnSpc>
                    <a:spcPct val="70000"/>
                  </a:lnSpc>
                </a:pPr>
                <a:endParaRPr lang="en-US" altLang="zh-CN"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b="-10738"/>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r>
              <a:rPr lang="en-US" altLang="zh-CN" dirty="0">
                <a:latin typeface="隶书" panose="02010509060101010101" pitchFamily="1" charset="-122"/>
              </a:rPr>
              <a:t>-</a:t>
            </a:r>
            <a:r>
              <a:rPr lang="zh-CN" altLang="en-US" dirty="0">
                <a:latin typeface="隶书" panose="02010509060101010101" pitchFamily="1" charset="-122"/>
              </a:rPr>
              <a:t>例子</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例</a:t>
                </a:r>
                <a:r>
                  <a:rPr lang="en-US" altLang="zh-CN" sz="3200" dirty="0">
                    <a:solidFill>
                      <a:srgbClr val="0000FF"/>
                    </a:solidFill>
                    <a:latin typeface="隶书" pitchFamily="49" charset="-122"/>
                  </a:rPr>
                  <a:t> </a:t>
                </a:r>
                <a14:m>
                  <m:oMath xmlns:m="http://schemas.openxmlformats.org/officeDocument/2006/math">
                    <m:r>
                      <a:rPr lang="en-US" altLang="zh-CN" sz="3200" i="1" dirty="0" smtClean="0">
                        <a:solidFill>
                          <a:srgbClr val="0000FF"/>
                        </a:solidFill>
                        <a:latin typeface="Cambria Math"/>
                      </a:rPr>
                      <m:t>𝑀𝑎𝑥</m:t>
                    </m:r>
                    <m:r>
                      <a:rPr lang="en-US" altLang="zh-CN" sz="3200" i="1" dirty="0">
                        <a:solidFill>
                          <a:srgbClr val="0000FF"/>
                        </a:solidFill>
                        <a:latin typeface="Cambria Math"/>
                      </a:rPr>
                      <m:t>   </m:t>
                    </m:r>
                    <m:r>
                      <a:rPr lang="en-US" altLang="zh-CN" sz="3200" i="1" dirty="0">
                        <a:latin typeface="Cambria Math"/>
                      </a:rPr>
                      <m:t>𝑧</m:t>
                    </m:r>
                    <m:r>
                      <a:rPr lang="en-US" altLang="zh-CN" sz="3200" i="1" dirty="0">
                        <a:latin typeface="Cambria Math"/>
                      </a:rPr>
                      <m:t> = −2</m:t>
                    </m:r>
                    <m:r>
                      <a:rPr lang="en-US" altLang="zh-CN" sz="3200" i="1" dirty="0">
                        <a:latin typeface="Cambria Math"/>
                      </a:rPr>
                      <m:t>𝑥</m:t>
                    </m:r>
                    <m:r>
                      <a:rPr lang="en-US" altLang="zh-CN" sz="3200" i="1" baseline="-25000" dirty="0">
                        <a:latin typeface="Cambria Math"/>
                      </a:rPr>
                      <m:t>1 − </m:t>
                    </m:r>
                    <m:r>
                      <a:rPr lang="en-US" altLang="zh-CN" sz="3200" i="1" dirty="0">
                        <a:latin typeface="Cambria Math"/>
                      </a:rPr>
                      <m:t>3</m:t>
                    </m:r>
                    <m:r>
                      <a:rPr lang="en-US" altLang="zh-CN" sz="3200" i="1" dirty="0">
                        <a:latin typeface="Cambria Math"/>
                      </a:rPr>
                      <m:t>𝑥</m:t>
                    </m:r>
                    <m:r>
                      <a:rPr lang="en-US" altLang="zh-CN" sz="3200" i="1" baseline="-25000" dirty="0">
                        <a:latin typeface="Cambria Math"/>
                      </a:rPr>
                      <m:t>2 − </m:t>
                    </m:r>
                    <m:r>
                      <a:rPr lang="en-US" altLang="zh-CN" sz="3200" i="1" dirty="0">
                        <a:latin typeface="Cambria Math"/>
                      </a:rPr>
                      <m:t>4</m:t>
                    </m:r>
                    <m:sSub>
                      <m:sSubPr>
                        <m:ctrlPr>
                          <a:rPr lang="en-US" altLang="zh-CN" sz="3200" b="1" i="1" dirty="0" smtClean="0">
                            <a:latin typeface="Cambria Math" panose="02040503050406030204" pitchFamily="18" charset="0"/>
                          </a:rPr>
                        </m:ctrlPr>
                      </m:sSubPr>
                      <m:e>
                        <m:r>
                          <a:rPr lang="en-US" altLang="zh-CN" sz="3200" i="1" dirty="0">
                            <a:latin typeface="Cambria Math"/>
                          </a:rPr>
                          <m:t>𝑥</m:t>
                        </m:r>
                      </m:e>
                      <m:sub>
                        <m:r>
                          <a:rPr lang="en-US" altLang="zh-CN" sz="3200" b="1" i="1" dirty="0" smtClean="0">
                            <a:latin typeface="Cambria Math"/>
                          </a:rPr>
                          <m:t>𝟑</m:t>
                        </m:r>
                      </m:sub>
                    </m:sSub>
                  </m:oMath>
                </a14:m>
                <a:endParaRPr lang="en-US" altLang="zh-CN" sz="3200" baseline="-25000" dirty="0">
                  <a:latin typeface="隶书" pitchFamily="49" charset="-122"/>
                </a:endParaRPr>
              </a:p>
              <a:p>
                <a:pPr>
                  <a:lnSpc>
                    <a:spcPct val="95000"/>
                  </a:lnSpc>
                  <a:buFont typeface="Symbol" pitchFamily="18" charset="2"/>
                  <a:buNone/>
                </a:pPr>
                <a14:m>
                  <m:oMathPara xmlns:m="http://schemas.openxmlformats.org/officeDocument/2006/math">
                    <m:oMathParaPr>
                      <m:jc m:val="centerGroup"/>
                    </m:oMathParaPr>
                    <m:oMath xmlns:m="http://schemas.openxmlformats.org/officeDocument/2006/math">
                      <m:r>
                        <a:rPr lang="en-US" altLang="zh-CN" sz="3200" b="1" i="1" dirty="0" smtClean="0">
                          <a:solidFill>
                            <a:srgbClr val="0000FF"/>
                          </a:solidFill>
                          <a:latin typeface="Cambria Math"/>
                        </a:rPr>
                        <m:t>𝒔</m:t>
                      </m:r>
                      <m:r>
                        <a:rPr lang="en-US" altLang="zh-CN" sz="3200" i="1" dirty="0" smtClean="0">
                          <a:solidFill>
                            <a:srgbClr val="0000FF"/>
                          </a:solidFill>
                          <a:latin typeface="Cambria Math"/>
                        </a:rPr>
                        <m:t>.</m:t>
                      </m:r>
                      <m:r>
                        <a:rPr lang="en-US" altLang="zh-CN" sz="3200" i="1" dirty="0" smtClean="0">
                          <a:solidFill>
                            <a:srgbClr val="0000FF"/>
                          </a:solidFill>
                          <a:latin typeface="Cambria Math"/>
                        </a:rPr>
                        <m:t>𝑡</m:t>
                      </m:r>
                      <m:r>
                        <a:rPr lang="en-US" altLang="zh-CN" sz="3200" i="1" dirty="0" smtClean="0">
                          <a:solidFill>
                            <a:srgbClr val="0000FF"/>
                          </a:solidFill>
                          <a:latin typeface="Cambria Math"/>
                        </a:rPr>
                        <m:t>.   −</m:t>
                      </m:r>
                      <m:r>
                        <a:rPr lang="en-US" altLang="zh-CN" sz="3200" i="1" dirty="0">
                          <a:latin typeface="Cambria Math"/>
                        </a:rPr>
                        <m:t>𝑥</m:t>
                      </m:r>
                      <m:r>
                        <a:rPr lang="en-US" altLang="zh-CN" sz="3200" i="1" baseline="-25000" dirty="0">
                          <a:latin typeface="Cambria Math"/>
                        </a:rPr>
                        <m:t>1</m:t>
                      </m:r>
                      <m:r>
                        <a:rPr lang="en-US" altLang="zh-CN" sz="3200" i="1" dirty="0">
                          <a:latin typeface="Cambria Math"/>
                        </a:rPr>
                        <m:t>−2</m:t>
                      </m:r>
                      <m:r>
                        <a:rPr lang="en-US" altLang="zh-CN" sz="3200" i="1" dirty="0">
                          <a:latin typeface="Cambria Math"/>
                        </a:rPr>
                        <m:t>𝑥</m:t>
                      </m:r>
                      <m:r>
                        <a:rPr lang="en-US" altLang="zh-CN" sz="3200" i="1" baseline="-25000" dirty="0">
                          <a:latin typeface="Cambria Math"/>
                        </a:rPr>
                        <m:t>2</m:t>
                      </m:r>
                      <m:r>
                        <a:rPr lang="en-US" altLang="zh-CN" sz="3200" i="1" dirty="0">
                          <a:latin typeface="Cambria Math"/>
                        </a:rPr>
                        <m:t>−</m:t>
                      </m:r>
                      <m:r>
                        <a:rPr lang="en-US" altLang="zh-CN" sz="3200" i="1" dirty="0">
                          <a:latin typeface="Cambria Math"/>
                        </a:rPr>
                        <m:t>𝑥</m:t>
                      </m:r>
                      <m:r>
                        <a:rPr lang="en-US" altLang="zh-CN" sz="3200" i="1" baseline="-25000" dirty="0">
                          <a:latin typeface="Cambria Math"/>
                        </a:rPr>
                        <m:t>3</m:t>
                      </m:r>
                      <m:r>
                        <a:rPr lang="en-US" altLang="zh-CN" sz="3200" i="1" dirty="0">
                          <a:latin typeface="Cambria Math"/>
                        </a:rPr>
                        <m:t>+</m:t>
                      </m:r>
                      <m:r>
                        <a:rPr lang="en-US" altLang="zh-CN" sz="3200" i="1" dirty="0">
                          <a:latin typeface="Cambria Math"/>
                        </a:rPr>
                        <m:t>𝑥</m:t>
                      </m:r>
                      <m:r>
                        <a:rPr lang="en-US" altLang="zh-CN" sz="3200" i="1" baseline="-25000" dirty="0">
                          <a:latin typeface="Cambria Math"/>
                        </a:rPr>
                        <m:t>4  = </m:t>
                      </m:r>
                      <m:r>
                        <a:rPr lang="en-US" altLang="zh-CN" sz="3200" i="1" dirty="0">
                          <a:latin typeface="Cambria Math"/>
                        </a:rPr>
                        <m:t>− 3</m:t>
                      </m:r>
                    </m:oMath>
                  </m:oMathPara>
                </a14:m>
                <a:endParaRPr lang="en-US" altLang="zh-CN" sz="3200" dirty="0">
                  <a:latin typeface="隶书" pitchFamily="49" charset="-122"/>
                </a:endParaRPr>
              </a:p>
              <a:p>
                <a:pPr>
                  <a:lnSpc>
                    <a:spcPct val="110000"/>
                  </a:lnSpc>
                  <a:buFont typeface="Symbol" pitchFamily="18" charset="2"/>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        </m:t>
                      </m:r>
                      <m:r>
                        <a:rPr lang="en-US" altLang="zh-CN" sz="3200" b="1" i="1" dirty="0" smtClean="0">
                          <a:latin typeface="Cambria Math"/>
                        </a:rPr>
                        <m:t>   </m:t>
                      </m:r>
                      <m:r>
                        <a:rPr lang="en-US" altLang="zh-CN" sz="3200" i="1" dirty="0" smtClean="0">
                          <a:latin typeface="Cambria Math"/>
                        </a:rPr>
                        <m:t> −2</m:t>
                      </m:r>
                      <m:r>
                        <a:rPr lang="en-US" altLang="zh-CN" sz="3200" i="1" dirty="0" smtClean="0">
                          <a:latin typeface="Cambria Math"/>
                        </a:rPr>
                        <m:t>𝑥</m:t>
                      </m:r>
                      <m:r>
                        <a:rPr lang="en-US" altLang="zh-CN" sz="3200" i="1" baseline="-25000" dirty="0">
                          <a:latin typeface="Cambria Math"/>
                        </a:rPr>
                        <m:t>1</m:t>
                      </m:r>
                      <m:r>
                        <a:rPr lang="en-US" altLang="zh-CN" sz="3200" i="1" dirty="0">
                          <a:latin typeface="Cambria Math"/>
                        </a:rPr>
                        <m:t>+</m:t>
                      </m:r>
                      <m:r>
                        <a:rPr lang="en-US" altLang="zh-CN" sz="3200" i="1" dirty="0">
                          <a:latin typeface="Cambria Math"/>
                        </a:rPr>
                        <m:t>𝑥</m:t>
                      </m:r>
                      <m:r>
                        <a:rPr lang="en-US" altLang="zh-CN" sz="3200" i="1" baseline="-25000" dirty="0">
                          <a:latin typeface="Cambria Math"/>
                        </a:rPr>
                        <m:t>2</m:t>
                      </m:r>
                      <m:r>
                        <a:rPr lang="en-US" altLang="zh-CN" sz="3200" i="1" dirty="0">
                          <a:latin typeface="Cambria Math"/>
                        </a:rPr>
                        <m:t>−3</m:t>
                      </m:r>
                      <m:r>
                        <a:rPr lang="en-US" altLang="zh-CN" sz="3200" i="1" dirty="0">
                          <a:latin typeface="Cambria Math"/>
                        </a:rPr>
                        <m:t>𝑥</m:t>
                      </m:r>
                      <m:r>
                        <a:rPr lang="en-US" altLang="zh-CN" sz="3200" i="1" baseline="-25000" dirty="0">
                          <a:latin typeface="Cambria Math"/>
                        </a:rPr>
                        <m:t>3</m:t>
                      </m:r>
                      <m:r>
                        <a:rPr lang="en-US" altLang="zh-CN" sz="3200" i="1" dirty="0">
                          <a:latin typeface="Cambria Math"/>
                        </a:rPr>
                        <m:t>+</m:t>
                      </m:r>
                      <m:r>
                        <a:rPr lang="en-US" altLang="zh-CN" sz="3200" i="1" dirty="0">
                          <a:latin typeface="Cambria Math"/>
                        </a:rPr>
                        <m:t>𝑥</m:t>
                      </m:r>
                      <m:r>
                        <a:rPr lang="en-US" altLang="zh-CN" sz="3200" i="1" baseline="-25000" dirty="0">
                          <a:latin typeface="Cambria Math"/>
                        </a:rPr>
                        <m:t>5 = </m:t>
                      </m:r>
                      <m:r>
                        <a:rPr lang="en-US" altLang="zh-CN" sz="3200" i="1" dirty="0">
                          <a:latin typeface="Cambria Math"/>
                        </a:rPr>
                        <m:t>− 4 </m:t>
                      </m:r>
                    </m:oMath>
                  </m:oMathPara>
                </a14:m>
                <a:endParaRPr lang="en-US" altLang="zh-CN" sz="3200" dirty="0">
                  <a:latin typeface="隶书" pitchFamily="49" charset="-122"/>
                </a:endParaRPr>
              </a:p>
              <a:p>
                <a:pPr>
                  <a:lnSpc>
                    <a:spcPct val="110000"/>
                  </a:lnSpc>
                  <a:buFont typeface="Symbol" pitchFamily="18" charset="2"/>
                  <a:buNone/>
                </a:pPr>
                <a14:m>
                  <m:oMathPara xmlns:m="http://schemas.openxmlformats.org/officeDocument/2006/math">
                    <m:oMathParaPr>
                      <m:jc m:val="centerGroup"/>
                    </m:oMathParaPr>
                    <m:oMath xmlns:m="http://schemas.openxmlformats.org/officeDocument/2006/math">
                      <m:r>
                        <a:rPr lang="en-US" altLang="zh-CN" sz="3200" i="1" dirty="0" smtClean="0">
                          <a:latin typeface="Cambria Math"/>
                        </a:rPr>
                        <m:t>     </m:t>
                      </m:r>
                      <m:r>
                        <a:rPr lang="en-US" altLang="zh-CN" sz="3200" i="1" dirty="0" smtClean="0">
                          <a:latin typeface="Cambria Math"/>
                        </a:rPr>
                        <m:t>𝑥</m:t>
                      </m:r>
                      <m:r>
                        <a:rPr lang="en-US" altLang="zh-CN" sz="3200" i="1" baseline="-25000" dirty="0">
                          <a:latin typeface="Cambria Math"/>
                        </a:rPr>
                        <m:t>1</m:t>
                      </m:r>
                      <m:r>
                        <a:rPr lang="en-US" altLang="zh-CN" sz="3200" i="1" dirty="0">
                          <a:latin typeface="Cambria Math"/>
                        </a:rPr>
                        <m:t> ,</m:t>
                      </m:r>
                      <m:r>
                        <a:rPr lang="en-US" altLang="zh-CN" sz="3200" i="1" dirty="0">
                          <a:latin typeface="Cambria Math"/>
                        </a:rPr>
                        <m:t>𝑥</m:t>
                      </m:r>
                      <m:r>
                        <a:rPr lang="en-US" altLang="zh-CN" sz="3200" i="1" baseline="-25000" dirty="0">
                          <a:latin typeface="Cambria Math"/>
                        </a:rPr>
                        <m:t>2 ,</m:t>
                      </m:r>
                      <m:r>
                        <a:rPr lang="en-US" altLang="zh-CN" sz="3200" i="1" dirty="0">
                          <a:latin typeface="Cambria Math"/>
                        </a:rPr>
                        <m:t>𝑥</m:t>
                      </m:r>
                      <m:r>
                        <a:rPr lang="en-US" altLang="zh-CN" sz="3200" i="1" baseline="-25000" dirty="0">
                          <a:latin typeface="Cambria Math"/>
                        </a:rPr>
                        <m:t>3</m:t>
                      </m:r>
                      <m:r>
                        <a:rPr lang="en-US" altLang="zh-CN" sz="3200" i="1" dirty="0">
                          <a:latin typeface="Cambria Math"/>
                        </a:rPr>
                        <m:t> ,</m:t>
                      </m:r>
                      <m:r>
                        <a:rPr lang="en-US" altLang="zh-CN" sz="3200" i="1" dirty="0">
                          <a:latin typeface="Cambria Math"/>
                        </a:rPr>
                        <m:t>𝑥</m:t>
                      </m:r>
                      <m:r>
                        <a:rPr lang="en-US" altLang="zh-CN" sz="3200" i="1" baseline="-25000" dirty="0">
                          <a:latin typeface="Cambria Math"/>
                        </a:rPr>
                        <m:t>4</m:t>
                      </m:r>
                      <m:r>
                        <a:rPr lang="en-US" altLang="zh-CN" sz="3200" i="1" dirty="0">
                          <a:latin typeface="Cambria Math"/>
                        </a:rPr>
                        <m:t> ,</m:t>
                      </m:r>
                      <m:r>
                        <a:rPr lang="en-US" altLang="zh-CN" sz="3200" i="1" dirty="0">
                          <a:latin typeface="Cambria Math"/>
                        </a:rPr>
                        <m:t>𝑥</m:t>
                      </m:r>
                      <m:r>
                        <a:rPr lang="en-US" altLang="zh-CN" sz="3200" i="1" baseline="-25000" dirty="0">
                          <a:latin typeface="Cambria Math"/>
                        </a:rPr>
                        <m:t>5 ≥</m:t>
                      </m:r>
                      <m:r>
                        <a:rPr lang="en-US" altLang="zh-CN" sz="3200" i="1" dirty="0">
                          <a:latin typeface="Cambria Math"/>
                        </a:rPr>
                        <m:t>0</m:t>
                      </m:r>
                    </m:oMath>
                  </m:oMathPara>
                </a14:m>
                <a:endParaRPr lang="en-US" altLang="zh-CN" sz="3200" dirty="0">
                  <a:latin typeface="隶书" pitchFamily="49" charset="-122"/>
                </a:endParaRPr>
              </a:p>
              <a:p>
                <a:pPr>
                  <a:lnSpc>
                    <a:spcPct val="110000"/>
                  </a:lnSpc>
                </a:pPr>
                <a:r>
                  <a:rPr lang="zh-CN" altLang="en-US" sz="3200" dirty="0">
                    <a:latin typeface="隶书" pitchFamily="49" charset="-122"/>
                  </a:rPr>
                  <a:t>练习</a:t>
                </a:r>
                <a:endParaRPr lang="en-US" altLang="zh-CN" sz="3200" dirty="0">
                  <a:latin typeface="隶书" pitchFamily="49" charset="-122"/>
                </a:endParaRP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521" t="-1193"/>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隶书" panose="02010509060101010101" pitchFamily="1" charset="-122"/>
              </a:rPr>
              <a:t>第</a:t>
            </a:r>
            <a:r>
              <a:rPr lang="en-US" altLang="zh-CN" dirty="0">
                <a:latin typeface="隶书" panose="02010509060101010101" pitchFamily="1" charset="-122"/>
              </a:rPr>
              <a:t>2</a:t>
            </a:r>
            <a:r>
              <a:rPr lang="zh-CN" altLang="en-US" dirty="0">
                <a:latin typeface="隶书" panose="02010509060101010101" pitchFamily="1" charset="-122"/>
              </a:rPr>
              <a:t>章线性规划</a:t>
            </a:r>
            <a:r>
              <a:rPr lang="en-US" altLang="zh-CN" dirty="0">
                <a:latin typeface="隶书" panose="02010509060101010101" pitchFamily="1" charset="-122"/>
              </a:rPr>
              <a:t>-</a:t>
            </a:r>
            <a:r>
              <a:rPr lang="zh-CN" altLang="en-US" dirty="0">
                <a:latin typeface="隶书" panose="02010509060101010101" pitchFamily="1" charset="-122"/>
              </a:rPr>
              <a:t>例子</a:t>
            </a:r>
            <a:r>
              <a:rPr lang="en-US" altLang="zh-CN" dirty="0">
                <a:latin typeface="隶书" panose="02010509060101010101" pitchFamily="1" charset="-122"/>
              </a:rPr>
              <a:t>(</a:t>
            </a:r>
            <a:r>
              <a:rPr lang="zh-CN" altLang="en-US" dirty="0">
                <a:latin typeface="隶书" panose="02010509060101010101" pitchFamily="1" charset="-122"/>
              </a:rPr>
              <a:t>续</a:t>
            </a:r>
            <a:r>
              <a:rPr lang="en-US" altLang="zh-CN" dirty="0">
                <a:latin typeface="隶书" panose="02010509060101010101" pitchFamily="1" charset="-122"/>
              </a:rPr>
              <a:t>1)</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单纯形表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nSpc>
                    <a:spcPct val="120000"/>
                  </a:lnSpc>
                </a:pPr>
                <a:r>
                  <a:rPr lang="zh-CN" altLang="en-US" sz="3200" dirty="0">
                    <a:latin typeface="隶书" pitchFamily="49" charset="-122"/>
                    <a:ea typeface="隶书" pitchFamily="49" charset="-122"/>
                  </a:rPr>
                  <a:t>从表中看到</a:t>
                </a:r>
                <a14:m>
                  <m:oMath xmlns:m="http://schemas.openxmlformats.org/officeDocument/2006/math">
                    <m:r>
                      <a:rPr lang="en-US" altLang="zh-CN" sz="3200" i="1" dirty="0" smtClean="0">
                        <a:latin typeface="Cambria Math"/>
                        <a:ea typeface="隶书" pitchFamily="49" charset="-122"/>
                      </a:rPr>
                      <m:t>𝜎</m:t>
                    </m:r>
                    <m:r>
                      <a:rPr lang="en-US" altLang="zh-CN" sz="3200" i="1" baseline="-25000" dirty="0">
                        <a:latin typeface="Cambria Math"/>
                        <a:ea typeface="隶书" pitchFamily="49" charset="-122"/>
                      </a:rPr>
                      <m:t>3</m:t>
                    </m:r>
                    <m:r>
                      <a:rPr lang="en-US" altLang="zh-CN" sz="3200" i="1" dirty="0">
                        <a:latin typeface="Cambria Math"/>
                        <a:ea typeface="隶书" pitchFamily="49" charset="-122"/>
                      </a:rPr>
                      <m:t>= </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3</m:t>
                    </m:r>
                    <m:r>
                      <a:rPr lang="en-US" altLang="zh-CN" sz="3200" i="1" dirty="0">
                        <a:latin typeface="Cambria Math"/>
                        <a:ea typeface="隶书" pitchFamily="49" charset="-122"/>
                      </a:rPr>
                      <m:t>+</m:t>
                    </m:r>
                    <m:r>
                      <m:rPr>
                        <m:sty m:val="p"/>
                      </m:rPr>
                      <a:rPr lang="en-US" altLang="zh-CN" sz="3200" i="0" dirty="0">
                        <a:latin typeface="Cambria Math"/>
                        <a:ea typeface="隶书" pitchFamily="49" charset="-122"/>
                      </a:rPr>
                      <m:t>Δ</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3</m:t>
                    </m:r>
                    <m:r>
                      <a:rPr lang="en-US" altLang="zh-CN" sz="3200" i="1" dirty="0">
                        <a:latin typeface="Cambria Math"/>
                        <a:ea typeface="隶书" pitchFamily="49" charset="-122"/>
                      </a:rPr>
                      <m:t>−(</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2</m:t>
                    </m:r>
                    <m:r>
                      <a:rPr lang="en-US" altLang="zh-CN" sz="3200" i="1" dirty="0">
                        <a:latin typeface="Cambria Math"/>
                        <a:ea typeface="隶书" pitchFamily="49" charset="-122"/>
                      </a:rPr>
                      <m:t>×</m:t>
                    </m:r>
                    <m:r>
                      <a:rPr lang="en-US" altLang="zh-CN" sz="3200" i="1" dirty="0">
                        <a:latin typeface="Cambria Math"/>
                        <a:ea typeface="隶书" pitchFamily="49" charset="-122"/>
                      </a:rPr>
                      <m:t>𝑎</m:t>
                    </m:r>
                    <m:r>
                      <a:rPr lang="en-US" altLang="zh-CN" sz="3200" i="1" baseline="-25000" dirty="0">
                        <a:latin typeface="Cambria Math"/>
                        <a:ea typeface="隶书" pitchFamily="49" charset="-122"/>
                      </a:rPr>
                      <m:t>13</m:t>
                    </m:r>
                    <m:r>
                      <a:rPr lang="en-US" altLang="zh-CN" sz="3200" i="1" dirty="0">
                        <a:latin typeface="Cambria Math"/>
                        <a:ea typeface="隶书" pitchFamily="49" charset="-122"/>
                      </a:rPr>
                      <m:t>+</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1</m:t>
                    </m:r>
                    <m:r>
                      <a:rPr lang="en-US" altLang="zh-CN" sz="3200" i="1" dirty="0">
                        <a:latin typeface="Cambria Math"/>
                        <a:ea typeface="隶书" pitchFamily="49" charset="-122"/>
                      </a:rPr>
                      <m:t>×</m:t>
                    </m:r>
                    <m:r>
                      <a:rPr lang="en-US" altLang="zh-CN" sz="3200" i="1" dirty="0">
                        <a:latin typeface="Cambria Math"/>
                        <a:ea typeface="隶书" pitchFamily="49" charset="-122"/>
                      </a:rPr>
                      <m:t>𝑎</m:t>
                    </m:r>
                    <m:r>
                      <a:rPr lang="en-US" altLang="zh-CN" sz="3200" i="1" baseline="-25000" dirty="0">
                        <a:latin typeface="Cambria Math"/>
                        <a:ea typeface="隶书" pitchFamily="49" charset="-122"/>
                      </a:rPr>
                      <m:t>23 </m:t>
                    </m:r>
                    <m:r>
                      <a:rPr lang="en-US" altLang="zh-CN" sz="3200" i="1" dirty="0" smtClean="0">
                        <a:latin typeface="Cambria Math"/>
                        <a:ea typeface="隶书" pitchFamily="49" charset="-122"/>
                      </a:rPr>
                      <m:t>)</m:t>
                    </m:r>
                  </m:oMath>
                </a14:m>
                <a:r>
                  <a:rPr lang="zh-CN" altLang="en-US" sz="3200" dirty="0">
                    <a:latin typeface="隶书" pitchFamily="49" charset="-122"/>
                    <a:ea typeface="隶书" pitchFamily="49" charset="-122"/>
                  </a:rPr>
                  <a:t>，可得到</a:t>
                </a:r>
                <a14:m>
                  <m:oMath xmlns:m="http://schemas.openxmlformats.org/officeDocument/2006/math">
                    <m:r>
                      <m:rPr>
                        <m:sty m:val="p"/>
                      </m:rPr>
                      <a:rPr lang="en-US" altLang="zh-CN" sz="3200" i="0" dirty="0" smtClean="0">
                        <a:latin typeface="Cambria Math"/>
                        <a:ea typeface="隶书" pitchFamily="49" charset="-122"/>
                      </a:rPr>
                      <m:t>Δ</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3</m:t>
                    </m:r>
                    <m:r>
                      <a:rPr lang="en-US" altLang="zh-CN" sz="3200" i="1" dirty="0">
                        <a:latin typeface="Cambria Math"/>
                        <a:ea typeface="隶书" pitchFamily="49" charset="-122"/>
                      </a:rPr>
                      <m:t> ≤ 9/5 </m:t>
                    </m:r>
                  </m:oMath>
                </a14:m>
                <a:r>
                  <a:rPr lang="zh-CN" altLang="en-US" sz="3200" dirty="0">
                    <a:latin typeface="隶书" pitchFamily="49" charset="-122"/>
                    <a:ea typeface="隶书" pitchFamily="49" charset="-122"/>
                  </a:rPr>
                  <a:t>时，原最优解不变。</a:t>
                </a:r>
              </a:p>
              <a:p>
                <a:endParaRPr lang="en-US" altLang="zh-CN" dirty="0"/>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521" t="-1735" b="-2820"/>
                </a:stretch>
              </a:blipFill>
            </p:spPr>
            <p:txBody>
              <a:bodyPr/>
              <a:lstStyle/>
              <a:p>
                <a:r>
                  <a:rPr lang="zh-CN" altLang="en-US">
                    <a:noFill/>
                  </a:rPr>
                  <a:t> </a:t>
                </a:r>
                <a:endParaRPr lang="zh-CN" altLang="en-US">
                  <a:noFill/>
                </a:endParaRPr>
              </a:p>
            </p:txBody>
          </p:sp>
        </mc:Fallback>
      </mc:AlternateContent>
      <p:graphicFrame>
        <p:nvGraphicFramePr>
          <p:cNvPr id="6" name="Object 3"/>
          <p:cNvGraphicFramePr>
            <a:graphicFrameLocks noChangeAspect="1"/>
          </p:cNvGraphicFramePr>
          <p:nvPr/>
        </p:nvGraphicFramePr>
        <p:xfrm>
          <a:off x="894978" y="1785267"/>
          <a:ext cx="8018462" cy="2039938"/>
        </p:xfrm>
        <a:graphic>
          <a:graphicData uri="http://schemas.openxmlformats.org/presentationml/2006/ole">
            <mc:AlternateContent xmlns:mc="http://schemas.openxmlformats.org/markup-compatibility/2006">
              <mc:Choice xmlns:v="urn:schemas-microsoft-com:vml" Requires="v">
                <p:oleObj spid="_x0000_s41139" name="Document" r:id="rId5" imgW="4940935" imgH="1459865" progId="Word.Document.8">
                  <p:embed/>
                </p:oleObj>
              </mc:Choice>
              <mc:Fallback>
                <p:oleObj name="Document" r:id="rId5" imgW="4940935" imgH="1459865" progId="Word.Document.8">
                  <p:embed/>
                  <p:pic>
                    <p:nvPicPr>
                      <p:cNvPr id="0" name="图片 41058"/>
                      <p:cNvPicPr>
                        <a:picLocks noChangeAspect="1" noChangeArrowheads="1"/>
                      </p:cNvPicPr>
                      <p:nvPr/>
                    </p:nvPicPr>
                    <p:blipFill>
                      <a:blip r:embed="rId6"/>
                      <a:srcRect/>
                      <a:stretch>
                        <a:fillRect/>
                      </a:stretch>
                    </p:blipFill>
                    <p:spPr bwMode="auto">
                      <a:xfrm>
                        <a:off x="894978" y="1785267"/>
                        <a:ext cx="8018462" cy="2039938"/>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4"/>
          <p:cNvGraphicFramePr>
            <a:graphicFrameLocks noChangeAspect="1"/>
          </p:cNvGraphicFramePr>
          <p:nvPr/>
        </p:nvGraphicFramePr>
        <p:xfrm>
          <a:off x="848544" y="3825205"/>
          <a:ext cx="7964487" cy="1917700"/>
        </p:xfrm>
        <a:graphic>
          <a:graphicData uri="http://schemas.openxmlformats.org/presentationml/2006/ole">
            <mc:AlternateContent xmlns:mc="http://schemas.openxmlformats.org/markup-compatibility/2006">
              <mc:Choice xmlns:v="urn:schemas-microsoft-com:vml" Requires="v">
                <p:oleObj spid="_x0000_s41140" name="Document" r:id="rId7" imgW="8046720" imgH="1950720" progId="Word.Document.8">
                  <p:embed/>
                </p:oleObj>
              </mc:Choice>
              <mc:Fallback>
                <p:oleObj name="Document" r:id="rId7" imgW="8046720" imgH="1950720" progId="Word.Document.8">
                  <p:embed/>
                  <p:pic>
                    <p:nvPicPr>
                      <p:cNvPr id="0" name="图片 41059"/>
                      <p:cNvPicPr>
                        <a:picLocks noChangeAspect="1" noChangeArrowheads="1"/>
                      </p:cNvPicPr>
                      <p:nvPr/>
                    </p:nvPicPr>
                    <p:blipFill>
                      <a:blip r:embed="rId8"/>
                      <a:srcRect/>
                      <a:stretch>
                        <a:fillRect/>
                      </a:stretch>
                    </p:blipFill>
                    <p:spPr bwMode="auto">
                      <a:xfrm>
                        <a:off x="848544" y="3825205"/>
                        <a:ext cx="7964487" cy="1917700"/>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ox(out)">
                                      <p:cBhvr>
                                        <p:cTn id="14" dur="500"/>
                                        <p:tgtEl>
                                          <p:spTgt spid="6"/>
                                        </p:tgtEl>
                                      </p:cBhvr>
                                    </p:animEffect>
                                  </p:childTnLst>
                                  <p:subTnLst>
                                    <p:audio>
                                      <p:cMediaNode>
                                        <p:cTn display="0" masterRel="sameClick">
                                          <p:stCondLst>
                                            <p:cond evt="begin" delay="0">
                                              <p:tn val="12"/>
                                            </p:cond>
                                          </p:stCondLst>
                                          <p:endCondLst>
                                            <p:cond evt="onStopAudio" delay="0">
                                              <p:tgtEl>
                                                <p:sldTgt/>
                                              </p:tgtEl>
                                            </p:cond>
                                          </p:endCondLst>
                                        </p:cTn>
                                        <p:tgtEl>
                                          <p:sndTgt r:embed="rId3" name="MsgSent.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out)">
                                      <p:cBhvr>
                                        <p:cTn id="19" dur="500"/>
                                        <p:tgtEl>
                                          <p:spTgt spid="7"/>
                                        </p:tgtEl>
                                      </p:cBhvr>
                                    </p:animEffect>
                                  </p:childTnLst>
                                  <p:subTnLst>
                                    <p:audio>
                                      <p:cMediaNode>
                                        <p:cTn display="0" masterRel="sameClick">
                                          <p:stCondLst>
                                            <p:cond evt="begin" delay="0">
                                              <p:tn val="17"/>
                                            </p:cond>
                                          </p:stCondLst>
                                          <p:endCondLst>
                                            <p:cond evt="onStopAudio" delay="0">
                                              <p:tgtEl>
                                                <p:sldTgt/>
                                              </p:tgtEl>
                                            </p:cond>
                                          </p:endCondLst>
                                        </p:cTn>
                                        <p:tgtEl>
                                          <p:sndTgt r:embed="rId3" name="MsgSent.wav"/>
                                        </p:tgtEl>
                                      </p:cMediaNode>
                                    </p:audio>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r>
              <a:rPr lang="en-US" altLang="zh-CN" dirty="0">
                <a:latin typeface="隶书" panose="02010509060101010101" pitchFamily="1" charset="-122"/>
              </a:rPr>
              <a:t> (</a:t>
            </a:r>
            <a:r>
              <a:rPr lang="zh-CN" altLang="en-US" dirty="0">
                <a:latin typeface="隶书" panose="02010509060101010101" pitchFamily="1" charset="-122"/>
              </a:rPr>
              <a:t>续</a:t>
            </a:r>
            <a:r>
              <a:rPr lang="en-US" altLang="zh-CN" dirty="0">
                <a:latin typeface="隶书" panose="02010509060101010101" pitchFamily="1" charset="-122"/>
              </a:rPr>
              <a:t>2)</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lnSpc>
                    <a:spcPct val="70000"/>
                  </a:lnSpc>
                </a:pPr>
                <a:r>
                  <a:rPr lang="zh-CN" altLang="en-US" dirty="0"/>
                  <a:t>考虑检验数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𝝈</m:t>
                        </m:r>
                      </m:e>
                      <m:sub>
                        <m:r>
                          <a:rPr lang="en-US" altLang="zh-CN" i="1">
                            <a:latin typeface="Cambria Math"/>
                          </a:rPr>
                          <m:t>𝒋</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𝒄</m:t>
                        </m:r>
                      </m:e>
                      <m:sub>
                        <m:r>
                          <a:rPr lang="en-US" altLang="zh-CN" i="1">
                            <a:latin typeface="Cambria Math"/>
                          </a:rPr>
                          <m:t>𝒋</m:t>
                        </m:r>
                      </m:sub>
                    </m:sSub>
                    <m:r>
                      <a:rPr lang="en-US" altLang="zh-CN" i="1">
                        <a:latin typeface="Cambria Math"/>
                      </a:rPr>
                      <m:t>−</m:t>
                    </m:r>
                    <m:sSubSup>
                      <m:sSubSupPr>
                        <m:ctrlPr>
                          <a:rPr lang="en-US" altLang="zh-CN" i="1">
                            <a:latin typeface="Cambria Math" panose="02040503050406030204" pitchFamily="18" charset="0"/>
                          </a:rPr>
                        </m:ctrlPr>
                      </m:sSubSupPr>
                      <m:e>
                        <m:r>
                          <a:rPr lang="en-US" altLang="zh-CN" i="1">
                            <a:latin typeface="Cambria Math"/>
                          </a:rPr>
                          <m:t>𝜮</m:t>
                        </m:r>
                      </m:e>
                      <m:sub>
                        <m: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𝒎</m:t>
                        </m:r>
                      </m:sup>
                    </m:sSubSup>
                    <m:sSub>
                      <m:sSubPr>
                        <m:ctrlPr>
                          <a:rPr lang="en-US" altLang="zh-CN" i="1">
                            <a:latin typeface="Cambria Math" panose="02040503050406030204" pitchFamily="18" charset="0"/>
                          </a:rPr>
                        </m:ctrlPr>
                      </m:sSubPr>
                      <m:e>
                        <m:r>
                          <a:rPr lang="en-US" altLang="zh-CN" i="1">
                            <a:latin typeface="Cambria Math"/>
                          </a:rPr>
                          <m:t>𝒄</m:t>
                        </m:r>
                      </m:e>
                      <m:sub>
                        <m:sSub>
                          <m:sSubPr>
                            <m:ctrlPr>
                              <a:rPr lang="en-US" altLang="zh-CN" i="1">
                                <a:latin typeface="Cambria Math" panose="02040503050406030204" pitchFamily="18" charset="0"/>
                              </a:rPr>
                            </m:ctrlPr>
                          </m:sSubPr>
                          <m:e>
                            <m:r>
                              <a:rPr lang="en-US" altLang="zh-CN" i="1">
                                <a:latin typeface="Cambria Math"/>
                              </a:rPr>
                              <m:t>𝒓</m:t>
                            </m:r>
                          </m:e>
                          <m:sub>
                            <m:r>
                              <a:rPr lang="en-US" altLang="zh-CN" i="1">
                                <a:latin typeface="Cambria Math"/>
                              </a:rPr>
                              <m:t>𝒊</m:t>
                            </m:r>
                          </m:sub>
                        </m:sSub>
                      </m:sub>
                    </m:sSub>
                    <m:sSub>
                      <m:sSubPr>
                        <m:ctrlPr>
                          <a:rPr lang="en-US" altLang="zh-CN" i="1">
                            <a:latin typeface="Cambria Math" panose="02040503050406030204" pitchFamily="18" charset="0"/>
                          </a:rPr>
                        </m:ctrlPr>
                      </m:sSubPr>
                      <m:e>
                        <m:r>
                          <a:rPr lang="en-US" altLang="zh-CN" i="1">
                            <a:latin typeface="Cambria Math"/>
                          </a:rPr>
                          <m:t>𝒂</m:t>
                        </m:r>
                      </m:e>
                      <m:sub>
                        <m:sSub>
                          <m:sSubPr>
                            <m:ctrlPr>
                              <a:rPr lang="en-US" altLang="zh-CN" i="1">
                                <a:latin typeface="Cambria Math" panose="02040503050406030204" pitchFamily="18" charset="0"/>
                              </a:rPr>
                            </m:ctrlPr>
                          </m:sSubPr>
                          <m:e>
                            <m:r>
                              <a:rPr lang="en-US" altLang="zh-CN" i="1">
                                <a:latin typeface="Cambria Math"/>
                              </a:rPr>
                              <m:t>𝒓</m:t>
                            </m:r>
                          </m:e>
                          <m:sub>
                            <m:r>
                              <a:rPr lang="en-US" altLang="zh-CN" i="1">
                                <a:latin typeface="Cambria Math"/>
                              </a:rPr>
                              <m:t>𝒊</m:t>
                            </m:r>
                          </m:sub>
                        </m:sSub>
                        <m:r>
                          <a:rPr lang="en-US" altLang="zh-CN" i="1">
                            <a:latin typeface="Cambria Math"/>
                          </a:rPr>
                          <m:t>𝒋</m:t>
                        </m:r>
                      </m:sub>
                    </m:sSub>
                    <m:r>
                      <a:rPr lang="en-US" altLang="zh-CN" i="1">
                        <a:latin typeface="Cambria Math"/>
                      </a:rPr>
                      <m:t>, </m:t>
                    </m:r>
                    <m:r>
                      <a:rPr lang="en-US" altLang="zh-CN" i="1">
                        <a:latin typeface="Cambria Math"/>
                      </a:rPr>
                      <m:t>𝒋</m:t>
                    </m:r>
                    <m:r>
                      <a:rPr lang="en-US" altLang="zh-CN" i="1">
                        <a:latin typeface="Cambria Math"/>
                      </a:rPr>
                      <m:t>=</m:t>
                    </m:r>
                    <m:r>
                      <a:rPr lang="en-US" altLang="zh-CN" i="1">
                        <a:latin typeface="Cambria Math"/>
                      </a:rPr>
                      <m:t>𝟏</m:t>
                    </m:r>
                    <m:r>
                      <a:rPr lang="en-US" altLang="zh-CN" i="1">
                        <a:latin typeface="Cambria Math"/>
                      </a:rPr>
                      <m:t>,</m:t>
                    </m:r>
                    <m:r>
                      <a:rPr lang="en-US" altLang="zh-CN" i="1">
                        <a:latin typeface="Cambria Math"/>
                      </a:rPr>
                      <m:t>𝟐</m:t>
                    </m:r>
                    <m:r>
                      <a:rPr lang="en-US" altLang="zh-CN" i="1">
                        <a:latin typeface="Cambria Math"/>
                      </a:rPr>
                      <m:t>,⋯,</m:t>
                    </m:r>
                    <m:r>
                      <a:rPr lang="en-US" altLang="zh-CN" i="1">
                        <a:latin typeface="Cambria Math"/>
                      </a:rPr>
                      <m:t>𝒏</m:t>
                    </m:r>
                  </m:oMath>
                </a14:m>
                <a:endParaRPr lang="en-US" altLang="zh-CN" i="1" dirty="0"/>
              </a:p>
              <a:p>
                <a:pPr>
                  <a:lnSpc>
                    <a:spcPct val="90000"/>
                  </a:lnSpc>
                  <a:spcBef>
                    <a:spcPct val="10000"/>
                  </a:spcBef>
                  <a:buClr>
                    <a:schemeClr val="accent2"/>
                  </a:buClr>
                  <a:buSzPct val="80000"/>
                </a:pPr>
                <a:r>
                  <a:rPr lang="en-US" altLang="zh-CN" dirty="0">
                    <a:solidFill>
                      <a:srgbClr val="FF0000"/>
                    </a:solidFill>
                  </a:rPr>
                  <a:t>2. </a:t>
                </a:r>
                <a:r>
                  <a:rPr lang="zh-CN" altLang="en-US" dirty="0">
                    <a:solidFill>
                      <a:srgbClr val="FF0000"/>
                    </a:solidFill>
                  </a:rPr>
                  <a:t>若</a:t>
                </a:r>
                <a14:m>
                  <m:oMath xmlns:m="http://schemas.openxmlformats.org/officeDocument/2006/math">
                    <m:sSub>
                      <m:sSubPr>
                        <m:ctrlPr>
                          <a:rPr lang="en-US" altLang="zh-CN" b="1" i="1" dirty="0" smtClean="0">
                            <a:solidFill>
                              <a:srgbClr val="FF0000"/>
                            </a:solidFill>
                            <a:latin typeface="Cambria Math" panose="02040503050406030204" pitchFamily="18" charset="0"/>
                          </a:rPr>
                        </m:ctrlPr>
                      </m:sSubPr>
                      <m:e>
                        <m:r>
                          <a:rPr lang="en-US" altLang="zh-CN" i="1" dirty="0" smtClean="0">
                            <a:solidFill>
                              <a:srgbClr val="FF0000"/>
                            </a:solidFill>
                            <a:latin typeface="Cambria Math"/>
                          </a:rPr>
                          <m:t>𝑐</m:t>
                        </m:r>
                      </m:e>
                      <m:sub>
                        <m:r>
                          <a:rPr lang="en-US" altLang="zh-CN" i="1" dirty="0" smtClean="0">
                            <a:solidFill>
                              <a:srgbClr val="FF0000"/>
                            </a:solidFill>
                            <a:latin typeface="Cambria Math"/>
                          </a:rPr>
                          <m:t>𝑘</m:t>
                        </m:r>
                      </m:sub>
                    </m:sSub>
                  </m:oMath>
                </a14:m>
                <a:r>
                  <a:rPr lang="zh-CN" altLang="en-US" dirty="0">
                    <a:solidFill>
                      <a:srgbClr val="FF0000"/>
                    </a:solidFill>
                  </a:rPr>
                  <a:t>是基变量的系数</a:t>
                </a:r>
                <a:endParaRPr lang="en-US" altLang="zh-CN" dirty="0">
                  <a:solidFill>
                    <a:srgbClr val="FF0000"/>
                  </a:solidFill>
                </a:endParaRPr>
              </a:p>
              <a:p>
                <a:pPr>
                  <a:lnSpc>
                    <a:spcPct val="80000"/>
                  </a:lnSpc>
                  <a:spcBef>
                    <a:spcPct val="30000"/>
                  </a:spcBef>
                  <a:buNone/>
                </a:pPr>
                <a:r>
                  <a:rPr lang="zh-CN" altLang="en-US" sz="3200" dirty="0">
                    <a:solidFill>
                      <a:schemeClr val="tx1"/>
                    </a:solidFill>
                    <a:latin typeface="隶书" pitchFamily="49" charset="-122"/>
                  </a:rPr>
                  <a:t>设 </a:t>
                </a:r>
                <a14:m>
                  <m:oMath xmlns:m="http://schemas.openxmlformats.org/officeDocument/2006/math">
                    <m:r>
                      <a:rPr lang="en-US" altLang="zh-CN" sz="3200" i="1" dirty="0" smtClean="0">
                        <a:solidFill>
                          <a:schemeClr val="tx1"/>
                        </a:solidFill>
                        <a:latin typeface="Cambria Math"/>
                      </a:rPr>
                      <m:t>𝑐</m:t>
                    </m:r>
                    <m:r>
                      <a:rPr lang="en-US" altLang="zh-CN" sz="3200" i="1" baseline="-25000" dirty="0" err="1">
                        <a:solidFill>
                          <a:schemeClr val="tx1"/>
                        </a:solidFill>
                        <a:latin typeface="Cambria Math"/>
                      </a:rPr>
                      <m:t>𝑠</m:t>
                    </m:r>
                  </m:oMath>
                </a14:m>
                <a:r>
                  <a:rPr lang="en-US" altLang="zh-CN" sz="3200" dirty="0">
                    <a:solidFill>
                      <a:schemeClr val="tx1"/>
                    </a:solidFill>
                    <a:latin typeface="隶书" pitchFamily="49" charset="-122"/>
                  </a:rPr>
                  <a:t> </a:t>
                </a:r>
                <a:r>
                  <a:rPr lang="zh-CN" altLang="en-US" sz="3200" dirty="0">
                    <a:solidFill>
                      <a:schemeClr val="tx1"/>
                    </a:solidFill>
                    <a:latin typeface="隶书" pitchFamily="49" charset="-122"/>
                  </a:rPr>
                  <a:t>变化为 </a:t>
                </a:r>
                <a:r>
                  <a:rPr lang="en-US" altLang="zh-CN" sz="3200" i="0" dirty="0" err="1">
                    <a:solidFill>
                      <a:schemeClr val="tx1"/>
                    </a:solidFill>
                    <a:latin typeface="+mj-lt"/>
                  </a:rPr>
                  <a:t>c</a:t>
                </a:r>
                <a:r>
                  <a:rPr lang="en-US" altLang="zh-CN" sz="3200" i="0" baseline="-25000" dirty="0" err="1">
                    <a:solidFill>
                      <a:schemeClr val="tx1"/>
                    </a:solidFill>
                    <a:latin typeface="+mj-lt"/>
                  </a:rPr>
                  <a:t>s</a:t>
                </a:r>
                <a:r>
                  <a:rPr lang="en-US" altLang="zh-CN" sz="3200" i="0" dirty="0">
                    <a:solidFill>
                      <a:schemeClr val="tx1"/>
                    </a:solidFill>
                    <a:latin typeface="+mj-lt"/>
                  </a:rPr>
                  <a:t> + </a:t>
                </a:r>
                <a:r>
                  <a:rPr lang="en-US" altLang="zh-CN" sz="3200" i="0" dirty="0">
                    <a:solidFill>
                      <a:schemeClr val="tx1"/>
                    </a:solidFill>
                    <a:latin typeface="+mj-lt"/>
                    <a:sym typeface="Symbol" pitchFamily="18" charset="2"/>
                  </a:rPr>
                  <a:t></a:t>
                </a:r>
                <a:r>
                  <a:rPr lang="en-US" altLang="zh-CN" sz="3200" i="0" dirty="0">
                    <a:solidFill>
                      <a:schemeClr val="tx1"/>
                    </a:solidFill>
                    <a:latin typeface="+mj-lt"/>
                  </a:rPr>
                  <a:t>c</a:t>
                </a:r>
                <a:r>
                  <a:rPr lang="en-US" altLang="zh-CN" sz="3200" i="0" baseline="-25000" dirty="0">
                    <a:solidFill>
                      <a:schemeClr val="tx1"/>
                    </a:solidFill>
                    <a:latin typeface="+mj-lt"/>
                  </a:rPr>
                  <a:t>s  </a:t>
                </a:r>
                <a:r>
                  <a:rPr lang="zh-CN" altLang="en-US" sz="3200" dirty="0">
                    <a:solidFill>
                      <a:schemeClr val="tx1"/>
                    </a:solidFill>
                    <a:latin typeface="隶书" pitchFamily="49" charset="-122"/>
                  </a:rPr>
                  <a:t>，那么</a:t>
                </a:r>
                <a14:m>
                  <m:oMath xmlns:m="http://schemas.openxmlformats.org/officeDocument/2006/math">
                    <m:sSubSup>
                      <m:sSubSupPr>
                        <m:ctrlPr>
                          <a:rPr lang="en-US" altLang="zh-CN" sz="3200" b="1" i="1" smtClean="0">
                            <a:solidFill>
                              <a:schemeClr val="tx1"/>
                            </a:solidFill>
                            <a:latin typeface="Cambria Math" panose="02040503050406030204" pitchFamily="18" charset="0"/>
                          </a:rPr>
                        </m:ctrlPr>
                      </m:sSubSupPr>
                      <m:e>
                        <m:r>
                          <a:rPr lang="en-US" altLang="zh-CN" sz="3200" b="1" i="1" smtClean="0">
                            <a:solidFill>
                              <a:schemeClr val="tx1"/>
                            </a:solidFill>
                            <a:latin typeface="Cambria Math"/>
                          </a:rPr>
                          <m:t>𝝈</m:t>
                        </m:r>
                      </m:e>
                      <m:sub>
                        <m:r>
                          <a:rPr lang="en-US" altLang="zh-CN" sz="3200" b="1" i="1" smtClean="0">
                            <a:solidFill>
                              <a:schemeClr val="tx1"/>
                            </a:solidFill>
                            <a:latin typeface="Cambria Math"/>
                          </a:rPr>
                          <m:t>𝒋</m:t>
                        </m:r>
                      </m:sub>
                      <m:sup>
                        <m:r>
                          <a:rPr lang="en-US" altLang="zh-CN" sz="3200" b="1" i="1" smtClean="0">
                            <a:solidFill>
                              <a:schemeClr val="tx1"/>
                            </a:solidFill>
                            <a:latin typeface="Cambria Math"/>
                          </a:rPr>
                          <m:t>′</m:t>
                        </m:r>
                      </m:sup>
                    </m:sSubSup>
                    <m:r>
                      <a:rPr lang="en-US" altLang="zh-CN" sz="3200" b="1" i="1" smtClean="0">
                        <a:solidFill>
                          <a:schemeClr val="tx1"/>
                        </a:solidFill>
                        <a:latin typeface="Cambria Math"/>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𝒄</m:t>
                        </m:r>
                      </m:e>
                      <m:sub>
                        <m:r>
                          <a:rPr lang="en-US" altLang="zh-CN" sz="3200" b="1" i="1" smtClean="0">
                            <a:solidFill>
                              <a:schemeClr val="tx1"/>
                            </a:solidFill>
                            <a:latin typeface="Cambria Math"/>
                          </a:rPr>
                          <m:t>𝒋</m:t>
                        </m:r>
                      </m:sub>
                    </m:sSub>
                    <m:r>
                      <a:rPr lang="en-US" altLang="zh-CN" sz="3200" b="1" i="1" smtClean="0">
                        <a:solidFill>
                          <a:schemeClr val="tx1"/>
                        </a:solidFill>
                        <a:latin typeface="Cambria Math"/>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𝜮</m:t>
                        </m:r>
                      </m:e>
                      <m:sub>
                        <m:r>
                          <a:rPr lang="en-US" altLang="zh-CN" sz="3200" b="1" i="1" smtClean="0">
                            <a:solidFill>
                              <a:schemeClr val="tx1"/>
                            </a:solidFill>
                            <a:latin typeface="Cambria Math"/>
                          </a:rPr>
                          <m:t>𝒊</m:t>
                        </m:r>
                        <m:r>
                          <a:rPr lang="en-US" altLang="zh-CN" sz="3200" b="1" i="1" smtClean="0">
                            <a:solidFill>
                              <a:schemeClr val="tx1"/>
                            </a:solidFill>
                            <a:latin typeface="Cambria Math"/>
                          </a:rPr>
                          <m:t>≠</m:t>
                        </m:r>
                        <m:r>
                          <a:rPr lang="en-US" altLang="zh-CN" sz="3200" b="1" i="1" smtClean="0">
                            <a:solidFill>
                              <a:schemeClr val="tx1"/>
                            </a:solidFill>
                            <a:latin typeface="Cambria Math"/>
                          </a:rPr>
                          <m:t>𝒔</m:t>
                        </m:r>
                      </m:sub>
                    </m:sSub>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𝒄</m:t>
                        </m:r>
                      </m:e>
                      <m:sub>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𝒓</m:t>
                            </m:r>
                          </m:e>
                          <m:sub>
                            <m:r>
                              <a:rPr lang="en-US" altLang="zh-CN" sz="3200" b="1" i="1" smtClean="0">
                                <a:solidFill>
                                  <a:schemeClr val="tx1"/>
                                </a:solidFill>
                                <a:latin typeface="Cambria Math"/>
                              </a:rPr>
                              <m:t>𝒊</m:t>
                            </m:r>
                          </m:sub>
                        </m:sSub>
                      </m:sub>
                    </m:sSub>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𝒂</m:t>
                        </m:r>
                      </m:e>
                      <m:sub>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𝒓</m:t>
                            </m:r>
                          </m:e>
                          <m:sub>
                            <m:r>
                              <a:rPr lang="en-US" altLang="zh-CN" sz="3200" b="1" i="1" smtClean="0">
                                <a:solidFill>
                                  <a:schemeClr val="tx1"/>
                                </a:solidFill>
                                <a:latin typeface="Cambria Math"/>
                              </a:rPr>
                              <m:t>𝒊</m:t>
                            </m:r>
                          </m:sub>
                        </m:sSub>
                        <m:r>
                          <a:rPr lang="en-US" altLang="zh-CN" sz="3200" b="1" i="1" smtClean="0">
                            <a:solidFill>
                              <a:schemeClr val="tx1"/>
                            </a:solidFill>
                            <a:latin typeface="Cambria Math"/>
                          </a:rPr>
                          <m:t>𝒋</m:t>
                        </m:r>
                      </m:sub>
                    </m:sSub>
                    <m:r>
                      <a:rPr lang="en-US" altLang="zh-CN" sz="3200" b="1" i="1" smtClean="0">
                        <a:solidFill>
                          <a:schemeClr val="tx1"/>
                        </a:solidFill>
                        <a:latin typeface="Cambria Math"/>
                      </a:rPr>
                      <m:t>−</m:t>
                    </m:r>
                    <m:d>
                      <m:dPr>
                        <m:ctrlPr>
                          <a:rPr lang="en-US" altLang="zh-CN" sz="3200" b="1" i="1" smtClean="0">
                            <a:solidFill>
                              <a:schemeClr val="tx1"/>
                            </a:solidFill>
                            <a:latin typeface="Cambria Math" panose="02040503050406030204" pitchFamily="18" charset="0"/>
                          </a:rPr>
                        </m:ctrlPr>
                      </m:dPr>
                      <m:e>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𝒄</m:t>
                            </m:r>
                          </m:e>
                          <m:sub>
                            <m:r>
                              <a:rPr lang="en-US" altLang="zh-CN" sz="3200" b="1" i="1" smtClean="0">
                                <a:solidFill>
                                  <a:schemeClr val="tx1"/>
                                </a:solidFill>
                                <a:latin typeface="Cambria Math"/>
                              </a:rPr>
                              <m:t>𝒔</m:t>
                            </m:r>
                          </m:sub>
                        </m:sSub>
                        <m:r>
                          <a:rPr lang="en-US" altLang="zh-CN" sz="3200" b="1" i="1" smtClean="0">
                            <a:solidFill>
                              <a:schemeClr val="tx1"/>
                            </a:solidFill>
                            <a:latin typeface="Cambria Math"/>
                          </a:rPr>
                          <m:t>+</m:t>
                        </m:r>
                        <m:r>
                          <a:rPr lang="en-US" altLang="zh-CN" sz="3200" b="1" i="1" smtClean="0">
                            <a:solidFill>
                              <a:schemeClr val="tx1"/>
                            </a:solidFill>
                            <a:latin typeface="Cambria Math"/>
                          </a:rPr>
                          <m:t>𝜟</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𝒄</m:t>
                            </m:r>
                          </m:e>
                          <m:sub>
                            <m:r>
                              <a:rPr lang="en-US" altLang="zh-CN" sz="3200" b="1" i="1" smtClean="0">
                                <a:solidFill>
                                  <a:schemeClr val="tx1"/>
                                </a:solidFill>
                                <a:latin typeface="Cambria Math"/>
                              </a:rPr>
                              <m:t>𝒔</m:t>
                            </m:r>
                          </m:sub>
                        </m:sSub>
                      </m:e>
                    </m:d>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𝒂</m:t>
                        </m:r>
                      </m:e>
                      <m:sub>
                        <m:r>
                          <a:rPr lang="en-US" altLang="zh-CN" sz="3200" b="1" i="1" smtClean="0">
                            <a:solidFill>
                              <a:schemeClr val="tx1"/>
                            </a:solidFill>
                            <a:latin typeface="Cambria Math"/>
                          </a:rPr>
                          <m:t>𝒔𝒋</m:t>
                        </m:r>
                      </m:sub>
                    </m:sSub>
                    <m:r>
                      <a:rPr lang="en-US" altLang="zh-CN" sz="3200" b="1" i="1" smtClean="0">
                        <a:solidFill>
                          <a:schemeClr val="tx1"/>
                        </a:solidFill>
                        <a:latin typeface="Cambria Math"/>
                      </a:rPr>
                      <m:t>=</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𝝈</m:t>
                        </m:r>
                      </m:e>
                      <m:sub>
                        <m:r>
                          <a:rPr lang="en-US" altLang="zh-CN" sz="3200" b="1" i="1" smtClean="0">
                            <a:solidFill>
                              <a:schemeClr val="tx1"/>
                            </a:solidFill>
                            <a:latin typeface="Cambria Math"/>
                          </a:rPr>
                          <m:t>𝒋</m:t>
                        </m:r>
                      </m:sub>
                    </m:sSub>
                    <m:r>
                      <a:rPr lang="en-US" altLang="zh-CN" sz="3200" b="1" i="1" smtClean="0">
                        <a:solidFill>
                          <a:schemeClr val="tx1"/>
                        </a:solidFill>
                        <a:latin typeface="Cambria Math"/>
                      </a:rPr>
                      <m:t>−</m:t>
                    </m:r>
                    <m:r>
                      <a:rPr lang="en-US" altLang="zh-CN" sz="3200" b="1" i="1" smtClean="0">
                        <a:solidFill>
                          <a:schemeClr val="tx1"/>
                        </a:solidFill>
                        <a:latin typeface="Cambria Math"/>
                      </a:rPr>
                      <m:t>𝜟</m:t>
                    </m:r>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𝒄</m:t>
                        </m:r>
                      </m:e>
                      <m:sub>
                        <m:r>
                          <a:rPr lang="en-US" altLang="zh-CN" sz="3200" b="1" i="1" smtClean="0">
                            <a:solidFill>
                              <a:schemeClr val="tx1"/>
                            </a:solidFill>
                            <a:latin typeface="Cambria Math"/>
                          </a:rPr>
                          <m:t>𝒔</m:t>
                        </m:r>
                      </m:sub>
                    </m:sSub>
                    <m:sSub>
                      <m:sSubPr>
                        <m:ctrlPr>
                          <a:rPr lang="en-US" altLang="zh-CN" sz="3200" b="1" i="1" smtClean="0">
                            <a:solidFill>
                              <a:schemeClr val="tx1"/>
                            </a:solidFill>
                            <a:latin typeface="Cambria Math" panose="02040503050406030204" pitchFamily="18" charset="0"/>
                          </a:rPr>
                        </m:ctrlPr>
                      </m:sSubPr>
                      <m:e>
                        <m:r>
                          <a:rPr lang="en-US" altLang="zh-CN" sz="3200" b="1" i="1" smtClean="0">
                            <a:solidFill>
                              <a:schemeClr val="tx1"/>
                            </a:solidFill>
                            <a:latin typeface="Cambria Math"/>
                          </a:rPr>
                          <m:t>𝒂</m:t>
                        </m:r>
                      </m:e>
                      <m:sub>
                        <m:r>
                          <a:rPr lang="en-US" altLang="zh-CN" sz="3200" b="1" i="1" smtClean="0">
                            <a:solidFill>
                              <a:schemeClr val="tx1"/>
                            </a:solidFill>
                            <a:latin typeface="Cambria Math"/>
                          </a:rPr>
                          <m:t>𝒔𝒋</m:t>
                        </m:r>
                      </m:sub>
                    </m:sSub>
                    <m:r>
                      <a:rPr lang="en-US" altLang="zh-CN" sz="3200" b="1" i="0" smtClean="0">
                        <a:solidFill>
                          <a:schemeClr val="tx1"/>
                        </a:solidFill>
                        <a:latin typeface="Cambria Math"/>
                      </a:rPr>
                      <m:t>,</m:t>
                    </m:r>
                  </m:oMath>
                </a14:m>
                <a:endParaRPr lang="en-US" altLang="zh-CN" sz="3200" dirty="0">
                  <a:solidFill>
                    <a:schemeClr val="tx1"/>
                  </a:solidFill>
                  <a:latin typeface="隶书" pitchFamily="49" charset="-122"/>
                </a:endParaRPr>
              </a:p>
              <a:p>
                <a:pPr>
                  <a:lnSpc>
                    <a:spcPct val="90000"/>
                  </a:lnSpc>
                  <a:spcBef>
                    <a:spcPct val="30000"/>
                  </a:spcBef>
                  <a:buClr>
                    <a:schemeClr val="accent2"/>
                  </a:buClr>
                  <a:buSzPct val="80000"/>
                </a:pPr>
                <a:r>
                  <a:rPr lang="zh-CN" altLang="en-US" sz="3200" dirty="0">
                    <a:latin typeface="隶书" pitchFamily="49" charset="-122"/>
                  </a:rPr>
                  <a:t>对所有非基变量，只要对所有非基变量</a:t>
                </a:r>
                <a14:m>
                  <m:oMath xmlns:m="http://schemas.openxmlformats.org/officeDocument/2006/math">
                    <m:sSubSup>
                      <m:sSubSupPr>
                        <m:ctrlPr>
                          <a:rPr lang="en-US" altLang="zh-CN" sz="3200" b="1" i="1" smtClean="0">
                            <a:latin typeface="Cambria Math" panose="02040503050406030204" pitchFamily="18" charset="0"/>
                          </a:rPr>
                        </m:ctrlPr>
                      </m:sSubSupPr>
                      <m:e>
                        <m:r>
                          <a:rPr lang="en-US" altLang="zh-CN" sz="3200" b="1" i="1" smtClean="0">
                            <a:latin typeface="Cambria Math"/>
                          </a:rPr>
                          <m:t>𝝈</m:t>
                        </m:r>
                      </m:e>
                      <m:sub>
                        <m:r>
                          <a:rPr lang="en-US" altLang="zh-CN" sz="3200" b="1" i="1" smtClean="0">
                            <a:latin typeface="Cambria Math"/>
                          </a:rPr>
                          <m:t>𝒋</m:t>
                        </m:r>
                      </m:sub>
                      <m:sup>
                        <m:r>
                          <a:rPr lang="en-US" altLang="zh-CN" sz="3200" b="1" i="1" smtClean="0">
                            <a:latin typeface="Cambria Math"/>
                          </a:rPr>
                          <m:t>′</m:t>
                        </m:r>
                      </m:sup>
                    </m:sSubSup>
                    <m:r>
                      <a:rPr lang="en-US" altLang="zh-CN" sz="3200" b="1" i="1" smtClean="0">
                        <a:latin typeface="Cambria Math"/>
                      </a:rPr>
                      <m:t>≤</m:t>
                    </m:r>
                    <m:r>
                      <a:rPr lang="en-US" altLang="zh-CN" sz="3200" b="1" i="1" smtClean="0">
                        <a:latin typeface="Cambria Math"/>
                      </a:rPr>
                      <m:t>𝟎</m:t>
                    </m:r>
                  </m:oMath>
                </a14:m>
                <a:r>
                  <a:rPr lang="zh-CN" altLang="en-US" sz="3200" dirty="0">
                    <a:latin typeface="隶书" pitchFamily="49" charset="-122"/>
                    <a:sym typeface="Symbol" pitchFamily="18" charset="2"/>
                  </a:rPr>
                  <a:t>，即  </a:t>
                </a:r>
                <a14:m>
                  <m:oMath xmlns:m="http://schemas.openxmlformats.org/officeDocument/2006/math">
                    <m:sSubSup>
                      <m:sSubSupPr>
                        <m:ctrlPr>
                          <a:rPr lang="en-US" altLang="zh-CN" sz="3200" b="1" i="1" dirty="0" smtClean="0">
                            <a:latin typeface="Cambria Math" panose="02040503050406030204" pitchFamily="18" charset="0"/>
                            <a:sym typeface="Symbol" pitchFamily="18" charset="2"/>
                          </a:rPr>
                        </m:ctrlPr>
                      </m:sSubSupPr>
                      <m:e>
                        <m:r>
                          <a:rPr lang="en-US" altLang="zh-CN" sz="3200" b="1" i="1" dirty="0" smtClean="0">
                            <a:latin typeface="Cambria Math"/>
                            <a:sym typeface="Symbol" pitchFamily="18" charset="2"/>
                          </a:rPr>
                          <m:t>𝝈</m:t>
                        </m:r>
                      </m:e>
                      <m:sub>
                        <m:r>
                          <a:rPr lang="en-US" altLang="zh-CN" sz="3200" b="1" i="1" dirty="0" smtClean="0">
                            <a:latin typeface="Cambria Math"/>
                            <a:sym typeface="Symbol" pitchFamily="18" charset="2"/>
                          </a:rPr>
                          <m:t>𝒋</m:t>
                        </m:r>
                      </m:sub>
                      <m:sup>
                        <m:r>
                          <a:rPr lang="en-US" altLang="zh-CN" sz="3200" b="1" i="1" dirty="0" smtClean="0">
                            <a:latin typeface="Cambria Math"/>
                            <a:sym typeface="Symbol" pitchFamily="18" charset="2"/>
                          </a:rPr>
                          <m:t>′</m:t>
                        </m:r>
                      </m:sup>
                    </m:sSubSup>
                    <m:r>
                      <a:rPr lang="en-US" altLang="zh-CN" sz="3200" b="1" i="1" dirty="0" smtClean="0">
                        <a:latin typeface="Cambria Math"/>
                        <a:sym typeface="Symbol" pitchFamily="18" charset="2"/>
                      </a:rPr>
                      <m:t>≤</m:t>
                    </m:r>
                    <m:r>
                      <a:rPr lang="en-US" altLang="zh-CN" sz="3200" b="1" i="1" dirty="0" smtClean="0">
                        <a:latin typeface="Cambria Math"/>
                        <a:sym typeface="Symbol" pitchFamily="18" charset="2"/>
                      </a:rPr>
                      <m:t>𝜟</m:t>
                    </m:r>
                    <m:sSub>
                      <m:sSubPr>
                        <m:ctrlPr>
                          <a:rPr lang="en-US" altLang="zh-CN" sz="3200" b="1" i="1" dirty="0" smtClean="0">
                            <a:latin typeface="Cambria Math" panose="02040503050406030204" pitchFamily="18" charset="0"/>
                            <a:sym typeface="Symbol" pitchFamily="18" charset="2"/>
                          </a:rPr>
                        </m:ctrlPr>
                      </m:sSubPr>
                      <m:e>
                        <m:r>
                          <a:rPr lang="en-US" altLang="zh-CN" sz="3200" b="1" i="1" dirty="0" smtClean="0">
                            <a:latin typeface="Cambria Math"/>
                            <a:sym typeface="Symbol" pitchFamily="18" charset="2"/>
                          </a:rPr>
                          <m:t>𝒄</m:t>
                        </m:r>
                      </m:e>
                      <m:sub>
                        <m:r>
                          <a:rPr lang="en-US" altLang="zh-CN" sz="3200" b="1" i="1" dirty="0" smtClean="0">
                            <a:latin typeface="Cambria Math"/>
                            <a:sym typeface="Symbol" pitchFamily="18" charset="2"/>
                          </a:rPr>
                          <m:t>𝒔</m:t>
                        </m:r>
                      </m:sub>
                    </m:sSub>
                    <m:sSub>
                      <m:sSubPr>
                        <m:ctrlPr>
                          <a:rPr lang="en-US" altLang="zh-CN" sz="3200" b="1" i="1" dirty="0" smtClean="0">
                            <a:latin typeface="Cambria Math" panose="02040503050406030204" pitchFamily="18" charset="0"/>
                            <a:sym typeface="Symbol" pitchFamily="18" charset="2"/>
                          </a:rPr>
                        </m:ctrlPr>
                      </m:sSubPr>
                      <m:e>
                        <m:r>
                          <a:rPr lang="en-US" altLang="zh-CN" sz="3200" b="1" i="1" dirty="0" smtClean="0">
                            <a:latin typeface="Cambria Math"/>
                            <a:sym typeface="Symbol" pitchFamily="18" charset="2"/>
                          </a:rPr>
                          <m:t>𝒂</m:t>
                        </m:r>
                      </m:e>
                      <m:sub>
                        <m:r>
                          <a:rPr lang="en-US" altLang="zh-CN" sz="3200" b="1" i="1" dirty="0" smtClean="0">
                            <a:latin typeface="Cambria Math"/>
                            <a:sym typeface="Symbol" pitchFamily="18" charset="2"/>
                          </a:rPr>
                          <m:t>𝒔𝒋</m:t>
                        </m:r>
                      </m:sub>
                    </m:sSub>
                  </m:oMath>
                </a14:m>
                <a:r>
                  <a:rPr lang="zh-CN" altLang="en-US" sz="3200" baseline="-25000" dirty="0">
                    <a:latin typeface="隶书" pitchFamily="49" charset="-122"/>
                    <a:sym typeface="Symbol" pitchFamily="18" charset="2"/>
                  </a:rPr>
                  <a:t>，</a:t>
                </a:r>
                <a:r>
                  <a:rPr lang="zh-CN" altLang="en-US" sz="3200" dirty="0">
                    <a:latin typeface="隶书" pitchFamily="49" charset="-122"/>
                    <a:sym typeface="Symbol" pitchFamily="18" charset="2"/>
                  </a:rPr>
                  <a:t>则最优解不变；否则，将最优单纯形表中的检验数</a:t>
                </a:r>
                <a:r>
                  <a:rPr lang="zh-CN" altLang="en-US" sz="3200" i="1" dirty="0">
                    <a:latin typeface="隶书" pitchFamily="49" charset="-122"/>
                    <a:sym typeface="Symbol" pitchFamily="18" charset="2"/>
                  </a:rPr>
                  <a:t></a:t>
                </a:r>
                <a:r>
                  <a:rPr lang="en-US" altLang="zh-CN" sz="3200" i="1" baseline="-25000" dirty="0">
                    <a:latin typeface="隶书" pitchFamily="49" charset="-122"/>
                    <a:sym typeface="Symbol" pitchFamily="18" charset="2"/>
                  </a:rPr>
                  <a:t>j</a:t>
                </a:r>
                <a:r>
                  <a:rPr lang="en-US" altLang="zh-CN" sz="3200" dirty="0">
                    <a:latin typeface="隶书" pitchFamily="49" charset="-122"/>
                  </a:rPr>
                  <a:t> </a:t>
                </a:r>
                <a:r>
                  <a:rPr lang="zh-CN" altLang="en-US" sz="3200" dirty="0">
                    <a:latin typeface="隶书" pitchFamily="49" charset="-122"/>
                  </a:rPr>
                  <a:t>用</a:t>
                </a:r>
                <a14:m>
                  <m:oMath xmlns:m="http://schemas.openxmlformats.org/officeDocument/2006/math">
                    <m:sSubSup>
                      <m:sSubSupPr>
                        <m:ctrlPr>
                          <a:rPr lang="en-US" altLang="zh-CN" sz="3200" b="1" i="1" smtClean="0">
                            <a:latin typeface="Cambria Math" panose="02040503050406030204" pitchFamily="18" charset="0"/>
                          </a:rPr>
                        </m:ctrlPr>
                      </m:sSubSupPr>
                      <m:e>
                        <m:r>
                          <a:rPr lang="en-US" altLang="zh-CN" sz="3200" b="1" i="1" smtClean="0">
                            <a:latin typeface="Cambria Math"/>
                          </a:rPr>
                          <m:t>𝝈</m:t>
                        </m:r>
                      </m:e>
                      <m:sub>
                        <m:r>
                          <a:rPr lang="en-US" altLang="zh-CN" sz="3200" b="1" i="1" smtClean="0">
                            <a:latin typeface="Cambria Math"/>
                          </a:rPr>
                          <m:t>𝒋</m:t>
                        </m:r>
                      </m:sub>
                      <m:sup>
                        <m:r>
                          <a:rPr lang="en-US" altLang="zh-CN" sz="3200" b="1" i="1" smtClean="0">
                            <a:latin typeface="Cambria Math"/>
                          </a:rPr>
                          <m:t>′</m:t>
                        </m:r>
                      </m:sup>
                    </m:sSubSup>
                  </m:oMath>
                </a14:m>
                <a:r>
                  <a:rPr lang="zh-CN" altLang="en-US" sz="3200" dirty="0">
                    <a:latin typeface="隶书" pitchFamily="49" charset="-122"/>
                  </a:rPr>
                  <a:t>取代，继续单纯形法的表格计算</a:t>
                </a:r>
              </a:p>
              <a:p>
                <a:pPr marL="342900" indent="-342900">
                  <a:lnSpc>
                    <a:spcPct val="90000"/>
                  </a:lnSpc>
                  <a:spcBef>
                    <a:spcPct val="50000"/>
                  </a:spcBef>
                  <a:buClr>
                    <a:schemeClr val="accent2"/>
                  </a:buClr>
                  <a:buSzPct val="80000"/>
                  <a:buNone/>
                </a:pPr>
                <a:r>
                  <a:rPr lang="zh-CN" altLang="en-US" sz="3200" dirty="0">
                    <a:latin typeface="隶书" pitchFamily="49" charset="-122"/>
                  </a:rPr>
                  <a:t> </a:t>
                </a:r>
                <a14:m>
                  <m:oMath xmlns:m="http://schemas.openxmlformats.org/officeDocument/2006/math">
                    <m:r>
                      <a:rPr lang="zh-CN" altLang="en-US" sz="3200" i="1" dirty="0" smtClean="0">
                        <a:latin typeface="Cambria Math"/>
                      </a:rPr>
                      <m:t> </m:t>
                    </m:r>
                    <m:r>
                      <a:rPr lang="en-US" altLang="zh-CN" sz="3200" i="1" dirty="0">
                        <a:latin typeface="Cambria Math"/>
                      </a:rPr>
                      <m:t>𝑀𝑎𝑥</m:t>
                    </m:r>
                    <m:r>
                      <a:rPr lang="en-US" altLang="zh-CN" sz="3200" i="1" dirty="0">
                        <a:latin typeface="Cambria Math"/>
                      </a:rPr>
                      <m:t>{</m:t>
                    </m:r>
                    <m:r>
                      <a:rPr lang="en-US" altLang="zh-CN" sz="3200" b="1" i="1" dirty="0" smtClean="0">
                        <a:latin typeface="Cambria Math" panose="02040503050406030204" pitchFamily="18" charset="0"/>
                      </a:rPr>
                      <m:t>𝝈</m:t>
                    </m:r>
                    <m:r>
                      <a:rPr lang="en-US" altLang="zh-CN" sz="3200" i="1" baseline="-25000" dirty="0">
                        <a:latin typeface="Cambria Math"/>
                        <a:sym typeface="Symbol" pitchFamily="18" charset="2"/>
                      </a:rPr>
                      <m:t>𝑗</m:t>
                    </m:r>
                    <m:r>
                      <a:rPr lang="en-US" altLang="zh-CN" sz="3200" i="1" dirty="0">
                        <a:latin typeface="Cambria Math"/>
                      </a:rPr>
                      <m:t>/</m:t>
                    </m:r>
                    <m:r>
                      <a:rPr lang="en-US" altLang="zh-CN" sz="3200" i="1" dirty="0" err="1">
                        <a:latin typeface="Cambria Math"/>
                      </a:rPr>
                      <m:t>𝑎</m:t>
                    </m:r>
                    <m:r>
                      <a:rPr lang="en-US" altLang="zh-CN" sz="3200" i="1" baseline="-25000" dirty="0" err="1">
                        <a:latin typeface="Cambria Math"/>
                      </a:rPr>
                      <m:t>𝑠𝑗</m:t>
                    </m:r>
                    <m:r>
                      <a:rPr lang="en-US" altLang="zh-CN" sz="3200" i="1" dirty="0" err="1">
                        <a:latin typeface="Cambria Math"/>
                        <a:sym typeface="Symbol" pitchFamily="18" charset="2"/>
                      </a:rPr>
                      <m:t></m:t>
                    </m:r>
                    <m:r>
                      <a:rPr lang="en-US" altLang="zh-CN" sz="3200" i="1" dirty="0" err="1">
                        <a:latin typeface="Cambria Math"/>
                      </a:rPr>
                      <m:t>𝑎</m:t>
                    </m:r>
                    <m:r>
                      <a:rPr lang="en-US" altLang="zh-CN" sz="3200" i="1" baseline="-25000" dirty="0" err="1">
                        <a:latin typeface="Cambria Math"/>
                      </a:rPr>
                      <m:t>𝑠𝑗</m:t>
                    </m:r>
                    <m:r>
                      <a:rPr lang="en-US" altLang="zh-CN" sz="3200" i="1" dirty="0">
                        <a:latin typeface="Cambria Math"/>
                        <a:sym typeface="Symbol" pitchFamily="18" charset="2"/>
                      </a:rPr>
                      <m:t>&gt;0}≤</m:t>
                    </m:r>
                    <m:r>
                      <a:rPr lang="en-US" altLang="zh-CN" sz="3200" i="1" dirty="0" err="1">
                        <a:latin typeface="Cambria Math"/>
                      </a:rPr>
                      <m:t>𝑐</m:t>
                    </m:r>
                    <m:r>
                      <a:rPr lang="en-US" altLang="zh-CN" sz="3200" i="1" baseline="-25000" dirty="0" err="1">
                        <a:latin typeface="Cambria Math"/>
                      </a:rPr>
                      <m:t>𝑠</m:t>
                    </m:r>
                    <m:r>
                      <a:rPr lang="en-US" altLang="zh-CN" sz="3200" i="1" dirty="0" err="1">
                        <a:latin typeface="Cambria Math"/>
                      </a:rPr>
                      <m:t>≤</m:t>
                    </m:r>
                    <m:r>
                      <a:rPr lang="en-US" altLang="zh-CN" sz="3200" i="1" dirty="0" err="1">
                        <a:latin typeface="Cambria Math"/>
                      </a:rPr>
                      <m:t>𝑀𝑖𝑛</m:t>
                    </m:r>
                    <m:r>
                      <a:rPr lang="en-US" altLang="zh-CN" sz="3200" i="1" dirty="0">
                        <a:latin typeface="Cambria Math"/>
                      </a:rPr>
                      <m:t>{</m:t>
                    </m:r>
                    <m:r>
                      <a:rPr lang="en-US" altLang="zh-CN" sz="3200" i="1" dirty="0">
                        <a:latin typeface="Cambria Math"/>
                        <a:sym typeface="Symbol" pitchFamily="18" charset="2"/>
                      </a:rPr>
                      <m:t></m:t>
                    </m:r>
                    <m:r>
                      <a:rPr lang="en-US" altLang="zh-CN" sz="3200" i="1" baseline="-25000" dirty="0">
                        <a:latin typeface="Cambria Math"/>
                        <a:sym typeface="Symbol" pitchFamily="18" charset="2"/>
                      </a:rPr>
                      <m:t>𝑗</m:t>
                    </m:r>
                    <m:r>
                      <a:rPr lang="en-US" altLang="zh-CN" sz="3200" i="1" dirty="0">
                        <a:latin typeface="Cambria Math"/>
                      </a:rPr>
                      <m:t>/</m:t>
                    </m:r>
                    <m:r>
                      <a:rPr lang="en-US" altLang="zh-CN" sz="3200" i="1" dirty="0" err="1">
                        <a:latin typeface="Cambria Math"/>
                      </a:rPr>
                      <m:t>𝑎</m:t>
                    </m:r>
                    <m:r>
                      <a:rPr lang="en-US" altLang="zh-CN" sz="3200" i="1" baseline="-25000" dirty="0" err="1">
                        <a:latin typeface="Cambria Math"/>
                      </a:rPr>
                      <m:t>𝑠𝑗</m:t>
                    </m:r>
                    <m:r>
                      <a:rPr lang="en-US" altLang="zh-CN" sz="3200" i="1" dirty="0" err="1">
                        <a:latin typeface="Cambria Math"/>
                        <a:sym typeface="Symbol" pitchFamily="18" charset="2"/>
                      </a:rPr>
                      <m:t></m:t>
                    </m:r>
                    <m:r>
                      <a:rPr lang="en-US" altLang="zh-CN" sz="3200" i="1" dirty="0" err="1">
                        <a:latin typeface="Cambria Math"/>
                      </a:rPr>
                      <m:t>𝑎</m:t>
                    </m:r>
                    <m:r>
                      <a:rPr lang="en-US" altLang="zh-CN" sz="3200" i="1" baseline="-25000" dirty="0" err="1">
                        <a:latin typeface="Cambria Math"/>
                      </a:rPr>
                      <m:t>𝑠𝑗</m:t>
                    </m:r>
                    <m:r>
                      <a:rPr lang="en-US" altLang="zh-CN" sz="3200" i="1" dirty="0">
                        <a:latin typeface="Cambria Math"/>
                        <a:sym typeface="Symbol" pitchFamily="18" charset="2"/>
                      </a:rPr>
                      <m:t>&lt;0} </m:t>
                    </m:r>
                  </m:oMath>
                </a14:m>
                <a:endParaRPr lang="en-US" altLang="zh-CN" sz="3200" dirty="0">
                  <a:latin typeface="隶书" pitchFamily="49" charset="-122"/>
                </a:endParaRPr>
              </a:p>
              <a:p>
                <a:pPr>
                  <a:lnSpc>
                    <a:spcPct val="80000"/>
                  </a:lnSpc>
                  <a:spcBef>
                    <a:spcPct val="30000"/>
                  </a:spcBef>
                  <a:buNone/>
                </a:pPr>
                <a:endParaRPr lang="zh-CN" altLang="en-US" sz="3200" dirty="0">
                  <a:solidFill>
                    <a:schemeClr val="tx1"/>
                  </a:solidFill>
                  <a:latin typeface="隶书" pitchFamily="49" charset="-122"/>
                </a:endParaRPr>
              </a:p>
              <a:p>
                <a:pPr>
                  <a:lnSpc>
                    <a:spcPct val="80000"/>
                  </a:lnSpc>
                  <a:spcBef>
                    <a:spcPct val="30000"/>
                  </a:spcBef>
                  <a:buNone/>
                </a:pPr>
                <a:r>
                  <a:rPr lang="zh-CN" altLang="en-US" sz="2400" dirty="0"/>
                  <a:t>        </a:t>
                </a:r>
                <a:endParaRPr lang="zh-CN" altLang="en-US" dirty="0">
                  <a:solidFill>
                    <a:srgbClr val="FF0000"/>
                  </a:solidFill>
                </a:endParaRP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720" t="-2928"/>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r>
              <a:rPr lang="en-US" altLang="zh-CN" dirty="0">
                <a:latin typeface="隶书" panose="02010509060101010101" pitchFamily="1" charset="-122"/>
              </a:rPr>
              <a:t>-</a:t>
            </a:r>
            <a:r>
              <a:rPr lang="zh-CN" altLang="en-US" dirty="0">
                <a:latin typeface="隶书" panose="02010509060101010101" pitchFamily="1" charset="-122"/>
              </a:rPr>
              <a:t>例子</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chemeClr val="accent2"/>
                  </a:buClr>
                  <a:buSzPct val="80000"/>
                </a:pPr>
                <a:r>
                  <a:rPr lang="zh-CN" altLang="en-US" dirty="0">
                    <a:solidFill>
                      <a:srgbClr val="0000FF"/>
                    </a:solidFill>
                  </a:rPr>
                  <a:t>例子 </a:t>
                </a:r>
                <a14:m>
                  <m:oMath xmlns:m="http://schemas.openxmlformats.org/officeDocument/2006/math">
                    <m:r>
                      <a:rPr lang="en-US" altLang="zh-CN" b="1" i="1" smtClean="0">
                        <a:solidFill>
                          <a:srgbClr val="0000FF"/>
                        </a:solidFill>
                        <a:latin typeface="Cambria Math"/>
                      </a:rPr>
                      <m:t>𝑴𝒂𝒙</m:t>
                    </m:r>
                    <m:r>
                      <m:rPr>
                        <m:nor/>
                      </m:rPr>
                      <a:rPr lang="en-US" altLang="zh-CN" sz="3200" dirty="0">
                        <a:solidFill>
                          <a:srgbClr val="0000FF"/>
                        </a:solidFill>
                        <a:latin typeface="隶书" pitchFamily="49" charset="-122"/>
                      </a:rPr>
                      <m:t> </m:t>
                    </m:r>
                    <m:r>
                      <a:rPr lang="en-US" altLang="zh-CN" sz="3200" i="1" dirty="0">
                        <a:solidFill>
                          <a:srgbClr val="0000FF"/>
                        </a:solidFill>
                        <a:latin typeface="Cambria Math"/>
                      </a:rPr>
                      <m:t>𝑧</m:t>
                    </m:r>
                    <m:r>
                      <a:rPr lang="en-US" altLang="zh-CN" sz="3200" i="1" dirty="0">
                        <a:solidFill>
                          <a:srgbClr val="0000FF"/>
                        </a:solidFill>
                        <a:latin typeface="Cambria Math"/>
                      </a:rPr>
                      <m:t> = 2</m:t>
                    </m:r>
                    <m:r>
                      <a:rPr lang="en-US" altLang="zh-CN" sz="3200" i="1" dirty="0">
                        <a:solidFill>
                          <a:srgbClr val="0000FF"/>
                        </a:solidFill>
                        <a:latin typeface="Cambria Math"/>
                      </a:rPr>
                      <m:t>𝑥</m:t>
                    </m:r>
                    <m:r>
                      <a:rPr lang="en-US" altLang="zh-CN" sz="3200" i="1" baseline="-25000" dirty="0" smtClean="0">
                        <a:solidFill>
                          <a:srgbClr val="0000FF"/>
                        </a:solidFill>
                        <a:latin typeface="Cambria Math"/>
                      </a:rPr>
                      <m:t>1</m:t>
                    </m:r>
                    <m:r>
                      <a:rPr lang="en-US" altLang="zh-CN" sz="3200" b="1" i="1" baseline="-25000" dirty="0" smtClean="0">
                        <a:solidFill>
                          <a:srgbClr val="0000FF"/>
                        </a:solidFill>
                        <a:latin typeface="Cambria Math"/>
                      </a:rPr>
                      <m:t>,</m:t>
                    </m:r>
                    <m:r>
                      <a:rPr lang="en-US" altLang="zh-CN" sz="3200" i="1" dirty="0">
                        <a:solidFill>
                          <a:srgbClr val="0000FF"/>
                        </a:solidFill>
                        <a:latin typeface="Cambria Math"/>
                      </a:rPr>
                      <m:t>+ 3</m:t>
                    </m:r>
                    <m:r>
                      <a:rPr lang="en-US" altLang="zh-CN" sz="3200" i="1" dirty="0">
                        <a:solidFill>
                          <a:srgbClr val="0000FF"/>
                        </a:solidFill>
                        <a:latin typeface="Cambria Math"/>
                      </a:rPr>
                      <m:t>𝑥</m:t>
                    </m:r>
                    <m:r>
                      <a:rPr lang="en-US" altLang="zh-CN" sz="3200" i="1" baseline="-25000" dirty="0">
                        <a:solidFill>
                          <a:srgbClr val="0000FF"/>
                        </a:solidFill>
                        <a:latin typeface="Cambria Math"/>
                      </a:rPr>
                      <m:t>2 + </m:t>
                    </m:r>
                    <m:r>
                      <a:rPr lang="en-US" altLang="zh-CN" sz="3200" i="1" dirty="0">
                        <a:solidFill>
                          <a:srgbClr val="0000FF"/>
                        </a:solidFill>
                        <a:latin typeface="Cambria Math"/>
                      </a:rPr>
                      <m:t>0</m:t>
                    </m:r>
                    <m:r>
                      <a:rPr lang="en-US" altLang="zh-CN" sz="3200" i="1" dirty="0">
                        <a:solidFill>
                          <a:srgbClr val="0000FF"/>
                        </a:solidFill>
                        <a:latin typeface="Cambria Math"/>
                      </a:rPr>
                      <m:t>𝑥</m:t>
                    </m:r>
                    <m:r>
                      <a:rPr lang="en-US" altLang="zh-CN" sz="3200" i="1" baseline="-25000" dirty="0">
                        <a:solidFill>
                          <a:srgbClr val="0000FF"/>
                        </a:solidFill>
                        <a:latin typeface="Cambria Math"/>
                      </a:rPr>
                      <m:t>3</m:t>
                    </m:r>
                    <m:r>
                      <a:rPr lang="en-US" altLang="zh-CN" sz="3200" i="1" dirty="0">
                        <a:solidFill>
                          <a:srgbClr val="0000FF"/>
                        </a:solidFill>
                        <a:latin typeface="Cambria Math"/>
                      </a:rPr>
                      <m:t> + 0</m:t>
                    </m:r>
                    <m:r>
                      <a:rPr lang="en-US" altLang="zh-CN" sz="3200" i="1" dirty="0">
                        <a:solidFill>
                          <a:srgbClr val="0000FF"/>
                        </a:solidFill>
                        <a:latin typeface="Cambria Math"/>
                      </a:rPr>
                      <m:t>𝑥</m:t>
                    </m:r>
                    <m:r>
                      <a:rPr lang="en-US" altLang="zh-CN" sz="3200" i="1" baseline="-25000" dirty="0">
                        <a:solidFill>
                          <a:srgbClr val="0000FF"/>
                        </a:solidFill>
                        <a:latin typeface="Cambria Math"/>
                      </a:rPr>
                      <m:t>4</m:t>
                    </m:r>
                    <m:r>
                      <a:rPr lang="en-US" altLang="zh-CN" sz="3200" i="1" dirty="0">
                        <a:solidFill>
                          <a:srgbClr val="0000FF"/>
                        </a:solidFill>
                        <a:latin typeface="Cambria Math"/>
                      </a:rPr>
                      <m:t>+ 0</m:t>
                    </m:r>
                    <m:r>
                      <a:rPr lang="en-US" altLang="zh-CN" sz="3200" i="1" dirty="0">
                        <a:solidFill>
                          <a:srgbClr val="0000FF"/>
                        </a:solidFill>
                        <a:latin typeface="Cambria Math"/>
                      </a:rPr>
                      <m:t>𝑥</m:t>
                    </m:r>
                    <m:r>
                      <a:rPr lang="en-US" altLang="zh-CN" sz="3200" i="1" baseline="-25000" dirty="0">
                        <a:solidFill>
                          <a:srgbClr val="0000FF"/>
                        </a:solidFill>
                        <a:latin typeface="Cambria Math"/>
                      </a:rPr>
                      <m:t>5</m:t>
                    </m:r>
                    <m:r>
                      <a:rPr lang="en-US" altLang="zh-CN" sz="3200" b="1" i="1" baseline="-25000" dirty="0" smtClean="0">
                        <a:solidFill>
                          <a:srgbClr val="0000FF"/>
                        </a:solidFill>
                        <a:latin typeface="Cambria Math"/>
                      </a:rPr>
                      <m:t>,</m:t>
                    </m:r>
                  </m:oMath>
                </a14:m>
                <a:endParaRPr lang="en-US" altLang="zh-CN" dirty="0">
                  <a:solidFill>
                    <a:srgbClr val="0000FF"/>
                  </a:solidFill>
                </a:endParaRPr>
              </a:p>
              <a:p>
                <a:pPr marL="342900" indent="-342900">
                  <a:buClr>
                    <a:schemeClr val="accent2"/>
                  </a:buClr>
                  <a:buSzPct val="80000"/>
                  <a:buNone/>
                </a:pPr>
                <a14:m>
                  <m:oMath xmlns:m="http://schemas.openxmlformats.org/officeDocument/2006/math">
                    <m:r>
                      <a:rPr lang="en-US" altLang="zh-CN" b="1" i="1" dirty="0" smtClean="0">
                        <a:solidFill>
                          <a:srgbClr val="0000FF"/>
                        </a:solidFill>
                        <a:latin typeface="Cambria Math"/>
                      </a:rPr>
                      <m:t>                   </m:t>
                    </m:r>
                    <m:r>
                      <a:rPr lang="en-US" altLang="zh-CN" i="1" dirty="0" smtClean="0">
                        <a:solidFill>
                          <a:srgbClr val="0000FF"/>
                        </a:solidFill>
                        <a:latin typeface="Cambria Math"/>
                      </a:rPr>
                      <m:t>𝑠</m:t>
                    </m:r>
                    <m:r>
                      <a:rPr lang="en-US" altLang="zh-CN" i="1" dirty="0" smtClean="0">
                        <a:solidFill>
                          <a:srgbClr val="0000FF"/>
                        </a:solidFill>
                        <a:latin typeface="Cambria Math"/>
                      </a:rPr>
                      <m:t>.</m:t>
                    </m:r>
                    <m:r>
                      <a:rPr lang="en-US" altLang="zh-CN" i="1" dirty="0" smtClean="0">
                        <a:solidFill>
                          <a:srgbClr val="0000FF"/>
                        </a:solidFill>
                        <a:latin typeface="Cambria Math"/>
                      </a:rPr>
                      <m:t>𝑡</m:t>
                    </m:r>
                    <m:r>
                      <a:rPr lang="en-US" altLang="zh-CN" i="1" dirty="0" smtClean="0">
                        <a:solidFill>
                          <a:srgbClr val="0000FF"/>
                        </a:solidFill>
                        <a:latin typeface="Cambria Math"/>
                      </a:rPr>
                      <m:t>.</m:t>
                    </m:r>
                  </m:oMath>
                </a14:m>
                <a:r>
                  <a:rPr lang="en-US" altLang="zh-CN" sz="3200" baseline="-25000" dirty="0">
                    <a:solidFill>
                      <a:srgbClr val="0000FF"/>
                    </a:solidFill>
                    <a:latin typeface="隶书" pitchFamily="49" charset="-122"/>
                  </a:rPr>
                  <a:t>  	</a:t>
                </a:r>
                <a14:m>
                  <m:oMath xmlns:m="http://schemas.openxmlformats.org/officeDocument/2006/math">
                    <m:r>
                      <a:rPr lang="en-US" altLang="zh-CN" sz="3200" b="1" i="0" dirty="0" smtClean="0">
                        <a:solidFill>
                          <a:srgbClr val="0000FF"/>
                        </a:solidFill>
                        <a:latin typeface="Cambria Math"/>
                      </a:rPr>
                      <m:t>          </m:t>
                    </m:r>
                    <m:r>
                      <a:rPr lang="en-US" altLang="zh-CN" sz="3200" i="1" dirty="0" smtClean="0">
                        <a:solidFill>
                          <a:srgbClr val="0000FF"/>
                        </a:solidFill>
                        <a:latin typeface="Cambria Math"/>
                      </a:rPr>
                      <m:t>𝑥</m:t>
                    </m:r>
                    <m:r>
                      <a:rPr lang="en-US" altLang="zh-CN" sz="3200" i="1" baseline="-25000" dirty="0">
                        <a:solidFill>
                          <a:srgbClr val="0000FF"/>
                        </a:solidFill>
                        <a:latin typeface="Cambria Math"/>
                      </a:rPr>
                      <m:t>1</m:t>
                    </m:r>
                    <m:r>
                      <a:rPr lang="en-US" altLang="zh-CN" sz="3200" i="1" dirty="0">
                        <a:solidFill>
                          <a:srgbClr val="0000FF"/>
                        </a:solidFill>
                        <a:latin typeface="Cambria Math"/>
                      </a:rPr>
                      <m:t> + 2</m:t>
                    </m:r>
                    <m:r>
                      <a:rPr lang="en-US" altLang="zh-CN" sz="3200" i="1" dirty="0">
                        <a:solidFill>
                          <a:srgbClr val="0000FF"/>
                        </a:solidFill>
                        <a:latin typeface="Cambria Math"/>
                      </a:rPr>
                      <m:t>𝑥</m:t>
                    </m:r>
                    <m:r>
                      <a:rPr lang="en-US" altLang="zh-CN" sz="3200" i="1" baseline="-25000" dirty="0">
                        <a:solidFill>
                          <a:srgbClr val="0000FF"/>
                        </a:solidFill>
                        <a:latin typeface="Cambria Math"/>
                      </a:rPr>
                      <m:t>2 + </m:t>
                    </m:r>
                    <m:r>
                      <a:rPr lang="en-US" altLang="zh-CN" sz="3200" i="1" dirty="0">
                        <a:solidFill>
                          <a:srgbClr val="0000FF"/>
                        </a:solidFill>
                        <a:latin typeface="Cambria Math"/>
                      </a:rPr>
                      <m:t>𝑥</m:t>
                    </m:r>
                    <m:r>
                      <a:rPr lang="en-US" altLang="zh-CN" sz="3200" i="1" baseline="-25000" dirty="0">
                        <a:solidFill>
                          <a:srgbClr val="0000FF"/>
                        </a:solidFill>
                        <a:latin typeface="Cambria Math"/>
                      </a:rPr>
                      <m:t>3  = </m:t>
                    </m:r>
                    <m:r>
                      <a:rPr lang="en-US" altLang="zh-CN" sz="3200" i="1" dirty="0">
                        <a:solidFill>
                          <a:srgbClr val="0000FF"/>
                        </a:solidFill>
                        <a:latin typeface="Cambria Math"/>
                      </a:rPr>
                      <m:t>8</m:t>
                    </m:r>
                  </m:oMath>
                </a14:m>
                <a:endParaRPr lang="en-US" altLang="zh-CN" sz="3200" i="1" dirty="0">
                  <a:solidFill>
                    <a:srgbClr val="0000FF"/>
                  </a:solidFill>
                  <a:latin typeface="Cambria Math"/>
                </a:endParaRPr>
              </a:p>
              <a:p>
                <a:pPr marL="342900" indent="-342900">
                  <a:buClr>
                    <a:schemeClr val="accent2"/>
                  </a:buClr>
                  <a:buSzPct val="80000"/>
                  <a:buNone/>
                </a:pPr>
                <a14:m>
                  <m:oMathPara xmlns:m="http://schemas.openxmlformats.org/officeDocument/2006/math">
                    <m:oMathParaPr>
                      <m:jc m:val="centerGroup"/>
                    </m:oMathParaPr>
                    <m:oMath xmlns:m="http://schemas.openxmlformats.org/officeDocument/2006/math">
                      <m:r>
                        <a:rPr lang="en-US" altLang="zh-CN" sz="3200" i="1" dirty="0" smtClean="0">
                          <a:solidFill>
                            <a:srgbClr val="0000FF"/>
                          </a:solidFill>
                          <a:latin typeface="Cambria Math"/>
                        </a:rPr>
                        <m:t>  </m:t>
                      </m:r>
                      <m:r>
                        <a:rPr lang="en-US" altLang="zh-CN" sz="3200" b="1" i="1" dirty="0" smtClean="0">
                          <a:solidFill>
                            <a:srgbClr val="0000FF"/>
                          </a:solidFill>
                          <a:latin typeface="Cambria Math"/>
                        </a:rPr>
                        <m:t>       </m:t>
                      </m:r>
                      <m:r>
                        <a:rPr lang="en-US" altLang="zh-CN" sz="3200" i="1" dirty="0" smtClean="0">
                          <a:solidFill>
                            <a:srgbClr val="0000FF"/>
                          </a:solidFill>
                          <a:latin typeface="Cambria Math"/>
                        </a:rPr>
                        <m:t>4</m:t>
                      </m:r>
                      <m:r>
                        <a:rPr lang="en-US" altLang="zh-CN" sz="3200" i="1" dirty="0" smtClean="0">
                          <a:solidFill>
                            <a:srgbClr val="0000FF"/>
                          </a:solidFill>
                          <a:latin typeface="Cambria Math"/>
                        </a:rPr>
                        <m:t>𝑥</m:t>
                      </m:r>
                      <m:r>
                        <a:rPr lang="en-US" altLang="zh-CN" sz="3200" i="1" baseline="-25000" dirty="0">
                          <a:solidFill>
                            <a:srgbClr val="0000FF"/>
                          </a:solidFill>
                          <a:latin typeface="Cambria Math"/>
                        </a:rPr>
                        <m:t>1 + </m:t>
                      </m:r>
                      <m:r>
                        <a:rPr lang="en-US" altLang="zh-CN" sz="3200" i="1" dirty="0">
                          <a:solidFill>
                            <a:srgbClr val="0000FF"/>
                          </a:solidFill>
                          <a:latin typeface="Cambria Math"/>
                        </a:rPr>
                        <m:t>𝑥</m:t>
                      </m:r>
                      <m:r>
                        <a:rPr lang="en-US" altLang="zh-CN" sz="3200" i="1" baseline="-25000" dirty="0">
                          <a:solidFill>
                            <a:srgbClr val="0000FF"/>
                          </a:solidFill>
                          <a:latin typeface="Cambria Math"/>
                        </a:rPr>
                        <m:t>4  = </m:t>
                      </m:r>
                      <m:r>
                        <a:rPr lang="en-US" altLang="zh-CN" sz="3200" i="1" dirty="0">
                          <a:solidFill>
                            <a:srgbClr val="0000FF"/>
                          </a:solidFill>
                          <a:latin typeface="Cambria Math"/>
                        </a:rPr>
                        <m:t>16 </m:t>
                      </m:r>
                    </m:oMath>
                  </m:oMathPara>
                </a14:m>
                <a:endParaRPr lang="en-US" altLang="zh-CN" sz="3200" dirty="0">
                  <a:solidFill>
                    <a:srgbClr val="0000FF"/>
                  </a:solidFill>
                  <a:latin typeface="隶书" pitchFamily="49" charset="-122"/>
                </a:endParaRPr>
              </a:p>
              <a:p>
                <a:pPr marL="342900" indent="-342900">
                  <a:buClr>
                    <a:schemeClr val="accent2"/>
                  </a:buClr>
                  <a:buSzPct val="80000"/>
                  <a:buNone/>
                </a:pPr>
                <a:r>
                  <a:rPr lang="en-US" altLang="zh-CN" sz="3200" dirty="0">
                    <a:solidFill>
                      <a:srgbClr val="0000FF"/>
                    </a:solidFill>
                    <a:latin typeface="隶书" pitchFamily="49" charset="-122"/>
                  </a:rPr>
                  <a:t>     			</a:t>
                </a:r>
                <a14:m>
                  <m:oMath xmlns:m="http://schemas.openxmlformats.org/officeDocument/2006/math">
                    <m:r>
                      <a:rPr lang="en-US" altLang="zh-CN" sz="3200" i="1" dirty="0" smtClean="0">
                        <a:solidFill>
                          <a:srgbClr val="0000FF"/>
                        </a:solidFill>
                        <a:latin typeface="Cambria Math"/>
                      </a:rPr>
                      <m:t>4</m:t>
                    </m:r>
                    <m:r>
                      <a:rPr lang="en-US" altLang="zh-CN" sz="3200" i="1" dirty="0" smtClean="0">
                        <a:solidFill>
                          <a:srgbClr val="0000FF"/>
                        </a:solidFill>
                        <a:latin typeface="Cambria Math"/>
                      </a:rPr>
                      <m:t>𝑥</m:t>
                    </m:r>
                    <m:r>
                      <a:rPr lang="en-US" altLang="zh-CN" sz="3200" i="1" baseline="-25000" dirty="0">
                        <a:solidFill>
                          <a:srgbClr val="0000FF"/>
                        </a:solidFill>
                        <a:latin typeface="Cambria Math"/>
                      </a:rPr>
                      <m:t>2</m:t>
                    </m:r>
                    <m:r>
                      <a:rPr lang="en-US" altLang="zh-CN" sz="3200" i="1" dirty="0">
                        <a:solidFill>
                          <a:srgbClr val="0000FF"/>
                        </a:solidFill>
                        <a:latin typeface="Cambria Math"/>
                      </a:rPr>
                      <m:t> + </m:t>
                    </m:r>
                    <m:r>
                      <a:rPr lang="en-US" altLang="zh-CN" sz="3200" i="1" dirty="0">
                        <a:solidFill>
                          <a:srgbClr val="0000FF"/>
                        </a:solidFill>
                        <a:latin typeface="Cambria Math"/>
                      </a:rPr>
                      <m:t>𝑥</m:t>
                    </m:r>
                    <m:r>
                      <a:rPr lang="en-US" altLang="zh-CN" sz="3200" i="1" baseline="-25000" dirty="0">
                        <a:solidFill>
                          <a:srgbClr val="0000FF"/>
                        </a:solidFill>
                        <a:latin typeface="Cambria Math"/>
                      </a:rPr>
                      <m:t>5</m:t>
                    </m:r>
                    <m:r>
                      <a:rPr lang="en-US" altLang="zh-CN" sz="3200" i="1" dirty="0">
                        <a:solidFill>
                          <a:srgbClr val="0000FF"/>
                        </a:solidFill>
                        <a:latin typeface="Cambria Math"/>
                      </a:rPr>
                      <m:t> =</m:t>
                    </m:r>
                    <m:r>
                      <a:rPr lang="en-US" altLang="zh-CN" sz="3200" i="1" baseline="-25000" dirty="0">
                        <a:solidFill>
                          <a:srgbClr val="0000FF"/>
                        </a:solidFill>
                        <a:latin typeface="Cambria Math"/>
                      </a:rPr>
                      <m:t> </m:t>
                    </m:r>
                    <m:r>
                      <a:rPr lang="en-US" altLang="zh-CN" sz="3200" i="1" dirty="0">
                        <a:solidFill>
                          <a:srgbClr val="0000FF"/>
                        </a:solidFill>
                        <a:latin typeface="Cambria Math"/>
                      </a:rPr>
                      <m:t>12</m:t>
                    </m:r>
                  </m:oMath>
                </a14:m>
                <a:endParaRPr lang="en-US" altLang="zh-CN" sz="3200" dirty="0">
                  <a:solidFill>
                    <a:srgbClr val="0000FF"/>
                  </a:solidFill>
                  <a:latin typeface="隶书" pitchFamily="49" charset="-122"/>
                </a:endParaRPr>
              </a:p>
              <a:p>
                <a:pPr marL="1143000" lvl="2" indent="-228600">
                  <a:buClr>
                    <a:schemeClr val="accent1"/>
                  </a:buClr>
                  <a:buSzPct val="60000"/>
                  <a:buNone/>
                </a:pPr>
                <a:r>
                  <a:rPr lang="en-US" altLang="zh-CN" sz="3200" dirty="0">
                    <a:solidFill>
                      <a:srgbClr val="0000FF"/>
                    </a:solidFill>
                    <a:latin typeface="隶书" pitchFamily="49" charset="-122"/>
                  </a:rPr>
                  <a:t> 				</a:t>
                </a:r>
                <a14:m>
                  <m:oMath xmlns:m="http://schemas.openxmlformats.org/officeDocument/2006/math">
                    <m:r>
                      <a:rPr lang="en-US" altLang="zh-CN" sz="3200" i="1" dirty="0" smtClean="0">
                        <a:solidFill>
                          <a:srgbClr val="0000FF"/>
                        </a:solidFill>
                        <a:latin typeface="Cambria Math"/>
                      </a:rPr>
                      <m:t>𝑥</m:t>
                    </m:r>
                    <m:r>
                      <a:rPr lang="en-US" altLang="zh-CN" sz="3200" i="1" baseline="-25000" dirty="0">
                        <a:solidFill>
                          <a:srgbClr val="0000FF"/>
                        </a:solidFill>
                        <a:latin typeface="Cambria Math"/>
                      </a:rPr>
                      <m:t>1</m:t>
                    </m:r>
                    <m:r>
                      <a:rPr lang="en-US" altLang="zh-CN" sz="3200" i="1" dirty="0">
                        <a:solidFill>
                          <a:srgbClr val="0000FF"/>
                        </a:solidFill>
                        <a:latin typeface="Cambria Math"/>
                      </a:rPr>
                      <m:t> , </m:t>
                    </m:r>
                    <m:r>
                      <a:rPr lang="en-US" altLang="zh-CN" sz="3200" i="1" dirty="0">
                        <a:solidFill>
                          <a:srgbClr val="0000FF"/>
                        </a:solidFill>
                        <a:latin typeface="Cambria Math"/>
                      </a:rPr>
                      <m:t>𝑥</m:t>
                    </m:r>
                    <m:r>
                      <a:rPr lang="en-US" altLang="zh-CN" sz="3200" i="1" baseline="-25000" dirty="0">
                        <a:solidFill>
                          <a:srgbClr val="0000FF"/>
                        </a:solidFill>
                        <a:latin typeface="Cambria Math"/>
                      </a:rPr>
                      <m:t>2 , </m:t>
                    </m:r>
                    <m:r>
                      <a:rPr lang="en-US" altLang="zh-CN" sz="3200" i="1" dirty="0">
                        <a:solidFill>
                          <a:srgbClr val="0000FF"/>
                        </a:solidFill>
                        <a:latin typeface="Cambria Math"/>
                      </a:rPr>
                      <m:t>𝑥</m:t>
                    </m:r>
                    <m:r>
                      <a:rPr lang="en-US" altLang="zh-CN" sz="3200" i="1" baseline="-25000" dirty="0">
                        <a:solidFill>
                          <a:srgbClr val="0000FF"/>
                        </a:solidFill>
                        <a:latin typeface="Cambria Math"/>
                      </a:rPr>
                      <m:t>3</m:t>
                    </m:r>
                    <m:r>
                      <a:rPr lang="en-US" altLang="zh-CN" sz="3200" i="1" dirty="0">
                        <a:solidFill>
                          <a:srgbClr val="0000FF"/>
                        </a:solidFill>
                        <a:latin typeface="Cambria Math"/>
                      </a:rPr>
                      <m:t> , </m:t>
                    </m:r>
                    <m:r>
                      <a:rPr lang="en-US" altLang="zh-CN" sz="3200" i="1" dirty="0">
                        <a:solidFill>
                          <a:srgbClr val="0000FF"/>
                        </a:solidFill>
                        <a:latin typeface="Cambria Math"/>
                      </a:rPr>
                      <m:t>𝑥</m:t>
                    </m:r>
                    <m:r>
                      <a:rPr lang="en-US" altLang="zh-CN" sz="3200" i="1" baseline="-25000" dirty="0">
                        <a:solidFill>
                          <a:srgbClr val="0000FF"/>
                        </a:solidFill>
                        <a:latin typeface="Cambria Math"/>
                      </a:rPr>
                      <m:t>4</m:t>
                    </m:r>
                    <m:r>
                      <a:rPr lang="en-US" altLang="zh-CN" sz="3200" i="1" dirty="0">
                        <a:solidFill>
                          <a:srgbClr val="0000FF"/>
                        </a:solidFill>
                        <a:latin typeface="Cambria Math"/>
                      </a:rPr>
                      <m:t> , </m:t>
                    </m:r>
                    <m:r>
                      <a:rPr lang="en-US" altLang="zh-CN" sz="3200" i="1" dirty="0">
                        <a:solidFill>
                          <a:srgbClr val="0000FF"/>
                        </a:solidFill>
                        <a:latin typeface="Cambria Math"/>
                      </a:rPr>
                      <m:t>𝑥</m:t>
                    </m:r>
                    <m:r>
                      <a:rPr lang="en-US" altLang="zh-CN" sz="3200" i="1" baseline="-25000" dirty="0">
                        <a:solidFill>
                          <a:srgbClr val="0000FF"/>
                        </a:solidFill>
                        <a:latin typeface="Cambria Math"/>
                      </a:rPr>
                      <m:t>5</m:t>
                    </m:r>
                    <m:r>
                      <a:rPr lang="en-US" altLang="zh-CN" sz="3200" i="1" dirty="0">
                        <a:solidFill>
                          <a:srgbClr val="0000FF"/>
                        </a:solidFill>
                        <a:latin typeface="Cambria Math"/>
                      </a:rPr>
                      <m:t> </m:t>
                    </m:r>
                    <m:r>
                      <a:rPr lang="en-US" altLang="zh-CN" i="1" dirty="0">
                        <a:solidFill>
                          <a:srgbClr val="0000FF"/>
                        </a:solidFill>
                        <a:latin typeface="Cambria Math"/>
                      </a:rPr>
                      <m:t>≥ </m:t>
                    </m:r>
                    <m:r>
                      <a:rPr lang="en-US" altLang="zh-CN" sz="3200" i="1" dirty="0">
                        <a:solidFill>
                          <a:srgbClr val="0000FF"/>
                        </a:solidFill>
                        <a:latin typeface="Cambria Math"/>
                      </a:rPr>
                      <m:t>0 </m:t>
                    </m:r>
                  </m:oMath>
                </a14:m>
                <a:r>
                  <a:rPr lang="en-US" altLang="zh-CN" sz="3200" dirty="0">
                    <a:solidFill>
                      <a:srgbClr val="0000FF"/>
                    </a:solidFill>
                    <a:latin typeface="隶书" pitchFamily="49" charset="-122"/>
                  </a:rPr>
                  <a:t>  </a:t>
                </a:r>
              </a:p>
              <a:p>
                <a:pPr marL="600075" indent="-457200">
                  <a:buClr>
                    <a:schemeClr val="accent1"/>
                  </a:buClr>
                  <a:buSzPct val="60000"/>
                </a:pPr>
                <a:r>
                  <a:rPr lang="zh-CN" altLang="en-US" sz="4000" dirty="0">
                    <a:solidFill>
                      <a:srgbClr val="0000FF"/>
                    </a:solidFill>
                    <a:latin typeface="隶书" pitchFamily="49" charset="-122"/>
                  </a:rPr>
                  <a:t>练习</a:t>
                </a:r>
                <a:r>
                  <a:rPr lang="en-US" altLang="zh-CN" sz="4000" dirty="0">
                    <a:solidFill>
                      <a:srgbClr val="0000FF"/>
                    </a:solidFill>
                    <a:latin typeface="隶书" pitchFamily="49" charset="-122"/>
                  </a:rPr>
                  <a:t>   </a:t>
                </a:r>
              </a:p>
              <a:p>
                <a:endParaRPr lang="zh-CN" altLang="en-US" dirty="0">
                  <a:solidFill>
                    <a:srgbClr val="0000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26" t="-141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r>
              <a:rPr lang="en-US" altLang="zh-CN" dirty="0">
                <a:latin typeface="隶书" panose="02010509060101010101" pitchFamily="1" charset="-122"/>
              </a:rPr>
              <a:t>-</a:t>
            </a:r>
            <a:r>
              <a:rPr lang="zh-CN" altLang="en-US" dirty="0">
                <a:latin typeface="隶书" panose="02010509060101010101" pitchFamily="1" charset="-122"/>
              </a:rPr>
              <a:t>例子</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最优单纯形如下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nSpc>
                    <a:spcPct val="80000"/>
                  </a:lnSpc>
                </a:pPr>
                <a:r>
                  <a:rPr lang="zh-CN" altLang="en-US" sz="3200" dirty="0">
                    <a:latin typeface="隶书" pitchFamily="49" charset="-122"/>
                    <a:ea typeface="隶书" pitchFamily="49" charset="-122"/>
                  </a:rPr>
                  <a:t>从表中看到</a:t>
                </a:r>
                <a14:m>
                  <m:oMath xmlns:m="http://schemas.openxmlformats.org/officeDocument/2006/math">
                    <m:r>
                      <a:rPr lang="en-US" altLang="zh-CN" sz="3200" i="1" dirty="0" smtClean="0">
                        <a:latin typeface="Cambria Math"/>
                        <a:ea typeface="隶书" pitchFamily="49" charset="-122"/>
                      </a:rPr>
                      <m:t>𝜎</m:t>
                    </m:r>
                    <m:r>
                      <a:rPr lang="en-US" altLang="zh-CN" sz="3200" i="1" baseline="-25000" dirty="0" err="1">
                        <a:latin typeface="Cambria Math"/>
                        <a:ea typeface="隶书" pitchFamily="49" charset="-122"/>
                      </a:rPr>
                      <m:t>𝑗</m:t>
                    </m:r>
                    <m:r>
                      <a:rPr lang="en-US" altLang="zh-CN" sz="3200" i="1" dirty="0">
                        <a:latin typeface="Cambria Math"/>
                        <a:ea typeface="隶书" pitchFamily="49" charset="-122"/>
                      </a:rPr>
                      <m:t>=</m:t>
                    </m:r>
                    <m:r>
                      <a:rPr lang="en-US" altLang="zh-CN" sz="3200" i="1" dirty="0" err="1">
                        <a:latin typeface="Cambria Math"/>
                        <a:ea typeface="隶书" pitchFamily="49" charset="-122"/>
                      </a:rPr>
                      <m:t>𝑐</m:t>
                    </m:r>
                    <m:r>
                      <a:rPr lang="en-US" altLang="zh-CN" sz="3200" i="1" baseline="-25000" dirty="0" err="1">
                        <a:latin typeface="Cambria Math"/>
                        <a:ea typeface="隶书" pitchFamily="49" charset="-122"/>
                      </a:rPr>
                      <m:t>𝑗</m:t>
                    </m:r>
                    <m:r>
                      <a:rPr lang="en-US" altLang="zh-CN" sz="3200" i="1" dirty="0">
                        <a:latin typeface="Cambria Math"/>
                        <a:ea typeface="隶书" pitchFamily="49" charset="-122"/>
                      </a:rPr>
                      <m:t>−(</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1</m:t>
                    </m:r>
                    <m:r>
                      <a:rPr lang="en-US" altLang="zh-CN" sz="3200" i="1" dirty="0">
                        <a:latin typeface="Cambria Math"/>
                        <a:ea typeface="隶书" pitchFamily="49" charset="-122"/>
                      </a:rPr>
                      <m:t>×</m:t>
                    </m:r>
                    <m:r>
                      <a:rPr lang="en-US" altLang="zh-CN" sz="3200" i="1" dirty="0">
                        <a:latin typeface="Cambria Math"/>
                        <a:ea typeface="隶书" pitchFamily="49" charset="-122"/>
                      </a:rPr>
                      <m:t>𝑎</m:t>
                    </m:r>
                    <m:r>
                      <a:rPr lang="en-US" altLang="zh-CN" sz="3200" i="1" baseline="-25000" dirty="0">
                        <a:latin typeface="Cambria Math"/>
                        <a:ea typeface="隶书" pitchFamily="49" charset="-122"/>
                      </a:rPr>
                      <m:t>1</m:t>
                    </m:r>
                    <m:r>
                      <a:rPr lang="en-US" altLang="zh-CN" sz="3200" i="1" baseline="-25000" dirty="0">
                        <a:latin typeface="Cambria Math"/>
                        <a:ea typeface="隶书" pitchFamily="49" charset="-122"/>
                      </a:rPr>
                      <m:t>𝑗</m:t>
                    </m:r>
                    <m:r>
                      <a:rPr lang="en-US" altLang="zh-CN" sz="3200" i="1" dirty="0">
                        <a:latin typeface="Cambria Math"/>
                        <a:ea typeface="隶书" pitchFamily="49" charset="-122"/>
                      </a:rPr>
                      <m:t>+</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5 × </m:t>
                    </m:r>
                    <m:r>
                      <a:rPr lang="en-US" altLang="zh-CN" sz="3200" i="1" dirty="0">
                        <a:latin typeface="Cambria Math"/>
                        <a:ea typeface="隶书" pitchFamily="49" charset="-122"/>
                      </a:rPr>
                      <m:t>𝑎</m:t>
                    </m:r>
                    <m:r>
                      <a:rPr lang="en-US" altLang="zh-CN" sz="3200" i="1" baseline="-25000" dirty="0">
                        <a:latin typeface="Cambria Math"/>
                        <a:ea typeface="隶书" pitchFamily="49" charset="-122"/>
                      </a:rPr>
                      <m:t>5</m:t>
                    </m:r>
                    <m:r>
                      <a:rPr lang="en-US" altLang="zh-CN" sz="3200" i="1" baseline="-25000" dirty="0">
                        <a:latin typeface="Cambria Math"/>
                        <a:ea typeface="隶书" pitchFamily="49" charset="-122"/>
                      </a:rPr>
                      <m:t>𝑗</m:t>
                    </m:r>
                    <m:r>
                      <a:rPr lang="en-US" altLang="zh-CN" sz="3200" i="1" dirty="0">
                        <a:latin typeface="Cambria Math"/>
                        <a:ea typeface="隶书" pitchFamily="49" charset="-122"/>
                      </a:rPr>
                      <m:t>+(</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2</m:t>
                    </m:r>
                    <m:r>
                      <a:rPr lang="en-US" altLang="zh-CN" sz="3200" i="1" dirty="0">
                        <a:latin typeface="Cambria Math"/>
                        <a:ea typeface="隶书" pitchFamily="49" charset="-122"/>
                      </a:rPr>
                      <m:t>+</m:t>
                    </m:r>
                    <m:r>
                      <m:rPr>
                        <m:sty m:val="p"/>
                      </m:rPr>
                      <a:rPr lang="en-US" altLang="zh-CN" sz="3200" i="0" dirty="0">
                        <a:latin typeface="Cambria Math"/>
                        <a:ea typeface="隶书" pitchFamily="49" charset="-122"/>
                      </a:rPr>
                      <m:t>Δ</m:t>
                    </m:r>
                    <m:r>
                      <a:rPr lang="en-US" altLang="zh-CN" sz="3200" i="1" dirty="0">
                        <a:latin typeface="Cambria Math"/>
                        <a:ea typeface="隶书" pitchFamily="49" charset="-122"/>
                      </a:rPr>
                      <m:t>𝑐</m:t>
                    </m:r>
                    <m:r>
                      <a:rPr lang="en-US" altLang="zh-CN" sz="3200" i="1" baseline="-25000" dirty="0">
                        <a:latin typeface="Cambria Math"/>
                        <a:ea typeface="隶书" pitchFamily="49" charset="-122"/>
                      </a:rPr>
                      <m:t>2</m:t>
                    </m:r>
                    <m:r>
                      <a:rPr lang="en-US" altLang="zh-CN" sz="3200" i="1" dirty="0">
                        <a:latin typeface="Cambria Math"/>
                        <a:ea typeface="隶书" pitchFamily="49" charset="-122"/>
                      </a:rPr>
                      <m:t>) ×</m:t>
                    </m:r>
                    <m:r>
                      <a:rPr lang="en-US" altLang="zh-CN" sz="3200" i="1" dirty="0">
                        <a:latin typeface="Cambria Math"/>
                        <a:ea typeface="隶书" pitchFamily="49" charset="-122"/>
                      </a:rPr>
                      <m:t>𝑎</m:t>
                    </m:r>
                    <m:r>
                      <a:rPr lang="en-US" altLang="zh-CN" sz="3200" i="1" baseline="-25000" dirty="0">
                        <a:latin typeface="Cambria Math"/>
                        <a:ea typeface="隶书" pitchFamily="49" charset="-122"/>
                      </a:rPr>
                      <m:t>2</m:t>
                    </m:r>
                    <m:r>
                      <a:rPr lang="en-US" altLang="zh-CN" sz="3200" i="1" baseline="-25000" dirty="0">
                        <a:latin typeface="Cambria Math"/>
                        <a:ea typeface="隶书" pitchFamily="49" charset="-122"/>
                      </a:rPr>
                      <m:t>𝑗</m:t>
                    </m:r>
                    <m:r>
                      <a:rPr lang="en-US" altLang="zh-CN" sz="3200" i="1" dirty="0">
                        <a:latin typeface="Cambria Math"/>
                        <a:ea typeface="隶书" pitchFamily="49" charset="-122"/>
                      </a:rPr>
                      <m:t>)</m:t>
                    </m:r>
                    <m:r>
                      <a:rPr lang="en-US" altLang="zh-CN" sz="3200" i="1" dirty="0">
                        <a:latin typeface="Cambria Math"/>
                        <a:ea typeface="隶书" pitchFamily="49" charset="-122"/>
                      </a:rPr>
                      <m:t>𝑗</m:t>
                    </m:r>
                    <m:r>
                      <a:rPr lang="en-US" altLang="zh-CN" sz="3200" i="1" dirty="0">
                        <a:latin typeface="Cambria Math"/>
                        <a:ea typeface="隶书" pitchFamily="49" charset="-122"/>
                      </a:rPr>
                      <m:t>=3,4</m:t>
                    </m:r>
                  </m:oMath>
                </a14:m>
                <a:r>
                  <a:rPr lang="zh-CN" altLang="en-US" sz="3200" dirty="0">
                    <a:latin typeface="隶书" pitchFamily="49" charset="-122"/>
                    <a:ea typeface="隶书" pitchFamily="49" charset="-122"/>
                  </a:rPr>
                  <a:t>，可得到</a:t>
                </a:r>
                <a:r>
                  <a:rPr lang="zh-CN" altLang="en-US" sz="3200" dirty="0">
                    <a:solidFill>
                      <a:schemeClr val="hlink"/>
                    </a:solidFill>
                    <a:latin typeface="隶书" pitchFamily="49" charset="-122"/>
                    <a:ea typeface="隶书" pitchFamily="49" charset="-122"/>
                  </a:rPr>
                  <a:t> </a:t>
                </a:r>
                <a:r>
                  <a:rPr lang="en-US" altLang="zh-CN" sz="3200" dirty="0">
                    <a:latin typeface="隶书" pitchFamily="49" charset="-122"/>
                    <a:ea typeface="隶书" pitchFamily="49" charset="-122"/>
                  </a:rPr>
                  <a:t>-3≤Δ</a:t>
                </a:r>
                <a:r>
                  <a:rPr lang="en-US" altLang="zh-CN" sz="3200" i="1" dirty="0">
                    <a:latin typeface="隶书" pitchFamily="49" charset="-122"/>
                    <a:ea typeface="隶书" pitchFamily="49" charset="-122"/>
                  </a:rPr>
                  <a:t>c</a:t>
                </a:r>
                <a:r>
                  <a:rPr lang="en-US" altLang="zh-CN" sz="3200" baseline="-25000" dirty="0">
                    <a:latin typeface="隶书" pitchFamily="49" charset="-122"/>
                    <a:ea typeface="隶书" pitchFamily="49" charset="-122"/>
                  </a:rPr>
                  <a:t>2</a:t>
                </a:r>
                <a:r>
                  <a:rPr lang="en-US" altLang="zh-CN" sz="3200" dirty="0">
                    <a:latin typeface="隶书" pitchFamily="49" charset="-122"/>
                    <a:ea typeface="隶书" pitchFamily="49" charset="-122"/>
                  </a:rPr>
                  <a:t>≤1</a:t>
                </a:r>
                <a:r>
                  <a:rPr lang="zh-CN" altLang="en-US" sz="3200" dirty="0">
                    <a:latin typeface="隶书" pitchFamily="49" charset="-122"/>
                    <a:ea typeface="隶书" pitchFamily="49" charset="-122"/>
                  </a:rPr>
                  <a:t>时，原最优解不变</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l="-1521" t="-1735" b="-3796"/>
                </a:stretch>
              </a:blipFill>
            </p:spPr>
            <p:txBody>
              <a:bodyPr/>
              <a:lstStyle/>
              <a:p>
                <a:r>
                  <a:rPr lang="zh-CN" altLang="en-US">
                    <a:noFill/>
                  </a:rPr>
                  <a:t> </a:t>
                </a:r>
                <a:endParaRPr lang="zh-CN" altLang="en-US">
                  <a:noFill/>
                </a:endParaRPr>
              </a:p>
            </p:txBody>
          </p:sp>
        </mc:Fallback>
      </mc:AlternateContent>
      <p:graphicFrame>
        <p:nvGraphicFramePr>
          <p:cNvPr id="4" name="Object 3"/>
          <p:cNvGraphicFramePr>
            <a:graphicFrameLocks noChangeAspect="1"/>
          </p:cNvGraphicFramePr>
          <p:nvPr/>
        </p:nvGraphicFramePr>
        <p:xfrm>
          <a:off x="1143000" y="1539205"/>
          <a:ext cx="8001000" cy="2286000"/>
        </p:xfrm>
        <a:graphic>
          <a:graphicData uri="http://schemas.openxmlformats.org/presentationml/2006/ole">
            <mc:AlternateContent xmlns:mc="http://schemas.openxmlformats.org/markup-compatibility/2006">
              <mc:Choice xmlns:v="urn:schemas-microsoft-com:vml" Requires="v">
                <p:oleObj spid="_x0000_s42164" name="Document" r:id="rId5" imgW="5631180" imgH="1633855" progId="Word.Document.8">
                  <p:embed/>
                </p:oleObj>
              </mc:Choice>
              <mc:Fallback>
                <p:oleObj name="Document" r:id="rId5" imgW="5631180" imgH="1633855" progId="Word.Document.8">
                  <p:embed/>
                  <p:pic>
                    <p:nvPicPr>
                      <p:cNvPr id="0" name="图片 42083"/>
                      <p:cNvPicPr>
                        <a:picLocks noChangeAspect="1" noChangeArrowheads="1"/>
                      </p:cNvPicPr>
                      <p:nvPr/>
                    </p:nvPicPr>
                    <p:blipFill>
                      <a:blip r:embed="rId6"/>
                      <a:srcRect/>
                      <a:stretch>
                        <a:fillRect/>
                      </a:stretch>
                    </p:blipFill>
                    <p:spPr bwMode="auto">
                      <a:xfrm>
                        <a:off x="1143000" y="1539205"/>
                        <a:ext cx="8001000" cy="2286000"/>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1150938" y="3584575"/>
          <a:ext cx="7920037" cy="2286000"/>
        </p:xfrm>
        <a:graphic>
          <a:graphicData uri="http://schemas.openxmlformats.org/presentationml/2006/ole">
            <mc:AlternateContent xmlns:mc="http://schemas.openxmlformats.org/markup-compatibility/2006">
              <mc:Choice xmlns:v="urn:schemas-microsoft-com:vml" Requires="v">
                <p:oleObj spid="_x0000_s42165" name="Document" r:id="rId7" imgW="5631180" imgH="1633855" progId="Word.Document.8">
                  <p:embed/>
                </p:oleObj>
              </mc:Choice>
              <mc:Fallback>
                <p:oleObj name="Document" r:id="rId7" imgW="5631180" imgH="1633855" progId="Word.Document.8">
                  <p:embed/>
                  <p:pic>
                    <p:nvPicPr>
                      <p:cNvPr id="0" name="图片 42084"/>
                      <p:cNvPicPr>
                        <a:picLocks noChangeAspect="1" noChangeArrowheads="1"/>
                      </p:cNvPicPr>
                      <p:nvPr/>
                    </p:nvPicPr>
                    <p:blipFill>
                      <a:blip r:embed="rId8"/>
                      <a:srcRect/>
                      <a:stretch>
                        <a:fillRect/>
                      </a:stretch>
                    </p:blipFill>
                    <p:spPr bwMode="auto">
                      <a:xfrm>
                        <a:off x="1150938" y="3584575"/>
                        <a:ext cx="7920037" cy="2286000"/>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32"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ox(out)">
                                      <p:cBhvr>
                                        <p:cTn id="14" dur="500"/>
                                        <p:tgtEl>
                                          <p:spTgt spid="4"/>
                                        </p:tgtEl>
                                      </p:cBhvr>
                                    </p:animEffect>
                                  </p:childTnLst>
                                  <p:subTnLst>
                                    <p:audio>
                                      <p:cMediaNode>
                                        <p:cTn display="0" masterRel="sameClick">
                                          <p:stCondLst>
                                            <p:cond evt="begin" delay="0">
                                              <p:tn val="12"/>
                                            </p:cond>
                                          </p:stCondLst>
                                          <p:endCondLst>
                                            <p:cond evt="onStopAudio" delay="0">
                                              <p:tgtEl>
                                                <p:sldTgt/>
                                              </p:tgtEl>
                                            </p:cond>
                                          </p:endCondLst>
                                        </p:cTn>
                                        <p:tgtEl>
                                          <p:sndTgt r:embed="rId3" name="System.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out)">
                                      <p:cBhvr>
                                        <p:cTn id="19" dur="500"/>
                                        <p:tgtEl>
                                          <p:spTgt spid="5"/>
                                        </p:tgtEl>
                                      </p:cBhvr>
                                    </p:animEffect>
                                  </p:childTnLst>
                                  <p:subTnLst>
                                    <p:audio>
                                      <p:cMediaNode>
                                        <p:cTn display="0" masterRel="sameClick">
                                          <p:stCondLst>
                                            <p:cond evt="begin" delay="0">
                                              <p:tn val="17"/>
                                            </p:cond>
                                          </p:stCondLst>
                                          <p:endCondLst>
                                            <p:cond evt="onStopAudio" delay="0">
                                              <p:tgtEl>
                                                <p:sldTgt/>
                                              </p:tgtEl>
                                            </p:cond>
                                          </p:endCondLst>
                                        </p:cTn>
                                        <p:tgtEl>
                                          <p:sndTgt r:embed="rId3" name="System.wav"/>
                                        </p:tgtEl>
                                      </p:cMediaNode>
                                    </p:audio>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anim calcmode="lin" valueType="num">
                                      <p:cBhvr>
                                        <p:cTn id="2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隶书" panose="02010509060101010101" pitchFamily="1" charset="-122"/>
              </a:rPr>
              <a:t>2.4 </a:t>
            </a:r>
            <a:r>
              <a:rPr lang="zh-CN" altLang="en-US" dirty="0">
                <a:latin typeface="隶书" panose="02010509060101010101" pitchFamily="1" charset="-122"/>
              </a:rPr>
              <a:t>灵敏度分析</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右端项变化</a:t>
                </a:r>
                <a:endParaRPr lang="en-US" altLang="zh-CN" dirty="0"/>
              </a:p>
              <a:p>
                <a:pPr lvl="1"/>
                <a:r>
                  <a:rPr lang="zh-CN" altLang="en-US" sz="2800" dirty="0">
                    <a:latin typeface="隶书" pitchFamily="49" charset="-122"/>
                  </a:rPr>
                  <a:t>设分量 </a:t>
                </a:r>
                <a14:m>
                  <m:oMath xmlns:m="http://schemas.openxmlformats.org/officeDocument/2006/math">
                    <m:r>
                      <a:rPr lang="en-US" altLang="zh-CN" i="1" dirty="0" smtClean="0">
                        <a:latin typeface="Cambria Math"/>
                      </a:rPr>
                      <m:t>𝑏</m:t>
                    </m:r>
                    <m:r>
                      <a:rPr lang="en-US" altLang="zh-CN" i="1" baseline="-25000" dirty="0" err="1">
                        <a:latin typeface="Cambria Math"/>
                      </a:rPr>
                      <m:t>𝑟</m:t>
                    </m:r>
                    <m:r>
                      <a:rPr lang="en-US" altLang="zh-CN" sz="2800" i="1" baseline="-25000" dirty="0">
                        <a:latin typeface="Cambria Math"/>
                      </a:rPr>
                      <m:t>  </m:t>
                    </m:r>
                  </m:oMath>
                </a14:m>
                <a:r>
                  <a:rPr lang="zh-CN" altLang="en-US" sz="2800" dirty="0">
                    <a:latin typeface="隶书" pitchFamily="49" charset="-122"/>
                  </a:rPr>
                  <a:t>变化为 </a:t>
                </a:r>
                <a14:m>
                  <m:oMath xmlns:m="http://schemas.openxmlformats.org/officeDocument/2006/math">
                    <m:r>
                      <a:rPr lang="en-US" altLang="zh-CN" i="1" dirty="0" smtClean="0">
                        <a:latin typeface="Cambria Math"/>
                      </a:rPr>
                      <m:t>𝑏</m:t>
                    </m:r>
                    <m:r>
                      <a:rPr lang="en-US" altLang="zh-CN" i="1" baseline="-25000" dirty="0" err="1">
                        <a:latin typeface="Cambria Math"/>
                      </a:rPr>
                      <m:t>𝑟</m:t>
                    </m:r>
                    <m:r>
                      <a:rPr lang="en-US" altLang="zh-CN" i="1" dirty="0">
                        <a:latin typeface="Cambria Math"/>
                      </a:rPr>
                      <m:t> + </m:t>
                    </m:r>
                    <m:r>
                      <a:rPr lang="en-US" altLang="zh-CN" i="1" dirty="0">
                        <a:latin typeface="Cambria Math"/>
                        <a:sym typeface="Symbol" pitchFamily="18" charset="2"/>
                      </a:rPr>
                      <m:t></m:t>
                    </m:r>
                    <m:r>
                      <a:rPr lang="en-US" altLang="zh-CN" i="1" dirty="0" err="1">
                        <a:latin typeface="Cambria Math"/>
                        <a:sym typeface="Symbol" pitchFamily="18" charset="2"/>
                      </a:rPr>
                      <m:t>𝑏</m:t>
                    </m:r>
                    <m:r>
                      <a:rPr lang="en-US" altLang="zh-CN" i="1" baseline="-25000" dirty="0" err="1">
                        <a:latin typeface="Cambria Math"/>
                      </a:rPr>
                      <m:t>𝑟</m:t>
                    </m:r>
                    <m:r>
                      <a:rPr lang="en-US" altLang="zh-CN" sz="2800" i="1" baseline="-25000" dirty="0">
                        <a:latin typeface="Cambria Math"/>
                      </a:rPr>
                      <m:t>  </m:t>
                    </m:r>
                  </m:oMath>
                </a14:m>
                <a:r>
                  <a:rPr lang="zh-CN" altLang="en-US" sz="2800" dirty="0">
                    <a:latin typeface="隶书" pitchFamily="49" charset="-122"/>
                  </a:rPr>
                  <a:t>，根据前面的讨论，最优解的基变量 </a:t>
                </a:r>
                <a14:m>
                  <m:oMath xmlns:m="http://schemas.openxmlformats.org/officeDocument/2006/math">
                    <m:r>
                      <a:rPr lang="en-US" altLang="zh-CN" sz="2800" i="1" dirty="0" smtClean="0">
                        <a:latin typeface="Cambria Math"/>
                      </a:rPr>
                      <m:t>𝑥</m:t>
                    </m:r>
                    <m:r>
                      <a:rPr lang="en-US" altLang="zh-CN" sz="2800" i="1" baseline="-25000" dirty="0" err="1">
                        <a:latin typeface="Cambria Math"/>
                      </a:rPr>
                      <m:t>𝐵</m:t>
                    </m:r>
                    <m:r>
                      <a:rPr lang="en-US" altLang="zh-CN" sz="2800" i="1" dirty="0">
                        <a:latin typeface="Cambria Math"/>
                      </a:rPr>
                      <m:t> = </m:t>
                    </m:r>
                    <m:sSup>
                      <m:sSupPr>
                        <m:ctrlPr>
                          <a:rPr lang="en-US" altLang="zh-CN" b="1" i="1" dirty="0" smtClean="0">
                            <a:latin typeface="Cambria Math" panose="02040503050406030204" pitchFamily="18" charset="0"/>
                          </a:rPr>
                        </m:ctrlPr>
                      </m:sSupPr>
                      <m:e>
                        <m:r>
                          <a:rPr lang="en-US" altLang="zh-CN" i="1" dirty="0">
                            <a:latin typeface="Cambria Math"/>
                          </a:rPr>
                          <m:t>𝐵</m:t>
                        </m:r>
                      </m:e>
                      <m:sup>
                        <m:r>
                          <a:rPr lang="en-US" altLang="zh-CN" b="1" i="1" dirty="0" smtClean="0">
                            <a:latin typeface="Cambria Math"/>
                          </a:rPr>
                          <m:t>−</m:t>
                        </m:r>
                        <m:r>
                          <a:rPr lang="en-US" altLang="zh-CN" b="1" i="1" dirty="0" smtClean="0">
                            <a:latin typeface="Cambria Math"/>
                          </a:rPr>
                          <m:t>𝟏</m:t>
                        </m:r>
                      </m:sup>
                    </m:sSup>
                    <m:r>
                      <a:rPr lang="en-US" altLang="zh-CN" i="1" dirty="0">
                        <a:latin typeface="Cambria Math"/>
                      </a:rPr>
                      <m:t>𝑏</m:t>
                    </m:r>
                  </m:oMath>
                </a14:m>
                <a:r>
                  <a:rPr lang="zh-CN" altLang="en-US" sz="2800" dirty="0">
                    <a:latin typeface="隶书" pitchFamily="49" charset="-122"/>
                  </a:rPr>
                  <a:t>，那么只要保</a:t>
                </a:r>
                <a14:m>
                  <m:oMath xmlns:m="http://schemas.openxmlformats.org/officeDocument/2006/math">
                    <m:r>
                      <a:rPr lang="zh-CN" altLang="en-US" sz="2800" i="1" dirty="0" smtClean="0">
                        <a:latin typeface="Cambria Math"/>
                      </a:rPr>
                      <m:t>持</m:t>
                    </m:r>
                    <m:r>
                      <a:rPr lang="zh-CN" altLang="en-US" sz="2800" i="1" dirty="0" smtClean="0">
                        <a:latin typeface="Cambria Math"/>
                      </a:rPr>
                      <m:t>  </m:t>
                    </m:r>
                    <m:sSup>
                      <m:sSupPr>
                        <m:ctrlPr>
                          <a:rPr lang="en-US" altLang="zh-CN" b="1" i="1" dirty="0" smtClean="0">
                            <a:latin typeface="Cambria Math" panose="02040503050406030204" pitchFamily="18" charset="0"/>
                          </a:rPr>
                        </m:ctrlPr>
                      </m:sSupPr>
                      <m:e>
                        <m:r>
                          <a:rPr lang="en-US" altLang="zh-CN" i="1" dirty="0">
                            <a:latin typeface="Cambria Math"/>
                          </a:rPr>
                          <m:t>𝐵</m:t>
                        </m:r>
                      </m:e>
                      <m:sup>
                        <m:r>
                          <a:rPr lang="en-US" altLang="zh-CN" b="1" i="1" dirty="0" smtClean="0">
                            <a:latin typeface="Cambria Math"/>
                          </a:rPr>
                          <m:t>−</m:t>
                        </m:r>
                        <m:r>
                          <a:rPr lang="en-US" altLang="zh-CN" b="1" i="1" dirty="0" smtClean="0">
                            <a:latin typeface="Cambria Math"/>
                          </a:rPr>
                          <m:t>𝟏</m:t>
                        </m:r>
                      </m:sup>
                    </m:sSup>
                    <m:r>
                      <a:rPr lang="en-US" altLang="zh-CN" i="1" dirty="0">
                        <a:latin typeface="Cambria Math"/>
                      </a:rPr>
                      <m:t>(</m:t>
                    </m:r>
                    <m:r>
                      <a:rPr lang="en-US" altLang="zh-CN" i="1" dirty="0">
                        <a:latin typeface="Cambria Math"/>
                      </a:rPr>
                      <m:t>𝑏</m:t>
                    </m:r>
                    <m:r>
                      <a:rPr lang="en-US" altLang="zh-CN" i="1" dirty="0">
                        <a:latin typeface="Cambria Math"/>
                      </a:rPr>
                      <m:t> +</m:t>
                    </m:r>
                    <m:r>
                      <a:rPr lang="en-US" altLang="zh-CN" b="1" i="0" dirty="0" smtClean="0">
                        <a:latin typeface="Cambria Math" panose="02040503050406030204" pitchFamily="18" charset="0"/>
                      </a:rPr>
                      <m:t>𝚫</m:t>
                    </m:r>
                    <m:r>
                      <a:rPr lang="en-US" altLang="zh-CN" i="1" dirty="0">
                        <a:latin typeface="Cambria Math"/>
                        <a:sym typeface="Symbol" pitchFamily="18" charset="2"/>
                      </a:rPr>
                      <m:t>𝑏</m:t>
                    </m:r>
                    <m:r>
                      <a:rPr lang="en-US" altLang="zh-CN" i="1" dirty="0">
                        <a:latin typeface="Cambria Math"/>
                      </a:rPr>
                      <m:t>) ≥ 0</m:t>
                    </m:r>
                    <m:r>
                      <a:rPr lang="en-US" altLang="zh-CN" sz="2800" i="1" dirty="0">
                        <a:latin typeface="Cambria Math"/>
                      </a:rPr>
                      <m:t> </m:t>
                    </m:r>
                  </m:oMath>
                </a14:m>
                <a:r>
                  <a:rPr lang="zh-CN" altLang="en-US" sz="2800" dirty="0">
                    <a:latin typeface="隶书" pitchFamily="49" charset="-122"/>
                  </a:rPr>
                  <a:t>，则最优基不变，即基变量保持，只有值的变化；否则，需要利用对偶单纯形法继续计算</a:t>
                </a:r>
                <a:endParaRPr lang="en-US" altLang="zh-CN" sz="2800" dirty="0">
                  <a:latin typeface="隶书" pitchFamily="49" charset="-122"/>
                </a:endParaRPr>
              </a:p>
              <a:p>
                <a:r>
                  <a:rPr lang="zh-CN" altLang="en-US" dirty="0"/>
                  <a:t>对</a:t>
                </a:r>
                <a:r>
                  <a:rPr lang="en-US" altLang="zh-CN" dirty="0"/>
                  <a:t>LP:</a:t>
                </a:r>
                <a14:m>
                  <m:oMath xmlns:m="http://schemas.openxmlformats.org/officeDocument/2006/math">
                    <m:r>
                      <a:rPr lang="en-US" altLang="zh-CN" b="1" i="1" smtClean="0">
                        <a:latin typeface="Cambria Math"/>
                      </a:rPr>
                      <m:t>𝑴𝒂𝒙</m:t>
                    </m:r>
                    <m:r>
                      <a:rPr lang="en-US" altLang="zh-CN" b="1" i="1" smtClean="0">
                        <a:latin typeface="Cambria Math"/>
                      </a:rPr>
                      <m:t> </m:t>
                    </m:r>
                    <m:r>
                      <a:rPr lang="en-US" altLang="zh-CN" b="1" i="1" smtClean="0">
                        <a:latin typeface="Cambria Math"/>
                      </a:rPr>
                      <m:t>𝒛</m:t>
                    </m:r>
                    <m:r>
                      <a:rPr lang="en-US" altLang="zh-CN" b="1" i="1" smtClean="0">
                        <a:latin typeface="Cambria Math"/>
                      </a:rPr>
                      <m:t>=</m:t>
                    </m:r>
                    <m:sSup>
                      <m:sSupPr>
                        <m:ctrlPr>
                          <a:rPr lang="en-US" altLang="zh-CN" b="1" i="1" smtClean="0">
                            <a:latin typeface="Cambria Math" panose="02040503050406030204" pitchFamily="18" charset="0"/>
                          </a:rPr>
                        </m:ctrlPr>
                      </m:sSupPr>
                      <m:e>
                        <m:r>
                          <a:rPr lang="en-US" altLang="zh-CN" b="1" i="1" smtClean="0">
                            <a:latin typeface="Cambria Math"/>
                          </a:rPr>
                          <m:t>𝒄</m:t>
                        </m:r>
                      </m:e>
                      <m:sup>
                        <m:r>
                          <a:rPr lang="en-US" altLang="zh-CN" b="1" i="1" smtClean="0">
                            <a:latin typeface="Cambria Math"/>
                          </a:rPr>
                          <m:t>𝑻</m:t>
                        </m:r>
                      </m:sup>
                    </m:sSup>
                    <m:r>
                      <a:rPr lang="en-US" altLang="zh-CN" b="1" i="1" smtClean="0">
                        <a:latin typeface="Cambria Math"/>
                      </a:rPr>
                      <m:t>𝒙</m:t>
                    </m:r>
                    <m:r>
                      <a:rPr lang="en-US" altLang="zh-CN" b="1" i="1" smtClean="0">
                        <a:latin typeface="Cambria Math"/>
                      </a:rPr>
                      <m:t>, </m:t>
                    </m:r>
                    <m:r>
                      <a:rPr lang="en-US" altLang="zh-CN" b="1" i="1" smtClean="0">
                        <a:latin typeface="Cambria Math"/>
                      </a:rPr>
                      <m:t>𝒔</m:t>
                    </m:r>
                    <m:r>
                      <a:rPr lang="en-US" altLang="zh-CN" b="1" i="1" smtClean="0">
                        <a:latin typeface="Cambria Math"/>
                      </a:rPr>
                      <m:t>.</m:t>
                    </m:r>
                    <m:r>
                      <a:rPr lang="en-US" altLang="zh-CN" b="1" i="1" smtClean="0">
                        <a:latin typeface="Cambria Math"/>
                      </a:rPr>
                      <m:t>𝒕</m:t>
                    </m:r>
                    <m:r>
                      <a:rPr lang="en-US" altLang="zh-CN" b="1" i="1" smtClean="0">
                        <a:latin typeface="Cambria Math"/>
                      </a:rPr>
                      <m:t>. </m:t>
                    </m:r>
                    <m:r>
                      <a:rPr lang="en-US" altLang="zh-CN" b="1" i="1" smtClean="0">
                        <a:latin typeface="Cambria Math"/>
                      </a:rPr>
                      <m:t>𝑨𝒙</m:t>
                    </m:r>
                    <m:r>
                      <a:rPr lang="en-US" altLang="zh-CN" b="1" i="1" smtClean="0">
                        <a:latin typeface="Cambria Math"/>
                      </a:rPr>
                      <m:t>≤</m:t>
                    </m:r>
                    <m:r>
                      <a:rPr lang="en-US" altLang="zh-CN" b="1" i="1" smtClean="0">
                        <a:latin typeface="Cambria Math"/>
                      </a:rPr>
                      <m:t>𝒃</m:t>
                    </m:r>
                    <m:r>
                      <a:rPr lang="en-US" altLang="zh-CN" b="1" i="1" smtClean="0">
                        <a:latin typeface="Cambria Math"/>
                      </a:rPr>
                      <m:t>,</m:t>
                    </m:r>
                    <m:r>
                      <a:rPr lang="en-US" altLang="zh-CN" b="1" i="1" smtClean="0">
                        <a:latin typeface="Cambria Math"/>
                      </a:rPr>
                      <m:t>𝒙</m:t>
                    </m:r>
                    <m:r>
                      <a:rPr lang="en-US" altLang="zh-CN" b="1" i="1" smtClean="0">
                        <a:latin typeface="Cambria Math"/>
                      </a:rPr>
                      <m:t>≥</m:t>
                    </m:r>
                    <m:r>
                      <a:rPr lang="en-US" altLang="zh-CN" b="1" i="1" smtClean="0">
                        <a:latin typeface="Cambria Math"/>
                      </a:rPr>
                      <m:t>𝟎</m:t>
                    </m:r>
                    <m:r>
                      <a:rPr lang="en-US" altLang="zh-CN" b="1" i="1" smtClean="0">
                        <a:latin typeface="Cambria Math"/>
                      </a:rPr>
                      <m:t>,</m:t>
                    </m:r>
                  </m:oMath>
                </a14:m>
                <a:r>
                  <a:rPr lang="zh-CN" altLang="en-US" dirty="0"/>
                  <a:t>其最优单纯形表中含有 </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1" dirty="0" smtClean="0">
                            <a:latin typeface="Cambria Math"/>
                          </a:rPr>
                          <m:t>𝑩</m:t>
                        </m:r>
                      </m:e>
                      <m:sup>
                        <m:r>
                          <a:rPr lang="en-US" altLang="zh-CN" b="1" i="1" dirty="0" smtClean="0">
                            <a:latin typeface="Cambria Math"/>
                          </a:rPr>
                          <m:t>−</m:t>
                        </m:r>
                        <m:r>
                          <a:rPr lang="en-US" altLang="zh-CN" b="1" i="1" dirty="0" smtClean="0">
                            <a:latin typeface="Cambria Math"/>
                          </a:rPr>
                          <m:t>𝟏</m:t>
                        </m:r>
                      </m:sup>
                    </m:sSup>
                    <m:r>
                      <a:rPr lang="en-US" altLang="zh-CN" i="1" dirty="0">
                        <a:latin typeface="Cambria Math"/>
                      </a:rPr>
                      <m:t>=( </m:t>
                    </m:r>
                    <m:r>
                      <a:rPr lang="en-US" altLang="zh-CN" i="1" dirty="0" err="1">
                        <a:latin typeface="Cambria Math"/>
                      </a:rPr>
                      <m:t>𝑎</m:t>
                    </m:r>
                    <m:r>
                      <a:rPr lang="en-US" altLang="zh-CN" i="1" baseline="-25000" dirty="0" err="1">
                        <a:latin typeface="Cambria Math"/>
                      </a:rPr>
                      <m:t>𝑖𝑗</m:t>
                    </m:r>
                    <m:r>
                      <a:rPr lang="en-US" altLang="zh-CN" i="1" dirty="0">
                        <a:latin typeface="Cambria Math"/>
                      </a:rPr>
                      <m:t> </m:t>
                    </m:r>
                    <m:r>
                      <a:rPr lang="zh-CN" altLang="en-US" i="1" dirty="0">
                        <a:latin typeface="Cambria Math"/>
                      </a:rPr>
                      <m:t>）</m:t>
                    </m:r>
                    <m:r>
                      <a:rPr lang="en-US" altLang="zh-CN" i="1" dirty="0" err="1">
                        <a:latin typeface="Cambria Math"/>
                      </a:rPr>
                      <m:t>𝑖</m:t>
                    </m:r>
                    <m:r>
                      <a:rPr lang="en-US" altLang="zh-CN" i="1" dirty="0">
                        <a:latin typeface="Cambria Math"/>
                      </a:rPr>
                      <m:t>=1,…,</m:t>
                    </m:r>
                    <m:r>
                      <a:rPr lang="en-US" altLang="zh-CN" i="1" dirty="0">
                        <a:latin typeface="Cambria Math"/>
                      </a:rPr>
                      <m:t>𝑚</m:t>
                    </m:r>
                    <m:r>
                      <a:rPr lang="en-US" altLang="zh-CN" i="1" dirty="0">
                        <a:latin typeface="Cambria Math"/>
                      </a:rPr>
                      <m:t>; </m:t>
                    </m:r>
                    <m:r>
                      <a:rPr lang="en-US" altLang="zh-CN" i="1" dirty="0">
                        <a:latin typeface="Cambria Math"/>
                      </a:rPr>
                      <m:t>𝑗</m:t>
                    </m:r>
                    <m:r>
                      <a:rPr lang="en-US" altLang="zh-CN" i="1" dirty="0">
                        <a:latin typeface="Cambria Math"/>
                      </a:rPr>
                      <m:t>=</m:t>
                    </m:r>
                    <m:r>
                      <a:rPr lang="en-US" altLang="zh-CN" i="1" dirty="0">
                        <a:latin typeface="Cambria Math"/>
                      </a:rPr>
                      <m:t>𝑛</m:t>
                    </m:r>
                    <m:r>
                      <a:rPr lang="en-US" altLang="zh-CN" i="1" dirty="0">
                        <a:latin typeface="Cambria Math"/>
                      </a:rPr>
                      <m:t>+1,…,</m:t>
                    </m:r>
                    <m:r>
                      <a:rPr lang="en-US" altLang="zh-CN" i="1" dirty="0" err="1">
                        <a:latin typeface="Cambria Math"/>
                      </a:rPr>
                      <m:t>𝑛</m:t>
                    </m:r>
                    <m:r>
                      <a:rPr lang="en-US" altLang="zh-CN" i="1" dirty="0" err="1">
                        <a:latin typeface="Cambria Math"/>
                      </a:rPr>
                      <m:t>+</m:t>
                    </m:r>
                    <m:r>
                      <a:rPr lang="en-US" altLang="zh-CN" i="1" dirty="0" err="1">
                        <a:latin typeface="Cambria Math"/>
                      </a:rPr>
                      <m:t>𝑚</m:t>
                    </m:r>
                    <m:r>
                      <a:rPr lang="en-US" altLang="zh-CN" i="1" dirty="0">
                        <a:latin typeface="Cambria Math"/>
                      </a:rPr>
                      <m:t> </m:t>
                    </m:r>
                  </m:oMath>
                </a14:m>
                <a:r>
                  <a:rPr lang="en-US" altLang="zh-CN" dirty="0">
                    <a:latin typeface="隶书" pitchFamily="49" charset="-122"/>
                  </a:rPr>
                  <a:t>,</a:t>
                </a:r>
                <a:r>
                  <a:rPr lang="zh-CN" altLang="en-US" dirty="0">
                    <a:latin typeface="隶书" pitchFamily="49" charset="-122"/>
                  </a:rPr>
                  <a:t>那么新的</a:t>
                </a:r>
                <a14:m>
                  <m:oMath xmlns:m="http://schemas.openxmlformats.org/officeDocument/2006/math">
                    <m:r>
                      <a:rPr lang="en-US" altLang="zh-CN" i="1" dirty="0" smtClean="0">
                        <a:latin typeface="Cambria Math"/>
                      </a:rPr>
                      <m:t>𝑥</m:t>
                    </m:r>
                    <m:r>
                      <a:rPr lang="en-US" altLang="zh-CN" i="1" baseline="-25000" dirty="0">
                        <a:latin typeface="Cambria Math"/>
                      </a:rPr>
                      <m:t>𝑖</m:t>
                    </m:r>
                    <m:r>
                      <a:rPr lang="en-US" altLang="zh-CN" i="1" dirty="0">
                        <a:latin typeface="Cambria Math"/>
                      </a:rPr>
                      <m:t>=(</m:t>
                    </m:r>
                    <m:sSup>
                      <m:sSupPr>
                        <m:ctrlPr>
                          <a:rPr lang="en-US" altLang="zh-CN" b="1" i="1" dirty="0" smtClean="0">
                            <a:latin typeface="Cambria Math" panose="02040503050406030204" pitchFamily="18" charset="0"/>
                          </a:rPr>
                        </m:ctrlPr>
                      </m:sSupPr>
                      <m:e>
                        <m:r>
                          <a:rPr lang="en-US" altLang="zh-CN" i="1" dirty="0">
                            <a:latin typeface="Cambria Math"/>
                          </a:rPr>
                          <m:t>𝐵</m:t>
                        </m:r>
                      </m:e>
                      <m:sup>
                        <m:r>
                          <a:rPr lang="en-US" altLang="zh-CN" b="1" i="1" dirty="0" smtClean="0">
                            <a:latin typeface="Cambria Math"/>
                          </a:rPr>
                          <m:t>−</m:t>
                        </m:r>
                        <m:r>
                          <a:rPr lang="en-US" altLang="zh-CN" b="1" i="1" dirty="0" smtClean="0">
                            <a:latin typeface="Cambria Math"/>
                          </a:rPr>
                          <m:t>𝟏</m:t>
                        </m:r>
                      </m:sup>
                    </m:sSup>
                    <m:r>
                      <a:rPr lang="en-US" altLang="zh-CN" i="1" dirty="0">
                        <a:latin typeface="Cambria Math"/>
                      </a:rPr>
                      <m:t>𝑏</m:t>
                    </m:r>
                    <m:r>
                      <a:rPr lang="en-US" altLang="zh-CN" i="1" dirty="0">
                        <a:latin typeface="Cambria Math"/>
                      </a:rPr>
                      <m:t>)</m:t>
                    </m:r>
                    <m:r>
                      <a:rPr lang="en-US" altLang="zh-CN" i="1" baseline="-25000" dirty="0" err="1">
                        <a:latin typeface="Cambria Math"/>
                      </a:rPr>
                      <m:t>𝑖</m:t>
                    </m:r>
                    <m:r>
                      <a:rPr lang="en-US" altLang="zh-CN" i="1" dirty="0">
                        <a:latin typeface="Cambria Math"/>
                      </a:rPr>
                      <m:t>+</m:t>
                    </m:r>
                    <m:r>
                      <a:rPr lang="en-US" altLang="zh-CN" i="1" dirty="0">
                        <a:latin typeface="Cambria Math"/>
                        <a:sym typeface="Symbol" pitchFamily="18" charset="2"/>
                      </a:rPr>
                      <m:t></m:t>
                    </m:r>
                    <m:r>
                      <a:rPr lang="en-US" altLang="zh-CN" i="1" dirty="0" err="1">
                        <a:latin typeface="Cambria Math"/>
                        <a:sym typeface="Symbol" pitchFamily="18" charset="2"/>
                      </a:rPr>
                      <m:t>𝑏</m:t>
                    </m:r>
                    <m:r>
                      <a:rPr lang="en-US" altLang="zh-CN" i="1" baseline="-25000" dirty="0" err="1">
                        <a:latin typeface="Cambria Math"/>
                        <a:sym typeface="Symbol" pitchFamily="18" charset="2"/>
                      </a:rPr>
                      <m:t>𝑟</m:t>
                    </m:r>
                    <m:r>
                      <a:rPr lang="en-US" altLang="zh-CN" i="1" dirty="0" err="1">
                        <a:latin typeface="Cambria Math"/>
                      </a:rPr>
                      <m:t>𝑎</m:t>
                    </m:r>
                    <m:r>
                      <a:rPr lang="en-US" altLang="zh-CN" i="1" baseline="-25000" dirty="0" err="1">
                        <a:latin typeface="Cambria Math"/>
                      </a:rPr>
                      <m:t>𝑖𝑟</m:t>
                    </m:r>
                    <m:r>
                      <a:rPr lang="en-US" altLang="zh-CN" i="1" dirty="0">
                        <a:latin typeface="Cambria Math"/>
                      </a:rPr>
                      <m:t> </m:t>
                    </m:r>
                    <m:r>
                      <a:rPr lang="en-US" altLang="zh-CN" i="1" dirty="0" err="1">
                        <a:latin typeface="Cambria Math"/>
                      </a:rPr>
                      <m:t>𝑖</m:t>
                    </m:r>
                    <m:r>
                      <a:rPr lang="en-US" altLang="zh-CN" i="1" dirty="0">
                        <a:latin typeface="Cambria Math"/>
                      </a:rPr>
                      <m:t>=1,…, </m:t>
                    </m:r>
                    <m:r>
                      <a:rPr lang="en-US" altLang="zh-CN" i="1" dirty="0">
                        <a:latin typeface="Cambria Math"/>
                      </a:rPr>
                      <m:t>𝑚</m:t>
                    </m:r>
                    <m:r>
                      <a:rPr lang="en-US" altLang="zh-CN" i="1" dirty="0">
                        <a:latin typeface="Cambria Math"/>
                      </a:rPr>
                      <m:t> </m:t>
                    </m:r>
                  </m:oMath>
                </a14:m>
                <a:r>
                  <a:rPr lang="en-US" altLang="zh-CN" dirty="0">
                    <a:latin typeface="隶书" pitchFamily="49" charset="-122"/>
                  </a:rPr>
                  <a:t>,</a:t>
                </a:r>
                <a:r>
                  <a:rPr lang="zh-CN" altLang="en-US" dirty="0">
                    <a:latin typeface="隶书" pitchFamily="49" charset="-122"/>
                  </a:rPr>
                  <a:t>由此可得，最优基不变的条件是</a:t>
                </a:r>
              </a:p>
              <a:p>
                <a:pPr>
                  <a:buNone/>
                </a:pPr>
                <a14:m>
                  <m:oMathPara xmlns:m="http://schemas.openxmlformats.org/officeDocument/2006/math">
                    <m:oMathParaPr>
                      <m:jc m:val="centerGroup"/>
                    </m:oMathParaPr>
                    <m:oMath xmlns:m="http://schemas.openxmlformats.org/officeDocument/2006/math">
                      <m:r>
                        <a:rPr lang="en-US" altLang="zh-CN" i="1" dirty="0" smtClean="0">
                          <a:latin typeface="Cambria Math"/>
                        </a:rPr>
                        <m:t>𝑀𝑎𝑥</m:t>
                      </m:r>
                      <m:r>
                        <a:rPr lang="en-US" altLang="zh-CN" i="1" dirty="0" smtClean="0">
                          <a:latin typeface="Cambria Math"/>
                        </a:rPr>
                        <m:t> {−</m:t>
                      </m:r>
                      <m:r>
                        <a:rPr lang="en-US" altLang="zh-CN" i="1" dirty="0" smtClean="0">
                          <a:latin typeface="Cambria Math"/>
                        </a:rPr>
                        <m:t>𝑏𝑖</m:t>
                      </m:r>
                      <m:r>
                        <a:rPr lang="en-US" altLang="zh-CN" i="1" dirty="0">
                          <a:latin typeface="Cambria Math"/>
                        </a:rPr>
                        <m:t>/</m:t>
                      </m:r>
                      <m:r>
                        <a:rPr lang="en-US" altLang="zh-CN" i="1" dirty="0" err="1">
                          <a:latin typeface="Cambria Math"/>
                        </a:rPr>
                        <m:t>𝑎</m:t>
                      </m:r>
                      <m:r>
                        <a:rPr lang="en-US" altLang="zh-CN" i="1" baseline="-25000" dirty="0" err="1">
                          <a:latin typeface="Cambria Math"/>
                        </a:rPr>
                        <m:t>𝑖𝑟</m:t>
                      </m:r>
                      <m:r>
                        <a:rPr lang="en-US" altLang="zh-CN" i="1" dirty="0" err="1">
                          <a:latin typeface="Cambria Math"/>
                          <a:sym typeface="Symbol" pitchFamily="18" charset="2"/>
                        </a:rPr>
                        <m:t></m:t>
                      </m:r>
                      <m:r>
                        <a:rPr lang="en-US" altLang="zh-CN" i="1" dirty="0" err="1">
                          <a:latin typeface="Cambria Math"/>
                        </a:rPr>
                        <m:t>𝑎</m:t>
                      </m:r>
                      <m:r>
                        <a:rPr lang="en-US" altLang="zh-CN" i="1" baseline="-25000" dirty="0" err="1">
                          <a:latin typeface="Cambria Math"/>
                        </a:rPr>
                        <m:t>𝑖𝑟</m:t>
                      </m:r>
                      <m:r>
                        <a:rPr lang="en-US" altLang="zh-CN" i="1" dirty="0">
                          <a:latin typeface="Cambria Math"/>
                          <a:sym typeface="Symbol" pitchFamily="18" charset="2"/>
                        </a:rPr>
                        <m:t>&gt;0}≤</m:t>
                      </m:r>
                      <m:r>
                        <a:rPr lang="en-US" altLang="zh-CN" i="1" dirty="0" err="1">
                          <a:latin typeface="Cambria Math"/>
                          <a:sym typeface="Symbol" pitchFamily="18" charset="2"/>
                        </a:rPr>
                        <m:t>𝑏</m:t>
                      </m:r>
                      <m:r>
                        <a:rPr lang="en-US" altLang="zh-CN" i="1" baseline="-25000" dirty="0" err="1">
                          <a:latin typeface="Cambria Math"/>
                        </a:rPr>
                        <m:t>𝑟</m:t>
                      </m:r>
                      <m:r>
                        <a:rPr lang="en-US" altLang="zh-CN" i="1" dirty="0" smtClean="0">
                          <a:latin typeface="Cambria Math"/>
                        </a:rPr>
                        <m:t>≤ </m:t>
                      </m:r>
                      <m:r>
                        <a:rPr lang="en-US" altLang="zh-CN" i="1" dirty="0" smtClean="0">
                          <a:latin typeface="Cambria Math"/>
                        </a:rPr>
                        <m:t>𝑀𝑖𝑛</m:t>
                      </m:r>
                      <m:r>
                        <a:rPr lang="en-US" altLang="zh-CN" i="1" dirty="0">
                          <a:latin typeface="Cambria Math"/>
                        </a:rPr>
                        <m:t>{−</m:t>
                      </m:r>
                      <m:r>
                        <a:rPr lang="en-US" altLang="zh-CN" i="1" dirty="0">
                          <a:latin typeface="Cambria Math"/>
                        </a:rPr>
                        <m:t>𝑏𝑖</m:t>
                      </m:r>
                      <m:r>
                        <a:rPr lang="en-US" altLang="zh-CN" i="1" dirty="0">
                          <a:latin typeface="Cambria Math"/>
                        </a:rPr>
                        <m:t>/</m:t>
                      </m:r>
                      <m:r>
                        <a:rPr lang="en-US" altLang="zh-CN" i="1" dirty="0" err="1">
                          <a:latin typeface="Cambria Math"/>
                        </a:rPr>
                        <m:t>𝑎</m:t>
                      </m:r>
                      <m:r>
                        <a:rPr lang="en-US" altLang="zh-CN" i="1" baseline="-25000" dirty="0" err="1">
                          <a:latin typeface="Cambria Math"/>
                        </a:rPr>
                        <m:t>𝑖𝑟</m:t>
                      </m:r>
                      <m:r>
                        <a:rPr lang="en-US" altLang="zh-CN" i="1" dirty="0" err="1">
                          <a:latin typeface="Cambria Math"/>
                          <a:sym typeface="Symbol" pitchFamily="18" charset="2"/>
                        </a:rPr>
                        <m:t></m:t>
                      </m:r>
                      <m:r>
                        <a:rPr lang="en-US" altLang="zh-CN" i="1" dirty="0" err="1">
                          <a:latin typeface="Cambria Math"/>
                        </a:rPr>
                        <m:t>𝑎</m:t>
                      </m:r>
                      <m:r>
                        <a:rPr lang="en-US" altLang="zh-CN" i="1" baseline="-25000" dirty="0" err="1">
                          <a:latin typeface="Cambria Math"/>
                        </a:rPr>
                        <m:t>𝑖𝑟</m:t>
                      </m:r>
                      <m:r>
                        <a:rPr lang="en-US" altLang="zh-CN" i="1" dirty="0">
                          <a:latin typeface="Cambria Math"/>
                          <a:sym typeface="Symbol" pitchFamily="18" charset="2"/>
                        </a:rPr>
                        <m:t>&lt;0}</m:t>
                      </m:r>
                    </m:oMath>
                  </m:oMathPara>
                </a14:m>
                <a:endParaRPr lang="en-US" altLang="zh-CN" dirty="0">
                  <a:latin typeface="隶书" pitchFamily="49" charset="-122"/>
                  <a:sym typeface="Symbol" pitchFamily="18" charset="2"/>
                </a:endParaRPr>
              </a:p>
              <a:p>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389" t="-1735" r="-1257"/>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otorola">
  <a:themeElements>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otorola">
  <a:themeElements>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1_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1_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4003</TotalTime>
  <Words>15454</Words>
  <Application>Microsoft Office PowerPoint</Application>
  <PresentationFormat>自定义</PresentationFormat>
  <Paragraphs>1238</Paragraphs>
  <Slides>131</Slides>
  <Notes>0</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3</vt:i4>
      </vt:variant>
      <vt:variant>
        <vt:lpstr>幻灯片标题</vt:lpstr>
      </vt:variant>
      <vt:variant>
        <vt:i4>131</vt:i4>
      </vt:variant>
    </vt:vector>
  </HeadingPairs>
  <TitlesOfParts>
    <vt:vector size="148" baseType="lpstr">
      <vt:lpstr>Monotype Sorts</vt:lpstr>
      <vt:lpstr>隶书</vt:lpstr>
      <vt:lpstr>宋体</vt:lpstr>
      <vt:lpstr>Arial</vt:lpstr>
      <vt:lpstr>Bookman Old Style</vt:lpstr>
      <vt:lpstr>Cambria Math</vt:lpstr>
      <vt:lpstr>Symbol</vt:lpstr>
      <vt:lpstr>Tahoma</vt:lpstr>
      <vt:lpstr>Times New Roman</vt:lpstr>
      <vt:lpstr>Wingdings</vt:lpstr>
      <vt:lpstr>Motorola</vt:lpstr>
      <vt:lpstr>自定义设计方案</vt:lpstr>
      <vt:lpstr>1_Motorola</vt:lpstr>
      <vt:lpstr>1_自定义设计方案</vt:lpstr>
      <vt:lpstr>Equation.3</vt:lpstr>
      <vt:lpstr>Equation</vt:lpstr>
      <vt:lpstr>Document</vt:lpstr>
      <vt:lpstr>组合优化与凸优化 第2章 线性规划</vt:lpstr>
      <vt:lpstr>第2章 线性规划</vt:lpstr>
      <vt:lpstr>第2章 线性规划</vt:lpstr>
      <vt:lpstr> 2.0简单回顾一下线性代数里面的概念凸性(Convexity) </vt:lpstr>
      <vt:lpstr> 2.0简单回顾一下线性代数里面的概念凸性(Convexity) </vt:lpstr>
      <vt:lpstr> 2.0简单回顾一下线性代数里面的概念凸性(Convexity) </vt:lpstr>
      <vt:lpstr> 2.0简单回顾一下线性代数里面的概念凸性(Convexity) </vt:lpstr>
      <vt:lpstr> 2.0简单回顾一下线性代数里面的概念凸性(Convexity) </vt:lpstr>
      <vt:lpstr> 2.0简单回顾一下线性代数里面的概念凸性(Convexity) </vt:lpstr>
      <vt:lpstr> 2.0简单回顾一下线性代数里面的概念凸性(Convexity) </vt:lpstr>
      <vt:lpstr> 2.0简单回顾一下线性代数里面的概念凸性(Convexity) </vt:lpstr>
      <vt:lpstr>2.1 线性规划的基本概念-例</vt:lpstr>
      <vt:lpstr>2.1 线性规划的基本概念-例</vt:lpstr>
      <vt:lpstr>2.1 线性规划的基本概念-例(续1)</vt:lpstr>
      <vt:lpstr>2.1 线性规划的基本概念-例(续2)</vt:lpstr>
      <vt:lpstr>2.1 线性规划的基本概念-例(续3)</vt:lpstr>
      <vt:lpstr>2.1 线性规划的基本概念-例(续4)</vt:lpstr>
      <vt:lpstr>2.1 线性规划的基本概念-例(续5)</vt:lpstr>
      <vt:lpstr>2.1 线性规划的基本概念-线性规划-模型的一般形式</vt:lpstr>
      <vt:lpstr>2.1 线性规划的基本概念-模型的标准形式</vt:lpstr>
      <vt:lpstr>2.1 线性规划的基本概念-模型的标准形式</vt:lpstr>
      <vt:lpstr>2.1 线性规划的基本概念-模型的标准形式</vt:lpstr>
      <vt:lpstr>2.1 线性规划的基本概念-模型的标准形式</vt:lpstr>
      <vt:lpstr>2.1 线性规划的基本概念-解的基本概念</vt:lpstr>
      <vt:lpstr>2.1 线性规划的基本概念-解的基本概念</vt:lpstr>
      <vt:lpstr>2.1 线性规划的基本概念-解的基本概念</vt:lpstr>
      <vt:lpstr>2.1 线性规划的基本概念-解的基本情况</vt:lpstr>
      <vt:lpstr>2.1 线性规划的基本概念-图解法(Graphical Solution)</vt:lpstr>
      <vt:lpstr>2.1 线性规划的基本概念-图解法(Graphical Solution)(续1)</vt:lpstr>
      <vt:lpstr>2.1 线性规划的基本概念-图解法(Graphical Solution)(续2)</vt:lpstr>
      <vt:lpstr>2.1 线性规划的基本概念-图解法(Graphical Solution)(续3)</vt:lpstr>
      <vt:lpstr>2.1 线性规划的基本概念-图解法(Graphical Solution) (续4)</vt:lpstr>
      <vt:lpstr>2.1 线性规划的基本概念-图解法(Graphical Solution (续5)</vt:lpstr>
      <vt:lpstr>2.1 线性规划的基本概念-图解法(Graphical Solution)(续6)</vt:lpstr>
      <vt:lpstr>2.1 线性规划的基本概念-图解法(Graphical Solution)(续7)</vt:lpstr>
      <vt:lpstr>2.1 线性规划的基本概念-图解法(Graphical Solution)(续8)</vt:lpstr>
      <vt:lpstr>2.1 线性规划的基本概念-图解法(Graphical Solution)(续9)</vt:lpstr>
      <vt:lpstr>2.1 线性规划的基本概念-图解法(Graphical Solution)(续10)</vt:lpstr>
      <vt:lpstr>2.1 线性规划的基本概念-图解法(Graphical Solution)(续11)</vt:lpstr>
      <vt:lpstr>2.1 线性规划的基本概念-线性规划问题的基本理论</vt:lpstr>
      <vt:lpstr>2.1 线性规划的基本概念-线性规划问题的基本理论</vt:lpstr>
      <vt:lpstr>2.1 线性规划的基本概念-线性规划问题的基本理论(续1)</vt:lpstr>
      <vt:lpstr>2.1 线性规划的基本概念-线性规划问题的基本理论(续2)</vt:lpstr>
      <vt:lpstr>2.1 线性规划的基本概念-线性规划问题的基本理论(续3)</vt:lpstr>
      <vt:lpstr>2.1 线性规划的基本概念-线性规划问题的基本理论(续4)</vt:lpstr>
      <vt:lpstr>2.1 线性规划的基本概念-线性规划问题的基本理论(续4)(注1)</vt:lpstr>
      <vt:lpstr>2.1 线性规划的基本概念-线性规划问题的基本理论(续4)(注2)</vt:lpstr>
      <vt:lpstr>2.1 线性规划的基本概念-线性规划问题的基本理论(续4)(注3)</vt:lpstr>
      <vt:lpstr>2.2 单纯形法(simplex)</vt:lpstr>
      <vt:lpstr>2.2 单纯形法(simplex)(续1）</vt:lpstr>
      <vt:lpstr>2.2 单纯形法(simplex)(续2)</vt:lpstr>
      <vt:lpstr>2.2 单纯形法(simplex)(续3)</vt:lpstr>
      <vt:lpstr>2.2 单纯形法(simplex)(续3)</vt:lpstr>
      <vt:lpstr>2.2 单纯形法(simplex)(续4)</vt:lpstr>
      <vt:lpstr>2.2 单纯形法(simplex)(续5)</vt:lpstr>
      <vt:lpstr>2.2 单纯形法(simplex)(续6)</vt:lpstr>
      <vt:lpstr>2.2 单纯形法(simplex)(续7)</vt:lpstr>
      <vt:lpstr>2.2 单纯形法(simplex)(续7)(注)</vt:lpstr>
      <vt:lpstr>2.2 单纯形法(simplex)(续7)(注2)</vt:lpstr>
      <vt:lpstr>2.2 单纯形法(simplex)(续7)(注3)</vt:lpstr>
      <vt:lpstr>2.2 单纯形法(simplex)(续7)(注4)</vt:lpstr>
      <vt:lpstr>2.2 单纯形法(simplex)(续7)(注5)</vt:lpstr>
      <vt:lpstr>2.2 单纯形法-标准解决办法</vt:lpstr>
      <vt:lpstr>2.2 单纯形法-初始基本可行解的确定</vt:lpstr>
      <vt:lpstr>2.2 单纯形法-大M法</vt:lpstr>
      <vt:lpstr>2.2 单纯形法-大M法(续1)</vt:lpstr>
      <vt:lpstr>2.2 单纯形法-大M法(续2)</vt:lpstr>
      <vt:lpstr>2.2 单纯形法-两阶段法</vt:lpstr>
      <vt:lpstr>2.2 单纯形法-两阶段法-例子</vt:lpstr>
      <vt:lpstr>2.2 单纯形法-两阶段法-例子</vt:lpstr>
      <vt:lpstr>2.2 单纯形法-两阶段法-例子</vt:lpstr>
      <vt:lpstr>2.2 单纯形法-两阶段法-例子</vt:lpstr>
      <vt:lpstr>2.3 对偶问题(Duality)</vt:lpstr>
      <vt:lpstr>2.3 对偶问题(Duality)</vt:lpstr>
      <vt:lpstr>2.3 对偶问题(Duality)</vt:lpstr>
      <vt:lpstr>2.3 对偶问题(Duality)</vt:lpstr>
      <vt:lpstr>2.3对偶问题(Duality)</vt:lpstr>
      <vt:lpstr>2.3对偶问题(Duality)</vt:lpstr>
      <vt:lpstr>2.3 对偶问题(续1)</vt:lpstr>
      <vt:lpstr>2.3 对偶问题(续2)</vt:lpstr>
      <vt:lpstr>2.3 对偶问题(续3)</vt:lpstr>
      <vt:lpstr>2.3 对偶问题(续3注)</vt:lpstr>
      <vt:lpstr>2.3 对偶问题(续4)</vt:lpstr>
      <vt:lpstr>2.3 对偶问题(续5)</vt:lpstr>
      <vt:lpstr>2.3 对偶问题(续6)</vt:lpstr>
      <vt:lpstr>2.3 对偶问题(续7)</vt:lpstr>
      <vt:lpstr>2.3 对偶问题(续7)(注)</vt:lpstr>
      <vt:lpstr>2.3对偶问题(续7)</vt:lpstr>
      <vt:lpstr>2.3对偶问题(续8)</vt:lpstr>
      <vt:lpstr>2.3 对偶问题-对偶单纯形法(续9)</vt:lpstr>
      <vt:lpstr>PowerPoint 演示文稿</vt:lpstr>
      <vt:lpstr>2.4 灵敏度分析</vt:lpstr>
      <vt:lpstr>2.4 灵敏度分析(续1)</vt:lpstr>
      <vt:lpstr>2.4 灵敏度分析-例子</vt:lpstr>
      <vt:lpstr>第2章线性规划-例子(续1)</vt:lpstr>
      <vt:lpstr>2.4 灵敏度分析 (续2)</vt:lpstr>
      <vt:lpstr>2.4 灵敏度分析-例子</vt:lpstr>
      <vt:lpstr>2.4 灵敏度分析-例子</vt:lpstr>
      <vt:lpstr>2.4 灵敏度分析</vt:lpstr>
      <vt:lpstr>2.4 灵敏度分析-右端项变化例子</vt:lpstr>
      <vt:lpstr>2.4 灵敏度分析-增加变量</vt:lpstr>
      <vt:lpstr>2.4 灵敏度分析-增加约束</vt:lpstr>
      <vt:lpstr>2.4 灵敏度分析-增加约束</vt:lpstr>
      <vt:lpstr>第2章线性规划-总结</vt:lpstr>
      <vt:lpstr>第2章线性规划-总结(续1)</vt:lpstr>
      <vt:lpstr>第2章线性规划-总结(续2)</vt:lpstr>
      <vt:lpstr>第2章线性规划-总结(续3)</vt:lpstr>
      <vt:lpstr>第2章线性规划-总结(续4)</vt:lpstr>
      <vt:lpstr>第2章线性规划-总结(续4)</vt:lpstr>
      <vt:lpstr>第2章线性规划-总结(续5)</vt:lpstr>
      <vt:lpstr>第2章线性规划-总结(续6)</vt:lpstr>
      <vt:lpstr>第2章线性规划-总结(续7)</vt:lpstr>
      <vt:lpstr>第二章 概念总结</vt:lpstr>
      <vt:lpstr>附录</vt:lpstr>
      <vt:lpstr>第2章线性规划-单纯形法(simplex)(续7)</vt:lpstr>
      <vt:lpstr>第2章线性规划-单纯形法(simplex)(续8)</vt:lpstr>
      <vt:lpstr>第2章线性规划-单纯形法(simplex)(续9)</vt:lpstr>
      <vt:lpstr>第2章线性规划-单纯形法(simplex)(续10)</vt:lpstr>
      <vt:lpstr>第2章线性规划-单纯形法(simplex)(续11)</vt:lpstr>
      <vt:lpstr>第2章线性规划-单纯形法(simplex)(续12)</vt:lpstr>
      <vt:lpstr>第2章线性规划-单纯形法(simplex)(续13)</vt:lpstr>
      <vt:lpstr>PowerPoint 演示文稿</vt:lpstr>
      <vt:lpstr>PowerPoint 演示文稿</vt:lpstr>
      <vt:lpstr>PowerPoint 演示文稿</vt:lpstr>
      <vt:lpstr>第2章线性规划-单纯形法-退化循环的例子</vt:lpstr>
      <vt:lpstr>第一次迭代</vt:lpstr>
      <vt:lpstr>第2章线性规划-单纯形法-解决方法：摄动法</vt:lpstr>
      <vt:lpstr>第2章线性规划-改进的单纯形法</vt:lpstr>
      <vt:lpstr>第2章线性规划-改进的单纯形法（续）</vt:lpstr>
      <vt:lpstr>PowerPoint 演示文稿</vt:lpstr>
      <vt:lpstr>PowerPoint 演示文稿</vt:lpstr>
    </vt:vector>
  </TitlesOfParts>
  <Company>Simon Fraser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组合优化与凸优化-第2章</dc:title>
  <dc:subject>Linear Programming</dc:subject>
  <dc:creator>刘绍辉</dc:creator>
  <cp:lastModifiedBy>绍辉 刘</cp:lastModifiedBy>
  <cp:revision>1990</cp:revision>
  <cp:lastPrinted>2016-03-04T09:12:00Z</cp:lastPrinted>
  <dcterms:created xsi:type="dcterms:W3CDTF">2001-03-12T06:47:00Z</dcterms:created>
  <dcterms:modified xsi:type="dcterms:W3CDTF">2024-03-07T15:12:43Z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