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14"/>
  </p:notesMasterIdLst>
  <p:sldIdLst>
    <p:sldId id="256" r:id="rId3"/>
    <p:sldId id="262" r:id="rId4"/>
    <p:sldId id="257" r:id="rId5"/>
    <p:sldId id="265" r:id="rId6"/>
    <p:sldId id="266" r:id="rId7"/>
    <p:sldId id="264" r:id="rId8"/>
    <p:sldId id="267" r:id="rId9"/>
    <p:sldId id="268" r:id="rId10"/>
    <p:sldId id="269" r:id="rId11"/>
    <p:sldId id="263"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Impress, Work Together" id="{B9B51309-D148-4332-87C2-07BE32FBCA3B}">
          <p14:sldIdLst>
            <p14:sldId id="262"/>
            <p14:sldId id="257"/>
            <p14:sldId id="265"/>
            <p14:sldId id="266"/>
            <p14:sldId id="264"/>
            <p14:sldId id="267"/>
            <p14:sldId id="268"/>
            <p14:sldId id="269"/>
          </p14:sldIdLst>
        </p14:section>
        <p14:section name="Learn More" id="{2CC34DB2-6590-42C0-AD4B-A04C6060184E}">
          <p14:sldIdLst>
            <p14:sldId id="263"/>
            <p14:sldId id="27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80" autoAdjust="0"/>
  </p:normalViewPr>
  <p:slideViewPr>
    <p:cSldViewPr snapToGrid="0">
      <p:cViewPr>
        <p:scale>
          <a:sx n="75" d="100"/>
          <a:sy n="75" d="100"/>
        </p:scale>
        <p:origin x="974" y="365"/>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10/21/2019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a:t>
            </a:r>
            <a:r>
              <a:rPr lang="en-US" baseline="0" dirty="0" smtClean="0"/>
              <a:t>Slide Show mode, click the arrow to enter the PowerPoint Getting Started Center.</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10</a:t>
            </a:fld>
            <a:endParaRPr lang="en-US"/>
          </a:p>
        </p:txBody>
      </p:sp>
    </p:spTree>
    <p:extLst>
      <p:ext uri="{BB962C8B-B14F-4D97-AF65-F5344CB8AC3E}">
        <p14:creationId xmlns:p14="http://schemas.microsoft.com/office/powerpoint/2010/main" val="1851196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5" name="Date Placeholder 4"/>
          <p:cNvSpPr>
            <a:spLocks noGrp="1"/>
          </p:cNvSpPr>
          <p:nvPr>
            <p:ph type="dt" sz="half" idx="10"/>
          </p:nvPr>
        </p:nvSpPr>
        <p:spPr/>
        <p:txBody>
          <a:bodyPr/>
          <a:lstStyle/>
          <a:p>
            <a:fld id="{8BEEBAAA-29B5-4AF5-BC5F-7E580C29002D}"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7" name="Date Placeholder 6"/>
          <p:cNvSpPr>
            <a:spLocks noGrp="1"/>
          </p:cNvSpPr>
          <p:nvPr>
            <p:ph type="dt" sz="half" idx="10"/>
          </p:nvPr>
        </p:nvSpPr>
        <p:spPr/>
        <p:txBody>
          <a:bodyPr/>
          <a:lstStyle/>
          <a:p>
            <a:fld id="{8BEEBAAA-29B5-4AF5-BC5F-7E580C29002D}" type="datetimeFigureOut">
              <a:rPr lang="en-US" smtClean="0"/>
              <a:t>10/21/2019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10/21/2019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10/21/2019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10/21/2019</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Battle of Neighborhood in Singapore</a:t>
            </a:r>
            <a:endParaRPr lang="en-US" dirty="0"/>
          </a:p>
        </p:txBody>
      </p:sp>
      <p:sp>
        <p:nvSpPr>
          <p:cNvPr id="3" name="Subtitle 2"/>
          <p:cNvSpPr>
            <a:spLocks noGrp="1"/>
          </p:cNvSpPr>
          <p:nvPr>
            <p:ph type="subTitle" idx="1"/>
          </p:nvPr>
        </p:nvSpPr>
        <p:spPr/>
        <p:txBody>
          <a:bodyPr>
            <a:normAutofit fontScale="77500" lnSpcReduction="20000"/>
          </a:bodyPr>
          <a:lstStyle/>
          <a:p>
            <a:r>
              <a:rPr lang="en-US" dirty="0" smtClean="0"/>
              <a:t>Which area should an expat choose for their first house</a:t>
            </a:r>
          </a:p>
          <a:p>
            <a:r>
              <a:rPr lang="en-US" dirty="0" smtClean="0"/>
              <a:t>By ZHANG LIBO</a:t>
            </a:r>
            <a:endParaRPr lang="en-US" dirty="0"/>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Battle of Neighborhood in Singapore</a:t>
            </a:r>
            <a:endParaRPr lang="en-US" dirty="0"/>
          </a:p>
        </p:txBody>
      </p:sp>
      <p:sp>
        <p:nvSpPr>
          <p:cNvPr id="3" name="Text Placeholder 2"/>
          <p:cNvSpPr>
            <a:spLocks noGrp="1"/>
          </p:cNvSpPr>
          <p:nvPr>
            <p:ph type="body" idx="1"/>
          </p:nvPr>
        </p:nvSpPr>
        <p:spPr>
          <a:xfrm>
            <a:off x="6028267" y="2402237"/>
            <a:ext cx="5859506" cy="2187226"/>
          </a:xfrm>
        </p:spPr>
        <p:txBody>
          <a:bodyPr>
            <a:noAutofit/>
          </a:bodyPr>
          <a:lstStyle/>
          <a:p>
            <a:r>
              <a:rPr lang="en-US" sz="2400" dirty="0" smtClean="0"/>
              <a:t>Back up</a:t>
            </a:r>
          </a:p>
        </p:txBody>
      </p:sp>
      <p:sp>
        <p:nvSpPr>
          <p:cNvPr id="4" name="TextBox 3"/>
          <p:cNvSpPr txBox="1"/>
          <p:nvPr/>
        </p:nvSpPr>
        <p:spPr>
          <a:xfrm>
            <a:off x="8466022" y="6477369"/>
            <a:ext cx="2963979" cy="298665"/>
          </a:xfrm>
          <a:prstGeom prst="rect">
            <a:avLst/>
          </a:prstGeom>
          <a:noFill/>
        </p:spPr>
        <p:txBody>
          <a:bodyPr wrap="none" rtlCol="0">
            <a:noAutofit/>
          </a:bodyPr>
          <a:lstStyle/>
          <a:p>
            <a:r>
              <a:rPr lang="en-US" sz="1200" dirty="0">
                <a:solidFill>
                  <a:srgbClr val="D24726">
                    <a:alpha val="37000"/>
                  </a:srgbClr>
                </a:solidFill>
              </a:rPr>
              <a:t>(Click the arrow when in Slide Show mode)</a:t>
            </a:r>
          </a:p>
          <a:p>
            <a:endParaRPr lang="en-US" sz="1200" dirty="0">
              <a:solidFill>
                <a:srgbClr val="D24726">
                  <a:alpha val="37000"/>
                </a:srgbClr>
              </a:solidFill>
            </a:endParaRPr>
          </a:p>
        </p:txBody>
      </p:sp>
    </p:spTree>
    <p:extLst>
      <p:ext uri="{BB962C8B-B14F-4D97-AF65-F5344CB8AC3E}">
        <p14:creationId xmlns:p14="http://schemas.microsoft.com/office/powerpoint/2010/main" val="23175021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K-mean Clustering</a:t>
            </a:r>
            <a:endParaRPr lang="en-SG" dirty="0"/>
          </a:p>
        </p:txBody>
      </p:sp>
      <p:pic>
        <p:nvPicPr>
          <p:cNvPr id="4" name="Content Placeholder 3"/>
          <p:cNvPicPr>
            <a:picLocks noGrp="1" noChangeAspect="1"/>
          </p:cNvPicPr>
          <p:nvPr>
            <p:ph idx="1"/>
          </p:nvPr>
        </p:nvPicPr>
        <p:blipFill>
          <a:blip r:embed="rId2"/>
          <a:stretch>
            <a:fillRect/>
          </a:stretch>
        </p:blipFill>
        <p:spPr>
          <a:xfrm>
            <a:off x="604434" y="1598123"/>
            <a:ext cx="5541134" cy="5148117"/>
          </a:xfrm>
          <a:prstGeom prst="rect">
            <a:avLst/>
          </a:prstGeom>
        </p:spPr>
      </p:pic>
      <p:pic>
        <p:nvPicPr>
          <p:cNvPr id="5" name="Picture 4"/>
          <p:cNvPicPr>
            <a:picLocks noChangeAspect="1"/>
          </p:cNvPicPr>
          <p:nvPr/>
        </p:nvPicPr>
        <p:blipFill>
          <a:blip r:embed="rId3"/>
          <a:stretch>
            <a:fillRect/>
          </a:stretch>
        </p:blipFill>
        <p:spPr>
          <a:xfrm>
            <a:off x="6268524" y="1831803"/>
            <a:ext cx="5821876" cy="4099867"/>
          </a:xfrm>
          <a:prstGeom prst="rect">
            <a:avLst/>
          </a:prstGeom>
        </p:spPr>
      </p:pic>
    </p:spTree>
    <p:extLst>
      <p:ext uri="{BB962C8B-B14F-4D97-AF65-F5344CB8AC3E}">
        <p14:creationId xmlns:p14="http://schemas.microsoft.com/office/powerpoint/2010/main" val="168588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a:xfrm>
            <a:off x="838200" y="1825624"/>
            <a:ext cx="4876800" cy="4447761"/>
          </a:xfrm>
        </p:spPr>
        <p:txBody>
          <a:bodyPr>
            <a:normAutofit/>
          </a:bodyPr>
          <a:lstStyle/>
          <a:p>
            <a:r>
              <a:rPr lang="en-US" dirty="0" smtClean="0"/>
              <a:t>Singapore is one of the top chosen destinations for relocation by expatriates. </a:t>
            </a:r>
          </a:p>
          <a:p>
            <a:r>
              <a:rPr lang="en-US" dirty="0" smtClean="0"/>
              <a:t>When an expat decide to move to Singapore, the first and most intuitive question is: </a:t>
            </a:r>
          </a:p>
          <a:p>
            <a:r>
              <a:rPr lang="en-US" sz="3200" dirty="0" smtClean="0"/>
              <a:t>where should I live?</a:t>
            </a:r>
            <a:endParaRPr lang="en-US" sz="3200" dirty="0"/>
          </a:p>
          <a:p>
            <a:r>
              <a:rPr lang="en-US" dirty="0" smtClean="0"/>
              <a:t>I have a family, a </a:t>
            </a:r>
            <a:r>
              <a:rPr lang="en-US" i="1" dirty="0" smtClean="0"/>
              <a:t>two bedrooms</a:t>
            </a:r>
            <a:r>
              <a:rPr lang="en-US" dirty="0" smtClean="0"/>
              <a:t> unit could be suitable, I have a </a:t>
            </a:r>
            <a:r>
              <a:rPr lang="en-US" i="1" dirty="0" smtClean="0"/>
              <a:t>budget</a:t>
            </a:r>
            <a:r>
              <a:rPr lang="en-US" dirty="0" smtClean="0"/>
              <a:t> of 3000 SGD, I love </a:t>
            </a:r>
            <a:r>
              <a:rPr lang="en-US" i="1" dirty="0" smtClean="0"/>
              <a:t>Chinese Food/Asia Food</a:t>
            </a:r>
            <a:r>
              <a:rPr lang="en-US" dirty="0" smtClean="0"/>
              <a:t>, I love </a:t>
            </a:r>
            <a:r>
              <a:rPr lang="en-US" i="1" dirty="0" smtClean="0"/>
              <a:t>shopping</a:t>
            </a:r>
            <a:r>
              <a:rPr lang="en-US" dirty="0" smtClean="0"/>
              <a:t>…</a:t>
            </a:r>
            <a:endParaRPr lang="en-US" dirty="0" smtClean="0"/>
          </a:p>
          <a:p>
            <a:endParaRPr lang="en-US" dirty="0"/>
          </a:p>
        </p:txBody>
      </p:sp>
      <p:pic>
        <p:nvPicPr>
          <p:cNvPr id="1026" name="Picture 2" descr="Image result for top expatriate destin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9536" y="1700992"/>
            <a:ext cx="5271153" cy="290306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www.lta.gov.sg/content/dam/ltaweb/corp/PublicTransport/img/20190422%20SM%20-%20Up%20to%20CRL%20w%20DT4.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09536" y="4833206"/>
            <a:ext cx="2485889" cy="195939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singapore expatriat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1600" y="4833206"/>
            <a:ext cx="2691656" cy="1959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0733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a:xfrm>
            <a:off x="838200" y="1825625"/>
            <a:ext cx="6093884" cy="4433752"/>
          </a:xfrm>
        </p:spPr>
        <p:txBody>
          <a:bodyPr>
            <a:normAutofit fontScale="92500" lnSpcReduction="10000"/>
          </a:bodyPr>
          <a:lstStyle/>
          <a:p>
            <a:r>
              <a:rPr lang="en-US" dirty="0" smtClean="0"/>
              <a:t>A Few Assumptions:</a:t>
            </a:r>
          </a:p>
          <a:p>
            <a:pPr marL="285750" indent="-285750">
              <a:buFont typeface="Arial" panose="020B0604020202020204" pitchFamily="34" charset="0"/>
              <a:buChar char="•"/>
            </a:pPr>
            <a:r>
              <a:rPr lang="en-US" dirty="0" smtClean="0"/>
              <a:t>Most Expatriates works in CBD area</a:t>
            </a:r>
          </a:p>
          <a:p>
            <a:pPr marL="285750" indent="-285750">
              <a:buFont typeface="Arial" panose="020B0604020202020204" pitchFamily="34" charset="0"/>
              <a:buChar char="•"/>
            </a:pPr>
            <a:r>
              <a:rPr lang="en-US" dirty="0" smtClean="0"/>
              <a:t>He/she would want a two bedroom units which could be suitable if there is a family member visiting</a:t>
            </a:r>
          </a:p>
          <a:p>
            <a:pPr marL="285750" indent="-285750">
              <a:buFont typeface="Arial" panose="020B0604020202020204" pitchFamily="34" charset="0"/>
              <a:buChar char="•"/>
            </a:pPr>
            <a:r>
              <a:rPr lang="en-US" dirty="0" smtClean="0"/>
              <a:t>Commuting time budget is about 30min.</a:t>
            </a:r>
            <a:endParaRPr lang="en-SG" dirty="0"/>
          </a:p>
          <a:p>
            <a:r>
              <a:rPr lang="en-SG" dirty="0" smtClean="0"/>
              <a:t>With </a:t>
            </a:r>
            <a:r>
              <a:rPr lang="en-SG" dirty="0"/>
              <a:t>a budget of 3000SGD, an expatriate could get a one-bedroom or just a studio in CCR region, while in Rest of Central Region (RCR), he/she could rent a two-bedroom condo unit. The commute time from RCR to CBD is within 30min by public transport or less than 20min by </a:t>
            </a:r>
            <a:r>
              <a:rPr lang="en-SG" dirty="0" smtClean="0"/>
              <a:t>car.</a:t>
            </a:r>
            <a:endParaRPr lang="en-US" dirty="0"/>
          </a:p>
          <a:p>
            <a:endParaRPr lang="en-US" dirty="0" smtClean="0"/>
          </a:p>
          <a:p>
            <a:endParaRPr lang="en-US" dirty="0"/>
          </a:p>
        </p:txBody>
      </p:sp>
      <p:pic>
        <p:nvPicPr>
          <p:cNvPr id="4" name="Picture 3"/>
          <p:cNvPicPr>
            <a:picLocks noChangeAspect="1"/>
          </p:cNvPicPr>
          <p:nvPr/>
        </p:nvPicPr>
        <p:blipFill>
          <a:blip r:embed="rId2"/>
          <a:stretch>
            <a:fillRect/>
          </a:stretch>
        </p:blipFill>
        <p:spPr>
          <a:xfrm>
            <a:off x="7013364" y="1825625"/>
            <a:ext cx="5097356" cy="4208258"/>
          </a:xfrm>
          <a:prstGeom prst="rect">
            <a:avLst/>
          </a:prstGeom>
        </p:spPr>
      </p:pic>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a:xfrm>
            <a:off x="838200" y="1825625"/>
            <a:ext cx="3703320" cy="4433752"/>
          </a:xfrm>
        </p:spPr>
        <p:txBody>
          <a:bodyPr>
            <a:normAutofit/>
          </a:bodyPr>
          <a:lstStyle/>
          <a:p>
            <a:pPr algn="just"/>
            <a:r>
              <a:rPr lang="en-SG" dirty="0" smtClean="0"/>
              <a:t>Map </a:t>
            </a:r>
            <a:r>
              <a:rPr lang="en-SG" dirty="0"/>
              <a:t>to see the areas spreading in the whole island. Noted that </a:t>
            </a:r>
            <a:r>
              <a:rPr lang="en-SG" dirty="0" smtClean="0"/>
              <a:t>the downtown </a:t>
            </a:r>
            <a:r>
              <a:rPr lang="en-SG" dirty="0"/>
              <a:t>of Singapore is not at the </a:t>
            </a:r>
            <a:r>
              <a:rPr lang="en-SG" dirty="0" smtClean="0"/>
              <a:t>centre </a:t>
            </a:r>
            <a:r>
              <a:rPr lang="en-SG" dirty="0"/>
              <a:t>but rather South of island. The downtown spot is highlighted using red circle. </a:t>
            </a:r>
            <a:endParaRPr lang="en-US" dirty="0"/>
          </a:p>
        </p:txBody>
      </p:sp>
      <p:pic>
        <p:nvPicPr>
          <p:cNvPr id="5" name="Picture 4"/>
          <p:cNvPicPr>
            <a:picLocks noChangeAspect="1"/>
          </p:cNvPicPr>
          <p:nvPr/>
        </p:nvPicPr>
        <p:blipFill>
          <a:blip r:embed="rId2"/>
          <a:stretch>
            <a:fillRect/>
          </a:stretch>
        </p:blipFill>
        <p:spPr>
          <a:xfrm>
            <a:off x="4696832" y="1825625"/>
            <a:ext cx="7408114" cy="4450079"/>
          </a:xfrm>
          <a:prstGeom prst="rect">
            <a:avLst/>
          </a:prstGeom>
        </p:spPr>
      </p:pic>
    </p:spTree>
    <p:extLst>
      <p:ext uri="{BB962C8B-B14F-4D97-AF65-F5344CB8AC3E}">
        <p14:creationId xmlns:p14="http://schemas.microsoft.com/office/powerpoint/2010/main" val="2682822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a:xfrm>
            <a:off x="838200" y="1825625"/>
            <a:ext cx="6568440" cy="4433752"/>
          </a:xfrm>
        </p:spPr>
        <p:txBody>
          <a:bodyPr numCol="2">
            <a:noAutofit/>
          </a:bodyPr>
          <a:lstStyle/>
          <a:p>
            <a:pPr marL="285750" indent="-285750" algn="just">
              <a:buFont typeface="Arial" panose="020B0604020202020204" pitchFamily="34" charset="0"/>
              <a:buChar char="•"/>
            </a:pPr>
            <a:r>
              <a:rPr lang="en-SG" dirty="0" smtClean="0"/>
              <a:t>Use Foursquare API to explore the venues in RCR areas</a:t>
            </a:r>
          </a:p>
          <a:p>
            <a:pPr marL="285750" indent="-285750" algn="just">
              <a:buFont typeface="Arial" panose="020B0604020202020204" pitchFamily="34" charset="0"/>
              <a:buChar char="•"/>
            </a:pPr>
            <a:r>
              <a:rPr lang="en-US" dirty="0" smtClean="0"/>
              <a:t>Number of Venues less than 20 are:</a:t>
            </a:r>
          </a:p>
          <a:p>
            <a:pPr marL="1028700" lvl="1" indent="-342900" algn="just">
              <a:buFont typeface="+mj-lt"/>
              <a:buAutoNum type="arabicPeriod"/>
            </a:pPr>
            <a:r>
              <a:rPr lang="en-US" sz="1600" dirty="0" smtClean="0"/>
              <a:t>Siglap		</a:t>
            </a:r>
          </a:p>
          <a:p>
            <a:pPr marL="1028700" lvl="1" indent="-342900" algn="just">
              <a:buFont typeface="+mj-lt"/>
              <a:buAutoNum type="arabicPeriod"/>
            </a:pPr>
            <a:r>
              <a:rPr lang="en-US" sz="1600" dirty="0" smtClean="0"/>
              <a:t>Queenstown</a:t>
            </a:r>
          </a:p>
          <a:p>
            <a:pPr marL="1028700" lvl="1" indent="-342900" algn="just">
              <a:buFont typeface="+mj-lt"/>
              <a:buAutoNum type="arabicPeriod"/>
            </a:pPr>
            <a:r>
              <a:rPr lang="en-US" sz="1600" dirty="0" err="1" smtClean="0"/>
              <a:t>Tanjong</a:t>
            </a:r>
            <a:r>
              <a:rPr lang="en-US" sz="1600" dirty="0" smtClean="0"/>
              <a:t> </a:t>
            </a:r>
            <a:r>
              <a:rPr lang="en-US" sz="1600" dirty="0" err="1" smtClean="0"/>
              <a:t>Rhu</a:t>
            </a:r>
            <a:endParaRPr lang="en-US" sz="1600" dirty="0" smtClean="0"/>
          </a:p>
          <a:p>
            <a:pPr marL="1028700" lvl="1" indent="-342900" algn="just">
              <a:buFont typeface="+mj-lt"/>
              <a:buAutoNum type="arabicPeriod"/>
            </a:pPr>
            <a:r>
              <a:rPr lang="en-US" sz="1600" dirty="0" err="1" smtClean="0"/>
              <a:t>Braddel</a:t>
            </a:r>
            <a:r>
              <a:rPr lang="en-US" sz="1600" dirty="0" smtClean="0"/>
              <a:t> Road</a:t>
            </a:r>
          </a:p>
          <a:p>
            <a:pPr marL="1028700" lvl="1" indent="-342900" algn="just">
              <a:buFont typeface="+mj-lt"/>
              <a:buAutoNum type="arabicPeriod"/>
            </a:pPr>
            <a:r>
              <a:rPr lang="en-US" sz="1600" dirty="0" err="1" smtClean="0"/>
              <a:t>Pasir</a:t>
            </a:r>
            <a:r>
              <a:rPr lang="en-US" sz="1600" dirty="0" smtClean="0"/>
              <a:t> </a:t>
            </a:r>
            <a:r>
              <a:rPr lang="en-US" sz="1600" dirty="0" err="1" smtClean="0"/>
              <a:t>Panjang</a:t>
            </a:r>
            <a:endParaRPr lang="en-US" sz="1600" dirty="0" smtClean="0"/>
          </a:p>
          <a:p>
            <a:pPr marL="1028700" lvl="1" indent="-342900" algn="just">
              <a:buFont typeface="+mj-lt"/>
              <a:buAutoNum type="arabicPeriod"/>
            </a:pPr>
            <a:r>
              <a:rPr lang="en-US" sz="1600" dirty="0" err="1" smtClean="0"/>
              <a:t>Eunos</a:t>
            </a:r>
            <a:endParaRPr lang="en-US" sz="1600" dirty="0" smtClean="0"/>
          </a:p>
          <a:p>
            <a:pPr marL="1028700" lvl="1" indent="-342900" algn="just">
              <a:buFont typeface="+mj-lt"/>
              <a:buAutoNum type="arabicPeriod"/>
            </a:pPr>
            <a:r>
              <a:rPr lang="en-US" sz="1600" dirty="0" smtClean="0"/>
              <a:t>Dover</a:t>
            </a:r>
          </a:p>
          <a:p>
            <a:pPr marL="1028700" lvl="1" indent="-342900" algn="just">
              <a:buFont typeface="+mj-lt"/>
              <a:buAutoNum type="arabicPeriod"/>
            </a:pPr>
            <a:r>
              <a:rPr lang="en-US" sz="1600" dirty="0" smtClean="0"/>
              <a:t>Keppel</a:t>
            </a:r>
          </a:p>
          <a:p>
            <a:pPr marL="1028700" lvl="1" indent="-342900" algn="just">
              <a:buFont typeface="+mj-lt"/>
              <a:buAutoNum type="arabicPeriod"/>
            </a:pPr>
            <a:r>
              <a:rPr lang="en-US" sz="1600" dirty="0" smtClean="0"/>
              <a:t>Thomson</a:t>
            </a:r>
            <a:endParaRPr lang="en-US" sz="1600" dirty="0" smtClean="0"/>
          </a:p>
          <a:p>
            <a:pPr marL="1028700" lvl="1" indent="-342900" algn="just">
              <a:buFont typeface="+mj-lt"/>
              <a:buAutoNum type="arabicPeriod"/>
            </a:pPr>
            <a:endParaRPr lang="en-US" sz="1600" dirty="0" smtClean="0"/>
          </a:p>
          <a:p>
            <a:pPr marL="971550" lvl="1" indent="-285750" algn="just"/>
            <a:endParaRPr lang="en-US" sz="1600" dirty="0"/>
          </a:p>
        </p:txBody>
      </p:sp>
      <p:pic>
        <p:nvPicPr>
          <p:cNvPr id="4" name="Picture 3"/>
          <p:cNvPicPr>
            <a:picLocks noChangeAspect="1"/>
          </p:cNvPicPr>
          <p:nvPr/>
        </p:nvPicPr>
        <p:blipFill>
          <a:blip r:embed="rId2"/>
          <a:stretch>
            <a:fillRect/>
          </a:stretch>
        </p:blipFill>
        <p:spPr>
          <a:xfrm>
            <a:off x="7523302" y="1825625"/>
            <a:ext cx="4567098" cy="4942174"/>
          </a:xfrm>
          <a:prstGeom prst="rect">
            <a:avLst/>
          </a:prstGeom>
        </p:spPr>
      </p:pic>
    </p:spTree>
    <p:extLst>
      <p:ext uri="{BB962C8B-B14F-4D97-AF65-F5344CB8AC3E}">
        <p14:creationId xmlns:p14="http://schemas.microsoft.com/office/powerpoint/2010/main" val="22472015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lstStyle/>
          <a:p>
            <a:r>
              <a:rPr lang="en-US" dirty="0" smtClean="0"/>
              <a:t>TOP 5 areas with most of “Shops”</a:t>
            </a:r>
            <a:endParaRPr lang="en-SG" dirty="0"/>
          </a:p>
          <a:p>
            <a:r>
              <a:rPr lang="en-SG" b="1" dirty="0"/>
              <a:t>1. </a:t>
            </a:r>
            <a:r>
              <a:rPr lang="en-SG" b="1" dirty="0" err="1"/>
              <a:t>Bugis</a:t>
            </a:r>
            <a:r>
              <a:rPr lang="en-SG" b="1" dirty="0"/>
              <a:t> </a:t>
            </a:r>
            <a:endParaRPr lang="en-SG" dirty="0"/>
          </a:p>
          <a:p>
            <a:r>
              <a:rPr lang="en-SG" b="1" dirty="0"/>
              <a:t>2. </a:t>
            </a:r>
            <a:r>
              <a:rPr lang="en-SG" b="1" dirty="0" err="1"/>
              <a:t>Bencoolen</a:t>
            </a:r>
            <a:r>
              <a:rPr lang="en-SG" b="1" dirty="0"/>
              <a:t> </a:t>
            </a:r>
            <a:endParaRPr lang="en-SG" dirty="0"/>
          </a:p>
          <a:p>
            <a:r>
              <a:rPr lang="en-SG" b="1" dirty="0"/>
              <a:t>3. </a:t>
            </a:r>
            <a:r>
              <a:rPr lang="en-SG" b="1" dirty="0" err="1"/>
              <a:t>Bishan</a:t>
            </a:r>
            <a:r>
              <a:rPr lang="en-SG" b="1" dirty="0"/>
              <a:t> </a:t>
            </a:r>
            <a:endParaRPr lang="en-SG" dirty="0"/>
          </a:p>
          <a:p>
            <a:r>
              <a:rPr lang="en-SG" b="1" dirty="0"/>
              <a:t>4. </a:t>
            </a:r>
            <a:r>
              <a:rPr lang="en-SG" b="1" dirty="0" err="1"/>
              <a:t>Ang</a:t>
            </a:r>
            <a:r>
              <a:rPr lang="en-SG" b="1" dirty="0"/>
              <a:t> Mo Kio </a:t>
            </a:r>
            <a:endParaRPr lang="en-SG" dirty="0"/>
          </a:p>
          <a:p>
            <a:r>
              <a:rPr lang="en-SG" b="1" dirty="0"/>
              <a:t>5. Toa </a:t>
            </a:r>
            <a:r>
              <a:rPr lang="en-SG" b="1" dirty="0" err="1"/>
              <a:t>Payoh</a:t>
            </a:r>
            <a:r>
              <a:rPr lang="en-SG" b="1" dirty="0"/>
              <a:t> </a:t>
            </a:r>
            <a:endParaRPr lang="en-SG" dirty="0"/>
          </a:p>
        </p:txBody>
      </p:sp>
      <p:pic>
        <p:nvPicPr>
          <p:cNvPr id="4" name="Picture 3"/>
          <p:cNvPicPr>
            <a:picLocks noChangeAspect="1"/>
          </p:cNvPicPr>
          <p:nvPr/>
        </p:nvPicPr>
        <p:blipFill>
          <a:blip r:embed="rId2"/>
          <a:stretch>
            <a:fillRect/>
          </a:stretch>
        </p:blipFill>
        <p:spPr>
          <a:xfrm>
            <a:off x="7462342" y="1548473"/>
            <a:ext cx="4729658" cy="5118084"/>
          </a:xfrm>
          <a:prstGeom prst="rect">
            <a:avLst/>
          </a:prstGeom>
        </p:spPr>
      </p:pic>
    </p:spTree>
    <p:extLst>
      <p:ext uri="{BB962C8B-B14F-4D97-AF65-F5344CB8AC3E}">
        <p14:creationId xmlns:p14="http://schemas.microsoft.com/office/powerpoint/2010/main" val="15315322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r>
              <a:rPr lang="en-US" dirty="0" smtClean="0"/>
              <a:t>Elbow method to determine best K.</a:t>
            </a:r>
            <a:endParaRPr lang="en-SG" dirty="0"/>
          </a:p>
          <a:p>
            <a:r>
              <a:rPr lang="en-SG" b="1" dirty="0" smtClean="0"/>
              <a:t>K-mean Clustering</a:t>
            </a:r>
          </a:p>
          <a:p>
            <a:r>
              <a:rPr lang="en-SG" b="1" dirty="0" smtClean="0"/>
              <a:t>Cluster 0 </a:t>
            </a:r>
            <a:r>
              <a:rPr lang="en-SG" b="1" dirty="0" smtClean="0">
                <a:sym typeface="Wingdings" panose="05000000000000000000" pitchFamily="2" charset="2"/>
              </a:rPr>
              <a:t> </a:t>
            </a:r>
            <a:r>
              <a:rPr lang="en-SG" b="1" dirty="0" smtClean="0"/>
              <a:t>Mid-Class </a:t>
            </a:r>
            <a:r>
              <a:rPr lang="en-SG" b="1" dirty="0"/>
              <a:t>Chinese Zone </a:t>
            </a:r>
            <a:endParaRPr lang="en-SG" b="1" dirty="0" smtClean="0"/>
          </a:p>
          <a:p>
            <a:r>
              <a:rPr lang="en-US" b="1" dirty="0" smtClean="0"/>
              <a:t>Cluster 1 </a:t>
            </a:r>
            <a:r>
              <a:rPr lang="en-US" b="1" dirty="0" smtClean="0">
                <a:sym typeface="Wingdings" panose="05000000000000000000" pitchFamily="2" charset="2"/>
              </a:rPr>
              <a:t> </a:t>
            </a:r>
            <a:r>
              <a:rPr lang="en-SG" b="1" dirty="0" smtClean="0"/>
              <a:t>Classic </a:t>
            </a:r>
            <a:r>
              <a:rPr lang="en-SG" b="1" dirty="0"/>
              <a:t>Living </a:t>
            </a:r>
            <a:r>
              <a:rPr lang="en-SG" b="1" dirty="0" smtClean="0"/>
              <a:t>Zone</a:t>
            </a:r>
          </a:p>
          <a:p>
            <a:r>
              <a:rPr lang="en-SG" b="1" dirty="0" smtClean="0"/>
              <a:t>Cluster 2 </a:t>
            </a:r>
            <a:r>
              <a:rPr lang="en-SG" b="1" dirty="0" smtClean="0">
                <a:sym typeface="Wingdings" panose="05000000000000000000" pitchFamily="2" charset="2"/>
              </a:rPr>
              <a:t> </a:t>
            </a:r>
            <a:r>
              <a:rPr lang="en-SG" b="1" dirty="0"/>
              <a:t>Mixed Living </a:t>
            </a:r>
            <a:r>
              <a:rPr lang="en-SG" b="1" dirty="0" smtClean="0"/>
              <a:t>Zone</a:t>
            </a:r>
          </a:p>
          <a:p>
            <a:r>
              <a:rPr lang="en-SG" b="1" dirty="0" smtClean="0"/>
              <a:t>Cluster 3 </a:t>
            </a:r>
            <a:r>
              <a:rPr lang="en-SG" b="1" dirty="0">
                <a:sym typeface="Wingdings" panose="05000000000000000000" pitchFamily="2" charset="2"/>
              </a:rPr>
              <a:t> Relax </a:t>
            </a:r>
            <a:r>
              <a:rPr lang="en-SG" b="1" dirty="0" smtClean="0">
                <a:sym typeface="Wingdings" panose="05000000000000000000" pitchFamily="2" charset="2"/>
              </a:rPr>
              <a:t>Zone</a:t>
            </a:r>
          </a:p>
          <a:p>
            <a:r>
              <a:rPr lang="en-SG" b="1" dirty="0" smtClean="0">
                <a:sym typeface="Wingdings" panose="05000000000000000000" pitchFamily="2" charset="2"/>
              </a:rPr>
              <a:t>Cluster 4  </a:t>
            </a:r>
            <a:r>
              <a:rPr lang="en-SG" b="1" dirty="0"/>
              <a:t>Little Indian </a:t>
            </a:r>
            <a:r>
              <a:rPr lang="en-SG" b="1" dirty="0" smtClean="0"/>
              <a:t>Zone  </a:t>
            </a:r>
            <a:endParaRPr lang="en-SG" dirty="0"/>
          </a:p>
        </p:txBody>
      </p:sp>
      <p:pic>
        <p:nvPicPr>
          <p:cNvPr id="5" name="Picture 4"/>
          <p:cNvPicPr>
            <a:picLocks noChangeAspect="1"/>
          </p:cNvPicPr>
          <p:nvPr/>
        </p:nvPicPr>
        <p:blipFill>
          <a:blip r:embed="rId2"/>
          <a:stretch>
            <a:fillRect/>
          </a:stretch>
        </p:blipFill>
        <p:spPr>
          <a:xfrm>
            <a:off x="5979117" y="1367295"/>
            <a:ext cx="2965473" cy="2011638"/>
          </a:xfrm>
          <a:prstGeom prst="rect">
            <a:avLst/>
          </a:prstGeom>
        </p:spPr>
      </p:pic>
      <p:pic>
        <p:nvPicPr>
          <p:cNvPr id="6" name="Picture 5"/>
          <p:cNvPicPr>
            <a:picLocks noChangeAspect="1"/>
          </p:cNvPicPr>
          <p:nvPr/>
        </p:nvPicPr>
        <p:blipFill>
          <a:blip r:embed="rId3"/>
          <a:stretch>
            <a:fillRect/>
          </a:stretch>
        </p:blipFill>
        <p:spPr>
          <a:xfrm>
            <a:off x="6241394" y="3378933"/>
            <a:ext cx="5744251" cy="3479067"/>
          </a:xfrm>
          <a:prstGeom prst="rect">
            <a:avLst/>
          </a:prstGeom>
        </p:spPr>
      </p:pic>
    </p:spTree>
    <p:extLst>
      <p:ext uri="{BB962C8B-B14F-4D97-AF65-F5344CB8AC3E}">
        <p14:creationId xmlns:p14="http://schemas.microsoft.com/office/powerpoint/2010/main" val="9601271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r>
              <a:rPr lang="en-US" dirty="0" smtClean="0"/>
              <a:t>Elbow method to determine best K.</a:t>
            </a:r>
            <a:endParaRPr lang="en-SG" dirty="0"/>
          </a:p>
          <a:p>
            <a:r>
              <a:rPr lang="en-SG" b="1" dirty="0" smtClean="0"/>
              <a:t>K-mean Clustering</a:t>
            </a:r>
          </a:p>
          <a:p>
            <a:r>
              <a:rPr lang="en-SG" b="1" dirty="0" smtClean="0"/>
              <a:t>Cluster 0 </a:t>
            </a:r>
            <a:r>
              <a:rPr lang="en-SG" b="1" dirty="0" smtClean="0">
                <a:sym typeface="Wingdings" panose="05000000000000000000" pitchFamily="2" charset="2"/>
              </a:rPr>
              <a:t> </a:t>
            </a:r>
            <a:r>
              <a:rPr lang="en-SG" b="1" dirty="0" smtClean="0"/>
              <a:t>Mid-Class </a:t>
            </a:r>
            <a:r>
              <a:rPr lang="en-SG" b="1" dirty="0"/>
              <a:t>Chinese Zone </a:t>
            </a:r>
            <a:endParaRPr lang="en-SG" b="1" dirty="0" smtClean="0"/>
          </a:p>
          <a:p>
            <a:r>
              <a:rPr lang="en-US" b="1" dirty="0" smtClean="0"/>
              <a:t>Cluster 1 </a:t>
            </a:r>
            <a:r>
              <a:rPr lang="en-US" b="1" dirty="0" smtClean="0">
                <a:sym typeface="Wingdings" panose="05000000000000000000" pitchFamily="2" charset="2"/>
              </a:rPr>
              <a:t> </a:t>
            </a:r>
            <a:r>
              <a:rPr lang="en-SG" b="1" dirty="0" smtClean="0"/>
              <a:t>Classic </a:t>
            </a:r>
            <a:r>
              <a:rPr lang="en-SG" b="1" dirty="0"/>
              <a:t>Living </a:t>
            </a:r>
            <a:r>
              <a:rPr lang="en-SG" b="1" dirty="0" smtClean="0"/>
              <a:t>Zone</a:t>
            </a:r>
          </a:p>
          <a:p>
            <a:r>
              <a:rPr lang="en-SG" b="1" dirty="0" smtClean="0"/>
              <a:t>Cluster 2 </a:t>
            </a:r>
            <a:r>
              <a:rPr lang="en-SG" b="1" dirty="0" smtClean="0">
                <a:sym typeface="Wingdings" panose="05000000000000000000" pitchFamily="2" charset="2"/>
              </a:rPr>
              <a:t> </a:t>
            </a:r>
            <a:r>
              <a:rPr lang="en-SG" b="1" dirty="0"/>
              <a:t>Mixed Living </a:t>
            </a:r>
            <a:r>
              <a:rPr lang="en-SG" b="1" dirty="0" smtClean="0"/>
              <a:t>Zone</a:t>
            </a:r>
          </a:p>
          <a:p>
            <a:r>
              <a:rPr lang="en-SG" b="1" dirty="0" smtClean="0"/>
              <a:t>Cluster 3 </a:t>
            </a:r>
            <a:r>
              <a:rPr lang="en-SG" b="1" dirty="0">
                <a:sym typeface="Wingdings" panose="05000000000000000000" pitchFamily="2" charset="2"/>
              </a:rPr>
              <a:t> Relax </a:t>
            </a:r>
            <a:r>
              <a:rPr lang="en-SG" b="1" dirty="0" smtClean="0">
                <a:sym typeface="Wingdings" panose="05000000000000000000" pitchFamily="2" charset="2"/>
              </a:rPr>
              <a:t>Zone</a:t>
            </a:r>
          </a:p>
          <a:p>
            <a:r>
              <a:rPr lang="en-SG" b="1" dirty="0" smtClean="0">
                <a:sym typeface="Wingdings" panose="05000000000000000000" pitchFamily="2" charset="2"/>
              </a:rPr>
              <a:t>Cluster 4  </a:t>
            </a:r>
            <a:r>
              <a:rPr lang="en-SG" b="1" dirty="0"/>
              <a:t>Little Indian </a:t>
            </a:r>
            <a:r>
              <a:rPr lang="en-SG" b="1" dirty="0" smtClean="0"/>
              <a:t>Zone  </a:t>
            </a:r>
            <a:endParaRPr lang="en-SG" dirty="0"/>
          </a:p>
        </p:txBody>
      </p:sp>
      <p:pic>
        <p:nvPicPr>
          <p:cNvPr id="5" name="Picture 4"/>
          <p:cNvPicPr>
            <a:picLocks noChangeAspect="1"/>
          </p:cNvPicPr>
          <p:nvPr/>
        </p:nvPicPr>
        <p:blipFill>
          <a:blip r:embed="rId2"/>
          <a:stretch>
            <a:fillRect/>
          </a:stretch>
        </p:blipFill>
        <p:spPr>
          <a:xfrm>
            <a:off x="5979117" y="1367295"/>
            <a:ext cx="2965473" cy="2011638"/>
          </a:xfrm>
          <a:prstGeom prst="rect">
            <a:avLst/>
          </a:prstGeom>
        </p:spPr>
      </p:pic>
      <p:pic>
        <p:nvPicPr>
          <p:cNvPr id="6" name="Picture 5"/>
          <p:cNvPicPr>
            <a:picLocks noChangeAspect="1"/>
          </p:cNvPicPr>
          <p:nvPr/>
        </p:nvPicPr>
        <p:blipFill>
          <a:blip r:embed="rId3"/>
          <a:stretch>
            <a:fillRect/>
          </a:stretch>
        </p:blipFill>
        <p:spPr>
          <a:xfrm>
            <a:off x="6241394" y="3378933"/>
            <a:ext cx="5744251" cy="3479067"/>
          </a:xfrm>
          <a:prstGeom prst="rect">
            <a:avLst/>
          </a:prstGeom>
        </p:spPr>
      </p:pic>
    </p:spTree>
    <p:extLst>
      <p:ext uri="{BB962C8B-B14F-4D97-AF65-F5344CB8AC3E}">
        <p14:creationId xmlns:p14="http://schemas.microsoft.com/office/powerpoint/2010/main" val="40456624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SG" dirty="0"/>
          </a:p>
        </p:txBody>
      </p:sp>
      <p:sp>
        <p:nvSpPr>
          <p:cNvPr id="3" name="Content Placeholder 2"/>
          <p:cNvSpPr>
            <a:spLocks noGrp="1"/>
          </p:cNvSpPr>
          <p:nvPr>
            <p:ph idx="1"/>
          </p:nvPr>
        </p:nvSpPr>
        <p:spPr>
          <a:xfrm>
            <a:off x="838201" y="1825625"/>
            <a:ext cx="10515600" cy="4351338"/>
          </a:xfrm>
        </p:spPr>
        <p:txBody>
          <a:bodyPr>
            <a:noAutofit/>
          </a:bodyPr>
          <a:lstStyle/>
          <a:p>
            <a:r>
              <a:rPr lang="en-SG" sz="1200" dirty="0"/>
              <a:t>Let’s go back to the top 5 areas that we draw from those with most shops, </a:t>
            </a:r>
            <a:r>
              <a:rPr lang="en-SG" sz="1200" dirty="0" err="1"/>
              <a:t>Bugis</a:t>
            </a:r>
            <a:r>
              <a:rPr lang="en-SG" sz="1200" dirty="0"/>
              <a:t> and </a:t>
            </a:r>
            <a:r>
              <a:rPr lang="en-SG" sz="1200" dirty="0" err="1"/>
              <a:t>Bencoolen</a:t>
            </a:r>
            <a:r>
              <a:rPr lang="en-SG" sz="1200" dirty="0"/>
              <a:t> is at Relax Zone. </a:t>
            </a:r>
            <a:r>
              <a:rPr lang="en-SG" sz="1200" dirty="0" err="1"/>
              <a:t>Bishan</a:t>
            </a:r>
            <a:r>
              <a:rPr lang="en-SG" sz="1200" dirty="0"/>
              <a:t>/</a:t>
            </a:r>
            <a:r>
              <a:rPr lang="en-SG" sz="1200" dirty="0" err="1"/>
              <a:t>Ang</a:t>
            </a:r>
            <a:r>
              <a:rPr lang="en-SG" sz="1200" dirty="0"/>
              <a:t> Mo Kio/</a:t>
            </a:r>
            <a:r>
              <a:rPr lang="en-SG" sz="1200" dirty="0" err="1"/>
              <a:t>Toh</a:t>
            </a:r>
            <a:r>
              <a:rPr lang="en-SG" sz="1200" dirty="0"/>
              <a:t> </a:t>
            </a:r>
            <a:r>
              <a:rPr lang="en-SG" sz="1200" dirty="0" err="1"/>
              <a:t>Payoh</a:t>
            </a:r>
            <a:r>
              <a:rPr lang="en-SG" sz="1200" dirty="0"/>
              <a:t> belongs to Classic Living Zone. </a:t>
            </a:r>
          </a:p>
          <a:p>
            <a:r>
              <a:rPr lang="en-SG" sz="1200" b="1" dirty="0"/>
              <a:t>1. </a:t>
            </a:r>
            <a:r>
              <a:rPr lang="en-SG" sz="1200" b="1" dirty="0" err="1"/>
              <a:t>Bugis</a:t>
            </a:r>
            <a:r>
              <a:rPr lang="en-SG" sz="1200" b="1" dirty="0"/>
              <a:t> </a:t>
            </a:r>
            <a:r>
              <a:rPr lang="en-SG" sz="1200" dirty="0"/>
              <a:t>→ Relax Zone </a:t>
            </a:r>
          </a:p>
          <a:p>
            <a:r>
              <a:rPr lang="en-SG" sz="1200" b="1" dirty="0"/>
              <a:t>2. </a:t>
            </a:r>
            <a:r>
              <a:rPr lang="en-SG" sz="1200" b="1" dirty="0" err="1"/>
              <a:t>Bencoolen</a:t>
            </a:r>
            <a:r>
              <a:rPr lang="en-SG" sz="1200" b="1" dirty="0"/>
              <a:t> </a:t>
            </a:r>
            <a:r>
              <a:rPr lang="en-SG" sz="1200" dirty="0"/>
              <a:t>→ Relax Zone </a:t>
            </a:r>
          </a:p>
          <a:p>
            <a:r>
              <a:rPr lang="en-SG" sz="1200" b="1" dirty="0"/>
              <a:t>3. </a:t>
            </a:r>
            <a:r>
              <a:rPr lang="en-SG" sz="1200" b="1" dirty="0" err="1"/>
              <a:t>Bishan</a:t>
            </a:r>
            <a:r>
              <a:rPr lang="en-SG" sz="1200" b="1" dirty="0"/>
              <a:t> </a:t>
            </a:r>
            <a:r>
              <a:rPr lang="en-SG" sz="1200" dirty="0"/>
              <a:t>→ Classic Living Zone </a:t>
            </a:r>
          </a:p>
          <a:p>
            <a:r>
              <a:rPr lang="en-SG" sz="1200" b="1" dirty="0"/>
              <a:t>4. </a:t>
            </a:r>
            <a:r>
              <a:rPr lang="en-SG" sz="1200" b="1" dirty="0" err="1"/>
              <a:t>Ang</a:t>
            </a:r>
            <a:r>
              <a:rPr lang="en-SG" sz="1200" b="1" dirty="0"/>
              <a:t> Mo Kio </a:t>
            </a:r>
            <a:r>
              <a:rPr lang="en-SG" sz="1200" dirty="0"/>
              <a:t>→ Classic Living Zone </a:t>
            </a:r>
          </a:p>
          <a:p>
            <a:r>
              <a:rPr lang="en-SG" sz="1200" b="1" dirty="0"/>
              <a:t>5. Toa </a:t>
            </a:r>
            <a:r>
              <a:rPr lang="en-SG" sz="1200" b="1" dirty="0" err="1"/>
              <a:t>Payoh</a:t>
            </a:r>
            <a:r>
              <a:rPr lang="en-SG" sz="1200" b="1" dirty="0"/>
              <a:t> </a:t>
            </a:r>
            <a:r>
              <a:rPr lang="en-SG" sz="1200" dirty="0"/>
              <a:t>→ Classic Living Zone </a:t>
            </a:r>
          </a:p>
          <a:p>
            <a:r>
              <a:rPr lang="en-SG" sz="1200" dirty="0"/>
              <a:t>Based on above analysis and review, depends on the background of the expatriates, I would suggest different area for them to start with at the beginning their journey in Singapore. For example, a Chinese family with housewife and kids, I would suggest staying in </a:t>
            </a:r>
            <a:r>
              <a:rPr lang="en-SG" sz="1200" dirty="0" err="1"/>
              <a:t>Bishan</a:t>
            </a:r>
            <a:r>
              <a:rPr lang="en-SG" sz="1200" dirty="0"/>
              <a:t>/</a:t>
            </a:r>
            <a:r>
              <a:rPr lang="en-SG" sz="1200" dirty="0" err="1"/>
              <a:t>Ang</a:t>
            </a:r>
            <a:r>
              <a:rPr lang="en-SG" sz="1200" dirty="0"/>
              <a:t> Mo Kio/Toa </a:t>
            </a:r>
            <a:r>
              <a:rPr lang="en-SG" sz="1200" dirty="0" err="1"/>
              <a:t>Payoh</a:t>
            </a:r>
            <a:r>
              <a:rPr lang="en-SG" sz="1200" dirty="0"/>
              <a:t>, they could enjoy convenience brought by plenty of shops and amenities, with easy access of public transport, they can reach any part of island easily. Another example, an Indian single professional, I would suggest renting a place in Little India or Ferry Park, where he could enjoy most authentic Indian food and social with people having similar background or culture. A young couple both loving Chinese/Asian food could choose Mid-Class Chinese Zone as well since they have most Chinese restaurants and Asia food available. </a:t>
            </a:r>
            <a:endParaRPr lang="en-SG" sz="1200" dirty="0"/>
          </a:p>
        </p:txBody>
      </p:sp>
    </p:spTree>
    <p:extLst>
      <p:ext uri="{BB962C8B-B14F-4D97-AF65-F5344CB8AC3E}">
        <p14:creationId xmlns:p14="http://schemas.microsoft.com/office/powerpoint/2010/main" val="1357008356"/>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3DEC53A-9DF1-4780-BE92-17E971B7A9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40</TotalTime>
  <Words>598</Words>
  <Application>Microsoft Office PowerPoint</Application>
  <PresentationFormat>Widescreen</PresentationFormat>
  <Paragraphs>66</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Segoe UI</vt:lpstr>
      <vt:lpstr>Segoe UI Light</vt:lpstr>
      <vt:lpstr>Wingdings</vt:lpstr>
      <vt:lpstr>WelcomeDoc</vt:lpstr>
      <vt:lpstr>Battle of Neighborhood in Singapore</vt:lpstr>
      <vt:lpstr>Problem Statement</vt:lpstr>
      <vt:lpstr>Data</vt:lpstr>
      <vt:lpstr>Data</vt:lpstr>
      <vt:lpstr>Data</vt:lpstr>
      <vt:lpstr>Data</vt:lpstr>
      <vt:lpstr>Results</vt:lpstr>
      <vt:lpstr>Results</vt:lpstr>
      <vt:lpstr>Discussion</vt:lpstr>
      <vt:lpstr>Battle of Neighborhood in Singapore</vt:lpstr>
      <vt:lpstr>K-mean Clustering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Neighborhood in Singapore</dc:title>
  <dc:creator>libo</dc:creator>
  <cp:keywords/>
  <cp:lastModifiedBy>libo</cp:lastModifiedBy>
  <cp:revision>5</cp:revision>
  <dcterms:created xsi:type="dcterms:W3CDTF">2019-10-21T14:30:28Z</dcterms:created>
  <dcterms:modified xsi:type="dcterms:W3CDTF">2019-10-21T15:11:10Z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