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77" r:id="rId3"/>
    <p:sldId id="271" r:id="rId4"/>
    <p:sldId id="272" r:id="rId5"/>
    <p:sldId id="273" r:id="rId6"/>
    <p:sldId id="274" r:id="rId7"/>
    <p:sldId id="275" r:id="rId8"/>
    <p:sldId id="276" r:id="rId9"/>
    <p:sldId id="278" r:id="rId10"/>
    <p:sldId id="280" r:id="rId11"/>
    <p:sldId id="281" r:id="rId12"/>
    <p:sldId id="282" r:id="rId13"/>
    <p:sldId id="283" r:id="rId14"/>
    <p:sldId id="284" r:id="rId15"/>
    <p:sldId id="285" r:id="rId16"/>
    <p:sldId id="259" r:id="rId17"/>
    <p:sldId id="260" r:id="rId18"/>
    <p:sldId id="26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image" Target="../media/image42.wmf"/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12" Type="http://schemas.openxmlformats.org/officeDocument/2006/relationships/image" Target="../media/image41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11" Type="http://schemas.openxmlformats.org/officeDocument/2006/relationships/image" Target="../media/image40.wmf"/><Relationship Id="rId5" Type="http://schemas.openxmlformats.org/officeDocument/2006/relationships/image" Target="../media/image34.wmf"/><Relationship Id="rId10" Type="http://schemas.openxmlformats.org/officeDocument/2006/relationships/image" Target="../media/image39.wmf"/><Relationship Id="rId4" Type="http://schemas.openxmlformats.org/officeDocument/2006/relationships/image" Target="../media/image33.wmf"/><Relationship Id="rId9" Type="http://schemas.openxmlformats.org/officeDocument/2006/relationships/image" Target="../media/image3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4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09C6-C315-4A12-A1DF-C610324FE346}" type="datetimeFigureOut">
              <a:rPr lang="zh-CN" altLang="en-US" smtClean="0"/>
              <a:t>2016/7/16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E8C3-0691-47F3-B50E-818B1812ED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09C6-C315-4A12-A1DF-C610324FE346}" type="datetimeFigureOut">
              <a:rPr lang="zh-CN" altLang="en-US" smtClean="0"/>
              <a:t>2016/7/16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E8C3-0691-47F3-B50E-818B1812ED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09C6-C315-4A12-A1DF-C610324FE346}" type="datetimeFigureOut">
              <a:rPr lang="zh-CN" altLang="en-US" smtClean="0"/>
              <a:t>2016/7/16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E8C3-0691-47F3-B50E-818B1812ED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09C6-C315-4A12-A1DF-C610324FE346}" type="datetimeFigureOut">
              <a:rPr lang="zh-CN" altLang="en-US" smtClean="0"/>
              <a:t>2016/7/16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E8C3-0691-47F3-B50E-818B1812ED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09C6-C315-4A12-A1DF-C610324FE346}" type="datetimeFigureOut">
              <a:rPr lang="zh-CN" altLang="en-US" smtClean="0"/>
              <a:t>2016/7/16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E8C3-0691-47F3-B50E-818B1812ED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09C6-C315-4A12-A1DF-C610324FE346}" type="datetimeFigureOut">
              <a:rPr lang="zh-CN" altLang="en-US" smtClean="0"/>
              <a:t>2016/7/16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E8C3-0691-47F3-B50E-818B1812ED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09C6-C315-4A12-A1DF-C610324FE346}" type="datetimeFigureOut">
              <a:rPr lang="zh-CN" altLang="en-US" smtClean="0"/>
              <a:t>2016/7/16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E8C3-0691-47F3-B50E-818B1812ED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09C6-C315-4A12-A1DF-C610324FE346}" type="datetimeFigureOut">
              <a:rPr lang="zh-CN" altLang="en-US" smtClean="0"/>
              <a:t>2016/7/16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E8C3-0691-47F3-B50E-818B1812ED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09C6-C315-4A12-A1DF-C610324FE346}" type="datetimeFigureOut">
              <a:rPr lang="zh-CN" altLang="en-US" smtClean="0"/>
              <a:t>2016/7/16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E8C3-0691-47F3-B50E-818B1812ED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09C6-C315-4A12-A1DF-C610324FE346}" type="datetimeFigureOut">
              <a:rPr lang="zh-CN" altLang="en-US" smtClean="0"/>
              <a:t>2016/7/16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E8C3-0691-47F3-B50E-818B1812ED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09C6-C315-4A12-A1DF-C610324FE346}" type="datetimeFigureOut">
              <a:rPr lang="zh-CN" altLang="en-US" smtClean="0"/>
              <a:t>2016/7/16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E8C3-0691-47F3-B50E-818B1812ED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709C6-C315-4A12-A1DF-C610324FE346}" type="datetimeFigureOut">
              <a:rPr lang="zh-CN" altLang="en-US" smtClean="0"/>
              <a:t>2016/7/16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3E8C3-0691-47F3-B50E-818B1812ED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29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3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35.bin"/><Relationship Id="rId18" Type="http://schemas.openxmlformats.org/officeDocument/2006/relationships/image" Target="../media/image37.wmf"/><Relationship Id="rId26" Type="http://schemas.openxmlformats.org/officeDocument/2006/relationships/image" Target="../media/image41.wmf"/><Relationship Id="rId3" Type="http://schemas.openxmlformats.org/officeDocument/2006/relationships/oleObject" Target="../embeddings/oleObject30.bin"/><Relationship Id="rId21" Type="http://schemas.openxmlformats.org/officeDocument/2006/relationships/oleObject" Target="../embeddings/oleObject39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37.bin"/><Relationship Id="rId25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.wmf"/><Relationship Id="rId20" Type="http://schemas.openxmlformats.org/officeDocument/2006/relationships/image" Target="../media/image38.wmf"/><Relationship Id="rId29" Type="http://schemas.openxmlformats.org/officeDocument/2006/relationships/image" Target="../media/image43.png"/><Relationship Id="rId1" Type="http://schemas.openxmlformats.org/officeDocument/2006/relationships/vmlDrawing" Target="../drawings/vmlDrawing8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4.bin"/><Relationship Id="rId24" Type="http://schemas.openxmlformats.org/officeDocument/2006/relationships/image" Target="../media/image40.wmf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23" Type="http://schemas.openxmlformats.org/officeDocument/2006/relationships/oleObject" Target="../embeddings/oleObject40.bin"/><Relationship Id="rId28" Type="http://schemas.openxmlformats.org/officeDocument/2006/relationships/image" Target="../media/image42.wmf"/><Relationship Id="rId10" Type="http://schemas.openxmlformats.org/officeDocument/2006/relationships/image" Target="../media/image33.wmf"/><Relationship Id="rId19" Type="http://schemas.openxmlformats.org/officeDocument/2006/relationships/oleObject" Target="../embeddings/oleObject38.bin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5.wmf"/><Relationship Id="rId22" Type="http://schemas.openxmlformats.org/officeDocument/2006/relationships/image" Target="../media/image39.wmf"/><Relationship Id="rId27" Type="http://schemas.openxmlformats.org/officeDocument/2006/relationships/oleObject" Target="../embeddings/oleObject4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6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52.bin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4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3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image" Target="../media/image60.png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5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0" Type="http://schemas.openxmlformats.org/officeDocument/2006/relationships/image" Target="../media/image58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6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wmf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2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98668" y="358570"/>
            <a:ext cx="10194664" cy="2387600"/>
          </a:xfrm>
        </p:spPr>
        <p:txBody>
          <a:bodyPr/>
          <a:lstStyle/>
          <a:p>
            <a:r>
              <a:rPr lang="en-US" altLang="zh-CN" dirty="0"/>
              <a:t>Boundary Element Method for elastic analysis</a:t>
            </a:r>
            <a:endParaRPr lang="zh-CN" altLang="en-US" dirty="0"/>
          </a:p>
        </p:txBody>
      </p:sp>
      <p:sp>
        <p:nvSpPr>
          <p:cNvPr id="5" name="副标题 2"/>
          <p:cNvSpPr txBox="1"/>
          <p:nvPr/>
        </p:nvSpPr>
        <p:spPr>
          <a:xfrm>
            <a:off x="480508" y="3377921"/>
            <a:ext cx="11230983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 smtClean="0"/>
              <a:t>[1]A Short Course on Boundary Element Methods</a:t>
            </a:r>
          </a:p>
          <a:p>
            <a:pPr algn="l"/>
            <a:r>
              <a:rPr lang="en-US" altLang="zh-CN" dirty="0" smtClean="0"/>
              <a:t>[2]Direct computation of </a:t>
            </a:r>
            <a:r>
              <a:rPr lang="en-US" altLang="zh-CN" dirty="0" err="1" smtClean="0"/>
              <a:t>cauchy</a:t>
            </a:r>
            <a:r>
              <a:rPr lang="en-US" altLang="zh-CN" dirty="0" smtClean="0"/>
              <a:t> principal value integrals in advanced boundary elements</a:t>
            </a:r>
          </a:p>
          <a:p>
            <a:pPr algn="l"/>
            <a:r>
              <a:rPr lang="en-US" altLang="zh-CN" dirty="0" smtClean="0"/>
              <a:t>[3]A General Algorithm for the Numerical Solution of </a:t>
            </a:r>
            <a:r>
              <a:rPr lang="en-US" altLang="zh-CN" dirty="0" err="1" smtClean="0"/>
              <a:t>Hypersingular</a:t>
            </a:r>
            <a:r>
              <a:rPr lang="en-US" altLang="zh-CN" dirty="0" smtClean="0"/>
              <a:t> Boundary Integral Equations</a:t>
            </a:r>
          </a:p>
          <a:p>
            <a:pPr algn="l"/>
            <a:r>
              <a:rPr lang="en-US" altLang="zh-CN" dirty="0" smtClean="0"/>
              <a:t>[4]A self-adaptive co-ordinate transformation for efficient numerical evaluation of general boundary integrals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>
                <a:sym typeface="+mn-ea"/>
              </a:rPr>
              <a:t>Jump Term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Jump </a:t>
            </a:r>
            <a:r>
              <a:rPr lang="en-US" altLang="zh-CN"/>
              <a:t>T</a:t>
            </a:r>
            <a:r>
              <a:rPr lang="zh-CN" altLang="en-US"/>
              <a:t>erm </a:t>
            </a:r>
          </a:p>
          <a:p>
            <a:pPr lvl="1"/>
            <a:r>
              <a:rPr lang="en-US" altLang="zh-CN"/>
              <a:t>A</a:t>
            </a:r>
            <a:r>
              <a:rPr lang="zh-CN" altLang="en-US"/>
              <a:t>rise from the limiting process of the boundary integral and is dependent on the geometry at the source point.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106045" y="4139565"/>
            <a:ext cx="2322195" cy="2414270"/>
            <a:chOff x="8130" y="1069"/>
            <a:chExt cx="3657" cy="3802"/>
          </a:xfrm>
        </p:grpSpPr>
        <p:cxnSp>
          <p:nvCxnSpPr>
            <p:cNvPr id="7" name="直接连接符 6"/>
            <p:cNvCxnSpPr/>
            <p:nvPr/>
          </p:nvCxnSpPr>
          <p:spPr>
            <a:xfrm flipV="1">
              <a:off x="8380" y="3853"/>
              <a:ext cx="1740" cy="499"/>
            </a:xfrm>
            <a:prstGeom prst="line">
              <a:avLst/>
            </a:prstGeom>
            <a:ln w="1905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10120" y="2028"/>
              <a:ext cx="596" cy="1825"/>
            </a:xfrm>
            <a:prstGeom prst="line">
              <a:avLst/>
            </a:prstGeom>
            <a:ln w="1905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V="1">
              <a:off x="8130" y="1069"/>
              <a:ext cx="0" cy="38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flipV="1">
              <a:off x="8130" y="4835"/>
              <a:ext cx="3416" cy="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811" y="4233"/>
              <a:ext cx="146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10385" y="3110"/>
              <a:ext cx="140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弧形 39"/>
            <p:cNvSpPr/>
            <p:nvPr/>
          </p:nvSpPr>
          <p:spPr>
            <a:xfrm rot="15780000">
              <a:off x="9801" y="3233"/>
              <a:ext cx="1017" cy="1242"/>
            </a:xfrm>
            <a:prstGeom prst="arc">
              <a:avLst/>
            </a:prstGeom>
            <a:ln w="19050"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弧形 40"/>
            <p:cNvSpPr/>
            <p:nvPr/>
          </p:nvSpPr>
          <p:spPr>
            <a:xfrm rot="600000">
              <a:off x="10001" y="2406"/>
              <a:ext cx="1017" cy="1242"/>
            </a:xfrm>
            <a:prstGeom prst="arc">
              <a:avLst/>
            </a:prstGeom>
            <a:ln w="19050"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弧形 41"/>
            <p:cNvSpPr/>
            <p:nvPr/>
          </p:nvSpPr>
          <p:spPr>
            <a:xfrm rot="2100000">
              <a:off x="9444" y="3859"/>
              <a:ext cx="563" cy="571"/>
            </a:xfrm>
            <a:prstGeom prst="arc">
              <a:avLst/>
            </a:prstGeom>
            <a:ln w="19050"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48" name="对象 47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9480" y="3064"/>
            <a:ext cx="325" cy="4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1" r:id="rId3" imgW="152400" imgH="203200" progId="Equation.KSEE3">
                    <p:embed/>
                  </p:oleObj>
                </mc:Choice>
                <mc:Fallback>
                  <p:oleObj r:id="rId3" imgW="152400" imgH="2032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9480" y="3064"/>
                          <a:ext cx="325" cy="4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对象 48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0095" y="3853"/>
            <a:ext cx="290" cy="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2" r:id="rId5" imgW="152400" imgH="215900" progId="Equation.KSEE3">
                    <p:embed/>
                  </p:oleObj>
                </mc:Choice>
                <mc:Fallback>
                  <p:oleObj r:id="rId5" imgW="152400" imgH="2159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0095" y="3853"/>
                          <a:ext cx="290" cy="4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对象 49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0994" y="2328"/>
            <a:ext cx="342" cy="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3" r:id="rId7" imgW="165100" imgH="215900" progId="Equation.KSEE3">
                    <p:embed/>
                  </p:oleObj>
                </mc:Choice>
                <mc:Fallback>
                  <p:oleObj r:id="rId7" imgW="165100" imgH="215900" progId="Equation.KSEE3">
                    <p:embed/>
                    <p:pic>
                      <p:nvPicPr>
                        <p:cNvPr id="0" name="图片 102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0994" y="2328"/>
                          <a:ext cx="342" cy="44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095428"/>
              </p:ext>
            </p:extLst>
          </p:nvPr>
        </p:nvGraphicFramePr>
        <p:xfrm>
          <a:off x="2409825" y="5516563"/>
          <a:ext cx="9802813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4" name="Equation" r:id="rId9" imgW="4927320" imgH="507960" progId="Equation.DSMT4">
                  <p:embed/>
                </p:oleObj>
              </mc:Choice>
              <mc:Fallback>
                <p:oleObj name="Equation" r:id="rId9" imgW="4927320" imgH="507960" progId="Equation.DSMT4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09825" y="5516563"/>
                        <a:ext cx="9802813" cy="1008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636520" y="4394835"/>
          <a:ext cx="172593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5" r:id="rId11" imgW="952500" imgH="457200" progId="Equation.KSEE3">
                  <p:embed/>
                </p:oleObj>
              </mc:Choice>
              <mc:Fallback>
                <p:oleObj r:id="rId11" imgW="952500" imgH="4572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36520" y="4394835"/>
                        <a:ext cx="172593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140075" y="3360420"/>
          <a:ext cx="6256020" cy="566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6" r:id="rId13" imgW="3365500" imgH="304800" progId="Equation.KSEE3">
                  <p:embed/>
                </p:oleObj>
              </mc:Choice>
              <mc:Fallback>
                <p:oleObj r:id="rId13" imgW="3365500" imgH="3048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140075" y="3360420"/>
                        <a:ext cx="6256020" cy="566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662170" y="4624506"/>
            <a:ext cx="1913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Smooth Boundary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/>
              <a:t>Computation of Cauchy Principal Value Integrals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7985592"/>
              </p:ext>
            </p:extLst>
          </p:nvPr>
        </p:nvGraphicFramePr>
        <p:xfrm>
          <a:off x="3705542" y="1609090"/>
          <a:ext cx="6256020" cy="566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4" r:id="rId3" imgW="3365500" imgH="304800" progId="Equation.KSEE3">
                  <p:embed/>
                </p:oleObj>
              </mc:Choice>
              <mc:Fallback>
                <p:oleObj r:id="rId3" imgW="3365500" imgH="3048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05542" y="1609090"/>
                        <a:ext cx="6256020" cy="566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内容占位符 4">
            <a:hlinkClick r:id="" action="ppaction://ole?verb=0"/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3241183"/>
              </p:ext>
            </p:extLst>
          </p:nvPr>
        </p:nvGraphicFramePr>
        <p:xfrm>
          <a:off x="4565650" y="2458084"/>
          <a:ext cx="3060700" cy="710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5" r:id="rId5" imgW="1422400" imgH="330200" progId="Equation.KSEE3">
                  <p:embed/>
                </p:oleObj>
              </mc:Choice>
              <mc:Fallback>
                <p:oleObj r:id="rId5" imgW="1422400" imgH="330200" progId="Equation.KSEE3">
                  <p:embed/>
                  <p:pic>
                    <p:nvPicPr>
                      <p:cNvPr id="0" name="图片 716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65650" y="2458084"/>
                        <a:ext cx="3060700" cy="710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连接符 6"/>
          <p:cNvCxnSpPr/>
          <p:nvPr/>
        </p:nvCxnSpPr>
        <p:spPr>
          <a:xfrm flipV="1">
            <a:off x="935355" y="4738370"/>
            <a:ext cx="1104900" cy="316865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2040255" y="3579495"/>
            <a:ext cx="378460" cy="1158875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776605" y="2970530"/>
            <a:ext cx="0" cy="241427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776605" y="5361940"/>
            <a:ext cx="2169160" cy="698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329180" y="4062095"/>
          <a:ext cx="363220" cy="468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6" r:id="rId7" imgW="177165" imgH="228600" progId="Equation.KSEE3">
                  <p:embed/>
                </p:oleObj>
              </mc:Choice>
              <mc:Fallback>
                <p:oleObj r:id="rId7" imgW="177165" imgH="228600" progId="Equation.KSEE3">
                  <p:embed/>
                  <p:pic>
                    <p:nvPicPr>
                      <p:cNvPr id="0" name="图片 716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29180" y="4062095"/>
                        <a:ext cx="363220" cy="468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569085" y="4841875"/>
          <a:ext cx="403225" cy="520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7" r:id="rId9" imgW="177165" imgH="228600" progId="Equation.KSEE3">
                  <p:embed/>
                </p:oleObj>
              </mc:Choice>
              <mc:Fallback>
                <p:oleObj r:id="rId9" imgW="177165" imgH="228600" progId="Equation.KSEE3">
                  <p:embed/>
                  <p:pic>
                    <p:nvPicPr>
                      <p:cNvPr id="0" name="图片 717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69085" y="4841875"/>
                        <a:ext cx="403225" cy="520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040255" y="4738370"/>
          <a:ext cx="288925" cy="353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8" r:id="rId11" imgW="114300" imgH="139700" progId="Equation.KSEE3">
                  <p:embed/>
                </p:oleObj>
              </mc:Choice>
              <mc:Fallback>
                <p:oleObj r:id="rId11" imgW="114300" imgH="139700" progId="Equation.KSEE3">
                  <p:embed/>
                  <p:pic>
                    <p:nvPicPr>
                      <p:cNvPr id="0" name="图片 717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40255" y="4738370"/>
                        <a:ext cx="288925" cy="353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727450" y="3451225"/>
          <a:ext cx="4737100" cy="812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9" r:id="rId13" imgW="2222500" imgH="381000" progId="Equation.KSEE3">
                  <p:embed/>
                </p:oleObj>
              </mc:Choice>
              <mc:Fallback>
                <p:oleObj r:id="rId13" imgW="2222500" imgH="381000" progId="Equation.KSEE3">
                  <p:embed/>
                  <p:pic>
                    <p:nvPicPr>
                      <p:cNvPr id="0" name="图片 717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727450" y="3451225"/>
                        <a:ext cx="4737100" cy="812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38200" y="4738370"/>
          <a:ext cx="290830" cy="246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0" r:id="rId15" imgW="165100" imgH="139700" progId="Equation.KSEE3">
                  <p:embed/>
                </p:oleObj>
              </mc:Choice>
              <mc:Fallback>
                <p:oleObj r:id="rId15" imgW="165100" imgH="139700" progId="Equation.KSEE3">
                  <p:embed/>
                  <p:pic>
                    <p:nvPicPr>
                      <p:cNvPr id="0" name="图片 717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38200" y="4738370"/>
                        <a:ext cx="290830" cy="246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089150" y="3377565"/>
          <a:ext cx="281305" cy="309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1" r:id="rId17" imgW="127000" imgH="139700" progId="Equation.KSEE3">
                  <p:embed/>
                </p:oleObj>
              </mc:Choice>
              <mc:Fallback>
                <p:oleObj r:id="rId17" imgW="127000" imgH="139700" progId="Equation.KSEE3">
                  <p:embed/>
                  <p:pic>
                    <p:nvPicPr>
                      <p:cNvPr id="0" name="图片 717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089150" y="3377565"/>
                        <a:ext cx="281305" cy="309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864603"/>
              </p:ext>
            </p:extLst>
          </p:nvPr>
        </p:nvGraphicFramePr>
        <p:xfrm>
          <a:off x="8253095" y="2640012"/>
          <a:ext cx="2332803" cy="406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2" r:id="rId19" imgW="1384300" imgH="241300" progId="Equation.KSEE3">
                  <p:embed/>
                </p:oleObj>
              </mc:Choice>
              <mc:Fallback>
                <p:oleObj r:id="rId19" imgW="1384300" imgH="241300" progId="Equation.KSEE3">
                  <p:embed/>
                  <p:pic>
                    <p:nvPicPr>
                      <p:cNvPr id="0" name="图片 717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253095" y="2640012"/>
                        <a:ext cx="2332803" cy="4067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2688081"/>
              </p:ext>
            </p:extLst>
          </p:nvPr>
        </p:nvGraphicFramePr>
        <p:xfrm>
          <a:off x="8790940" y="3451225"/>
          <a:ext cx="286209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3" r:id="rId21" imgW="1701800" imgH="419100" progId="Equation.KSEE3">
                  <p:embed/>
                </p:oleObj>
              </mc:Choice>
              <mc:Fallback>
                <p:oleObj r:id="rId21" imgW="1701800" imgH="419100" progId="Equation.KSEE3">
                  <p:embed/>
                  <p:pic>
                    <p:nvPicPr>
                      <p:cNvPr id="0" name="图片 717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8790940" y="3451225"/>
                        <a:ext cx="2862095" cy="704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59466"/>
              </p:ext>
            </p:extLst>
          </p:nvPr>
        </p:nvGraphicFramePr>
        <p:xfrm>
          <a:off x="3727450" y="4530725"/>
          <a:ext cx="6414770" cy="855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" name="Equation" r:id="rId23" imgW="3429000" imgH="457200" progId="Equation.DSMT4">
                  <p:embed/>
                </p:oleObj>
              </mc:Choice>
              <mc:Fallback>
                <p:oleObj name="Equation" r:id="rId23" imgW="3429000" imgH="457200" progId="Equation.DSMT4">
                  <p:embed/>
                  <p:pic>
                    <p:nvPicPr>
                      <p:cNvPr id="0" name="图片 7177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727450" y="4530725"/>
                        <a:ext cx="6414770" cy="855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727450" y="5492115"/>
          <a:ext cx="4654550" cy="403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" r:id="rId25" imgW="2781300" imgH="241300" progId="Equation.KSEE3">
                  <p:embed/>
                </p:oleObj>
              </mc:Choice>
              <mc:Fallback>
                <p:oleObj r:id="rId25" imgW="2781300" imgH="241300" progId="Equation.KSEE3">
                  <p:embed/>
                  <p:pic>
                    <p:nvPicPr>
                      <p:cNvPr id="0" name="图片 7178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727450" y="5492115"/>
                        <a:ext cx="4654550" cy="403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0204833"/>
              </p:ext>
            </p:extLst>
          </p:nvPr>
        </p:nvGraphicFramePr>
        <p:xfrm>
          <a:off x="3490913" y="5837238"/>
          <a:ext cx="7578725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" name="Equation" r:id="rId27" imgW="4051080" imgH="533160" progId="Equation.DSMT4">
                  <p:embed/>
                </p:oleObj>
              </mc:Choice>
              <mc:Fallback>
                <p:oleObj name="Equation" r:id="rId27" imgW="4051080" imgH="533160" progId="Equation.DSMT4">
                  <p:embed/>
                  <p:pic>
                    <p:nvPicPr>
                      <p:cNvPr id="0" name="图片 7177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3490913" y="5837238"/>
                        <a:ext cx="7578725" cy="998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直接连接符 20"/>
          <p:cNvCxnSpPr/>
          <p:nvPr/>
        </p:nvCxnSpPr>
        <p:spPr>
          <a:xfrm>
            <a:off x="5269865" y="2175510"/>
            <a:ext cx="14357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6067425" y="3497263"/>
            <a:ext cx="384175" cy="3244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352348" y="3917314"/>
            <a:ext cx="384175" cy="3244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9593262" y="4156075"/>
            <a:ext cx="6477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11005335" y="4156075"/>
            <a:ext cx="6477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5369559" y="4612958"/>
            <a:ext cx="561341" cy="3244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833043" y="4984750"/>
            <a:ext cx="548957" cy="3244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8526046" y="5492115"/>
            <a:ext cx="1786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T</a:t>
            </a:r>
            <a:r>
              <a:rPr lang="zh-CN" altLang="en-US" b="1" dirty="0" smtClean="0">
                <a:solidFill>
                  <a:srgbClr val="FF0000"/>
                </a:solidFill>
              </a:rPr>
              <a:t>aylor </a:t>
            </a:r>
            <a:r>
              <a:rPr lang="en-US" altLang="zh-CN" b="1" dirty="0" smtClean="0">
                <a:solidFill>
                  <a:srgbClr val="FF0000"/>
                </a:solidFill>
              </a:rPr>
              <a:t>E</a:t>
            </a:r>
            <a:r>
              <a:rPr lang="zh-CN" altLang="en-US" b="1" dirty="0" smtClean="0">
                <a:solidFill>
                  <a:srgbClr val="FF0000"/>
                </a:solidFill>
              </a:rPr>
              <a:t>xpansion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493384" y="5963285"/>
            <a:ext cx="561341" cy="4025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矩形 31"/>
              <p:cNvSpPr/>
              <p:nvPr/>
            </p:nvSpPr>
            <p:spPr>
              <a:xfrm>
                <a:off x="1424871" y="5771832"/>
                <a:ext cx="972254" cy="792333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400" b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𝜺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871" y="5771832"/>
                <a:ext cx="972254" cy="792333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连接符 33"/>
          <p:cNvCxnSpPr/>
          <p:nvPr/>
        </p:nvCxnSpPr>
        <p:spPr>
          <a:xfrm>
            <a:off x="2370455" y="5775007"/>
            <a:ext cx="3122929" cy="1882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2397125" y="6365875"/>
            <a:ext cx="3096259" cy="1992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8" grpId="0" animBg="1"/>
      <p:bldP spid="29" grpId="0" animBg="1"/>
      <p:bldP spid="30" grpId="0"/>
      <p:bldP spid="31" grpId="0" animBg="1"/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>
                <a:sym typeface="+mn-ea"/>
              </a:rPr>
              <a:t>Computation of Cauchy Principal Value Integrals</a:t>
            </a:r>
            <a:endParaRPr lang="zh-CN" altLang="en-US"/>
          </a:p>
        </p:txBody>
      </p:sp>
      <p:graphicFrame>
        <p:nvGraphicFramePr>
          <p:cNvPr id="20" name="对象 1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20383" y="1609726"/>
          <a:ext cx="7508875" cy="171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r:id="rId3" imgW="4013200" imgH="914400" progId="Equation.KSEE3">
                  <p:embed/>
                </p:oleObj>
              </mc:Choice>
              <mc:Fallback>
                <p:oleObj r:id="rId3" imgW="4013200" imgH="914400" progId="Equation.KSEE3">
                  <p:embed/>
                  <p:pic>
                    <p:nvPicPr>
                      <p:cNvPr id="0" name="图片 71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0383" y="1609726"/>
                        <a:ext cx="7508875" cy="171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20700" y="3410268"/>
          <a:ext cx="7960360" cy="1807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r:id="rId5" imgW="4254500" imgH="965200" progId="Equation.KSEE3">
                  <p:embed/>
                </p:oleObj>
              </mc:Choice>
              <mc:Fallback>
                <p:oleObj r:id="rId5" imgW="4254500" imgH="965200" progId="Equation.KSEE3">
                  <p:embed/>
                  <p:pic>
                    <p:nvPicPr>
                      <p:cNvPr id="0" name="图片 71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0700" y="3410268"/>
                        <a:ext cx="7960360" cy="1807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20700" y="5588953"/>
          <a:ext cx="11263630" cy="784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r:id="rId7" imgW="6019800" imgH="419100" progId="Equation.KSEE3">
                  <p:embed/>
                </p:oleObj>
              </mc:Choice>
              <mc:Fallback>
                <p:oleObj r:id="rId7" imgW="6019800" imgH="419100" progId="Equation.KSEE3">
                  <p:embed/>
                  <p:pic>
                    <p:nvPicPr>
                      <p:cNvPr id="0" name="图片 717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0700" y="5588953"/>
                        <a:ext cx="11263630" cy="784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内容占位符 7">
            <a:hlinkClick r:id="" action="ppaction://ole?verb=0"/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288949"/>
              </p:ext>
            </p:extLst>
          </p:nvPr>
        </p:nvGraphicFramePr>
        <p:xfrm>
          <a:off x="8493847" y="3722147"/>
          <a:ext cx="3698153" cy="1226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r:id="rId9" imgW="2527300" imgH="838200" progId="Equation.KSEE3">
                  <p:embed/>
                </p:oleObj>
              </mc:Choice>
              <mc:Fallback>
                <p:oleObj r:id="rId9" imgW="2527300" imgH="838200" progId="Equation.KSEE3">
                  <p:embed/>
                  <p:pic>
                    <p:nvPicPr>
                      <p:cNvPr id="0" name="图片 819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493847" y="3722147"/>
                        <a:ext cx="3698153" cy="1226708"/>
                      </a:xfrm>
                      <a:prstGeom prst="rect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4141694" y="1690687"/>
            <a:ext cx="785308" cy="4178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359562" y="1690687"/>
            <a:ext cx="665182" cy="7835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251063" y="2427605"/>
            <a:ext cx="785308" cy="4178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692152" y="2442872"/>
            <a:ext cx="805927" cy="7835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489985" y="3455914"/>
            <a:ext cx="2330824" cy="7379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620870" y="4416520"/>
            <a:ext cx="2716306" cy="8009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204200" y="5702300"/>
            <a:ext cx="3683000" cy="5214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1" grpId="0" animBg="1"/>
      <p:bldP spid="12" grpId="0" animBg="1"/>
      <p:bldP spid="13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25095" y="1710055"/>
            <a:ext cx="11729720" cy="285242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/>
              <a:t>A self-adaptive co-ordinate transformation for efficient numerical evaluation of general boundary integrals</a:t>
            </a:r>
            <a:br>
              <a:rPr lang="zh-CN" altLang="en-US"/>
            </a:br>
            <a:r>
              <a:rPr lang="en-US" altLang="zh-CN" sz="4400" b="1">
                <a:sym typeface="+mn-ea"/>
              </a:rPr>
              <a:t>[Telles transformation]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000" b="1"/>
              <a:t>J. C. F. Telles</a:t>
            </a:r>
          </a:p>
          <a:p>
            <a:pPr algn="ctr"/>
            <a:r>
              <a:rPr lang="en-US" altLang="zh-CN" sz="4000" b="1"/>
              <a:t>Federal University of Rio de Janeiro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Singular Integrals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Consider the integral</a:t>
            </a:r>
          </a:p>
          <a:p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in which        is singular at a point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</a:t>
            </a:r>
            <a:r>
              <a:rPr lang="zh-CN" altLang="en-US" dirty="0"/>
              <a:t>econd-degree relation </a:t>
            </a:r>
          </a:p>
        </p:txBody>
      </p:sp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848735" y="2385060"/>
          <a:ext cx="284861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3" r:id="rId3" imgW="889000" imgH="330200" progId="Equation.KSEE3">
                  <p:embed/>
                </p:oleObj>
              </mc:Choice>
              <mc:Fallback>
                <p:oleObj r:id="rId3" imgW="889000" imgH="330200" progId="Equation.KSEE3">
                  <p:embed/>
                  <p:pic>
                    <p:nvPicPr>
                      <p:cNvPr id="0" name="图片 92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48735" y="2385060"/>
                        <a:ext cx="2848610" cy="81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406650" y="3393440"/>
          <a:ext cx="570865" cy="374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4" r:id="rId5" imgW="330200" imgH="215900" progId="Equation.KSEE3">
                  <p:embed/>
                </p:oleObj>
              </mc:Choice>
              <mc:Fallback>
                <p:oleObj r:id="rId5" imgW="330200" imgH="215900" progId="Equation.KSEE3">
                  <p:embed/>
                  <p:pic>
                    <p:nvPicPr>
                      <p:cNvPr id="0" name="图片 921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06650" y="3393440"/>
                        <a:ext cx="570865" cy="374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983605" y="3393440"/>
          <a:ext cx="346710" cy="433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5" r:id="rId7" imgW="152400" imgH="190500" progId="Equation.KSEE3">
                  <p:embed/>
                </p:oleObj>
              </mc:Choice>
              <mc:Fallback>
                <p:oleObj r:id="rId7" imgW="152400" imgH="190500" progId="Equation.KSEE3">
                  <p:embed/>
                  <p:pic>
                    <p:nvPicPr>
                      <p:cNvPr id="0" name="图片 921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83605" y="3393440"/>
                        <a:ext cx="346710" cy="433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455160" y="4401820"/>
          <a:ext cx="2078990" cy="389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6" r:id="rId9" imgW="1219200" imgH="228600" progId="Equation.KSEE3">
                  <p:embed/>
                </p:oleObj>
              </mc:Choice>
              <mc:Fallback>
                <p:oleObj r:id="rId9" imgW="1219200" imgH="228600" progId="Equation.KSEE3">
                  <p:embed/>
                  <p:pic>
                    <p:nvPicPr>
                      <p:cNvPr id="0" name="图片 921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55160" y="4401820"/>
                        <a:ext cx="2078990" cy="389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259523" y="4999673"/>
          <a:ext cx="1303655" cy="1560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7" r:id="rId11" imgW="698500" imgH="889000" progId="Equation.KSEE3">
                  <p:embed/>
                </p:oleObj>
              </mc:Choice>
              <mc:Fallback>
                <p:oleObj r:id="rId11" imgW="698500" imgH="889000" progId="Equation.KSEE3">
                  <p:embed/>
                  <p:pic>
                    <p:nvPicPr>
                      <p:cNvPr id="0" name="图片 922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59523" y="4999673"/>
                        <a:ext cx="1303655" cy="1560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6370572"/>
              </p:ext>
            </p:extLst>
          </p:nvPr>
        </p:nvGraphicFramePr>
        <p:xfrm>
          <a:off x="3844925" y="4999990"/>
          <a:ext cx="1973580" cy="1560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8" r:id="rId13" imgW="1091565" imgH="862965" progId="Equation.KSEE3">
                  <p:embed/>
                </p:oleObj>
              </mc:Choice>
              <mc:Fallback>
                <p:oleObj r:id="rId13" imgW="1091565" imgH="862965" progId="Equation.KSEE3">
                  <p:embed/>
                  <p:pic>
                    <p:nvPicPr>
                      <p:cNvPr id="0" name="图片 922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844925" y="4999990"/>
                        <a:ext cx="1973580" cy="1560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1089186"/>
              </p:ext>
            </p:extLst>
          </p:nvPr>
        </p:nvGraphicFramePr>
        <p:xfrm>
          <a:off x="6957695" y="5316537"/>
          <a:ext cx="385191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9" r:id="rId15" imgW="2095500" imgH="431800" progId="Equation.KSEE3">
                  <p:embed/>
                </p:oleObj>
              </mc:Choice>
              <mc:Fallback>
                <p:oleObj r:id="rId15" imgW="2095500" imgH="431800" progId="Equation.KSEE3">
                  <p:embed/>
                  <p:pic>
                    <p:nvPicPr>
                      <p:cNvPr id="0" name="图片 922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957695" y="5316537"/>
                        <a:ext cx="3851910" cy="793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7607300" y="4138295"/>
            <a:ext cx="4433570" cy="916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The main advantage is that since the Jacobian </a:t>
            </a:r>
            <a:r>
              <a:rPr lang="zh-CN" altLang="en-US" b="1" dirty="0"/>
              <a:t>cancels</a:t>
            </a:r>
            <a:r>
              <a:rPr lang="zh-CN" altLang="en-US" dirty="0"/>
              <a:t> the singularity, standard Gaussian integration can be employed.</a:t>
            </a:r>
          </a:p>
        </p:txBody>
      </p:sp>
      <p:sp>
        <p:nvSpPr>
          <p:cNvPr id="14" name="右箭头 13"/>
          <p:cNvSpPr/>
          <p:nvPr/>
        </p:nvSpPr>
        <p:spPr>
          <a:xfrm>
            <a:off x="2977515" y="5591175"/>
            <a:ext cx="280670" cy="24447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6330315" y="5591175"/>
            <a:ext cx="280670" cy="24447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9626600" y="5950268"/>
            <a:ext cx="8509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Singular Integrals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Another non-linear transformation which </a:t>
            </a:r>
            <a:r>
              <a:rPr lang="zh-CN" altLang="en-US" b="1" i="1" dirty="0"/>
              <a:t>always remains valid </a:t>
            </a:r>
            <a:r>
              <a:rPr lang="zh-CN" altLang="en-US" dirty="0"/>
              <a:t>(without partition) for any position of the singularity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Third-degree relation</a:t>
            </a:r>
          </a:p>
        </p:txBody>
      </p:sp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7913116"/>
              </p:ext>
            </p:extLst>
          </p:nvPr>
        </p:nvGraphicFramePr>
        <p:xfrm>
          <a:off x="4453890" y="2720340"/>
          <a:ext cx="2658745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" r:id="rId3" imgW="1422400" imgH="228600" progId="Equation.KSEE3">
                  <p:embed/>
                </p:oleObj>
              </mc:Choice>
              <mc:Fallback>
                <p:oleObj r:id="rId3" imgW="1422400" imgH="228600" progId="Equation.KSEE3">
                  <p:embed/>
                  <p:pic>
                    <p:nvPicPr>
                      <p:cNvPr id="0" name="图片 1024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53890" y="2720340"/>
                        <a:ext cx="2658745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24560" y="3451860"/>
          <a:ext cx="1560830" cy="2963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6" r:id="rId5" imgW="698500" imgH="1409700" progId="Equation.KSEE3">
                  <p:embed/>
                </p:oleObj>
              </mc:Choice>
              <mc:Fallback>
                <p:oleObj r:id="rId5" imgW="698500" imgH="1409700" progId="Equation.KSEE3">
                  <p:embed/>
                  <p:pic>
                    <p:nvPicPr>
                      <p:cNvPr id="0" name="图片 922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24560" y="3451860"/>
                        <a:ext cx="1560830" cy="2963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314700" y="3549015"/>
          <a:ext cx="1794510" cy="2865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7" r:id="rId7" imgW="723900" imgH="1155700" progId="Equation.KSEE3">
                  <p:embed/>
                </p:oleObj>
              </mc:Choice>
              <mc:Fallback>
                <p:oleObj r:id="rId7" imgW="723900" imgH="1155700" progId="Equation.KSEE3">
                  <p:embed/>
                  <p:pic>
                    <p:nvPicPr>
                      <p:cNvPr id="0" name="图片 1024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14700" y="3549015"/>
                        <a:ext cx="1794510" cy="2865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185853"/>
              </p:ext>
            </p:extLst>
          </p:nvPr>
        </p:nvGraphicFramePr>
        <p:xfrm>
          <a:off x="6316027" y="3451860"/>
          <a:ext cx="5440045" cy="620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8" r:id="rId9" imgW="2895600" imgH="330200" progId="Equation.KSEE3">
                  <p:embed/>
                </p:oleObj>
              </mc:Choice>
              <mc:Fallback>
                <p:oleObj r:id="rId9" imgW="2895600" imgH="330200" progId="Equation.KSEE3">
                  <p:embed/>
                  <p:pic>
                    <p:nvPicPr>
                      <p:cNvPr id="0" name="图片 1024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316027" y="3451860"/>
                        <a:ext cx="5440045" cy="620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071235" y="4376420"/>
          <a:ext cx="6097270" cy="1113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9" r:id="rId11" imgW="2781300" imgH="508000" progId="Equation.KSEE3">
                  <p:embed/>
                </p:oleObj>
              </mc:Choice>
              <mc:Fallback>
                <p:oleObj r:id="rId11" imgW="2781300" imgH="508000" progId="Equation.KSEE3">
                  <p:embed/>
                  <p:pic>
                    <p:nvPicPr>
                      <p:cNvPr id="0" name="图片 1024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071235" y="4376420"/>
                        <a:ext cx="6097270" cy="1113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右箭头 10"/>
          <p:cNvSpPr/>
          <p:nvPr/>
        </p:nvSpPr>
        <p:spPr>
          <a:xfrm>
            <a:off x="2759710" y="4811395"/>
            <a:ext cx="280670" cy="24447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5322570" y="4810760"/>
            <a:ext cx="280670" cy="24447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8021993" y="5833427"/>
            <a:ext cx="2468960" cy="385524"/>
            <a:chOff x="8021993" y="5833427"/>
            <a:chExt cx="2468960" cy="38552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矩形 1"/>
                <p:cNvSpPr/>
                <p:nvPr/>
              </p:nvSpPr>
              <p:spPr>
                <a:xfrm>
                  <a:off x="9422647" y="5833427"/>
                  <a:ext cx="10683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en-US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" name="矩形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2647" y="5833427"/>
                  <a:ext cx="1068306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r="-2857" b="-327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矩形 2"/>
                <p:cNvSpPr/>
                <p:nvPr/>
              </p:nvSpPr>
              <p:spPr>
                <a:xfrm>
                  <a:off x="8021993" y="5849619"/>
                  <a:ext cx="10756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zh-CN" altLang="en-US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" name="矩形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1993" y="5849619"/>
                  <a:ext cx="1075614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r="-2273" b="-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文本框 12"/>
            <p:cNvSpPr txBox="1"/>
            <p:nvPr/>
          </p:nvSpPr>
          <p:spPr>
            <a:xfrm>
              <a:off x="9036049" y="5849619"/>
              <a:ext cx="489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VS.</a:t>
              </a:r>
              <a:endParaRPr lang="zh-CN" altLang="en-US" b="1" dirty="0"/>
            </a:p>
          </p:txBody>
        </p:sp>
      </p:grpSp>
      <p:sp>
        <p:nvSpPr>
          <p:cNvPr id="15" name="矩形 14"/>
          <p:cNvSpPr/>
          <p:nvPr/>
        </p:nvSpPr>
        <p:spPr>
          <a:xfrm>
            <a:off x="10655300" y="4376420"/>
            <a:ext cx="1100772" cy="5565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978635" y="5739289"/>
            <a:ext cx="2512318" cy="5565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7681" y="1825625"/>
            <a:ext cx="5556638" cy="43513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6350" y="1825625"/>
            <a:ext cx="5539300" cy="43513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316" y="365125"/>
            <a:ext cx="5572167" cy="435133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0" y="365125"/>
            <a:ext cx="5618184" cy="43926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Boundary Element Method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ym typeface="+mn-ea"/>
              </a:rPr>
              <a:t>Navier</a:t>
            </a:r>
            <a:r>
              <a:rPr lang="en-US" altLang="zh-CN" b="1" dirty="0">
                <a:sym typeface="+mn-ea"/>
              </a:rPr>
              <a:t>-Cauchy</a:t>
            </a:r>
            <a:r>
              <a:rPr lang="zh-CN" altLang="en-US" b="1" dirty="0">
                <a:sym typeface="+mn-ea"/>
              </a:rPr>
              <a:t> </a:t>
            </a:r>
            <a:r>
              <a:rPr lang="en-US" altLang="zh-CN" b="1" dirty="0" smtClean="0">
                <a:sym typeface="+mn-ea"/>
              </a:rPr>
              <a:t>E</a:t>
            </a:r>
            <a:r>
              <a:rPr lang="zh-CN" altLang="en-US" b="1" dirty="0" smtClean="0">
                <a:sym typeface="+mn-ea"/>
              </a:rPr>
              <a:t>quation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Navier</a:t>
            </a:r>
            <a:r>
              <a:rPr lang="en-US" altLang="zh-CN" dirty="0"/>
              <a:t>-Cauchy</a:t>
            </a:r>
            <a:r>
              <a:rPr lang="zh-CN" altLang="en-US" dirty="0"/>
              <a:t> </a:t>
            </a:r>
            <a:r>
              <a:rPr lang="en-US" altLang="zh-CN" dirty="0" smtClean="0"/>
              <a:t>E</a:t>
            </a:r>
            <a:r>
              <a:rPr lang="zh-CN" altLang="en-US" dirty="0" smtClean="0"/>
              <a:t>quation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lvl="1"/>
            <a:endParaRPr lang="en-US" altLang="zh-CN" dirty="0"/>
          </a:p>
        </p:txBody>
      </p:sp>
      <p:graphicFrame>
        <p:nvGraphicFramePr>
          <p:cNvPr id="4" name="对象 3"/>
          <p:cNvGraphicFramePr/>
          <p:nvPr/>
        </p:nvGraphicFramePr>
        <p:xfrm>
          <a:off x="1040130" y="2649220"/>
          <a:ext cx="4900930" cy="697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r:id="rId3" imgW="1765300" imgH="254000" progId="Equation.DSMT4">
                  <p:embed/>
                </p:oleObj>
              </mc:Choice>
              <mc:Fallback>
                <p:oleObj r:id="rId3" imgW="1765300" imgH="254000" progId="Equation.DSMT4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0130" y="2649220"/>
                        <a:ext cx="4900930" cy="697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902450" y="1522730"/>
          <a:ext cx="2120265" cy="671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r:id="rId5" imgW="762000" imgH="241300" progId="Equation.KSEE3">
                  <p:embed/>
                </p:oleObj>
              </mc:Choice>
              <mc:Fallback>
                <p:oleObj r:id="rId5" imgW="762000" imgH="2413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02450" y="1522730"/>
                        <a:ext cx="2120265" cy="671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902450" y="2649220"/>
          <a:ext cx="264985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r:id="rId7" imgW="1206500" imgH="241300" progId="Equation.KSEE3">
                  <p:embed/>
                </p:oleObj>
              </mc:Choice>
              <mc:Fallback>
                <p:oleObj r:id="rId7" imgW="1206500" imgH="2413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02450" y="2649220"/>
                        <a:ext cx="2649855" cy="53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902450" y="3869690"/>
          <a:ext cx="2389505" cy="521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r:id="rId9" imgW="1104900" imgH="241300" progId="Equation.KSEE3">
                  <p:embed/>
                </p:oleObj>
              </mc:Choice>
              <mc:Fallback>
                <p:oleObj r:id="rId9" imgW="1104900" imgH="241300" progId="Equation.KSEE3">
                  <p:embed/>
                  <p:pic>
                    <p:nvPicPr>
                      <p:cNvPr id="0" name="图片 409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902450" y="3869690"/>
                        <a:ext cx="2389505" cy="521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9655175" y="3946525"/>
            <a:ext cx="14801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/>
              <a:t>S</a:t>
            </a:r>
            <a:r>
              <a:rPr lang="zh-CN" altLang="en-US" b="1"/>
              <a:t>train </a:t>
            </a:r>
            <a:r>
              <a:rPr lang="en-US" altLang="zh-CN" b="1"/>
              <a:t>T</a:t>
            </a:r>
            <a:r>
              <a:rPr lang="zh-CN" altLang="en-US" b="1"/>
              <a:t>ensor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9467215" y="272986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</a:t>
            </a:r>
            <a:r>
              <a:rPr lang="en-US" altLang="zh-CN" b="1"/>
              <a:t>G</a:t>
            </a:r>
            <a:r>
              <a:rPr lang="zh-CN" altLang="en-US" b="1"/>
              <a:t>eneralized Hooke </a:t>
            </a:r>
            <a:r>
              <a:rPr lang="en-US" altLang="zh-CN" b="1"/>
              <a:t>L</a:t>
            </a:r>
            <a:r>
              <a:rPr lang="zh-CN" altLang="en-US" b="1"/>
              <a:t>aw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9467215" y="1673860"/>
            <a:ext cx="16681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/>
              <a:t>Stress </a:t>
            </a:r>
            <a:r>
              <a:rPr lang="en-US" altLang="zh-CN" b="1"/>
              <a:t>E</a:t>
            </a:r>
            <a:r>
              <a:rPr lang="zh-CN" altLang="en-US" b="1"/>
              <a:t>quation</a:t>
            </a:r>
          </a:p>
        </p:txBody>
      </p:sp>
      <p:sp>
        <p:nvSpPr>
          <p:cNvPr id="41" name="左大括号 40"/>
          <p:cNvSpPr/>
          <p:nvPr/>
        </p:nvSpPr>
        <p:spPr>
          <a:xfrm>
            <a:off x="6139815" y="1825625"/>
            <a:ext cx="455930" cy="2458085"/>
          </a:xfrm>
          <a:prstGeom prst="leftBrace">
            <a:avLst>
              <a:gd name="adj1" fmla="val 8333"/>
              <a:gd name="adj2" fmla="val 4978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2" name="对象 41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6892935"/>
              </p:ext>
            </p:extLst>
          </p:nvPr>
        </p:nvGraphicFramePr>
        <p:xfrm>
          <a:off x="1578610" y="3869690"/>
          <a:ext cx="3728720" cy="853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r:id="rId11" imgW="2108200" imgH="482600" progId="Equation.KSEE3">
                  <p:embed/>
                </p:oleObj>
              </mc:Choice>
              <mc:Fallback>
                <p:oleObj r:id="rId11" imgW="2108200" imgH="482600" progId="Equation.KSEE3">
                  <p:embed/>
                  <p:pic>
                    <p:nvPicPr>
                      <p:cNvPr id="0" name="图片 409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78610" y="3869690"/>
                        <a:ext cx="3728720" cy="853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下箭头 44"/>
          <p:cNvSpPr/>
          <p:nvPr/>
        </p:nvSpPr>
        <p:spPr>
          <a:xfrm>
            <a:off x="3106420" y="3481705"/>
            <a:ext cx="271780" cy="2540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9731674" y="4314825"/>
            <a:ext cx="140368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9655175" y="3179445"/>
            <a:ext cx="22320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9552305" y="2042160"/>
            <a:ext cx="14585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ym typeface="+mn-ea"/>
              </a:rPr>
              <a:t>Kelvin </a:t>
            </a:r>
            <a:r>
              <a:rPr lang="en-US" altLang="zh-CN" b="1" dirty="0" smtClean="0">
                <a:sym typeface="+mn-ea"/>
              </a:rPr>
              <a:t>F</a:t>
            </a:r>
            <a:r>
              <a:rPr lang="zh-CN" altLang="en-US" b="1" dirty="0" smtClean="0">
                <a:sym typeface="+mn-ea"/>
              </a:rPr>
              <a:t>undamental </a:t>
            </a:r>
            <a:r>
              <a:rPr lang="en-US" altLang="zh-CN" b="1" dirty="0" smtClean="0">
                <a:sym typeface="+mn-ea"/>
              </a:rPr>
              <a:t>S</a:t>
            </a:r>
            <a:r>
              <a:rPr lang="zh-CN" altLang="en-US" b="1" dirty="0" smtClean="0">
                <a:sym typeface="+mn-ea"/>
              </a:rPr>
              <a:t>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>
                <a:sym typeface="+mn-ea"/>
              </a:rPr>
              <a:t>Kelvin </a:t>
            </a:r>
            <a:r>
              <a:rPr lang="en-US" altLang="zh-CN" sz="3200" dirty="0" smtClean="0">
                <a:sym typeface="+mn-ea"/>
              </a:rPr>
              <a:t>S</a:t>
            </a:r>
            <a:r>
              <a:rPr lang="zh-CN" altLang="en-US" sz="3200" dirty="0" smtClean="0">
                <a:sym typeface="+mn-ea"/>
              </a:rPr>
              <a:t>olution</a:t>
            </a:r>
            <a:endParaRPr lang="zh-CN" altLang="en-US" sz="3200" dirty="0">
              <a:sym typeface="+mn-ea"/>
            </a:endParaRPr>
          </a:p>
          <a:p>
            <a:pPr marL="457200" lvl="2"/>
            <a:r>
              <a:rPr lang="en-US" altLang="zh-CN" sz="2400" dirty="0" smtClean="0">
                <a:sym typeface="+mn-ea"/>
              </a:rPr>
              <a:t>A</a:t>
            </a:r>
            <a:r>
              <a:rPr lang="zh-CN" altLang="en-US" sz="2400" dirty="0" smtClean="0">
                <a:sym typeface="+mn-ea"/>
              </a:rPr>
              <a:t>ssuming </a:t>
            </a:r>
            <a:r>
              <a:rPr lang="zh-CN" altLang="en-US" sz="2400" dirty="0">
                <a:sym typeface="+mn-ea"/>
              </a:rPr>
              <a:t>a unit concentrated force </a:t>
            </a:r>
            <a:r>
              <a:rPr lang="en-US" altLang="zh-CN" sz="2400" b="1" i="1" dirty="0">
                <a:solidFill>
                  <a:srgbClr val="FF0000"/>
                </a:solidFill>
                <a:sym typeface="+mn-ea"/>
              </a:rPr>
              <a:t>f</a:t>
            </a:r>
            <a:r>
              <a:rPr lang="zh-CN" altLang="en-US" sz="2400" dirty="0">
                <a:sym typeface="+mn-ea"/>
              </a:rPr>
              <a:t> applied on a point </a:t>
            </a:r>
            <a:r>
              <a:rPr lang="zh-CN" altLang="en-US" sz="2800" b="1" dirty="0">
                <a:sym typeface="+mn-ea"/>
              </a:rPr>
              <a:t>s</a:t>
            </a:r>
            <a:r>
              <a:rPr lang="zh-CN" altLang="en-US" sz="2400" dirty="0">
                <a:sym typeface="+mn-ea"/>
              </a:rPr>
              <a:t> in the infinite domain, we seek </a:t>
            </a:r>
            <a:r>
              <a:rPr lang="zh-CN" altLang="en-US" sz="2400" b="1" dirty="0">
                <a:solidFill>
                  <a:schemeClr val="accent1"/>
                </a:solidFill>
                <a:sym typeface="+mn-ea"/>
              </a:rPr>
              <a:t>u(z)</a:t>
            </a:r>
            <a:r>
              <a:rPr lang="zh-CN" altLang="en-US" sz="2400" dirty="0">
                <a:sym typeface="+mn-ea"/>
              </a:rPr>
              <a:t> and </a:t>
            </a:r>
            <a:r>
              <a:rPr lang="zh-CN" altLang="en-US" sz="2400" b="1" dirty="0">
                <a:solidFill>
                  <a:schemeClr val="accent1"/>
                </a:solidFill>
                <a:sym typeface="+mn-ea"/>
              </a:rPr>
              <a:t>t(z)</a:t>
            </a:r>
            <a:r>
              <a:rPr lang="zh-CN" altLang="en-US" sz="2400" b="1" dirty="0">
                <a:sym typeface="+mn-ea"/>
              </a:rPr>
              <a:t> </a:t>
            </a:r>
            <a:r>
              <a:rPr lang="zh-CN" altLang="en-US" sz="2400" dirty="0">
                <a:sym typeface="+mn-ea"/>
              </a:rPr>
              <a:t>for any point </a:t>
            </a:r>
            <a:r>
              <a:rPr lang="zh-CN" altLang="en-US" sz="2800" b="1" dirty="0">
                <a:sym typeface="+mn-ea"/>
              </a:rPr>
              <a:t>z</a:t>
            </a:r>
            <a:r>
              <a:rPr lang="en-US" altLang="zh-CN" sz="2400" dirty="0">
                <a:sym typeface="+mn-ea"/>
              </a:rPr>
              <a:t>.</a:t>
            </a:r>
          </a:p>
          <a:p>
            <a:pPr lvl="1"/>
            <a:endParaRPr lang="zh-CN" altLang="en-US" dirty="0"/>
          </a:p>
        </p:txBody>
      </p:sp>
      <p:grpSp>
        <p:nvGrpSpPr>
          <p:cNvPr id="43" name="组合 42"/>
          <p:cNvGrpSpPr/>
          <p:nvPr/>
        </p:nvGrpSpPr>
        <p:grpSpPr>
          <a:xfrm>
            <a:off x="5120565" y="3130139"/>
            <a:ext cx="3216537" cy="2097741"/>
            <a:chOff x="1850315" y="3410174"/>
            <a:chExt cx="3216537" cy="2097741"/>
          </a:xfrm>
        </p:grpSpPr>
        <p:sp>
          <p:nvSpPr>
            <p:cNvPr id="8" name="椭圆 7"/>
            <p:cNvSpPr/>
            <p:nvPr/>
          </p:nvSpPr>
          <p:spPr>
            <a:xfrm>
              <a:off x="1850315" y="3410174"/>
              <a:ext cx="3216537" cy="209774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2647950" y="4006850"/>
              <a:ext cx="1155700" cy="736600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2373516" y="3924300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s</a:t>
              </a:r>
              <a:endParaRPr lang="zh-CN" altLang="en-US" b="1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500307" y="4641334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z</a:t>
              </a:r>
              <a:endParaRPr lang="zh-CN" altLang="en-US" b="1" dirty="0"/>
            </a:p>
          </p:txBody>
        </p:sp>
        <p:cxnSp>
          <p:nvCxnSpPr>
            <p:cNvPr id="14" name="直接箭头连接符 13"/>
            <p:cNvCxnSpPr/>
            <p:nvPr/>
          </p:nvCxnSpPr>
          <p:spPr>
            <a:xfrm flipH="1">
              <a:off x="2647950" y="3670300"/>
              <a:ext cx="482600" cy="33099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3084303" y="3523846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smtClean="0">
                  <a:solidFill>
                    <a:srgbClr val="FF0000"/>
                  </a:solidFill>
                </a:rPr>
                <a:t>f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3130550" y="3883653"/>
              <a:ext cx="1662803" cy="1432840"/>
              <a:chOff x="3679083" y="3883958"/>
              <a:chExt cx="1662803" cy="1432840"/>
            </a:xfrm>
          </p:grpSpPr>
          <p:cxnSp>
            <p:nvCxnSpPr>
              <p:cNvPr id="17" name="直接箭头连接符 16"/>
              <p:cNvCxnSpPr/>
              <p:nvPr/>
            </p:nvCxnSpPr>
            <p:spPr>
              <a:xfrm flipV="1">
                <a:off x="4353719" y="4214136"/>
                <a:ext cx="0" cy="544590"/>
              </a:xfrm>
              <a:prstGeom prst="straightConnector1">
                <a:avLst/>
              </a:prstGeom>
              <a:ln w="127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/>
              <p:nvPr/>
            </p:nvCxnSpPr>
            <p:spPr>
              <a:xfrm flipH="1">
                <a:off x="3923716" y="4758726"/>
                <a:ext cx="430003" cy="366956"/>
              </a:xfrm>
              <a:prstGeom prst="straightConnector1">
                <a:avLst/>
              </a:prstGeom>
              <a:ln w="127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/>
              <p:nvPr/>
            </p:nvCxnSpPr>
            <p:spPr>
              <a:xfrm>
                <a:off x="4353719" y="4760826"/>
                <a:ext cx="806449" cy="13298"/>
              </a:xfrm>
              <a:prstGeom prst="straightConnector1">
                <a:avLst/>
              </a:prstGeom>
              <a:ln w="127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文本框 22"/>
              <p:cNvSpPr txBox="1"/>
              <p:nvPr/>
            </p:nvSpPr>
            <p:spPr>
              <a:xfrm>
                <a:off x="5051422" y="4469801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i="1" dirty="0" smtClean="0">
                    <a:solidFill>
                      <a:schemeClr val="accent1"/>
                    </a:solidFill>
                  </a:rPr>
                  <a:t>x</a:t>
                </a:r>
                <a:endParaRPr lang="zh-CN" altLang="en-US" b="1" i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4288030" y="3883958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i="1" dirty="0" smtClean="0">
                    <a:solidFill>
                      <a:schemeClr val="accent1"/>
                    </a:solidFill>
                  </a:rPr>
                  <a:t>y</a:t>
                </a:r>
                <a:endParaRPr lang="zh-CN" altLang="en-US" b="1" i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3679083" y="4947466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i="1" dirty="0" smtClean="0">
                    <a:solidFill>
                      <a:schemeClr val="accent1"/>
                    </a:solidFill>
                  </a:rPr>
                  <a:t>z</a:t>
                </a:r>
                <a:endParaRPr lang="zh-CN" altLang="en-US" b="1" i="1" dirty="0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44" name="组合 43"/>
          <p:cNvGrpSpPr/>
          <p:nvPr/>
        </p:nvGrpSpPr>
        <p:grpSpPr>
          <a:xfrm>
            <a:off x="8758815" y="2817605"/>
            <a:ext cx="3728851" cy="2601366"/>
            <a:chOff x="6633470" y="3131930"/>
            <a:chExt cx="3728851" cy="2601366"/>
          </a:xfrm>
        </p:grpSpPr>
        <p:sp>
          <p:nvSpPr>
            <p:cNvPr id="27" name="椭圆 26"/>
            <p:cNvSpPr/>
            <p:nvPr/>
          </p:nvSpPr>
          <p:spPr>
            <a:xfrm>
              <a:off x="6633470" y="3384064"/>
              <a:ext cx="3216537" cy="209774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>
              <a:stCxn id="27" idx="1"/>
              <a:endCxn id="27" idx="5"/>
            </p:cNvCxnSpPr>
            <p:nvPr/>
          </p:nvCxnSpPr>
          <p:spPr>
            <a:xfrm>
              <a:off x="7104521" y="3691271"/>
              <a:ext cx="2274435" cy="1483327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6981013" y="3635981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s</a:t>
              </a:r>
              <a:endParaRPr lang="zh-CN" altLang="en-US" b="1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9059392" y="4968179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z</a:t>
              </a:r>
              <a:endParaRPr lang="zh-CN" altLang="en-US" b="1" dirty="0"/>
            </a:p>
          </p:txBody>
        </p:sp>
        <p:cxnSp>
          <p:nvCxnSpPr>
            <p:cNvPr id="31" name="直接箭头连接符 30"/>
            <p:cNvCxnSpPr/>
            <p:nvPr/>
          </p:nvCxnSpPr>
          <p:spPr>
            <a:xfrm flipH="1">
              <a:off x="7104521" y="3309938"/>
              <a:ext cx="189367" cy="37246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7289805" y="3131930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 smtClean="0">
                  <a:solidFill>
                    <a:srgbClr val="FF0000"/>
                  </a:solidFill>
                </a:rPr>
                <a:t>f</a:t>
              </a:r>
              <a:endParaRPr lang="zh-CN" altLang="en-US" i="1" dirty="0">
                <a:solidFill>
                  <a:srgbClr val="FF0000"/>
                </a:solidFill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8699518" y="4300456"/>
              <a:ext cx="1662803" cy="1432840"/>
              <a:chOff x="3679083" y="3883958"/>
              <a:chExt cx="1662803" cy="1432840"/>
            </a:xfrm>
          </p:grpSpPr>
          <p:cxnSp>
            <p:nvCxnSpPr>
              <p:cNvPr id="34" name="直接箭头连接符 33"/>
              <p:cNvCxnSpPr/>
              <p:nvPr/>
            </p:nvCxnSpPr>
            <p:spPr>
              <a:xfrm flipV="1">
                <a:off x="4353719" y="4214136"/>
                <a:ext cx="0" cy="544590"/>
              </a:xfrm>
              <a:prstGeom prst="straightConnector1">
                <a:avLst/>
              </a:prstGeom>
              <a:ln w="127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/>
              <p:cNvCxnSpPr/>
              <p:nvPr/>
            </p:nvCxnSpPr>
            <p:spPr>
              <a:xfrm flipH="1">
                <a:off x="3923716" y="4758726"/>
                <a:ext cx="430003" cy="366956"/>
              </a:xfrm>
              <a:prstGeom prst="straightConnector1">
                <a:avLst/>
              </a:prstGeom>
              <a:ln w="127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/>
              <p:cNvCxnSpPr/>
              <p:nvPr/>
            </p:nvCxnSpPr>
            <p:spPr>
              <a:xfrm>
                <a:off x="4353719" y="4760826"/>
                <a:ext cx="806449" cy="13298"/>
              </a:xfrm>
              <a:prstGeom prst="straightConnector1">
                <a:avLst/>
              </a:prstGeom>
              <a:ln w="127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本框 36"/>
              <p:cNvSpPr txBox="1"/>
              <p:nvPr/>
            </p:nvSpPr>
            <p:spPr>
              <a:xfrm>
                <a:off x="5051422" y="4469801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i="1" dirty="0" smtClean="0">
                    <a:solidFill>
                      <a:schemeClr val="accent1"/>
                    </a:solidFill>
                  </a:rPr>
                  <a:t>x</a:t>
                </a:r>
                <a:endParaRPr lang="zh-CN" altLang="en-US" b="1" i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4288030" y="3883958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i="1" dirty="0" smtClean="0">
                    <a:solidFill>
                      <a:schemeClr val="accent1"/>
                    </a:solidFill>
                  </a:rPr>
                  <a:t>y</a:t>
                </a:r>
                <a:endParaRPr lang="zh-CN" altLang="en-US" b="1" i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3679083" y="4947466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i="1" dirty="0" smtClean="0">
                    <a:solidFill>
                      <a:schemeClr val="accent1"/>
                    </a:solidFill>
                  </a:rPr>
                  <a:t>z</a:t>
                </a:r>
                <a:endParaRPr lang="zh-CN" altLang="en-US" b="1" i="1" dirty="0">
                  <a:solidFill>
                    <a:schemeClr val="accent1"/>
                  </a:solidFill>
                </a:endParaRPr>
              </a:p>
            </p:txBody>
          </p:sp>
        </p:grpSp>
      </p:grpSp>
      <p:graphicFrame>
        <p:nvGraphicFramePr>
          <p:cNvPr id="4" name="对象 3"/>
          <p:cNvGraphicFramePr/>
          <p:nvPr/>
        </p:nvGraphicFramePr>
        <p:xfrm>
          <a:off x="156210" y="5514975"/>
          <a:ext cx="8950325" cy="1175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r:id="rId3" imgW="8451850" imgH="1478280" progId="Equation.DSMT4">
                  <p:embed/>
                </p:oleObj>
              </mc:Choice>
              <mc:Fallback>
                <p:oleObj r:id="rId3" imgW="8451850" imgH="1478280" progId="Equation.DSMT4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6210" y="5514975"/>
                        <a:ext cx="8950325" cy="1175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>
            <p:extLst>
              <p:ext uri="{D42A27DB-BD31-4B8C-83A1-F6EECF244321}">
                <p14:modId xmlns:p14="http://schemas.microsoft.com/office/powerpoint/2010/main" val="4138082700"/>
              </p:ext>
            </p:extLst>
          </p:nvPr>
        </p:nvGraphicFramePr>
        <p:xfrm>
          <a:off x="156210" y="3812678"/>
          <a:ext cx="4939030" cy="1022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r:id="rId5" imgW="4406900" imgH="939800" progId="Equation.DSMT4">
                  <p:embed/>
                </p:oleObj>
              </mc:Choice>
              <mc:Fallback>
                <p:oleObj r:id="rId5" imgW="4406900" imgH="939800" progId="Equation.DSMT4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6210" y="3812678"/>
                        <a:ext cx="4939030" cy="1022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345440" y="3371096"/>
            <a:ext cx="167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2D </a:t>
            </a:r>
            <a:r>
              <a:rPr lang="en-US" altLang="zh-CN" b="1" dirty="0" smtClean="0"/>
              <a:t>Expressions</a:t>
            </a:r>
            <a:r>
              <a:rPr lang="en-US" altLang="zh-CN" b="1" dirty="0"/>
              <a:t>: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45440" y="5050790"/>
            <a:ext cx="167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3D </a:t>
            </a:r>
            <a:r>
              <a:rPr lang="en-US" altLang="zh-CN" b="1" dirty="0" smtClean="0"/>
              <a:t>Expressions</a:t>
            </a:r>
            <a:r>
              <a:rPr lang="en-US" altLang="zh-CN" b="1" dirty="0"/>
              <a:t>:</a:t>
            </a:r>
          </a:p>
        </p:txBody>
      </p:sp>
      <p:sp>
        <p:nvSpPr>
          <p:cNvPr id="16" name="矩形 15"/>
          <p:cNvSpPr/>
          <p:nvPr/>
        </p:nvSpPr>
        <p:spPr>
          <a:xfrm>
            <a:off x="2990850" y="5788660"/>
            <a:ext cx="181610" cy="273050"/>
          </a:xfrm>
          <a:prstGeom prst="rect">
            <a:avLst/>
          </a:prstGeom>
          <a:solidFill>
            <a:srgbClr val="5B9BD5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860040" y="6377940"/>
            <a:ext cx="254000" cy="273050"/>
          </a:xfrm>
          <a:prstGeom prst="rect">
            <a:avLst/>
          </a:prstGeom>
          <a:solidFill>
            <a:srgbClr val="5B9BD5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645920" y="4587240"/>
            <a:ext cx="145415" cy="273050"/>
          </a:xfrm>
          <a:prstGeom prst="rect">
            <a:avLst/>
          </a:prstGeom>
          <a:solidFill>
            <a:srgbClr val="5B9BD5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643766" y="3603618"/>
            <a:ext cx="401434" cy="38251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9047241" y="3221105"/>
            <a:ext cx="401434" cy="38251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6874101" y="4260045"/>
            <a:ext cx="401434" cy="38251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11233093" y="4658608"/>
            <a:ext cx="401434" cy="38251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/>
        </p:nvCxnSpPr>
        <p:spPr>
          <a:xfrm>
            <a:off x="4919345" y="6007100"/>
            <a:ext cx="44005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7544060" y="6650990"/>
            <a:ext cx="121475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5478145" y="6650990"/>
            <a:ext cx="44005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1" grpId="0" animBg="1"/>
      <p:bldP spid="5" grpId="0" animBg="1"/>
      <p:bldP spid="40" grpId="0" animBg="1"/>
      <p:bldP spid="41" grpId="0" animBg="1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Boundary integral equation: direct method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Betti’s</a:t>
            </a:r>
            <a:r>
              <a:rPr dirty="0"/>
              <a:t> reciprocity theorem</a:t>
            </a:r>
          </a:p>
          <a:p>
            <a:pPr lvl="1"/>
            <a:r>
              <a:rPr lang="zh-CN" altLang="en-US" dirty="0"/>
              <a:t>State(1): auxiliary state, using </a:t>
            </a:r>
            <a:r>
              <a:rPr lang="zh-CN" altLang="en-US" b="1" dirty="0"/>
              <a:t>Kelvin solution</a:t>
            </a:r>
            <a:r>
              <a:rPr lang="en-US" altLang="en-US" dirty="0"/>
              <a:t>, </a:t>
            </a:r>
          </a:p>
          <a:p>
            <a:pPr lvl="1"/>
            <a:r>
              <a:rPr lang="zh-CN" altLang="en-US" dirty="0"/>
              <a:t>State(2): real state, neglecting body force</a:t>
            </a:r>
            <a:r>
              <a:rPr lang="en-US" altLang="zh-CN" dirty="0"/>
              <a:t>,</a:t>
            </a:r>
          </a:p>
        </p:txBody>
      </p:sp>
      <p:graphicFrame>
        <p:nvGraphicFramePr>
          <p:cNvPr id="6" name="对象 5"/>
          <p:cNvGraphicFramePr/>
          <p:nvPr/>
        </p:nvGraphicFramePr>
        <p:xfrm>
          <a:off x="1334770" y="3355975"/>
          <a:ext cx="9523095" cy="1748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r:id="rId3" imgW="7911465" imgH="1513205" progId="Equation.DSMT4">
                  <p:embed/>
                </p:oleObj>
              </mc:Choice>
              <mc:Fallback>
                <p:oleObj r:id="rId3" imgW="7911465" imgH="1513205" progId="Equation.DSMT4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4770" y="3355975"/>
                        <a:ext cx="9523095" cy="1748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7407275" y="2131695"/>
          <a:ext cx="17462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r:id="rId5" imgW="1496695" imgH="457200" progId="Equation.DSMT4">
                  <p:embed/>
                </p:oleObj>
              </mc:Choice>
              <mc:Fallback>
                <p:oleObj r:id="rId5" imgW="1496695" imgH="457200" progId="Equation.DSMT4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07275" y="2131695"/>
                        <a:ext cx="1746250" cy="4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/>
          <p:nvPr/>
        </p:nvGraphicFramePr>
        <p:xfrm>
          <a:off x="6937375" y="2620645"/>
          <a:ext cx="191833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r:id="rId7" imgW="1458595" imgH="422275" progId="Equation.DSMT4">
                  <p:embed/>
                </p:oleObj>
              </mc:Choice>
              <mc:Fallback>
                <p:oleObj r:id="rId7" imgW="1458595" imgH="422275" progId="Equation.DSMT4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37375" y="2620645"/>
                        <a:ext cx="1918335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1870233" y="4165600"/>
            <a:ext cx="130476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597966" y="4165600"/>
            <a:ext cx="116173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292633" y="4165600"/>
            <a:ext cx="122856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7911998" y="4165600"/>
            <a:ext cx="135582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105025" y="5104765"/>
            <a:ext cx="118760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680200" y="5104765"/>
            <a:ext cx="1371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400425" y="5104765"/>
            <a:ext cx="12350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8162925" y="5104765"/>
            <a:ext cx="12223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/>
              <p:cNvSpPr/>
              <p:nvPr/>
            </p:nvSpPr>
            <p:spPr>
              <a:xfrm>
                <a:off x="3292633" y="5704269"/>
                <a:ext cx="4639660" cy="4726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b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d>
                            <m:dPr>
                              <m:ctrlP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d>
                        <m:dPr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sSub>
                        <m:sSubPr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d>
                            <m:dPr>
                              <m:ctrlP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d>
                        <m:dPr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sSub>
                        <m:sSubPr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633" y="5704269"/>
                <a:ext cx="4639660" cy="472694"/>
              </a:xfrm>
              <a:prstGeom prst="rect">
                <a:avLst/>
              </a:prstGeom>
              <a:blipFill rotWithShape="0">
                <a:blip r:embed="rId9"/>
                <a:stretch>
                  <a:fillRect b="-77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ym typeface="+mn-ea"/>
              </a:rPr>
              <a:t>Boundary integral equation: direct method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ym typeface="+mn-ea"/>
              </a:rPr>
              <a:t>Betti’s reciprocity theorem </a:t>
            </a:r>
            <a:r>
              <a:rPr lang="en-US">
                <a:sym typeface="+mn-ea"/>
              </a:rPr>
              <a:t>+ Kelvin fundamental solution </a:t>
            </a:r>
          </a:p>
        </p:txBody>
      </p:sp>
      <p:graphicFrame>
        <p:nvGraphicFramePr>
          <p:cNvPr id="8" name="对象 7"/>
          <p:cNvGraphicFramePr/>
          <p:nvPr/>
        </p:nvGraphicFramePr>
        <p:xfrm>
          <a:off x="75565" y="2518410"/>
          <a:ext cx="1208976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r:id="rId3" imgW="11745595" imgH="531495" progId="Equation.DSMT4">
                  <p:embed/>
                </p:oleObj>
              </mc:Choice>
              <mc:Fallback>
                <p:oleObj r:id="rId3" imgW="11745595" imgH="531495" progId="Equation.DSMT4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65" y="2518410"/>
                        <a:ext cx="12089765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/>
          <p:nvPr/>
        </p:nvGraphicFramePr>
        <p:xfrm>
          <a:off x="3477895" y="3302635"/>
          <a:ext cx="2359025" cy="456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r:id="rId5" imgW="1897380" imgH="400685" progId="Equation.DSMT4">
                  <p:embed/>
                </p:oleObj>
              </mc:Choice>
              <mc:Fallback>
                <p:oleObj r:id="rId5" imgW="1897380" imgH="400685" progId="Equation.DSMT4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77895" y="3302635"/>
                        <a:ext cx="2359025" cy="456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下箭头 11"/>
          <p:cNvSpPr/>
          <p:nvPr/>
        </p:nvSpPr>
        <p:spPr>
          <a:xfrm>
            <a:off x="3540760" y="3001010"/>
            <a:ext cx="271780" cy="2540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5" name="对象 14"/>
          <p:cNvGraphicFramePr/>
          <p:nvPr/>
        </p:nvGraphicFramePr>
        <p:xfrm>
          <a:off x="7261860" y="3302635"/>
          <a:ext cx="2024380" cy="370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r:id="rId7" imgW="2092325" imgH="418465" progId="Equation.DSMT4">
                  <p:embed/>
                </p:oleObj>
              </mc:Choice>
              <mc:Fallback>
                <p:oleObj r:id="rId7" imgW="2092325" imgH="418465" progId="Equation.DSMT4">
                  <p:embed/>
                  <p:pic>
                    <p:nvPicPr>
                      <p:cNvPr id="0" name="图片 1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261860" y="3302635"/>
                        <a:ext cx="2024380" cy="370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下箭头 16"/>
          <p:cNvSpPr/>
          <p:nvPr/>
        </p:nvSpPr>
        <p:spPr>
          <a:xfrm>
            <a:off x="7336790" y="3001010"/>
            <a:ext cx="271780" cy="2540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>
            <a:off x="10027285" y="3017520"/>
            <a:ext cx="271780" cy="2540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2" name="对象 3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25120" y="3324225"/>
          <a:ext cx="204406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r:id="rId9" imgW="1193800" imgH="254000" progId="Equation.KSEE3">
                  <p:embed/>
                </p:oleObj>
              </mc:Choice>
              <mc:Fallback>
                <p:oleObj r:id="rId9" imgW="1193800" imgH="254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5120" y="3324225"/>
                        <a:ext cx="2044065" cy="43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下箭头 32"/>
          <p:cNvSpPr/>
          <p:nvPr/>
        </p:nvSpPr>
        <p:spPr>
          <a:xfrm>
            <a:off x="461010" y="3001010"/>
            <a:ext cx="271780" cy="2540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4" name="对象 3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0100945" y="3324225"/>
          <a:ext cx="923925" cy="348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r:id="rId11" imgW="673100" imgH="254000" progId="Equation.KSEE3">
                  <p:embed/>
                </p:oleObj>
              </mc:Choice>
              <mc:Fallback>
                <p:oleObj r:id="rId11" imgW="673100" imgH="2540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100945" y="3324225"/>
                        <a:ext cx="923925" cy="348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文本框 34"/>
          <p:cNvSpPr txBox="1"/>
          <p:nvPr/>
        </p:nvSpPr>
        <p:spPr>
          <a:xfrm>
            <a:off x="913130" y="3017520"/>
            <a:ext cx="185229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/>
              <a:t>Dirac delta distribution</a:t>
            </a:r>
          </a:p>
        </p:txBody>
      </p:sp>
      <p:graphicFrame>
        <p:nvGraphicFramePr>
          <p:cNvPr id="36" name="对象 3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205865" y="4081780"/>
          <a:ext cx="10147935" cy="946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r:id="rId13" imgW="3263900" imgH="304800" progId="Equation.KSEE3">
                  <p:embed/>
                </p:oleObj>
              </mc:Choice>
              <mc:Fallback>
                <p:oleObj r:id="rId13" imgW="3263900" imgH="3048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205865" y="4081780"/>
                        <a:ext cx="10147935" cy="946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下箭头 36"/>
          <p:cNvSpPr/>
          <p:nvPr/>
        </p:nvSpPr>
        <p:spPr>
          <a:xfrm>
            <a:off x="1602740" y="3874770"/>
            <a:ext cx="271780" cy="2540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下箭头 37"/>
          <p:cNvSpPr/>
          <p:nvPr/>
        </p:nvSpPr>
        <p:spPr>
          <a:xfrm>
            <a:off x="4383405" y="3874135"/>
            <a:ext cx="271780" cy="2540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下箭头 38"/>
          <p:cNvSpPr/>
          <p:nvPr/>
        </p:nvSpPr>
        <p:spPr>
          <a:xfrm>
            <a:off x="7608570" y="3874135"/>
            <a:ext cx="271780" cy="2540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下箭头 39"/>
          <p:cNvSpPr/>
          <p:nvPr/>
        </p:nvSpPr>
        <p:spPr>
          <a:xfrm rot="20880000">
            <a:off x="10852785" y="3698240"/>
            <a:ext cx="271780" cy="2540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3872230" y="5164455"/>
            <a:ext cx="421513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 dirty="0"/>
              <a:t>Somigliana</a:t>
            </a:r>
            <a:r>
              <a:rPr lang="zh-CN" altLang="en-US" sz="2400" dirty="0"/>
              <a:t>'s boundary equation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  <p:bldP spid="18" grpId="0" animBg="1"/>
      <p:bldP spid="33" grpId="0" animBg="1"/>
      <p:bldP spid="35" grpId="0"/>
      <p:bldP spid="37" grpId="0" animBg="1"/>
      <p:bldP spid="38" grpId="0" animBg="1"/>
      <p:bldP spid="39" grpId="0" animBg="1"/>
      <p:bldP spid="40" grpId="0" animBg="1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ym typeface="+mn-ea"/>
              </a:rPr>
              <a:t>Boundary integral equation: direct method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Let source point </a:t>
            </a:r>
            <a:r>
              <a:rPr lang="zh-CN" altLang="en-US" sz="3200" b="1" dirty="0"/>
              <a:t>s</a:t>
            </a:r>
            <a:r>
              <a:rPr lang="zh-CN" altLang="en-US" dirty="0"/>
              <a:t> approach to the </a:t>
            </a:r>
            <a:r>
              <a:rPr lang="zh-CN" altLang="en-US" dirty="0" smtClean="0"/>
              <a:t>boundary</a:t>
            </a:r>
            <a:endParaRPr lang="zh-CN" altLang="en-US" dirty="0"/>
          </a:p>
        </p:txBody>
      </p:sp>
      <p:graphicFrame>
        <p:nvGraphicFramePr>
          <p:cNvPr id="36" name="对象 3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022350" y="2514600"/>
          <a:ext cx="10147935" cy="946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r:id="rId3" imgW="3263900" imgH="304800" progId="Equation.KSEE3">
                  <p:embed/>
                </p:oleObj>
              </mc:Choice>
              <mc:Fallback>
                <p:oleObj r:id="rId3" imgW="3263900" imgH="3048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2350" y="2514600"/>
                        <a:ext cx="10147935" cy="946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下箭头 11"/>
          <p:cNvSpPr/>
          <p:nvPr/>
        </p:nvSpPr>
        <p:spPr>
          <a:xfrm>
            <a:off x="5896610" y="3461385"/>
            <a:ext cx="271780" cy="2540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7035217"/>
              </p:ext>
            </p:extLst>
          </p:nvPr>
        </p:nvGraphicFramePr>
        <p:xfrm>
          <a:off x="1022350" y="3766970"/>
          <a:ext cx="8941701" cy="678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Equation" r:id="rId5" imgW="3848040" imgH="291960" progId="Equation.DSMT4">
                  <p:embed/>
                </p:oleObj>
              </mc:Choice>
              <mc:Fallback>
                <p:oleObj name="Equation" r:id="rId5" imgW="3848040" imgH="291960" progId="Equation.DSMT4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22350" y="3766970"/>
                        <a:ext cx="8941701" cy="678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1022350" y="5133933"/>
            <a:ext cx="3163570" cy="412750"/>
            <a:chOff x="3394" y="7079"/>
            <a:chExt cx="4982" cy="650"/>
          </a:xfrm>
        </p:grpSpPr>
        <p:graphicFrame>
          <p:nvGraphicFramePr>
            <p:cNvPr id="5" name="对象 4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3394" y="7079"/>
            <a:ext cx="925" cy="6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1" r:id="rId7" imgW="342900" imgH="241300" progId="Equation.KSEE3">
                    <p:embed/>
                  </p:oleObj>
                </mc:Choice>
                <mc:Fallback>
                  <p:oleObj r:id="rId7" imgW="342900" imgH="241300" progId="Equation.KSEE3">
                    <p:embed/>
                    <p:pic>
                      <p:nvPicPr>
                        <p:cNvPr id="0" name="图片 204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394" y="7079"/>
                          <a:ext cx="925" cy="65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文本框 5"/>
            <p:cNvSpPr txBox="1"/>
            <p:nvPr/>
          </p:nvSpPr>
          <p:spPr>
            <a:xfrm>
              <a:off x="4280" y="7114"/>
              <a:ext cx="409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: Jump Term or Free Term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523740" y="4936733"/>
            <a:ext cx="1483360" cy="765175"/>
            <a:chOff x="3066" y="3419"/>
            <a:chExt cx="2934" cy="1513"/>
          </a:xfrm>
        </p:grpSpPr>
        <p:cxnSp>
          <p:nvCxnSpPr>
            <p:cNvPr id="46" name="直接连接符 45"/>
            <p:cNvCxnSpPr/>
            <p:nvPr/>
          </p:nvCxnSpPr>
          <p:spPr>
            <a:xfrm flipV="1">
              <a:off x="3066" y="4032"/>
              <a:ext cx="1474" cy="900"/>
            </a:xfrm>
            <a:prstGeom prst="line">
              <a:avLst/>
            </a:prstGeom>
            <a:ln w="381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 flipV="1">
              <a:off x="4540" y="4031"/>
              <a:ext cx="1460" cy="693"/>
            </a:xfrm>
            <a:prstGeom prst="line">
              <a:avLst/>
            </a:prstGeom>
            <a:ln w="381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 flipH="1" flipV="1">
              <a:off x="3540" y="4095"/>
              <a:ext cx="263" cy="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 flipV="1">
              <a:off x="5138" y="3929"/>
              <a:ext cx="226" cy="3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/>
            <p:cNvSpPr txBox="1"/>
            <p:nvPr/>
          </p:nvSpPr>
          <p:spPr>
            <a:xfrm>
              <a:off x="4154" y="3419"/>
              <a:ext cx="432" cy="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 smtClean="0"/>
                <a:t>s</a:t>
              </a:r>
              <a:endParaRPr lang="zh-CN" altLang="en-US" b="1" i="1" dirty="0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3189" y="4087"/>
              <a:ext cx="483" cy="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 smtClean="0"/>
                <a:t>n</a:t>
              </a:r>
              <a:endParaRPr lang="zh-CN" altLang="en-US" b="1" i="1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5167" y="3853"/>
              <a:ext cx="483" cy="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 smtClean="0"/>
                <a:t>n</a:t>
              </a:r>
              <a:endParaRPr lang="zh-CN" altLang="en-US" b="1" i="1" dirty="0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5073650" y="5720958"/>
            <a:ext cx="4425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/>
              <a:t>2D</a:t>
            </a:r>
          </a:p>
        </p:txBody>
      </p:sp>
      <p:graphicFrame>
        <p:nvGraphicFramePr>
          <p:cNvPr id="10" name="对象 9"/>
          <p:cNvGraphicFramePr/>
          <p:nvPr>
            <p:extLst>
              <p:ext uri="{D42A27DB-BD31-4B8C-83A1-F6EECF244321}">
                <p14:modId xmlns:p14="http://schemas.microsoft.com/office/powerpoint/2010/main" val="3082277443"/>
              </p:ext>
            </p:extLst>
          </p:nvPr>
        </p:nvGraphicFramePr>
        <p:xfrm>
          <a:off x="6493510" y="4936733"/>
          <a:ext cx="1743710" cy="1198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r:id="rId9" imgW="2484120" imgH="1813560" progId="Paint.Picture">
                  <p:embed/>
                </p:oleObj>
              </mc:Choice>
              <mc:Fallback>
                <p:oleObj r:id="rId9" imgW="2484120" imgH="1813560" progId="Paint.Picture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10"/>
                    </p:blipFill>
                    <p:spPr>
                      <a:xfrm>
                        <a:off x="6493510" y="4936733"/>
                        <a:ext cx="1743710" cy="1198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7058025" y="6201018"/>
            <a:ext cx="4425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/>
              <a:t>3D</a:t>
            </a:r>
          </a:p>
        </p:txBody>
      </p:sp>
      <p:sp>
        <p:nvSpPr>
          <p:cNvPr id="11" name="矩形 10"/>
          <p:cNvSpPr/>
          <p:nvPr/>
        </p:nvSpPr>
        <p:spPr>
          <a:xfrm>
            <a:off x="4963937" y="3346222"/>
            <a:ext cx="7441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limit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ym typeface="+mn-ea"/>
              </a:rPr>
              <a:t>Boundary integral equation: direct method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Discrete formulation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Matrix formulation</a:t>
            </a:r>
          </a:p>
        </p:txBody>
      </p:sp>
      <p:graphicFrame>
        <p:nvGraphicFramePr>
          <p:cNvPr id="14" name="对象 1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757170" y="2367280"/>
          <a:ext cx="6162675" cy="1833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r:id="rId3" imgW="3073400" imgH="914400" progId="Equation.KSEE3">
                  <p:embed/>
                </p:oleObj>
              </mc:Choice>
              <mc:Fallback>
                <p:oleObj r:id="rId3" imgW="3073400" imgH="9144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57170" y="2367280"/>
                        <a:ext cx="6162675" cy="1833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839595" y="4928235"/>
          <a:ext cx="158242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r:id="rId5" imgW="558800" imgH="177165" progId="Equation.KSEE3">
                  <p:embed/>
                </p:oleObj>
              </mc:Choice>
              <mc:Fallback>
                <p:oleObj r:id="rId5" imgW="558800" imgH="177165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39595" y="4928235"/>
                        <a:ext cx="1582420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222750" y="4928235"/>
          <a:ext cx="143446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r:id="rId7" imgW="457200" imgH="177165" progId="Equation.KSEE3">
                  <p:embed/>
                </p:oleObj>
              </mc:Choice>
              <mc:Fallback>
                <p:oleObj r:id="rId7" imgW="457200" imgH="177165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22750" y="4928235"/>
                        <a:ext cx="1434465" cy="555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6186170" y="5023485"/>
            <a:ext cx="43110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 </a:t>
            </a:r>
            <a:r>
              <a:rPr lang="zh-CN" altLang="en-US" sz="2400" b="1" i="1"/>
              <a:t>A</a:t>
            </a:r>
            <a:r>
              <a:rPr lang="zh-CN" altLang="en-US" sz="2400"/>
              <a:t> is a full, non-symmetric matrix.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306185" y="5653405"/>
            <a:ext cx="389763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/>
              <a:t>Gaussian elimination method</a:t>
            </a:r>
          </a:p>
        </p:txBody>
      </p:sp>
      <p:sp>
        <p:nvSpPr>
          <p:cNvPr id="9" name="右箭头 8"/>
          <p:cNvSpPr/>
          <p:nvPr/>
        </p:nvSpPr>
        <p:spPr>
          <a:xfrm>
            <a:off x="3682365" y="5083810"/>
            <a:ext cx="280670" cy="24447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6645910" y="3090863"/>
            <a:ext cx="134239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514975" y="4017963"/>
            <a:ext cx="134239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45110" y="930910"/>
            <a:ext cx="11501755" cy="2852420"/>
          </a:xfrm>
        </p:spPr>
        <p:txBody>
          <a:bodyPr>
            <a:normAutofit/>
          </a:bodyPr>
          <a:lstStyle/>
          <a:p>
            <a:pPr algn="ctr"/>
            <a:r>
              <a:rPr lang="zh-CN" altLang="en-US" sz="4800"/>
              <a:t>Direct computation of cauchy principal value integrals in advanced boundary elements</a:t>
            </a:r>
            <a:br>
              <a:rPr lang="zh-CN" altLang="en-US" sz="4800"/>
            </a:br>
            <a:r>
              <a:rPr lang="zh-CN" altLang="en-US" sz="3600" b="1">
                <a:sym typeface="+mn-ea"/>
              </a:rPr>
              <a:t>Singularity Subtraction Technique (SST)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zh-CN" altLang="en-US" b="1"/>
              <a:t>Massimo Guiggiani, Paolo Casalini</a:t>
            </a:r>
            <a:endParaRPr lang="zh-CN" altLang="en-US" b="1">
              <a:sym typeface="+mn-ea"/>
            </a:endParaRPr>
          </a:p>
          <a:p>
            <a:pPr algn="ctr"/>
            <a:r>
              <a:rPr lang="zh-CN" altLang="en-US" b="1">
                <a:sym typeface="+mn-ea"/>
              </a:rPr>
              <a:t>Department of Nuclear Engineering</a:t>
            </a:r>
            <a:r>
              <a:rPr lang="en-US" altLang="zh-CN" b="1">
                <a:sym typeface="+mn-ea"/>
              </a:rPr>
              <a:t>,</a:t>
            </a:r>
            <a:r>
              <a:rPr lang="zh-CN" altLang="en-US" b="1">
                <a:sym typeface="+mn-ea"/>
              </a:rPr>
              <a:t> University of pisa</a:t>
            </a: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469</Words>
  <Application>Microsoft Office PowerPoint</Application>
  <PresentationFormat>宽屏</PresentationFormat>
  <Paragraphs>85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宋体</vt:lpstr>
      <vt:lpstr>Arial</vt:lpstr>
      <vt:lpstr>Calibri</vt:lpstr>
      <vt:lpstr>Calibri Light</vt:lpstr>
      <vt:lpstr>Cambria Math</vt:lpstr>
      <vt:lpstr>Office 主题</vt:lpstr>
      <vt:lpstr>MathType 6.0 Equation</vt:lpstr>
      <vt:lpstr>WPS 公式 3.0</vt:lpstr>
      <vt:lpstr>Bitmap Image</vt:lpstr>
      <vt:lpstr>Boundary Element Method for elastic analysis</vt:lpstr>
      <vt:lpstr>Boundary Element Method</vt:lpstr>
      <vt:lpstr>Navier-Cauchy Equation</vt:lpstr>
      <vt:lpstr>Kelvin Fundamental Solution</vt:lpstr>
      <vt:lpstr>Boundary integral equation: direct method</vt:lpstr>
      <vt:lpstr>Boundary integral equation: direct method</vt:lpstr>
      <vt:lpstr>Boundary integral equation: direct method</vt:lpstr>
      <vt:lpstr>Boundary integral equation: direct method</vt:lpstr>
      <vt:lpstr>Direct computation of cauchy principal value integrals in advanced boundary elements Singularity Subtraction Technique (SST)</vt:lpstr>
      <vt:lpstr>Jump Term</vt:lpstr>
      <vt:lpstr>Computation of Cauchy Principal Value Integrals</vt:lpstr>
      <vt:lpstr>Computation of Cauchy Principal Value Integrals</vt:lpstr>
      <vt:lpstr>A self-adaptive co-ordinate transformation for efficient numerical evaluation of general boundary integrals [Telles transformation]</vt:lpstr>
      <vt:lpstr>Singular Integrals</vt:lpstr>
      <vt:lpstr>Singular Integrals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微软中国</dc:creator>
  <cp:lastModifiedBy>微软中国</cp:lastModifiedBy>
  <cp:revision>31</cp:revision>
  <dcterms:created xsi:type="dcterms:W3CDTF">2016-07-15T07:48:00Z</dcterms:created>
  <dcterms:modified xsi:type="dcterms:W3CDTF">2016-07-16T05:51:40Z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