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31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24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2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D8D8-F695-4614-9FB5-6A8CBE55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" b="121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B54E0-77EC-459E-9DEA-32D0995B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15" y="6086475"/>
            <a:ext cx="11545482" cy="585986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/>
              <a:t>By Juan Sebastian Mejia Perez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7ED75-E266-4C49-AA46-C3913C19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670255"/>
          </a:xfrm>
        </p:spPr>
        <p:txBody>
          <a:bodyPr anchor="b">
            <a:noAutofit/>
          </a:bodyPr>
          <a:lstStyle/>
          <a:p>
            <a:pPr algn="ctr"/>
            <a:r>
              <a:rPr lang="en-US" sz="5400" dirty="0"/>
              <a:t>Coursera Capstone Project</a:t>
            </a:r>
            <a:br>
              <a:rPr lang="en-US" sz="5400" dirty="0"/>
            </a:br>
            <a:r>
              <a:rPr lang="en-US" sz="5400" dirty="0"/>
              <a:t>IBM Applied Data Science Capstone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Opening a Home Brewed Beer Pub in Bogota</a:t>
            </a:r>
            <a:br>
              <a:rPr lang="en-US" sz="5400" dirty="0"/>
            </a:b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5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D8D8-F695-4614-9FB5-6A8CBE55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" b="121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18A4BD-B447-44BD-9BBC-79C5B80D8C84}"/>
              </a:ext>
            </a:extLst>
          </p:cNvPr>
          <p:cNvSpPr txBox="1">
            <a:spLocks/>
          </p:cNvSpPr>
          <p:nvPr/>
        </p:nvSpPr>
        <p:spPr>
          <a:xfrm>
            <a:off x="411796" y="-9066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Business Problem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78646E-76A8-4DDF-8C1A-EBDFD788F085}"/>
              </a:ext>
            </a:extLst>
          </p:cNvPr>
          <p:cNvSpPr txBox="1">
            <a:spLocks/>
          </p:cNvSpPr>
          <p:nvPr/>
        </p:nvSpPr>
        <p:spPr>
          <a:xfrm>
            <a:off x="760857" y="1689649"/>
            <a:ext cx="10664189" cy="4850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/>
              <a:t>Which would be the best location to open a "Home Brewed" Beer Pub in Bogota?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 </a:t>
            </a:r>
            <a:r>
              <a:rPr lang="en-US" sz="2400" dirty="0" err="1"/>
              <a:t>oder</a:t>
            </a:r>
            <a:r>
              <a:rPr lang="en-US" sz="2400" dirty="0"/>
              <a:t> to get an answer, we need to </a:t>
            </a:r>
            <a:r>
              <a:rPr lang="en-US" sz="2400" b="1" dirty="0"/>
              <a:t>explore</a:t>
            </a:r>
            <a:r>
              <a:rPr lang="en-US" sz="2400" dirty="0"/>
              <a:t>, </a:t>
            </a:r>
            <a:r>
              <a:rPr lang="en-US" sz="2400" b="1" dirty="0"/>
              <a:t>segment</a:t>
            </a:r>
            <a:r>
              <a:rPr lang="en-US" sz="2400" dirty="0"/>
              <a:t> and </a:t>
            </a:r>
            <a:r>
              <a:rPr lang="en-US" sz="2400" b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neighbourhoods</a:t>
            </a:r>
            <a:r>
              <a:rPr lang="en-US" sz="2400" dirty="0"/>
              <a:t> to know more about its venues or types of running businesses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ideal location should be nearby </a:t>
            </a:r>
            <a:r>
              <a:rPr lang="en-US" sz="2400" b="1" dirty="0"/>
              <a:t>nightlife</a:t>
            </a:r>
            <a:r>
              <a:rPr lang="en-US" sz="2400" dirty="0"/>
              <a:t> zones, since party environments favor beer consumption or next to other beer pubs, since competition favors the attention and </a:t>
            </a:r>
            <a:r>
              <a:rPr lang="en-US" sz="2400" dirty="0" err="1"/>
              <a:t>asures</a:t>
            </a:r>
            <a:r>
              <a:rPr lang="en-US" sz="2400" dirty="0"/>
              <a:t> traffic of focused or niche groups (home brewed beer consumers).</a:t>
            </a:r>
          </a:p>
        </p:txBody>
      </p:sp>
    </p:spTree>
    <p:extLst>
      <p:ext uri="{BB962C8B-B14F-4D97-AF65-F5344CB8AC3E}">
        <p14:creationId xmlns:p14="http://schemas.microsoft.com/office/powerpoint/2010/main" val="381033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D8D8-F695-4614-9FB5-6A8CBE55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" b="121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18A4BD-B447-44BD-9BBC-79C5B80D8C84}"/>
              </a:ext>
            </a:extLst>
          </p:cNvPr>
          <p:cNvSpPr txBox="1">
            <a:spLocks/>
          </p:cNvSpPr>
          <p:nvPr/>
        </p:nvSpPr>
        <p:spPr>
          <a:xfrm>
            <a:off x="411796" y="-9066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Data Collection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78646E-76A8-4DDF-8C1A-EBDFD788F085}"/>
              </a:ext>
            </a:extLst>
          </p:cNvPr>
          <p:cNvSpPr txBox="1">
            <a:spLocks/>
          </p:cNvSpPr>
          <p:nvPr/>
        </p:nvSpPr>
        <p:spPr>
          <a:xfrm>
            <a:off x="760857" y="1689649"/>
            <a:ext cx="10664189" cy="485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/>
              <a:t>Latitudes and Longitudes</a:t>
            </a:r>
          </a:p>
          <a:p>
            <a:pPr algn="ctr"/>
            <a:r>
              <a:rPr lang="en-US" sz="2400" dirty="0"/>
              <a:t>Since there isn’t a database from latitudes and longitudes or Bogota and its </a:t>
            </a:r>
            <a:r>
              <a:rPr lang="en-US" sz="2400" dirty="0" err="1"/>
              <a:t>neighbourhoods</a:t>
            </a:r>
            <a:r>
              <a:rPr lang="en-US" sz="2400" dirty="0"/>
              <a:t>, it has to be manually obtained from Wikipedia and stored in a database as a Cloud Storage Object. </a:t>
            </a:r>
          </a:p>
          <a:p>
            <a:pPr algn="ctr"/>
            <a:endParaRPr lang="en-US" sz="2400" dirty="0"/>
          </a:p>
          <a:p>
            <a:pPr algn="ctr"/>
            <a:r>
              <a:rPr lang="en-US" sz="3500" b="1" dirty="0"/>
              <a:t>Venues</a:t>
            </a:r>
            <a:endParaRPr lang="en-US" sz="3500" dirty="0"/>
          </a:p>
          <a:p>
            <a:pPr algn="ctr"/>
            <a:r>
              <a:rPr lang="en-US" sz="2400" dirty="0"/>
              <a:t>The information of venues within the areas of interest, was obtained through the Foursquare API. </a:t>
            </a:r>
          </a:p>
          <a:p>
            <a:pPr algn="ctr"/>
            <a:r>
              <a:rPr lang="en-US" sz="2400" dirty="0"/>
              <a:t>Radius was set to 1Km and the number of venues to 100</a:t>
            </a:r>
          </a:p>
        </p:txBody>
      </p:sp>
    </p:spTree>
    <p:extLst>
      <p:ext uri="{BB962C8B-B14F-4D97-AF65-F5344CB8AC3E}">
        <p14:creationId xmlns:p14="http://schemas.microsoft.com/office/powerpoint/2010/main" val="204937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D8D8-F695-4614-9FB5-6A8CBE55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" b="121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18A4BD-B447-44BD-9BBC-79C5B80D8C84}"/>
              </a:ext>
            </a:extLst>
          </p:cNvPr>
          <p:cNvSpPr txBox="1">
            <a:spLocks/>
          </p:cNvSpPr>
          <p:nvPr/>
        </p:nvSpPr>
        <p:spPr>
          <a:xfrm>
            <a:off x="411796" y="-9066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Methodology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78646E-76A8-4DDF-8C1A-EBDFD788F085}"/>
              </a:ext>
            </a:extLst>
          </p:cNvPr>
          <p:cNvSpPr txBox="1">
            <a:spLocks/>
          </p:cNvSpPr>
          <p:nvPr/>
        </p:nvSpPr>
        <p:spPr>
          <a:xfrm>
            <a:off x="760857" y="1689649"/>
            <a:ext cx="10664189" cy="4850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Construct the database for the selected </a:t>
            </a:r>
            <a:r>
              <a:rPr lang="en-US" sz="2800" dirty="0" err="1"/>
              <a:t>neighbourhoods</a:t>
            </a:r>
            <a:r>
              <a:rPr lang="en-US" sz="2800" dirty="0"/>
              <a:t> with their corresponding geographical coordinates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Import file to notebook on Cloud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Use Foursquare API to obtain venue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Visualize </a:t>
            </a:r>
            <a:r>
              <a:rPr lang="en-US" sz="2800" dirty="0" err="1"/>
              <a:t>neighbourhoods</a:t>
            </a:r>
            <a:r>
              <a:rPr lang="en-US" sz="2800" dirty="0"/>
              <a:t> using Folium library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Exploring all </a:t>
            </a:r>
            <a:r>
              <a:rPr lang="en-US" sz="2800" dirty="0" err="1"/>
              <a:t>neighbourhoods</a:t>
            </a:r>
            <a:r>
              <a:rPr lang="en-US" sz="2800" dirty="0"/>
              <a:t> through the mean frequency of occurrence of each venue category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Perform Clustering on the data via the k-means clustering method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Visualize the clusters in a map using Folium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Select the cluster of interest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Find the </a:t>
            </a:r>
            <a:r>
              <a:rPr lang="en-US" sz="2800" dirty="0" err="1"/>
              <a:t>neighbourhood</a:t>
            </a:r>
            <a:r>
              <a:rPr lang="en-US" sz="2800" dirty="0"/>
              <a:t> that mostly meets investing criteria</a:t>
            </a:r>
          </a:p>
        </p:txBody>
      </p:sp>
    </p:spTree>
    <p:extLst>
      <p:ext uri="{BB962C8B-B14F-4D97-AF65-F5344CB8AC3E}">
        <p14:creationId xmlns:p14="http://schemas.microsoft.com/office/powerpoint/2010/main" val="64339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56651-C4A3-4FA3-A3DD-3FE2A083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7" t="32593" r="5931" b="571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954A7-911A-44F1-AB95-E5561F9544B9}"/>
              </a:ext>
            </a:extLst>
          </p:cNvPr>
          <p:cNvSpPr txBox="1"/>
          <p:nvPr/>
        </p:nvSpPr>
        <p:spPr>
          <a:xfrm>
            <a:off x="99060" y="568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D9E358-184C-4C78-818E-0DCA67D36780}"/>
              </a:ext>
            </a:extLst>
          </p:cNvPr>
          <p:cNvSpPr/>
          <p:nvPr/>
        </p:nvSpPr>
        <p:spPr>
          <a:xfrm rot="596464">
            <a:off x="4538832" y="467091"/>
            <a:ext cx="1587459" cy="443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789621-9FA9-4CBC-8A45-8EBDF649B576}"/>
              </a:ext>
            </a:extLst>
          </p:cNvPr>
          <p:cNvSpPr/>
          <p:nvPr/>
        </p:nvSpPr>
        <p:spPr>
          <a:xfrm rot="596464">
            <a:off x="3174655" y="182084"/>
            <a:ext cx="942211" cy="9088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85D384-8AA1-42A9-939D-94802F5FA185}"/>
              </a:ext>
            </a:extLst>
          </p:cNvPr>
          <p:cNvSpPr/>
          <p:nvPr/>
        </p:nvSpPr>
        <p:spPr>
          <a:xfrm rot="596464">
            <a:off x="527998" y="2974589"/>
            <a:ext cx="942211" cy="9088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5A7D0E-1C5C-48BD-B4FE-58E3049F12B0}"/>
              </a:ext>
            </a:extLst>
          </p:cNvPr>
          <p:cNvSpPr/>
          <p:nvPr/>
        </p:nvSpPr>
        <p:spPr>
          <a:xfrm rot="596464">
            <a:off x="2864661" y="3478967"/>
            <a:ext cx="716426" cy="695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8B2E43-BCBD-4FFB-AA44-53E080A700A7}"/>
              </a:ext>
            </a:extLst>
          </p:cNvPr>
          <p:cNvSpPr/>
          <p:nvPr/>
        </p:nvSpPr>
        <p:spPr>
          <a:xfrm>
            <a:off x="956235" y="3735294"/>
            <a:ext cx="3908612" cy="2814918"/>
          </a:xfrm>
          <a:custGeom>
            <a:avLst/>
            <a:gdLst>
              <a:gd name="connsiteX0" fmla="*/ 1045883 w 3908612"/>
              <a:gd name="connsiteY0" fmla="*/ 0 h 2814918"/>
              <a:gd name="connsiteX1" fmla="*/ 3908612 w 3908612"/>
              <a:gd name="connsiteY1" fmla="*/ 1141506 h 2814918"/>
              <a:gd name="connsiteX2" fmla="*/ 3633694 w 3908612"/>
              <a:gd name="connsiteY2" fmla="*/ 2814918 h 2814918"/>
              <a:gd name="connsiteX3" fmla="*/ 0 w 3908612"/>
              <a:gd name="connsiteY3" fmla="*/ 2701365 h 2814918"/>
              <a:gd name="connsiteX4" fmla="*/ 1045883 w 3908612"/>
              <a:gd name="connsiteY4" fmla="*/ 0 h 281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612" h="2814918">
                <a:moveTo>
                  <a:pt x="1045883" y="0"/>
                </a:moveTo>
                <a:lnTo>
                  <a:pt x="3908612" y="1141506"/>
                </a:lnTo>
                <a:lnTo>
                  <a:pt x="3633694" y="2814918"/>
                </a:lnTo>
                <a:lnTo>
                  <a:pt x="0" y="2701365"/>
                </a:lnTo>
                <a:lnTo>
                  <a:pt x="1045883" y="0"/>
                </a:lnTo>
                <a:close/>
              </a:path>
            </a:pathLst>
          </a:cu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01BBA5-7641-4C17-8C13-E39FE7A766A1}"/>
              </a:ext>
            </a:extLst>
          </p:cNvPr>
          <p:cNvSpPr txBox="1">
            <a:spLocks/>
          </p:cNvSpPr>
          <p:nvPr/>
        </p:nvSpPr>
        <p:spPr>
          <a:xfrm>
            <a:off x="6701439" y="796636"/>
            <a:ext cx="5411023" cy="606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5 clusters were created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4 of them look mostly familiar or residential </a:t>
            </a:r>
            <a:r>
              <a:rPr lang="en-US" b="1" dirty="0" err="1"/>
              <a:t>neighbourhoods</a:t>
            </a:r>
            <a:r>
              <a:rPr lang="en-US" b="1" dirty="0"/>
              <a:t> by the type of venues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1 cluster nicely selects the areas were most of the night life in Bogota occurs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0B097-A633-4B89-8434-69937CEBFACC}"/>
              </a:ext>
            </a:extLst>
          </p:cNvPr>
          <p:cNvCxnSpPr>
            <a:cxnSpLocks/>
          </p:cNvCxnSpPr>
          <p:nvPr/>
        </p:nvCxnSpPr>
        <p:spPr>
          <a:xfrm flipH="1">
            <a:off x="4904165" y="5420659"/>
            <a:ext cx="1885106" cy="2032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D8D8-F695-4614-9FB5-6A8CBE55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" b="121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E18A4BD-B447-44BD-9BBC-79C5B80D8C84}"/>
              </a:ext>
            </a:extLst>
          </p:cNvPr>
          <p:cNvSpPr txBox="1">
            <a:spLocks/>
          </p:cNvSpPr>
          <p:nvPr/>
        </p:nvSpPr>
        <p:spPr>
          <a:xfrm>
            <a:off x="411796" y="-9066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Discussion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78646E-76A8-4DDF-8C1A-EBDFD788F085}"/>
              </a:ext>
            </a:extLst>
          </p:cNvPr>
          <p:cNvSpPr txBox="1">
            <a:spLocks/>
          </p:cNvSpPr>
          <p:nvPr/>
        </p:nvSpPr>
        <p:spPr>
          <a:xfrm>
            <a:off x="611445" y="1540237"/>
            <a:ext cx="11174155" cy="4850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/>
              <a:t>First cluster</a:t>
            </a:r>
            <a:r>
              <a:rPr lang="en-US" sz="2800" dirty="0"/>
              <a:t>, only conformed by </a:t>
            </a:r>
            <a:r>
              <a:rPr lang="en-US" sz="2800" dirty="0" err="1"/>
              <a:t>Teusaquillo</a:t>
            </a:r>
            <a:r>
              <a:rPr lang="en-US" sz="2800" dirty="0"/>
              <a:t>, has nightclubs as it 7th most common venue, preceded by many businesses that can be seen as familiar or residential, therefore I will discard that one.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/>
              <a:t>Second cluster </a:t>
            </a:r>
            <a:r>
              <a:rPr lang="en-US" sz="2800" dirty="0"/>
              <a:t>is conformed by 8 </a:t>
            </a:r>
            <a:r>
              <a:rPr lang="en-US" sz="2800" dirty="0" err="1"/>
              <a:t>neighbours</a:t>
            </a:r>
            <a:r>
              <a:rPr lang="en-US" sz="2800" dirty="0"/>
              <a:t>, but can be seen on it that the night life is not exactly its main characteristic.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/>
              <a:t>Third cluster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also conformed by 8 </a:t>
            </a:r>
            <a:r>
              <a:rPr lang="en-US" sz="2800" dirty="0" err="1">
                <a:solidFill>
                  <a:srgbClr val="FF0000"/>
                </a:solidFill>
              </a:rPr>
              <a:t>neighbours</a:t>
            </a:r>
            <a:r>
              <a:rPr lang="en-US" sz="2800" dirty="0">
                <a:solidFill>
                  <a:srgbClr val="FF0000"/>
                </a:solidFill>
              </a:rPr>
              <a:t>, gives a clearer idea of an entertainment zone combined with restaurants and an </a:t>
            </a:r>
            <a:r>
              <a:rPr lang="en-US" sz="2800" b="1" dirty="0">
                <a:solidFill>
                  <a:srgbClr val="FF0000"/>
                </a:solidFill>
              </a:rPr>
              <a:t>active night life</a:t>
            </a:r>
            <a:r>
              <a:rPr lang="en-US" sz="2800" dirty="0">
                <a:solidFill>
                  <a:srgbClr val="FF0000"/>
                </a:solidFill>
              </a:rPr>
              <a:t>, therefore I will focus on this one for making my </a:t>
            </a:r>
            <a:r>
              <a:rPr lang="en-US" sz="2800" dirty="0" err="1">
                <a:solidFill>
                  <a:srgbClr val="FF0000"/>
                </a:solidFill>
              </a:rPr>
              <a:t>decission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b="1" dirty="0"/>
              <a:t>The fourth cluster </a:t>
            </a:r>
            <a:r>
              <a:rPr lang="en-US" dirty="0"/>
              <a:t>conformed only by </a:t>
            </a:r>
            <a:r>
              <a:rPr lang="en-US" dirty="0" err="1"/>
              <a:t>Colina</a:t>
            </a:r>
            <a:r>
              <a:rPr lang="en-US" dirty="0"/>
              <a:t> </a:t>
            </a:r>
            <a:r>
              <a:rPr lang="en-US" dirty="0" err="1"/>
              <a:t>Campestre</a:t>
            </a:r>
            <a:r>
              <a:rPr lang="en-US" dirty="0"/>
              <a:t> and the fifth by </a:t>
            </a:r>
            <a:r>
              <a:rPr lang="en-US" dirty="0" err="1"/>
              <a:t>Fontibon</a:t>
            </a:r>
            <a:r>
              <a:rPr lang="en-US" dirty="0"/>
              <a:t>, both seem just as familiar and residentials, therefor I will discard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52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D8D8-F695-4614-9FB5-6A8CBE55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" b="121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E18A4BD-B447-44BD-9BBC-79C5B80D8C84}"/>
              </a:ext>
            </a:extLst>
          </p:cNvPr>
          <p:cNvSpPr txBox="1">
            <a:spLocks/>
          </p:cNvSpPr>
          <p:nvPr/>
        </p:nvSpPr>
        <p:spPr>
          <a:xfrm>
            <a:off x="411796" y="-9066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Recommendations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78646E-76A8-4DDF-8C1A-EBDFD788F085}"/>
              </a:ext>
            </a:extLst>
          </p:cNvPr>
          <p:cNvSpPr txBox="1">
            <a:spLocks/>
          </p:cNvSpPr>
          <p:nvPr/>
        </p:nvSpPr>
        <p:spPr>
          <a:xfrm>
            <a:off x="611445" y="1540237"/>
            <a:ext cx="11174155" cy="5201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Focusing on the selected "night life" cluster (No. 3) </a:t>
            </a:r>
            <a:r>
              <a:rPr lang="en-US" sz="2800" b="1" dirty="0"/>
              <a:t>we still hadn't made the </a:t>
            </a:r>
            <a:r>
              <a:rPr lang="en-US" sz="2800" b="1" dirty="0" err="1"/>
              <a:t>decission</a:t>
            </a:r>
            <a:r>
              <a:rPr lang="en-US" sz="2800" dirty="0"/>
              <a:t>, since there are 8 possible </a:t>
            </a:r>
            <a:r>
              <a:rPr lang="en-US" sz="2800" dirty="0" err="1"/>
              <a:t>neighbourhoods</a:t>
            </a:r>
            <a:r>
              <a:rPr lang="en-US" sz="2800" dirty="0"/>
              <a:t> and I'm not able to open 8 Beer Pubs at a time, so lets find out the 3 perfect or ideal locations which I will have to explore then </a:t>
            </a:r>
            <a:r>
              <a:rPr lang="en-US" sz="2800" dirty="0" err="1"/>
              <a:t>presencially</a:t>
            </a:r>
            <a:r>
              <a:rPr lang="en-US" sz="2800" dirty="0"/>
              <a:t> on my own.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Note that </a:t>
            </a:r>
            <a:r>
              <a:rPr lang="en-US" sz="2800" b="1" dirty="0" err="1"/>
              <a:t>Chapinero</a:t>
            </a:r>
            <a:r>
              <a:rPr lang="en-US" sz="2800" b="1" dirty="0"/>
              <a:t> Alto</a:t>
            </a:r>
            <a:r>
              <a:rPr lang="en-US" sz="2800" dirty="0"/>
              <a:t>, </a:t>
            </a:r>
            <a:r>
              <a:rPr lang="en-US" sz="2800" b="1" dirty="0" err="1"/>
              <a:t>Marly</a:t>
            </a:r>
            <a:r>
              <a:rPr lang="en-US" sz="2800" dirty="0"/>
              <a:t> and </a:t>
            </a:r>
            <a:r>
              <a:rPr lang="en-US" sz="2800" b="1" dirty="0" err="1"/>
              <a:t>Galerias</a:t>
            </a:r>
            <a:r>
              <a:rPr lang="en-US" sz="2800" dirty="0"/>
              <a:t>, have the most number of </a:t>
            </a:r>
            <a:r>
              <a:rPr lang="en-US" sz="2800" b="1" dirty="0">
                <a:solidFill>
                  <a:srgbClr val="FF0000"/>
                </a:solidFill>
              </a:rPr>
              <a:t>Bars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Nightclubs</a:t>
            </a:r>
            <a:r>
              <a:rPr lang="en-US" sz="2800" dirty="0"/>
              <a:t> among its most common venues. Therefore, these are the best options for opening my Home Brewed Beer Pub.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A great way to start the presential search will be on </a:t>
            </a:r>
            <a:r>
              <a:rPr lang="en-US" sz="2800" b="1" dirty="0"/>
              <a:t>CHAPINERO ALTO </a:t>
            </a:r>
            <a:r>
              <a:rPr lang="en-US" sz="2800" dirty="0"/>
              <a:t>which has the most active night </a:t>
            </a:r>
            <a:r>
              <a:rPr lang="en-US" sz="2800" dirty="0" err="1"/>
              <a:t>enironment</a:t>
            </a:r>
            <a:r>
              <a:rPr lang="en-US" sz="2800" dirty="0"/>
              <a:t>, since restaurants, bars and nightclubs are </a:t>
            </a:r>
            <a:r>
              <a:rPr lang="en-US" sz="2800" b="1" dirty="0">
                <a:solidFill>
                  <a:srgbClr val="FF0000"/>
                </a:solidFill>
              </a:rPr>
              <a:t>among its Top 4 venues </a:t>
            </a:r>
            <a:r>
              <a:rPr lang="en-US" sz="2800" dirty="0"/>
              <a:t>which is a guarantee of full traffic of potential home brewed beer consumers.</a:t>
            </a:r>
          </a:p>
        </p:txBody>
      </p:sp>
    </p:spTree>
    <p:extLst>
      <p:ext uri="{BB962C8B-B14F-4D97-AF65-F5344CB8AC3E}">
        <p14:creationId xmlns:p14="http://schemas.microsoft.com/office/powerpoint/2010/main" val="239913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D8D8-F695-4614-9FB5-6A8CBE55F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" b="1219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E18A4BD-B447-44BD-9BBC-79C5B80D8C84}"/>
              </a:ext>
            </a:extLst>
          </p:cNvPr>
          <p:cNvSpPr txBox="1">
            <a:spLocks/>
          </p:cNvSpPr>
          <p:nvPr/>
        </p:nvSpPr>
        <p:spPr>
          <a:xfrm>
            <a:off x="411796" y="-9066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Conclusions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78646E-76A8-4DDF-8C1A-EBDFD788F085}"/>
              </a:ext>
            </a:extLst>
          </p:cNvPr>
          <p:cNvSpPr txBox="1">
            <a:spLocks/>
          </p:cNvSpPr>
          <p:nvPr/>
        </p:nvSpPr>
        <p:spPr>
          <a:xfrm>
            <a:off x="611445" y="1540237"/>
            <a:ext cx="11174155" cy="5201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The most important conclusion I can get from this project is that </a:t>
            </a:r>
            <a:r>
              <a:rPr lang="en-US" sz="2800" b="1" dirty="0"/>
              <a:t>Data Science is one of the most powerful existing </a:t>
            </a:r>
            <a:r>
              <a:rPr lang="en-US" sz="2800" b="1" dirty="0" err="1"/>
              <a:t>decission</a:t>
            </a:r>
            <a:r>
              <a:rPr lang="en-US" sz="2800" b="1" dirty="0"/>
              <a:t> tools </a:t>
            </a:r>
            <a:r>
              <a:rPr lang="en-US" sz="2800" dirty="0"/>
              <a:t>and should be present in every real-world </a:t>
            </a:r>
            <a:r>
              <a:rPr lang="en-US" sz="2800" dirty="0" err="1"/>
              <a:t>decission</a:t>
            </a:r>
            <a:r>
              <a:rPr lang="en-US" sz="2800" dirty="0"/>
              <a:t> problem.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In this case, </a:t>
            </a:r>
            <a:r>
              <a:rPr lang="en-US" sz="2800" b="1" dirty="0"/>
              <a:t>I started with </a:t>
            </a:r>
            <a:r>
              <a:rPr lang="en-US" sz="2800" dirty="0"/>
              <a:t>a recommendation from friends of about </a:t>
            </a:r>
            <a:r>
              <a:rPr lang="en-US" sz="2800" b="1" dirty="0"/>
              <a:t>18 potential </a:t>
            </a:r>
            <a:r>
              <a:rPr lang="en-US" sz="2800" dirty="0"/>
              <a:t>locations for my business, and after completing some hours of programming </a:t>
            </a:r>
            <a:r>
              <a:rPr lang="en-US" sz="2800" b="1" dirty="0"/>
              <a:t>I was able to reduce my main options into 3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and for sure I have 1 main objective where to start</a:t>
            </a:r>
            <a:r>
              <a:rPr lang="en-US" sz="2800" dirty="0"/>
              <a:t>. This process saved me a lot of precious time, not having to explore 18 zones </a:t>
            </a:r>
            <a:r>
              <a:rPr lang="en-US" sz="2800" dirty="0" err="1"/>
              <a:t>presentially</a:t>
            </a:r>
            <a:r>
              <a:rPr lang="en-US" sz="2800" dirty="0"/>
              <a:t>. And if worked for me, should work for anyone.</a:t>
            </a:r>
          </a:p>
        </p:txBody>
      </p:sp>
    </p:spTree>
    <p:extLst>
      <p:ext uri="{BB962C8B-B14F-4D97-AF65-F5344CB8AC3E}">
        <p14:creationId xmlns:p14="http://schemas.microsoft.com/office/powerpoint/2010/main" val="9202861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Wingdings</vt:lpstr>
      <vt:lpstr>AccentBoxVTI</vt:lpstr>
      <vt:lpstr>Coursera Capstone Project IBM Applied Data Science Capstone  Opening a Home Brewed Beer Pub in Bogota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IBM Applied Data Science Capstone  Opening a Home Brewed Beer Pub in Bogota </dc:title>
  <dc:creator>Sebastián Mejía</dc:creator>
  <cp:lastModifiedBy>Sebastián Mejía</cp:lastModifiedBy>
  <cp:revision>7</cp:revision>
  <dcterms:created xsi:type="dcterms:W3CDTF">2020-08-23T22:45:43Z</dcterms:created>
  <dcterms:modified xsi:type="dcterms:W3CDTF">2020-08-23T23:47:11Z</dcterms:modified>
</cp:coreProperties>
</file>