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488" r:id="rId2"/>
    <p:sldId id="489" r:id="rId3"/>
    <p:sldId id="491" r:id="rId4"/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ay, Curtis A" initials="MCA" lastIdx="5" clrIdx="0">
    <p:extLst>
      <p:ext uri="{19B8F6BF-5375-455C-9EA6-DF929625EA0E}">
        <p15:presenceInfo xmlns:p15="http://schemas.microsoft.com/office/powerpoint/2012/main" userId="S::curtis.a.mackay@intel.com::6935f064-5685-4dab-a804-1654e38deb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FFE699"/>
    <a:srgbClr val="F8CBAD"/>
    <a:srgbClr val="B4C7E7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4A3CF-14C9-4226-A9E3-983548E1B1A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E0FE7-3D1C-42B4-8286-39268697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E0FE7-3D1C-42B4-8286-39268697B6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1FD0-ED91-4F92-A97E-7CB21411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5ED84-D6A5-4BB5-8C46-7EBC0E76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3BDA-9CDE-4AC6-AF71-F6FC5EE7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1EA3-CE8F-4A09-8655-E1C1CEA6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FEF2-DD95-4470-963B-255D2DF0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C9C-ECD9-49B1-ADDC-22D7A6E1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B54FB-E6B1-494F-8C27-2D69DD9E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B83C-36AD-457C-B981-3BC6A2D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89F0-4143-4E71-81C3-E440D984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6B3C-1AE4-4E90-AA41-2E8BB6F7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D8F4E-95CA-4357-9FC0-7FB6B2865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E597D-5BCE-4D17-978F-2B7778C7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0226-6347-4595-8FE8-0CE65CE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A82E-A53C-413D-89E4-7B8061D2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BFE1-4D76-498F-9480-840840C7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2312-7DC1-4C08-914D-76C8FE9C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8694-1B95-4EAF-90F2-C949BE4A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1FDA-EEC0-4C73-8710-442FBE35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9588-9447-4F74-AC02-2AC8E7DA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9507-3D36-4813-BF85-F87FF62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8AE5-D239-44A5-974D-41CD41F9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8D42-A00B-4B1B-9E7F-70F8DEA3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ABF4-F784-4CF5-A174-B1B19DE5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79C1-745C-419F-8405-185D9D25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45B0-31C4-4738-950E-C3535364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022F-1FB0-45B3-B0A8-6F07653E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29D2-94E6-40CD-B691-B6E9988A9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4019-ACB9-4625-A86B-BE98301C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DC77D-02D8-42CB-A359-9B9457BB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30EC4-2360-4EB5-91A1-C8CEC9FB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920F-6D4B-4414-A123-EB7A5C07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4B9F-792D-48E5-8FC5-D08D9D9B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E849-32E1-494A-B09E-27E443C4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9D334-9E51-457F-B1A8-96CFB892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A12F-FA7F-4BBF-B8BB-FBA8554B4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C99A-4A09-4767-859E-1FA71C152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44530-C3D4-40C3-B2F9-FBB53FC0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B9619-4044-4222-8BCB-3FC616DF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66F85-452F-455A-A44A-8364E6A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5FCD-89B6-4768-ACBB-EE941E68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CC49C-766C-4786-BBF7-A8904C27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2EB02-20F7-4EE2-99F5-3DD9FC77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AE578-6FDF-4C7D-9F62-369F2101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15641-860F-4351-83D5-764BFAB4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00FD4-0532-47B1-B913-096DA7B3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D5936-FA1E-4E6B-A83E-1EA8F38F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AEA5-7990-440F-BA17-D089EE87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C130-25DF-4D01-8A79-0BF8A7CE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CD64-738B-46E0-96CE-2BDE26B7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7117-38BB-4745-94CF-158F1F1C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B6075-C298-4DC5-A599-B284737E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D54F-DA48-4FB7-9DAB-4663812C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1B8A-5866-4252-BD38-201CAA0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E6DFE-ED45-42A2-B9B8-C3798DAE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DEC36-B003-476C-965C-E2BF80B9B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4894-7F47-4C7C-A7CE-591DC6D9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95B5-24E2-441E-8DFA-206B4013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E81AD-72FD-40F2-9521-4B0E3AF4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78760-3660-494D-9F79-983B413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33F9-A836-48CD-BFB9-73906237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E904-DAE1-4394-A13A-03A589DD8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42D7D-D0DE-4DA4-94DD-B6C25D5A4324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25AF-7381-4727-BBA6-5209E6589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DAF4-7E9B-444E-9E1D-DC2DE6263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9F0F-AA01-4670-99E6-420C4106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DC97-EF61-46A3-9CE7-39D1B8671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47" y="2059913"/>
            <a:ext cx="10105052" cy="2306813"/>
          </a:xfrm>
        </p:spPr>
        <p:txBody>
          <a:bodyPr/>
          <a:lstStyle/>
          <a:p>
            <a:pPr algn="l"/>
            <a:r>
              <a:rPr lang="en-US" dirty="0" err="1"/>
              <a:t>SubRegionAuthLib</a:t>
            </a:r>
            <a:r>
              <a:rPr lang="en-US" dirty="0"/>
              <a:t> EDK2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0FD78-FC32-4863-88B7-B235C21F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747" y="447325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By Curtis Mackay</a:t>
            </a:r>
          </a:p>
        </p:txBody>
      </p:sp>
    </p:spTree>
    <p:extLst>
      <p:ext uri="{BB962C8B-B14F-4D97-AF65-F5344CB8AC3E}">
        <p14:creationId xmlns:p14="http://schemas.microsoft.com/office/powerpoint/2010/main" val="20070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27BF-2C82-4659-8A1E-E7AFD8E8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SubRegionAuthLib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8A59-C85C-404D-B8C3-090C1919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49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If UEFI secure boot is enabled, then </a:t>
            </a:r>
            <a:r>
              <a:rPr lang="en-US" sz="2400" dirty="0" err="1"/>
              <a:t>AuthenticateSubRegion</a:t>
            </a:r>
            <a:r>
              <a:rPr lang="en-US" sz="2400" dirty="0"/>
              <a:t>() will authenticate sub-region against DB and DBX.</a:t>
            </a:r>
          </a:p>
          <a:p>
            <a:r>
              <a:rPr lang="en-US" sz="2400" dirty="0"/>
              <a:t>Sub-Regions are PKCS7 signed and verified.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3BADE-B560-4DCA-9D9D-DF42B3289EBC}"/>
              </a:ext>
            </a:extLst>
          </p:cNvPr>
          <p:cNvSpPr/>
          <p:nvPr/>
        </p:nvSpPr>
        <p:spPr>
          <a:xfrm>
            <a:off x="8300626" y="1825625"/>
            <a:ext cx="2638138" cy="2357019"/>
          </a:xfrm>
          <a:prstGeom prst="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SecurityPkg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604CA-3E40-449A-B494-14892194DA2B}"/>
              </a:ext>
            </a:extLst>
          </p:cNvPr>
          <p:cNvSpPr/>
          <p:nvPr/>
        </p:nvSpPr>
        <p:spPr>
          <a:xfrm>
            <a:off x="8490929" y="2193722"/>
            <a:ext cx="2088858" cy="1709278"/>
          </a:xfrm>
          <a:prstGeom prst="rect">
            <a:avLst/>
          </a:prstGeom>
          <a:solidFill>
            <a:srgbClr val="F8C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SubRegionAuthLib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D40E5-4FE9-4877-B450-483FD116EFA2}"/>
              </a:ext>
            </a:extLst>
          </p:cNvPr>
          <p:cNvSpPr/>
          <p:nvPr/>
        </p:nvSpPr>
        <p:spPr>
          <a:xfrm>
            <a:off x="8300625" y="4453415"/>
            <a:ext cx="2638138" cy="13316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BaseCryptLib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604C86-80B2-4087-86AB-2B87725E1F19}"/>
              </a:ext>
            </a:extLst>
          </p:cNvPr>
          <p:cNvGrpSpPr/>
          <p:nvPr/>
        </p:nvGrpSpPr>
        <p:grpSpPr>
          <a:xfrm>
            <a:off x="5946551" y="2532547"/>
            <a:ext cx="1680294" cy="1806932"/>
            <a:chOff x="830973" y="1051673"/>
            <a:chExt cx="3075202" cy="1806932"/>
          </a:xfrm>
          <a:solidFill>
            <a:srgbClr val="FBE5D6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179E60-A1CF-4527-A4AC-BBB1005826CA}"/>
                </a:ext>
              </a:extLst>
            </p:cNvPr>
            <p:cNvSpPr/>
            <p:nvPr/>
          </p:nvSpPr>
          <p:spPr>
            <a:xfrm>
              <a:off x="830973" y="1051673"/>
              <a:ext cx="3075202" cy="18069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Platform Code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DBFE0-0690-4D34-8DF1-BA4156987E6C}"/>
                </a:ext>
              </a:extLst>
            </p:cNvPr>
            <p:cNvSpPr/>
            <p:nvPr/>
          </p:nvSpPr>
          <p:spPr>
            <a:xfrm>
              <a:off x="1453889" y="1541425"/>
              <a:ext cx="1848604" cy="367270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Policy Setup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14D5917-18C5-4846-BAD5-A5C42C64D60C}"/>
              </a:ext>
            </a:extLst>
          </p:cNvPr>
          <p:cNvSpPr/>
          <p:nvPr/>
        </p:nvSpPr>
        <p:spPr>
          <a:xfrm>
            <a:off x="8300623" y="6171558"/>
            <a:ext cx="2638139" cy="4216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openssl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1CE1C-67AA-4950-9285-DFF95B4CA1AD}"/>
              </a:ext>
            </a:extLst>
          </p:cNvPr>
          <p:cNvSpPr/>
          <p:nvPr/>
        </p:nvSpPr>
        <p:spPr>
          <a:xfrm>
            <a:off x="8648325" y="2683474"/>
            <a:ext cx="1774066" cy="1047564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AuthenticateSubRegion</a:t>
            </a:r>
            <a:r>
              <a:rPr lang="en-US" sz="11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Checks </a:t>
            </a:r>
            <a:r>
              <a:rPr lang="en-US" sz="1000" dirty="0" err="1">
                <a:solidFill>
                  <a:schemeClr val="tx1"/>
                </a:solidFill>
              </a:rPr>
              <a:t>SecureBoot</a:t>
            </a:r>
            <a:r>
              <a:rPr lang="en-US" sz="1000" dirty="0">
                <a:solidFill>
                  <a:schemeClr val="tx1"/>
                </a:solidFill>
              </a:rPr>
              <a:t> status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Authenticate PKCS7 Signed Sub-Region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25379-A2BF-49D7-A778-BAC4B0CF467F}"/>
              </a:ext>
            </a:extLst>
          </p:cNvPr>
          <p:cNvSpPr/>
          <p:nvPr/>
        </p:nvSpPr>
        <p:spPr>
          <a:xfrm>
            <a:off x="8762261" y="4995111"/>
            <a:ext cx="1659390" cy="541535"/>
          </a:xfrm>
          <a:prstGeom prst="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PKCS7 API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A3ED4A-6EFA-4F93-BE61-CF2325154CA1}"/>
              </a:ext>
            </a:extLst>
          </p:cNvPr>
          <p:cNvCxnSpPr/>
          <p:nvPr/>
        </p:nvCxnSpPr>
        <p:spPr>
          <a:xfrm>
            <a:off x="9987383" y="3565646"/>
            <a:ext cx="0" cy="142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03EB8B-1D03-413E-86D1-565F8A4453B7}"/>
              </a:ext>
            </a:extLst>
          </p:cNvPr>
          <p:cNvCxnSpPr>
            <a:cxnSpLocks/>
          </p:cNvCxnSpPr>
          <p:nvPr/>
        </p:nvCxnSpPr>
        <p:spPr>
          <a:xfrm>
            <a:off x="9987383" y="5536646"/>
            <a:ext cx="0" cy="634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CEBD9-3753-4E4C-84D8-43A69EF201B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296992" y="3205934"/>
            <a:ext cx="1351333" cy="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2C9-2380-4C70-9899-81FB2EBF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SubRegionAuthLib</a:t>
            </a:r>
            <a:r>
              <a:rPr lang="en-US" dirty="0"/>
              <a:t> Header File (</a:t>
            </a:r>
            <a:r>
              <a:rPr lang="en-US" dirty="0" err="1"/>
              <a:t>pt</a:t>
            </a:r>
            <a:r>
              <a:rPr lang="en-US" dirty="0"/>
              <a:t>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87D8A-28FE-43AC-BB5A-A0E3F682C1EF}"/>
              </a:ext>
            </a:extLst>
          </p:cNvPr>
          <p:cNvSpPr txBox="1"/>
          <p:nvPr/>
        </p:nvSpPr>
        <p:spPr>
          <a:xfrm>
            <a:off x="838200" y="1805897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data structures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252B41-AF88-42E1-9F51-E7BB7947570F}"/>
              </a:ext>
            </a:extLst>
          </p:cNvPr>
          <p:cNvSpPr/>
          <p:nvPr/>
        </p:nvSpPr>
        <p:spPr>
          <a:xfrm>
            <a:off x="1396753" y="2290438"/>
            <a:ext cx="75253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 MAX_NAME </a:t>
            </a:r>
            <a:r>
              <a:rPr lang="en-US" sz="1200" dirty="0">
                <a:latin typeface="Consolas" panose="020B0609020204030204" pitchFamily="49" charset="0"/>
              </a:rPr>
              <a:t>16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UINT32      Revision;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UINT16      Length;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EFI_GUID    </a:t>
            </a:r>
            <a:r>
              <a:rPr lang="en-US" sz="1200" dirty="0" err="1">
                <a:latin typeface="Consolas" panose="020B0609020204030204" pitchFamily="49" charset="0"/>
              </a:rPr>
              <a:t>CertType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SUB_REGION_HEADER;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SUB_REGION_HEADER   </a:t>
            </a:r>
            <a:r>
              <a:rPr lang="en-US" sz="1200" dirty="0" err="1">
                <a:latin typeface="Consolas" panose="020B0609020204030204" pitchFamily="49" charset="0"/>
              </a:rPr>
              <a:t>Hdr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UINT8               </a:t>
            </a:r>
            <a:r>
              <a:rPr lang="en-US" sz="1200" dirty="0" err="1">
                <a:latin typeface="Consolas" panose="020B0609020204030204" pitchFamily="49" charset="0"/>
              </a:rPr>
              <a:t>CertData</a:t>
            </a:r>
            <a:r>
              <a:rPr lang="en-US" sz="1200" dirty="0">
                <a:latin typeface="Consolas" panose="020B0609020204030204" pitchFamily="49" charset="0"/>
              </a:rPr>
              <a:t>[1];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SUB_REGION_VERIFICATION;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char                    Name[MAX_NAME];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EFI_GUID                </a:t>
            </a:r>
            <a:r>
              <a:rPr lang="en-US" sz="1200" dirty="0" err="1">
                <a:latin typeface="Consolas" panose="020B0609020204030204" pitchFamily="49" charset="0"/>
              </a:rPr>
              <a:t>VendorGuid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SUB_REGION_VERIFICATION </a:t>
            </a:r>
            <a:r>
              <a:rPr lang="en-US" sz="1200" dirty="0" err="1">
                <a:latin typeface="Consolas" panose="020B0609020204030204" pitchFamily="49" charset="0"/>
              </a:rPr>
              <a:t>CertParam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EFI_SUB_REGION_AUTHENTICATION;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latin typeface="Consolas" panose="020B0609020204030204" pitchFamily="49" charset="0"/>
              </a:rPr>
              <a:t>EFI_SUB_REGION_AUTHENTICATION   *Auth;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void *blob;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 SIGNED_SUB_REGION;</a:t>
            </a:r>
          </a:p>
        </p:txBody>
      </p:sp>
    </p:spTree>
    <p:extLst>
      <p:ext uri="{BB962C8B-B14F-4D97-AF65-F5344CB8AC3E}">
        <p14:creationId xmlns:p14="http://schemas.microsoft.com/office/powerpoint/2010/main" val="28388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2C9-2380-4C70-9899-81FB2EBF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SubRegionAuthLib</a:t>
            </a:r>
            <a:r>
              <a:rPr lang="en-US" dirty="0"/>
              <a:t> Header File 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70115-4D56-4BD2-87AC-11FFB0497A83}"/>
              </a:ext>
            </a:extLst>
          </p:cNvPr>
          <p:cNvSpPr/>
          <p:nvPr/>
        </p:nvSpPr>
        <p:spPr>
          <a:xfrm>
            <a:off x="838200" y="2290438"/>
            <a:ext cx="1028210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Authenticates a sub region and returns the sub region data if successful.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[in]   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SignedSubRegionImage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A pointer to the sub region data with auth data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[in]   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SignedSubRegionSize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The size of the sub region with auth data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[out]  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SubRegionDataBuffer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 A pointer to the sub region with auth data removed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[out]  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SubRegionDataSize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 The size of the sub region with auth data removed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retval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   status              EFI_SUCCESS if authenticated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**/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EFI_STATUS</a:t>
            </a:r>
          </a:p>
          <a:p>
            <a:r>
              <a:rPr lang="en-US" sz="1200" b="0" dirty="0" err="1">
                <a:effectLst/>
                <a:latin typeface="Consolas" panose="020B0609020204030204" pitchFamily="49" charset="0"/>
              </a:rPr>
              <a:t>AuthenticateSubRegion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 IN UINT8    *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SignedSubRegionImage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 IN UINTN    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SignedSubRegionSize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 OUT VOID    **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SubRegionDataBuffer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 OUT UINT32  *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SubRegionDataSize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 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ADABB-C990-455F-9F2C-B25A731B75D1}"/>
              </a:ext>
            </a:extLst>
          </p:cNvPr>
          <p:cNvSpPr txBox="1"/>
          <p:nvPr/>
        </p:nvSpPr>
        <p:spPr>
          <a:xfrm>
            <a:off x="838200" y="180589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API</a:t>
            </a:r>
          </a:p>
        </p:txBody>
      </p:sp>
    </p:spTree>
    <p:extLst>
      <p:ext uri="{BB962C8B-B14F-4D97-AF65-F5344CB8AC3E}">
        <p14:creationId xmlns:p14="http://schemas.microsoft.com/office/powerpoint/2010/main" val="15183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82</Words>
  <Application>Microsoft Office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SubRegionAuthLib EDK2 Design Document</vt:lpstr>
      <vt:lpstr>SubRegionAuthLib</vt:lpstr>
      <vt:lpstr>SubRegionAuthLib Header File (pt 1)</vt:lpstr>
      <vt:lpstr>SubRegionAuthLib Header File (pt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A Mackay</dc:creator>
  <cp:keywords>CTPClassification=CTP_NT</cp:keywords>
  <cp:lastModifiedBy>Mackay, Curtis A</cp:lastModifiedBy>
  <cp:revision>22</cp:revision>
  <dcterms:created xsi:type="dcterms:W3CDTF">2020-06-05T17:25:55Z</dcterms:created>
  <dcterms:modified xsi:type="dcterms:W3CDTF">2020-06-16T17:23:27Z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04082a94-651e-4e33-96fd-b2646f8d0636</vt:lpwstr>
  </property>
  <property fmtid="{D5CDD505-2E9C-101B-9397-08002B2CF9AE}" pid="3" name="CTP_TimeStamp">
    <vt:lpwstr>2020-06-16 17:23:27Z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