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297" r:id="rId5"/>
    <p:sldId id="434" r:id="rId6"/>
    <p:sldId id="475" r:id="rId7"/>
    <p:sldId id="466" r:id="rId8"/>
    <p:sldId id="471" r:id="rId9"/>
    <p:sldId id="482" r:id="rId10"/>
    <p:sldId id="483" r:id="rId11"/>
    <p:sldId id="478" r:id="rId12"/>
    <p:sldId id="429" r:id="rId13"/>
    <p:sldId id="435" r:id="rId14"/>
    <p:sldId id="442" r:id="rId15"/>
    <p:sldId id="443" r:id="rId16"/>
    <p:sldId id="501" r:id="rId17"/>
    <p:sldId id="484" r:id="rId18"/>
    <p:sldId id="488" r:id="rId19"/>
    <p:sldId id="479" r:id="rId20"/>
    <p:sldId id="474" r:id="rId21"/>
    <p:sldId id="380" r:id="rId22"/>
    <p:sldId id="441" r:id="rId23"/>
    <p:sldId id="485" r:id="rId24"/>
    <p:sldId id="439" r:id="rId25"/>
    <p:sldId id="486" r:id="rId26"/>
    <p:sldId id="465" r:id="rId27"/>
    <p:sldId id="487" r:id="rId28"/>
    <p:sldId id="463" r:id="rId29"/>
    <p:sldId id="445" r:id="rId30"/>
    <p:sldId id="446" r:id="rId31"/>
    <p:sldId id="447" r:id="rId32"/>
    <p:sldId id="448" r:id="rId33"/>
    <p:sldId id="449" r:id="rId34"/>
    <p:sldId id="504" r:id="rId35"/>
    <p:sldId id="492" r:id="rId36"/>
    <p:sldId id="493" r:id="rId37"/>
    <p:sldId id="500" r:id="rId38"/>
    <p:sldId id="473" r:id="rId39"/>
    <p:sldId id="494" r:id="rId40"/>
    <p:sldId id="450" r:id="rId41"/>
    <p:sldId id="505" r:id="rId42"/>
    <p:sldId id="495" r:id="rId43"/>
    <p:sldId id="451" r:id="rId44"/>
    <p:sldId id="489" r:id="rId45"/>
    <p:sldId id="502" r:id="rId46"/>
    <p:sldId id="458" r:id="rId47"/>
    <p:sldId id="498" r:id="rId48"/>
    <p:sldId id="503" r:id="rId49"/>
    <p:sldId id="490" r:id="rId50"/>
    <p:sldId id="497" r:id="rId51"/>
    <p:sldId id="496" r:id="rId52"/>
    <p:sldId id="476" r:id="rId53"/>
    <p:sldId id="481" r:id="rId54"/>
    <p:sldId id="444" r:id="rId55"/>
    <p:sldId id="454" r:id="rId56"/>
    <p:sldId id="470" r:id="rId57"/>
    <p:sldId id="469" r:id="rId58"/>
    <p:sldId id="453" r:id="rId59"/>
    <p:sldId id="499" r:id="rId60"/>
    <p:sldId id="47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DA0B6-0115-4ABD-B8ED-882E3BCFB2AD}" v="2" dt="2021-05-23T13:56:20.341"/>
    <p1510:client id="{CE691FD4-78EE-4D0A-A46F-F2FEE09FE3B3}" v="2" dt="2021-05-17T04:34:48.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78916" autoAdjust="0"/>
  </p:normalViewPr>
  <p:slideViewPr>
    <p:cSldViewPr snapToGrid="0">
      <p:cViewPr varScale="1">
        <p:scale>
          <a:sx n="61" d="100"/>
          <a:sy n="61" d="100"/>
        </p:scale>
        <p:origin x="114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0F038-B182-4D37-959A-2C9BB92106B3}"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5912F-DB47-4578-9C1F-998F47D5285C}" type="slidenum">
              <a:rPr lang="en-US" smtClean="0"/>
              <a:t>‹#›</a:t>
            </a:fld>
            <a:endParaRPr lang="en-US"/>
          </a:p>
        </p:txBody>
      </p:sp>
    </p:spTree>
    <p:extLst>
      <p:ext uri="{BB962C8B-B14F-4D97-AF65-F5344CB8AC3E}">
        <p14:creationId xmlns:p14="http://schemas.microsoft.com/office/powerpoint/2010/main" val="5616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421343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In current TDVF the Protocol name is TD_TCG2_PROTOCOL (gTdTcg2ProtocolGuid)</a:t>
            </a:r>
          </a:p>
          <a:p>
            <a:r>
              <a:rPr lang="en-US" dirty="0"/>
              <a:t>Should be renamed to EFI_TD_PROTOCOL (</a:t>
            </a:r>
            <a:r>
              <a:rPr lang="en-US" dirty="0" err="1"/>
              <a:t>gEfiTdProtocolGuid</a:t>
            </a:r>
            <a:r>
              <a:rPr lang="en-US" dirty="0"/>
              <a:t>)</a:t>
            </a:r>
          </a:p>
        </p:txBody>
      </p:sp>
      <p:sp>
        <p:nvSpPr>
          <p:cNvPr id="4" name="Slide Number Placeholder 3"/>
          <p:cNvSpPr>
            <a:spLocks noGrp="1"/>
          </p:cNvSpPr>
          <p:nvPr>
            <p:ph type="sldNum" sz="quarter" idx="5"/>
          </p:nvPr>
        </p:nvSpPr>
        <p:spPr/>
        <p:txBody>
          <a:bodyPr/>
          <a:lstStyle/>
          <a:p>
            <a:fld id="{1295912F-DB47-4578-9C1F-998F47D5285C}" type="slidenum">
              <a:rPr lang="en-US" smtClean="0"/>
              <a:t>46</a:t>
            </a:fld>
            <a:endParaRPr lang="en-US"/>
          </a:p>
        </p:txBody>
      </p:sp>
    </p:spTree>
    <p:extLst>
      <p:ext uri="{BB962C8B-B14F-4D97-AF65-F5344CB8AC3E}">
        <p14:creationId xmlns:p14="http://schemas.microsoft.com/office/powerpoint/2010/main" val="4010171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In current TDVF the Protocol name is TD_TCG2_PROTOCOL (gTdTcg2ProtocolGuid)</a:t>
            </a:r>
          </a:p>
          <a:p>
            <a:r>
              <a:rPr lang="en-US" dirty="0"/>
              <a:t>Should be renamed to EFI_TD_PROTOCOL (</a:t>
            </a:r>
            <a:r>
              <a:rPr lang="en-US" dirty="0" err="1"/>
              <a:t>gEfiTdProtocolGuid</a:t>
            </a:r>
            <a:r>
              <a:rPr lang="en-US" dirty="0"/>
              <a:t>)</a:t>
            </a:r>
          </a:p>
        </p:txBody>
      </p:sp>
      <p:sp>
        <p:nvSpPr>
          <p:cNvPr id="4" name="Slide Number Placeholder 3"/>
          <p:cNvSpPr>
            <a:spLocks noGrp="1"/>
          </p:cNvSpPr>
          <p:nvPr>
            <p:ph type="sldNum" sz="quarter" idx="5"/>
          </p:nvPr>
        </p:nvSpPr>
        <p:spPr/>
        <p:txBody>
          <a:bodyPr/>
          <a:lstStyle/>
          <a:p>
            <a:fld id="{1295912F-DB47-4578-9C1F-998F47D5285C}" type="slidenum">
              <a:rPr lang="en-US" smtClean="0"/>
              <a:t>47</a:t>
            </a:fld>
            <a:endParaRPr lang="en-US"/>
          </a:p>
        </p:txBody>
      </p:sp>
    </p:spTree>
    <p:extLst>
      <p:ext uri="{BB962C8B-B14F-4D97-AF65-F5344CB8AC3E}">
        <p14:creationId xmlns:p14="http://schemas.microsoft.com/office/powerpoint/2010/main" val="109566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50</a:t>
            </a:fld>
            <a:endParaRPr lang="en-US" dirty="0"/>
          </a:p>
        </p:txBody>
      </p:sp>
    </p:spTree>
    <p:extLst>
      <p:ext uri="{BB962C8B-B14F-4D97-AF65-F5344CB8AC3E}">
        <p14:creationId xmlns:p14="http://schemas.microsoft.com/office/powerpoint/2010/main" val="2053180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59748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66998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31</a:t>
            </a:fld>
            <a:endParaRPr lang="en-US"/>
          </a:p>
        </p:txBody>
      </p:sp>
    </p:spTree>
    <p:extLst>
      <p:ext uri="{BB962C8B-B14F-4D97-AF65-F5344CB8AC3E}">
        <p14:creationId xmlns:p14="http://schemas.microsoft.com/office/powerpoint/2010/main" val="147526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dirty="0"/>
          </a:p>
        </p:txBody>
      </p:sp>
    </p:spTree>
    <p:extLst>
      <p:ext uri="{BB962C8B-B14F-4D97-AF65-F5344CB8AC3E}">
        <p14:creationId xmlns:p14="http://schemas.microsoft.com/office/powerpoint/2010/main" val="266057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42</a:t>
            </a:fld>
            <a:endParaRPr lang="en-US"/>
          </a:p>
        </p:txBody>
      </p:sp>
    </p:spTree>
    <p:extLst>
      <p:ext uri="{BB962C8B-B14F-4D97-AF65-F5344CB8AC3E}">
        <p14:creationId xmlns:p14="http://schemas.microsoft.com/office/powerpoint/2010/main" val="129021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In current TDVF the Protocol name is TD_TCG2_PROTOCOL (gTdTcg2ProtocolGuid)</a:t>
            </a:r>
          </a:p>
          <a:p>
            <a:r>
              <a:rPr lang="en-US" dirty="0"/>
              <a:t>Should be renamed to EFI_TD_PROTOCOL (</a:t>
            </a:r>
            <a:r>
              <a:rPr lang="en-US" dirty="0" err="1"/>
              <a:t>gEfiTdProtocolGuid</a:t>
            </a:r>
            <a:r>
              <a:rPr lang="en-US" dirty="0"/>
              <a:t>)</a:t>
            </a:r>
          </a:p>
        </p:txBody>
      </p:sp>
      <p:sp>
        <p:nvSpPr>
          <p:cNvPr id="4" name="Slide Number Placeholder 3"/>
          <p:cNvSpPr>
            <a:spLocks noGrp="1"/>
          </p:cNvSpPr>
          <p:nvPr>
            <p:ph type="sldNum" sz="quarter" idx="5"/>
          </p:nvPr>
        </p:nvSpPr>
        <p:spPr/>
        <p:txBody>
          <a:bodyPr/>
          <a:lstStyle/>
          <a:p>
            <a:fld id="{1295912F-DB47-4578-9C1F-998F47D5285C}" type="slidenum">
              <a:rPr lang="en-US" smtClean="0"/>
              <a:t>43</a:t>
            </a:fld>
            <a:endParaRPr lang="en-US"/>
          </a:p>
        </p:txBody>
      </p:sp>
    </p:spTree>
    <p:extLst>
      <p:ext uri="{BB962C8B-B14F-4D97-AF65-F5344CB8AC3E}">
        <p14:creationId xmlns:p14="http://schemas.microsoft.com/office/powerpoint/2010/main" val="382021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r>
              <a:rPr lang="en-US" dirty="0"/>
              <a:t>In current TDVF the Protocol name is TD_TCG2_PROTOCOL (gTdTcg2ProtocolGuid)</a:t>
            </a:r>
          </a:p>
          <a:p>
            <a:r>
              <a:rPr lang="en-US" dirty="0"/>
              <a:t>Should be renamed to EFI_TD_PROTOCOL (</a:t>
            </a:r>
            <a:r>
              <a:rPr lang="en-US" dirty="0" err="1"/>
              <a:t>gEfiTdProtocolGuid</a:t>
            </a:r>
            <a:r>
              <a:rPr lang="en-US" dirty="0"/>
              <a:t>)</a:t>
            </a:r>
          </a:p>
        </p:txBody>
      </p:sp>
      <p:sp>
        <p:nvSpPr>
          <p:cNvPr id="4" name="Slide Number Placeholder 3"/>
          <p:cNvSpPr>
            <a:spLocks noGrp="1"/>
          </p:cNvSpPr>
          <p:nvPr>
            <p:ph type="sldNum" sz="quarter" idx="5"/>
          </p:nvPr>
        </p:nvSpPr>
        <p:spPr/>
        <p:txBody>
          <a:bodyPr/>
          <a:lstStyle/>
          <a:p>
            <a:fld id="{1295912F-DB47-4578-9C1F-998F47D5285C}" type="slidenum">
              <a:rPr lang="en-US" smtClean="0"/>
              <a:t>44</a:t>
            </a:fld>
            <a:endParaRPr lang="en-US"/>
          </a:p>
        </p:txBody>
      </p:sp>
    </p:spTree>
    <p:extLst>
      <p:ext uri="{BB962C8B-B14F-4D97-AF65-F5344CB8AC3E}">
        <p14:creationId xmlns:p14="http://schemas.microsoft.com/office/powerpoint/2010/main" val="575746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5912F-DB47-4578-9C1F-998F47D5285C}" type="slidenum">
              <a:rPr lang="en-US" smtClean="0"/>
              <a:t>45</a:t>
            </a:fld>
            <a:endParaRPr lang="en-US"/>
          </a:p>
        </p:txBody>
      </p:sp>
    </p:spTree>
    <p:extLst>
      <p:ext uri="{BB962C8B-B14F-4D97-AF65-F5344CB8AC3E}">
        <p14:creationId xmlns:p14="http://schemas.microsoft.com/office/powerpoint/2010/main" val="378828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CE14-AA4A-49C1-B1E7-4956B3393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409B91-12DA-4BA0-B723-C22AE2ED5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96231C-4E49-49E4-B741-544AA7AF31D2}"/>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5" name="Footer Placeholder 4">
            <a:extLst>
              <a:ext uri="{FF2B5EF4-FFF2-40B4-BE49-F238E27FC236}">
                <a16:creationId xmlns:a16="http://schemas.microsoft.com/office/drawing/2014/main" id="{E4F587A6-282F-4FD1-8A82-81218BD9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03DD-48D0-4A98-9896-B820A3EE2201}"/>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0545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C71F-6AE8-4BD5-BC54-FB66EC44A5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E04AF-3547-4967-B3F2-EAB56DAF3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2A894-850B-4635-9C3F-49DB578C315A}"/>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5" name="Footer Placeholder 4">
            <a:extLst>
              <a:ext uri="{FF2B5EF4-FFF2-40B4-BE49-F238E27FC236}">
                <a16:creationId xmlns:a16="http://schemas.microsoft.com/office/drawing/2014/main" id="{2022AE37-A70F-47AA-ACFB-1B9C78991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6F663-E72D-4A50-8246-CFDB402CBFFA}"/>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399718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15B55-245C-41AD-90DE-E96B44334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6880D-76B1-4B43-B839-578726DF1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30AEF-577E-4111-ABE6-A5FDD5522206}"/>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5" name="Footer Placeholder 4">
            <a:extLst>
              <a:ext uri="{FF2B5EF4-FFF2-40B4-BE49-F238E27FC236}">
                <a16:creationId xmlns:a16="http://schemas.microsoft.com/office/drawing/2014/main" id="{748B1FA3-CD02-4A4A-9154-B815D4E80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DADC4-0B27-418E-AD0C-6D5FD1E85F77}"/>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384497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7"/>
            <a:ext cx="10970683" cy="4567767"/>
          </a:xfrm>
        </p:spPr>
        <p:txBody>
          <a:bodyPr/>
          <a:lstStyle>
            <a:lvl1pPr>
              <a:defRPr>
                <a:solidFill>
                  <a:srgbClr val="0071C5"/>
                </a:solidFill>
              </a:defRPr>
            </a:lvl1pPr>
            <a:lvl2pPr>
              <a:defRPr sz="2400"/>
            </a:lvl2pPr>
            <a:lvl3pPr>
              <a:defRPr sz="2400"/>
            </a:lvl3pPr>
            <a:lvl4pPr>
              <a:defRPr sz="21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4" name="Footer Placeholder 4"/>
          <p:cNvSpPr>
            <a:spLocks noGrp="1"/>
          </p:cNvSpPr>
          <p:nvPr>
            <p:ph type="ftr" sz="quarter" idx="3"/>
          </p:nvPr>
        </p:nvSpPr>
        <p:spPr>
          <a:xfrm>
            <a:off x="4054225" y="6356350"/>
            <a:ext cx="3860800" cy="365125"/>
          </a:xfrm>
          <a:prstGeom prst="rect">
            <a:avLst/>
          </a:prstGeom>
        </p:spPr>
        <p:txBody>
          <a:bodyPr vert="horz" lIns="0" tIns="45720" rIns="0" bIns="45720" rtlCol="0" anchor="ctr"/>
          <a:lstStyle>
            <a:lvl1pPr algn="ctr">
              <a:defRPr sz="1200">
                <a:solidFill>
                  <a:schemeClr val="tx1"/>
                </a:solidFill>
                <a:latin typeface="Intel Clear" panose="020B0604020203020204" pitchFamily="34" charset="0"/>
              </a:defRPr>
            </a:lvl1pPr>
          </a:lstStyle>
          <a:p>
            <a:r>
              <a:rPr lang="en-US">
                <a:solidFill>
                  <a:prstClr val="black"/>
                </a:solidFill>
              </a:rPr>
              <a:t>Intel Confidential </a:t>
            </a:r>
            <a:endParaRPr lang="en-US" dirty="0">
              <a:solidFill>
                <a:prstClr val="black"/>
              </a:solidFill>
            </a:endParaRPr>
          </a:p>
        </p:txBody>
      </p:sp>
    </p:spTree>
    <p:extLst>
      <p:ext uri="{BB962C8B-B14F-4D97-AF65-F5344CB8AC3E}">
        <p14:creationId xmlns:p14="http://schemas.microsoft.com/office/powerpoint/2010/main" val="24240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72B7-868B-4E7F-ADE4-D9692B645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6C9F3-F235-4424-9BAE-C422ACFEC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50882-5965-4DFB-B9A1-997CA15C2547}"/>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5" name="Footer Placeholder 4">
            <a:extLst>
              <a:ext uri="{FF2B5EF4-FFF2-40B4-BE49-F238E27FC236}">
                <a16:creationId xmlns:a16="http://schemas.microsoft.com/office/drawing/2014/main" id="{C33802F7-066A-49AD-932B-DABAE6C39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33F92-434B-43AA-A351-DFB58CBA1B3A}"/>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4199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58A0-3F41-458C-BD51-FE26321625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E4CD6-A963-4188-B556-F62D34509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A5D1D-031E-4A48-950E-191F18014377}"/>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5" name="Footer Placeholder 4">
            <a:extLst>
              <a:ext uri="{FF2B5EF4-FFF2-40B4-BE49-F238E27FC236}">
                <a16:creationId xmlns:a16="http://schemas.microsoft.com/office/drawing/2014/main" id="{CF9A2D70-8DC2-4123-9C3B-CBBF8A63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A552A-731F-4964-AFA1-5973D18FD0C2}"/>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259283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48C-5CBC-4660-AA77-23A25BF48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0ABA4-EE33-41B1-B547-C43EBF0B6B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5DCA2-7A4A-4E64-9A07-1690C72BB8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0684E-A08B-41E4-9E6D-9F1A63C96145}"/>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6" name="Footer Placeholder 5">
            <a:extLst>
              <a:ext uri="{FF2B5EF4-FFF2-40B4-BE49-F238E27FC236}">
                <a16:creationId xmlns:a16="http://schemas.microsoft.com/office/drawing/2014/main" id="{13C796C9-39B9-47A9-A285-C0F391CC3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872BCA-3B19-45E5-8C92-64A2BE20ABB6}"/>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284721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C7AB-888C-416B-887A-43FA6D0536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AFEDE-5817-4B06-99D9-C3B458754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789E57-FD49-4521-B3DF-3B918356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BDC49-301F-4E22-911F-A85D4F240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DDD25-9559-49D3-9882-6289D8272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EF0AD-01C8-4F7D-9CBB-A850C9000279}"/>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8" name="Footer Placeholder 7">
            <a:extLst>
              <a:ext uri="{FF2B5EF4-FFF2-40B4-BE49-F238E27FC236}">
                <a16:creationId xmlns:a16="http://schemas.microsoft.com/office/drawing/2014/main" id="{BD6C4B3D-01D1-4F21-8A63-FABEBC0715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3634F-C315-4523-A949-F2F23FB72B5E}"/>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8023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D6DB-B3B2-4B4F-97D8-4A52D88E5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3543D-3152-4C04-8957-A22932D4D69B}"/>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4" name="Footer Placeholder 3">
            <a:extLst>
              <a:ext uri="{FF2B5EF4-FFF2-40B4-BE49-F238E27FC236}">
                <a16:creationId xmlns:a16="http://schemas.microsoft.com/office/drawing/2014/main" id="{6FC3F950-367B-474C-A76C-04CECE1A73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B0F855-5E59-434F-A9C4-C0AAFB476025}"/>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33132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E9CCC3-5388-44FE-9B48-AE58DBCE3BC4}"/>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3" name="Footer Placeholder 2">
            <a:extLst>
              <a:ext uri="{FF2B5EF4-FFF2-40B4-BE49-F238E27FC236}">
                <a16:creationId xmlns:a16="http://schemas.microsoft.com/office/drawing/2014/main" id="{FF969FFE-2C4D-42D5-8D34-1518CEED8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9D46E-4EFB-435F-903C-1CCFC0A4EBE6}"/>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35776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7BE6-F775-44C0-88E1-95ECC49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8FFE2-D180-4E6A-A80A-EA59D0DA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3F967-58E3-47F8-9B49-0E08007D4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9770B-50A7-4AB1-9C3F-4D4ED1925246}"/>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6" name="Footer Placeholder 5">
            <a:extLst>
              <a:ext uri="{FF2B5EF4-FFF2-40B4-BE49-F238E27FC236}">
                <a16:creationId xmlns:a16="http://schemas.microsoft.com/office/drawing/2014/main" id="{E424E77E-AAE8-46B7-829A-8D3B42B56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8B84E-D9B1-4BB6-A51E-F2E61298E25A}"/>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179086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4C3D-2FEB-419E-955F-C450F75CB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D7FE7-6CA0-421D-A3EA-6426F610D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F875AA-CDA3-4B83-BBF4-FA8EECADE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7F0D4-DC71-4CB5-9A0B-A00D3CB7FBEC}"/>
              </a:ext>
            </a:extLst>
          </p:cNvPr>
          <p:cNvSpPr>
            <a:spLocks noGrp="1"/>
          </p:cNvSpPr>
          <p:nvPr>
            <p:ph type="dt" sz="half" idx="10"/>
          </p:nvPr>
        </p:nvSpPr>
        <p:spPr/>
        <p:txBody>
          <a:bodyPr/>
          <a:lstStyle/>
          <a:p>
            <a:fld id="{F1AF52F8-019B-4649-8422-E98C215CE555}" type="datetimeFigureOut">
              <a:rPr lang="en-US" smtClean="0"/>
              <a:t>5/31/2021</a:t>
            </a:fld>
            <a:endParaRPr lang="en-US"/>
          </a:p>
        </p:txBody>
      </p:sp>
      <p:sp>
        <p:nvSpPr>
          <p:cNvPr id="6" name="Footer Placeholder 5">
            <a:extLst>
              <a:ext uri="{FF2B5EF4-FFF2-40B4-BE49-F238E27FC236}">
                <a16:creationId xmlns:a16="http://schemas.microsoft.com/office/drawing/2014/main" id="{AD17B33A-814B-4235-AA47-8FF20838B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B4BB8-8421-47E1-89C7-9F4897662708}"/>
              </a:ext>
            </a:extLst>
          </p:cNvPr>
          <p:cNvSpPr>
            <a:spLocks noGrp="1"/>
          </p:cNvSpPr>
          <p:nvPr>
            <p:ph type="sldNum" sz="quarter" idx="12"/>
          </p:nvPr>
        </p:nvSpPr>
        <p:spPr/>
        <p:txBody>
          <a:bodyPr/>
          <a:lstStyle/>
          <a:p>
            <a:fld id="{74B85F9B-F8D1-45B2-9B97-68213A169722}" type="slidenum">
              <a:rPr lang="en-US" smtClean="0"/>
              <a:t>‹#›</a:t>
            </a:fld>
            <a:endParaRPr lang="en-US"/>
          </a:p>
        </p:txBody>
      </p:sp>
    </p:spTree>
    <p:extLst>
      <p:ext uri="{BB962C8B-B14F-4D97-AF65-F5344CB8AC3E}">
        <p14:creationId xmlns:p14="http://schemas.microsoft.com/office/powerpoint/2010/main" val="4198707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F6EE0-54C2-483D-9548-63FF2EA7F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8B4D1-06DD-468B-B103-80F3C691F5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2DC90-1994-4590-A6EB-F71646BA7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F52F8-019B-4649-8422-E98C215CE555}" type="datetimeFigureOut">
              <a:rPr lang="en-US" smtClean="0"/>
              <a:t>5/31/2021</a:t>
            </a:fld>
            <a:endParaRPr lang="en-US"/>
          </a:p>
        </p:txBody>
      </p:sp>
      <p:sp>
        <p:nvSpPr>
          <p:cNvPr id="5" name="Footer Placeholder 4">
            <a:extLst>
              <a:ext uri="{FF2B5EF4-FFF2-40B4-BE49-F238E27FC236}">
                <a16:creationId xmlns:a16="http://schemas.microsoft.com/office/drawing/2014/main" id="{ACF5FB1A-50AF-4413-A7A7-E777AE62A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4CE10-3C28-4F33-B33C-7103E6310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85F9B-F8D1-45B2-9B97-68213A169722}" type="slidenum">
              <a:rPr lang="en-US" smtClean="0"/>
              <a:t>‹#›</a:t>
            </a:fld>
            <a:endParaRPr lang="en-US"/>
          </a:p>
        </p:txBody>
      </p:sp>
    </p:spTree>
    <p:extLst>
      <p:ext uri="{BB962C8B-B14F-4D97-AF65-F5344CB8AC3E}">
        <p14:creationId xmlns:p14="http://schemas.microsoft.com/office/powerpoint/2010/main" val="162572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efi.org/sites/default/files/resources/Virtual%20Firmware%20for%20Intel%20Trust%20Domain%20Extensions%20-%20UEFI_12.15.2020.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ianocore/edk2-staging/tree/TDVF/OvmfPkg/ResetVector" TargetMode="External"/><Relationship Id="rId7" Type="http://schemas.openxmlformats.org/officeDocument/2006/relationships/hyperlink" Target="https://github.com/tianocore/edk2-staging/tree/TDVF/OvmfPkg/Library/VmTdExitLib"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tianocore/edk2-staging/tree/TDVF/OvmfPkg/Library/TdxStartupLib" TargetMode="External"/><Relationship Id="rId5" Type="http://schemas.openxmlformats.org/officeDocument/2006/relationships/hyperlink" Target="https://github.com/tianocore/edk2-staging/blob/TDVF/OvmfPkg/Sec/SecMain.c" TargetMode="External"/><Relationship Id="rId4" Type="http://schemas.openxmlformats.org/officeDocument/2006/relationships/hyperlink" Target="https://github.com/tianocore/edk2-staging/tree/TDVF/OvmfPkg/Se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hyperlink" Target="https://software.intel.com/content/dam/develop/external/us/en/documents/tdx-module-1eas-v0.85.039.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oftware.intel.com/content/dam/develop/external/us/en/documents/tdx-virtual-firmware-design-guide-rev-1.pdf" TargetMode="External"/><Relationship Id="rId2" Type="http://schemas.openxmlformats.org/officeDocument/2006/relationships/hyperlink" Target="https://software.intel.com/content/www/us/en/develop/articles/intel-trust-domain-extensions.html" TargetMode="External"/><Relationship Id="rId1" Type="http://schemas.openxmlformats.org/officeDocument/2006/relationships/slideLayout" Target="../slideLayouts/slideLayout12.xml"/><Relationship Id="rId6" Type="http://schemas.openxmlformats.org/officeDocument/2006/relationships/hyperlink" Target="https://github.com/tianocore/edk2-staging/tree/TDVF" TargetMode="External"/><Relationship Id="rId5" Type="http://schemas.openxmlformats.org/officeDocument/2006/relationships/hyperlink" Target="https://uefi.org/sites/default/files/resources/Virtual%20Firmware%20for%20Intel%20Trust%20Domain%20Extensions%20-%20UEFI_12.15.2020.pdf" TargetMode="External"/><Relationship Id="rId4" Type="http://schemas.openxmlformats.org/officeDocument/2006/relationships/hyperlink" Target="https://software.intel.com/content/dam/develop/external/us/en/documents/intel-tdx-guest-hypervisor-communication-interface.pdf"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hyperlink" Target="https://software.intel.com/content/dam/develop/external/us/en/documents/tdx-module-1eas-v0.85.039.pdf" TargetMode="Externa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edk2.groups.io/g/devel/topic/81969494#743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efi.org/sites/default/files/resources/Virtual%20Firmware%20for%20Intel%20Trust%20Domain%20Extensions%20-%20UEFI_12.15.202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484" y="888900"/>
            <a:ext cx="10950515" cy="3279851"/>
          </a:xfrm>
        </p:spPr>
        <p:txBody>
          <a:bodyPr>
            <a:normAutofit/>
          </a:bodyPr>
          <a:lstStyle/>
          <a:p>
            <a:r>
              <a:rPr lang="en-US" sz="6400" dirty="0"/>
              <a:t>EDK2 – TDVF Design Overview</a:t>
            </a:r>
            <a:br>
              <a:rPr lang="en-US" sz="6400" dirty="0"/>
            </a:br>
            <a:r>
              <a:rPr lang="en-US" sz="6400" dirty="0"/>
              <a:t>(V0.8)</a:t>
            </a:r>
            <a:endParaRPr lang="en-US" sz="3733" dirty="0"/>
          </a:p>
        </p:txBody>
      </p:sp>
      <p:sp>
        <p:nvSpPr>
          <p:cNvPr id="3" name="Subtitle 2"/>
          <p:cNvSpPr>
            <a:spLocks noGrp="1"/>
          </p:cNvSpPr>
          <p:nvPr>
            <p:ph type="subTitle" idx="1"/>
          </p:nvPr>
        </p:nvSpPr>
        <p:spPr>
          <a:xfrm>
            <a:off x="607484" y="4432686"/>
            <a:ext cx="10403416" cy="1233813"/>
          </a:xfrm>
        </p:spPr>
        <p:txBody>
          <a:bodyPr>
            <a:normAutofit/>
          </a:bodyPr>
          <a:lstStyle/>
          <a:p>
            <a:r>
              <a:rPr lang="en-US" sz="3200" dirty="0"/>
              <a:t>May 30, 2021</a:t>
            </a:r>
          </a:p>
          <a:p>
            <a:r>
              <a:rPr lang="en-US" sz="3200" dirty="0"/>
              <a:t>Min Xu, Jiewen Yao (Intel)</a:t>
            </a:r>
          </a:p>
        </p:txBody>
      </p:sp>
      <p:sp>
        <p:nvSpPr>
          <p:cNvPr id="6" name="Slide Number Placeholder 5"/>
          <p:cNvSpPr>
            <a:spLocks noGrp="1"/>
          </p:cNvSpPr>
          <p:nvPr>
            <p:ph type="sldNum" sz="quarter" idx="12"/>
          </p:nvPr>
        </p:nvSpPr>
        <p:spPr/>
        <p:txBody>
          <a:bodyPr/>
          <a:lstStyle/>
          <a:p>
            <a:fld id="{5303CD18-72ED-4F16-A2FC-E7493D67DF27}"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2310096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Key impact to firmware</a:t>
            </a:r>
          </a:p>
        </p:txBody>
      </p:sp>
      <p:sp>
        <p:nvSpPr>
          <p:cNvPr id="3" name="Content Placeholder 2"/>
          <p:cNvSpPr>
            <a:spLocks noGrp="1"/>
          </p:cNvSpPr>
          <p:nvPr>
            <p:ph idx="1"/>
          </p:nvPr>
        </p:nvSpPr>
        <p:spPr>
          <a:xfrm>
            <a:off x="838201" y="1418352"/>
            <a:ext cx="10745857" cy="4457453"/>
          </a:xfrm>
        </p:spPr>
        <p:txBody>
          <a:bodyPr vert="horz" lIns="121920" tIns="60960" rIns="121920" bIns="60960" rtlCol="0">
            <a:normAutofit lnSpcReduction="10000"/>
          </a:bodyPr>
          <a:lstStyle/>
          <a:p>
            <a:r>
              <a:rPr lang="en-US" dirty="0"/>
              <a:t>All CPUs ‘reset’ to running on 32-bit protected mode with flat descriptor (paging disabled).</a:t>
            </a:r>
          </a:p>
          <a:p>
            <a:r>
              <a:rPr lang="en-US" dirty="0"/>
              <a:t>CPUs are left running in long mode after exiting firmware</a:t>
            </a:r>
          </a:p>
          <a:p>
            <a:r>
              <a:rPr lang="en-US" dirty="0"/>
              <a:t>Memory resources require ‘accepting’ before using</a:t>
            </a:r>
          </a:p>
          <a:p>
            <a:r>
              <a:rPr lang="en-US" dirty="0"/>
              <a:t>Memory is not sharable by default outside of the VM</a:t>
            </a:r>
          </a:p>
          <a:p>
            <a:r>
              <a:rPr lang="en-US" dirty="0"/>
              <a:t>Not required to initialize platform</a:t>
            </a:r>
          </a:p>
          <a:p>
            <a:r>
              <a:rPr lang="en-US" dirty="0"/>
              <a:t>I/O, MMIO, MSR accesses are different</a:t>
            </a:r>
          </a:p>
          <a:p>
            <a:r>
              <a:rPr lang="en-US" dirty="0"/>
              <a:t>#VE handler needed</a:t>
            </a:r>
          </a:p>
          <a:p>
            <a:r>
              <a:rPr lang="en-US" dirty="0"/>
              <a:t>TCG measurement and event log framework w/</a:t>
            </a:r>
            <a:r>
              <a:rPr lang="en-US"/>
              <a:t>o TPM</a:t>
            </a:r>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10</a:t>
            </a:fld>
            <a:endParaRPr lang="en-US"/>
          </a:p>
        </p:txBody>
      </p:sp>
    </p:spTree>
    <p:extLst>
      <p:ext uri="{BB962C8B-B14F-4D97-AF65-F5344CB8AC3E}">
        <p14:creationId xmlns:p14="http://schemas.microsoft.com/office/powerpoint/2010/main" val="285483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365126"/>
            <a:ext cx="10515600" cy="655831"/>
          </a:xfrm>
        </p:spPr>
        <p:txBody>
          <a:bodyPr>
            <a:normAutofit fontScale="90000"/>
          </a:bodyPr>
          <a:lstStyle/>
          <a:p>
            <a:r>
              <a:rPr lang="en-US" dirty="0"/>
              <a:t>TDVF Image (1)</a:t>
            </a:r>
          </a:p>
        </p:txBody>
      </p:sp>
      <p:sp>
        <p:nvSpPr>
          <p:cNvPr id="3" name="Content Placeholder 2">
            <a:extLst>
              <a:ext uri="{FF2B5EF4-FFF2-40B4-BE49-F238E27FC236}">
                <a16:creationId xmlns:a16="http://schemas.microsoft.com/office/drawing/2014/main" id="{A5BEA3A5-0285-4BFC-872A-486933389A4D}"/>
              </a:ext>
            </a:extLst>
          </p:cNvPr>
          <p:cNvSpPr>
            <a:spLocks noGrp="1"/>
          </p:cNvSpPr>
          <p:nvPr>
            <p:ph idx="1"/>
          </p:nvPr>
        </p:nvSpPr>
        <p:spPr>
          <a:xfrm>
            <a:off x="838200" y="1169639"/>
            <a:ext cx="10515600" cy="5186712"/>
          </a:xfrm>
        </p:spPr>
        <p:txBody>
          <a:bodyPr>
            <a:normAutofit fontScale="92500" lnSpcReduction="20000"/>
          </a:bodyPr>
          <a:lstStyle/>
          <a:p>
            <a:r>
              <a:rPr lang="en-US" dirty="0"/>
              <a:t>Figures in Slides 14/15</a:t>
            </a:r>
          </a:p>
          <a:p>
            <a:r>
              <a:rPr lang="en-US" dirty="0"/>
              <a:t>OVMF X64 image</a:t>
            </a:r>
          </a:p>
          <a:p>
            <a:pPr lvl="1"/>
            <a:r>
              <a:rPr lang="en-US" dirty="0"/>
              <a:t>OvmfPkgX64.fdf</a:t>
            </a:r>
          </a:p>
          <a:p>
            <a:pPr lvl="1"/>
            <a:r>
              <a:rPr lang="en-US" dirty="0" err="1"/>
              <a:t>VarStore</a:t>
            </a:r>
            <a:r>
              <a:rPr lang="en-US" dirty="0"/>
              <a:t>/FVMAIN_COMPACT/SECFV</a:t>
            </a:r>
          </a:p>
          <a:p>
            <a:r>
              <a:rPr lang="en-US" dirty="0"/>
              <a:t>2 work area added in MEMFD (</a:t>
            </a:r>
            <a:r>
              <a:rPr lang="en-US" dirty="0">
                <a:highlight>
                  <a:srgbClr val="FFFF00"/>
                </a:highlight>
              </a:rPr>
              <a:t>new</a:t>
            </a:r>
            <a:r>
              <a:rPr lang="en-US" dirty="0"/>
              <a:t>)</a:t>
            </a:r>
          </a:p>
          <a:p>
            <a:pPr lvl="1"/>
            <a:r>
              <a:rPr lang="en-US" dirty="0" err="1"/>
              <a:t>TdMailBox</a:t>
            </a:r>
            <a:r>
              <a:rPr lang="en-US" dirty="0"/>
              <a:t> (1 page)</a:t>
            </a:r>
          </a:p>
          <a:p>
            <a:pPr lvl="2"/>
            <a:r>
              <a:rPr lang="en-US" dirty="0" err="1"/>
              <a:t>PcdTdMailboxBase</a:t>
            </a:r>
            <a:r>
              <a:rPr lang="en-US" dirty="0"/>
              <a:t>/ </a:t>
            </a:r>
            <a:r>
              <a:rPr lang="en-US" dirty="0" err="1"/>
              <a:t>PcdTdMailboxSize</a:t>
            </a:r>
            <a:endParaRPr lang="en-US" dirty="0"/>
          </a:p>
          <a:p>
            <a:pPr lvl="1"/>
            <a:r>
              <a:rPr lang="en-US" dirty="0" err="1"/>
              <a:t>TdHob</a:t>
            </a:r>
            <a:r>
              <a:rPr lang="en-US" dirty="0"/>
              <a:t> (1 page)</a:t>
            </a:r>
          </a:p>
          <a:p>
            <a:pPr lvl="2"/>
            <a:r>
              <a:rPr lang="en-US" dirty="0" err="1"/>
              <a:t>PcdTdHobBase</a:t>
            </a:r>
            <a:r>
              <a:rPr lang="en-US" dirty="0"/>
              <a:t>/ </a:t>
            </a:r>
            <a:r>
              <a:rPr lang="en-US" dirty="0" err="1"/>
              <a:t>PcdTdHobSize</a:t>
            </a:r>
            <a:endParaRPr lang="en-US" dirty="0"/>
          </a:p>
          <a:p>
            <a:r>
              <a:rPr lang="en-US" dirty="0"/>
              <a:t>Layout consists of:</a:t>
            </a:r>
          </a:p>
          <a:p>
            <a:pPr lvl="1"/>
            <a:r>
              <a:rPr lang="en-US" sz="1867" dirty="0"/>
              <a:t>CFV – Configuration Firmware Volume (VarStore.fdf.inc)</a:t>
            </a:r>
          </a:p>
          <a:p>
            <a:pPr lvl="2"/>
            <a:r>
              <a:rPr lang="en-US" sz="1867" dirty="0"/>
              <a:t>Secure Boot Keys</a:t>
            </a:r>
          </a:p>
          <a:p>
            <a:pPr lvl="2"/>
            <a:r>
              <a:rPr lang="en-US" sz="1867" dirty="0"/>
              <a:t>Other variables as needed</a:t>
            </a:r>
          </a:p>
          <a:p>
            <a:pPr lvl="1"/>
            <a:r>
              <a:rPr lang="en-US" sz="1867" dirty="0"/>
              <a:t>Initial Mailbox used for serializing CPUs (</a:t>
            </a:r>
            <a:r>
              <a:rPr lang="en-US" sz="1867" dirty="0" err="1"/>
              <a:t>TdMailBox</a:t>
            </a:r>
            <a:r>
              <a:rPr lang="en-US" sz="1867" dirty="0"/>
              <a:t>)</a:t>
            </a:r>
          </a:p>
          <a:p>
            <a:pPr lvl="1"/>
            <a:r>
              <a:rPr lang="en-US" sz="1867" dirty="0"/>
              <a:t>HOB Memory – used by VMM for its HOB data (</a:t>
            </a:r>
            <a:r>
              <a:rPr lang="en-US" sz="1867" dirty="0" err="1"/>
              <a:t>TdHob</a:t>
            </a:r>
            <a:r>
              <a:rPr lang="en-US" sz="1867" dirty="0"/>
              <a:t>)</a:t>
            </a:r>
          </a:p>
          <a:p>
            <a:pPr lvl="1"/>
            <a:r>
              <a:rPr lang="en-US" sz="1867" dirty="0"/>
              <a:t>Temporary Stack and Heap (</a:t>
            </a:r>
            <a:r>
              <a:rPr lang="en-US" sz="1867" dirty="0" err="1"/>
              <a:t>PcdOvmfSecPeiTempRamBase</a:t>
            </a:r>
            <a:r>
              <a:rPr lang="en-US" sz="1867" dirty="0"/>
              <a:t>/</a:t>
            </a:r>
            <a:r>
              <a:rPr lang="en-US" sz="1867" dirty="0" err="1"/>
              <a:t>PcdOvmfSecPeiTempRamSize</a:t>
            </a:r>
            <a:r>
              <a:rPr lang="en-US" sz="1867" dirty="0"/>
              <a:t>)</a:t>
            </a:r>
          </a:p>
          <a:p>
            <a:pPr lvl="1"/>
            <a:r>
              <a:rPr lang="en-US" sz="1867" dirty="0"/>
              <a:t>BFV – Sec Code and compressed DXE FV (</a:t>
            </a:r>
            <a:r>
              <a:rPr lang="en-US" sz="1867" dirty="0">
                <a:highlight>
                  <a:srgbClr val="FFFF00"/>
                </a:highlight>
              </a:rPr>
              <a:t>FVMAIN_COMPACT + SECFV</a:t>
            </a:r>
            <a:r>
              <a:rPr lang="en-US" sz="1867" dirty="0"/>
              <a:t>)</a:t>
            </a:r>
          </a:p>
          <a:p>
            <a:pPr lvl="1"/>
            <a:endParaRPr lang="en-US" dirty="0"/>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5544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136524"/>
            <a:ext cx="10515600" cy="725216"/>
          </a:xfrm>
        </p:spPr>
        <p:txBody>
          <a:bodyPr>
            <a:normAutofit/>
          </a:bodyPr>
          <a:lstStyle/>
          <a:p>
            <a:r>
              <a:rPr lang="en-US" dirty="0"/>
              <a:t>TDVF Image (2)</a:t>
            </a:r>
          </a:p>
        </p:txBody>
      </p:sp>
      <p:sp>
        <p:nvSpPr>
          <p:cNvPr id="3" name="Content Placeholder 2">
            <a:extLst>
              <a:ext uri="{FF2B5EF4-FFF2-40B4-BE49-F238E27FC236}">
                <a16:creationId xmlns:a16="http://schemas.microsoft.com/office/drawing/2014/main" id="{A5BEA3A5-0285-4BFC-872A-486933389A4D}"/>
              </a:ext>
            </a:extLst>
          </p:cNvPr>
          <p:cNvSpPr>
            <a:spLocks noGrp="1"/>
          </p:cNvSpPr>
          <p:nvPr>
            <p:ph idx="1"/>
          </p:nvPr>
        </p:nvSpPr>
        <p:spPr>
          <a:xfrm>
            <a:off x="838199" y="861739"/>
            <a:ext cx="10879183" cy="5859735"/>
          </a:xfrm>
        </p:spPr>
        <p:txBody>
          <a:bodyPr>
            <a:normAutofit fontScale="77500" lnSpcReduction="20000"/>
          </a:bodyPr>
          <a:lstStyle/>
          <a:p>
            <a:r>
              <a:rPr lang="en-US" dirty="0"/>
              <a:t>Mailbox is initialized at build so no race conditions with BSP and APs</a:t>
            </a:r>
          </a:p>
          <a:p>
            <a:r>
              <a:rPr lang="en-US" dirty="0"/>
              <a:t>Mailbox, Stack/Heap must be in loaded into r/w memory</a:t>
            </a:r>
          </a:p>
          <a:p>
            <a:r>
              <a:rPr lang="en-US" dirty="0"/>
              <a:t>Page table should support both 4-level and 5-level page table</a:t>
            </a:r>
          </a:p>
          <a:p>
            <a:pPr lvl="1"/>
            <a:r>
              <a:rPr lang="en-US" dirty="0"/>
              <a:t>Problem statement: </a:t>
            </a:r>
          </a:p>
          <a:p>
            <a:pPr lvl="2"/>
            <a:r>
              <a:rPr lang="en-US" dirty="0"/>
              <a:t>Standard </a:t>
            </a:r>
            <a:r>
              <a:rPr lang="en-US" dirty="0" err="1"/>
              <a:t>OvmfPkg</a:t>
            </a:r>
            <a:r>
              <a:rPr lang="en-US" dirty="0"/>
              <a:t> supports 4-level page table. It consumes 6 pages (defined in MEMFD – 0x800000)</a:t>
            </a:r>
          </a:p>
          <a:p>
            <a:pPr lvl="2"/>
            <a:r>
              <a:rPr lang="en-US" dirty="0"/>
              <a:t>Td guest supports both 4-level and 5-level page table. (48 bit GPAW and 52 bit GPAW)</a:t>
            </a:r>
          </a:p>
          <a:p>
            <a:pPr lvl="2"/>
            <a:r>
              <a:rPr lang="en-US" dirty="0"/>
              <a:t>In Td guest BSP and APs share the same </a:t>
            </a:r>
            <a:r>
              <a:rPr lang="en-US" dirty="0" err="1"/>
              <a:t>ResetVector</a:t>
            </a:r>
            <a:r>
              <a:rPr lang="en-US" dirty="0"/>
              <a:t> entry point and may build the page table multi-times.</a:t>
            </a:r>
          </a:p>
          <a:p>
            <a:pPr lvl="1"/>
            <a:r>
              <a:rPr lang="en-US" dirty="0"/>
              <a:t>Option 1: static built-in page table. </a:t>
            </a:r>
            <a:endParaRPr lang="en-US" dirty="0">
              <a:highlight>
                <a:srgbClr val="FFFF00"/>
              </a:highlight>
            </a:endParaRPr>
          </a:p>
          <a:p>
            <a:pPr lvl="2"/>
            <a:r>
              <a:rPr lang="en-US" dirty="0"/>
              <a:t>TDVF page table is statically built in </a:t>
            </a:r>
            <a:r>
              <a:rPr lang="en-US" dirty="0" err="1"/>
              <a:t>ResetVector</a:t>
            </a:r>
            <a:r>
              <a:rPr lang="en-US" dirty="0"/>
              <a:t>.(See Page 13)</a:t>
            </a:r>
          </a:p>
          <a:p>
            <a:pPr lvl="2"/>
            <a:r>
              <a:rPr lang="en-US" dirty="0"/>
              <a:t>PROs:</a:t>
            </a:r>
          </a:p>
          <a:p>
            <a:pPr lvl="3"/>
            <a:r>
              <a:rPr lang="en-US" dirty="0"/>
              <a:t>Perf is good because it is built statically.</a:t>
            </a:r>
          </a:p>
          <a:p>
            <a:pPr lvl="3"/>
            <a:r>
              <a:rPr lang="en-US" dirty="0"/>
              <a:t>Easy to implement and there is no BSP &amp; Aps conflict.</a:t>
            </a:r>
          </a:p>
          <a:p>
            <a:pPr lvl="2"/>
            <a:r>
              <a:rPr lang="en-US" dirty="0"/>
              <a:t>CONs:</a:t>
            </a:r>
          </a:p>
          <a:p>
            <a:pPr lvl="3"/>
            <a:r>
              <a:rPr lang="en-US" dirty="0"/>
              <a:t>Size: there are 7 more pages in </a:t>
            </a:r>
            <a:r>
              <a:rPr lang="en-US" dirty="0" err="1"/>
              <a:t>ResetVector</a:t>
            </a:r>
            <a:endParaRPr lang="en-US" dirty="0"/>
          </a:p>
          <a:p>
            <a:pPr lvl="3"/>
            <a:r>
              <a:rPr lang="en-US" dirty="0"/>
              <a:t>Not compatible with the standard </a:t>
            </a:r>
            <a:r>
              <a:rPr lang="en-US" dirty="0" err="1"/>
              <a:t>OvmfPkg</a:t>
            </a:r>
            <a:r>
              <a:rPr lang="en-US" dirty="0"/>
              <a:t> page table.</a:t>
            </a:r>
          </a:p>
          <a:p>
            <a:pPr lvl="1"/>
            <a:r>
              <a:rPr lang="en-US" dirty="0"/>
              <a:t>Option 2: dynamic built (Standard </a:t>
            </a:r>
            <a:r>
              <a:rPr lang="en-US" dirty="0" err="1"/>
              <a:t>Ovmf</a:t>
            </a:r>
            <a:r>
              <a:rPr lang="en-US" dirty="0"/>
              <a:t>).  </a:t>
            </a:r>
            <a:r>
              <a:rPr lang="en-US" dirty="0">
                <a:sym typeface="Wingdings" panose="05000000000000000000" pitchFamily="2" charset="2"/>
              </a:rPr>
              <a:t> </a:t>
            </a:r>
            <a:r>
              <a:rPr lang="en-US" dirty="0">
                <a:highlight>
                  <a:srgbClr val="FFFF00"/>
                </a:highlight>
                <a:sym typeface="Wingdings" panose="05000000000000000000" pitchFamily="2" charset="2"/>
              </a:rPr>
              <a:t>Preferred</a:t>
            </a:r>
            <a:r>
              <a:rPr lang="en-US" dirty="0">
                <a:sym typeface="Wingdings" panose="05000000000000000000" pitchFamily="2" charset="2"/>
              </a:rPr>
              <a:t>. </a:t>
            </a:r>
            <a:endParaRPr lang="en-US" dirty="0"/>
          </a:p>
          <a:p>
            <a:pPr lvl="2"/>
            <a:r>
              <a:rPr lang="en-US" dirty="0"/>
              <a:t>Need to expand the page table in MEMFD from 0x6000 to 0x7000. (to support both 4-level and 5-level )</a:t>
            </a:r>
          </a:p>
          <a:p>
            <a:pPr lvl="2"/>
            <a:r>
              <a:rPr lang="en-US" dirty="0"/>
              <a:t>Add the page table memory region in </a:t>
            </a:r>
            <a:r>
              <a:rPr lang="en-US" dirty="0" err="1"/>
              <a:t>tdx</a:t>
            </a:r>
            <a:r>
              <a:rPr lang="en-US" dirty="0"/>
              <a:t> Metadata so that VMM can pre-</a:t>
            </a:r>
            <a:r>
              <a:rPr lang="en-US" dirty="0" err="1"/>
              <a:t>init</a:t>
            </a:r>
            <a:r>
              <a:rPr lang="en-US" dirty="0"/>
              <a:t> the memory region.</a:t>
            </a:r>
          </a:p>
          <a:p>
            <a:pPr lvl="2"/>
            <a:r>
              <a:rPr lang="en-US" dirty="0"/>
              <a:t>Conflict by BSP and APs should be considered. (The page table should be built-in only once)</a:t>
            </a:r>
          </a:p>
          <a:p>
            <a:pPr lvl="2"/>
            <a:r>
              <a:rPr lang="en-US" dirty="0"/>
              <a:t>PROs:</a:t>
            </a:r>
          </a:p>
          <a:p>
            <a:pPr lvl="3"/>
            <a:r>
              <a:rPr lang="en-US" dirty="0"/>
              <a:t>Size is small and compatible with the current OVMF </a:t>
            </a:r>
          </a:p>
          <a:p>
            <a:pPr lvl="2"/>
            <a:r>
              <a:rPr lang="en-US" dirty="0"/>
              <a:t>CONs:</a:t>
            </a:r>
          </a:p>
          <a:p>
            <a:pPr lvl="3"/>
            <a:r>
              <a:rPr lang="en-US" dirty="0"/>
              <a:t>More complicated than option 1.</a:t>
            </a:r>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0375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633-CC36-47CF-8A68-B3A6D5D97CAA}"/>
              </a:ext>
            </a:extLst>
          </p:cNvPr>
          <p:cNvSpPr>
            <a:spLocks noGrp="1"/>
          </p:cNvSpPr>
          <p:nvPr>
            <p:ph type="title"/>
          </p:nvPr>
        </p:nvSpPr>
        <p:spPr>
          <a:xfrm>
            <a:off x="838200" y="136524"/>
            <a:ext cx="10515600" cy="725216"/>
          </a:xfrm>
        </p:spPr>
        <p:txBody>
          <a:bodyPr>
            <a:normAutofit/>
          </a:bodyPr>
          <a:lstStyle/>
          <a:p>
            <a:r>
              <a:rPr lang="en-US" dirty="0"/>
              <a:t>TDVF Image (3)</a:t>
            </a:r>
          </a:p>
        </p:txBody>
      </p:sp>
      <p:sp>
        <p:nvSpPr>
          <p:cNvPr id="3" name="Content Placeholder 2">
            <a:extLst>
              <a:ext uri="{FF2B5EF4-FFF2-40B4-BE49-F238E27FC236}">
                <a16:creationId xmlns:a16="http://schemas.microsoft.com/office/drawing/2014/main" id="{A5BEA3A5-0285-4BFC-872A-486933389A4D}"/>
              </a:ext>
            </a:extLst>
          </p:cNvPr>
          <p:cNvSpPr>
            <a:spLocks noGrp="1"/>
          </p:cNvSpPr>
          <p:nvPr>
            <p:ph idx="1"/>
          </p:nvPr>
        </p:nvSpPr>
        <p:spPr>
          <a:xfrm>
            <a:off x="838199" y="861739"/>
            <a:ext cx="10879183" cy="5859735"/>
          </a:xfrm>
        </p:spPr>
        <p:txBody>
          <a:bodyPr>
            <a:normAutofit fontScale="85000" lnSpcReduction="10000"/>
          </a:bodyPr>
          <a:lstStyle/>
          <a:p>
            <a:r>
              <a:rPr lang="en-US" dirty="0"/>
              <a:t>A ‘metadata’ structure is included in the image(</a:t>
            </a:r>
            <a:r>
              <a:rPr lang="en-US" dirty="0" err="1"/>
              <a:t>ResetVector</a:t>
            </a:r>
            <a:r>
              <a:rPr lang="en-US" dirty="0"/>
              <a:t>) with information about the image for VMM use.</a:t>
            </a:r>
          </a:p>
          <a:p>
            <a:pPr lvl="1"/>
            <a:r>
              <a:rPr lang="en-US" dirty="0"/>
              <a:t>Offset to the metadata is at a </a:t>
            </a:r>
            <a:r>
              <a:rPr lang="en-US" dirty="0" err="1"/>
              <a:t>GUIDed</a:t>
            </a:r>
            <a:r>
              <a:rPr lang="en-US" dirty="0"/>
              <a:t> structure in ResetVectorVtf0.asm</a:t>
            </a:r>
          </a:p>
          <a:p>
            <a:pPr lvl="1"/>
            <a:r>
              <a:rPr lang="en-US" dirty="0">
                <a:solidFill>
                  <a:srgbClr val="FF0000"/>
                </a:solidFill>
                <a:highlight>
                  <a:srgbClr val="FFFF00"/>
                </a:highlight>
              </a:rPr>
              <a:t>Open</a:t>
            </a:r>
            <a:r>
              <a:rPr lang="en-US" dirty="0"/>
              <a:t>: How will the QEMU find the metadata location? </a:t>
            </a:r>
          </a:p>
          <a:p>
            <a:pPr lvl="1"/>
            <a:r>
              <a:rPr lang="en-US" dirty="0"/>
              <a:t>Option1: Offset is fixed, so that the QEMU can find it. </a:t>
            </a:r>
            <a:r>
              <a:rPr lang="en-US" dirty="0">
                <a:sym typeface="Wingdings" panose="05000000000000000000" pitchFamily="2" charset="2"/>
              </a:rPr>
              <a:t> </a:t>
            </a:r>
            <a:r>
              <a:rPr lang="en-US" dirty="0">
                <a:highlight>
                  <a:srgbClr val="FFFF00"/>
                </a:highlight>
                <a:sym typeface="Wingdings" panose="05000000000000000000" pitchFamily="2" charset="2"/>
              </a:rPr>
              <a:t>Preferred</a:t>
            </a:r>
          </a:p>
          <a:p>
            <a:pPr lvl="2"/>
            <a:r>
              <a:rPr lang="en-US" dirty="0">
                <a:solidFill>
                  <a:srgbClr val="FF0000"/>
                </a:solidFill>
                <a:highlight>
                  <a:srgbClr val="FFFF00"/>
                </a:highlight>
              </a:rPr>
              <a:t>Open </a:t>
            </a:r>
            <a:r>
              <a:rPr lang="en-US" dirty="0">
                <a:sym typeface="Wingdings" panose="05000000000000000000" pitchFamily="2" charset="2"/>
              </a:rPr>
              <a:t>: Where is the fixed offset?</a:t>
            </a:r>
          </a:p>
          <a:p>
            <a:pPr lvl="3"/>
            <a:r>
              <a:rPr lang="en-US" dirty="0"/>
              <a:t>4G-0x10[0x10] is copied by CPU reset vector (Intel/AMD x86 *Arch defined*)</a:t>
            </a:r>
          </a:p>
          <a:p>
            <a:pPr lvl="3"/>
            <a:r>
              <a:rPr lang="en-US" dirty="0">
                <a:sym typeface="Wingdings" panose="05000000000000000000" pitchFamily="2" charset="2"/>
              </a:rPr>
              <a:t>4G-0x20[0x10] is OVMF AP reset vector (used in OVMF implementation)</a:t>
            </a:r>
          </a:p>
          <a:p>
            <a:pPr lvl="3"/>
            <a:r>
              <a:rPr lang="en-US" dirty="0">
                <a:sym typeface="Wingdings" panose="05000000000000000000" pitchFamily="2" charset="2"/>
              </a:rPr>
              <a:t>4G-0x30[0x50]: is AMD SEV (used in AMD *implementation* and QEMU. Its length is 0x50 Bytes (including the padding))</a:t>
            </a:r>
          </a:p>
          <a:p>
            <a:pPr lvl="3"/>
            <a:r>
              <a:rPr lang="en-US" dirty="0"/>
              <a:t>4G-0x80[0x20]: is Intel TDX (</a:t>
            </a:r>
            <a:r>
              <a:rPr lang="en-US" dirty="0">
                <a:sym typeface="Wingdings" panose="05000000000000000000" pitchFamily="2" charset="2"/>
              </a:rPr>
              <a:t>used in Intel *implementation* and QEMU. Its length is 0x20 Bytes (including the padding)</a:t>
            </a:r>
            <a:r>
              <a:rPr lang="en-US" dirty="0"/>
              <a:t>) </a:t>
            </a:r>
            <a:r>
              <a:rPr lang="en-US" dirty="0">
                <a:sym typeface="Wingdings" panose="05000000000000000000" pitchFamily="2" charset="2"/>
              </a:rPr>
              <a:t> preferred</a:t>
            </a:r>
          </a:p>
          <a:p>
            <a:pPr lvl="2"/>
            <a:r>
              <a:rPr lang="en-US" dirty="0">
                <a:sym typeface="Wingdings" panose="05000000000000000000" pitchFamily="2" charset="2"/>
              </a:rPr>
              <a:t>PROs: </a:t>
            </a:r>
          </a:p>
          <a:p>
            <a:pPr lvl="3"/>
            <a:r>
              <a:rPr lang="en-US" dirty="0">
                <a:sym typeface="Wingdings" panose="05000000000000000000" pitchFamily="2" charset="2"/>
              </a:rPr>
              <a:t>Implementation in QEMU is easier to find the metadata.</a:t>
            </a:r>
          </a:p>
          <a:p>
            <a:pPr lvl="2"/>
            <a:r>
              <a:rPr lang="en-US" dirty="0"/>
              <a:t>CONs:</a:t>
            </a:r>
          </a:p>
          <a:p>
            <a:pPr lvl="3"/>
            <a:r>
              <a:rPr lang="en-US" dirty="0"/>
              <a:t>AMD SEV is submitting patches in the same area so that the offset cannot be fixed until the patch is accepted. </a:t>
            </a:r>
          </a:p>
          <a:p>
            <a:pPr lvl="1"/>
            <a:r>
              <a:rPr lang="en-US" dirty="0"/>
              <a:t>Option2: Offset is dynamic, and can be found by an indicator (such as 8 bytes signature, 16 bytes GUID), so that the QEMU can find it.</a:t>
            </a:r>
          </a:p>
          <a:p>
            <a:pPr lvl="2"/>
            <a:r>
              <a:rPr lang="en-US" dirty="0"/>
              <a:t>PROs:</a:t>
            </a:r>
          </a:p>
          <a:p>
            <a:pPr lvl="3"/>
            <a:r>
              <a:rPr lang="en-US" dirty="0"/>
              <a:t>The offset doesn’t depend on the patch in the same area(</a:t>
            </a:r>
            <a:r>
              <a:rPr lang="en-US" dirty="0" err="1"/>
              <a:t>ResetVector</a:t>
            </a:r>
            <a:r>
              <a:rPr lang="en-US" dirty="0"/>
              <a:t>).</a:t>
            </a:r>
          </a:p>
          <a:p>
            <a:pPr lvl="2"/>
            <a:r>
              <a:rPr lang="en-US" dirty="0"/>
              <a:t>CONs:</a:t>
            </a:r>
          </a:p>
          <a:p>
            <a:pPr lvl="3"/>
            <a:r>
              <a:rPr lang="en-US" dirty="0"/>
              <a:t>Implementation in QEMU is more complicated than option 1.</a:t>
            </a:r>
          </a:p>
        </p:txBody>
      </p:sp>
      <p:sp>
        <p:nvSpPr>
          <p:cNvPr id="6" name="Slide Number Placeholder 5">
            <a:extLst>
              <a:ext uri="{FF2B5EF4-FFF2-40B4-BE49-F238E27FC236}">
                <a16:creationId xmlns:a16="http://schemas.microsoft.com/office/drawing/2014/main" id="{B2E4B735-EBDF-41F3-93F7-38BA3B68AA14}"/>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402493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2161997"/>
            <a:ext cx="3411683" cy="600312"/>
          </a:xfrm>
        </p:spPr>
        <p:txBody>
          <a:bodyPr>
            <a:normAutofit fontScale="90000"/>
          </a:bodyPr>
          <a:lstStyle/>
          <a:p>
            <a:r>
              <a:rPr lang="en-US" dirty="0"/>
              <a:t>Image Layout</a:t>
            </a:r>
          </a:p>
        </p:txBody>
      </p:sp>
      <p:sp>
        <p:nvSpPr>
          <p:cNvPr id="5" name="Slide Number Placeholder 4"/>
          <p:cNvSpPr>
            <a:spLocks noGrp="1"/>
          </p:cNvSpPr>
          <p:nvPr>
            <p:ph type="sldNum" sz="quarter" idx="12"/>
          </p:nvPr>
        </p:nvSpPr>
        <p:spPr/>
        <p:txBody>
          <a:bodyPr/>
          <a:lstStyle/>
          <a:p>
            <a:fld id="{7B8BA10E-247A-41AD-BDD1-5704932516E5}" type="slidenum">
              <a:rPr lang="en-US" smtClean="0"/>
              <a:t>14</a:t>
            </a:fld>
            <a:endParaRPr lang="en-US"/>
          </a:p>
        </p:txBody>
      </p:sp>
      <p:pic>
        <p:nvPicPr>
          <p:cNvPr id="3" name="Picture 2">
            <a:extLst>
              <a:ext uri="{FF2B5EF4-FFF2-40B4-BE49-F238E27FC236}">
                <a16:creationId xmlns:a16="http://schemas.microsoft.com/office/drawing/2014/main" id="{3E5FFD16-BE4D-453E-A1EC-9381BEFD6AD6}"/>
              </a:ext>
            </a:extLst>
          </p:cNvPr>
          <p:cNvPicPr>
            <a:picLocks noChangeAspect="1"/>
          </p:cNvPicPr>
          <p:nvPr/>
        </p:nvPicPr>
        <p:blipFill>
          <a:blip r:embed="rId2"/>
          <a:stretch>
            <a:fillRect/>
          </a:stretch>
        </p:blipFill>
        <p:spPr>
          <a:xfrm>
            <a:off x="2961640" y="5940988"/>
            <a:ext cx="1447800" cy="520700"/>
          </a:xfrm>
          <a:prstGeom prst="rect">
            <a:avLst/>
          </a:prstGeom>
        </p:spPr>
      </p:pic>
      <p:pic>
        <p:nvPicPr>
          <p:cNvPr id="4" name="Picture 3">
            <a:extLst>
              <a:ext uri="{FF2B5EF4-FFF2-40B4-BE49-F238E27FC236}">
                <a16:creationId xmlns:a16="http://schemas.microsoft.com/office/drawing/2014/main" id="{B9E986E9-2B5D-40B0-A665-841E6C55FDB5}"/>
              </a:ext>
            </a:extLst>
          </p:cNvPr>
          <p:cNvPicPr>
            <a:picLocks noChangeAspect="1"/>
          </p:cNvPicPr>
          <p:nvPr/>
        </p:nvPicPr>
        <p:blipFill>
          <a:blip r:embed="rId3"/>
          <a:stretch>
            <a:fillRect/>
          </a:stretch>
        </p:blipFill>
        <p:spPr>
          <a:xfrm>
            <a:off x="4673600" y="49438"/>
            <a:ext cx="6258560" cy="6598700"/>
          </a:xfrm>
          <a:prstGeom prst="rect">
            <a:avLst/>
          </a:prstGeom>
        </p:spPr>
      </p:pic>
    </p:spTree>
    <p:extLst>
      <p:ext uri="{BB962C8B-B14F-4D97-AF65-F5344CB8AC3E}">
        <p14:creationId xmlns:p14="http://schemas.microsoft.com/office/powerpoint/2010/main" val="423250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B8BA10E-247A-41AD-BDD1-5704932516E5}" type="slidenum">
              <a:rPr lang="en-US" smtClean="0"/>
              <a:t>15</a:t>
            </a:fld>
            <a:endParaRPr lang="en-US"/>
          </a:p>
        </p:txBody>
      </p:sp>
      <p:pic>
        <p:nvPicPr>
          <p:cNvPr id="3" name="Picture 2">
            <a:extLst>
              <a:ext uri="{FF2B5EF4-FFF2-40B4-BE49-F238E27FC236}">
                <a16:creationId xmlns:a16="http://schemas.microsoft.com/office/drawing/2014/main" id="{3E5FFD16-BE4D-453E-A1EC-9381BEFD6AD6}"/>
              </a:ext>
            </a:extLst>
          </p:cNvPr>
          <p:cNvPicPr>
            <a:picLocks noChangeAspect="1"/>
          </p:cNvPicPr>
          <p:nvPr/>
        </p:nvPicPr>
        <p:blipFill>
          <a:blip r:embed="rId2"/>
          <a:stretch>
            <a:fillRect/>
          </a:stretch>
        </p:blipFill>
        <p:spPr>
          <a:xfrm>
            <a:off x="1271769" y="5835650"/>
            <a:ext cx="1447800" cy="520700"/>
          </a:xfrm>
          <a:prstGeom prst="rect">
            <a:avLst/>
          </a:prstGeom>
        </p:spPr>
      </p:pic>
      <p:pic>
        <p:nvPicPr>
          <p:cNvPr id="6" name="Picture 5">
            <a:extLst>
              <a:ext uri="{FF2B5EF4-FFF2-40B4-BE49-F238E27FC236}">
                <a16:creationId xmlns:a16="http://schemas.microsoft.com/office/drawing/2014/main" id="{2699E579-969F-418C-8BE1-BFD361DA43DC}"/>
              </a:ext>
            </a:extLst>
          </p:cNvPr>
          <p:cNvPicPr>
            <a:picLocks noChangeAspect="1"/>
          </p:cNvPicPr>
          <p:nvPr/>
        </p:nvPicPr>
        <p:blipFill>
          <a:blip r:embed="rId3"/>
          <a:stretch>
            <a:fillRect/>
          </a:stretch>
        </p:blipFill>
        <p:spPr>
          <a:xfrm>
            <a:off x="922712" y="903027"/>
            <a:ext cx="3411682" cy="4708775"/>
          </a:xfrm>
          <a:prstGeom prst="rect">
            <a:avLst/>
          </a:prstGeom>
        </p:spPr>
      </p:pic>
      <p:pic>
        <p:nvPicPr>
          <p:cNvPr id="10" name="Picture 9">
            <a:extLst>
              <a:ext uri="{FF2B5EF4-FFF2-40B4-BE49-F238E27FC236}">
                <a16:creationId xmlns:a16="http://schemas.microsoft.com/office/drawing/2014/main" id="{DC91EFF0-E478-4A43-9C5D-F171A68D2D34}"/>
              </a:ext>
            </a:extLst>
          </p:cNvPr>
          <p:cNvPicPr>
            <a:picLocks noChangeAspect="1"/>
          </p:cNvPicPr>
          <p:nvPr/>
        </p:nvPicPr>
        <p:blipFill>
          <a:blip r:embed="rId4"/>
          <a:stretch>
            <a:fillRect/>
          </a:stretch>
        </p:blipFill>
        <p:spPr>
          <a:xfrm>
            <a:off x="5252838" y="541020"/>
            <a:ext cx="6264368" cy="5775960"/>
          </a:xfrm>
          <a:prstGeom prst="rect">
            <a:avLst/>
          </a:prstGeom>
        </p:spPr>
      </p:pic>
    </p:spTree>
    <p:extLst>
      <p:ext uri="{BB962C8B-B14F-4D97-AF65-F5344CB8AC3E}">
        <p14:creationId xmlns:p14="http://schemas.microsoft.com/office/powerpoint/2010/main" val="84137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a:t>Image Layout</a:t>
            </a:r>
            <a:endParaRPr lang="en-US" dirty="0"/>
          </a:p>
        </p:txBody>
      </p:sp>
      <p:sp>
        <p:nvSpPr>
          <p:cNvPr id="3" name="Content Placeholder 2"/>
          <p:cNvSpPr>
            <a:spLocks noGrp="1"/>
          </p:cNvSpPr>
          <p:nvPr>
            <p:ph idx="1"/>
          </p:nvPr>
        </p:nvSpPr>
        <p:spPr>
          <a:xfrm>
            <a:off x="559677" y="5983014"/>
            <a:ext cx="10909252" cy="800296"/>
          </a:xfrm>
        </p:spPr>
        <p:txBody>
          <a:bodyPr>
            <a:normAutofit fontScale="55000" lnSpcReduction="20000"/>
          </a:bodyPr>
          <a:lstStyle/>
          <a:p>
            <a:pPr marL="0" indent="0">
              <a:buNone/>
            </a:pPr>
            <a:r>
              <a:rPr lang="en-US" b="1" dirty="0"/>
              <a:t>Source: </a:t>
            </a:r>
            <a:r>
              <a:rPr lang="en-US" dirty="0">
                <a:hlinkClick r:id="rId2"/>
              </a:rPr>
              <a:t>https://uefi.org/sites/default/files/resources/Virtual%20Firmware%20for%20Intel%20Trust%20Domain%20Extensions%20-%20UEFI_12.15.2020.pdf</a:t>
            </a:r>
            <a:r>
              <a:rPr lang="en-US" dirty="0"/>
              <a:t> </a:t>
            </a:r>
          </a:p>
          <a:p>
            <a:pPr marL="0" indent="0">
              <a:buNone/>
            </a:pPr>
            <a:r>
              <a:rPr lang="en-US" dirty="0">
                <a:highlight>
                  <a:srgbClr val="FFFF00"/>
                </a:highlight>
              </a:rPr>
              <a:t>Note: Metadata Offset in BFV is not decided yet. It may be updated. see Slides 13</a:t>
            </a:r>
          </a:p>
        </p:txBody>
      </p:sp>
      <p:sp>
        <p:nvSpPr>
          <p:cNvPr id="5" name="Slide Number Placeholder 4"/>
          <p:cNvSpPr>
            <a:spLocks noGrp="1"/>
          </p:cNvSpPr>
          <p:nvPr>
            <p:ph type="sldNum" sz="quarter" idx="12"/>
          </p:nvPr>
        </p:nvSpPr>
        <p:spPr/>
        <p:txBody>
          <a:bodyPr/>
          <a:lstStyle/>
          <a:p>
            <a:fld id="{7B8BA10E-247A-41AD-BDD1-5704932516E5}" type="slidenum">
              <a:rPr lang="en-US" smtClean="0"/>
              <a:t>16</a:t>
            </a:fld>
            <a:endParaRPr lang="en-US"/>
          </a:p>
        </p:txBody>
      </p:sp>
      <p:pic>
        <p:nvPicPr>
          <p:cNvPr id="6" name="Picture 5">
            <a:extLst>
              <a:ext uri="{FF2B5EF4-FFF2-40B4-BE49-F238E27FC236}">
                <a16:creationId xmlns:a16="http://schemas.microsoft.com/office/drawing/2014/main" id="{2EB61EA7-A688-4C3E-9FB4-8940C517EDED}"/>
              </a:ext>
            </a:extLst>
          </p:cNvPr>
          <p:cNvPicPr>
            <a:picLocks noChangeAspect="1"/>
          </p:cNvPicPr>
          <p:nvPr/>
        </p:nvPicPr>
        <p:blipFill>
          <a:blip r:embed="rId3"/>
          <a:stretch>
            <a:fillRect/>
          </a:stretch>
        </p:blipFill>
        <p:spPr>
          <a:xfrm>
            <a:off x="1641407" y="1043702"/>
            <a:ext cx="8677280" cy="4854314"/>
          </a:xfrm>
          <a:prstGeom prst="rect">
            <a:avLst/>
          </a:prstGeom>
        </p:spPr>
      </p:pic>
    </p:spTree>
    <p:extLst>
      <p:ext uri="{BB962C8B-B14F-4D97-AF65-F5344CB8AC3E}">
        <p14:creationId xmlns:p14="http://schemas.microsoft.com/office/powerpoint/2010/main" val="3075580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17</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073499" y="2571092"/>
            <a:ext cx="6115103"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SEC Phase</a:t>
            </a:r>
          </a:p>
        </p:txBody>
      </p:sp>
    </p:spTree>
    <p:extLst>
      <p:ext uri="{BB962C8B-B14F-4D97-AF65-F5344CB8AC3E}">
        <p14:creationId xmlns:p14="http://schemas.microsoft.com/office/powerpoint/2010/main" val="407580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9600" y="118802"/>
            <a:ext cx="10972800" cy="645826"/>
          </a:xfrm>
        </p:spPr>
        <p:txBody>
          <a:bodyPr>
            <a:normAutofit fontScale="90000"/>
          </a:bodyPr>
          <a:lstStyle/>
          <a:p>
            <a:r>
              <a:rPr lang="en-US" dirty="0"/>
              <a:t>SEC Phase</a:t>
            </a:r>
          </a:p>
        </p:txBody>
      </p:sp>
      <p:sp>
        <p:nvSpPr>
          <p:cNvPr id="11" name="Content Placeholder 2"/>
          <p:cNvSpPr>
            <a:spLocks noGrp="1"/>
          </p:cNvSpPr>
          <p:nvPr>
            <p:ph sz="quarter" idx="13"/>
          </p:nvPr>
        </p:nvSpPr>
        <p:spPr>
          <a:xfrm>
            <a:off x="660916" y="677917"/>
            <a:ext cx="10972800" cy="6053959"/>
          </a:xfrm>
        </p:spPr>
        <p:txBody>
          <a:bodyPr vert="horz" lIns="91440" tIns="45720" rIns="91440" bIns="45720" rtlCol="0">
            <a:noAutofit/>
          </a:bodyPr>
          <a:lstStyle/>
          <a:p>
            <a:pPr>
              <a:lnSpc>
                <a:spcPct val="100000"/>
              </a:lnSpc>
            </a:pPr>
            <a:r>
              <a:rPr lang="en-US" sz="2267" dirty="0" err="1">
                <a:solidFill>
                  <a:srgbClr val="003C71"/>
                </a:solidFill>
              </a:rPr>
              <a:t>ResetVector</a:t>
            </a:r>
            <a:r>
              <a:rPr lang="en-US" sz="2267" dirty="0">
                <a:solidFill>
                  <a:srgbClr val="003C71"/>
                </a:solidFill>
              </a:rPr>
              <a:t> – </a:t>
            </a:r>
            <a:r>
              <a:rPr lang="en-US" sz="2267" dirty="0" err="1">
                <a:solidFill>
                  <a:srgbClr val="003C71"/>
                </a:solidFill>
              </a:rPr>
              <a:t>OvmfPkg</a:t>
            </a:r>
            <a:r>
              <a:rPr lang="en-US" sz="2267" dirty="0">
                <a:solidFill>
                  <a:srgbClr val="003C71"/>
                </a:solidFill>
              </a:rPr>
              <a:t>/</a:t>
            </a:r>
            <a:r>
              <a:rPr lang="en-US" sz="2267" dirty="0" err="1">
                <a:solidFill>
                  <a:srgbClr val="003C71"/>
                </a:solidFill>
              </a:rPr>
              <a:t>ResetVector</a:t>
            </a:r>
            <a:endParaRPr lang="en-US" sz="2267" dirty="0">
              <a:solidFill>
                <a:srgbClr val="003C71"/>
              </a:solidFill>
            </a:endParaRPr>
          </a:p>
          <a:p>
            <a:pPr lvl="1">
              <a:lnSpc>
                <a:spcPct val="100000"/>
              </a:lnSpc>
            </a:pPr>
            <a:r>
              <a:rPr lang="en-US" sz="1867" dirty="0">
                <a:solidFill>
                  <a:srgbClr val="003C71"/>
                </a:solidFill>
                <a:hlinkClick r:id="rId3"/>
              </a:rPr>
              <a:t>https://github.com/tianocore/edk2-staging/tree/TDVF/OvmfPkg/ResetVector</a:t>
            </a:r>
            <a:r>
              <a:rPr lang="en-US" sz="1867" dirty="0">
                <a:solidFill>
                  <a:srgbClr val="003C71"/>
                </a:solidFill>
              </a:rPr>
              <a:t> </a:t>
            </a:r>
          </a:p>
          <a:p>
            <a:pPr>
              <a:lnSpc>
                <a:spcPct val="100000"/>
              </a:lnSpc>
            </a:pPr>
            <a:r>
              <a:rPr lang="en-US" sz="2267" dirty="0" err="1">
                <a:solidFill>
                  <a:srgbClr val="003C71"/>
                </a:solidFill>
              </a:rPr>
              <a:t>SecEntry</a:t>
            </a:r>
            <a:r>
              <a:rPr lang="en-US" sz="2267" dirty="0">
                <a:solidFill>
                  <a:srgbClr val="003C71"/>
                </a:solidFill>
              </a:rPr>
              <a:t> – </a:t>
            </a:r>
            <a:r>
              <a:rPr lang="en-US" sz="2267" dirty="0" err="1">
                <a:solidFill>
                  <a:srgbClr val="003C71"/>
                </a:solidFill>
              </a:rPr>
              <a:t>OvmfPkg</a:t>
            </a:r>
            <a:r>
              <a:rPr lang="en-US" sz="2267" dirty="0">
                <a:solidFill>
                  <a:srgbClr val="003C71"/>
                </a:solidFill>
              </a:rPr>
              <a:t>/Sec/X64</a:t>
            </a:r>
          </a:p>
          <a:p>
            <a:pPr lvl="1">
              <a:lnSpc>
                <a:spcPct val="100000"/>
              </a:lnSpc>
            </a:pPr>
            <a:r>
              <a:rPr lang="en-US" sz="1867" dirty="0">
                <a:solidFill>
                  <a:srgbClr val="003C71"/>
                </a:solidFill>
                <a:hlinkClick r:id="rId4">
                  <a:extLst>
                    <a:ext uri="{A12FA001-AC4F-418D-AE19-62706E023703}">
                      <ahyp:hlinkClr xmlns:ahyp="http://schemas.microsoft.com/office/drawing/2018/hyperlinkcolor" val="tx"/>
                    </a:ext>
                  </a:extLst>
                </a:hlinkClick>
              </a:rPr>
              <a:t>https://github.com/tianocore/edk2-staging/tree/TDVF/OvmfPkg/Sec</a:t>
            </a:r>
            <a:r>
              <a:rPr lang="en-US" sz="1867" dirty="0">
                <a:solidFill>
                  <a:srgbClr val="003C71"/>
                </a:solidFill>
              </a:rPr>
              <a:t> </a:t>
            </a:r>
          </a:p>
          <a:p>
            <a:pPr>
              <a:lnSpc>
                <a:spcPct val="100000"/>
              </a:lnSpc>
            </a:pPr>
            <a:r>
              <a:rPr lang="en-US" sz="2267" dirty="0">
                <a:solidFill>
                  <a:srgbClr val="003C71"/>
                </a:solidFill>
              </a:rPr>
              <a:t>Core – </a:t>
            </a:r>
            <a:r>
              <a:rPr lang="en-US" sz="2267" dirty="0" err="1">
                <a:solidFill>
                  <a:srgbClr val="003C71"/>
                </a:solidFill>
              </a:rPr>
              <a:t>OvmfPkg</a:t>
            </a:r>
            <a:r>
              <a:rPr lang="en-US" sz="2267" dirty="0">
                <a:solidFill>
                  <a:srgbClr val="003C71"/>
                </a:solidFill>
              </a:rPr>
              <a:t>/Sec/</a:t>
            </a:r>
            <a:r>
              <a:rPr lang="en-US" sz="2267" dirty="0" err="1">
                <a:solidFill>
                  <a:srgbClr val="003C71"/>
                </a:solidFill>
              </a:rPr>
              <a:t>SecMain.c</a:t>
            </a:r>
            <a:endParaRPr lang="en-US" sz="2267" dirty="0">
              <a:solidFill>
                <a:srgbClr val="003C71"/>
              </a:solidFill>
            </a:endParaRPr>
          </a:p>
          <a:p>
            <a:pPr lvl="1">
              <a:lnSpc>
                <a:spcPct val="100000"/>
              </a:lnSpc>
            </a:pPr>
            <a:r>
              <a:rPr lang="en-US" sz="1867" dirty="0">
                <a:solidFill>
                  <a:srgbClr val="003C71"/>
                </a:solidFill>
                <a:hlinkClick r:id="rId5">
                  <a:extLst>
                    <a:ext uri="{A12FA001-AC4F-418D-AE19-62706E023703}">
                      <ahyp:hlinkClr xmlns:ahyp="http://schemas.microsoft.com/office/drawing/2018/hyperlinkcolor" val="tx"/>
                    </a:ext>
                  </a:extLst>
                </a:hlinkClick>
              </a:rPr>
              <a:t>https://github.com/tianocore/edk2-staging/blob/TDVF/OvmfPkg/Sec/SecMain.c</a:t>
            </a:r>
            <a:r>
              <a:rPr lang="en-US" sz="1867" dirty="0">
                <a:solidFill>
                  <a:srgbClr val="003C71"/>
                </a:solidFill>
              </a:rPr>
              <a:t> </a:t>
            </a:r>
          </a:p>
          <a:p>
            <a:pPr>
              <a:lnSpc>
                <a:spcPct val="100000"/>
              </a:lnSpc>
            </a:pPr>
            <a:r>
              <a:rPr lang="en-US" sz="2267" dirty="0" err="1">
                <a:solidFill>
                  <a:srgbClr val="003C71"/>
                </a:solidFill>
              </a:rPr>
              <a:t>TdxStartupLib</a:t>
            </a:r>
            <a:r>
              <a:rPr lang="en-US" sz="2267" dirty="0">
                <a:solidFill>
                  <a:srgbClr val="003C71"/>
                </a:solidFill>
              </a:rPr>
              <a:t> – </a:t>
            </a:r>
            <a:r>
              <a:rPr lang="en-US" sz="2267" dirty="0" err="1">
                <a:solidFill>
                  <a:srgbClr val="003C71"/>
                </a:solidFill>
              </a:rPr>
              <a:t>OvmfPkg</a:t>
            </a:r>
            <a:r>
              <a:rPr lang="en-US" sz="2267" dirty="0">
                <a:solidFill>
                  <a:srgbClr val="003C71"/>
                </a:solidFill>
              </a:rPr>
              <a:t>/Library/</a:t>
            </a:r>
            <a:r>
              <a:rPr lang="en-US" sz="2267" dirty="0" err="1">
                <a:solidFill>
                  <a:srgbClr val="003C71"/>
                </a:solidFill>
              </a:rPr>
              <a:t>TdxStartupLib</a:t>
            </a:r>
            <a:r>
              <a:rPr lang="en-US" sz="2267" dirty="0">
                <a:solidFill>
                  <a:srgbClr val="003C71"/>
                </a:solidFill>
              </a:rPr>
              <a:t> (</a:t>
            </a:r>
            <a:r>
              <a:rPr lang="en-US" sz="2267" dirty="0">
                <a:solidFill>
                  <a:srgbClr val="003C71"/>
                </a:solidFill>
                <a:highlight>
                  <a:srgbClr val="FFFF00"/>
                </a:highlight>
              </a:rPr>
              <a:t>New</a:t>
            </a:r>
            <a:r>
              <a:rPr lang="en-US" sz="2267" dirty="0">
                <a:solidFill>
                  <a:srgbClr val="003C71"/>
                </a:solidFill>
              </a:rPr>
              <a:t>)</a:t>
            </a:r>
          </a:p>
          <a:p>
            <a:pPr lvl="1">
              <a:lnSpc>
                <a:spcPct val="100000"/>
              </a:lnSpc>
            </a:pPr>
            <a:r>
              <a:rPr lang="en-US" sz="1867" dirty="0">
                <a:solidFill>
                  <a:srgbClr val="003C71"/>
                </a:solidFill>
                <a:hlinkClick r:id="rId6">
                  <a:extLst>
                    <a:ext uri="{A12FA001-AC4F-418D-AE19-62706E023703}">
                      <ahyp:hlinkClr xmlns:ahyp="http://schemas.microsoft.com/office/drawing/2018/hyperlinkcolor" val="tx"/>
                    </a:ext>
                  </a:extLst>
                </a:hlinkClick>
              </a:rPr>
              <a:t>https://github.com/tianocore/edk2-staging/tree/TDVF/OvmfPkg/Library/TdxStartupLib</a:t>
            </a:r>
            <a:r>
              <a:rPr lang="en-US" sz="1867" dirty="0">
                <a:solidFill>
                  <a:srgbClr val="003C71"/>
                </a:solidFill>
              </a:rPr>
              <a:t> </a:t>
            </a:r>
          </a:p>
          <a:p>
            <a:pPr lvl="1">
              <a:lnSpc>
                <a:spcPct val="100000"/>
              </a:lnSpc>
            </a:pPr>
            <a:r>
              <a:rPr lang="en-US" sz="1867" dirty="0">
                <a:solidFill>
                  <a:srgbClr val="003C71"/>
                </a:solidFill>
              </a:rPr>
              <a:t>Startup – </a:t>
            </a:r>
            <a:r>
              <a:rPr lang="en-US" sz="1867" dirty="0" err="1">
                <a:solidFill>
                  <a:srgbClr val="003C71"/>
                </a:solidFill>
              </a:rPr>
              <a:t>TdxStartupLib.c</a:t>
            </a:r>
            <a:endParaRPr lang="en-US" sz="1867" dirty="0">
              <a:solidFill>
                <a:srgbClr val="003C71"/>
              </a:solidFill>
            </a:endParaRPr>
          </a:p>
          <a:p>
            <a:pPr lvl="1">
              <a:lnSpc>
                <a:spcPct val="100000"/>
              </a:lnSpc>
            </a:pPr>
            <a:r>
              <a:rPr lang="en-US" sz="1867" dirty="0">
                <a:solidFill>
                  <a:srgbClr val="003C71"/>
                </a:solidFill>
              </a:rPr>
              <a:t>Hob – </a:t>
            </a:r>
            <a:r>
              <a:rPr lang="en-US" sz="1867" dirty="0" err="1">
                <a:solidFill>
                  <a:srgbClr val="003C71"/>
                </a:solidFill>
              </a:rPr>
              <a:t>Hob.c</a:t>
            </a:r>
            <a:endParaRPr lang="en-US" sz="1867" dirty="0">
              <a:solidFill>
                <a:srgbClr val="003C71"/>
              </a:solidFill>
            </a:endParaRPr>
          </a:p>
          <a:p>
            <a:pPr lvl="1">
              <a:lnSpc>
                <a:spcPct val="100000"/>
              </a:lnSpc>
            </a:pPr>
            <a:r>
              <a:rPr lang="en-US" sz="1867" dirty="0" err="1">
                <a:solidFill>
                  <a:srgbClr val="003C71"/>
                </a:solidFill>
              </a:rPr>
              <a:t>Mp</a:t>
            </a:r>
            <a:r>
              <a:rPr lang="en-US" sz="1867" dirty="0">
                <a:solidFill>
                  <a:srgbClr val="003C71"/>
                </a:solidFill>
              </a:rPr>
              <a:t> Support – </a:t>
            </a:r>
            <a:r>
              <a:rPr lang="en-US" sz="1867" dirty="0" err="1">
                <a:solidFill>
                  <a:srgbClr val="003C71"/>
                </a:solidFill>
              </a:rPr>
              <a:t>Mp.c</a:t>
            </a:r>
            <a:endParaRPr lang="en-US" sz="1867" dirty="0">
              <a:solidFill>
                <a:srgbClr val="003C71"/>
              </a:solidFill>
            </a:endParaRPr>
          </a:p>
          <a:p>
            <a:pPr lvl="1">
              <a:lnSpc>
                <a:spcPct val="100000"/>
              </a:lnSpc>
            </a:pPr>
            <a:r>
              <a:rPr lang="en-US" sz="1867" dirty="0">
                <a:solidFill>
                  <a:srgbClr val="003C71"/>
                </a:solidFill>
              </a:rPr>
              <a:t>Pre-</a:t>
            </a:r>
            <a:r>
              <a:rPr lang="en-US" sz="1867" dirty="0" err="1">
                <a:solidFill>
                  <a:srgbClr val="003C71"/>
                </a:solidFill>
              </a:rPr>
              <a:t>Dxe</a:t>
            </a:r>
            <a:r>
              <a:rPr lang="en-US" sz="1867" dirty="0">
                <a:solidFill>
                  <a:srgbClr val="003C71"/>
                </a:solidFill>
              </a:rPr>
              <a:t> </a:t>
            </a:r>
            <a:r>
              <a:rPr lang="en-US" sz="1867" dirty="0" err="1">
                <a:solidFill>
                  <a:srgbClr val="003C71"/>
                </a:solidFill>
              </a:rPr>
              <a:t>Tcg</a:t>
            </a:r>
            <a:r>
              <a:rPr lang="en-US" sz="1867" dirty="0">
                <a:solidFill>
                  <a:srgbClr val="003C71"/>
                </a:solidFill>
              </a:rPr>
              <a:t> – </a:t>
            </a:r>
            <a:r>
              <a:rPr lang="en-US" sz="1867" dirty="0" err="1">
                <a:solidFill>
                  <a:srgbClr val="003C71"/>
                </a:solidFill>
              </a:rPr>
              <a:t>Tcg.c</a:t>
            </a:r>
            <a:endParaRPr lang="en-US" sz="1867" dirty="0">
              <a:solidFill>
                <a:srgbClr val="003C71"/>
              </a:solidFill>
            </a:endParaRPr>
          </a:p>
          <a:p>
            <a:pPr lvl="1">
              <a:lnSpc>
                <a:spcPct val="100000"/>
              </a:lnSpc>
            </a:pPr>
            <a:r>
              <a:rPr lang="en-US" sz="1867" dirty="0" err="1">
                <a:solidFill>
                  <a:srgbClr val="003C71"/>
                </a:solidFill>
              </a:rPr>
              <a:t>Dxe</a:t>
            </a:r>
            <a:r>
              <a:rPr lang="en-US" sz="1867" dirty="0">
                <a:solidFill>
                  <a:srgbClr val="003C71"/>
                </a:solidFill>
              </a:rPr>
              <a:t> Loading – </a:t>
            </a:r>
            <a:r>
              <a:rPr lang="en-US" sz="1867" dirty="0" err="1">
                <a:solidFill>
                  <a:srgbClr val="003C71"/>
                </a:solidFill>
              </a:rPr>
              <a:t>DxeLoad.c</a:t>
            </a:r>
            <a:endParaRPr lang="en-US" sz="2267" dirty="0">
              <a:solidFill>
                <a:srgbClr val="003C71"/>
              </a:solidFill>
            </a:endParaRPr>
          </a:p>
          <a:p>
            <a:pPr>
              <a:lnSpc>
                <a:spcPct val="100000"/>
              </a:lnSpc>
            </a:pPr>
            <a:r>
              <a:rPr lang="en-US" sz="2267" dirty="0" err="1">
                <a:solidFill>
                  <a:srgbClr val="003C71"/>
                </a:solidFill>
              </a:rPr>
              <a:t>VmTdExitLib</a:t>
            </a:r>
            <a:r>
              <a:rPr lang="en-US" sz="2267" dirty="0">
                <a:solidFill>
                  <a:srgbClr val="003C71"/>
                </a:solidFill>
              </a:rPr>
              <a:t> (</a:t>
            </a:r>
            <a:r>
              <a:rPr lang="en-US" sz="2267" dirty="0">
                <a:solidFill>
                  <a:srgbClr val="003C71"/>
                </a:solidFill>
                <a:highlight>
                  <a:srgbClr val="FFFF00"/>
                </a:highlight>
              </a:rPr>
              <a:t>new</a:t>
            </a:r>
            <a:r>
              <a:rPr lang="en-US" sz="2267" dirty="0">
                <a:solidFill>
                  <a:srgbClr val="003C71"/>
                </a:solidFill>
              </a:rPr>
              <a:t>)</a:t>
            </a:r>
          </a:p>
          <a:p>
            <a:pPr lvl="1">
              <a:lnSpc>
                <a:spcPct val="100000"/>
              </a:lnSpc>
            </a:pPr>
            <a:r>
              <a:rPr lang="en-US" sz="1867" dirty="0">
                <a:solidFill>
                  <a:srgbClr val="003C71"/>
                </a:solidFill>
                <a:hlinkClick r:id="rId7">
                  <a:extLst>
                    <a:ext uri="{A12FA001-AC4F-418D-AE19-62706E023703}">
                      <ahyp:hlinkClr xmlns:ahyp="http://schemas.microsoft.com/office/drawing/2018/hyperlinkcolor" val="tx"/>
                    </a:ext>
                  </a:extLst>
                </a:hlinkClick>
              </a:rPr>
              <a:t>https://github.com/tianocore/edk2-staging/tree/TDVF/OvmfPkg/Library/VmTdExitLib</a:t>
            </a:r>
            <a:endParaRPr lang="en-US" sz="1867" dirty="0">
              <a:solidFill>
                <a:srgbClr val="003C71"/>
              </a:solidFill>
            </a:endParaRPr>
          </a:p>
          <a:p>
            <a:pPr lvl="1">
              <a:lnSpc>
                <a:spcPct val="100000"/>
              </a:lnSpc>
            </a:pPr>
            <a:r>
              <a:rPr lang="en-US" sz="1867" dirty="0">
                <a:solidFill>
                  <a:srgbClr val="003C71"/>
                </a:solidFill>
              </a:rPr>
              <a:t>#VE handler - </a:t>
            </a:r>
            <a:r>
              <a:rPr lang="en-US" sz="1867" dirty="0" err="1">
                <a:solidFill>
                  <a:srgbClr val="003C71"/>
                </a:solidFill>
              </a:rPr>
              <a:t>VmTdExitVeHandler.c</a:t>
            </a:r>
            <a:endParaRPr lang="en-US" sz="1867" dirty="0">
              <a:solidFill>
                <a:srgbClr val="003C71"/>
              </a:solidFill>
            </a:endParaRP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1245096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SEC - </a:t>
            </a:r>
            <a:r>
              <a:rPr lang="en-US" dirty="0" err="1"/>
              <a:t>ResetVector</a:t>
            </a:r>
            <a:endParaRPr lang="en-US" dirty="0"/>
          </a:p>
        </p:txBody>
      </p:sp>
      <p:sp>
        <p:nvSpPr>
          <p:cNvPr id="11" name="Content Placeholder 2"/>
          <p:cNvSpPr>
            <a:spLocks noGrp="1"/>
          </p:cNvSpPr>
          <p:nvPr>
            <p:ph sz="quarter" idx="13"/>
          </p:nvPr>
        </p:nvSpPr>
        <p:spPr>
          <a:xfrm>
            <a:off x="660916" y="1310440"/>
            <a:ext cx="10970683" cy="4816536"/>
          </a:xfrm>
        </p:spPr>
        <p:txBody>
          <a:bodyPr>
            <a:noAutofit/>
          </a:bodyPr>
          <a:lstStyle/>
          <a:p>
            <a:pPr>
              <a:lnSpc>
                <a:spcPct val="100000"/>
              </a:lnSpc>
            </a:pPr>
            <a:r>
              <a:rPr lang="en-US" sz="2267" dirty="0" err="1">
                <a:solidFill>
                  <a:srgbClr val="003C71"/>
                </a:solidFill>
              </a:rPr>
              <a:t>ResetVector</a:t>
            </a:r>
            <a:r>
              <a:rPr lang="en-US" sz="2267" dirty="0">
                <a:solidFill>
                  <a:srgbClr val="003C71"/>
                </a:solidFill>
              </a:rPr>
              <a:t> flow is in next slides.</a:t>
            </a:r>
          </a:p>
          <a:p>
            <a:pPr>
              <a:lnSpc>
                <a:spcPct val="100000"/>
              </a:lnSpc>
            </a:pPr>
            <a:r>
              <a:rPr lang="en-US" sz="2267" dirty="0">
                <a:solidFill>
                  <a:srgbClr val="003C71"/>
                </a:solidFill>
              </a:rPr>
              <a:t>Initial State of CPUs is unique. Register state has information for firmware, including input HOB list with system resources (memory and </a:t>
            </a:r>
            <a:r>
              <a:rPr lang="en-US" sz="2267" dirty="0" err="1">
                <a:solidFill>
                  <a:srgbClr val="003C71"/>
                </a:solidFill>
              </a:rPr>
              <a:t>i</a:t>
            </a:r>
            <a:r>
              <a:rPr lang="en-US" sz="2267" dirty="0">
                <a:solidFill>
                  <a:srgbClr val="003C71"/>
                </a:solidFill>
              </a:rPr>
              <a:t>/o)</a:t>
            </a:r>
          </a:p>
          <a:p>
            <a:pPr>
              <a:lnSpc>
                <a:spcPct val="100000"/>
              </a:lnSpc>
            </a:pPr>
            <a:r>
              <a:rPr lang="en-US" sz="2267" dirty="0">
                <a:solidFill>
                  <a:srgbClr val="003C71"/>
                </a:solidFill>
              </a:rPr>
              <a:t>All CPUs (</a:t>
            </a:r>
            <a:r>
              <a:rPr lang="en-US" sz="2267" dirty="0">
                <a:solidFill>
                  <a:srgbClr val="003C71"/>
                </a:solidFill>
                <a:highlight>
                  <a:srgbClr val="FFFF00"/>
                </a:highlight>
              </a:rPr>
              <a:t>BSP and APs</a:t>
            </a:r>
            <a:r>
              <a:rPr lang="en-US" sz="2267" dirty="0">
                <a:solidFill>
                  <a:srgbClr val="003C71"/>
                </a:solidFill>
              </a:rPr>
              <a:t>) start executing at ‘</a:t>
            </a:r>
            <a:r>
              <a:rPr lang="en-US" sz="2267" dirty="0" err="1">
                <a:solidFill>
                  <a:srgbClr val="003C71"/>
                </a:solidFill>
              </a:rPr>
              <a:t>resetvector</a:t>
            </a:r>
            <a:r>
              <a:rPr lang="en-US" sz="2267" dirty="0">
                <a:solidFill>
                  <a:srgbClr val="003C71"/>
                </a:solidFill>
              </a:rPr>
              <a:t>’ in 32-bit protected mode with flat descriptors (paging disabled). </a:t>
            </a:r>
          </a:p>
          <a:p>
            <a:pPr>
              <a:lnSpc>
                <a:spcPct val="100000"/>
              </a:lnSpc>
            </a:pPr>
            <a:r>
              <a:rPr lang="en-US" sz="2267" dirty="0" err="1">
                <a:solidFill>
                  <a:srgbClr val="003C71"/>
                </a:solidFill>
              </a:rPr>
              <a:t>ResetVector</a:t>
            </a:r>
            <a:r>
              <a:rPr lang="en-US" sz="2267" dirty="0">
                <a:solidFill>
                  <a:srgbClr val="003C71"/>
                </a:solidFill>
              </a:rPr>
              <a:t> will:</a:t>
            </a:r>
          </a:p>
          <a:p>
            <a:pPr lvl="1">
              <a:lnSpc>
                <a:spcPct val="100000"/>
              </a:lnSpc>
            </a:pPr>
            <a:r>
              <a:rPr lang="en-US" sz="1867" dirty="0">
                <a:solidFill>
                  <a:srgbClr val="003C71"/>
                </a:solidFill>
              </a:rPr>
              <a:t>Determine 32-bit protected mode or 16-bit real mode and decide to jump to </a:t>
            </a:r>
            <a:r>
              <a:rPr lang="en-US" sz="1867" dirty="0" err="1">
                <a:solidFill>
                  <a:srgbClr val="003C71"/>
                </a:solidFill>
              </a:rPr>
              <a:t>EarlyPmEntry</a:t>
            </a:r>
            <a:r>
              <a:rPr lang="en-US" sz="1867" dirty="0">
                <a:solidFill>
                  <a:srgbClr val="003C71"/>
                </a:solidFill>
              </a:rPr>
              <a:t> or EarlyBspInitReal16.</a:t>
            </a:r>
          </a:p>
          <a:p>
            <a:pPr lvl="1">
              <a:lnSpc>
                <a:spcPct val="100000"/>
              </a:lnSpc>
            </a:pPr>
            <a:r>
              <a:rPr lang="en-US" sz="1867" dirty="0">
                <a:solidFill>
                  <a:srgbClr val="003C71"/>
                </a:solidFill>
              </a:rPr>
              <a:t>ReloadFlat32</a:t>
            </a:r>
          </a:p>
          <a:p>
            <a:pPr lvl="1">
              <a:lnSpc>
                <a:spcPct val="100000"/>
              </a:lnSpc>
            </a:pPr>
            <a:r>
              <a:rPr lang="en-US" sz="1867" dirty="0">
                <a:solidFill>
                  <a:srgbClr val="003C71"/>
                </a:solidFill>
              </a:rPr>
              <a:t>Initialize TDX_WORK_AREA which save TD flags and </a:t>
            </a:r>
            <a:r>
              <a:rPr lang="en-US" sz="1867" dirty="0" err="1">
                <a:solidFill>
                  <a:srgbClr val="003C71"/>
                </a:solidFill>
              </a:rPr>
              <a:t>Infos</a:t>
            </a:r>
            <a:endParaRPr lang="en-US" sz="1867" dirty="0">
              <a:solidFill>
                <a:srgbClr val="003C71"/>
              </a:solidFill>
            </a:endParaRPr>
          </a:p>
          <a:p>
            <a:pPr lvl="1">
              <a:lnSpc>
                <a:spcPct val="100000"/>
              </a:lnSpc>
            </a:pPr>
            <a:r>
              <a:rPr lang="en-US" sz="1867" dirty="0">
                <a:solidFill>
                  <a:srgbClr val="003C71"/>
                </a:solidFill>
              </a:rPr>
              <a:t>Search Boot Firmware Volume and locate SEC entry point</a:t>
            </a:r>
          </a:p>
          <a:p>
            <a:pPr lvl="1">
              <a:lnSpc>
                <a:spcPct val="100000"/>
              </a:lnSpc>
            </a:pPr>
            <a:r>
              <a:rPr lang="en-US" sz="1867" dirty="0">
                <a:solidFill>
                  <a:srgbClr val="003C71"/>
                </a:solidFill>
              </a:rPr>
              <a:t>Transition to Long Mode (BSP builds page table, APs just set their CR3 with the page table built by BSP)</a:t>
            </a:r>
          </a:p>
          <a:p>
            <a:pPr lvl="1">
              <a:lnSpc>
                <a:spcPct val="100000"/>
              </a:lnSpc>
            </a:pPr>
            <a:r>
              <a:rPr lang="en-US" sz="1867" dirty="0">
                <a:solidFill>
                  <a:srgbClr val="003C71"/>
                </a:solidFill>
              </a:rPr>
              <a:t>Jump to SEC entry point</a:t>
            </a:r>
          </a:p>
          <a:p>
            <a:pPr lvl="1">
              <a:lnSpc>
                <a:spcPct val="100000"/>
              </a:lnSpc>
            </a:pPr>
            <a:endParaRPr lang="en-US" sz="1867" dirty="0">
              <a:solidFill>
                <a:srgbClr val="003C71"/>
              </a:solidFill>
            </a:endParaRPr>
          </a:p>
          <a:p>
            <a:pPr marL="0" indent="0">
              <a:lnSpc>
                <a:spcPct val="100000"/>
              </a:lnSpc>
              <a:buNone/>
            </a:pPr>
            <a:endParaRPr lang="en-US" sz="2667" dirty="0">
              <a:solidFill>
                <a:srgbClr val="003C71"/>
              </a:solidFill>
            </a:endParaRP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19</a:t>
            </a:fld>
            <a:endParaRPr lang="en-US" dirty="0"/>
          </a:p>
        </p:txBody>
      </p:sp>
    </p:spTree>
    <p:extLst>
      <p:ext uri="{BB962C8B-B14F-4D97-AF65-F5344CB8AC3E}">
        <p14:creationId xmlns:p14="http://schemas.microsoft.com/office/powerpoint/2010/main" val="317228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Agenda</a:t>
            </a:r>
          </a:p>
        </p:txBody>
      </p:sp>
      <p:sp>
        <p:nvSpPr>
          <p:cNvPr id="3" name="Content Placeholder 2"/>
          <p:cNvSpPr>
            <a:spLocks noGrp="1"/>
          </p:cNvSpPr>
          <p:nvPr>
            <p:ph idx="1"/>
          </p:nvPr>
        </p:nvSpPr>
        <p:spPr>
          <a:xfrm>
            <a:off x="838201" y="1130077"/>
            <a:ext cx="10745857" cy="4745728"/>
          </a:xfrm>
        </p:spPr>
        <p:txBody>
          <a:bodyPr>
            <a:normAutofit/>
          </a:bodyPr>
          <a:lstStyle/>
          <a:p>
            <a:r>
              <a:rPr lang="en-US"/>
              <a:t>Overview</a:t>
            </a:r>
            <a:endParaRPr lang="en-US" dirty="0"/>
          </a:p>
          <a:p>
            <a:r>
              <a:rPr lang="en-US" dirty="0"/>
              <a:t>SEC Phase</a:t>
            </a:r>
          </a:p>
          <a:p>
            <a:r>
              <a:rPr lang="en-US" dirty="0"/>
              <a:t>DXE Phase</a:t>
            </a:r>
          </a:p>
          <a:p>
            <a:r>
              <a:rPr lang="en-US" dirty="0"/>
              <a:t>Library</a:t>
            </a:r>
          </a:p>
          <a:p>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2</a:t>
            </a:fld>
            <a:endParaRPr lang="en-US"/>
          </a:p>
        </p:txBody>
      </p:sp>
    </p:spTree>
    <p:extLst>
      <p:ext uri="{BB962C8B-B14F-4D97-AF65-F5344CB8AC3E}">
        <p14:creationId xmlns:p14="http://schemas.microsoft.com/office/powerpoint/2010/main" val="985036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20</a:t>
            </a:fld>
            <a:endParaRPr lang="en-US">
              <a:solidFill>
                <a:prstClr val="black">
                  <a:tint val="75000"/>
                </a:prstClr>
              </a:solidFill>
            </a:endParaRPr>
          </a:p>
        </p:txBody>
      </p:sp>
      <p:sp>
        <p:nvSpPr>
          <p:cNvPr id="6" name="Title 1">
            <a:extLst>
              <a:ext uri="{FF2B5EF4-FFF2-40B4-BE49-F238E27FC236}">
                <a16:creationId xmlns:a16="http://schemas.microsoft.com/office/drawing/2014/main" id="{3FEA4DF0-24BD-4482-AD3E-5C75BB2F4632}"/>
              </a:ext>
            </a:extLst>
          </p:cNvPr>
          <p:cNvSpPr txBox="1">
            <a:spLocks/>
          </p:cNvSpPr>
          <p:nvPr/>
        </p:nvSpPr>
        <p:spPr>
          <a:xfrm>
            <a:off x="607484" y="289877"/>
            <a:ext cx="10972800" cy="817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ResetVector</a:t>
            </a:r>
            <a:r>
              <a:rPr lang="en-US" dirty="0"/>
              <a:t> flow</a:t>
            </a:r>
          </a:p>
        </p:txBody>
      </p:sp>
      <p:pic>
        <p:nvPicPr>
          <p:cNvPr id="2" name="Picture 1">
            <a:extLst>
              <a:ext uri="{FF2B5EF4-FFF2-40B4-BE49-F238E27FC236}">
                <a16:creationId xmlns:a16="http://schemas.microsoft.com/office/drawing/2014/main" id="{5E665FF7-9735-4D45-8B81-A49E5ACCD28B}"/>
              </a:ext>
            </a:extLst>
          </p:cNvPr>
          <p:cNvPicPr>
            <a:picLocks noChangeAspect="1"/>
          </p:cNvPicPr>
          <p:nvPr/>
        </p:nvPicPr>
        <p:blipFill>
          <a:blip r:embed="rId2"/>
          <a:stretch>
            <a:fillRect/>
          </a:stretch>
        </p:blipFill>
        <p:spPr>
          <a:xfrm>
            <a:off x="1703366" y="1107440"/>
            <a:ext cx="8457291" cy="4910685"/>
          </a:xfrm>
          <a:prstGeom prst="rect">
            <a:avLst/>
          </a:prstGeom>
        </p:spPr>
      </p:pic>
    </p:spTree>
    <p:extLst>
      <p:ext uri="{BB962C8B-B14F-4D97-AF65-F5344CB8AC3E}">
        <p14:creationId xmlns:p14="http://schemas.microsoft.com/office/powerpoint/2010/main" val="175576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63115"/>
            <a:ext cx="10972800" cy="638896"/>
          </a:xfrm>
        </p:spPr>
        <p:txBody>
          <a:bodyPr>
            <a:normAutofit fontScale="90000"/>
          </a:bodyPr>
          <a:lstStyle/>
          <a:p>
            <a:r>
              <a:rPr lang="en-US" dirty="0"/>
              <a:t>SEC </a:t>
            </a:r>
            <a:r>
              <a:rPr lang="en-US" dirty="0" err="1"/>
              <a:t>EntryPoint</a:t>
            </a:r>
            <a:r>
              <a:rPr lang="en-US" dirty="0"/>
              <a:t> – </a:t>
            </a:r>
            <a:r>
              <a:rPr lang="en-US" dirty="0" err="1"/>
              <a:t>OvmfPkg</a:t>
            </a:r>
            <a:r>
              <a:rPr lang="en-US" dirty="0"/>
              <a:t>/Sec/X64</a:t>
            </a:r>
          </a:p>
        </p:txBody>
      </p:sp>
      <p:sp>
        <p:nvSpPr>
          <p:cNvPr id="3" name="Content Placeholder 2"/>
          <p:cNvSpPr>
            <a:spLocks noGrp="1"/>
          </p:cNvSpPr>
          <p:nvPr>
            <p:ph sz="quarter" idx="13"/>
          </p:nvPr>
        </p:nvSpPr>
        <p:spPr>
          <a:xfrm>
            <a:off x="607485" y="1149815"/>
            <a:ext cx="10970683" cy="5022389"/>
          </a:xfrm>
        </p:spPr>
        <p:txBody>
          <a:bodyPr>
            <a:normAutofit/>
          </a:bodyPr>
          <a:lstStyle/>
          <a:p>
            <a:r>
              <a:rPr lang="en-US" sz="2667" dirty="0">
                <a:solidFill>
                  <a:schemeClr val="tx1"/>
                </a:solidFill>
              </a:rPr>
              <a:t>SEC </a:t>
            </a:r>
            <a:r>
              <a:rPr lang="en-US" sz="2667" dirty="0" err="1">
                <a:solidFill>
                  <a:schemeClr val="tx1"/>
                </a:solidFill>
              </a:rPr>
              <a:t>EntryPoint</a:t>
            </a:r>
            <a:r>
              <a:rPr lang="en-US" sz="2667" dirty="0">
                <a:solidFill>
                  <a:schemeClr val="tx1"/>
                </a:solidFill>
              </a:rPr>
              <a:t> flow is in next slides.</a:t>
            </a:r>
          </a:p>
          <a:p>
            <a:r>
              <a:rPr lang="en-US" sz="2667" dirty="0">
                <a:solidFill>
                  <a:schemeClr val="tx1"/>
                </a:solidFill>
              </a:rPr>
              <a:t>Determines if BSP or AP</a:t>
            </a:r>
          </a:p>
          <a:p>
            <a:r>
              <a:rPr lang="en-US" sz="2667" dirty="0">
                <a:solidFill>
                  <a:schemeClr val="tx1"/>
                </a:solidFill>
              </a:rPr>
              <a:t>If BSP, initializes the temporary stack and jumps to Core</a:t>
            </a:r>
          </a:p>
          <a:p>
            <a:r>
              <a:rPr lang="en-US" sz="2667" dirty="0">
                <a:solidFill>
                  <a:schemeClr val="tx1"/>
                </a:solidFill>
              </a:rPr>
              <a:t>if APs, spin in a modified mailbox loop using initial mailbox structure</a:t>
            </a:r>
          </a:p>
          <a:p>
            <a:pPr lvl="1"/>
            <a:r>
              <a:rPr lang="en-US" sz="2267" dirty="0"/>
              <a:t>Wait for command, see if command is for me, execute command</a:t>
            </a:r>
          </a:p>
          <a:p>
            <a:pPr lvl="1"/>
            <a:r>
              <a:rPr lang="en-US" sz="2267" dirty="0"/>
              <a:t>Supports 2 commands:</a:t>
            </a:r>
          </a:p>
          <a:p>
            <a:pPr lvl="2"/>
            <a:r>
              <a:rPr lang="en-US" sz="2267" dirty="0" err="1">
                <a:highlight>
                  <a:srgbClr val="FFFF00"/>
                </a:highlight>
              </a:rPr>
              <a:t>WakeUp</a:t>
            </a:r>
            <a:r>
              <a:rPr lang="en-US" sz="2267" dirty="0"/>
              <a:t> – documented in SAS, SEC-Core issues this command to move APs to final OS </a:t>
            </a:r>
            <a:r>
              <a:rPr lang="en-US" sz="2267" dirty="0" err="1"/>
              <a:t>spinloop</a:t>
            </a:r>
            <a:r>
              <a:rPr lang="en-US" sz="2267" dirty="0"/>
              <a:t> and mailbox in reserved memory</a:t>
            </a:r>
          </a:p>
          <a:p>
            <a:pPr lvl="2"/>
            <a:r>
              <a:rPr lang="en-US" sz="2267" dirty="0" err="1">
                <a:highlight>
                  <a:srgbClr val="FFFF00"/>
                </a:highlight>
              </a:rPr>
              <a:t>AcceptPages</a:t>
            </a:r>
            <a:r>
              <a:rPr lang="en-US" sz="2267" dirty="0"/>
              <a:t> – firmware command. To spread of performance impact of accepting pages in SEC Core on the BSP, the BSP will parse memory resources and assign each AP the task of accepting a subset of pages. This command may be called several times until all memory resources are processed. </a:t>
            </a:r>
          </a:p>
          <a:p>
            <a:pPr lvl="1"/>
            <a:endParaRPr lang="en-US" sz="2267" dirty="0"/>
          </a:p>
        </p:txBody>
      </p:sp>
    </p:spTree>
    <p:extLst>
      <p:ext uri="{BB962C8B-B14F-4D97-AF65-F5344CB8AC3E}">
        <p14:creationId xmlns:p14="http://schemas.microsoft.com/office/powerpoint/2010/main" val="190673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FEA4DF0-24BD-4482-AD3E-5C75BB2F4632}"/>
              </a:ext>
            </a:extLst>
          </p:cNvPr>
          <p:cNvSpPr txBox="1">
            <a:spLocks/>
          </p:cNvSpPr>
          <p:nvPr/>
        </p:nvSpPr>
        <p:spPr>
          <a:xfrm>
            <a:off x="477981" y="1122363"/>
            <a:ext cx="2925619"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tx1"/>
                </a:solidFill>
                <a:latin typeface="+mj-lt"/>
                <a:ea typeface="+mj-ea"/>
                <a:cs typeface="+mj-cs"/>
              </a:rPr>
              <a:t>SEC</a:t>
            </a:r>
          </a:p>
          <a:p>
            <a:pPr>
              <a:spcAft>
                <a:spcPts val="600"/>
              </a:spcAft>
            </a:pPr>
            <a:r>
              <a:rPr lang="en-US" sz="4800" kern="1200" dirty="0" err="1">
                <a:solidFill>
                  <a:schemeClr val="tx1"/>
                </a:solidFill>
                <a:latin typeface="+mj-lt"/>
                <a:ea typeface="+mj-ea"/>
                <a:cs typeface="+mj-cs"/>
              </a:rPr>
              <a:t>EntryPoint</a:t>
            </a:r>
            <a:r>
              <a:rPr lang="en-US" sz="4800" kern="1200" dirty="0">
                <a:solidFill>
                  <a:schemeClr val="tx1"/>
                </a:solidFill>
                <a:latin typeface="+mj-lt"/>
                <a:ea typeface="+mj-ea"/>
                <a:cs typeface="+mj-cs"/>
              </a:rPr>
              <a:t> Flow </a:t>
            </a:r>
          </a:p>
        </p:txBody>
      </p:sp>
      <p:sp>
        <p:nvSpPr>
          <p:cNvPr id="1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a:xfrm>
            <a:off x="9926319" y="6356350"/>
            <a:ext cx="1787699" cy="365125"/>
          </a:xfrm>
        </p:spPr>
        <p:txBody>
          <a:bodyPr vert="horz" lIns="91440" tIns="45720" rIns="91440" bIns="45720" rtlCol="0" anchor="ctr">
            <a:normAutofit/>
          </a:bodyPr>
          <a:lstStyle/>
          <a:p>
            <a:pPr>
              <a:spcAft>
                <a:spcPts val="600"/>
              </a:spcAft>
            </a:pPr>
            <a:fld id="{5303CD18-72ED-4F16-A2FC-E7493D67DF27}" type="slidenum">
              <a:rPr lang="en-US">
                <a:solidFill>
                  <a:schemeClr val="tx1">
                    <a:lumMod val="50000"/>
                    <a:lumOff val="50000"/>
                  </a:schemeClr>
                </a:solidFill>
              </a:rPr>
              <a:pPr>
                <a:spcAft>
                  <a:spcPts val="600"/>
                </a:spcAft>
              </a:pPr>
              <a:t>22</a:t>
            </a:fld>
            <a:endParaRPr lang="en-US">
              <a:solidFill>
                <a:schemeClr val="tx1">
                  <a:lumMod val="50000"/>
                  <a:lumOff val="50000"/>
                </a:schemeClr>
              </a:solidFill>
            </a:endParaRPr>
          </a:p>
        </p:txBody>
      </p:sp>
      <p:pic>
        <p:nvPicPr>
          <p:cNvPr id="5" name="Picture 4">
            <a:extLst>
              <a:ext uri="{FF2B5EF4-FFF2-40B4-BE49-F238E27FC236}">
                <a16:creationId xmlns:a16="http://schemas.microsoft.com/office/drawing/2014/main" id="{7D00F5A0-A323-40A0-8B19-67B791958F92}"/>
              </a:ext>
            </a:extLst>
          </p:cNvPr>
          <p:cNvPicPr>
            <a:picLocks noChangeAspect="1"/>
          </p:cNvPicPr>
          <p:nvPr/>
        </p:nvPicPr>
        <p:blipFill>
          <a:blip r:embed="rId2"/>
          <a:stretch>
            <a:fillRect/>
          </a:stretch>
        </p:blipFill>
        <p:spPr>
          <a:xfrm>
            <a:off x="4849812" y="136525"/>
            <a:ext cx="5895975" cy="6468863"/>
          </a:xfrm>
          <a:prstGeom prst="rect">
            <a:avLst/>
          </a:prstGeom>
        </p:spPr>
      </p:pic>
    </p:spTree>
    <p:extLst>
      <p:ext uri="{BB962C8B-B14F-4D97-AF65-F5344CB8AC3E}">
        <p14:creationId xmlns:p14="http://schemas.microsoft.com/office/powerpoint/2010/main" val="185162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 Core – </a:t>
            </a:r>
            <a:r>
              <a:rPr lang="en-US" dirty="0" err="1"/>
              <a:t>OvmfPkg</a:t>
            </a:r>
            <a:r>
              <a:rPr lang="en-US" dirty="0"/>
              <a:t>/Sec/</a:t>
            </a:r>
            <a:r>
              <a:rPr lang="en-US" dirty="0" err="1"/>
              <a:t>SecMain.c</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sz="2667" dirty="0">
                <a:solidFill>
                  <a:schemeClr val="tx1"/>
                </a:solidFill>
              </a:rPr>
              <a:t>SEC Core and </a:t>
            </a:r>
            <a:r>
              <a:rPr lang="en-US" sz="2667" dirty="0" err="1">
                <a:solidFill>
                  <a:schemeClr val="tx1"/>
                </a:solidFill>
              </a:rPr>
              <a:t>TdxStartup</a:t>
            </a:r>
            <a:r>
              <a:rPr lang="en-US" sz="2667" dirty="0">
                <a:solidFill>
                  <a:schemeClr val="tx1"/>
                </a:solidFill>
              </a:rPr>
              <a:t> flow is in next slides.</a:t>
            </a:r>
          </a:p>
          <a:p>
            <a:r>
              <a:rPr lang="en-US" sz="2667" dirty="0">
                <a:solidFill>
                  <a:schemeClr val="tx1"/>
                </a:solidFill>
              </a:rPr>
              <a:t>Determines if Td guest or Non-Td guest</a:t>
            </a:r>
          </a:p>
          <a:p>
            <a:r>
              <a:rPr lang="en-US" sz="2667" dirty="0">
                <a:solidFill>
                  <a:schemeClr val="tx1"/>
                </a:solidFill>
              </a:rPr>
              <a:t>If Td guest</a:t>
            </a:r>
          </a:p>
          <a:p>
            <a:pPr lvl="1"/>
            <a:r>
              <a:rPr lang="en-US" sz="2267" dirty="0" err="1"/>
              <a:t>TdxInitialize</a:t>
            </a:r>
            <a:r>
              <a:rPr lang="en-US" sz="2267" dirty="0"/>
              <a:t>: </a:t>
            </a:r>
          </a:p>
          <a:p>
            <a:pPr lvl="2"/>
            <a:r>
              <a:rPr lang="en-US" sz="2267" dirty="0"/>
              <a:t>A simplified </a:t>
            </a:r>
            <a:r>
              <a:rPr lang="en-US" sz="2267" dirty="0" err="1"/>
              <a:t>SecCoreStartupWithStack</a:t>
            </a:r>
            <a:r>
              <a:rPr lang="en-US" sz="2267" dirty="0"/>
              <a:t> without </a:t>
            </a:r>
            <a:r>
              <a:rPr lang="en-US" sz="2267" dirty="0" err="1"/>
              <a:t>ProcessLibraryConstructorList</a:t>
            </a:r>
            <a:endParaRPr lang="en-US" sz="2267" dirty="0"/>
          </a:p>
          <a:p>
            <a:pPr lvl="2"/>
            <a:r>
              <a:rPr lang="en-US" sz="2267" dirty="0">
                <a:highlight>
                  <a:srgbClr val="FFFF00"/>
                </a:highlight>
              </a:rPr>
              <a:t>Why</a:t>
            </a:r>
            <a:r>
              <a:rPr lang="en-US" sz="2267" dirty="0"/>
              <a:t>: </a:t>
            </a:r>
            <a:r>
              <a:rPr lang="en-US" sz="2267" dirty="0" err="1"/>
              <a:t>ProcessLibraryConstructorList</a:t>
            </a:r>
            <a:r>
              <a:rPr lang="en-US" sz="2267" dirty="0"/>
              <a:t> cannot be called until page accepted. </a:t>
            </a:r>
          </a:p>
          <a:p>
            <a:pPr marL="1371566" lvl="3" indent="0">
              <a:buNone/>
            </a:pPr>
            <a:r>
              <a:rPr lang="en-US" sz="1967" dirty="0"/>
              <a:t>In </a:t>
            </a:r>
            <a:r>
              <a:rPr lang="en-US" sz="1967" dirty="0" err="1"/>
              <a:t>LzmaDecompressLibConstructor</a:t>
            </a:r>
            <a:r>
              <a:rPr lang="en-US" sz="1967" dirty="0"/>
              <a:t> memory in 0x1000000 (</a:t>
            </a:r>
            <a:r>
              <a:rPr lang="en-US" sz="1967" dirty="0" err="1"/>
              <a:t>PcdGuidedExtractHandlerTableAddress</a:t>
            </a:r>
            <a:r>
              <a:rPr lang="en-US" sz="1967" dirty="0"/>
              <a:t>) will be accessed. It is not allowed in Td guest until the memory (at 0x1000000) is accepted.</a:t>
            </a:r>
          </a:p>
          <a:p>
            <a:pPr marL="1371566" lvl="3" indent="0">
              <a:buNone/>
            </a:pPr>
            <a:r>
              <a:rPr lang="en-US" sz="2267" dirty="0">
                <a:highlight>
                  <a:srgbClr val="FFFF00"/>
                </a:highlight>
              </a:rPr>
              <a:t>OPEN</a:t>
            </a:r>
            <a:r>
              <a:rPr lang="en-US" sz="2267" dirty="0"/>
              <a:t>: Do we have to use Compression?</a:t>
            </a:r>
          </a:p>
          <a:p>
            <a:pPr lvl="1"/>
            <a:r>
              <a:rPr lang="en-US" sz="2267" dirty="0" err="1"/>
              <a:t>TdxStartup</a:t>
            </a:r>
            <a:endParaRPr lang="en-US" sz="2267" dirty="0"/>
          </a:p>
          <a:p>
            <a:pPr lvl="2"/>
            <a:r>
              <a:rPr lang="en-US" sz="2267" dirty="0"/>
              <a:t>Do </a:t>
            </a:r>
            <a:r>
              <a:rPr lang="en-US" sz="2267" dirty="0" err="1"/>
              <a:t>Tdx</a:t>
            </a:r>
            <a:r>
              <a:rPr lang="en-US" sz="2267" dirty="0"/>
              <a:t> specific tasks (refer to </a:t>
            </a:r>
            <a:r>
              <a:rPr lang="en-US" sz="2267" dirty="0" err="1"/>
              <a:t>TdxStartupLib</a:t>
            </a:r>
            <a:r>
              <a:rPr lang="en-US" sz="2267" dirty="0"/>
              <a:t>)</a:t>
            </a:r>
          </a:p>
          <a:p>
            <a:pPr lvl="2"/>
            <a:r>
              <a:rPr lang="en-US" sz="2267" dirty="0">
                <a:highlight>
                  <a:srgbClr val="FFFF00"/>
                </a:highlight>
              </a:rPr>
              <a:t>Why</a:t>
            </a:r>
            <a:r>
              <a:rPr lang="en-US" sz="2267" dirty="0"/>
              <a:t>: Wrapping the </a:t>
            </a:r>
            <a:r>
              <a:rPr lang="en-US" sz="2267" dirty="0" err="1"/>
              <a:t>Tdx</a:t>
            </a:r>
            <a:r>
              <a:rPr lang="en-US" sz="2267" dirty="0"/>
              <a:t> specific code in </a:t>
            </a:r>
            <a:r>
              <a:rPr lang="en-US" sz="2267" dirty="0" err="1"/>
              <a:t>TdxStartupLib</a:t>
            </a:r>
            <a:r>
              <a:rPr lang="en-US" sz="2267" dirty="0"/>
              <a:t> makes code of </a:t>
            </a:r>
            <a:r>
              <a:rPr lang="en-US" sz="2267" dirty="0" err="1"/>
              <a:t>SecMain.c</a:t>
            </a:r>
            <a:r>
              <a:rPr lang="en-US" sz="2267" dirty="0"/>
              <a:t> clean and readable.</a:t>
            </a:r>
          </a:p>
          <a:p>
            <a:r>
              <a:rPr lang="en-US" sz="2667" dirty="0">
                <a:solidFill>
                  <a:schemeClr val="tx1"/>
                </a:solidFill>
              </a:rPr>
              <a:t>If Non-Td guest, follow the legacy code flow</a:t>
            </a:r>
            <a:endParaRPr lang="en-US" sz="2267" dirty="0">
              <a:solidFill>
                <a:schemeClr val="tx1"/>
              </a:solidFill>
            </a:endParaRPr>
          </a:p>
        </p:txBody>
      </p:sp>
    </p:spTree>
    <p:extLst>
      <p:ext uri="{BB962C8B-B14F-4D97-AF65-F5344CB8AC3E}">
        <p14:creationId xmlns:p14="http://schemas.microsoft.com/office/powerpoint/2010/main" val="376723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480CA75-8B3C-4B26-AE80-1AD283C6CA6C}"/>
              </a:ext>
            </a:extLst>
          </p:cNvPr>
          <p:cNvPicPr>
            <a:picLocks noChangeAspect="1"/>
          </p:cNvPicPr>
          <p:nvPr/>
        </p:nvPicPr>
        <p:blipFill>
          <a:blip r:embed="rId2"/>
          <a:stretch>
            <a:fillRect/>
          </a:stretch>
        </p:blipFill>
        <p:spPr>
          <a:xfrm>
            <a:off x="1624486" y="643467"/>
            <a:ext cx="8943027" cy="5571066"/>
          </a:xfrm>
          <a:prstGeom prst="rect">
            <a:avLst/>
          </a:prstGeom>
        </p:spPr>
      </p:pic>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5303CD18-72ED-4F16-A2FC-E7493D67DF27}"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12838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85" y="136525"/>
            <a:ext cx="11776672" cy="678544"/>
          </a:xfrm>
        </p:spPr>
        <p:txBody>
          <a:bodyPr>
            <a:normAutofit/>
          </a:bodyPr>
          <a:lstStyle/>
          <a:p>
            <a:r>
              <a:rPr lang="en-US" sz="4000"/>
              <a:t>TdxStartupLib  - OvmfPkg/Library/TdxStartupLib</a:t>
            </a:r>
            <a:endParaRPr lang="en-US" sz="4000" dirty="0"/>
          </a:p>
        </p:txBody>
      </p:sp>
      <p:sp>
        <p:nvSpPr>
          <p:cNvPr id="3" name="Content Placeholder 2"/>
          <p:cNvSpPr>
            <a:spLocks noGrp="1"/>
          </p:cNvSpPr>
          <p:nvPr>
            <p:ph sz="quarter" idx="13"/>
          </p:nvPr>
        </p:nvSpPr>
        <p:spPr>
          <a:xfrm>
            <a:off x="607485" y="971395"/>
            <a:ext cx="10970683" cy="5750079"/>
          </a:xfrm>
        </p:spPr>
        <p:txBody>
          <a:bodyPr>
            <a:normAutofit lnSpcReduction="10000"/>
          </a:bodyPr>
          <a:lstStyle/>
          <a:p>
            <a:r>
              <a:rPr lang="en-US" sz="2667" dirty="0">
                <a:solidFill>
                  <a:schemeClr val="tx1"/>
                </a:solidFill>
              </a:rPr>
              <a:t>There is no PEI phase and so there are additional responsibilities required in SEC to handle this as Early DXE does. This is done by </a:t>
            </a:r>
            <a:r>
              <a:rPr lang="en-US" sz="2667" dirty="0" err="1">
                <a:solidFill>
                  <a:schemeClr val="tx1"/>
                </a:solidFill>
              </a:rPr>
              <a:t>TdxStartupLib</a:t>
            </a:r>
            <a:r>
              <a:rPr lang="en-US" sz="2667" dirty="0">
                <a:solidFill>
                  <a:schemeClr val="tx1"/>
                </a:solidFill>
              </a:rPr>
              <a:t>.</a:t>
            </a:r>
          </a:p>
          <a:p>
            <a:r>
              <a:rPr lang="en-US" sz="2667" dirty="0">
                <a:solidFill>
                  <a:schemeClr val="tx1"/>
                </a:solidFill>
              </a:rPr>
              <a:t>Processes VMM </a:t>
            </a:r>
            <a:r>
              <a:rPr lang="en-US" sz="2667" dirty="0" err="1">
                <a:solidFill>
                  <a:schemeClr val="tx1"/>
                </a:solidFill>
              </a:rPr>
              <a:t>HobList</a:t>
            </a:r>
            <a:r>
              <a:rPr lang="en-US" sz="2667" dirty="0">
                <a:solidFill>
                  <a:schemeClr val="tx1"/>
                </a:solidFill>
              </a:rPr>
              <a:t> (in the area of </a:t>
            </a:r>
            <a:r>
              <a:rPr lang="en-US" sz="2667" dirty="0" err="1">
                <a:solidFill>
                  <a:schemeClr val="tx1"/>
                </a:solidFill>
              </a:rPr>
              <a:t>TdHob</a:t>
            </a:r>
            <a:r>
              <a:rPr lang="en-US" sz="2667" dirty="0">
                <a:solidFill>
                  <a:schemeClr val="tx1"/>
                </a:solidFill>
              </a:rPr>
              <a:t>)</a:t>
            </a:r>
          </a:p>
          <a:p>
            <a:pPr lvl="1"/>
            <a:r>
              <a:rPr lang="en-US" sz="2267" dirty="0"/>
              <a:t>Accept pages</a:t>
            </a:r>
          </a:p>
          <a:p>
            <a:r>
              <a:rPr lang="en-US" sz="2667" dirty="0">
                <a:solidFill>
                  <a:schemeClr val="tx1"/>
                </a:solidFill>
              </a:rPr>
              <a:t>Transfer the VMM </a:t>
            </a:r>
            <a:r>
              <a:rPr lang="en-US" sz="2667" dirty="0" err="1">
                <a:solidFill>
                  <a:schemeClr val="tx1"/>
                </a:solidFill>
              </a:rPr>
              <a:t>HobList</a:t>
            </a:r>
            <a:r>
              <a:rPr lang="en-US" sz="2667" dirty="0">
                <a:solidFill>
                  <a:schemeClr val="tx1"/>
                </a:solidFill>
              </a:rPr>
              <a:t> to the final </a:t>
            </a:r>
            <a:r>
              <a:rPr lang="en-US" sz="2667" dirty="0" err="1">
                <a:solidFill>
                  <a:schemeClr val="tx1"/>
                </a:solidFill>
              </a:rPr>
              <a:t>hoblist</a:t>
            </a:r>
            <a:r>
              <a:rPr lang="en-US" sz="2667" dirty="0">
                <a:solidFill>
                  <a:schemeClr val="tx1"/>
                </a:solidFill>
              </a:rPr>
              <a:t> for DXE</a:t>
            </a:r>
          </a:p>
          <a:p>
            <a:r>
              <a:rPr lang="en-US" sz="2667" dirty="0">
                <a:solidFill>
                  <a:schemeClr val="tx1"/>
                </a:solidFill>
              </a:rPr>
              <a:t>Calls </a:t>
            </a:r>
            <a:r>
              <a:rPr lang="en-US" sz="2667" dirty="0" err="1">
                <a:solidFill>
                  <a:schemeClr val="tx1"/>
                </a:solidFill>
              </a:rPr>
              <a:t>TdvfPlatform</a:t>
            </a:r>
            <a:r>
              <a:rPr lang="en-US" sz="2667" dirty="0">
                <a:solidFill>
                  <a:schemeClr val="tx1"/>
                </a:solidFill>
              </a:rPr>
              <a:t> Initialization Library (</a:t>
            </a:r>
            <a:r>
              <a:rPr lang="en-US" sz="2667" dirty="0" err="1">
                <a:solidFill>
                  <a:schemeClr val="tx1"/>
                </a:solidFill>
              </a:rPr>
              <a:t>TdvfPlatformLib</a:t>
            </a:r>
            <a:r>
              <a:rPr lang="en-US" sz="2667" dirty="0">
                <a:solidFill>
                  <a:schemeClr val="tx1"/>
                </a:solidFill>
              </a:rPr>
              <a:t>)</a:t>
            </a:r>
          </a:p>
          <a:p>
            <a:pPr lvl="1"/>
            <a:r>
              <a:rPr lang="en-US" sz="2267" dirty="0"/>
              <a:t>Sets PMBA, IO Space Enable, </a:t>
            </a:r>
            <a:r>
              <a:rPr lang="en-US" sz="2267" dirty="0" err="1"/>
              <a:t>Acpi</a:t>
            </a:r>
            <a:r>
              <a:rPr lang="en-US" sz="2267" dirty="0"/>
              <a:t> Control Registers</a:t>
            </a:r>
          </a:p>
          <a:p>
            <a:pPr lvl="1"/>
            <a:r>
              <a:rPr lang="en-US" sz="2267" dirty="0"/>
              <a:t>Sets ICH </a:t>
            </a:r>
            <a:r>
              <a:rPr lang="en-US" sz="2267" dirty="0" err="1"/>
              <a:t>Pci</a:t>
            </a:r>
            <a:r>
              <a:rPr lang="en-US" sz="2267" dirty="0"/>
              <a:t> Root Complex Bar</a:t>
            </a:r>
          </a:p>
          <a:p>
            <a:pPr lvl="1"/>
            <a:r>
              <a:rPr lang="en-US" sz="2267" dirty="0"/>
              <a:t>Reads PM Sleep States from </a:t>
            </a:r>
            <a:r>
              <a:rPr lang="en-US" sz="2267" dirty="0" err="1"/>
              <a:t>QemuFwCfg</a:t>
            </a:r>
            <a:endParaRPr lang="en-US" sz="2267" dirty="0"/>
          </a:p>
          <a:p>
            <a:r>
              <a:rPr lang="en-US" sz="2667" dirty="0">
                <a:solidFill>
                  <a:schemeClr val="tx1"/>
                </a:solidFill>
              </a:rPr>
              <a:t>Sets up AP Relocation Memory (</a:t>
            </a:r>
            <a:r>
              <a:rPr lang="en-US" sz="2267" dirty="0" err="1"/>
              <a:t>EfiACPIMemoryNVS</a:t>
            </a:r>
            <a:r>
              <a:rPr lang="en-US" sz="2667" dirty="0">
                <a:solidFill>
                  <a:schemeClr val="tx1"/>
                </a:solidFill>
              </a:rPr>
              <a:t>) and Relocates APs </a:t>
            </a:r>
          </a:p>
          <a:p>
            <a:r>
              <a:rPr lang="en-US" sz="2667" dirty="0">
                <a:solidFill>
                  <a:schemeClr val="tx1"/>
                </a:solidFill>
              </a:rPr>
              <a:t>Builds Hobs for FV, CPU, </a:t>
            </a:r>
            <a:r>
              <a:rPr lang="en-US" sz="2667" dirty="0" err="1">
                <a:solidFill>
                  <a:schemeClr val="tx1"/>
                </a:solidFill>
              </a:rPr>
              <a:t>etc</a:t>
            </a:r>
            <a:endParaRPr lang="en-US" sz="2667" dirty="0">
              <a:solidFill>
                <a:schemeClr val="tx1"/>
              </a:solidFill>
            </a:endParaRPr>
          </a:p>
          <a:p>
            <a:r>
              <a:rPr lang="en-US" sz="2667" dirty="0">
                <a:solidFill>
                  <a:schemeClr val="tx1"/>
                </a:solidFill>
              </a:rPr>
              <a:t>Measure &amp; Extend external inputs, such as </a:t>
            </a:r>
            <a:r>
              <a:rPr lang="en-US" sz="2267" dirty="0"/>
              <a:t>CFV/VMM </a:t>
            </a:r>
            <a:r>
              <a:rPr lang="en-US" sz="2267" dirty="0" err="1"/>
              <a:t>HobList</a:t>
            </a:r>
            <a:r>
              <a:rPr lang="en-US" sz="2267" dirty="0"/>
              <a:t>/External </a:t>
            </a:r>
            <a:r>
              <a:rPr lang="en-US" sz="2267" dirty="0" err="1"/>
              <a:t>QemuCfg</a:t>
            </a:r>
            <a:r>
              <a:rPr lang="en-US" sz="2267" dirty="0"/>
              <a:t> items</a:t>
            </a:r>
          </a:p>
          <a:p>
            <a:r>
              <a:rPr lang="en-US" sz="2667" dirty="0">
                <a:solidFill>
                  <a:schemeClr val="tx1"/>
                </a:solidFill>
              </a:rPr>
              <a:t>Loads and executes DXE</a:t>
            </a:r>
          </a:p>
          <a:p>
            <a:endParaRPr lang="en-US" sz="2667" dirty="0">
              <a:solidFill>
                <a:schemeClr val="tx1"/>
              </a:solidFill>
            </a:endParaRP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426394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TdxStartupLib</a:t>
            </a:r>
            <a:r>
              <a:rPr lang="en-US" dirty="0"/>
              <a:t> - </a:t>
            </a:r>
            <a:r>
              <a:rPr lang="en-US" dirty="0" err="1"/>
              <a:t>Hob.c</a:t>
            </a:r>
            <a:endParaRPr lang="en-US" dirty="0"/>
          </a:p>
        </p:txBody>
      </p:sp>
      <p:sp>
        <p:nvSpPr>
          <p:cNvPr id="3" name="Content Placeholder 2"/>
          <p:cNvSpPr>
            <a:spLocks noGrp="1"/>
          </p:cNvSpPr>
          <p:nvPr>
            <p:ph sz="quarter" idx="13"/>
          </p:nvPr>
        </p:nvSpPr>
        <p:spPr/>
        <p:txBody>
          <a:bodyPr>
            <a:normAutofit/>
          </a:bodyPr>
          <a:lstStyle/>
          <a:p>
            <a:r>
              <a:rPr lang="en-US" sz="2667" dirty="0" err="1">
                <a:solidFill>
                  <a:schemeClr val="tx1"/>
                </a:solidFill>
              </a:rPr>
              <a:t>ProcessHobList</a:t>
            </a:r>
            <a:r>
              <a:rPr lang="en-US" sz="2667" dirty="0">
                <a:solidFill>
                  <a:schemeClr val="tx1"/>
                </a:solidFill>
              </a:rPr>
              <a:t>() – parses VMM </a:t>
            </a:r>
            <a:r>
              <a:rPr lang="en-US" sz="2667" dirty="0" err="1">
                <a:solidFill>
                  <a:schemeClr val="tx1"/>
                </a:solidFill>
              </a:rPr>
              <a:t>HobList</a:t>
            </a:r>
            <a:r>
              <a:rPr lang="en-US" sz="2667" dirty="0">
                <a:solidFill>
                  <a:schemeClr val="tx1"/>
                </a:solidFill>
              </a:rPr>
              <a:t> (in the area of </a:t>
            </a:r>
            <a:r>
              <a:rPr lang="en-US" sz="2667" dirty="0" err="1">
                <a:solidFill>
                  <a:schemeClr val="tx1"/>
                </a:solidFill>
              </a:rPr>
              <a:t>TdHob</a:t>
            </a:r>
            <a:r>
              <a:rPr lang="en-US" sz="2667" dirty="0">
                <a:solidFill>
                  <a:schemeClr val="tx1"/>
                </a:solidFill>
              </a:rPr>
              <a:t>)</a:t>
            </a:r>
          </a:p>
          <a:p>
            <a:pPr lvl="1"/>
            <a:r>
              <a:rPr lang="en-US" sz="2267" dirty="0"/>
              <a:t>For each, low memory resource, must accept each page before use</a:t>
            </a:r>
          </a:p>
          <a:p>
            <a:pPr lvl="2"/>
            <a:r>
              <a:rPr lang="en-US" sz="2267" dirty="0"/>
              <a:t>BSP, uses a mailbox broadcast with the </a:t>
            </a:r>
            <a:r>
              <a:rPr lang="en-US" sz="2267" dirty="0" err="1"/>
              <a:t>AcceptPages</a:t>
            </a:r>
            <a:r>
              <a:rPr lang="en-US" sz="2267" dirty="0"/>
              <a:t> mailbox command</a:t>
            </a:r>
          </a:p>
          <a:p>
            <a:pPr lvl="3"/>
            <a:r>
              <a:rPr lang="en-US" sz="1967" dirty="0"/>
              <a:t>Parameters are physical-start, physical-end, and accept-size</a:t>
            </a:r>
          </a:p>
          <a:p>
            <a:pPr lvl="4"/>
            <a:r>
              <a:rPr lang="en-US" sz="1667" dirty="0"/>
              <a:t>Accept-size is number of continuous pages an AP accepts</a:t>
            </a:r>
          </a:p>
          <a:p>
            <a:pPr lvl="3"/>
            <a:r>
              <a:rPr lang="en-US" sz="1967" dirty="0"/>
              <a:t>An AP starting address is physical-start + (</a:t>
            </a:r>
            <a:r>
              <a:rPr lang="en-US" sz="1967" dirty="0" err="1"/>
              <a:t>cpu</a:t>
            </a:r>
            <a:r>
              <a:rPr lang="en-US" sz="1967" dirty="0"/>
              <a:t>-id * accept-size)</a:t>
            </a:r>
          </a:p>
          <a:p>
            <a:pPr lvl="3"/>
            <a:r>
              <a:rPr lang="en-US" sz="1967" dirty="0"/>
              <a:t>An Ap, accepts  X number of pages based on accept-size</a:t>
            </a:r>
          </a:p>
          <a:p>
            <a:pPr lvl="3"/>
            <a:r>
              <a:rPr lang="en-US" sz="1967" dirty="0"/>
              <a:t>An AP, increments starting address by (num-</a:t>
            </a:r>
            <a:r>
              <a:rPr lang="en-US" sz="1967" dirty="0" err="1"/>
              <a:t>cpus</a:t>
            </a:r>
            <a:r>
              <a:rPr lang="en-US" sz="1967" dirty="0"/>
              <a:t> * accept-size)</a:t>
            </a:r>
          </a:p>
          <a:p>
            <a:pPr lvl="3"/>
            <a:r>
              <a:rPr lang="en-US" sz="1967" dirty="0"/>
              <a:t>An AP, repeats until at physical-end  </a:t>
            </a:r>
          </a:p>
          <a:p>
            <a:pPr lvl="1"/>
            <a:r>
              <a:rPr lang="en-US" sz="2267" dirty="0"/>
              <a:t>SEC uses the largest low memory resource range and constructs a new </a:t>
            </a:r>
            <a:r>
              <a:rPr lang="en-US" sz="2267" dirty="0" err="1"/>
              <a:t>HobList</a:t>
            </a:r>
            <a:r>
              <a:rPr lang="en-US" sz="2267" dirty="0"/>
              <a:t> there for SEC memory poll. </a:t>
            </a:r>
          </a:p>
          <a:p>
            <a:pPr lvl="2"/>
            <a:r>
              <a:rPr lang="en-US" sz="2267" dirty="0" err="1"/>
              <a:t>MdePkg</a:t>
            </a:r>
            <a:r>
              <a:rPr lang="en-US" sz="2267" dirty="0"/>
              <a:t>/Library/</a:t>
            </a:r>
            <a:r>
              <a:rPr lang="en-US" sz="2267" dirty="0" err="1"/>
              <a:t>SecMemoryAllocationLib</a:t>
            </a:r>
            <a:r>
              <a:rPr lang="en-US" sz="2267" dirty="0"/>
              <a:t> provides the early memory allocator.</a:t>
            </a: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229546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TdxStartupLib</a:t>
            </a:r>
            <a:r>
              <a:rPr lang="en-US" dirty="0"/>
              <a:t>/</a:t>
            </a:r>
            <a:r>
              <a:rPr lang="en-US" dirty="0" err="1"/>
              <a:t>Hob.c</a:t>
            </a:r>
            <a:endParaRPr lang="en-US" dirty="0"/>
          </a:p>
        </p:txBody>
      </p:sp>
      <p:sp>
        <p:nvSpPr>
          <p:cNvPr id="3" name="Content Placeholder 2"/>
          <p:cNvSpPr>
            <a:spLocks noGrp="1"/>
          </p:cNvSpPr>
          <p:nvPr>
            <p:ph sz="quarter" idx="13"/>
          </p:nvPr>
        </p:nvSpPr>
        <p:spPr/>
        <p:txBody>
          <a:bodyPr>
            <a:normAutofit/>
          </a:bodyPr>
          <a:lstStyle/>
          <a:p>
            <a:r>
              <a:rPr lang="en-US" sz="2667" dirty="0" err="1">
                <a:solidFill>
                  <a:schemeClr val="tx1"/>
                </a:solidFill>
              </a:rPr>
              <a:t>TransferHobList</a:t>
            </a:r>
            <a:r>
              <a:rPr lang="en-US" sz="2667" dirty="0">
                <a:solidFill>
                  <a:schemeClr val="tx1"/>
                </a:solidFill>
              </a:rPr>
              <a:t>() – creates new </a:t>
            </a:r>
            <a:r>
              <a:rPr lang="en-US" sz="2667" dirty="0" err="1">
                <a:solidFill>
                  <a:schemeClr val="tx1"/>
                </a:solidFill>
              </a:rPr>
              <a:t>HobList</a:t>
            </a:r>
            <a:r>
              <a:rPr lang="en-US" sz="2667" dirty="0">
                <a:solidFill>
                  <a:schemeClr val="tx1"/>
                </a:solidFill>
              </a:rPr>
              <a:t> in system memory</a:t>
            </a:r>
          </a:p>
          <a:p>
            <a:pPr lvl="1"/>
            <a:r>
              <a:rPr lang="en-US" sz="2267" dirty="0"/>
              <a:t>For each system resource in VMM </a:t>
            </a:r>
            <a:r>
              <a:rPr lang="en-US" sz="2267" dirty="0" err="1"/>
              <a:t>HobList</a:t>
            </a:r>
            <a:endParaRPr lang="en-US" sz="2267" dirty="0"/>
          </a:p>
          <a:p>
            <a:pPr lvl="2"/>
            <a:r>
              <a:rPr lang="en-US" sz="2667" dirty="0"/>
              <a:t>Add to new </a:t>
            </a:r>
            <a:r>
              <a:rPr lang="en-US" sz="2667" dirty="0" err="1"/>
              <a:t>HobList</a:t>
            </a:r>
            <a:endParaRPr lang="en-US" sz="2667" dirty="0"/>
          </a:p>
          <a:p>
            <a:pPr lvl="2"/>
            <a:r>
              <a:rPr lang="en-US" sz="2667" dirty="0"/>
              <a:t>If low system memory, mark Hob attribute with </a:t>
            </a:r>
            <a:r>
              <a:rPr lang="en-US" dirty="0"/>
              <a:t>EFI_RESOURCE_ATTRIBUTE_ENCRYPTED</a:t>
            </a:r>
            <a:endParaRPr lang="en-US" sz="2667" dirty="0"/>
          </a:p>
          <a:p>
            <a:r>
              <a:rPr lang="en-US" sz="2667" dirty="0" err="1">
                <a:solidFill>
                  <a:schemeClr val="tx1"/>
                </a:solidFill>
              </a:rPr>
              <a:t>LogHobList</a:t>
            </a:r>
            <a:r>
              <a:rPr lang="en-US" sz="2667" dirty="0">
                <a:solidFill>
                  <a:schemeClr val="tx1"/>
                </a:solidFill>
              </a:rPr>
              <a:t>() – TDVF needs to ‘</a:t>
            </a:r>
            <a:r>
              <a:rPr lang="en-US" sz="2667" dirty="0" err="1">
                <a:solidFill>
                  <a:schemeClr val="tx1"/>
                </a:solidFill>
              </a:rPr>
              <a:t>measure&amp;extend</a:t>
            </a:r>
            <a:r>
              <a:rPr lang="en-US" sz="2667" dirty="0">
                <a:solidFill>
                  <a:schemeClr val="tx1"/>
                </a:solidFill>
              </a:rPr>
              <a:t>’ VMM </a:t>
            </a:r>
            <a:r>
              <a:rPr lang="en-US" sz="2667" dirty="0" err="1">
                <a:solidFill>
                  <a:schemeClr val="tx1"/>
                </a:solidFill>
              </a:rPr>
              <a:t>HobList</a:t>
            </a:r>
            <a:endParaRPr lang="en-US" sz="2667" dirty="0">
              <a:solidFill>
                <a:schemeClr val="tx1"/>
              </a:solidFill>
            </a:endParaRPr>
          </a:p>
          <a:p>
            <a:pPr lvl="1"/>
            <a:r>
              <a:rPr lang="en-US" sz="2267" dirty="0"/>
              <a:t>Measure the VMM </a:t>
            </a:r>
            <a:r>
              <a:rPr lang="en-US" sz="2267" dirty="0" err="1"/>
              <a:t>HobList</a:t>
            </a:r>
            <a:r>
              <a:rPr lang="en-US" sz="2267" dirty="0"/>
              <a:t> and extend to TDX RTMR register.</a:t>
            </a:r>
          </a:p>
          <a:p>
            <a:pPr lvl="1"/>
            <a:r>
              <a:rPr lang="en-US" sz="2267" dirty="0"/>
              <a:t>A </a:t>
            </a:r>
            <a:r>
              <a:rPr lang="en-US" sz="2267" dirty="0" err="1"/>
              <a:t>Guid</a:t>
            </a:r>
            <a:r>
              <a:rPr lang="en-US" sz="2267" dirty="0"/>
              <a:t> HOB is created with the above Hash value and an Event log will be created in DXE phase.</a:t>
            </a:r>
          </a:p>
        </p:txBody>
      </p:sp>
    </p:spTree>
    <p:extLst>
      <p:ext uri="{BB962C8B-B14F-4D97-AF65-F5344CB8AC3E}">
        <p14:creationId xmlns:p14="http://schemas.microsoft.com/office/powerpoint/2010/main" val="39580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TdxStartupLib</a:t>
            </a:r>
            <a:r>
              <a:rPr lang="en-US" dirty="0"/>
              <a:t> - </a:t>
            </a:r>
            <a:r>
              <a:rPr lang="en-US" dirty="0" err="1"/>
              <a:t>Mp.c</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sz="2667" dirty="0">
                <a:solidFill>
                  <a:schemeClr val="tx1"/>
                </a:solidFill>
              </a:rPr>
              <a:t>MP Support Routines</a:t>
            </a:r>
            <a:endParaRPr lang="en-US" sz="2267" dirty="0">
              <a:solidFill>
                <a:schemeClr val="tx1"/>
              </a:solidFill>
            </a:endParaRPr>
          </a:p>
          <a:p>
            <a:pPr lvl="1"/>
            <a:r>
              <a:rPr lang="en-US" sz="2267" dirty="0"/>
              <a:t>General flow is CPU serialization is:</a:t>
            </a:r>
          </a:p>
          <a:p>
            <a:pPr lvl="2"/>
            <a:r>
              <a:rPr lang="en-US" sz="2267" dirty="0" err="1"/>
              <a:t>MpSerializeStart</a:t>
            </a:r>
            <a:r>
              <a:rPr lang="en-US" sz="2267" dirty="0"/>
              <a:t>() – wait for all reported (TDINFO) </a:t>
            </a:r>
            <a:r>
              <a:rPr lang="en-US" sz="2267" dirty="0" err="1"/>
              <a:t>cpus</a:t>
            </a:r>
            <a:r>
              <a:rPr lang="en-US" sz="2267" dirty="0"/>
              <a:t> to arrive</a:t>
            </a:r>
          </a:p>
          <a:p>
            <a:pPr lvl="3"/>
            <a:r>
              <a:rPr lang="en-US" sz="1967" dirty="0"/>
              <a:t>APs: increment and wait for mailbox-&gt;num-of-</a:t>
            </a:r>
            <a:r>
              <a:rPr lang="en-US" sz="1967" dirty="0" err="1"/>
              <a:t>cpus</a:t>
            </a:r>
            <a:r>
              <a:rPr lang="en-US" sz="1967" dirty="0"/>
              <a:t>-arriving == num-of-</a:t>
            </a:r>
            <a:r>
              <a:rPr lang="en-US" sz="1967" dirty="0" err="1"/>
              <a:t>cpus</a:t>
            </a:r>
            <a:endParaRPr lang="en-US" sz="1967" dirty="0"/>
          </a:p>
          <a:p>
            <a:pPr lvl="3"/>
            <a:r>
              <a:rPr lang="en-US" sz="1967" dirty="0"/>
              <a:t>BSP: wait for mailbox-&gt;num-of-</a:t>
            </a:r>
            <a:r>
              <a:rPr lang="en-US" sz="1967" dirty="0" err="1"/>
              <a:t>cpus</a:t>
            </a:r>
            <a:r>
              <a:rPr lang="en-US" sz="1967" dirty="0"/>
              <a:t>-arriving == num-of-</a:t>
            </a:r>
            <a:r>
              <a:rPr lang="en-US" sz="1967" dirty="0" err="1"/>
              <a:t>cpus</a:t>
            </a:r>
            <a:r>
              <a:rPr lang="en-US" sz="1967" dirty="0"/>
              <a:t>  -1</a:t>
            </a:r>
          </a:p>
          <a:p>
            <a:pPr lvl="4"/>
            <a:r>
              <a:rPr lang="en-US" sz="1667" dirty="0"/>
              <a:t>Sets mailbox-&gt;num-of-</a:t>
            </a:r>
            <a:r>
              <a:rPr lang="en-US" sz="1667" dirty="0" err="1"/>
              <a:t>cpus</a:t>
            </a:r>
            <a:r>
              <a:rPr lang="en-US" sz="1667" dirty="0"/>
              <a:t>-exiting = num-of-</a:t>
            </a:r>
            <a:r>
              <a:rPr lang="en-US" sz="1667" dirty="0" err="1"/>
              <a:t>cpus</a:t>
            </a:r>
            <a:endParaRPr lang="en-US" sz="1667" dirty="0"/>
          </a:p>
          <a:p>
            <a:pPr lvl="4"/>
            <a:r>
              <a:rPr lang="en-US" sz="1667" dirty="0"/>
              <a:t>Increments num-of-</a:t>
            </a:r>
            <a:r>
              <a:rPr lang="en-US" sz="1667" dirty="0" err="1"/>
              <a:t>cpus</a:t>
            </a:r>
            <a:r>
              <a:rPr lang="en-US" sz="1667" dirty="0"/>
              <a:t>-arriving</a:t>
            </a:r>
          </a:p>
          <a:p>
            <a:pPr lvl="2"/>
            <a:r>
              <a:rPr lang="en-US" sz="2267" dirty="0" err="1"/>
              <a:t>MpSerializeEnd</a:t>
            </a:r>
            <a:r>
              <a:rPr lang="en-US" sz="2267" dirty="0"/>
              <a:t>() – wait for all reported (TDINFO) </a:t>
            </a:r>
            <a:r>
              <a:rPr lang="en-US" sz="2267" dirty="0" err="1"/>
              <a:t>cpus</a:t>
            </a:r>
            <a:r>
              <a:rPr lang="en-US" sz="2267" dirty="0"/>
              <a:t> to finish </a:t>
            </a:r>
          </a:p>
          <a:p>
            <a:pPr lvl="3"/>
            <a:r>
              <a:rPr lang="en-US" sz="1967" dirty="0"/>
              <a:t>APs: decrement and wait for mailbox-&gt;num-of-</a:t>
            </a:r>
            <a:r>
              <a:rPr lang="en-US" sz="1967" dirty="0" err="1"/>
              <a:t>cpus</a:t>
            </a:r>
            <a:r>
              <a:rPr lang="en-US" sz="1967" dirty="0"/>
              <a:t>-exiting == 0</a:t>
            </a:r>
          </a:p>
          <a:p>
            <a:pPr lvl="3"/>
            <a:r>
              <a:rPr lang="en-US" sz="1967" dirty="0"/>
              <a:t>BSP: wait for mailbox-&gt;num-of-</a:t>
            </a:r>
            <a:r>
              <a:rPr lang="en-US" sz="1967" dirty="0" err="1"/>
              <a:t>cpus</a:t>
            </a:r>
            <a:r>
              <a:rPr lang="en-US" sz="1967" dirty="0"/>
              <a:t>-exiting == 1</a:t>
            </a:r>
          </a:p>
          <a:p>
            <a:pPr lvl="4"/>
            <a:r>
              <a:rPr lang="en-US" sz="1667" dirty="0"/>
              <a:t>Sets mailbox-&gt;num-of-</a:t>
            </a:r>
            <a:r>
              <a:rPr lang="en-US" sz="1667" dirty="0" err="1"/>
              <a:t>cpus</a:t>
            </a:r>
            <a:r>
              <a:rPr lang="en-US" sz="1667" dirty="0"/>
              <a:t>-arriving = 0, and clears mailbox-&gt;command</a:t>
            </a:r>
          </a:p>
          <a:p>
            <a:pPr lvl="4"/>
            <a:r>
              <a:rPr lang="en-US" sz="1667" dirty="0"/>
              <a:t>Decrements num-of-</a:t>
            </a:r>
            <a:r>
              <a:rPr lang="en-US" sz="1667" dirty="0" err="1"/>
              <a:t>cpus</a:t>
            </a:r>
            <a:r>
              <a:rPr lang="en-US" sz="1667" dirty="0"/>
              <a:t>-exiting</a:t>
            </a:r>
          </a:p>
          <a:p>
            <a:r>
              <a:rPr lang="en-US" dirty="0" err="1">
                <a:solidFill>
                  <a:schemeClr val="tx1"/>
                </a:solidFill>
              </a:rPr>
              <a:t>MpAcceptMemoryResourceRange</a:t>
            </a:r>
            <a:endParaRPr lang="en-US" dirty="0">
              <a:solidFill>
                <a:schemeClr val="tx1"/>
              </a:solidFill>
            </a:endParaRPr>
          </a:p>
          <a:p>
            <a:pPr lvl="1"/>
            <a:r>
              <a:rPr lang="en-US" sz="2267" dirty="0"/>
              <a:t>To spread of performance impact of accepting pages in SEC Core on the BSP, the BSP will parse memory resources and assign each AP the task of accepting a subset of pages. This command may be called several times until all memory resources are processed.</a:t>
            </a:r>
          </a:p>
          <a:p>
            <a:pPr lvl="3"/>
            <a:endParaRPr lang="en-US" sz="1967" dirty="0"/>
          </a:p>
        </p:txBody>
      </p:sp>
    </p:spTree>
    <p:extLst>
      <p:ext uri="{BB962C8B-B14F-4D97-AF65-F5344CB8AC3E}">
        <p14:creationId xmlns:p14="http://schemas.microsoft.com/office/powerpoint/2010/main" val="270723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TdxStartupLib</a:t>
            </a:r>
            <a:r>
              <a:rPr lang="en-US" dirty="0"/>
              <a:t> - </a:t>
            </a:r>
            <a:r>
              <a:rPr lang="en-US" dirty="0" err="1"/>
              <a:t>Tcg.c</a:t>
            </a:r>
            <a:endParaRPr lang="en-US" dirty="0"/>
          </a:p>
        </p:txBody>
      </p:sp>
      <p:sp>
        <p:nvSpPr>
          <p:cNvPr id="3" name="Content Placeholder 2"/>
          <p:cNvSpPr>
            <a:spLocks noGrp="1"/>
          </p:cNvSpPr>
          <p:nvPr>
            <p:ph sz="quarter" idx="13"/>
          </p:nvPr>
        </p:nvSpPr>
        <p:spPr>
          <a:xfrm>
            <a:off x="607485" y="1463041"/>
            <a:ext cx="10970683" cy="4709164"/>
          </a:xfrm>
        </p:spPr>
        <p:txBody>
          <a:bodyPr>
            <a:normAutofit fontScale="92500" lnSpcReduction="20000"/>
          </a:bodyPr>
          <a:lstStyle/>
          <a:p>
            <a:r>
              <a:rPr lang="en-US" dirty="0">
                <a:solidFill>
                  <a:schemeClr val="tx1"/>
                </a:solidFill>
              </a:rPr>
              <a:t>Td measurement in SEC Phase (Td measurement in DXE Phase is in Slide 42)</a:t>
            </a:r>
          </a:p>
          <a:p>
            <a:r>
              <a:rPr lang="en-US" dirty="0">
                <a:solidFill>
                  <a:schemeClr val="tx1"/>
                </a:solidFill>
              </a:rPr>
              <a:t>TDVF doesn’t require or support a TPM, instead it supports TDX RTMR registers</a:t>
            </a:r>
          </a:p>
          <a:p>
            <a:r>
              <a:rPr lang="en-US" dirty="0">
                <a:solidFill>
                  <a:schemeClr val="tx1"/>
                </a:solidFill>
              </a:rPr>
              <a:t>Every external input should be measured and extended to TDX RTMR registers.</a:t>
            </a:r>
          </a:p>
          <a:p>
            <a:pPr lvl="1"/>
            <a:r>
              <a:rPr lang="en-US" sz="2267" dirty="0"/>
              <a:t>For example, the VMM </a:t>
            </a:r>
            <a:r>
              <a:rPr lang="en-US" sz="2267" dirty="0" err="1"/>
              <a:t>HobList</a:t>
            </a:r>
            <a:r>
              <a:rPr lang="en-US" sz="2267" dirty="0"/>
              <a:t>, CFV, </a:t>
            </a:r>
            <a:r>
              <a:rPr lang="en-US" sz="2267" dirty="0" err="1"/>
              <a:t>QemuFwCfg</a:t>
            </a:r>
            <a:r>
              <a:rPr lang="en-US" sz="2267" dirty="0"/>
              <a:t> items, etc.</a:t>
            </a:r>
          </a:p>
          <a:p>
            <a:pPr lvl="1"/>
            <a:r>
              <a:rPr lang="en-US" sz="2267" dirty="0"/>
              <a:t>GUID Hob entry (</a:t>
            </a:r>
            <a:r>
              <a:rPr lang="en-US" dirty="0"/>
              <a:t>gTcgEvent2EntryHobGuid) is created with hash value and passed to DXE. The hob contains:</a:t>
            </a:r>
          </a:p>
          <a:p>
            <a:pPr lvl="2"/>
            <a:r>
              <a:rPr lang="en-US" sz="2267" dirty="0"/>
              <a:t>TCG_PCR_EVENT</a:t>
            </a:r>
          </a:p>
          <a:p>
            <a:pPr lvl="2"/>
            <a:r>
              <a:rPr lang="en-US" sz="2267" dirty="0"/>
              <a:t>Measurement (SHA-384)</a:t>
            </a:r>
          </a:p>
          <a:p>
            <a:pPr lvl="1"/>
            <a:r>
              <a:rPr lang="en-US" sz="2267" dirty="0"/>
              <a:t>In </a:t>
            </a:r>
            <a:r>
              <a:rPr lang="en-US" sz="2000" dirty="0"/>
              <a:t>DXE phase TdTcg2Dxe module parses </a:t>
            </a:r>
            <a:r>
              <a:rPr lang="en-US" sz="2000" dirty="0" err="1"/>
              <a:t>HobList</a:t>
            </a:r>
            <a:r>
              <a:rPr lang="en-US" sz="2000" dirty="0"/>
              <a:t> for these events and create  event logs.</a:t>
            </a:r>
            <a:endParaRPr lang="en-US" sz="2267" dirty="0"/>
          </a:p>
          <a:p>
            <a:r>
              <a:rPr lang="en-US" dirty="0">
                <a:solidFill>
                  <a:schemeClr val="tx1"/>
                </a:solidFill>
              </a:rPr>
              <a:t>Lib (</a:t>
            </a:r>
            <a:r>
              <a:rPr lang="en-US" dirty="0">
                <a:solidFill>
                  <a:schemeClr val="tx1"/>
                </a:solidFill>
                <a:highlight>
                  <a:srgbClr val="FFFF00"/>
                </a:highlight>
              </a:rPr>
              <a:t>new</a:t>
            </a:r>
            <a:r>
              <a:rPr lang="en-US" dirty="0">
                <a:solidFill>
                  <a:schemeClr val="tx1"/>
                </a:solidFill>
              </a:rPr>
              <a:t>)</a:t>
            </a:r>
          </a:p>
          <a:p>
            <a:pPr lvl="1"/>
            <a:r>
              <a:rPr lang="en-US" sz="2267" dirty="0" err="1"/>
              <a:t>HashLib|OvmfPkg</a:t>
            </a:r>
            <a:r>
              <a:rPr lang="en-US" sz="2267" dirty="0"/>
              <a:t>/Library/</a:t>
            </a:r>
            <a:r>
              <a:rPr lang="en-US" sz="2267" dirty="0" err="1"/>
              <a:t>HashLibBaseCryptoRouterTdx</a:t>
            </a:r>
            <a:r>
              <a:rPr lang="en-US" sz="2267" dirty="0"/>
              <a:t> (for both SEC and DXE)</a:t>
            </a:r>
          </a:p>
          <a:p>
            <a:pPr lvl="1"/>
            <a:r>
              <a:rPr lang="en-US" sz="2267" dirty="0" err="1"/>
              <a:t>SecCryptLib|CryptoPkg</a:t>
            </a:r>
            <a:r>
              <a:rPr lang="en-US" sz="2267" dirty="0"/>
              <a:t>/Library/</a:t>
            </a:r>
            <a:r>
              <a:rPr lang="en-US" sz="2267" dirty="0" err="1"/>
              <a:t>BaseCryptLib</a:t>
            </a:r>
            <a:r>
              <a:rPr lang="en-US" sz="2267" dirty="0"/>
              <a:t>/SecCryptLib.inf (for SEC)</a:t>
            </a:r>
          </a:p>
          <a:p>
            <a:pPr lvl="2"/>
            <a:r>
              <a:rPr lang="en-US" sz="2267" dirty="0"/>
              <a:t>SHA-384</a:t>
            </a:r>
            <a:endParaRPr lang="en-US" sz="1967" dirty="0"/>
          </a:p>
        </p:txBody>
      </p:sp>
    </p:spTree>
    <p:extLst>
      <p:ext uri="{BB962C8B-B14F-4D97-AF65-F5344CB8AC3E}">
        <p14:creationId xmlns:p14="http://schemas.microsoft.com/office/powerpoint/2010/main" val="17467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3</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073499" y="2571092"/>
            <a:ext cx="6115103"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Overview</a:t>
            </a:r>
          </a:p>
        </p:txBody>
      </p:sp>
    </p:spTree>
    <p:extLst>
      <p:ext uri="{BB962C8B-B14F-4D97-AF65-F5344CB8AC3E}">
        <p14:creationId xmlns:p14="http://schemas.microsoft.com/office/powerpoint/2010/main" val="2303363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TdxStartupLib</a:t>
            </a:r>
            <a:r>
              <a:rPr lang="en-US" dirty="0"/>
              <a:t> - </a:t>
            </a:r>
            <a:r>
              <a:rPr lang="en-US" dirty="0" err="1"/>
              <a:t>DxeLoad.c</a:t>
            </a:r>
            <a:endParaRPr lang="en-US" dirty="0"/>
          </a:p>
        </p:txBody>
      </p:sp>
      <p:sp>
        <p:nvSpPr>
          <p:cNvPr id="3" name="Content Placeholder 2"/>
          <p:cNvSpPr>
            <a:spLocks noGrp="1"/>
          </p:cNvSpPr>
          <p:nvPr>
            <p:ph sz="quarter" idx="13"/>
          </p:nvPr>
        </p:nvSpPr>
        <p:spPr/>
        <p:txBody>
          <a:bodyPr>
            <a:normAutofit/>
          </a:bodyPr>
          <a:lstStyle/>
          <a:p>
            <a:r>
              <a:rPr lang="en-US" sz="2667" dirty="0">
                <a:solidFill>
                  <a:schemeClr val="tx1"/>
                </a:solidFill>
              </a:rPr>
              <a:t>DXE Loading in SEC phase</a:t>
            </a:r>
          </a:p>
          <a:p>
            <a:r>
              <a:rPr lang="en-US" sz="2667" dirty="0" err="1">
                <a:solidFill>
                  <a:schemeClr val="tx1"/>
                </a:solidFill>
              </a:rPr>
              <a:t>Minics</a:t>
            </a:r>
            <a:r>
              <a:rPr lang="en-US" sz="2667" dirty="0">
                <a:solidFill>
                  <a:schemeClr val="tx1"/>
                </a:solidFill>
              </a:rPr>
              <a:t> code in PEI that would locate, load, and jump to DXE</a:t>
            </a:r>
          </a:p>
          <a:p>
            <a:r>
              <a:rPr lang="en-US" sz="2667" dirty="0" err="1">
                <a:solidFill>
                  <a:schemeClr val="tx1"/>
                </a:solidFill>
              </a:rPr>
              <a:t>MemoryAllocationLib|MdePkg</a:t>
            </a:r>
            <a:r>
              <a:rPr lang="en-US" sz="2667" dirty="0">
                <a:solidFill>
                  <a:schemeClr val="tx1"/>
                </a:solidFill>
              </a:rPr>
              <a:t>/Library/</a:t>
            </a:r>
            <a:r>
              <a:rPr lang="en-US" sz="2667" dirty="0" err="1">
                <a:solidFill>
                  <a:schemeClr val="tx1"/>
                </a:solidFill>
              </a:rPr>
              <a:t>SecMemoryAllocationLib</a:t>
            </a:r>
            <a:r>
              <a:rPr lang="en-US" sz="2667" dirty="0">
                <a:solidFill>
                  <a:schemeClr val="tx1"/>
                </a:solidFill>
              </a:rPr>
              <a:t>/SecMemoryAllocationLib.inf</a:t>
            </a:r>
          </a:p>
          <a:p>
            <a:pPr lvl="1"/>
            <a:r>
              <a:rPr lang="en-US" sz="2267" dirty="0"/>
              <a:t>Allocate memory in PHIT-&gt;</a:t>
            </a:r>
            <a:r>
              <a:rPr lang="en-US" sz="2267" dirty="0" err="1"/>
              <a:t>EfiFreeMemoryTop</a:t>
            </a:r>
            <a:endParaRPr lang="en-US" sz="2267" dirty="0"/>
          </a:p>
          <a:p>
            <a:pPr lvl="1"/>
            <a:r>
              <a:rPr lang="en-US" sz="2267" dirty="0"/>
              <a:t>Create a Memory Allocation HOB</a:t>
            </a:r>
          </a:p>
          <a:p>
            <a:r>
              <a:rPr lang="en-US" sz="2667" dirty="0" err="1">
                <a:solidFill>
                  <a:schemeClr val="tx1"/>
                </a:solidFill>
              </a:rPr>
              <a:t>PrePiLib|OvmfPkg</a:t>
            </a:r>
            <a:r>
              <a:rPr lang="en-US" sz="2667" dirty="0">
                <a:solidFill>
                  <a:schemeClr val="tx1"/>
                </a:solidFill>
              </a:rPr>
              <a:t>/Library/</a:t>
            </a:r>
            <a:r>
              <a:rPr lang="en-US" sz="2667" dirty="0" err="1">
                <a:solidFill>
                  <a:schemeClr val="tx1"/>
                </a:solidFill>
              </a:rPr>
              <a:t>PrePiLibTdx</a:t>
            </a:r>
            <a:r>
              <a:rPr lang="en-US" sz="2667" dirty="0">
                <a:solidFill>
                  <a:schemeClr val="tx1"/>
                </a:solidFill>
              </a:rPr>
              <a:t>/PrePiLibTdx.inf</a:t>
            </a:r>
          </a:p>
          <a:p>
            <a:pPr lvl="1"/>
            <a:r>
              <a:rPr lang="en-US" sz="2267" dirty="0" err="1"/>
              <a:t>FwVol.c</a:t>
            </a:r>
            <a:r>
              <a:rPr lang="en-US" sz="2267" dirty="0"/>
              <a:t> : Ffs APIs</a:t>
            </a:r>
          </a:p>
          <a:p>
            <a:pPr lvl="1"/>
            <a:r>
              <a:rPr lang="en-US" sz="2267" dirty="0" err="1"/>
              <a:t>PrePiLib.c</a:t>
            </a:r>
            <a:r>
              <a:rPr lang="en-US" sz="2267" dirty="0"/>
              <a:t> : load DXE core</a:t>
            </a:r>
          </a:p>
        </p:txBody>
      </p:sp>
    </p:spTree>
    <p:extLst>
      <p:ext uri="{BB962C8B-B14F-4D97-AF65-F5344CB8AC3E}">
        <p14:creationId xmlns:p14="http://schemas.microsoft.com/office/powerpoint/2010/main" val="1507845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a:t>Exception</a:t>
            </a:r>
            <a:endParaRPr lang="en-US" dirty="0"/>
          </a:p>
        </p:txBody>
      </p:sp>
      <p:sp>
        <p:nvSpPr>
          <p:cNvPr id="6" name="Rectangle: Rounded Corners 5">
            <a:extLst>
              <a:ext uri="{FF2B5EF4-FFF2-40B4-BE49-F238E27FC236}">
                <a16:creationId xmlns:a16="http://schemas.microsoft.com/office/drawing/2014/main" id="{E5503B9B-9CA6-4342-8499-C0D2FCAC02E1}"/>
              </a:ext>
            </a:extLst>
          </p:cNvPr>
          <p:cNvSpPr/>
          <p:nvPr/>
        </p:nvSpPr>
        <p:spPr>
          <a:xfrm>
            <a:off x="3845873" y="1640844"/>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Module</a:t>
            </a:r>
          </a:p>
        </p:txBody>
      </p:sp>
      <p:sp>
        <p:nvSpPr>
          <p:cNvPr id="7" name="Rectangle: Rounded Corners 6">
            <a:extLst>
              <a:ext uri="{FF2B5EF4-FFF2-40B4-BE49-F238E27FC236}">
                <a16:creationId xmlns:a16="http://schemas.microsoft.com/office/drawing/2014/main" id="{7A01A013-0BAF-4BAD-A2FC-5EB5695217EC}"/>
              </a:ext>
            </a:extLst>
          </p:cNvPr>
          <p:cNvSpPr/>
          <p:nvPr/>
        </p:nvSpPr>
        <p:spPr>
          <a:xfrm>
            <a:off x="3845873" y="2713353"/>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CpuExceptionLib</a:t>
            </a:r>
          </a:p>
        </p:txBody>
      </p:sp>
      <p:sp>
        <p:nvSpPr>
          <p:cNvPr id="8" name="Rectangle: Rounded Corners 7">
            <a:extLst>
              <a:ext uri="{FF2B5EF4-FFF2-40B4-BE49-F238E27FC236}">
                <a16:creationId xmlns:a16="http://schemas.microsoft.com/office/drawing/2014/main" id="{496FF840-D284-4EB6-817A-C9814AF233BE}"/>
              </a:ext>
            </a:extLst>
          </p:cNvPr>
          <p:cNvSpPr/>
          <p:nvPr/>
        </p:nvSpPr>
        <p:spPr>
          <a:xfrm>
            <a:off x="2340869" y="3939193"/>
            <a:ext cx="1879440" cy="7642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VmgExitLib</a:t>
            </a:r>
          </a:p>
          <a:p>
            <a:pPr algn="ctr"/>
            <a:r>
              <a:rPr lang="en-US">
                <a:solidFill>
                  <a:schemeClr val="tx1"/>
                </a:solidFill>
              </a:rPr>
              <a:t>(AMD SEV #VC)</a:t>
            </a:r>
          </a:p>
        </p:txBody>
      </p:sp>
      <p:cxnSp>
        <p:nvCxnSpPr>
          <p:cNvPr id="11" name="Straight Arrow Connector 10">
            <a:extLst>
              <a:ext uri="{FF2B5EF4-FFF2-40B4-BE49-F238E27FC236}">
                <a16:creationId xmlns:a16="http://schemas.microsoft.com/office/drawing/2014/main" id="{163F41ED-A8DC-4BF4-AFE0-B518BEC48BAE}"/>
              </a:ext>
            </a:extLst>
          </p:cNvPr>
          <p:cNvCxnSpPr>
            <a:stCxn id="6" idx="2"/>
            <a:endCxn id="7" idx="0"/>
          </p:cNvCxnSpPr>
          <p:nvPr/>
        </p:nvCxnSpPr>
        <p:spPr>
          <a:xfrm>
            <a:off x="4922810" y="2110075"/>
            <a:ext cx="0" cy="6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59F2CB-571D-40EA-A8FB-8A5D720703A3}"/>
              </a:ext>
            </a:extLst>
          </p:cNvPr>
          <p:cNvCxnSpPr>
            <a:cxnSpLocks/>
            <a:stCxn id="7" idx="2"/>
            <a:endCxn id="8" idx="0"/>
          </p:cNvCxnSpPr>
          <p:nvPr/>
        </p:nvCxnSpPr>
        <p:spPr>
          <a:xfrm flipH="1">
            <a:off x="3280589" y="3182584"/>
            <a:ext cx="1642221"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BC466C3C-8219-4845-8CF8-8C81D7DD10B6}"/>
              </a:ext>
            </a:extLst>
          </p:cNvPr>
          <p:cNvSpPr/>
          <p:nvPr/>
        </p:nvSpPr>
        <p:spPr>
          <a:xfrm>
            <a:off x="5999747" y="3939194"/>
            <a:ext cx="1879440" cy="7642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VmTdExitLib</a:t>
            </a:r>
          </a:p>
          <a:p>
            <a:pPr algn="ctr"/>
            <a:r>
              <a:rPr lang="en-US">
                <a:solidFill>
                  <a:schemeClr val="tx1"/>
                </a:solidFill>
              </a:rPr>
              <a:t>(Intel TDX #VE)</a:t>
            </a:r>
          </a:p>
        </p:txBody>
      </p:sp>
      <p:cxnSp>
        <p:nvCxnSpPr>
          <p:cNvPr id="35" name="Straight Arrow Connector 34">
            <a:extLst>
              <a:ext uri="{FF2B5EF4-FFF2-40B4-BE49-F238E27FC236}">
                <a16:creationId xmlns:a16="http://schemas.microsoft.com/office/drawing/2014/main" id="{F3325A3B-93BE-46A0-A0CB-5E9EAFE68FE0}"/>
              </a:ext>
            </a:extLst>
          </p:cNvPr>
          <p:cNvCxnSpPr>
            <a:cxnSpLocks/>
            <a:stCxn id="7" idx="2"/>
            <a:endCxn id="33" idx="0"/>
          </p:cNvCxnSpPr>
          <p:nvPr/>
        </p:nvCxnSpPr>
        <p:spPr>
          <a:xfrm>
            <a:off x="4922810" y="3182584"/>
            <a:ext cx="2016657" cy="75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292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VmTdExitLib</a:t>
            </a:r>
            <a:r>
              <a:rPr lang="en-US" dirty="0"/>
              <a:t> – </a:t>
            </a:r>
            <a:r>
              <a:rPr lang="en-US" dirty="0" err="1"/>
              <a:t>VmTdExitVeHandler.c</a:t>
            </a:r>
            <a:endParaRPr lang="en-US" dirty="0"/>
          </a:p>
        </p:txBody>
      </p:sp>
      <p:sp>
        <p:nvSpPr>
          <p:cNvPr id="3" name="Content Placeholder 2"/>
          <p:cNvSpPr>
            <a:spLocks noGrp="1"/>
          </p:cNvSpPr>
          <p:nvPr>
            <p:ph sz="quarter" idx="13"/>
          </p:nvPr>
        </p:nvSpPr>
        <p:spPr/>
        <p:txBody>
          <a:bodyPr>
            <a:normAutofit/>
          </a:bodyPr>
          <a:lstStyle/>
          <a:p>
            <a:r>
              <a:rPr lang="en-US" sz="2667" dirty="0">
                <a:solidFill>
                  <a:schemeClr val="tx1"/>
                </a:solidFill>
              </a:rPr>
              <a:t>TDVF provides the default #VE exception handler</a:t>
            </a:r>
          </a:p>
          <a:p>
            <a:r>
              <a:rPr lang="en-US" sz="2667" dirty="0">
                <a:solidFill>
                  <a:schemeClr val="tx1"/>
                </a:solidFill>
              </a:rPr>
              <a:t>#VE handler also convert below forbidden instruction to the TDCALL[TDG.VP.VMCALL]&lt;INSTRUCTION.XX&gt;</a:t>
            </a:r>
          </a:p>
          <a:p>
            <a:pPr lvl="1"/>
            <a:r>
              <a:rPr lang="en-US" sz="2267" dirty="0"/>
              <a:t>CPUID =&gt; TDCALL [TDG.VP.VMCALL] &lt;INSTRUCTION.CPUID&gt;</a:t>
            </a:r>
          </a:p>
          <a:p>
            <a:pPr lvl="1"/>
            <a:r>
              <a:rPr lang="en-US" sz="2267" dirty="0">
                <a:solidFill>
                  <a:schemeClr val="tx1"/>
                </a:solidFill>
              </a:rPr>
              <a:t>IO =&gt; </a:t>
            </a:r>
            <a:r>
              <a:rPr lang="en-US" sz="2267" dirty="0"/>
              <a:t>TDCALL [TDG.VP.VMCALL] &lt;INSTRUCTION.IO&gt;</a:t>
            </a:r>
          </a:p>
          <a:p>
            <a:pPr lvl="1"/>
            <a:r>
              <a:rPr lang="en-US" sz="2267" dirty="0"/>
              <a:t>RDMSR =&gt; TDCALL [TDG.VP.VMCALL] &lt;INSTRUCTION.RDMSR&gt;</a:t>
            </a:r>
          </a:p>
          <a:p>
            <a:pPr lvl="1"/>
            <a:r>
              <a:rPr lang="en-US" sz="2267" dirty="0"/>
              <a:t>WRMSR =&gt; TDCALL [TDG.VP.VMCALL] &lt;INSTRUCTION.WRMSR&gt;</a:t>
            </a:r>
          </a:p>
          <a:p>
            <a:r>
              <a:rPr lang="en-US" sz="2667" dirty="0">
                <a:solidFill>
                  <a:schemeClr val="tx1"/>
                </a:solidFill>
              </a:rPr>
              <a:t>#VE handler is registered in early SEC and DXE phases</a:t>
            </a:r>
          </a:p>
          <a:p>
            <a:r>
              <a:rPr lang="en-US" sz="2667" dirty="0">
                <a:solidFill>
                  <a:schemeClr val="tx1"/>
                </a:solidFill>
              </a:rPr>
              <a:t>See next slides for the #VE handler flow.</a:t>
            </a:r>
          </a:p>
          <a:p>
            <a:pPr lvl="1"/>
            <a:endParaRPr lang="en-US" sz="2667" dirty="0"/>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1639881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D81C7-5F7F-4010-8D8A-B84852D8C7BF}"/>
              </a:ext>
            </a:extLst>
          </p:cNvPr>
          <p:cNvPicPr>
            <a:picLocks noChangeAspect="1"/>
          </p:cNvPicPr>
          <p:nvPr/>
        </p:nvPicPr>
        <p:blipFill>
          <a:blip r:embed="rId2"/>
          <a:stretch>
            <a:fillRect/>
          </a:stretch>
        </p:blipFill>
        <p:spPr>
          <a:xfrm>
            <a:off x="-6838" y="772510"/>
            <a:ext cx="12177413" cy="6030311"/>
          </a:xfrm>
          <a:prstGeom prst="rect">
            <a:avLst/>
          </a:prstGeom>
        </p:spPr>
      </p:pic>
      <p:sp>
        <p:nvSpPr>
          <p:cNvPr id="10" name="Title 1">
            <a:extLst>
              <a:ext uri="{FF2B5EF4-FFF2-40B4-BE49-F238E27FC236}">
                <a16:creationId xmlns:a16="http://schemas.microsoft.com/office/drawing/2014/main" id="{B95E0091-DED6-4788-884D-7904B6DEE927}"/>
              </a:ext>
            </a:extLst>
          </p:cNvPr>
          <p:cNvSpPr>
            <a:spLocks noGrp="1"/>
          </p:cNvSpPr>
          <p:nvPr>
            <p:ph type="title"/>
          </p:nvPr>
        </p:nvSpPr>
        <p:spPr>
          <a:xfrm>
            <a:off x="607484" y="242173"/>
            <a:ext cx="9860819" cy="648584"/>
          </a:xfrm>
        </p:spPr>
        <p:txBody>
          <a:bodyPr>
            <a:normAutofit fontScale="90000"/>
          </a:bodyPr>
          <a:lstStyle/>
          <a:p>
            <a:r>
              <a:rPr lang="en-US" dirty="0" err="1"/>
              <a:t>VmTdExitLib</a:t>
            </a:r>
            <a:r>
              <a:rPr lang="en-US" dirty="0"/>
              <a:t> – #VE handler flow</a:t>
            </a:r>
          </a:p>
        </p:txBody>
      </p:sp>
    </p:spTree>
    <p:extLst>
      <p:ext uri="{BB962C8B-B14F-4D97-AF65-F5344CB8AC3E}">
        <p14:creationId xmlns:p14="http://schemas.microsoft.com/office/powerpoint/2010/main" val="785652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95E0091-DED6-4788-884D-7904B6DEE927}"/>
              </a:ext>
            </a:extLst>
          </p:cNvPr>
          <p:cNvSpPr>
            <a:spLocks noGrp="1"/>
          </p:cNvSpPr>
          <p:nvPr>
            <p:ph type="title"/>
          </p:nvPr>
        </p:nvSpPr>
        <p:spPr>
          <a:xfrm>
            <a:off x="607484" y="242173"/>
            <a:ext cx="9860819" cy="648584"/>
          </a:xfrm>
        </p:spPr>
        <p:txBody>
          <a:bodyPr>
            <a:normAutofit fontScale="90000"/>
          </a:bodyPr>
          <a:lstStyle/>
          <a:p>
            <a:r>
              <a:rPr lang="en-US" dirty="0"/>
              <a:t>CPUID (0x21,0)</a:t>
            </a:r>
          </a:p>
        </p:txBody>
      </p:sp>
      <p:pic>
        <p:nvPicPr>
          <p:cNvPr id="1026" name="Picture 1">
            <a:extLst>
              <a:ext uri="{FF2B5EF4-FFF2-40B4-BE49-F238E27FC236}">
                <a16:creationId xmlns:a16="http://schemas.microsoft.com/office/drawing/2014/main" id="{FBBB0D72-28F3-4CD3-BDF3-358791301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025" y="690563"/>
            <a:ext cx="6324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EC044BD8-9E66-4512-B892-80EA5DE6C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893" y="4972050"/>
            <a:ext cx="64198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04A7E8EF-6679-48B6-B345-F4413DCEB002}"/>
              </a:ext>
            </a:extLst>
          </p:cNvPr>
          <p:cNvSpPr>
            <a:spLocks noGrp="1"/>
          </p:cNvSpPr>
          <p:nvPr>
            <p:ph sz="quarter" idx="13"/>
          </p:nvPr>
        </p:nvSpPr>
        <p:spPr>
          <a:xfrm>
            <a:off x="607486" y="1111469"/>
            <a:ext cx="4287708" cy="5060735"/>
          </a:xfrm>
        </p:spPr>
        <p:txBody>
          <a:bodyPr>
            <a:normAutofit/>
          </a:bodyPr>
          <a:lstStyle/>
          <a:p>
            <a:r>
              <a:rPr lang="en-US" sz="2667" dirty="0">
                <a:solidFill>
                  <a:schemeClr val="tx1"/>
                </a:solidFill>
              </a:rPr>
              <a:t>New CPUID is imported to detect Td guest</a:t>
            </a:r>
          </a:p>
          <a:p>
            <a:r>
              <a:rPr lang="en-US" sz="2667" dirty="0">
                <a:solidFill>
                  <a:schemeClr val="tx1"/>
                </a:solidFill>
              </a:rPr>
              <a:t>Leaf – 0x21</a:t>
            </a:r>
          </a:p>
          <a:p>
            <a:r>
              <a:rPr lang="en-US" sz="2667" dirty="0">
                <a:solidFill>
                  <a:schemeClr val="tx1"/>
                </a:solidFill>
              </a:rPr>
              <a:t>Sub leaf – 0x0</a:t>
            </a:r>
          </a:p>
          <a:p>
            <a:r>
              <a:rPr lang="fr-FR" sz="2667" dirty="0">
                <a:solidFill>
                  <a:schemeClr val="tx1"/>
                </a:solidFill>
                <a:hlinkClick r:id="rId4"/>
              </a:rPr>
              <a:t>https://software.intel.com/content/dam/develop/external/us/en/documents/tdx-module-1eas-v0.85.039.pdf</a:t>
            </a:r>
            <a:r>
              <a:rPr lang="fr-FR" sz="2667" dirty="0">
                <a:solidFill>
                  <a:schemeClr val="tx1"/>
                </a:solidFill>
              </a:rPr>
              <a:t>  </a:t>
            </a:r>
            <a:r>
              <a:rPr lang="fr-FR" sz="2667" dirty="0" err="1">
                <a:solidFill>
                  <a:schemeClr val="tx1"/>
                </a:solidFill>
              </a:rPr>
              <a:t>chapter</a:t>
            </a:r>
            <a:r>
              <a:rPr lang="fr-FR" sz="2667" dirty="0">
                <a:solidFill>
                  <a:schemeClr val="tx1"/>
                </a:solidFill>
              </a:rPr>
              <a:t> 9.</a:t>
            </a:r>
            <a:endParaRPr lang="en-US" sz="2667" dirty="0">
              <a:solidFill>
                <a:schemeClr val="tx1"/>
              </a:solidFill>
            </a:endParaRPr>
          </a:p>
          <a:p>
            <a:pPr lvl="1"/>
            <a:endParaRPr lang="en-US" sz="2667" dirty="0"/>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3490075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35</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608761" y="2571092"/>
            <a:ext cx="5004936"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DXE Phase</a:t>
            </a:r>
          </a:p>
        </p:txBody>
      </p:sp>
    </p:spTree>
    <p:extLst>
      <p:ext uri="{BB962C8B-B14F-4D97-AF65-F5344CB8AC3E}">
        <p14:creationId xmlns:p14="http://schemas.microsoft.com/office/powerpoint/2010/main" val="2962408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9600" y="105591"/>
            <a:ext cx="10972800" cy="837992"/>
          </a:xfrm>
        </p:spPr>
        <p:txBody>
          <a:bodyPr>
            <a:normAutofit/>
          </a:bodyPr>
          <a:lstStyle/>
          <a:p>
            <a:r>
              <a:rPr lang="en-US" dirty="0"/>
              <a:t>DXE Phase</a:t>
            </a: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36</a:t>
            </a:fld>
            <a:endParaRPr lang="en-US" dirty="0"/>
          </a:p>
        </p:txBody>
      </p:sp>
      <p:sp>
        <p:nvSpPr>
          <p:cNvPr id="6" name="Content Placeholder 2">
            <a:extLst>
              <a:ext uri="{FF2B5EF4-FFF2-40B4-BE49-F238E27FC236}">
                <a16:creationId xmlns:a16="http://schemas.microsoft.com/office/drawing/2014/main" id="{3B1E4A74-E958-4F6D-A693-8AADA9E48F1C}"/>
              </a:ext>
            </a:extLst>
          </p:cNvPr>
          <p:cNvSpPr>
            <a:spLocks noGrp="1"/>
          </p:cNvSpPr>
          <p:nvPr>
            <p:ph sz="quarter" idx="13"/>
          </p:nvPr>
        </p:nvSpPr>
        <p:spPr>
          <a:xfrm>
            <a:off x="607485" y="836579"/>
            <a:ext cx="10970683" cy="5335625"/>
          </a:xfrm>
        </p:spPr>
        <p:txBody>
          <a:bodyPr>
            <a:normAutofit fontScale="85000" lnSpcReduction="20000"/>
          </a:bodyPr>
          <a:lstStyle/>
          <a:p>
            <a:r>
              <a:rPr lang="en-US" sz="2667" dirty="0">
                <a:solidFill>
                  <a:schemeClr val="tx1"/>
                </a:solidFill>
              </a:rPr>
              <a:t>DXE Core</a:t>
            </a:r>
          </a:p>
          <a:p>
            <a:r>
              <a:rPr lang="en-US" sz="2667" dirty="0" err="1">
                <a:solidFill>
                  <a:schemeClr val="tx1"/>
                </a:solidFill>
              </a:rPr>
              <a:t>TdxDxe</a:t>
            </a:r>
            <a:endParaRPr lang="en-US" sz="2667" dirty="0">
              <a:solidFill>
                <a:schemeClr val="tx1"/>
              </a:solidFill>
            </a:endParaRPr>
          </a:p>
          <a:p>
            <a:r>
              <a:rPr lang="en-US" sz="2667" dirty="0" err="1">
                <a:solidFill>
                  <a:schemeClr val="tx1"/>
                </a:solidFill>
              </a:rPr>
              <a:t>IoMmuDxe</a:t>
            </a:r>
            <a:endParaRPr lang="en-US" sz="2667" dirty="0">
              <a:solidFill>
                <a:schemeClr val="tx1"/>
              </a:solidFill>
            </a:endParaRPr>
          </a:p>
          <a:p>
            <a:pPr lvl="1"/>
            <a:r>
              <a:rPr lang="en-US" sz="2267" dirty="0" err="1">
                <a:solidFill>
                  <a:schemeClr val="tx1"/>
                </a:solidFill>
              </a:rPr>
              <a:t>MemEncryptTdxLib</a:t>
            </a:r>
            <a:endParaRPr lang="en-US" sz="2267" dirty="0">
              <a:solidFill>
                <a:schemeClr val="tx1"/>
              </a:solidFill>
            </a:endParaRPr>
          </a:p>
          <a:p>
            <a:r>
              <a:rPr lang="en-US" sz="2667" dirty="0">
                <a:solidFill>
                  <a:schemeClr val="tx1"/>
                </a:solidFill>
              </a:rPr>
              <a:t>TdTcg2Dxe</a:t>
            </a:r>
          </a:p>
          <a:p>
            <a:pPr lvl="1"/>
            <a:r>
              <a:rPr lang="en-US" sz="2267" dirty="0" err="1"/>
              <a:t>HashLibBaseCryptoRouterTdx</a:t>
            </a:r>
            <a:endParaRPr lang="en-US" sz="2267" dirty="0"/>
          </a:p>
          <a:p>
            <a:pPr lvl="1"/>
            <a:r>
              <a:rPr lang="en-US" sz="2267" dirty="0" err="1"/>
              <a:t>DxeTpmMeasurementLib</a:t>
            </a:r>
            <a:endParaRPr lang="en-US" sz="2267" dirty="0"/>
          </a:p>
          <a:p>
            <a:r>
              <a:rPr lang="en-US" dirty="0">
                <a:solidFill>
                  <a:schemeClr val="tx1"/>
                </a:solidFill>
              </a:rPr>
              <a:t>Td measurement and Measure boot</a:t>
            </a:r>
          </a:p>
          <a:p>
            <a:r>
              <a:rPr lang="en-US" dirty="0">
                <a:solidFill>
                  <a:schemeClr val="tx1"/>
                </a:solidFill>
              </a:rPr>
              <a:t>Some DXE Drivers not allowed to load/start in Td guest</a:t>
            </a:r>
          </a:p>
          <a:p>
            <a:pPr lvl="1"/>
            <a:r>
              <a:rPr lang="en-US" dirty="0">
                <a:solidFill>
                  <a:schemeClr val="tx1"/>
                </a:solidFill>
              </a:rPr>
              <a:t>Network stack</a:t>
            </a:r>
          </a:p>
          <a:p>
            <a:pPr lvl="1"/>
            <a:r>
              <a:rPr lang="en-US" dirty="0"/>
              <a:t>RNG</a:t>
            </a:r>
          </a:p>
          <a:p>
            <a:pPr lvl="1"/>
            <a:r>
              <a:rPr lang="en-US" dirty="0">
                <a:solidFill>
                  <a:schemeClr val="tx1"/>
                </a:solidFill>
              </a:rPr>
              <a:t>etc.</a:t>
            </a:r>
          </a:p>
          <a:p>
            <a:r>
              <a:rPr lang="en-US" sz="2667" dirty="0">
                <a:solidFill>
                  <a:schemeClr val="tx1"/>
                </a:solidFill>
              </a:rPr>
              <a:t>Other DXE Phase drivers</a:t>
            </a:r>
          </a:p>
          <a:p>
            <a:pPr lvl="1"/>
            <a:r>
              <a:rPr lang="en-US" sz="2000" dirty="0" err="1"/>
              <a:t>IncompatiblePciDeviceSupportDxe</a:t>
            </a:r>
            <a:endParaRPr lang="en-US" sz="2000" dirty="0"/>
          </a:p>
          <a:p>
            <a:pPr lvl="1"/>
            <a:r>
              <a:rPr lang="en-US" sz="2267" dirty="0" err="1">
                <a:solidFill>
                  <a:schemeClr val="tx1"/>
                </a:solidFill>
              </a:rPr>
              <a:t>AcpiPlatformDxe</a:t>
            </a:r>
            <a:endParaRPr lang="en-US" sz="2267" dirty="0">
              <a:solidFill>
                <a:schemeClr val="tx1"/>
              </a:solidFill>
            </a:endParaRPr>
          </a:p>
          <a:p>
            <a:pPr lvl="1"/>
            <a:r>
              <a:rPr lang="en-US" sz="2267" dirty="0" err="1">
                <a:solidFill>
                  <a:schemeClr val="tx1"/>
                </a:solidFill>
              </a:rPr>
              <a:t>LocalApicTimerDxe</a:t>
            </a:r>
            <a:endParaRPr lang="en-US" sz="2267" dirty="0">
              <a:solidFill>
                <a:schemeClr val="tx1"/>
              </a:solidFill>
            </a:endParaRPr>
          </a:p>
          <a:p>
            <a:pPr lvl="1"/>
            <a:r>
              <a:rPr lang="en-US" sz="2267" dirty="0" err="1">
                <a:solidFill>
                  <a:schemeClr val="tx1"/>
                </a:solidFill>
              </a:rPr>
              <a:t>EmuVariableFvbRuntimeDxe</a:t>
            </a:r>
            <a:endParaRPr lang="en-US" sz="2267" dirty="0">
              <a:solidFill>
                <a:schemeClr val="tx1"/>
              </a:solidFill>
            </a:endParaRPr>
          </a:p>
          <a:p>
            <a:endParaRPr lang="en-US" sz="2667" dirty="0">
              <a:solidFill>
                <a:schemeClr val="tx1"/>
              </a:solidFill>
            </a:endParaRPr>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570081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DXE Core </a:t>
            </a:r>
          </a:p>
        </p:txBody>
      </p:sp>
      <p:sp>
        <p:nvSpPr>
          <p:cNvPr id="3" name="Content Placeholder 2"/>
          <p:cNvSpPr>
            <a:spLocks noGrp="1"/>
          </p:cNvSpPr>
          <p:nvPr>
            <p:ph sz="quarter" idx="13"/>
          </p:nvPr>
        </p:nvSpPr>
        <p:spPr>
          <a:xfrm>
            <a:off x="607485" y="1328236"/>
            <a:ext cx="10970683" cy="4843968"/>
          </a:xfrm>
        </p:spPr>
        <p:txBody>
          <a:bodyPr>
            <a:normAutofit/>
          </a:bodyPr>
          <a:lstStyle/>
          <a:p>
            <a:r>
              <a:rPr lang="en-US" sz="2667" dirty="0" err="1">
                <a:solidFill>
                  <a:schemeClr val="tx1"/>
                </a:solidFill>
              </a:rPr>
              <a:t>FwVolRead.c</a:t>
            </a:r>
            <a:r>
              <a:rPr lang="en-US" sz="2667" dirty="0">
                <a:solidFill>
                  <a:schemeClr val="tx1"/>
                </a:solidFill>
              </a:rPr>
              <a:t> – SMM is not supported in Td guest</a:t>
            </a:r>
          </a:p>
          <a:p>
            <a:r>
              <a:rPr lang="en-US" sz="2667" dirty="0">
                <a:solidFill>
                  <a:schemeClr val="tx1"/>
                </a:solidFill>
              </a:rPr>
              <a:t>Handle the </a:t>
            </a:r>
            <a:r>
              <a:rPr lang="en-US" sz="2667" dirty="0" err="1">
                <a:solidFill>
                  <a:schemeClr val="tx1"/>
                </a:solidFill>
              </a:rPr>
              <a:t>Tdx</a:t>
            </a:r>
            <a:r>
              <a:rPr lang="en-US" sz="2667" dirty="0">
                <a:solidFill>
                  <a:schemeClr val="tx1"/>
                </a:solidFill>
              </a:rPr>
              <a:t> private memory</a:t>
            </a:r>
          </a:p>
          <a:p>
            <a:pPr lvl="1"/>
            <a:r>
              <a:rPr lang="en-US" sz="1900" dirty="0">
                <a:solidFill>
                  <a:schemeClr val="tx1"/>
                </a:solidFill>
              </a:rPr>
              <a:t>Most memory in a trusted domain is private to the VM. Its contents are encrypted with keys unique to the VM.</a:t>
            </a:r>
          </a:p>
          <a:p>
            <a:pPr lvl="1"/>
            <a:r>
              <a:rPr lang="en-US" sz="1900" dirty="0">
                <a:solidFill>
                  <a:schemeClr val="tx1"/>
                </a:solidFill>
              </a:rPr>
              <a:t>Guest OS looks at the memory mapped generated by the firmware to make decisions about which resources are private or shared.</a:t>
            </a:r>
          </a:p>
          <a:p>
            <a:pPr lvl="1"/>
            <a:r>
              <a:rPr lang="en-US" sz="1900" dirty="0">
                <a:solidFill>
                  <a:schemeClr val="tx1"/>
                </a:solidFill>
              </a:rPr>
              <a:t>EDK2 introduce a memory attribute called </a:t>
            </a:r>
            <a:r>
              <a:rPr lang="en-US" sz="1900" dirty="0">
                <a:solidFill>
                  <a:schemeClr val="tx1"/>
                </a:solidFill>
                <a:highlight>
                  <a:srgbClr val="FFFF00"/>
                </a:highlight>
              </a:rPr>
              <a:t>EFI_MEMORY_CPU_CRYPTO</a:t>
            </a:r>
            <a:r>
              <a:rPr lang="en-US" sz="1900" dirty="0">
                <a:solidFill>
                  <a:schemeClr val="tx1"/>
                </a:solidFill>
              </a:rPr>
              <a:t> and we identify the private memory regions with this attribute.</a:t>
            </a:r>
          </a:p>
          <a:p>
            <a:pPr lvl="1"/>
            <a:r>
              <a:rPr lang="en-US" sz="1900" dirty="0"/>
              <a:t>We introduce a new HOB resource attribute (</a:t>
            </a:r>
            <a:r>
              <a:rPr lang="en-US" sz="1900" dirty="0">
                <a:highlight>
                  <a:srgbClr val="FFFF00"/>
                </a:highlight>
              </a:rPr>
              <a:t>EFI_RESOURCE_ATTRIBUTE_ENCRYPTED</a:t>
            </a:r>
            <a:r>
              <a:rPr lang="en-US" sz="1900" dirty="0"/>
              <a:t>) which is set to describe memory resources in SEC phase</a:t>
            </a:r>
          </a:p>
          <a:p>
            <a:pPr lvl="1"/>
            <a:r>
              <a:rPr lang="en-US" sz="1900" dirty="0"/>
              <a:t>Extend DXE Core’s conversion table to convert new resource attribute (</a:t>
            </a:r>
            <a:r>
              <a:rPr lang="en-US" sz="1900" dirty="0">
                <a:highlight>
                  <a:srgbClr val="FFFF00"/>
                </a:highlight>
              </a:rPr>
              <a:t>EFI_RESOURCE_ATTRIBUTE_ENCRYPTED</a:t>
            </a:r>
            <a:r>
              <a:rPr lang="en-US" sz="1900" dirty="0"/>
              <a:t>) into the existing </a:t>
            </a:r>
            <a:r>
              <a:rPr lang="en-US" sz="1900" dirty="0">
                <a:highlight>
                  <a:srgbClr val="FFFF00"/>
                </a:highlight>
              </a:rPr>
              <a:t>EFI_MEMORY_CPU_CRYPTO</a:t>
            </a:r>
            <a:r>
              <a:rPr lang="en-US" sz="1900" dirty="0"/>
              <a:t> memory attribute</a:t>
            </a:r>
          </a:p>
          <a:p>
            <a:pPr lvl="1"/>
            <a:r>
              <a:rPr lang="en-US" sz="2267" dirty="0">
                <a:solidFill>
                  <a:schemeClr val="tx1"/>
                </a:solidFill>
              </a:rPr>
              <a:t>See next slides for detailed implementation</a:t>
            </a:r>
          </a:p>
        </p:txBody>
      </p:sp>
    </p:spTree>
    <p:extLst>
      <p:ext uri="{BB962C8B-B14F-4D97-AF65-F5344CB8AC3E}">
        <p14:creationId xmlns:p14="http://schemas.microsoft.com/office/powerpoint/2010/main" val="1315561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sz="quarter" idx="13"/>
          </p:nvPr>
        </p:nvSpPr>
        <p:spPr/>
        <p:txBody>
          <a:bodyPr/>
          <a:lstStyle/>
          <a:p>
            <a:r>
              <a:rPr lang="en-US" dirty="0" err="1"/>
              <a:t>MdePkg</a:t>
            </a:r>
            <a:r>
              <a:rPr lang="en-US" dirty="0"/>
              <a:t>/Include/Pi/</a:t>
            </a:r>
            <a:r>
              <a:rPr lang="en-US" dirty="0" err="1"/>
              <a:t>PiHob.h</a:t>
            </a:r>
            <a:endParaRPr lang="en-US" dirty="0"/>
          </a:p>
          <a:p>
            <a:pPr lvl="1"/>
            <a:r>
              <a:rPr lang="en-US" sz="1467" dirty="0"/>
              <a:t>+//^M</a:t>
            </a:r>
          </a:p>
          <a:p>
            <a:pPr lvl="1"/>
            <a:r>
              <a:rPr lang="en-US" sz="1467" dirty="0"/>
              <a:t>+// Physical memory encrypted attribute. </a:t>
            </a:r>
            <a:r>
              <a:rPr lang="en-US" sz="1467" dirty="0" err="1"/>
              <a:t>This^M</a:t>
            </a:r>
            <a:endParaRPr lang="en-US" sz="1467" dirty="0"/>
          </a:p>
          <a:p>
            <a:pPr lvl="1"/>
            <a:r>
              <a:rPr lang="en-US" sz="1467" dirty="0"/>
              <a:t>+// memory uses platform </a:t>
            </a:r>
            <a:r>
              <a:rPr lang="en-US" sz="1467" dirty="0" err="1"/>
              <a:t>encrpytion</a:t>
            </a:r>
            <a:r>
              <a:rPr lang="en-US" sz="1467" dirty="0"/>
              <a:t> capabilities </a:t>
            </a:r>
            <a:r>
              <a:rPr lang="en-US" sz="1467" dirty="0" err="1"/>
              <a:t>for^M</a:t>
            </a:r>
            <a:endParaRPr lang="en-US" sz="1467" dirty="0"/>
          </a:p>
          <a:p>
            <a:pPr lvl="1"/>
            <a:r>
              <a:rPr lang="en-US" sz="1467" dirty="0"/>
              <a:t>+// protection. If this bit is clear, the memory </a:t>
            </a:r>
            <a:r>
              <a:rPr lang="en-US" sz="1467" dirty="0" err="1"/>
              <a:t>does^M</a:t>
            </a:r>
            <a:endParaRPr lang="en-US" sz="1467" dirty="0"/>
          </a:p>
          <a:p>
            <a:pPr lvl="1"/>
            <a:r>
              <a:rPr lang="en-US" sz="1467" dirty="0"/>
              <a:t>+// not use platform encryption </a:t>
            </a:r>
            <a:r>
              <a:rPr lang="en-US" sz="1467" dirty="0" err="1"/>
              <a:t>protection^M</a:t>
            </a:r>
            <a:endParaRPr lang="en-US" sz="1467" dirty="0"/>
          </a:p>
          <a:p>
            <a:pPr lvl="1"/>
            <a:r>
              <a:rPr lang="en-US" sz="1467" dirty="0"/>
              <a:t>+//^M</a:t>
            </a:r>
          </a:p>
          <a:p>
            <a:pPr lvl="1"/>
            <a:r>
              <a:rPr lang="en-US" sz="1467" dirty="0"/>
              <a:t>+#define EFI_RESOURCE_ATTRIBUTE_ENCRYPTED                0x04000000^M</a:t>
            </a:r>
          </a:p>
          <a:p>
            <a:r>
              <a:rPr lang="en-US" dirty="0" err="1"/>
              <a:t>MdeModulePkg</a:t>
            </a:r>
            <a:r>
              <a:rPr lang="en-US" dirty="0"/>
              <a:t>/Core/</a:t>
            </a:r>
            <a:r>
              <a:rPr lang="en-US" dirty="0" err="1"/>
              <a:t>Dxe</a:t>
            </a:r>
            <a:r>
              <a:rPr lang="en-US" dirty="0"/>
              <a:t>/</a:t>
            </a:r>
            <a:r>
              <a:rPr lang="en-US" dirty="0" err="1"/>
              <a:t>Gcd</a:t>
            </a:r>
            <a:r>
              <a:rPr lang="en-US" dirty="0"/>
              <a:t>/</a:t>
            </a:r>
            <a:r>
              <a:rPr lang="en-US" dirty="0" err="1"/>
              <a:t>Gcd.c</a:t>
            </a:r>
            <a:endParaRPr lang="en-US" dirty="0"/>
          </a:p>
          <a:p>
            <a:pPr lvl="1"/>
            <a:r>
              <a:rPr lang="en-US" dirty="0"/>
              <a:t>Extend  </a:t>
            </a:r>
            <a:r>
              <a:rPr lang="en-US" dirty="0" err="1"/>
              <a:t>mAttributeConversionTable</a:t>
            </a:r>
            <a:endParaRPr lang="en-US" dirty="0"/>
          </a:p>
          <a:p>
            <a:pPr lvl="1"/>
            <a:r>
              <a:rPr lang="en-US" dirty="0"/>
              <a:t>+  </a:t>
            </a:r>
            <a:r>
              <a:rPr lang="en-US" sz="1467" dirty="0"/>
              <a:t>{ EFI_RESOURCE_ATTRIBUTE_ENCRYPTED,               EFI_MEMORY_CPU_CRYPTO, </a:t>
            </a:r>
          </a:p>
        </p:txBody>
      </p:sp>
      <p:sp>
        <p:nvSpPr>
          <p:cNvPr id="4" name="Footer Placeholder 3"/>
          <p:cNvSpPr>
            <a:spLocks noGrp="1"/>
          </p:cNvSpPr>
          <p:nvPr>
            <p:ph type="ftr" sz="quarter" idx="3"/>
          </p:nvPr>
        </p:nvSpPr>
        <p:spPr/>
        <p:txBody>
          <a:bodyPr/>
          <a:lstStyle/>
          <a:p>
            <a:r>
              <a:rPr lang="en-US">
                <a:solidFill>
                  <a:prstClr val="black"/>
                </a:solidFill>
              </a:rPr>
              <a:t>Intel Confidential </a:t>
            </a:r>
            <a:endParaRPr lang="en-US" dirty="0">
              <a:solidFill>
                <a:prstClr val="black"/>
              </a:solidFill>
            </a:endParaRPr>
          </a:p>
        </p:txBody>
      </p:sp>
    </p:spTree>
    <p:extLst>
      <p:ext uri="{BB962C8B-B14F-4D97-AF65-F5344CB8AC3E}">
        <p14:creationId xmlns:p14="http://schemas.microsoft.com/office/powerpoint/2010/main" val="2851695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TdxDxe</a:t>
            </a:r>
            <a:r>
              <a:rPr lang="en-US" dirty="0"/>
              <a:t> </a:t>
            </a:r>
          </a:p>
        </p:txBody>
      </p:sp>
      <p:sp>
        <p:nvSpPr>
          <p:cNvPr id="3" name="Content Placeholder 2"/>
          <p:cNvSpPr>
            <a:spLocks noGrp="1"/>
          </p:cNvSpPr>
          <p:nvPr>
            <p:ph sz="quarter" idx="13"/>
          </p:nvPr>
        </p:nvSpPr>
        <p:spPr>
          <a:xfrm>
            <a:off x="607485" y="1328236"/>
            <a:ext cx="10970683" cy="4843968"/>
          </a:xfrm>
        </p:spPr>
        <p:txBody>
          <a:bodyPr>
            <a:normAutofit/>
          </a:bodyPr>
          <a:lstStyle/>
          <a:p>
            <a:r>
              <a:rPr lang="en-US" sz="2667" dirty="0" err="1">
                <a:solidFill>
                  <a:schemeClr val="tx1"/>
                </a:solidFill>
              </a:rPr>
              <a:t>OvmfPkg</a:t>
            </a:r>
            <a:r>
              <a:rPr lang="en-US" sz="2667" dirty="0">
                <a:solidFill>
                  <a:schemeClr val="tx1"/>
                </a:solidFill>
              </a:rPr>
              <a:t>/</a:t>
            </a:r>
            <a:r>
              <a:rPr lang="en-US" sz="2667" dirty="0" err="1">
                <a:solidFill>
                  <a:schemeClr val="tx1"/>
                </a:solidFill>
              </a:rPr>
              <a:t>TdxDxe</a:t>
            </a:r>
            <a:endParaRPr lang="en-US" sz="2667" dirty="0">
              <a:solidFill>
                <a:schemeClr val="tx1"/>
              </a:solidFill>
            </a:endParaRPr>
          </a:p>
          <a:p>
            <a:r>
              <a:rPr lang="en-US" sz="2667" dirty="0">
                <a:solidFill>
                  <a:schemeClr val="tx1"/>
                </a:solidFill>
              </a:rPr>
              <a:t>Dispatched early in DXE due to being listed in APRIORI. </a:t>
            </a:r>
          </a:p>
          <a:p>
            <a:pPr lvl="1"/>
            <a:r>
              <a:rPr lang="en-US" dirty="0"/>
              <a:t>Set </a:t>
            </a:r>
            <a:r>
              <a:rPr lang="en-US" dirty="0" err="1"/>
              <a:t>PcdCpuMaxLogicalProcessorNumber</a:t>
            </a:r>
            <a:r>
              <a:rPr lang="en-US" dirty="0"/>
              <a:t> by the number reported in TDINFO</a:t>
            </a:r>
          </a:p>
          <a:p>
            <a:pPr lvl="1"/>
            <a:r>
              <a:rPr lang="en-US" dirty="0"/>
              <a:t>Set </a:t>
            </a:r>
            <a:r>
              <a:rPr lang="en-US" dirty="0" err="1"/>
              <a:t>PcdOvmfHostBridgePciDevId</a:t>
            </a:r>
            <a:r>
              <a:rPr lang="en-US" dirty="0"/>
              <a:t> based on the </a:t>
            </a:r>
            <a:r>
              <a:rPr lang="en-US" dirty="0" err="1"/>
              <a:t>GuidHOB</a:t>
            </a:r>
            <a:r>
              <a:rPr lang="en-US" dirty="0"/>
              <a:t> (</a:t>
            </a:r>
            <a:r>
              <a:rPr lang="en-US" dirty="0" err="1"/>
              <a:t>gUefiOvmfPkgTdxPlatformGuid</a:t>
            </a:r>
            <a:r>
              <a:rPr lang="en-US" dirty="0"/>
              <a:t> ) so that we can make use of some </a:t>
            </a:r>
            <a:r>
              <a:rPr lang="en-US" dirty="0" err="1"/>
              <a:t>ovmf</a:t>
            </a:r>
            <a:r>
              <a:rPr lang="en-US" dirty="0"/>
              <a:t> modules that depend on it.</a:t>
            </a:r>
          </a:p>
          <a:p>
            <a:pPr lvl="1"/>
            <a:r>
              <a:rPr lang="en-US" dirty="0"/>
              <a:t>Initializes PcdPciMmio32, PcdPciMmio64 and </a:t>
            </a:r>
            <a:r>
              <a:rPr lang="en-US" dirty="0" err="1"/>
              <a:t>PcdPciIo</a:t>
            </a:r>
            <a:endParaRPr lang="en-US" dirty="0"/>
          </a:p>
          <a:p>
            <a:pPr lvl="1"/>
            <a:r>
              <a:rPr lang="en-US" dirty="0"/>
              <a:t>Sets </a:t>
            </a:r>
            <a:r>
              <a:rPr lang="en-US" dirty="0" err="1"/>
              <a:t>PcdTdRelocatedMailboxBase</a:t>
            </a:r>
            <a:r>
              <a:rPr lang="en-US" dirty="0"/>
              <a:t> to address where SEC relocated APs, needed for ACPI table</a:t>
            </a:r>
          </a:p>
        </p:txBody>
      </p:sp>
    </p:spTree>
    <p:extLst>
      <p:ext uri="{BB962C8B-B14F-4D97-AF65-F5344CB8AC3E}">
        <p14:creationId xmlns:p14="http://schemas.microsoft.com/office/powerpoint/2010/main" val="18764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dirty="0"/>
              <a:t>Background</a:t>
            </a:r>
          </a:p>
        </p:txBody>
      </p:sp>
      <p:sp>
        <p:nvSpPr>
          <p:cNvPr id="3" name="Content Placeholder 2"/>
          <p:cNvSpPr>
            <a:spLocks noGrp="1"/>
          </p:cNvSpPr>
          <p:nvPr>
            <p:ph idx="1"/>
          </p:nvPr>
        </p:nvSpPr>
        <p:spPr>
          <a:xfrm>
            <a:off x="838201" y="1130077"/>
            <a:ext cx="10745857" cy="4745728"/>
          </a:xfrm>
        </p:spPr>
        <p:txBody>
          <a:bodyPr>
            <a:normAutofit/>
          </a:bodyPr>
          <a:lstStyle/>
          <a:p>
            <a:r>
              <a:rPr lang="en-US" b="1" dirty="0"/>
              <a:t>Trust Domain Extensions (TDX)</a:t>
            </a:r>
            <a:r>
              <a:rPr lang="en-US" dirty="0"/>
              <a:t> is an Intel technology that extends Virtual Machines Extensions (VMX) and Multi-Key Total Memory Encryption (MKTME) with a new kind of virtual machine guest called </a:t>
            </a:r>
            <a:r>
              <a:rPr lang="en-US" b="1" dirty="0"/>
              <a:t>Trust Domain (TD)</a:t>
            </a:r>
            <a:r>
              <a:rPr lang="en-US" dirty="0"/>
              <a:t>.  A TD runs in a CPU mode which protects the confidentiality of its memory contents and its CPU state from any other software, including the hosting Virtual Machine Monitor (VMM), unless explicitly shared by the TD </a:t>
            </a:r>
            <a:r>
              <a:rPr lang="en-US"/>
              <a:t>itself.</a:t>
            </a:r>
          </a:p>
          <a:p>
            <a:endParaRPr lang="en-US" dirty="0"/>
          </a:p>
          <a:p>
            <a:r>
              <a:rPr lang="en-US" dirty="0"/>
              <a:t>Trusted Domain Virtual Firmware (TDVF) is the edk2 based firmware that will be used to boot the guest VM. Its pkg file is </a:t>
            </a:r>
            <a:r>
              <a:rPr lang="en-US" dirty="0">
                <a:highlight>
                  <a:srgbClr val="FFFF00"/>
                </a:highlight>
              </a:rPr>
              <a:t>OvmfPkgX64</a:t>
            </a:r>
            <a:r>
              <a:rPr lang="en-US">
                <a:highlight>
                  <a:srgbClr val="FFFF00"/>
                </a:highlight>
              </a:rPr>
              <a:t>.dsc</a:t>
            </a:r>
            <a:endParaRPr lang="en-US" dirty="0">
              <a:highlight>
                <a:srgbClr val="FFFF00"/>
              </a:highlight>
            </a:endParaRPr>
          </a:p>
        </p:txBody>
      </p:sp>
      <p:sp>
        <p:nvSpPr>
          <p:cNvPr id="5" name="Slide Number Placeholder 4"/>
          <p:cNvSpPr>
            <a:spLocks noGrp="1"/>
          </p:cNvSpPr>
          <p:nvPr>
            <p:ph type="sldNum" sz="quarter" idx="12"/>
          </p:nvPr>
        </p:nvSpPr>
        <p:spPr/>
        <p:txBody>
          <a:bodyPr/>
          <a:lstStyle/>
          <a:p>
            <a:fld id="{7B8BA10E-247A-41AD-BDD1-5704932516E5}" type="slidenum">
              <a:rPr lang="en-US" smtClean="0"/>
              <a:t>4</a:t>
            </a:fld>
            <a:endParaRPr lang="en-US"/>
          </a:p>
        </p:txBody>
      </p:sp>
    </p:spTree>
    <p:extLst>
      <p:ext uri="{BB962C8B-B14F-4D97-AF65-F5344CB8AC3E}">
        <p14:creationId xmlns:p14="http://schemas.microsoft.com/office/powerpoint/2010/main" val="346005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36526"/>
            <a:ext cx="10972800" cy="764245"/>
          </a:xfrm>
        </p:spPr>
        <p:txBody>
          <a:bodyPr>
            <a:normAutofit/>
          </a:bodyPr>
          <a:lstStyle/>
          <a:p>
            <a:r>
              <a:rPr lang="en-US" dirty="0" err="1"/>
              <a:t>IoMmu</a:t>
            </a:r>
            <a:endParaRPr lang="en-US" dirty="0"/>
          </a:p>
        </p:txBody>
      </p:sp>
      <p:sp>
        <p:nvSpPr>
          <p:cNvPr id="3" name="Content Placeholder 2"/>
          <p:cNvSpPr>
            <a:spLocks noGrp="1"/>
          </p:cNvSpPr>
          <p:nvPr>
            <p:ph sz="quarter" idx="13"/>
          </p:nvPr>
        </p:nvSpPr>
        <p:spPr>
          <a:xfrm>
            <a:off x="607485" y="1035781"/>
            <a:ext cx="10970683" cy="5136423"/>
          </a:xfrm>
        </p:spPr>
        <p:txBody>
          <a:bodyPr>
            <a:normAutofit lnSpcReduction="10000"/>
          </a:bodyPr>
          <a:lstStyle/>
          <a:p>
            <a:r>
              <a:rPr lang="en-US" sz="2933" dirty="0" err="1">
                <a:solidFill>
                  <a:schemeClr val="tx1"/>
                </a:solidFill>
              </a:rPr>
              <a:t>OvmfPkg</a:t>
            </a:r>
            <a:r>
              <a:rPr lang="en-US" sz="2933" dirty="0">
                <a:solidFill>
                  <a:schemeClr val="tx1"/>
                </a:solidFill>
              </a:rPr>
              <a:t>/</a:t>
            </a:r>
            <a:r>
              <a:rPr lang="en-US" sz="2933" dirty="0" err="1">
                <a:solidFill>
                  <a:schemeClr val="tx1"/>
                </a:solidFill>
              </a:rPr>
              <a:t>IoMmuDxe</a:t>
            </a:r>
            <a:r>
              <a:rPr lang="en-US" sz="2933" dirty="0">
                <a:solidFill>
                  <a:schemeClr val="tx1"/>
                </a:solidFill>
              </a:rPr>
              <a:t> (IOMMU design is in slides 42)</a:t>
            </a:r>
          </a:p>
          <a:p>
            <a:pPr lvl="1"/>
            <a:r>
              <a:rPr lang="en-US" sz="2533" dirty="0"/>
              <a:t>Handles IOMMU protocol for PCI and others.</a:t>
            </a:r>
          </a:p>
          <a:p>
            <a:pPr lvl="1"/>
            <a:r>
              <a:rPr lang="en-US" dirty="0"/>
              <a:t>A converged version of </a:t>
            </a:r>
            <a:r>
              <a:rPr lang="en-US" dirty="0" err="1"/>
              <a:t>OvmfPkg’s</a:t>
            </a:r>
            <a:r>
              <a:rPr lang="en-US" dirty="0"/>
              <a:t> </a:t>
            </a:r>
            <a:r>
              <a:rPr lang="en-US" dirty="0" err="1"/>
              <a:t>IoMmuDxe</a:t>
            </a:r>
            <a:r>
              <a:rPr lang="en-US" dirty="0"/>
              <a:t> with AMD SEV </a:t>
            </a:r>
          </a:p>
          <a:p>
            <a:pPr lvl="2"/>
            <a:r>
              <a:rPr lang="en-US" dirty="0" err="1"/>
              <a:t>AmdSevIoMmu.c</a:t>
            </a:r>
            <a:r>
              <a:rPr lang="en-US" dirty="0"/>
              <a:t> -&gt; </a:t>
            </a:r>
            <a:r>
              <a:rPr lang="en-US" dirty="0" err="1"/>
              <a:t>IoMmu.c</a:t>
            </a:r>
            <a:endParaRPr lang="en-US" dirty="0"/>
          </a:p>
          <a:p>
            <a:pPr lvl="2"/>
            <a:r>
              <a:rPr lang="en-US" dirty="0" err="1"/>
              <a:t>AmdSevIoMmu.h</a:t>
            </a:r>
            <a:r>
              <a:rPr lang="en-US" dirty="0"/>
              <a:t> -&gt; </a:t>
            </a:r>
            <a:r>
              <a:rPr lang="en-US" dirty="0" err="1"/>
              <a:t>IoMmu.h</a:t>
            </a:r>
            <a:endParaRPr lang="en-US" dirty="0"/>
          </a:p>
          <a:p>
            <a:pPr lvl="2"/>
            <a:r>
              <a:rPr lang="en-US" altLang="zh-CN" dirty="0"/>
              <a:t>Distinguish TDX and SEV in </a:t>
            </a:r>
            <a:r>
              <a:rPr lang="en-US" altLang="zh-CN" dirty="0" err="1"/>
              <a:t>IoMmuDxeEntryPoint</a:t>
            </a:r>
            <a:r>
              <a:rPr lang="en-US" altLang="zh-CN" dirty="0"/>
              <a:t> in Run-time</a:t>
            </a:r>
            <a:endParaRPr lang="en-US" dirty="0"/>
          </a:p>
          <a:p>
            <a:pPr lvl="1"/>
            <a:r>
              <a:rPr lang="en-US" dirty="0" err="1"/>
              <a:t>IOMmuMap</a:t>
            </a:r>
            <a:r>
              <a:rPr lang="en-US" dirty="0"/>
              <a:t>() calls </a:t>
            </a:r>
            <a:r>
              <a:rPr lang="en-US" dirty="0" err="1"/>
              <a:t>MemEncryptTdxClearPageEncMask</a:t>
            </a:r>
            <a:r>
              <a:rPr lang="en-US" dirty="0"/>
              <a:t> or </a:t>
            </a:r>
            <a:r>
              <a:rPr lang="en-US" dirty="0" err="1"/>
              <a:t>MemEncryptSevClearPageEncMask</a:t>
            </a:r>
            <a:endParaRPr lang="en-US" dirty="0"/>
          </a:p>
          <a:p>
            <a:pPr lvl="1"/>
            <a:r>
              <a:rPr lang="en-US" dirty="0" err="1"/>
              <a:t>IoMmuUnmapWorker</a:t>
            </a:r>
            <a:r>
              <a:rPr lang="en-US" dirty="0"/>
              <a:t>() calls </a:t>
            </a:r>
            <a:r>
              <a:rPr lang="en-US" dirty="0" err="1"/>
              <a:t>MemEncryptTdxSetPageEncMask</a:t>
            </a:r>
            <a:r>
              <a:rPr lang="en-US" dirty="0"/>
              <a:t> or  </a:t>
            </a:r>
            <a:r>
              <a:rPr lang="en-US" dirty="0" err="1"/>
              <a:t>MemEncryptSevSetPageEncMask</a:t>
            </a:r>
            <a:endParaRPr lang="en-US" dirty="0"/>
          </a:p>
          <a:p>
            <a:r>
              <a:rPr lang="en-US" sz="2933" dirty="0" err="1">
                <a:solidFill>
                  <a:schemeClr val="tx1"/>
                </a:solidFill>
              </a:rPr>
              <a:t>OvmfPkg</a:t>
            </a:r>
            <a:r>
              <a:rPr lang="en-US" sz="2933" dirty="0">
                <a:solidFill>
                  <a:schemeClr val="tx1"/>
                </a:solidFill>
              </a:rPr>
              <a:t>/Library/</a:t>
            </a:r>
            <a:r>
              <a:rPr lang="en-US" sz="2933" dirty="0" err="1">
                <a:solidFill>
                  <a:schemeClr val="tx1"/>
                </a:solidFill>
              </a:rPr>
              <a:t>BaseMemEncryptTdxLib</a:t>
            </a:r>
            <a:r>
              <a:rPr lang="en-US" sz="2933" dirty="0">
                <a:solidFill>
                  <a:schemeClr val="tx1"/>
                </a:solidFill>
              </a:rPr>
              <a:t> (</a:t>
            </a:r>
            <a:r>
              <a:rPr lang="en-US" sz="2933" dirty="0">
                <a:solidFill>
                  <a:schemeClr val="tx1"/>
                </a:solidFill>
                <a:highlight>
                  <a:srgbClr val="FFFF00"/>
                </a:highlight>
              </a:rPr>
              <a:t>new</a:t>
            </a:r>
            <a:r>
              <a:rPr lang="en-US" sz="2933" dirty="0">
                <a:solidFill>
                  <a:schemeClr val="tx1"/>
                </a:solidFill>
              </a:rPr>
              <a:t>)</a:t>
            </a:r>
          </a:p>
          <a:p>
            <a:pPr lvl="1"/>
            <a:r>
              <a:rPr lang="en-US" sz="2667" dirty="0"/>
              <a:t>Provides the </a:t>
            </a:r>
            <a:r>
              <a:rPr lang="en-US" sz="2667" dirty="0" err="1"/>
              <a:t>MemEncryptTdxClearPageEncMask</a:t>
            </a:r>
            <a:r>
              <a:rPr lang="en-US" sz="2667" dirty="0"/>
              <a:t>/ </a:t>
            </a:r>
            <a:r>
              <a:rPr lang="en-US" sz="2667" dirty="0" err="1"/>
              <a:t>MemEncryptTdxSetPageEncMask</a:t>
            </a:r>
            <a:r>
              <a:rPr lang="en-US" sz="2667" dirty="0"/>
              <a:t> for </a:t>
            </a:r>
            <a:r>
              <a:rPr lang="en-US" sz="2667" dirty="0" err="1"/>
              <a:t>Tdx</a:t>
            </a:r>
            <a:r>
              <a:rPr lang="en-US" sz="2667" dirty="0"/>
              <a:t> guest</a:t>
            </a:r>
          </a:p>
        </p:txBody>
      </p:sp>
    </p:spTree>
    <p:extLst>
      <p:ext uri="{BB962C8B-B14F-4D97-AF65-F5344CB8AC3E}">
        <p14:creationId xmlns:p14="http://schemas.microsoft.com/office/powerpoint/2010/main" val="28087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36526"/>
            <a:ext cx="10972800" cy="764245"/>
          </a:xfrm>
        </p:spPr>
        <p:txBody>
          <a:bodyPr>
            <a:normAutofit/>
          </a:bodyPr>
          <a:lstStyle/>
          <a:p>
            <a:r>
              <a:rPr lang="en-US" dirty="0"/>
              <a:t>Private &amp; Shared Transition</a:t>
            </a:r>
          </a:p>
        </p:txBody>
      </p:sp>
      <p:pic>
        <p:nvPicPr>
          <p:cNvPr id="4" name="Picture 3">
            <a:extLst>
              <a:ext uri="{FF2B5EF4-FFF2-40B4-BE49-F238E27FC236}">
                <a16:creationId xmlns:a16="http://schemas.microsoft.com/office/drawing/2014/main" id="{CCCAD710-13FB-4F34-A919-B87A9CD14F27}"/>
              </a:ext>
            </a:extLst>
          </p:cNvPr>
          <p:cNvPicPr>
            <a:picLocks noChangeAspect="1"/>
          </p:cNvPicPr>
          <p:nvPr/>
        </p:nvPicPr>
        <p:blipFill>
          <a:blip r:embed="rId2"/>
          <a:stretch>
            <a:fillRect/>
          </a:stretch>
        </p:blipFill>
        <p:spPr>
          <a:xfrm>
            <a:off x="2261468" y="900771"/>
            <a:ext cx="7774258" cy="5372100"/>
          </a:xfrm>
          <a:prstGeom prst="rect">
            <a:avLst/>
          </a:prstGeom>
        </p:spPr>
      </p:pic>
    </p:spTree>
    <p:extLst>
      <p:ext uri="{BB962C8B-B14F-4D97-AF65-F5344CB8AC3E}">
        <p14:creationId xmlns:p14="http://schemas.microsoft.com/office/powerpoint/2010/main" val="2491600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06918"/>
            <a:ext cx="10972800" cy="764245"/>
          </a:xfrm>
        </p:spPr>
        <p:txBody>
          <a:bodyPr>
            <a:normAutofit/>
          </a:bodyPr>
          <a:lstStyle/>
          <a:p>
            <a:r>
              <a:rPr lang="en-US"/>
              <a:t>IOMMU design</a:t>
            </a:r>
            <a:endParaRPr lang="en-US" dirty="0"/>
          </a:p>
        </p:txBody>
      </p:sp>
      <p:sp>
        <p:nvSpPr>
          <p:cNvPr id="6" name="Rectangle: Rounded Corners 5">
            <a:extLst>
              <a:ext uri="{FF2B5EF4-FFF2-40B4-BE49-F238E27FC236}">
                <a16:creationId xmlns:a16="http://schemas.microsoft.com/office/drawing/2014/main" id="{45F44E2C-F203-494C-8DED-6BA249E1ADE6}"/>
              </a:ext>
            </a:extLst>
          </p:cNvPr>
          <p:cNvSpPr/>
          <p:nvPr/>
        </p:nvSpPr>
        <p:spPr>
          <a:xfrm>
            <a:off x="4768294" y="2567273"/>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 Device Driver</a:t>
            </a:r>
          </a:p>
        </p:txBody>
      </p:sp>
      <p:sp>
        <p:nvSpPr>
          <p:cNvPr id="7" name="Rectangle: Rounded Corners 6">
            <a:extLst>
              <a:ext uri="{FF2B5EF4-FFF2-40B4-BE49-F238E27FC236}">
                <a16:creationId xmlns:a16="http://schemas.microsoft.com/office/drawing/2014/main" id="{DE5CC1AC-DF24-4236-A3D9-D07480E75474}"/>
              </a:ext>
            </a:extLst>
          </p:cNvPr>
          <p:cNvSpPr/>
          <p:nvPr/>
        </p:nvSpPr>
        <p:spPr>
          <a:xfrm>
            <a:off x="4768294" y="3447275"/>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 Bus Driver</a:t>
            </a:r>
          </a:p>
        </p:txBody>
      </p:sp>
      <p:sp>
        <p:nvSpPr>
          <p:cNvPr id="8" name="Rectangle: Rounded Corners 7">
            <a:extLst>
              <a:ext uri="{FF2B5EF4-FFF2-40B4-BE49-F238E27FC236}">
                <a16:creationId xmlns:a16="http://schemas.microsoft.com/office/drawing/2014/main" id="{748C36B2-51DA-4A87-A114-9145CDC70DA4}"/>
              </a:ext>
            </a:extLst>
          </p:cNvPr>
          <p:cNvSpPr/>
          <p:nvPr/>
        </p:nvSpPr>
        <p:spPr>
          <a:xfrm>
            <a:off x="4768294" y="4327277"/>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 Host Bridge</a:t>
            </a:r>
          </a:p>
        </p:txBody>
      </p:sp>
      <p:sp>
        <p:nvSpPr>
          <p:cNvPr id="9" name="Rectangle: Rounded Corners 8">
            <a:extLst>
              <a:ext uri="{FF2B5EF4-FFF2-40B4-BE49-F238E27FC236}">
                <a16:creationId xmlns:a16="http://schemas.microsoft.com/office/drawing/2014/main" id="{A2E588EF-5247-4EE2-8D41-965EC603BF73}"/>
              </a:ext>
            </a:extLst>
          </p:cNvPr>
          <p:cNvSpPr/>
          <p:nvPr/>
        </p:nvSpPr>
        <p:spPr>
          <a:xfrm>
            <a:off x="6212084" y="5171183"/>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IOMMU Driver</a:t>
            </a:r>
          </a:p>
          <a:p>
            <a:pPr algn="ctr"/>
            <a:r>
              <a:rPr lang="en-US">
                <a:solidFill>
                  <a:schemeClr val="tx1"/>
                </a:solidFill>
              </a:rPr>
              <a:t>(AMD SEV/Intel TDX)</a:t>
            </a:r>
          </a:p>
        </p:txBody>
      </p:sp>
      <p:sp>
        <p:nvSpPr>
          <p:cNvPr id="11" name="Rectangle: Rounded Corners 10">
            <a:extLst>
              <a:ext uri="{FF2B5EF4-FFF2-40B4-BE49-F238E27FC236}">
                <a16:creationId xmlns:a16="http://schemas.microsoft.com/office/drawing/2014/main" id="{3436DCD8-91EE-46A2-9DF0-668C3B13BE08}"/>
              </a:ext>
            </a:extLst>
          </p:cNvPr>
          <p:cNvSpPr/>
          <p:nvPr/>
        </p:nvSpPr>
        <p:spPr>
          <a:xfrm>
            <a:off x="7603737" y="2567272"/>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Other Device Driver</a:t>
            </a:r>
          </a:p>
        </p:txBody>
      </p:sp>
      <p:cxnSp>
        <p:nvCxnSpPr>
          <p:cNvPr id="13" name="Straight Arrow Connector 12">
            <a:extLst>
              <a:ext uri="{FF2B5EF4-FFF2-40B4-BE49-F238E27FC236}">
                <a16:creationId xmlns:a16="http://schemas.microsoft.com/office/drawing/2014/main" id="{A7710E68-F52D-42B0-AF9C-86D14A3B0F6E}"/>
              </a:ext>
            </a:extLst>
          </p:cNvPr>
          <p:cNvCxnSpPr>
            <a:stCxn id="6" idx="2"/>
            <a:endCxn id="7" idx="0"/>
          </p:cNvCxnSpPr>
          <p:nvPr/>
        </p:nvCxnSpPr>
        <p:spPr>
          <a:xfrm>
            <a:off x="5845231" y="3036504"/>
            <a:ext cx="0" cy="41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723D55-4574-49AF-A9A7-17B775579E66}"/>
              </a:ext>
            </a:extLst>
          </p:cNvPr>
          <p:cNvCxnSpPr>
            <a:stCxn id="7" idx="2"/>
            <a:endCxn id="8" idx="0"/>
          </p:cNvCxnSpPr>
          <p:nvPr/>
        </p:nvCxnSpPr>
        <p:spPr>
          <a:xfrm>
            <a:off x="5845231" y="3916506"/>
            <a:ext cx="0" cy="41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9FC4AB-580F-4B50-BB74-05E679318F0F}"/>
              </a:ext>
            </a:extLst>
          </p:cNvPr>
          <p:cNvCxnSpPr>
            <a:stCxn id="8" idx="2"/>
            <a:endCxn id="9" idx="0"/>
          </p:cNvCxnSpPr>
          <p:nvPr/>
        </p:nvCxnSpPr>
        <p:spPr>
          <a:xfrm>
            <a:off x="5845231" y="4796508"/>
            <a:ext cx="1443790" cy="374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014DAC-D49C-4899-B561-70ED62B369E1}"/>
              </a:ext>
            </a:extLst>
          </p:cNvPr>
          <p:cNvCxnSpPr>
            <a:stCxn id="11" idx="2"/>
            <a:endCxn id="9" idx="0"/>
          </p:cNvCxnSpPr>
          <p:nvPr/>
        </p:nvCxnSpPr>
        <p:spPr>
          <a:xfrm flipH="1">
            <a:off x="7289021" y="3036503"/>
            <a:ext cx="1391653" cy="213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ECE04CA-9045-4921-A99C-7D92E2C12EF8}"/>
              </a:ext>
            </a:extLst>
          </p:cNvPr>
          <p:cNvSpPr/>
          <p:nvPr/>
        </p:nvSpPr>
        <p:spPr>
          <a:xfrm>
            <a:off x="3880800" y="4701181"/>
            <a:ext cx="21538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IOMMU_PROTOCOL</a:t>
            </a:r>
          </a:p>
        </p:txBody>
      </p:sp>
      <p:sp>
        <p:nvSpPr>
          <p:cNvPr id="21" name="Rectangle 20">
            <a:extLst>
              <a:ext uri="{FF2B5EF4-FFF2-40B4-BE49-F238E27FC236}">
                <a16:creationId xmlns:a16="http://schemas.microsoft.com/office/drawing/2014/main" id="{4B72AB75-12BC-4825-B8D9-A430248406FE}"/>
              </a:ext>
            </a:extLst>
          </p:cNvPr>
          <p:cNvSpPr/>
          <p:nvPr/>
        </p:nvSpPr>
        <p:spPr>
          <a:xfrm>
            <a:off x="5988332" y="2975423"/>
            <a:ext cx="833570"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PCI_IO</a:t>
            </a:r>
          </a:p>
        </p:txBody>
      </p:sp>
      <p:sp>
        <p:nvSpPr>
          <p:cNvPr id="22" name="Rectangle 21">
            <a:extLst>
              <a:ext uri="{FF2B5EF4-FFF2-40B4-BE49-F238E27FC236}">
                <a16:creationId xmlns:a16="http://schemas.microsoft.com/office/drawing/2014/main" id="{7851D8EA-CD4D-4FC8-8DCC-DE85D002568D}"/>
              </a:ext>
            </a:extLst>
          </p:cNvPr>
          <p:cNvSpPr/>
          <p:nvPr/>
        </p:nvSpPr>
        <p:spPr>
          <a:xfrm>
            <a:off x="5736080" y="3838302"/>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PCI_ROOT_BRIDGE_IO</a:t>
            </a:r>
          </a:p>
        </p:txBody>
      </p:sp>
      <p:sp>
        <p:nvSpPr>
          <p:cNvPr id="23" name="Left Brace 22">
            <a:extLst>
              <a:ext uri="{FF2B5EF4-FFF2-40B4-BE49-F238E27FC236}">
                <a16:creationId xmlns:a16="http://schemas.microsoft.com/office/drawing/2014/main" id="{6D4A2523-66CB-4834-A538-5588BCBA1707}"/>
              </a:ext>
            </a:extLst>
          </p:cNvPr>
          <p:cNvSpPr/>
          <p:nvPr/>
        </p:nvSpPr>
        <p:spPr>
          <a:xfrm>
            <a:off x="8520782" y="4966643"/>
            <a:ext cx="397042" cy="8867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43DAD651-FDF6-4CA6-94CE-3DBACE9BEE4B}"/>
              </a:ext>
            </a:extLst>
          </p:cNvPr>
          <p:cNvSpPr/>
          <p:nvPr/>
        </p:nvSpPr>
        <p:spPr>
          <a:xfrm>
            <a:off x="9059559" y="4966643"/>
            <a:ext cx="2871646" cy="88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AllocatePages / FreePages</a:t>
            </a:r>
          </a:p>
          <a:p>
            <a:r>
              <a:rPr lang="en-US">
                <a:solidFill>
                  <a:schemeClr val="tx1"/>
                </a:solidFill>
              </a:rPr>
              <a:t>Map / Unmap</a:t>
            </a:r>
          </a:p>
          <a:p>
            <a:r>
              <a:rPr lang="en-US">
                <a:solidFill>
                  <a:schemeClr val="tx1"/>
                </a:solidFill>
              </a:rPr>
              <a:t>SetAttribute</a:t>
            </a:r>
          </a:p>
        </p:txBody>
      </p:sp>
      <p:sp>
        <p:nvSpPr>
          <p:cNvPr id="25" name="Rectangle: Rounded Corners 24">
            <a:extLst>
              <a:ext uri="{FF2B5EF4-FFF2-40B4-BE49-F238E27FC236}">
                <a16:creationId xmlns:a16="http://schemas.microsoft.com/office/drawing/2014/main" id="{55EF62D5-B480-49E2-99EB-EB7DD210F788}"/>
              </a:ext>
            </a:extLst>
          </p:cNvPr>
          <p:cNvSpPr/>
          <p:nvPr/>
        </p:nvSpPr>
        <p:spPr>
          <a:xfrm>
            <a:off x="1932851" y="2567271"/>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Virtio10 Driver</a:t>
            </a:r>
          </a:p>
        </p:txBody>
      </p:sp>
      <p:cxnSp>
        <p:nvCxnSpPr>
          <p:cNvPr id="27" name="Straight Arrow Connector 26">
            <a:extLst>
              <a:ext uri="{FF2B5EF4-FFF2-40B4-BE49-F238E27FC236}">
                <a16:creationId xmlns:a16="http://schemas.microsoft.com/office/drawing/2014/main" id="{3B29E79D-A233-420F-B082-C3F5DB7BEB7B}"/>
              </a:ext>
            </a:extLst>
          </p:cNvPr>
          <p:cNvCxnSpPr>
            <a:cxnSpLocks/>
            <a:stCxn id="25" idx="2"/>
            <a:endCxn id="7" idx="1"/>
          </p:cNvCxnSpPr>
          <p:nvPr/>
        </p:nvCxnSpPr>
        <p:spPr>
          <a:xfrm>
            <a:off x="3009788" y="3036502"/>
            <a:ext cx="1758506" cy="64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8CDC0194-98A9-4573-B249-8C740AFC4378}"/>
              </a:ext>
            </a:extLst>
          </p:cNvPr>
          <p:cNvSpPr/>
          <p:nvPr/>
        </p:nvSpPr>
        <p:spPr>
          <a:xfrm>
            <a:off x="160197" y="1153212"/>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Block / Scsi / FS</a:t>
            </a:r>
          </a:p>
        </p:txBody>
      </p:sp>
      <p:sp>
        <p:nvSpPr>
          <p:cNvPr id="31" name="Rectangle: Rounded Corners 30">
            <a:extLst>
              <a:ext uri="{FF2B5EF4-FFF2-40B4-BE49-F238E27FC236}">
                <a16:creationId xmlns:a16="http://schemas.microsoft.com/office/drawing/2014/main" id="{5D4D792B-BF31-4518-B294-66D24E1483BC}"/>
              </a:ext>
            </a:extLst>
          </p:cNvPr>
          <p:cNvSpPr/>
          <p:nvPr/>
        </p:nvSpPr>
        <p:spPr>
          <a:xfrm>
            <a:off x="1691994" y="1153211"/>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GPU</a:t>
            </a:r>
          </a:p>
        </p:txBody>
      </p:sp>
      <p:sp>
        <p:nvSpPr>
          <p:cNvPr id="32" name="Rectangle: Rounded Corners 31">
            <a:extLst>
              <a:ext uri="{FF2B5EF4-FFF2-40B4-BE49-F238E27FC236}">
                <a16:creationId xmlns:a16="http://schemas.microsoft.com/office/drawing/2014/main" id="{312F2463-3F1A-4218-8F46-0F02AF859F12}"/>
              </a:ext>
            </a:extLst>
          </p:cNvPr>
          <p:cNvSpPr/>
          <p:nvPr/>
        </p:nvSpPr>
        <p:spPr>
          <a:xfrm>
            <a:off x="3223791" y="1153210"/>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Net</a:t>
            </a:r>
          </a:p>
        </p:txBody>
      </p:sp>
      <p:sp>
        <p:nvSpPr>
          <p:cNvPr id="33" name="Rectangle: Rounded Corners 32">
            <a:extLst>
              <a:ext uri="{FF2B5EF4-FFF2-40B4-BE49-F238E27FC236}">
                <a16:creationId xmlns:a16="http://schemas.microsoft.com/office/drawing/2014/main" id="{B91FA37C-EA28-449C-8358-65E1E99278D7}"/>
              </a:ext>
            </a:extLst>
          </p:cNvPr>
          <p:cNvSpPr/>
          <p:nvPr/>
        </p:nvSpPr>
        <p:spPr>
          <a:xfrm>
            <a:off x="4768294" y="1160465"/>
            <a:ext cx="1343750" cy="7642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 Rng</a:t>
            </a:r>
          </a:p>
        </p:txBody>
      </p:sp>
      <p:sp>
        <p:nvSpPr>
          <p:cNvPr id="34" name="Rectangle 33">
            <a:extLst>
              <a:ext uri="{FF2B5EF4-FFF2-40B4-BE49-F238E27FC236}">
                <a16:creationId xmlns:a16="http://schemas.microsoft.com/office/drawing/2014/main" id="{9897D3A3-243B-48FA-B57C-532EDAE8E893}"/>
              </a:ext>
            </a:extLst>
          </p:cNvPr>
          <p:cNvSpPr/>
          <p:nvPr/>
        </p:nvSpPr>
        <p:spPr>
          <a:xfrm>
            <a:off x="1958807" y="1971713"/>
            <a:ext cx="21538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VIRTIO</a:t>
            </a:r>
          </a:p>
        </p:txBody>
      </p:sp>
      <p:cxnSp>
        <p:nvCxnSpPr>
          <p:cNvPr id="35" name="Straight Arrow Connector 34">
            <a:extLst>
              <a:ext uri="{FF2B5EF4-FFF2-40B4-BE49-F238E27FC236}">
                <a16:creationId xmlns:a16="http://schemas.microsoft.com/office/drawing/2014/main" id="{5BE7F1C7-DDF0-45E7-9CDC-7ACBF7A98843}"/>
              </a:ext>
            </a:extLst>
          </p:cNvPr>
          <p:cNvCxnSpPr>
            <a:cxnSpLocks/>
            <a:stCxn id="30" idx="2"/>
            <a:endCxn id="25" idx="0"/>
          </p:cNvCxnSpPr>
          <p:nvPr/>
        </p:nvCxnSpPr>
        <p:spPr>
          <a:xfrm>
            <a:off x="832072" y="1917456"/>
            <a:ext cx="2177716" cy="6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1FD2332-29F5-472A-BEF1-8F72D158C598}"/>
              </a:ext>
            </a:extLst>
          </p:cNvPr>
          <p:cNvCxnSpPr>
            <a:cxnSpLocks/>
            <a:stCxn id="31" idx="2"/>
            <a:endCxn id="25" idx="0"/>
          </p:cNvCxnSpPr>
          <p:nvPr/>
        </p:nvCxnSpPr>
        <p:spPr>
          <a:xfrm>
            <a:off x="2363869" y="1917455"/>
            <a:ext cx="645919" cy="64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5E3B93-B370-4DF1-BBE3-4310C8060289}"/>
              </a:ext>
            </a:extLst>
          </p:cNvPr>
          <p:cNvCxnSpPr>
            <a:cxnSpLocks/>
            <a:stCxn id="32" idx="2"/>
            <a:endCxn id="25" idx="0"/>
          </p:cNvCxnSpPr>
          <p:nvPr/>
        </p:nvCxnSpPr>
        <p:spPr>
          <a:xfrm flipH="1">
            <a:off x="3009788" y="1917454"/>
            <a:ext cx="885878" cy="649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148621C-3F23-4E10-AFC2-75753CF8CAE2}"/>
              </a:ext>
            </a:extLst>
          </p:cNvPr>
          <p:cNvCxnSpPr>
            <a:cxnSpLocks/>
            <a:stCxn id="33" idx="2"/>
            <a:endCxn id="25" idx="0"/>
          </p:cNvCxnSpPr>
          <p:nvPr/>
        </p:nvCxnSpPr>
        <p:spPr>
          <a:xfrm flipH="1">
            <a:off x="3009788" y="1924709"/>
            <a:ext cx="2430381" cy="64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6B106374-2278-4427-BDE1-648755497754}"/>
              </a:ext>
            </a:extLst>
          </p:cNvPr>
          <p:cNvSpPr/>
          <p:nvPr/>
        </p:nvSpPr>
        <p:spPr>
          <a:xfrm>
            <a:off x="4957737" y="6034062"/>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MemEncryptSevLib</a:t>
            </a:r>
          </a:p>
        </p:txBody>
      </p:sp>
      <p:sp>
        <p:nvSpPr>
          <p:cNvPr id="49" name="Rectangle: Rounded Corners 48">
            <a:extLst>
              <a:ext uri="{FF2B5EF4-FFF2-40B4-BE49-F238E27FC236}">
                <a16:creationId xmlns:a16="http://schemas.microsoft.com/office/drawing/2014/main" id="{7F989B4E-8817-4712-829B-4FBD9776CAC8}"/>
              </a:ext>
            </a:extLst>
          </p:cNvPr>
          <p:cNvSpPr/>
          <p:nvPr/>
        </p:nvSpPr>
        <p:spPr>
          <a:xfrm>
            <a:off x="7443845" y="6034062"/>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MemEncryptTdxLib</a:t>
            </a:r>
          </a:p>
        </p:txBody>
      </p:sp>
      <p:cxnSp>
        <p:nvCxnSpPr>
          <p:cNvPr id="50" name="Straight Arrow Connector 49">
            <a:extLst>
              <a:ext uri="{FF2B5EF4-FFF2-40B4-BE49-F238E27FC236}">
                <a16:creationId xmlns:a16="http://schemas.microsoft.com/office/drawing/2014/main" id="{3ED04FE0-457D-4F25-B232-CCABD3746168}"/>
              </a:ext>
            </a:extLst>
          </p:cNvPr>
          <p:cNvCxnSpPr>
            <a:cxnSpLocks/>
            <a:stCxn id="9" idx="2"/>
            <a:endCxn id="48" idx="0"/>
          </p:cNvCxnSpPr>
          <p:nvPr/>
        </p:nvCxnSpPr>
        <p:spPr>
          <a:xfrm flipH="1">
            <a:off x="6034674" y="5640414"/>
            <a:ext cx="1254347" cy="39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4BB883B-91E3-46CE-AC1A-FD8B430EBE78}"/>
              </a:ext>
            </a:extLst>
          </p:cNvPr>
          <p:cNvCxnSpPr>
            <a:cxnSpLocks/>
            <a:stCxn id="9" idx="2"/>
            <a:endCxn id="49" idx="0"/>
          </p:cNvCxnSpPr>
          <p:nvPr/>
        </p:nvCxnSpPr>
        <p:spPr>
          <a:xfrm>
            <a:off x="7289021" y="5640414"/>
            <a:ext cx="1231761" cy="39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27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06918"/>
            <a:ext cx="10972800" cy="764245"/>
          </a:xfrm>
        </p:spPr>
        <p:txBody>
          <a:bodyPr>
            <a:normAutofit/>
          </a:bodyPr>
          <a:lstStyle/>
          <a:p>
            <a:r>
              <a:rPr lang="en-US" dirty="0"/>
              <a:t>DXE Phase – </a:t>
            </a:r>
            <a:r>
              <a:rPr lang="en-US" altLang="zh-CN" dirty="0"/>
              <a:t>TdTcg2Dxe</a:t>
            </a:r>
            <a:endParaRPr lang="en-US" dirty="0"/>
          </a:p>
        </p:txBody>
      </p:sp>
      <p:sp>
        <p:nvSpPr>
          <p:cNvPr id="3" name="Content Placeholder 2"/>
          <p:cNvSpPr>
            <a:spLocks noGrp="1"/>
          </p:cNvSpPr>
          <p:nvPr>
            <p:ph sz="quarter" idx="13"/>
          </p:nvPr>
        </p:nvSpPr>
        <p:spPr>
          <a:xfrm>
            <a:off x="607485" y="971164"/>
            <a:ext cx="10970683" cy="5679920"/>
          </a:xfrm>
        </p:spPr>
        <p:txBody>
          <a:bodyPr>
            <a:normAutofit/>
          </a:bodyPr>
          <a:lstStyle/>
          <a:p>
            <a:r>
              <a:rPr lang="en-US" sz="3200" dirty="0" err="1">
                <a:solidFill>
                  <a:schemeClr val="tx1"/>
                </a:solidFill>
              </a:rPr>
              <a:t>OvmfPkg</a:t>
            </a:r>
            <a:r>
              <a:rPr lang="en-US" sz="3200" dirty="0">
                <a:solidFill>
                  <a:schemeClr val="tx1"/>
                </a:solidFill>
              </a:rPr>
              <a:t>/</a:t>
            </a:r>
            <a:r>
              <a:rPr lang="en-US" sz="3200" dirty="0" err="1">
                <a:solidFill>
                  <a:schemeClr val="tx1"/>
                </a:solidFill>
              </a:rPr>
              <a:t>Tcg</a:t>
            </a:r>
            <a:r>
              <a:rPr lang="en-US" sz="3200" dirty="0">
                <a:solidFill>
                  <a:schemeClr val="tx1"/>
                </a:solidFill>
              </a:rPr>
              <a:t>/Tcg2Dxe (</a:t>
            </a:r>
            <a:r>
              <a:rPr lang="en-US" sz="3200" dirty="0">
                <a:solidFill>
                  <a:schemeClr val="tx1"/>
                </a:solidFill>
                <a:highlight>
                  <a:srgbClr val="FFFF00"/>
                </a:highlight>
              </a:rPr>
              <a:t>new</a:t>
            </a:r>
            <a:r>
              <a:rPr lang="en-US" sz="3200" dirty="0">
                <a:solidFill>
                  <a:schemeClr val="tx1"/>
                </a:solidFill>
              </a:rPr>
              <a:t>)</a:t>
            </a:r>
          </a:p>
          <a:p>
            <a:r>
              <a:rPr lang="en-US" sz="3200" dirty="0">
                <a:solidFill>
                  <a:schemeClr val="tx1"/>
                </a:solidFill>
              </a:rPr>
              <a:t>Removes dependencies on </a:t>
            </a:r>
            <a:r>
              <a:rPr lang="en-US" sz="3200" dirty="0" err="1">
                <a:solidFill>
                  <a:schemeClr val="tx1"/>
                </a:solidFill>
              </a:rPr>
              <a:t>Tpm</a:t>
            </a:r>
            <a:endParaRPr lang="en-US" sz="3200" dirty="0">
              <a:solidFill>
                <a:schemeClr val="tx1"/>
              </a:solidFill>
            </a:endParaRPr>
          </a:p>
          <a:p>
            <a:r>
              <a:rPr lang="en-US" sz="3200" dirty="0">
                <a:solidFill>
                  <a:schemeClr val="tx1"/>
                </a:solidFill>
              </a:rPr>
              <a:t>Generates new event log (and ACPI Table) that is based on Tpm2 event log</a:t>
            </a:r>
          </a:p>
          <a:p>
            <a:pPr lvl="1"/>
            <a:r>
              <a:rPr lang="en-US" dirty="0"/>
              <a:t>Allocate system memory to hold the TCG2 Event Log (</a:t>
            </a:r>
            <a:r>
              <a:rPr lang="en-US" dirty="0" err="1"/>
              <a:t>EfiACPIMemoryNVS</a:t>
            </a:r>
            <a:r>
              <a:rPr lang="en-US" dirty="0"/>
              <a:t>)</a:t>
            </a:r>
          </a:p>
          <a:p>
            <a:pPr lvl="1"/>
            <a:r>
              <a:rPr lang="en-US" dirty="0"/>
              <a:t>Put the address to TDEL ACPI Table (lama)</a:t>
            </a:r>
          </a:p>
          <a:p>
            <a:pPr lvl="1"/>
            <a:r>
              <a:rPr lang="en-US" dirty="0"/>
              <a:t>Parses all gTcgEvent2EntryHobGuid Hob entries added in SEC phase, and create event log</a:t>
            </a:r>
          </a:p>
          <a:p>
            <a:r>
              <a:rPr lang="en-US" sz="3200" dirty="0">
                <a:solidFill>
                  <a:schemeClr val="tx1"/>
                </a:solidFill>
              </a:rPr>
              <a:t>Install EFI_TD_PROTOCOL (</a:t>
            </a:r>
            <a:r>
              <a:rPr lang="en-US" sz="3200" dirty="0" err="1">
                <a:solidFill>
                  <a:schemeClr val="tx1"/>
                </a:solidFill>
              </a:rPr>
              <a:t>gEfiTdProtocolGuid</a:t>
            </a:r>
            <a:r>
              <a:rPr lang="en-US" sz="3200" dirty="0">
                <a:solidFill>
                  <a:schemeClr val="tx1"/>
                </a:solidFill>
              </a:rPr>
              <a:t>)</a:t>
            </a:r>
          </a:p>
          <a:p>
            <a:pPr lvl="1"/>
            <a:r>
              <a:rPr lang="en-US" sz="2800" dirty="0"/>
              <a:t>re-use the EFI_TCG2_PROTOCOL definition(see more details in next slide)</a:t>
            </a:r>
            <a:endParaRPr lang="en-US" sz="3200" dirty="0">
              <a:solidFill>
                <a:schemeClr val="tx1"/>
              </a:solidFill>
            </a:endParaRPr>
          </a:p>
        </p:txBody>
      </p:sp>
    </p:spTree>
    <p:extLst>
      <p:ext uri="{BB962C8B-B14F-4D97-AF65-F5344CB8AC3E}">
        <p14:creationId xmlns:p14="http://schemas.microsoft.com/office/powerpoint/2010/main" val="345796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dirty="0">
                <a:solidFill>
                  <a:schemeClr val="tx1"/>
                </a:solidFill>
              </a:rPr>
              <a:t>EFI_TD_PROTOCOL</a:t>
            </a:r>
            <a:endParaRPr lang="en-US" dirty="0"/>
          </a:p>
        </p:txBody>
      </p:sp>
      <p:sp>
        <p:nvSpPr>
          <p:cNvPr id="3" name="Content Placeholder 2"/>
          <p:cNvSpPr>
            <a:spLocks noGrp="1"/>
          </p:cNvSpPr>
          <p:nvPr>
            <p:ph sz="quarter" idx="13"/>
          </p:nvPr>
        </p:nvSpPr>
        <p:spPr>
          <a:xfrm>
            <a:off x="607485" y="971164"/>
            <a:ext cx="10970683" cy="5679920"/>
          </a:xfrm>
        </p:spPr>
        <p:txBody>
          <a:bodyPr>
            <a:normAutofit lnSpcReduction="10000"/>
          </a:bodyPr>
          <a:lstStyle/>
          <a:p>
            <a:r>
              <a:rPr lang="en-US" sz="3200" dirty="0">
                <a:solidFill>
                  <a:schemeClr val="tx1"/>
                </a:solidFill>
              </a:rPr>
              <a:t>EFI_TD_PROTOCOL (</a:t>
            </a:r>
            <a:r>
              <a:rPr lang="en-US" sz="3200" dirty="0" err="1">
                <a:solidFill>
                  <a:schemeClr val="tx1"/>
                </a:solidFill>
              </a:rPr>
              <a:t>gEfiTdProtocolGuid</a:t>
            </a:r>
            <a:r>
              <a:rPr lang="en-US" sz="3200" dirty="0">
                <a:solidFill>
                  <a:schemeClr val="tx1"/>
                </a:solidFill>
              </a:rPr>
              <a:t>) re-use the EFI_TCG2_PROTOCOL definition</a:t>
            </a:r>
          </a:p>
          <a:p>
            <a:r>
              <a:rPr lang="en-US" sz="3200" dirty="0" err="1">
                <a:solidFill>
                  <a:schemeClr val="tx1"/>
                </a:solidFill>
                <a:highlight>
                  <a:srgbClr val="FFFF00"/>
                </a:highlight>
              </a:rPr>
              <a:t>HashLogExtendEvent</a:t>
            </a:r>
            <a:r>
              <a:rPr lang="en-US" sz="3200" dirty="0">
                <a:solidFill>
                  <a:schemeClr val="tx1"/>
                </a:solidFill>
              </a:rPr>
              <a:t> is the major API in EFI_TCG2_PROTOCOL which does below tasks:</a:t>
            </a:r>
          </a:p>
          <a:p>
            <a:pPr lvl="1"/>
            <a:r>
              <a:rPr lang="en-US" sz="2800" dirty="0"/>
              <a:t>Do Hash (sha-384)</a:t>
            </a:r>
          </a:p>
          <a:p>
            <a:pPr lvl="1"/>
            <a:r>
              <a:rPr lang="en-US" sz="2800" dirty="0">
                <a:solidFill>
                  <a:schemeClr val="tx1"/>
                </a:solidFill>
              </a:rPr>
              <a:t>Extend to </a:t>
            </a:r>
            <a:r>
              <a:rPr lang="en-US" sz="2800" dirty="0" err="1">
                <a:solidFill>
                  <a:schemeClr val="tx1"/>
                </a:solidFill>
              </a:rPr>
              <a:t>Tdx</a:t>
            </a:r>
            <a:r>
              <a:rPr lang="en-US" sz="2800" dirty="0">
                <a:solidFill>
                  <a:schemeClr val="tx1"/>
                </a:solidFill>
              </a:rPr>
              <a:t> RTMR registers</a:t>
            </a:r>
          </a:p>
          <a:p>
            <a:pPr lvl="1"/>
            <a:r>
              <a:rPr lang="en-US" sz="2800" dirty="0">
                <a:solidFill>
                  <a:schemeClr val="tx1"/>
                </a:solidFill>
              </a:rPr>
              <a:t>Create event log</a:t>
            </a:r>
          </a:p>
          <a:p>
            <a:r>
              <a:rPr lang="en-US" sz="3200" dirty="0">
                <a:solidFill>
                  <a:schemeClr val="tx1"/>
                </a:solidFill>
              </a:rPr>
              <a:t>Libraries</a:t>
            </a:r>
          </a:p>
          <a:p>
            <a:pPr lvl="1"/>
            <a:r>
              <a:rPr lang="en-US" sz="2800" dirty="0" err="1"/>
              <a:t>HashLib|OvmfPkg</a:t>
            </a:r>
            <a:r>
              <a:rPr lang="en-US" sz="2800" dirty="0"/>
              <a:t>/Library/</a:t>
            </a:r>
            <a:r>
              <a:rPr lang="en-US" sz="2800" dirty="0" err="1"/>
              <a:t>HashLibBaseCryptoRouterTdx</a:t>
            </a:r>
            <a:r>
              <a:rPr lang="en-US" sz="2800" dirty="0"/>
              <a:t> (new)</a:t>
            </a:r>
          </a:p>
          <a:p>
            <a:pPr lvl="2"/>
            <a:r>
              <a:rPr lang="en-US" sz="2100" dirty="0"/>
              <a:t>Implement the </a:t>
            </a:r>
            <a:r>
              <a:rPr lang="en-US" sz="2100" dirty="0" err="1">
                <a:highlight>
                  <a:srgbClr val="FFFF00"/>
                </a:highlight>
              </a:rPr>
              <a:t>HashAndExtend</a:t>
            </a:r>
            <a:r>
              <a:rPr lang="en-US" sz="2100" dirty="0"/>
              <a:t> which will be called in above </a:t>
            </a:r>
            <a:r>
              <a:rPr lang="en-US" sz="2100" dirty="0" err="1">
                <a:highlight>
                  <a:srgbClr val="FFFF00"/>
                </a:highlight>
              </a:rPr>
              <a:t>HashLogExtendEvent</a:t>
            </a:r>
            <a:endParaRPr lang="en-US" sz="2100" dirty="0">
              <a:highlight>
                <a:srgbClr val="FFFF00"/>
              </a:highlight>
            </a:endParaRPr>
          </a:p>
          <a:p>
            <a:pPr lvl="1">
              <a:lnSpc>
                <a:spcPct val="100000"/>
              </a:lnSpc>
            </a:pPr>
            <a:r>
              <a:rPr lang="en-US" sz="2800" dirty="0" err="1"/>
              <a:t>TdxLib|MdePkg</a:t>
            </a:r>
            <a:r>
              <a:rPr lang="en-US" sz="2800" dirty="0"/>
              <a:t>/Library/</a:t>
            </a:r>
            <a:r>
              <a:rPr lang="en-US" sz="2800" dirty="0" err="1"/>
              <a:t>TdxLib</a:t>
            </a:r>
            <a:r>
              <a:rPr lang="en-US" sz="2800" dirty="0"/>
              <a:t> (new)</a:t>
            </a:r>
          </a:p>
          <a:p>
            <a:pPr lvl="2"/>
            <a:r>
              <a:rPr lang="en-US" sz="2100" dirty="0" err="1">
                <a:highlight>
                  <a:srgbClr val="FFFF00"/>
                </a:highlight>
              </a:rPr>
              <a:t>TdExtendRtmr</a:t>
            </a:r>
            <a:r>
              <a:rPr lang="en-US" sz="2100" dirty="0"/>
              <a:t> (in </a:t>
            </a:r>
            <a:r>
              <a:rPr lang="en-US" sz="2100" dirty="0" err="1"/>
              <a:t>TdxLib</a:t>
            </a:r>
            <a:r>
              <a:rPr lang="en-US" sz="2100" dirty="0"/>
              <a:t>/</a:t>
            </a:r>
            <a:r>
              <a:rPr lang="en-US" sz="2100" dirty="0" err="1"/>
              <a:t>Rtmr.c</a:t>
            </a:r>
            <a:r>
              <a:rPr lang="en-US" sz="2100" dirty="0"/>
              <a:t>) will be called by above </a:t>
            </a:r>
            <a:r>
              <a:rPr lang="en-US" sz="2100" dirty="0" err="1">
                <a:highlight>
                  <a:srgbClr val="FFFF00"/>
                </a:highlight>
              </a:rPr>
              <a:t>HashAndExtend</a:t>
            </a:r>
            <a:endParaRPr lang="en-US" sz="2100" dirty="0">
              <a:highlight>
                <a:srgbClr val="FFFF00"/>
              </a:highlight>
            </a:endParaRPr>
          </a:p>
          <a:p>
            <a:pPr lvl="2"/>
            <a:r>
              <a:rPr lang="en-US" sz="2100" dirty="0"/>
              <a:t>It does the actual extending to RTMR</a:t>
            </a:r>
          </a:p>
          <a:p>
            <a:endParaRPr lang="en-US" sz="3200" dirty="0">
              <a:solidFill>
                <a:schemeClr val="tx1"/>
              </a:solidFill>
            </a:endParaRPr>
          </a:p>
        </p:txBody>
      </p:sp>
    </p:spTree>
    <p:extLst>
      <p:ext uri="{BB962C8B-B14F-4D97-AF65-F5344CB8AC3E}">
        <p14:creationId xmlns:p14="http://schemas.microsoft.com/office/powerpoint/2010/main" val="2836451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199035"/>
            <a:ext cx="10972800" cy="764245"/>
          </a:xfrm>
        </p:spPr>
        <p:txBody>
          <a:bodyPr>
            <a:normAutofit/>
          </a:bodyPr>
          <a:lstStyle/>
          <a:p>
            <a:r>
              <a:rPr lang="en-US"/>
              <a:t>Measured Boot Design</a:t>
            </a:r>
            <a:endParaRPr lang="en-US" dirty="0"/>
          </a:p>
        </p:txBody>
      </p:sp>
      <p:sp>
        <p:nvSpPr>
          <p:cNvPr id="6" name="Rectangle: Rounded Corners 5">
            <a:extLst>
              <a:ext uri="{FF2B5EF4-FFF2-40B4-BE49-F238E27FC236}">
                <a16:creationId xmlns:a16="http://schemas.microsoft.com/office/drawing/2014/main" id="{E5503B9B-9CA6-4342-8499-C0D2FCAC02E1}"/>
              </a:ext>
            </a:extLst>
          </p:cNvPr>
          <p:cNvSpPr/>
          <p:nvPr/>
        </p:nvSpPr>
        <p:spPr>
          <a:xfrm>
            <a:off x="3845873" y="1640844"/>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Any Module</a:t>
            </a:r>
          </a:p>
        </p:txBody>
      </p:sp>
      <p:sp>
        <p:nvSpPr>
          <p:cNvPr id="7" name="Rectangle: Rounded Corners 6">
            <a:extLst>
              <a:ext uri="{FF2B5EF4-FFF2-40B4-BE49-F238E27FC236}">
                <a16:creationId xmlns:a16="http://schemas.microsoft.com/office/drawing/2014/main" id="{7A01A013-0BAF-4BAD-A2FC-5EB5695217EC}"/>
              </a:ext>
            </a:extLst>
          </p:cNvPr>
          <p:cNvSpPr/>
          <p:nvPr/>
        </p:nvSpPr>
        <p:spPr>
          <a:xfrm>
            <a:off x="3845873" y="2713353"/>
            <a:ext cx="2153874"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TpmMeasurmentLib</a:t>
            </a:r>
          </a:p>
        </p:txBody>
      </p:sp>
      <p:sp>
        <p:nvSpPr>
          <p:cNvPr id="8" name="Rectangle: Rounded Corners 7">
            <a:extLst>
              <a:ext uri="{FF2B5EF4-FFF2-40B4-BE49-F238E27FC236}">
                <a16:creationId xmlns:a16="http://schemas.microsoft.com/office/drawing/2014/main" id="{496FF840-D284-4EB6-817A-C9814AF233BE}"/>
              </a:ext>
            </a:extLst>
          </p:cNvPr>
          <p:cNvSpPr/>
          <p:nvPr/>
        </p:nvSpPr>
        <p:spPr>
          <a:xfrm>
            <a:off x="2275173" y="3939193"/>
            <a:ext cx="1070005"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TcgDxe</a:t>
            </a:r>
          </a:p>
        </p:txBody>
      </p:sp>
      <p:cxnSp>
        <p:nvCxnSpPr>
          <p:cNvPr id="11" name="Straight Arrow Connector 10">
            <a:extLst>
              <a:ext uri="{FF2B5EF4-FFF2-40B4-BE49-F238E27FC236}">
                <a16:creationId xmlns:a16="http://schemas.microsoft.com/office/drawing/2014/main" id="{163F41ED-A8DC-4BF4-AFE0-B518BEC48BAE}"/>
              </a:ext>
            </a:extLst>
          </p:cNvPr>
          <p:cNvCxnSpPr>
            <a:stCxn id="6" idx="2"/>
            <a:endCxn id="7" idx="0"/>
          </p:cNvCxnSpPr>
          <p:nvPr/>
        </p:nvCxnSpPr>
        <p:spPr>
          <a:xfrm>
            <a:off x="4922810" y="2110075"/>
            <a:ext cx="0" cy="6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59F2CB-571D-40EA-A8FB-8A5D720703A3}"/>
              </a:ext>
            </a:extLst>
          </p:cNvPr>
          <p:cNvCxnSpPr>
            <a:cxnSpLocks/>
            <a:stCxn id="7" idx="2"/>
            <a:endCxn id="8" idx="0"/>
          </p:cNvCxnSpPr>
          <p:nvPr/>
        </p:nvCxnSpPr>
        <p:spPr>
          <a:xfrm flipH="1">
            <a:off x="2810176" y="3182584"/>
            <a:ext cx="2112634"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D086A18-6081-469F-9363-38780560691B}"/>
              </a:ext>
            </a:extLst>
          </p:cNvPr>
          <p:cNvSpPr/>
          <p:nvPr/>
        </p:nvSpPr>
        <p:spPr>
          <a:xfrm>
            <a:off x="4962606" y="2121485"/>
            <a:ext cx="2413293"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TpmMeasurementLib</a:t>
            </a:r>
          </a:p>
        </p:txBody>
      </p:sp>
      <p:sp>
        <p:nvSpPr>
          <p:cNvPr id="17" name="Rectangle 16">
            <a:extLst>
              <a:ext uri="{FF2B5EF4-FFF2-40B4-BE49-F238E27FC236}">
                <a16:creationId xmlns:a16="http://schemas.microsoft.com/office/drawing/2014/main" id="{A0A4081E-EB3B-4785-A2B7-898AD8D6B6BD}"/>
              </a:ext>
            </a:extLst>
          </p:cNvPr>
          <p:cNvSpPr/>
          <p:nvPr/>
        </p:nvSpPr>
        <p:spPr>
          <a:xfrm>
            <a:off x="1668554" y="3454000"/>
            <a:ext cx="1913077" cy="325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EFI_TCG_SERVICE</a:t>
            </a:r>
          </a:p>
        </p:txBody>
      </p:sp>
      <p:sp>
        <p:nvSpPr>
          <p:cNvPr id="33" name="Rectangle: Rounded Corners 32">
            <a:extLst>
              <a:ext uri="{FF2B5EF4-FFF2-40B4-BE49-F238E27FC236}">
                <a16:creationId xmlns:a16="http://schemas.microsoft.com/office/drawing/2014/main" id="{BC466C3C-8219-4845-8CF8-8C81D7DD10B6}"/>
              </a:ext>
            </a:extLst>
          </p:cNvPr>
          <p:cNvSpPr/>
          <p:nvPr/>
        </p:nvSpPr>
        <p:spPr>
          <a:xfrm>
            <a:off x="4387808" y="3939194"/>
            <a:ext cx="1070005"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Tcg2Dxe</a:t>
            </a:r>
          </a:p>
        </p:txBody>
      </p:sp>
      <p:sp>
        <p:nvSpPr>
          <p:cNvPr id="34" name="Rectangle: Rounded Corners 33">
            <a:extLst>
              <a:ext uri="{FF2B5EF4-FFF2-40B4-BE49-F238E27FC236}">
                <a16:creationId xmlns:a16="http://schemas.microsoft.com/office/drawing/2014/main" id="{599B6B4E-BBB4-4C2A-B9BA-A95BCEC77EB3}"/>
              </a:ext>
            </a:extLst>
          </p:cNvPr>
          <p:cNvSpPr/>
          <p:nvPr/>
        </p:nvSpPr>
        <p:spPr>
          <a:xfrm>
            <a:off x="6199187" y="3939193"/>
            <a:ext cx="2199083" cy="469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TdMeasurementDxe</a:t>
            </a:r>
          </a:p>
        </p:txBody>
      </p:sp>
      <p:cxnSp>
        <p:nvCxnSpPr>
          <p:cNvPr id="35" name="Straight Arrow Connector 34">
            <a:extLst>
              <a:ext uri="{FF2B5EF4-FFF2-40B4-BE49-F238E27FC236}">
                <a16:creationId xmlns:a16="http://schemas.microsoft.com/office/drawing/2014/main" id="{F3325A3B-93BE-46A0-A0CB-5E9EAFE68FE0}"/>
              </a:ext>
            </a:extLst>
          </p:cNvPr>
          <p:cNvCxnSpPr>
            <a:cxnSpLocks/>
            <a:stCxn id="7" idx="2"/>
            <a:endCxn id="33" idx="0"/>
          </p:cNvCxnSpPr>
          <p:nvPr/>
        </p:nvCxnSpPr>
        <p:spPr>
          <a:xfrm>
            <a:off x="4922810" y="3182584"/>
            <a:ext cx="1" cy="75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5A17DAB-E858-432E-B454-9ADD0FBD2980}"/>
              </a:ext>
            </a:extLst>
          </p:cNvPr>
          <p:cNvCxnSpPr>
            <a:cxnSpLocks/>
            <a:stCxn id="7" idx="2"/>
            <a:endCxn id="34" idx="0"/>
          </p:cNvCxnSpPr>
          <p:nvPr/>
        </p:nvCxnSpPr>
        <p:spPr>
          <a:xfrm>
            <a:off x="4922810" y="3182584"/>
            <a:ext cx="2375919" cy="756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BB71F6-3351-4832-99A9-8063B604C4C7}"/>
              </a:ext>
            </a:extLst>
          </p:cNvPr>
          <p:cNvSpPr/>
          <p:nvPr/>
        </p:nvSpPr>
        <p:spPr>
          <a:xfrm>
            <a:off x="6378240" y="3231137"/>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EFI_TD_PROTOCOL</a:t>
            </a:r>
          </a:p>
        </p:txBody>
      </p:sp>
      <p:sp>
        <p:nvSpPr>
          <p:cNvPr id="42" name="Rectangle 41">
            <a:extLst>
              <a:ext uri="{FF2B5EF4-FFF2-40B4-BE49-F238E27FC236}">
                <a16:creationId xmlns:a16="http://schemas.microsoft.com/office/drawing/2014/main" id="{103D6B53-73D7-43ED-8865-DE788106C851}"/>
              </a:ext>
            </a:extLst>
          </p:cNvPr>
          <p:cNvSpPr/>
          <p:nvPr/>
        </p:nvSpPr>
        <p:spPr>
          <a:xfrm>
            <a:off x="3785890" y="3395454"/>
            <a:ext cx="2413297"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EFI_TCG2_PROTOCOL</a:t>
            </a:r>
          </a:p>
        </p:txBody>
      </p:sp>
      <p:sp>
        <p:nvSpPr>
          <p:cNvPr id="50" name="Cube 49">
            <a:extLst>
              <a:ext uri="{FF2B5EF4-FFF2-40B4-BE49-F238E27FC236}">
                <a16:creationId xmlns:a16="http://schemas.microsoft.com/office/drawing/2014/main" id="{CEA935F2-715F-421C-BFDF-E69A97182453}"/>
              </a:ext>
            </a:extLst>
          </p:cNvPr>
          <p:cNvSpPr/>
          <p:nvPr/>
        </p:nvSpPr>
        <p:spPr>
          <a:xfrm>
            <a:off x="2130390"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DD82E38A-DBF0-4232-9A57-09A91987C9A0}"/>
              </a:ext>
            </a:extLst>
          </p:cNvPr>
          <p:cNvSpPr/>
          <p:nvPr/>
        </p:nvSpPr>
        <p:spPr>
          <a:xfrm>
            <a:off x="4243025"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67677CCE-60F4-4165-B254-649B03138417}"/>
              </a:ext>
            </a:extLst>
          </p:cNvPr>
          <p:cNvSpPr/>
          <p:nvPr/>
        </p:nvSpPr>
        <p:spPr>
          <a:xfrm>
            <a:off x="6447671" y="5142339"/>
            <a:ext cx="1359569" cy="588167"/>
          </a:xfrm>
          <a:prstGeom prst="cube">
            <a:avLst>
              <a:gd name="adj" fmla="val 7906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89FEEF-3EA1-48EC-B042-D16166CF1ACB}"/>
              </a:ext>
            </a:extLst>
          </p:cNvPr>
          <p:cNvSpPr/>
          <p:nvPr/>
        </p:nvSpPr>
        <p:spPr>
          <a:xfrm>
            <a:off x="6755282" y="5120386"/>
            <a:ext cx="744346"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RTMR</a:t>
            </a:r>
          </a:p>
        </p:txBody>
      </p:sp>
      <p:sp>
        <p:nvSpPr>
          <p:cNvPr id="54" name="Rectangle 53">
            <a:extLst>
              <a:ext uri="{FF2B5EF4-FFF2-40B4-BE49-F238E27FC236}">
                <a16:creationId xmlns:a16="http://schemas.microsoft.com/office/drawing/2014/main" id="{C43677B7-9329-41C5-92AD-3E99158EB926}"/>
              </a:ext>
            </a:extLst>
          </p:cNvPr>
          <p:cNvSpPr/>
          <p:nvPr/>
        </p:nvSpPr>
        <p:spPr>
          <a:xfrm>
            <a:off x="4550636" y="5118258"/>
            <a:ext cx="744346"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TPM2</a:t>
            </a:r>
          </a:p>
        </p:txBody>
      </p:sp>
      <p:sp>
        <p:nvSpPr>
          <p:cNvPr id="55" name="Rectangle 54">
            <a:extLst>
              <a:ext uri="{FF2B5EF4-FFF2-40B4-BE49-F238E27FC236}">
                <a16:creationId xmlns:a16="http://schemas.microsoft.com/office/drawing/2014/main" id="{96770F89-EDC9-4A8A-83CA-D52545CA7801}"/>
              </a:ext>
            </a:extLst>
          </p:cNvPr>
          <p:cNvSpPr/>
          <p:nvPr/>
        </p:nvSpPr>
        <p:spPr>
          <a:xfrm>
            <a:off x="2275173" y="5118258"/>
            <a:ext cx="907174" cy="565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TPM12</a:t>
            </a:r>
          </a:p>
        </p:txBody>
      </p:sp>
      <p:cxnSp>
        <p:nvCxnSpPr>
          <p:cNvPr id="57" name="Straight Arrow Connector 56">
            <a:extLst>
              <a:ext uri="{FF2B5EF4-FFF2-40B4-BE49-F238E27FC236}">
                <a16:creationId xmlns:a16="http://schemas.microsoft.com/office/drawing/2014/main" id="{11EF1500-19FE-481E-AE74-6284D85A54EA}"/>
              </a:ext>
            </a:extLst>
          </p:cNvPr>
          <p:cNvCxnSpPr>
            <a:stCxn id="8" idx="2"/>
          </p:cNvCxnSpPr>
          <p:nvPr/>
        </p:nvCxnSpPr>
        <p:spPr>
          <a:xfrm>
            <a:off x="2810176" y="4408424"/>
            <a:ext cx="0" cy="57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AF8006D-29C3-47FF-85D1-CCA21DEA9983}"/>
              </a:ext>
            </a:extLst>
          </p:cNvPr>
          <p:cNvCxnSpPr>
            <a:cxnSpLocks/>
            <a:stCxn id="33" idx="2"/>
          </p:cNvCxnSpPr>
          <p:nvPr/>
        </p:nvCxnSpPr>
        <p:spPr>
          <a:xfrm>
            <a:off x="4922811" y="4408425"/>
            <a:ext cx="0" cy="57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74B2CD-EEC9-4CC7-A312-CAF4232CC028}"/>
              </a:ext>
            </a:extLst>
          </p:cNvPr>
          <p:cNvCxnSpPr>
            <a:cxnSpLocks/>
          </p:cNvCxnSpPr>
          <p:nvPr/>
        </p:nvCxnSpPr>
        <p:spPr>
          <a:xfrm>
            <a:off x="7331036" y="4408424"/>
            <a:ext cx="0" cy="57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06918"/>
            <a:ext cx="10972800" cy="764245"/>
          </a:xfrm>
        </p:spPr>
        <p:txBody>
          <a:bodyPr>
            <a:normAutofit/>
          </a:bodyPr>
          <a:lstStyle/>
          <a:p>
            <a:r>
              <a:rPr lang="en-US" dirty="0"/>
              <a:t>Td Measurement</a:t>
            </a:r>
          </a:p>
        </p:txBody>
      </p:sp>
      <p:sp>
        <p:nvSpPr>
          <p:cNvPr id="3" name="Content Placeholder 2"/>
          <p:cNvSpPr>
            <a:spLocks noGrp="1"/>
          </p:cNvSpPr>
          <p:nvPr>
            <p:ph sz="quarter" idx="13"/>
          </p:nvPr>
        </p:nvSpPr>
        <p:spPr>
          <a:xfrm>
            <a:off x="607485" y="971162"/>
            <a:ext cx="10970683" cy="5679921"/>
          </a:xfrm>
        </p:spPr>
        <p:txBody>
          <a:bodyPr>
            <a:normAutofit fontScale="47500" lnSpcReduction="20000"/>
          </a:bodyPr>
          <a:lstStyle/>
          <a:p>
            <a:r>
              <a:rPr lang="en-US" sz="3200" dirty="0">
                <a:solidFill>
                  <a:schemeClr val="tx1"/>
                </a:solidFill>
              </a:rPr>
              <a:t>Note: </a:t>
            </a:r>
          </a:p>
          <a:p>
            <a:pPr lvl="1"/>
            <a:r>
              <a:rPr lang="en-US" sz="2800" dirty="0">
                <a:solidFill>
                  <a:schemeClr val="tx1"/>
                </a:solidFill>
              </a:rPr>
              <a:t>Td Measurement in SEC phase, refer to slides 29</a:t>
            </a:r>
          </a:p>
          <a:p>
            <a:r>
              <a:rPr lang="en-US" sz="3200" dirty="0">
                <a:solidFill>
                  <a:schemeClr val="tx1"/>
                </a:solidFill>
              </a:rPr>
              <a:t>Problem statement</a:t>
            </a:r>
          </a:p>
          <a:p>
            <a:pPr lvl="1"/>
            <a:r>
              <a:rPr lang="en-US" sz="2800" dirty="0" err="1">
                <a:solidFill>
                  <a:schemeClr val="tx1"/>
                </a:solidFill>
              </a:rPr>
              <a:t>Tdx</a:t>
            </a:r>
            <a:r>
              <a:rPr lang="en-US" sz="2800" dirty="0">
                <a:solidFill>
                  <a:schemeClr val="tx1"/>
                </a:solidFill>
              </a:rPr>
              <a:t> guest doesn’t support TPM, instead it supports RTMRs which can be treated as the TPM PCRs.</a:t>
            </a:r>
          </a:p>
          <a:p>
            <a:pPr lvl="1"/>
            <a:r>
              <a:rPr lang="en-US" sz="2800" dirty="0"/>
              <a:t>UEFI Measurement call </a:t>
            </a:r>
            <a:r>
              <a:rPr lang="en-US" sz="2800" dirty="0" err="1">
                <a:highlight>
                  <a:srgbClr val="FFFF00"/>
                </a:highlight>
              </a:rPr>
              <a:t>TpmMeasureAndLogData</a:t>
            </a:r>
            <a:r>
              <a:rPr lang="en-US" sz="2800" dirty="0">
                <a:highlight>
                  <a:srgbClr val="FFFF00"/>
                </a:highlight>
              </a:rPr>
              <a:t> (in </a:t>
            </a:r>
            <a:r>
              <a:rPr lang="en-US" sz="2800" dirty="0" err="1">
                <a:highlight>
                  <a:srgbClr val="FFFF00"/>
                </a:highlight>
              </a:rPr>
              <a:t>TpmMeasurementLib</a:t>
            </a:r>
            <a:r>
              <a:rPr lang="en-US" sz="2800" dirty="0">
                <a:highlight>
                  <a:srgbClr val="FFFF00"/>
                </a:highlight>
              </a:rPr>
              <a:t>)</a:t>
            </a:r>
            <a:r>
              <a:rPr lang="en-US" sz="2800" dirty="0"/>
              <a:t> to measure/extend to TPM PCRs, then to create event log.</a:t>
            </a:r>
          </a:p>
          <a:p>
            <a:pPr lvl="1"/>
            <a:r>
              <a:rPr lang="en-US" sz="2800" dirty="0"/>
              <a:t>PCR index is used in UEFI measure boot, not RTMR index</a:t>
            </a:r>
            <a:endParaRPr lang="en-US" sz="2800" dirty="0">
              <a:solidFill>
                <a:schemeClr val="tx1"/>
              </a:solidFill>
            </a:endParaRPr>
          </a:p>
          <a:p>
            <a:r>
              <a:rPr lang="en-US" sz="3200" dirty="0">
                <a:solidFill>
                  <a:schemeClr val="tx1"/>
                </a:solidFill>
              </a:rPr>
              <a:t>Option 1:  &lt;- Preferred</a:t>
            </a:r>
          </a:p>
          <a:p>
            <a:pPr lvl="1"/>
            <a:r>
              <a:rPr lang="en-US" sz="2800" dirty="0" err="1"/>
              <a:t>SecurityPkg</a:t>
            </a:r>
            <a:r>
              <a:rPr lang="en-US" sz="2800" dirty="0"/>
              <a:t>/Library/</a:t>
            </a:r>
            <a:r>
              <a:rPr lang="en-US" sz="2800" dirty="0" err="1"/>
              <a:t>DxeTpmMeasurementLib</a:t>
            </a:r>
            <a:endParaRPr lang="en-US" sz="2800" dirty="0"/>
          </a:p>
          <a:p>
            <a:pPr lvl="1"/>
            <a:r>
              <a:rPr lang="en-US" sz="2800" dirty="0"/>
              <a:t>Install </a:t>
            </a:r>
            <a:r>
              <a:rPr lang="en-US" sz="2800" dirty="0">
                <a:highlight>
                  <a:srgbClr val="FFFF00"/>
                </a:highlight>
              </a:rPr>
              <a:t>EFI_TD_PROTOCOL </a:t>
            </a:r>
            <a:r>
              <a:rPr lang="en-US" sz="2800" dirty="0"/>
              <a:t>which exports the same interfaces as EFI_TCG2_PROTOCOL, such as </a:t>
            </a:r>
            <a:r>
              <a:rPr lang="en-US" sz="2800" dirty="0" err="1"/>
              <a:t>HashLogExendEvent</a:t>
            </a:r>
            <a:r>
              <a:rPr lang="en-US" sz="2800" dirty="0"/>
              <a:t>, </a:t>
            </a:r>
            <a:r>
              <a:rPr lang="en-US" sz="2800" dirty="0" err="1"/>
              <a:t>GetEventLog</a:t>
            </a:r>
            <a:r>
              <a:rPr lang="en-US" sz="2800" dirty="0"/>
              <a:t>, </a:t>
            </a:r>
            <a:r>
              <a:rPr lang="en-US" sz="2800" dirty="0" err="1"/>
              <a:t>etc</a:t>
            </a:r>
            <a:endParaRPr lang="en-US" sz="2800" dirty="0"/>
          </a:p>
          <a:p>
            <a:pPr lvl="1"/>
            <a:r>
              <a:rPr lang="en-US" sz="2800" dirty="0"/>
              <a:t>Update </a:t>
            </a:r>
            <a:r>
              <a:rPr lang="en-US" sz="2800" dirty="0" err="1">
                <a:highlight>
                  <a:srgbClr val="FFFF00"/>
                </a:highlight>
              </a:rPr>
              <a:t>TpmMeasurementLib</a:t>
            </a:r>
            <a:r>
              <a:rPr lang="en-US" sz="2800" dirty="0"/>
              <a:t> to support </a:t>
            </a:r>
            <a:r>
              <a:rPr lang="en-US" sz="2800" dirty="0" err="1"/>
              <a:t>Tdx</a:t>
            </a:r>
            <a:r>
              <a:rPr lang="en-US" sz="2800" dirty="0"/>
              <a:t> measurement (detect Td or Non-Td in runtime and then locate EFI_TD_PROTOCOL or EFI_TCG2_PROTOCOL to </a:t>
            </a:r>
            <a:r>
              <a:rPr lang="en-US" sz="2800" dirty="0" err="1">
                <a:highlight>
                  <a:srgbClr val="FFFF00"/>
                </a:highlight>
              </a:rPr>
              <a:t>HashLogExtendEvent</a:t>
            </a:r>
            <a:r>
              <a:rPr lang="en-US" sz="2800" dirty="0">
                <a:highlight>
                  <a:srgbClr val="FFFF00"/>
                </a:highlight>
              </a:rPr>
              <a:t>, </a:t>
            </a:r>
            <a:r>
              <a:rPr lang="en-US" sz="2800" dirty="0"/>
              <a:t> because EFI_TD_PROTOCOL shares the same definition as EFI_TCG2_PROTOCOL)</a:t>
            </a:r>
          </a:p>
          <a:p>
            <a:pPr lvl="1"/>
            <a:r>
              <a:rPr lang="en-US" sz="2800" dirty="0"/>
              <a:t>Map PCR index to RTMR index. See [TDVF] Chap 8 Td Measurement</a:t>
            </a:r>
          </a:p>
          <a:p>
            <a:pPr lvl="1"/>
            <a:r>
              <a:rPr lang="en-US" sz="2800" dirty="0">
                <a:solidFill>
                  <a:schemeClr val="tx1"/>
                </a:solidFill>
              </a:rPr>
              <a:t>PROs:</a:t>
            </a:r>
          </a:p>
          <a:p>
            <a:pPr lvl="2"/>
            <a:r>
              <a:rPr lang="en-US" sz="2800" dirty="0"/>
              <a:t>Current measurement code needn’t be changed.</a:t>
            </a:r>
            <a:endParaRPr lang="en-US" sz="2800" dirty="0">
              <a:solidFill>
                <a:schemeClr val="tx1"/>
              </a:solidFill>
            </a:endParaRPr>
          </a:p>
          <a:p>
            <a:pPr lvl="1"/>
            <a:r>
              <a:rPr lang="en-US" sz="2800" dirty="0"/>
              <a:t>CONs:</a:t>
            </a:r>
          </a:p>
          <a:p>
            <a:pPr lvl="2"/>
            <a:r>
              <a:rPr lang="en-US" sz="2800" dirty="0">
                <a:solidFill>
                  <a:schemeClr val="tx1"/>
                </a:solidFill>
              </a:rPr>
              <a:t>Name of </a:t>
            </a:r>
            <a:r>
              <a:rPr lang="en-US" sz="2800" dirty="0" err="1">
                <a:solidFill>
                  <a:schemeClr val="tx1"/>
                </a:solidFill>
              </a:rPr>
              <a:t>TpmMeasurementLib</a:t>
            </a:r>
            <a:r>
              <a:rPr lang="en-US" sz="2800" dirty="0">
                <a:solidFill>
                  <a:schemeClr val="tx1"/>
                </a:solidFill>
              </a:rPr>
              <a:t> refers to </a:t>
            </a:r>
            <a:r>
              <a:rPr lang="en-US" sz="2800" dirty="0" err="1">
                <a:solidFill>
                  <a:schemeClr val="tx1"/>
                </a:solidFill>
              </a:rPr>
              <a:t>Tpm</a:t>
            </a:r>
            <a:r>
              <a:rPr lang="en-US" sz="2800" dirty="0">
                <a:solidFill>
                  <a:schemeClr val="tx1"/>
                </a:solidFill>
              </a:rPr>
              <a:t>, not </a:t>
            </a:r>
            <a:r>
              <a:rPr lang="en-US" sz="2800" dirty="0" err="1">
                <a:solidFill>
                  <a:schemeClr val="tx1"/>
                </a:solidFill>
              </a:rPr>
              <a:t>Tdx</a:t>
            </a:r>
            <a:r>
              <a:rPr lang="en-US" sz="2800" dirty="0">
                <a:solidFill>
                  <a:schemeClr val="tx1"/>
                </a:solidFill>
              </a:rPr>
              <a:t>. It is confused.</a:t>
            </a:r>
          </a:p>
          <a:p>
            <a:pPr lvl="2"/>
            <a:r>
              <a:rPr lang="en-US" sz="2800" dirty="0">
                <a:solidFill>
                  <a:schemeClr val="tx1"/>
                </a:solidFill>
              </a:rPr>
              <a:t>Name of Some </a:t>
            </a:r>
            <a:r>
              <a:rPr lang="en-US" sz="2800" dirty="0"/>
              <a:t>APIs in EFI_TCG2_PROTOCOL are confused, such as </a:t>
            </a:r>
            <a:r>
              <a:rPr lang="en-US" sz="2800" dirty="0" err="1"/>
              <a:t>GetActivePcrBanks</a:t>
            </a:r>
            <a:r>
              <a:rPr lang="en-US" sz="2800" dirty="0"/>
              <a:t>, </a:t>
            </a:r>
            <a:r>
              <a:rPr lang="en-US" sz="2800" dirty="0" err="1"/>
              <a:t>etc</a:t>
            </a:r>
            <a:endParaRPr lang="en-US" sz="2800" dirty="0">
              <a:solidFill>
                <a:schemeClr val="tx1"/>
              </a:solidFill>
            </a:endParaRPr>
          </a:p>
          <a:p>
            <a:r>
              <a:rPr lang="en-US" sz="3200" dirty="0">
                <a:solidFill>
                  <a:schemeClr val="tx1"/>
                </a:solidFill>
              </a:rPr>
              <a:t>Option 2:</a:t>
            </a:r>
          </a:p>
          <a:p>
            <a:pPr lvl="1"/>
            <a:r>
              <a:rPr lang="en-US" sz="2800" dirty="0">
                <a:solidFill>
                  <a:schemeClr val="tx1"/>
                </a:solidFill>
              </a:rPr>
              <a:t>Create </a:t>
            </a:r>
            <a:r>
              <a:rPr lang="en-US" sz="2800" dirty="0" err="1">
                <a:solidFill>
                  <a:schemeClr val="tx1"/>
                </a:solidFill>
                <a:highlight>
                  <a:srgbClr val="FFFF00"/>
                </a:highlight>
              </a:rPr>
              <a:t>TdxMeasurementLib</a:t>
            </a:r>
            <a:r>
              <a:rPr lang="en-US" sz="2800" dirty="0">
                <a:solidFill>
                  <a:schemeClr val="tx1"/>
                </a:solidFill>
              </a:rPr>
              <a:t> to support </a:t>
            </a:r>
            <a:r>
              <a:rPr lang="en-US" sz="2800" dirty="0" err="1">
                <a:solidFill>
                  <a:schemeClr val="tx1"/>
                </a:solidFill>
              </a:rPr>
              <a:t>Tdx</a:t>
            </a:r>
            <a:r>
              <a:rPr lang="en-US" sz="2800" dirty="0">
                <a:solidFill>
                  <a:schemeClr val="tx1"/>
                </a:solidFill>
              </a:rPr>
              <a:t> measurement, </a:t>
            </a:r>
            <a:r>
              <a:rPr lang="en-US" sz="2800" dirty="0" err="1">
                <a:solidFill>
                  <a:schemeClr val="tx1"/>
                </a:solidFill>
              </a:rPr>
              <a:t>SecurityPkg</a:t>
            </a:r>
            <a:r>
              <a:rPr lang="en-US" sz="2800" dirty="0">
                <a:solidFill>
                  <a:schemeClr val="tx1"/>
                </a:solidFill>
              </a:rPr>
              <a:t>/Library/</a:t>
            </a:r>
            <a:r>
              <a:rPr lang="en-US" sz="2800" dirty="0" err="1">
                <a:solidFill>
                  <a:schemeClr val="tx1"/>
                </a:solidFill>
              </a:rPr>
              <a:t>DxeTdxMeasurementLib</a:t>
            </a:r>
            <a:endParaRPr lang="en-US" sz="2800" dirty="0">
              <a:solidFill>
                <a:schemeClr val="tx1"/>
              </a:solidFill>
            </a:endParaRPr>
          </a:p>
          <a:p>
            <a:pPr lvl="1"/>
            <a:r>
              <a:rPr lang="en-US" sz="2800" dirty="0">
                <a:solidFill>
                  <a:schemeClr val="tx1"/>
                </a:solidFill>
              </a:rPr>
              <a:t>Install EFI_TD_PROTOCOL which exports </a:t>
            </a:r>
            <a:r>
              <a:rPr lang="en-US" sz="2800" dirty="0" err="1">
                <a:solidFill>
                  <a:schemeClr val="tx1"/>
                </a:solidFill>
              </a:rPr>
              <a:t>tdx</a:t>
            </a:r>
            <a:r>
              <a:rPr lang="en-US" sz="2800" dirty="0">
                <a:solidFill>
                  <a:schemeClr val="tx1"/>
                </a:solidFill>
              </a:rPr>
              <a:t> specific interfaces, such as </a:t>
            </a:r>
            <a:r>
              <a:rPr lang="en-US" sz="2800" dirty="0" err="1">
                <a:solidFill>
                  <a:schemeClr val="tx1"/>
                </a:solidFill>
              </a:rPr>
              <a:t>HashLogExtendEvent</a:t>
            </a:r>
            <a:r>
              <a:rPr lang="en-US" sz="2800" dirty="0">
                <a:solidFill>
                  <a:schemeClr val="tx1"/>
                </a:solidFill>
              </a:rPr>
              <a:t>, </a:t>
            </a:r>
            <a:r>
              <a:rPr lang="en-US" sz="2800" dirty="0" err="1">
                <a:solidFill>
                  <a:schemeClr val="tx1"/>
                </a:solidFill>
              </a:rPr>
              <a:t>GetEventLog</a:t>
            </a:r>
            <a:r>
              <a:rPr lang="en-US" sz="2800" dirty="0">
                <a:solidFill>
                  <a:schemeClr val="tx1"/>
                </a:solidFill>
              </a:rPr>
              <a:t>, </a:t>
            </a:r>
            <a:r>
              <a:rPr lang="en-US" sz="2800" dirty="0" err="1">
                <a:solidFill>
                  <a:schemeClr val="tx1"/>
                </a:solidFill>
              </a:rPr>
              <a:t>etc</a:t>
            </a:r>
            <a:endParaRPr lang="en-US" sz="2800" dirty="0">
              <a:solidFill>
                <a:schemeClr val="tx1"/>
              </a:solidFill>
            </a:endParaRPr>
          </a:p>
          <a:p>
            <a:pPr lvl="1"/>
            <a:r>
              <a:rPr lang="en-US" sz="2800" dirty="0"/>
              <a:t>PROs:</a:t>
            </a:r>
          </a:p>
          <a:p>
            <a:pPr lvl="2"/>
            <a:r>
              <a:rPr lang="en-US" sz="2800" dirty="0"/>
              <a:t>It is semantically more reasonable</a:t>
            </a:r>
          </a:p>
          <a:p>
            <a:pPr lvl="2"/>
            <a:r>
              <a:rPr lang="en-US" sz="2800" dirty="0"/>
              <a:t>Some TPM specific APIs in EFI_TCG2_PROTOCOL can be removed.</a:t>
            </a:r>
          </a:p>
          <a:p>
            <a:pPr lvl="1"/>
            <a:r>
              <a:rPr lang="en-US" sz="2800" dirty="0">
                <a:solidFill>
                  <a:schemeClr val="tx1"/>
                </a:solidFill>
              </a:rPr>
              <a:t>CONs:</a:t>
            </a:r>
          </a:p>
          <a:p>
            <a:pPr lvl="2"/>
            <a:r>
              <a:rPr lang="en-US" dirty="0"/>
              <a:t>Need to update all the measurement code which call </a:t>
            </a:r>
            <a:r>
              <a:rPr lang="en-US" dirty="0" err="1"/>
              <a:t>TpmMeasureAndLogData</a:t>
            </a:r>
            <a:r>
              <a:rPr lang="en-US" dirty="0"/>
              <a:t>. </a:t>
            </a:r>
          </a:p>
        </p:txBody>
      </p:sp>
    </p:spTree>
    <p:extLst>
      <p:ext uri="{BB962C8B-B14F-4D97-AF65-F5344CB8AC3E}">
        <p14:creationId xmlns:p14="http://schemas.microsoft.com/office/powerpoint/2010/main" val="4187803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67" y="206918"/>
            <a:ext cx="10972800" cy="764245"/>
          </a:xfrm>
        </p:spPr>
        <p:txBody>
          <a:bodyPr>
            <a:normAutofit/>
          </a:bodyPr>
          <a:lstStyle/>
          <a:p>
            <a:r>
              <a:rPr lang="en-US" dirty="0"/>
              <a:t>Measure Boot</a:t>
            </a:r>
          </a:p>
        </p:txBody>
      </p:sp>
      <p:sp>
        <p:nvSpPr>
          <p:cNvPr id="3" name="Content Placeholder 2"/>
          <p:cNvSpPr>
            <a:spLocks noGrp="1"/>
          </p:cNvSpPr>
          <p:nvPr>
            <p:ph sz="quarter" idx="13"/>
          </p:nvPr>
        </p:nvSpPr>
        <p:spPr>
          <a:xfrm>
            <a:off x="607485" y="971164"/>
            <a:ext cx="10970683" cy="5679920"/>
          </a:xfrm>
        </p:spPr>
        <p:txBody>
          <a:bodyPr>
            <a:normAutofit fontScale="47500" lnSpcReduction="20000"/>
          </a:bodyPr>
          <a:lstStyle/>
          <a:p>
            <a:r>
              <a:rPr lang="en-US" sz="3200" dirty="0">
                <a:solidFill>
                  <a:schemeClr val="tx1"/>
                </a:solidFill>
              </a:rPr>
              <a:t>Problem statement</a:t>
            </a:r>
          </a:p>
          <a:p>
            <a:pPr lvl="1"/>
            <a:r>
              <a:rPr lang="en-US" sz="2800" dirty="0" err="1">
                <a:solidFill>
                  <a:schemeClr val="tx1"/>
                </a:solidFill>
              </a:rPr>
              <a:t>Tdx</a:t>
            </a:r>
            <a:r>
              <a:rPr lang="en-US" sz="2800" dirty="0">
                <a:solidFill>
                  <a:schemeClr val="tx1"/>
                </a:solidFill>
              </a:rPr>
              <a:t> guest doesn’t support TPM, instead it supports RTMRs which can be treated as the TPM PCRs.</a:t>
            </a:r>
          </a:p>
          <a:p>
            <a:pPr lvl="1"/>
            <a:r>
              <a:rPr lang="en-US" sz="2800" dirty="0">
                <a:highlight>
                  <a:srgbClr val="FFFF00"/>
                </a:highlight>
              </a:rPr>
              <a:t>DxeTpm2MeasureBootHandler</a:t>
            </a:r>
            <a:r>
              <a:rPr lang="en-US" sz="2800" dirty="0"/>
              <a:t> (</a:t>
            </a:r>
            <a:r>
              <a:rPr lang="en-US" sz="2800" dirty="0" err="1"/>
              <a:t>SecurityPkg</a:t>
            </a:r>
            <a:r>
              <a:rPr lang="en-US" sz="2800" dirty="0"/>
              <a:t>/Library/DxeTpm2MeasureBootLib) is registered as the Security2Handler in edk2. This handler will then be called in UEFI measure boot.</a:t>
            </a:r>
          </a:p>
          <a:p>
            <a:pPr lvl="1"/>
            <a:r>
              <a:rPr lang="en-US" sz="2800" dirty="0">
                <a:solidFill>
                  <a:schemeClr val="tx1"/>
                </a:solidFill>
              </a:rPr>
              <a:t>But this handler doesn’t support </a:t>
            </a:r>
            <a:r>
              <a:rPr lang="en-US" sz="2800" dirty="0" err="1">
                <a:solidFill>
                  <a:schemeClr val="tx1"/>
                </a:solidFill>
              </a:rPr>
              <a:t>Tdx</a:t>
            </a:r>
            <a:r>
              <a:rPr lang="en-US" sz="2800" dirty="0">
                <a:solidFill>
                  <a:schemeClr val="tx1"/>
                </a:solidFill>
              </a:rPr>
              <a:t> RTMR registers.</a:t>
            </a:r>
          </a:p>
          <a:p>
            <a:r>
              <a:rPr lang="en-US" sz="3200" dirty="0">
                <a:solidFill>
                  <a:schemeClr val="tx1"/>
                </a:solidFill>
              </a:rPr>
              <a:t>Option 1:  &lt;- Preferred</a:t>
            </a:r>
          </a:p>
          <a:p>
            <a:pPr lvl="1"/>
            <a:r>
              <a:rPr lang="en-US" sz="2800" dirty="0" err="1"/>
              <a:t>SecurityPkg</a:t>
            </a:r>
            <a:r>
              <a:rPr lang="en-US" sz="2800" dirty="0"/>
              <a:t>/Library/DxeTpm2MeasureBootLib</a:t>
            </a:r>
          </a:p>
          <a:p>
            <a:pPr lvl="1"/>
            <a:r>
              <a:rPr lang="en-US" sz="2800" dirty="0"/>
              <a:t>Install </a:t>
            </a:r>
            <a:r>
              <a:rPr lang="en-US" sz="2800" dirty="0">
                <a:highlight>
                  <a:srgbClr val="FFFF00"/>
                </a:highlight>
              </a:rPr>
              <a:t>EFI_TD_PROTOCOL </a:t>
            </a:r>
            <a:r>
              <a:rPr lang="en-US" sz="2800" dirty="0"/>
              <a:t>which exports the same interfaces as EFI_TCG2_PROTOCOL, such as </a:t>
            </a:r>
            <a:r>
              <a:rPr lang="en-US" sz="2800" dirty="0" err="1"/>
              <a:t>HashLogExendEvent</a:t>
            </a:r>
            <a:r>
              <a:rPr lang="en-US" sz="2800" dirty="0"/>
              <a:t>, </a:t>
            </a:r>
            <a:r>
              <a:rPr lang="en-US" sz="2800" dirty="0" err="1"/>
              <a:t>GetEventLog</a:t>
            </a:r>
            <a:r>
              <a:rPr lang="en-US" sz="2800" dirty="0"/>
              <a:t>, </a:t>
            </a:r>
            <a:r>
              <a:rPr lang="en-US" sz="2800" dirty="0" err="1"/>
              <a:t>etc</a:t>
            </a:r>
            <a:r>
              <a:rPr lang="en-US" sz="2800" dirty="0"/>
              <a:t> (It is done in TdTcg2Dxe)</a:t>
            </a:r>
          </a:p>
          <a:p>
            <a:pPr lvl="1"/>
            <a:r>
              <a:rPr lang="en-US" sz="2800" dirty="0"/>
              <a:t>Update </a:t>
            </a:r>
            <a:r>
              <a:rPr lang="en-US" sz="2800" dirty="0">
                <a:highlight>
                  <a:srgbClr val="FFFF00"/>
                </a:highlight>
              </a:rPr>
              <a:t>DxeTpm2MeasureBootHandler</a:t>
            </a:r>
            <a:r>
              <a:rPr lang="en-US" sz="2800" dirty="0"/>
              <a:t> to support </a:t>
            </a:r>
            <a:r>
              <a:rPr lang="en-US" sz="2800" dirty="0" err="1"/>
              <a:t>Tdx</a:t>
            </a:r>
            <a:r>
              <a:rPr lang="en-US" sz="2800" dirty="0"/>
              <a:t> measurement (detect Td or Non-Td in runtime and then locate EFI_TCG2_PROTOCOL)</a:t>
            </a:r>
          </a:p>
          <a:p>
            <a:pPr lvl="1"/>
            <a:r>
              <a:rPr lang="en-US" sz="2800" dirty="0"/>
              <a:t>Map PCR index to RTMR index. See [TDVF] Chap 8 Td Measurement</a:t>
            </a:r>
          </a:p>
          <a:p>
            <a:pPr lvl="1"/>
            <a:r>
              <a:rPr lang="en-US" sz="2800" dirty="0">
                <a:solidFill>
                  <a:schemeClr val="tx1"/>
                </a:solidFill>
              </a:rPr>
              <a:t>PROs:</a:t>
            </a:r>
          </a:p>
          <a:p>
            <a:pPr lvl="2"/>
            <a:r>
              <a:rPr lang="en-US" sz="2800" dirty="0"/>
              <a:t>Current measure boot code needn’t be changed.</a:t>
            </a:r>
            <a:endParaRPr lang="en-US" sz="2800" dirty="0">
              <a:solidFill>
                <a:schemeClr val="tx1"/>
              </a:solidFill>
            </a:endParaRPr>
          </a:p>
          <a:p>
            <a:pPr lvl="1"/>
            <a:r>
              <a:rPr lang="en-US" sz="2800" dirty="0"/>
              <a:t>CONs:</a:t>
            </a:r>
          </a:p>
          <a:p>
            <a:pPr lvl="2"/>
            <a:r>
              <a:rPr lang="en-US" sz="2800" dirty="0">
                <a:solidFill>
                  <a:schemeClr val="tx1"/>
                </a:solidFill>
              </a:rPr>
              <a:t>Name of DxeTpm2MeasureBootLib refers to Tpm2, not </a:t>
            </a:r>
            <a:r>
              <a:rPr lang="en-US" sz="2800" dirty="0" err="1">
                <a:solidFill>
                  <a:schemeClr val="tx1"/>
                </a:solidFill>
              </a:rPr>
              <a:t>Tdx</a:t>
            </a:r>
            <a:r>
              <a:rPr lang="en-US" sz="2800" dirty="0">
                <a:solidFill>
                  <a:schemeClr val="tx1"/>
                </a:solidFill>
              </a:rPr>
              <a:t>. It is confused.</a:t>
            </a:r>
          </a:p>
          <a:p>
            <a:pPr lvl="2"/>
            <a:r>
              <a:rPr lang="en-US" sz="2800" dirty="0">
                <a:solidFill>
                  <a:schemeClr val="tx1"/>
                </a:solidFill>
              </a:rPr>
              <a:t>Name of Some </a:t>
            </a:r>
            <a:r>
              <a:rPr lang="en-US" sz="2800" dirty="0"/>
              <a:t>APIs in EFI_TCG2_PROTOCOL are confused, such as </a:t>
            </a:r>
            <a:r>
              <a:rPr lang="en-US" sz="2800" dirty="0" err="1"/>
              <a:t>GetActivePcrBanks</a:t>
            </a:r>
            <a:r>
              <a:rPr lang="en-US" sz="2800" dirty="0"/>
              <a:t>, </a:t>
            </a:r>
            <a:r>
              <a:rPr lang="en-US" sz="2800" dirty="0" err="1"/>
              <a:t>etc</a:t>
            </a:r>
            <a:endParaRPr lang="en-US" sz="2800" dirty="0">
              <a:solidFill>
                <a:schemeClr val="tx1"/>
              </a:solidFill>
            </a:endParaRPr>
          </a:p>
          <a:p>
            <a:r>
              <a:rPr lang="en-US" sz="3200" dirty="0">
                <a:solidFill>
                  <a:schemeClr val="tx1"/>
                </a:solidFill>
              </a:rPr>
              <a:t>Option 2:</a:t>
            </a:r>
          </a:p>
          <a:p>
            <a:pPr lvl="1"/>
            <a:r>
              <a:rPr lang="en-US" sz="2800" dirty="0">
                <a:solidFill>
                  <a:schemeClr val="tx1"/>
                </a:solidFill>
              </a:rPr>
              <a:t>Create </a:t>
            </a:r>
            <a:r>
              <a:rPr lang="en-US" sz="2800" dirty="0" err="1">
                <a:solidFill>
                  <a:schemeClr val="tx1"/>
                </a:solidFill>
              </a:rPr>
              <a:t>Dxe</a:t>
            </a:r>
            <a:r>
              <a:rPr lang="en-US" sz="2800" dirty="0" err="1">
                <a:solidFill>
                  <a:schemeClr val="tx1"/>
                </a:solidFill>
                <a:highlight>
                  <a:srgbClr val="FFFF00"/>
                </a:highlight>
              </a:rPr>
              <a:t>TdxMeasureBootLib</a:t>
            </a:r>
            <a:r>
              <a:rPr lang="en-US" sz="2800" dirty="0">
                <a:solidFill>
                  <a:schemeClr val="tx1"/>
                </a:solidFill>
              </a:rPr>
              <a:t> to support measure boot in Td guest, </a:t>
            </a:r>
            <a:r>
              <a:rPr lang="en-US" sz="2800" dirty="0" err="1">
                <a:solidFill>
                  <a:schemeClr val="tx1"/>
                </a:solidFill>
              </a:rPr>
              <a:t>SecurityPkg</a:t>
            </a:r>
            <a:r>
              <a:rPr lang="en-US" sz="2800" dirty="0">
                <a:solidFill>
                  <a:schemeClr val="tx1"/>
                </a:solidFill>
              </a:rPr>
              <a:t>/Library/</a:t>
            </a:r>
            <a:r>
              <a:rPr lang="en-US" sz="2800" dirty="0" err="1">
                <a:solidFill>
                  <a:schemeClr val="tx1"/>
                </a:solidFill>
              </a:rPr>
              <a:t>DxeTdxMeasureBootLib</a:t>
            </a:r>
            <a:endParaRPr lang="en-US" sz="2800" dirty="0">
              <a:solidFill>
                <a:schemeClr val="tx1"/>
              </a:solidFill>
            </a:endParaRPr>
          </a:p>
          <a:p>
            <a:pPr lvl="1"/>
            <a:r>
              <a:rPr lang="en-US" sz="2800" dirty="0">
                <a:solidFill>
                  <a:schemeClr val="tx1"/>
                </a:solidFill>
              </a:rPr>
              <a:t>Register </a:t>
            </a:r>
            <a:r>
              <a:rPr lang="en-US" sz="2800" dirty="0" err="1">
                <a:solidFill>
                  <a:schemeClr val="tx1"/>
                </a:solidFill>
              </a:rPr>
              <a:t>DxeTdxMeasureBootHandler</a:t>
            </a:r>
            <a:r>
              <a:rPr lang="en-US" sz="2800" dirty="0">
                <a:solidFill>
                  <a:schemeClr val="tx1"/>
                </a:solidFill>
              </a:rPr>
              <a:t> in edk2 (in Td guest) when </a:t>
            </a:r>
            <a:r>
              <a:rPr lang="en-US" sz="2800" dirty="0"/>
              <a:t>then will be called in measure boot.</a:t>
            </a:r>
          </a:p>
          <a:p>
            <a:pPr lvl="1"/>
            <a:r>
              <a:rPr lang="en-US" sz="2800" dirty="0">
                <a:solidFill>
                  <a:schemeClr val="tx1"/>
                </a:solidFill>
              </a:rPr>
              <a:t>DxeTpm2MeasureBootHanlder is registered in Non-Td guest.</a:t>
            </a:r>
          </a:p>
          <a:p>
            <a:pPr lvl="1"/>
            <a:r>
              <a:rPr lang="en-US" sz="2800" dirty="0"/>
              <a:t>PROs:</a:t>
            </a:r>
          </a:p>
          <a:p>
            <a:pPr lvl="2"/>
            <a:r>
              <a:rPr lang="en-US" sz="2800" dirty="0"/>
              <a:t>It is semantically more reasonable</a:t>
            </a:r>
          </a:p>
          <a:p>
            <a:pPr lvl="2"/>
            <a:r>
              <a:rPr lang="en-US" sz="2800" dirty="0"/>
              <a:t>Some TPM specific APIs in EFI_TCG2_PROTOCOL can be removed.</a:t>
            </a:r>
          </a:p>
          <a:p>
            <a:pPr lvl="1"/>
            <a:r>
              <a:rPr lang="en-US" sz="2800" dirty="0">
                <a:solidFill>
                  <a:schemeClr val="tx1"/>
                </a:solidFill>
              </a:rPr>
              <a:t>CONs:</a:t>
            </a:r>
          </a:p>
          <a:p>
            <a:pPr lvl="2"/>
            <a:r>
              <a:rPr lang="en-US" dirty="0"/>
              <a:t>Need to update all the measure boot code which call DxeTpm2MeasureBootHandler. </a:t>
            </a:r>
          </a:p>
          <a:p>
            <a:pPr lvl="2"/>
            <a:r>
              <a:rPr lang="en-US" dirty="0"/>
              <a:t>Almost 90% code are duplicated between DxeTpm2MeasureBootLib and </a:t>
            </a:r>
            <a:r>
              <a:rPr lang="en-US" dirty="0" err="1"/>
              <a:t>DxeTdxMeasureBootLib</a:t>
            </a:r>
            <a:endParaRPr lang="en-US" dirty="0"/>
          </a:p>
        </p:txBody>
      </p:sp>
    </p:spTree>
    <p:extLst>
      <p:ext uri="{BB962C8B-B14F-4D97-AF65-F5344CB8AC3E}">
        <p14:creationId xmlns:p14="http://schemas.microsoft.com/office/powerpoint/2010/main" val="2727824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DXE Phase – Other Modules</a:t>
            </a:r>
          </a:p>
        </p:txBody>
      </p:sp>
      <p:sp>
        <p:nvSpPr>
          <p:cNvPr id="3" name="Content Placeholder 2"/>
          <p:cNvSpPr>
            <a:spLocks noGrp="1"/>
          </p:cNvSpPr>
          <p:nvPr>
            <p:ph sz="quarter" idx="13"/>
          </p:nvPr>
        </p:nvSpPr>
        <p:spPr/>
        <p:txBody>
          <a:bodyPr>
            <a:normAutofit/>
          </a:bodyPr>
          <a:lstStyle/>
          <a:p>
            <a:r>
              <a:rPr lang="en-US" dirty="0" err="1"/>
              <a:t>IncompatiblePciDeviceSupportDxe</a:t>
            </a:r>
            <a:endParaRPr lang="en-US" dirty="0"/>
          </a:p>
          <a:p>
            <a:pPr lvl="1"/>
            <a:r>
              <a:rPr lang="en-US" dirty="0"/>
              <a:t>Registers Protocol that allows us to disable </a:t>
            </a:r>
            <a:r>
              <a:rPr lang="en-US" dirty="0" err="1"/>
              <a:t>Pci</a:t>
            </a:r>
            <a:r>
              <a:rPr lang="en-US" dirty="0"/>
              <a:t> Option Rom support for all devices</a:t>
            </a:r>
          </a:p>
          <a:p>
            <a:pPr lvl="1"/>
            <a:r>
              <a:rPr lang="en-US" dirty="0"/>
              <a:t>Legacy 16bit Option Rom and 32-bit UEFI OROM must be rejected. ([TDVF] 9.5)</a:t>
            </a:r>
          </a:p>
          <a:p>
            <a:pPr lvl="1"/>
            <a:r>
              <a:rPr lang="en-US" dirty="0"/>
              <a:t>PI Spec 1.7a Table 20. ACPI 2.0 &amp; 3.0 QWORD Address Space Descriptor Usage. Type-specific flags (when Address Translation Offset == 6) can be set to 0 to skip device option ROM (do not probe option ROM BAR).</a:t>
            </a:r>
          </a:p>
          <a:p>
            <a:r>
              <a:rPr lang="en-US" dirty="0" err="1"/>
              <a:t>OvmfPkg</a:t>
            </a:r>
            <a:r>
              <a:rPr lang="en-US" dirty="0"/>
              <a:t>/</a:t>
            </a:r>
            <a:r>
              <a:rPr lang="en-US" dirty="0" err="1"/>
              <a:t>AcpiPlatformDxe</a:t>
            </a:r>
            <a:endParaRPr lang="en-US" dirty="0"/>
          </a:p>
          <a:p>
            <a:pPr lvl="1"/>
            <a:r>
              <a:rPr lang="en-US" dirty="0"/>
              <a:t>Support for MADT/ACPI addition to report Td Mailbox entry ([TDVF] 6)</a:t>
            </a:r>
          </a:p>
          <a:p>
            <a:r>
              <a:rPr lang="en-US" dirty="0" err="1"/>
              <a:t>EmuVariableFvbRuntimeDxe</a:t>
            </a:r>
            <a:endParaRPr lang="en-US" sz="1867" dirty="0"/>
          </a:p>
          <a:p>
            <a:pPr lvl="1"/>
            <a:r>
              <a:rPr lang="en-US" dirty="0"/>
              <a:t>Copy configuration variables into configuration volume.</a:t>
            </a:r>
          </a:p>
        </p:txBody>
      </p:sp>
    </p:spTree>
    <p:extLst>
      <p:ext uri="{BB962C8B-B14F-4D97-AF65-F5344CB8AC3E}">
        <p14:creationId xmlns:p14="http://schemas.microsoft.com/office/powerpoint/2010/main" val="2587667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CF226-3568-4BF6-B1A3-DA62822D10D7}"/>
              </a:ext>
            </a:extLst>
          </p:cNvPr>
          <p:cNvSpPr>
            <a:spLocks noGrp="1"/>
          </p:cNvSpPr>
          <p:nvPr>
            <p:ph type="sldNum" sz="quarter" idx="12"/>
          </p:nvPr>
        </p:nvSpPr>
        <p:spPr/>
        <p:txBody>
          <a:bodyPr/>
          <a:lstStyle/>
          <a:p>
            <a:fld id="{5303CD18-72ED-4F16-A2FC-E7493D67DF27}" type="slidenum">
              <a:rPr lang="en-US" smtClean="0">
                <a:solidFill>
                  <a:prstClr val="black">
                    <a:tint val="75000"/>
                  </a:prstClr>
                </a:solidFill>
              </a:rPr>
              <a:pPr/>
              <a:t>49</a:t>
            </a:fld>
            <a:endParaRPr lang="en-US">
              <a:solidFill>
                <a:prstClr val="black">
                  <a:tint val="75000"/>
                </a:prstClr>
              </a:solidFill>
            </a:endParaRPr>
          </a:p>
        </p:txBody>
      </p:sp>
      <p:sp>
        <p:nvSpPr>
          <p:cNvPr id="5" name="Title 1">
            <a:extLst>
              <a:ext uri="{FF2B5EF4-FFF2-40B4-BE49-F238E27FC236}">
                <a16:creationId xmlns:a16="http://schemas.microsoft.com/office/drawing/2014/main" id="{A25EAB8D-DC3C-494A-B5C0-EFEC17EA6135}"/>
              </a:ext>
            </a:extLst>
          </p:cNvPr>
          <p:cNvSpPr txBox="1">
            <a:spLocks/>
          </p:cNvSpPr>
          <p:nvPr/>
        </p:nvSpPr>
        <p:spPr>
          <a:xfrm>
            <a:off x="3073499" y="2571092"/>
            <a:ext cx="6115103" cy="76424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4267" b="1" dirty="0"/>
              <a:t>Libraries</a:t>
            </a:r>
          </a:p>
        </p:txBody>
      </p:sp>
    </p:spTree>
    <p:extLst>
      <p:ext uri="{BB962C8B-B14F-4D97-AF65-F5344CB8AC3E}">
        <p14:creationId xmlns:p14="http://schemas.microsoft.com/office/powerpoint/2010/main" val="301622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Content Placeholder 2"/>
          <p:cNvSpPr>
            <a:spLocks noGrp="1"/>
          </p:cNvSpPr>
          <p:nvPr>
            <p:ph sz="quarter" idx="13"/>
          </p:nvPr>
        </p:nvSpPr>
        <p:spPr/>
        <p:txBody>
          <a:bodyPr>
            <a:normAutofit fontScale="62500" lnSpcReduction="20000"/>
          </a:bodyPr>
          <a:lstStyle/>
          <a:p>
            <a:r>
              <a:rPr lang="en-US"/>
              <a:t>[</a:t>
            </a:r>
            <a:r>
              <a:rPr lang="en-US" altLang="zh-CN"/>
              <a:t>TDX</a:t>
            </a:r>
            <a:r>
              <a:rPr lang="en-US"/>
              <a:t>] </a:t>
            </a:r>
            <a:r>
              <a:rPr lang="en-US" altLang="zh-CN"/>
              <a:t>Intel Trust Domain Extensions</a:t>
            </a:r>
          </a:p>
          <a:p>
            <a:pPr lvl="1"/>
            <a:r>
              <a:rPr lang="en-US">
                <a:hlinkClick r:id="rId2"/>
              </a:rPr>
              <a:t>https://software.intel.com/content/www/us/en/develop/articles/intel-trust-domain-extensions.html</a:t>
            </a:r>
            <a:r>
              <a:rPr lang="en-US"/>
              <a:t> </a:t>
            </a:r>
          </a:p>
          <a:p>
            <a:endParaRPr lang="en-US"/>
          </a:p>
          <a:p>
            <a:r>
              <a:rPr lang="en-US"/>
              <a:t>[</a:t>
            </a:r>
            <a:r>
              <a:rPr lang="en-US" dirty="0"/>
              <a:t>TDVF] Intel TDX Virtual Firmware Design Guide</a:t>
            </a:r>
          </a:p>
          <a:p>
            <a:pPr marL="457189" lvl="1" indent="0">
              <a:buNone/>
            </a:pPr>
            <a:r>
              <a:rPr lang="en-US" dirty="0">
                <a:hlinkClick r:id="rId3"/>
              </a:rPr>
              <a:t>https://software.intel.com/content/dam/develop/external/us/en/documents/tdx-virtual-firmware-design-guide-rev-1.pdf</a:t>
            </a:r>
            <a:r>
              <a:rPr lang="en-US" dirty="0"/>
              <a:t> </a:t>
            </a:r>
          </a:p>
          <a:p>
            <a:endParaRPr lang="en-US"/>
          </a:p>
          <a:p>
            <a:r>
              <a:rPr lang="en-US"/>
              <a:t>[</a:t>
            </a:r>
            <a:r>
              <a:rPr lang="en-US" dirty="0"/>
              <a:t>GHCI] Guest-Hypervisor-Communication Interface</a:t>
            </a:r>
          </a:p>
          <a:p>
            <a:pPr marL="457189" lvl="1" indent="0">
              <a:buNone/>
            </a:pPr>
            <a:r>
              <a:rPr lang="en-US" dirty="0">
                <a:hlinkClick r:id="rId4"/>
              </a:rPr>
              <a:t>https://software.intel.com/content/dam/develop/external/us/en/documents/intel-tdx-guest-hypervisor-communication-interface.</a:t>
            </a:r>
            <a:r>
              <a:rPr lang="en-US">
                <a:hlinkClick r:id="rId4"/>
              </a:rPr>
              <a:t>pdf</a:t>
            </a:r>
            <a:r>
              <a:rPr lang="en-US"/>
              <a:t> </a:t>
            </a:r>
          </a:p>
          <a:p>
            <a:endParaRPr lang="en-US"/>
          </a:p>
          <a:p>
            <a:r>
              <a:rPr lang="en-US"/>
              <a:t>[TDVF-UEFI] Virtual Firmware for Intel Trust Domain Extensions</a:t>
            </a:r>
          </a:p>
          <a:p>
            <a:pPr marL="457189" lvl="1" indent="0">
              <a:buNone/>
            </a:pPr>
            <a:r>
              <a:rPr lang="en-US">
                <a:hlinkClick r:id="rId5"/>
              </a:rPr>
              <a:t>https://uefi.org/sites/default/files/resources/Virtual%20Firmware%20for%20Intel%20Trust%20Domain%20Extensions%20-%20UEFI_12.15.2020.pdf</a:t>
            </a:r>
            <a:r>
              <a:rPr lang="en-US"/>
              <a:t> </a:t>
            </a:r>
          </a:p>
          <a:p>
            <a:pPr marL="457189" lvl="1" indent="0">
              <a:buNone/>
            </a:pPr>
            <a:endParaRPr lang="en-US"/>
          </a:p>
          <a:p>
            <a:r>
              <a:rPr lang="en-US"/>
              <a:t>[TDVF-code] TDVF EDKII Code</a:t>
            </a:r>
          </a:p>
          <a:p>
            <a:pPr marL="457189" lvl="1" indent="0">
              <a:buNone/>
            </a:pPr>
            <a:r>
              <a:rPr lang="en-US">
                <a:hlinkClick r:id="rId6"/>
              </a:rPr>
              <a:t>https://github.com/tianocore/edk2-staging/tree/TDVF</a:t>
            </a:r>
            <a:r>
              <a:rPr lang="en-US"/>
              <a:t> </a:t>
            </a:r>
          </a:p>
          <a:p>
            <a:pPr marL="457189" lvl="1" indent="0">
              <a:buNone/>
            </a:pPr>
            <a:endParaRPr lang="en-US" dirty="0"/>
          </a:p>
        </p:txBody>
      </p:sp>
    </p:spTree>
    <p:extLst>
      <p:ext uri="{BB962C8B-B14F-4D97-AF65-F5344CB8AC3E}">
        <p14:creationId xmlns:p14="http://schemas.microsoft.com/office/powerpoint/2010/main" val="2984702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Library</a:t>
            </a:r>
          </a:p>
        </p:txBody>
      </p:sp>
      <p:sp>
        <p:nvSpPr>
          <p:cNvPr id="4" name="Slide Number Placeholder 3"/>
          <p:cNvSpPr>
            <a:spLocks noGrp="1"/>
          </p:cNvSpPr>
          <p:nvPr>
            <p:ph type="sldNum" sz="quarter" idx="4294967295"/>
          </p:nvPr>
        </p:nvSpPr>
        <p:spPr>
          <a:xfrm>
            <a:off x="9347200" y="6432551"/>
            <a:ext cx="2844800" cy="364067"/>
          </a:xfrm>
        </p:spPr>
        <p:txBody>
          <a:bodyPr/>
          <a:lstStyle/>
          <a:p>
            <a:fld id="{EE2556C5-CE8C-6547-B838-EA80C61A4AF7}" type="slidenum">
              <a:rPr lang="en-US" smtClean="0"/>
              <a:pPr/>
              <a:t>50</a:t>
            </a:fld>
            <a:endParaRPr lang="en-US" dirty="0"/>
          </a:p>
        </p:txBody>
      </p:sp>
      <p:sp>
        <p:nvSpPr>
          <p:cNvPr id="5" name="Content Placeholder 2">
            <a:extLst>
              <a:ext uri="{FF2B5EF4-FFF2-40B4-BE49-F238E27FC236}">
                <a16:creationId xmlns:a16="http://schemas.microsoft.com/office/drawing/2014/main" id="{F8FFB3EE-F850-48D3-9DAE-1E8D9A24BC1D}"/>
              </a:ext>
            </a:extLst>
          </p:cNvPr>
          <p:cNvSpPr>
            <a:spLocks noGrp="1"/>
          </p:cNvSpPr>
          <p:nvPr>
            <p:ph sz="quarter" idx="13"/>
          </p:nvPr>
        </p:nvSpPr>
        <p:spPr>
          <a:xfrm>
            <a:off x="607485" y="1426779"/>
            <a:ext cx="10970683" cy="4745425"/>
          </a:xfrm>
        </p:spPr>
        <p:txBody>
          <a:bodyPr>
            <a:normAutofit/>
          </a:bodyPr>
          <a:lstStyle/>
          <a:p>
            <a:r>
              <a:rPr lang="en-US" sz="2667" dirty="0" err="1">
                <a:solidFill>
                  <a:schemeClr val="tx1"/>
                </a:solidFill>
              </a:rPr>
              <a:t>TdxLib</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dirty="0" err="1">
                <a:solidFill>
                  <a:schemeClr val="tx1"/>
                </a:solidFill>
              </a:rPr>
              <a:t>BaseMemEntryptLibTdxLib</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dirty="0" err="1">
                <a:solidFill>
                  <a:schemeClr val="tx1"/>
                </a:solidFill>
              </a:rPr>
              <a:t>BaseIoLibIntrinsicTdx</a:t>
            </a:r>
            <a:r>
              <a:rPr lang="en-US" sz="2667" dirty="0">
                <a:solidFill>
                  <a:schemeClr val="tx1"/>
                </a:solidFill>
              </a:rPr>
              <a:t> (</a:t>
            </a:r>
            <a:r>
              <a:rPr lang="en-US" sz="2667" dirty="0">
                <a:solidFill>
                  <a:schemeClr val="tx1"/>
                </a:solidFill>
                <a:highlight>
                  <a:srgbClr val="FFFF00"/>
                </a:highlight>
              </a:rPr>
              <a:t>new</a:t>
            </a:r>
            <a:r>
              <a:rPr lang="en-US" sz="2667" dirty="0">
                <a:solidFill>
                  <a:schemeClr val="tx1"/>
                </a:solidFill>
              </a:rPr>
              <a:t>)</a:t>
            </a:r>
          </a:p>
          <a:p>
            <a:r>
              <a:rPr lang="en-US" sz="2667">
                <a:solidFill>
                  <a:schemeClr val="tx1"/>
                </a:solidFill>
              </a:rPr>
              <a:t>CpuException </a:t>
            </a:r>
            <a:r>
              <a:rPr lang="en-US" sz="2667" dirty="0">
                <a:solidFill>
                  <a:schemeClr val="tx1"/>
                </a:solidFill>
              </a:rPr>
              <a:t>related libraries (</a:t>
            </a:r>
            <a:r>
              <a:rPr lang="en-US" sz="2667" dirty="0">
                <a:solidFill>
                  <a:schemeClr val="tx1"/>
                </a:solidFill>
                <a:highlight>
                  <a:srgbClr val="FFFF00"/>
                </a:highlight>
              </a:rPr>
              <a:t>new</a:t>
            </a:r>
            <a:r>
              <a:rPr lang="en-US" sz="2667" dirty="0">
                <a:solidFill>
                  <a:schemeClr val="tx1"/>
                </a:solidFill>
              </a:rPr>
              <a:t>)</a:t>
            </a:r>
          </a:p>
          <a:p>
            <a:r>
              <a:rPr lang="en-US" sz="2667" dirty="0">
                <a:solidFill>
                  <a:schemeClr val="tx1"/>
                </a:solidFill>
              </a:rPr>
              <a:t>Td measurement and Measure boot related libraries (</a:t>
            </a:r>
            <a:r>
              <a:rPr lang="en-US" sz="2667" dirty="0">
                <a:solidFill>
                  <a:schemeClr val="tx1"/>
                </a:solidFill>
                <a:highlight>
                  <a:srgbClr val="FFFF00"/>
                </a:highlight>
              </a:rPr>
              <a:t>new</a:t>
            </a:r>
            <a:r>
              <a:rPr lang="en-US" sz="2667" dirty="0">
                <a:solidFill>
                  <a:schemeClr val="tx1"/>
                </a:solidFill>
              </a:rPr>
              <a:t>)</a:t>
            </a:r>
          </a:p>
          <a:p>
            <a:r>
              <a:rPr lang="en-US" sz="2667" dirty="0">
                <a:solidFill>
                  <a:schemeClr val="tx1"/>
                </a:solidFill>
              </a:rPr>
              <a:t>QEMU related lib</a:t>
            </a:r>
          </a:p>
          <a:p>
            <a:pPr lvl="1"/>
            <a:endParaRPr lang="en-US" sz="2267" dirty="0"/>
          </a:p>
          <a:p>
            <a:pPr lvl="1"/>
            <a:endParaRPr lang="en-US" sz="2267" dirty="0">
              <a:solidFill>
                <a:schemeClr val="tx1"/>
              </a:solidFill>
            </a:endParaRPr>
          </a:p>
          <a:p>
            <a:endParaRPr lang="en-US" sz="2267" dirty="0"/>
          </a:p>
        </p:txBody>
      </p:sp>
    </p:spTree>
    <p:extLst>
      <p:ext uri="{BB962C8B-B14F-4D97-AF65-F5344CB8AC3E}">
        <p14:creationId xmlns:p14="http://schemas.microsoft.com/office/powerpoint/2010/main" val="957480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TdxLib</a:t>
            </a:r>
            <a:endParaRPr lang="en-US" dirty="0"/>
          </a:p>
        </p:txBody>
      </p:sp>
      <p:sp>
        <p:nvSpPr>
          <p:cNvPr id="3" name="Content Placeholder 2"/>
          <p:cNvSpPr>
            <a:spLocks noGrp="1"/>
          </p:cNvSpPr>
          <p:nvPr>
            <p:ph sz="quarter" idx="13"/>
          </p:nvPr>
        </p:nvSpPr>
        <p:spPr/>
        <p:txBody>
          <a:bodyPr>
            <a:normAutofit/>
          </a:bodyPr>
          <a:lstStyle/>
          <a:p>
            <a:r>
              <a:rPr lang="en-US" sz="2667" dirty="0" err="1">
                <a:solidFill>
                  <a:schemeClr val="tx1"/>
                </a:solidFill>
              </a:rPr>
              <a:t>MdePkg</a:t>
            </a:r>
            <a:r>
              <a:rPr lang="en-US" sz="2667" dirty="0">
                <a:solidFill>
                  <a:schemeClr val="tx1"/>
                </a:solidFill>
              </a:rPr>
              <a:t>/Library/</a:t>
            </a:r>
            <a:r>
              <a:rPr lang="en-US" sz="2667" dirty="0" err="1">
                <a:solidFill>
                  <a:schemeClr val="tx1"/>
                </a:solidFill>
              </a:rPr>
              <a:t>TdxLib</a:t>
            </a:r>
            <a:r>
              <a:rPr lang="en-US" sz="2667" dirty="0">
                <a:solidFill>
                  <a:schemeClr val="tx1"/>
                </a:solidFill>
              </a:rPr>
              <a:t> (both SEC/DXE) (</a:t>
            </a:r>
            <a:r>
              <a:rPr lang="en-US" sz="2667" dirty="0">
                <a:solidFill>
                  <a:schemeClr val="tx1"/>
                </a:solidFill>
                <a:highlight>
                  <a:srgbClr val="FFFF00"/>
                </a:highlight>
              </a:rPr>
              <a:t>new</a:t>
            </a:r>
            <a:r>
              <a:rPr lang="en-US" sz="2667" dirty="0">
                <a:solidFill>
                  <a:schemeClr val="tx1"/>
                </a:solidFill>
              </a:rPr>
              <a:t>)</a:t>
            </a:r>
          </a:p>
          <a:p>
            <a:r>
              <a:rPr lang="en-US" sz="2667" dirty="0">
                <a:solidFill>
                  <a:schemeClr val="tx1"/>
                </a:solidFill>
              </a:rPr>
              <a:t>Wrap the functions which perform the related </a:t>
            </a:r>
            <a:r>
              <a:rPr lang="en-US" sz="2667" dirty="0" err="1">
                <a:solidFill>
                  <a:schemeClr val="tx1"/>
                </a:solidFill>
              </a:rPr>
              <a:t>Tdx</a:t>
            </a:r>
            <a:r>
              <a:rPr lang="en-US" sz="2667" dirty="0">
                <a:solidFill>
                  <a:schemeClr val="tx1"/>
                </a:solidFill>
              </a:rPr>
              <a:t> operation.</a:t>
            </a:r>
          </a:p>
          <a:p>
            <a:pPr lvl="1"/>
            <a:r>
              <a:rPr lang="en-US" sz="2267" dirty="0" err="1"/>
              <a:t>TdCall</a:t>
            </a:r>
            <a:r>
              <a:rPr lang="en-US" sz="2267" dirty="0"/>
              <a:t> 	           : To cause a VM exit to the Intel TDX module  </a:t>
            </a:r>
          </a:p>
          <a:p>
            <a:pPr lvl="1"/>
            <a:r>
              <a:rPr lang="en-US" sz="2267" dirty="0" err="1"/>
              <a:t>TdVmCall</a:t>
            </a:r>
            <a:r>
              <a:rPr lang="en-US" sz="2267" dirty="0"/>
              <a:t>            : A leaf function 0 for TDCALL  </a:t>
            </a:r>
          </a:p>
          <a:p>
            <a:pPr lvl="1"/>
            <a:r>
              <a:rPr lang="en-US" sz="2267" dirty="0" err="1"/>
              <a:t>TdVmCallCpuid</a:t>
            </a:r>
            <a:r>
              <a:rPr lang="en-US" sz="2267" dirty="0"/>
              <a:t>  : Enable the TD guest to request VMM to emulate CPUID  </a:t>
            </a:r>
          </a:p>
          <a:p>
            <a:pPr lvl="1"/>
            <a:r>
              <a:rPr lang="en-US" sz="2267" dirty="0" err="1"/>
              <a:t>TdAcceptPages</a:t>
            </a:r>
            <a:r>
              <a:rPr lang="en-US" sz="2267" dirty="0"/>
              <a:t>  : To accept pending private pages  </a:t>
            </a:r>
          </a:p>
          <a:p>
            <a:pPr lvl="1"/>
            <a:r>
              <a:rPr lang="en-US" sz="2267" dirty="0" err="1"/>
              <a:t>TdExtendRtmr</a:t>
            </a:r>
            <a:r>
              <a:rPr lang="en-US" sz="2267" dirty="0"/>
              <a:t>   : To extend one of the RTMR registers</a:t>
            </a:r>
          </a:p>
          <a:p>
            <a:r>
              <a:rPr lang="en-US" sz="2667" dirty="0">
                <a:solidFill>
                  <a:schemeClr val="tx1"/>
                </a:solidFill>
              </a:rPr>
              <a:t>[GHCI] Chap 2/3</a:t>
            </a:r>
          </a:p>
          <a:p>
            <a:endParaRPr lang="en-US" sz="2667" dirty="0">
              <a:solidFill>
                <a:schemeClr val="tx1"/>
              </a:solidFill>
            </a:endParaRPr>
          </a:p>
          <a:p>
            <a:endParaRPr lang="en-US" sz="2667" dirty="0">
              <a:solidFill>
                <a:schemeClr val="tx1"/>
              </a:solidFill>
            </a:endParaRPr>
          </a:p>
          <a:p>
            <a:pPr lvl="1"/>
            <a:endParaRPr lang="en-US" sz="2267" dirty="0"/>
          </a:p>
        </p:txBody>
      </p:sp>
    </p:spTree>
    <p:extLst>
      <p:ext uri="{BB962C8B-B14F-4D97-AF65-F5344CB8AC3E}">
        <p14:creationId xmlns:p14="http://schemas.microsoft.com/office/powerpoint/2010/main" val="4172500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BaseMemEncryptLib</a:t>
            </a:r>
            <a:endParaRPr lang="en-US" dirty="0"/>
          </a:p>
        </p:txBody>
      </p:sp>
      <p:sp>
        <p:nvSpPr>
          <p:cNvPr id="3" name="Content Placeholder 2"/>
          <p:cNvSpPr>
            <a:spLocks noGrp="1"/>
          </p:cNvSpPr>
          <p:nvPr>
            <p:ph sz="quarter" idx="13"/>
          </p:nvPr>
        </p:nvSpPr>
        <p:spPr/>
        <p:txBody>
          <a:bodyPr>
            <a:normAutofit/>
          </a:bodyPr>
          <a:lstStyle/>
          <a:p>
            <a:pPr lvl="1"/>
            <a:r>
              <a:rPr lang="en-US" sz="2667" dirty="0" err="1"/>
              <a:t>OvmfPkg</a:t>
            </a:r>
            <a:r>
              <a:rPr lang="en-US" sz="2667" dirty="0"/>
              <a:t>/Library/</a:t>
            </a:r>
            <a:r>
              <a:rPr lang="en-US" sz="2667" dirty="0" err="1"/>
              <a:t>BaseMemEncryptTdxLib</a:t>
            </a:r>
            <a:r>
              <a:rPr lang="en-US" sz="2667" dirty="0"/>
              <a:t> (</a:t>
            </a:r>
            <a:r>
              <a:rPr lang="en-US" sz="2667" dirty="0">
                <a:highlight>
                  <a:srgbClr val="FFFF00"/>
                </a:highlight>
              </a:rPr>
              <a:t>new</a:t>
            </a:r>
            <a:r>
              <a:rPr lang="en-US" sz="2667" dirty="0"/>
              <a:t>)</a:t>
            </a:r>
          </a:p>
          <a:p>
            <a:pPr lvl="1"/>
            <a:r>
              <a:rPr lang="en-US" sz="2667" dirty="0"/>
              <a:t>Handles setting or clearing S-bit for address range.</a:t>
            </a:r>
          </a:p>
          <a:p>
            <a:pPr lvl="1"/>
            <a:r>
              <a:rPr lang="en-US" sz="2667" dirty="0"/>
              <a:t>Called by IOMMU Protocol</a:t>
            </a:r>
          </a:p>
          <a:p>
            <a:pPr lvl="1"/>
            <a:r>
              <a:rPr lang="en-US" sz="2667" dirty="0"/>
              <a:t>For TDX, it must:</a:t>
            </a:r>
          </a:p>
          <a:p>
            <a:pPr lvl="2"/>
            <a:r>
              <a:rPr lang="en-US" sz="2267" dirty="0"/>
              <a:t>Set or Clear S-Bit in page table</a:t>
            </a:r>
          </a:p>
          <a:p>
            <a:pPr lvl="2"/>
            <a:r>
              <a:rPr lang="en-US" sz="2267" dirty="0"/>
              <a:t>Inform host with TDVMCALL_MAPGPA</a:t>
            </a:r>
          </a:p>
          <a:p>
            <a:pPr lvl="2"/>
            <a:r>
              <a:rPr lang="en-US" sz="2267" dirty="0" err="1"/>
              <a:t>TdAcceptPages</a:t>
            </a:r>
            <a:r>
              <a:rPr lang="en-US" sz="2267" dirty="0"/>
              <a:t> if converting shared memory back to private</a:t>
            </a:r>
          </a:p>
        </p:txBody>
      </p:sp>
    </p:spTree>
    <p:extLst>
      <p:ext uri="{BB962C8B-B14F-4D97-AF65-F5344CB8AC3E}">
        <p14:creationId xmlns:p14="http://schemas.microsoft.com/office/powerpoint/2010/main" val="120279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422" y="106676"/>
            <a:ext cx="10972800" cy="665834"/>
          </a:xfrm>
        </p:spPr>
        <p:txBody>
          <a:bodyPr>
            <a:normAutofit fontScale="90000"/>
          </a:bodyPr>
          <a:lstStyle/>
          <a:p>
            <a:r>
              <a:rPr lang="en-US" dirty="0" err="1"/>
              <a:t>BaseIoLibInstrinsicTdx</a:t>
            </a:r>
            <a:endParaRPr lang="en-US" dirty="0"/>
          </a:p>
        </p:txBody>
      </p:sp>
      <p:sp>
        <p:nvSpPr>
          <p:cNvPr id="3" name="Content Placeholder 2"/>
          <p:cNvSpPr>
            <a:spLocks noGrp="1"/>
          </p:cNvSpPr>
          <p:nvPr>
            <p:ph sz="quarter" idx="13"/>
          </p:nvPr>
        </p:nvSpPr>
        <p:spPr>
          <a:xfrm>
            <a:off x="607485" y="772511"/>
            <a:ext cx="10970683" cy="5399694"/>
          </a:xfrm>
        </p:spPr>
        <p:txBody>
          <a:bodyPr>
            <a:normAutofit fontScale="62500" lnSpcReduction="20000"/>
          </a:bodyPr>
          <a:lstStyle/>
          <a:p>
            <a:r>
              <a:rPr lang="en-US" dirty="0" err="1"/>
              <a:t>MdePkg</a:t>
            </a:r>
            <a:r>
              <a:rPr lang="en-US" dirty="0"/>
              <a:t>/Library/</a:t>
            </a:r>
            <a:r>
              <a:rPr lang="en-US" dirty="0" err="1"/>
              <a:t>BaseIoLibIntrinsic</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r>
              <a:rPr lang="en-US" dirty="0"/>
              <a:t>Base </a:t>
            </a:r>
            <a:r>
              <a:rPr lang="en-US" dirty="0" err="1"/>
              <a:t>IoLib</a:t>
            </a:r>
            <a:r>
              <a:rPr lang="en-US" dirty="0"/>
              <a:t> which supports both Td guest and Non-Td guest (including AMD </a:t>
            </a:r>
            <a:r>
              <a:rPr lang="en-US"/>
              <a:t>SEV)</a:t>
            </a:r>
          </a:p>
          <a:p>
            <a:r>
              <a:rPr lang="en-US">
                <a:highlight>
                  <a:srgbClr val="FFFF00"/>
                </a:highlight>
              </a:rPr>
              <a:t>Why</a:t>
            </a:r>
            <a:r>
              <a:rPr lang="en-US"/>
              <a:t>: We need dump debug message to serial port in exception lib. Otherwise, we will have recursive exception.</a:t>
            </a:r>
            <a:endParaRPr lang="en-US" dirty="0"/>
          </a:p>
          <a:p>
            <a:r>
              <a:rPr lang="en-US" dirty="0"/>
              <a:t>Detect Td-guest or Non-Td in runtime by CPUID (0x21,0)</a:t>
            </a:r>
          </a:p>
          <a:p>
            <a:pPr lvl="1"/>
            <a:r>
              <a:rPr lang="en-US" u="sng" dirty="0">
                <a:hlinkClick r:id="rId2"/>
              </a:rPr>
              <a:t>https://software.intel.com/content/dam/develop/external/us/en/documents/tdx-module-1eas-v0.85.039.pdf</a:t>
            </a:r>
            <a:r>
              <a:rPr lang="en-US" dirty="0"/>
              <a:t>, chapter 9.</a:t>
            </a:r>
          </a:p>
          <a:p>
            <a:r>
              <a:rPr lang="en-US" dirty="0"/>
              <a:t>For Td-guest:</a:t>
            </a:r>
          </a:p>
          <a:p>
            <a:pPr lvl="1"/>
            <a:r>
              <a:rPr lang="en-US" dirty="0"/>
              <a:t>Para-Virtualized I/O module is used. It replaces IO/MMIO access with TDVMCALL to invoke VMM provided IO/MMIO emulation functions.</a:t>
            </a:r>
          </a:p>
          <a:p>
            <a:r>
              <a:rPr lang="en-US" dirty="0"/>
              <a:t>For Non-Td guest</a:t>
            </a:r>
          </a:p>
          <a:p>
            <a:pPr lvl="1"/>
            <a:r>
              <a:rPr lang="en-US" dirty="0"/>
              <a:t>Follow the legacy code flow</a:t>
            </a:r>
          </a:p>
          <a:p>
            <a:r>
              <a:rPr lang="en-US" dirty="0">
                <a:solidFill>
                  <a:srgbClr val="FF0000"/>
                </a:solidFill>
                <a:highlight>
                  <a:srgbClr val="FFFF00"/>
                </a:highlight>
              </a:rPr>
              <a:t>Open</a:t>
            </a:r>
            <a:r>
              <a:rPr lang="en-US" dirty="0"/>
              <a:t>: What is a proper name?</a:t>
            </a:r>
          </a:p>
          <a:p>
            <a:pPr lvl="1"/>
            <a:r>
              <a:rPr lang="en-US" dirty="0"/>
              <a:t>Option 1: </a:t>
            </a:r>
            <a:r>
              <a:rPr lang="en-US" dirty="0" err="1"/>
              <a:t>BaseIoLibIntrinsicConfidential</a:t>
            </a:r>
            <a:r>
              <a:rPr lang="en-US" dirty="0"/>
              <a:t>  &lt;- Preferred</a:t>
            </a:r>
          </a:p>
          <a:p>
            <a:pPr lvl="2"/>
            <a:r>
              <a:rPr lang="en-US" dirty="0"/>
              <a:t>PROs:</a:t>
            </a:r>
          </a:p>
          <a:p>
            <a:pPr lvl="3"/>
            <a:r>
              <a:rPr lang="en-US" altLang="zh-CN" dirty="0"/>
              <a:t>It is a neutral name which covers </a:t>
            </a:r>
            <a:r>
              <a:rPr lang="en-US" dirty="0"/>
              <a:t>both Td and Non-Td (including Normal OVMF, SEV)</a:t>
            </a:r>
          </a:p>
          <a:p>
            <a:pPr lvl="3"/>
            <a:r>
              <a:rPr lang="en-US" dirty="0"/>
              <a:t>It will replace the BaseIoLibIntrinsicSev.inf (Which is currently used as the base </a:t>
            </a:r>
            <a:r>
              <a:rPr lang="en-US" dirty="0" err="1"/>
              <a:t>IoLib</a:t>
            </a:r>
            <a:r>
              <a:rPr lang="en-US" dirty="0"/>
              <a:t> in OVMF).</a:t>
            </a:r>
          </a:p>
          <a:p>
            <a:pPr lvl="2"/>
            <a:r>
              <a:rPr lang="en-US" dirty="0"/>
              <a:t>CONs:</a:t>
            </a:r>
          </a:p>
          <a:p>
            <a:pPr lvl="1"/>
            <a:r>
              <a:rPr lang="en-US" dirty="0"/>
              <a:t>Option 2: </a:t>
            </a:r>
            <a:r>
              <a:rPr lang="en-US" dirty="0" err="1"/>
              <a:t>BaseIoLibIntrinsicTdx</a:t>
            </a:r>
            <a:endParaRPr lang="en-US" dirty="0"/>
          </a:p>
          <a:p>
            <a:pPr lvl="2"/>
            <a:r>
              <a:rPr lang="en-US" dirty="0"/>
              <a:t>PROs:</a:t>
            </a:r>
          </a:p>
          <a:p>
            <a:pPr lvl="2"/>
            <a:r>
              <a:rPr lang="en-US" dirty="0"/>
              <a:t>CONs:</a:t>
            </a:r>
          </a:p>
          <a:p>
            <a:pPr lvl="3"/>
            <a:r>
              <a:rPr lang="en-US" dirty="0"/>
              <a:t>The name doesn’t reflect that this lib covers both Td and Non-Td (including TDX/SEV)</a:t>
            </a:r>
          </a:p>
        </p:txBody>
      </p:sp>
    </p:spTree>
    <p:extLst>
      <p:ext uri="{BB962C8B-B14F-4D97-AF65-F5344CB8AC3E}">
        <p14:creationId xmlns:p14="http://schemas.microsoft.com/office/powerpoint/2010/main" val="761112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CpuException</a:t>
            </a:r>
            <a:r>
              <a:rPr lang="en-US" dirty="0"/>
              <a:t> related libraries</a:t>
            </a:r>
          </a:p>
        </p:txBody>
      </p:sp>
      <p:sp>
        <p:nvSpPr>
          <p:cNvPr id="3" name="Content Placeholder 2"/>
          <p:cNvSpPr>
            <a:spLocks noGrp="1"/>
          </p:cNvSpPr>
          <p:nvPr>
            <p:ph sz="quarter" idx="13"/>
          </p:nvPr>
        </p:nvSpPr>
        <p:spPr/>
        <p:txBody>
          <a:bodyPr>
            <a:normAutofit/>
          </a:bodyPr>
          <a:lstStyle/>
          <a:p>
            <a:r>
              <a:rPr lang="en-US" dirty="0" err="1"/>
              <a:t>SecPeiCpuExceptionHandlerLib</a:t>
            </a:r>
            <a:endParaRPr lang="en-US" dirty="0"/>
          </a:p>
          <a:p>
            <a:pPr lvl="1"/>
            <a:r>
              <a:rPr lang="en-US" dirty="0"/>
              <a:t>Register #VE early in SEC</a:t>
            </a:r>
          </a:p>
          <a:p>
            <a:r>
              <a:rPr lang="en-US" dirty="0" err="1"/>
              <a:t>PeiDxeCpuExceptionHandlerLib</a:t>
            </a:r>
            <a:endParaRPr lang="en-US" dirty="0"/>
          </a:p>
          <a:p>
            <a:pPr lvl="1"/>
            <a:r>
              <a:rPr lang="en-US" dirty="0"/>
              <a:t>Register #VE early in DXE</a:t>
            </a:r>
          </a:p>
          <a:p>
            <a:r>
              <a:rPr lang="en-US" dirty="0" err="1"/>
              <a:t>VmTdExitLib</a:t>
            </a:r>
            <a:r>
              <a:rPr lang="en-US" dirty="0"/>
              <a:t> (see slides 32)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sz="2267" dirty="0" err="1"/>
              <a:t>OvmfPkg</a:t>
            </a:r>
            <a:r>
              <a:rPr lang="en-US" sz="2267" dirty="0"/>
              <a:t>/Library/</a:t>
            </a:r>
            <a:r>
              <a:rPr lang="en-US" sz="2267" dirty="0" err="1"/>
              <a:t>VmTdExitLib</a:t>
            </a:r>
            <a:endParaRPr lang="en-US" sz="2267" dirty="0"/>
          </a:p>
          <a:p>
            <a:pPr lvl="1"/>
            <a:r>
              <a:rPr lang="en-US" sz="2267" dirty="0"/>
              <a:t>Handle the #VE exception</a:t>
            </a:r>
          </a:p>
        </p:txBody>
      </p:sp>
    </p:spTree>
    <p:extLst>
      <p:ext uri="{BB962C8B-B14F-4D97-AF65-F5344CB8AC3E}">
        <p14:creationId xmlns:p14="http://schemas.microsoft.com/office/powerpoint/2010/main" val="3954838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Td measurement &amp; Measure boot libs</a:t>
            </a:r>
          </a:p>
        </p:txBody>
      </p:sp>
      <p:sp>
        <p:nvSpPr>
          <p:cNvPr id="3" name="Content Placeholder 2"/>
          <p:cNvSpPr>
            <a:spLocks noGrp="1"/>
          </p:cNvSpPr>
          <p:nvPr>
            <p:ph sz="quarter" idx="13"/>
          </p:nvPr>
        </p:nvSpPr>
        <p:spPr/>
        <p:txBody>
          <a:bodyPr>
            <a:normAutofit fontScale="92500" lnSpcReduction="10000"/>
          </a:bodyPr>
          <a:lstStyle/>
          <a:p>
            <a:r>
              <a:rPr lang="en-US" dirty="0" err="1"/>
              <a:t>HashLibBaseCryptoRouterTdx</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dirty="0" err="1"/>
              <a:t>HashLib</a:t>
            </a:r>
            <a:r>
              <a:rPr lang="en-US" dirty="0"/>
              <a:t> for </a:t>
            </a:r>
            <a:r>
              <a:rPr lang="en-US" dirty="0" err="1"/>
              <a:t>Tdx</a:t>
            </a:r>
            <a:endParaRPr lang="en-US" dirty="0"/>
          </a:p>
          <a:p>
            <a:pPr lvl="1"/>
            <a:r>
              <a:rPr lang="en-US" dirty="0"/>
              <a:t>Calculate the SHA-384 and extend to TDX RTMR registers</a:t>
            </a:r>
          </a:p>
          <a:p>
            <a:r>
              <a:rPr lang="en-US" dirty="0" err="1"/>
              <a:t>SecCryptLib</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dirty="0"/>
              <a:t>Support SHA-384 in SEC phase</a:t>
            </a:r>
          </a:p>
          <a:p>
            <a:pPr lvl="1"/>
            <a:r>
              <a:rPr lang="en-US" dirty="0" err="1"/>
              <a:t>SecCryptLib|CryptoPkg</a:t>
            </a:r>
            <a:r>
              <a:rPr lang="en-US" dirty="0"/>
              <a:t>/Library/</a:t>
            </a:r>
            <a:r>
              <a:rPr lang="en-US" dirty="0" err="1"/>
              <a:t>BaseCryptLib</a:t>
            </a:r>
            <a:r>
              <a:rPr lang="en-US" dirty="0"/>
              <a:t>/SecCryptLib.inf</a:t>
            </a:r>
          </a:p>
          <a:p>
            <a:r>
              <a:rPr lang="en-US" dirty="0" err="1"/>
              <a:t>DxeTpmMeasurementLib</a:t>
            </a:r>
            <a:endParaRPr lang="en-US" dirty="0"/>
          </a:p>
          <a:p>
            <a:pPr lvl="1"/>
            <a:r>
              <a:rPr lang="en-US" dirty="0"/>
              <a:t>Update the </a:t>
            </a:r>
            <a:r>
              <a:rPr lang="en-US" dirty="0" err="1"/>
              <a:t>SecurityPkg</a:t>
            </a:r>
            <a:r>
              <a:rPr lang="en-US" dirty="0"/>
              <a:t>/Library/</a:t>
            </a:r>
            <a:r>
              <a:rPr lang="en-US" dirty="0" err="1"/>
              <a:t>DxeTpmMeasurementLib</a:t>
            </a:r>
            <a:r>
              <a:rPr lang="en-US" dirty="0"/>
              <a:t>/</a:t>
            </a:r>
            <a:r>
              <a:rPr lang="en-US" dirty="0" err="1"/>
              <a:t>DxeTpmMeasurementLib.c</a:t>
            </a:r>
            <a:r>
              <a:rPr lang="en-US" dirty="0"/>
              <a:t> to support </a:t>
            </a:r>
            <a:r>
              <a:rPr lang="en-US" dirty="0" err="1"/>
              <a:t>Tdx</a:t>
            </a:r>
            <a:r>
              <a:rPr lang="en-US" dirty="0"/>
              <a:t> measurement (measure and extend to TDX RTMR registers)</a:t>
            </a:r>
          </a:p>
          <a:p>
            <a:r>
              <a:rPr lang="en-US" dirty="0"/>
              <a:t>DxeTpm2MeasureBootLib</a:t>
            </a:r>
          </a:p>
          <a:p>
            <a:pPr lvl="1"/>
            <a:r>
              <a:rPr lang="en-US" dirty="0"/>
              <a:t>Update the </a:t>
            </a:r>
            <a:r>
              <a:rPr lang="en-US" dirty="0" err="1"/>
              <a:t>SecurityPkg</a:t>
            </a:r>
            <a:r>
              <a:rPr lang="en-US" dirty="0"/>
              <a:t>/Library/DxeTpm2MeasureBootLib/DxeTpm2MeasureBootLib.c to support measure boot in Td guest</a:t>
            </a:r>
          </a:p>
        </p:txBody>
      </p:sp>
    </p:spTree>
    <p:extLst>
      <p:ext uri="{BB962C8B-B14F-4D97-AF65-F5344CB8AC3E}">
        <p14:creationId xmlns:p14="http://schemas.microsoft.com/office/powerpoint/2010/main" val="859668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QEMU related lib</a:t>
            </a:r>
          </a:p>
        </p:txBody>
      </p:sp>
      <p:sp>
        <p:nvSpPr>
          <p:cNvPr id="3" name="Content Placeholder 2"/>
          <p:cNvSpPr>
            <a:spLocks noGrp="1"/>
          </p:cNvSpPr>
          <p:nvPr>
            <p:ph sz="quarter" idx="13"/>
          </p:nvPr>
        </p:nvSpPr>
        <p:spPr/>
        <p:txBody>
          <a:bodyPr>
            <a:normAutofit/>
          </a:bodyPr>
          <a:lstStyle/>
          <a:p>
            <a:r>
              <a:rPr lang="en-US" dirty="0" err="1"/>
              <a:t>QemuFwCfgDxeLib</a:t>
            </a:r>
            <a:r>
              <a:rPr lang="en-US" dirty="0"/>
              <a:t> – update to support both </a:t>
            </a:r>
            <a:r>
              <a:rPr lang="en-US" dirty="0" err="1"/>
              <a:t>Tdx</a:t>
            </a:r>
            <a:r>
              <a:rPr lang="en-US" dirty="0"/>
              <a:t> and SEV</a:t>
            </a:r>
          </a:p>
          <a:p>
            <a:pPr lvl="1"/>
            <a:r>
              <a:rPr lang="en-US" dirty="0" err="1"/>
              <a:t>OvmfPkg</a:t>
            </a:r>
            <a:r>
              <a:rPr lang="en-US" dirty="0"/>
              <a:t>/Library/</a:t>
            </a:r>
            <a:r>
              <a:rPr lang="en-US" dirty="0" err="1"/>
              <a:t>QemuFwCfgLib</a:t>
            </a:r>
            <a:endParaRPr lang="en-US" dirty="0"/>
          </a:p>
          <a:p>
            <a:pPr lvl="1"/>
            <a:r>
              <a:rPr lang="en-US" dirty="0"/>
              <a:t>Add </a:t>
            </a:r>
            <a:r>
              <a:rPr lang="en-US" dirty="0" err="1"/>
              <a:t>MemEncryTdxLib</a:t>
            </a:r>
            <a:r>
              <a:rPr lang="en-US" dirty="0"/>
              <a:t> in Library class</a:t>
            </a:r>
          </a:p>
          <a:p>
            <a:r>
              <a:rPr lang="en-US" dirty="0" err="1"/>
              <a:t>TdvfPlatformLibQemuSec</a:t>
            </a:r>
            <a:r>
              <a:rPr lang="en-US" dirty="0"/>
              <a:t> </a:t>
            </a:r>
            <a:r>
              <a:rPr lang="en-US" dirty="0">
                <a:solidFill>
                  <a:schemeClr val="tx1"/>
                </a:solidFill>
              </a:rPr>
              <a:t>(</a:t>
            </a:r>
            <a:r>
              <a:rPr lang="en-US" dirty="0">
                <a:solidFill>
                  <a:schemeClr val="tx1"/>
                </a:solidFill>
                <a:highlight>
                  <a:srgbClr val="FFFF00"/>
                </a:highlight>
              </a:rPr>
              <a:t>new</a:t>
            </a:r>
            <a:r>
              <a:rPr lang="en-US" dirty="0">
                <a:solidFill>
                  <a:schemeClr val="tx1"/>
                </a:solidFill>
              </a:rPr>
              <a:t>)</a:t>
            </a:r>
            <a:endParaRPr lang="en-US" dirty="0"/>
          </a:p>
          <a:p>
            <a:pPr lvl="1"/>
            <a:r>
              <a:rPr lang="en-US" dirty="0" err="1"/>
              <a:t>OvmfPkg</a:t>
            </a:r>
            <a:r>
              <a:rPr lang="en-US" dirty="0"/>
              <a:t>/Library/</a:t>
            </a:r>
            <a:r>
              <a:rPr lang="en-US" dirty="0" err="1"/>
              <a:t>TdvfPlatformLibQemu</a:t>
            </a:r>
            <a:endParaRPr lang="en-US" dirty="0"/>
          </a:p>
          <a:p>
            <a:pPr lvl="1"/>
            <a:r>
              <a:rPr lang="en-US" dirty="0"/>
              <a:t>Called by </a:t>
            </a:r>
            <a:r>
              <a:rPr lang="en-US" dirty="0" err="1"/>
              <a:t>TdxStartupLib</a:t>
            </a:r>
            <a:r>
              <a:rPr lang="en-US" dirty="0"/>
              <a:t> to support for SEC Platform Initialization in Td-guest</a:t>
            </a:r>
          </a:p>
          <a:p>
            <a:pPr lvl="1"/>
            <a:r>
              <a:rPr lang="en-US" dirty="0"/>
              <a:t>Sets PMBA, IO Space Enable, </a:t>
            </a:r>
            <a:r>
              <a:rPr lang="en-US" dirty="0" err="1"/>
              <a:t>Acpi</a:t>
            </a:r>
            <a:r>
              <a:rPr lang="en-US" dirty="0"/>
              <a:t> Control Registers</a:t>
            </a:r>
          </a:p>
          <a:p>
            <a:pPr lvl="1"/>
            <a:r>
              <a:rPr lang="en-US" dirty="0"/>
              <a:t>Sets ICH </a:t>
            </a:r>
            <a:r>
              <a:rPr lang="en-US" dirty="0" err="1"/>
              <a:t>Pci</a:t>
            </a:r>
            <a:r>
              <a:rPr lang="en-US" dirty="0"/>
              <a:t> Root Complex Bar</a:t>
            </a:r>
          </a:p>
          <a:p>
            <a:pPr lvl="1"/>
            <a:r>
              <a:rPr lang="en-US" dirty="0"/>
              <a:t>Reads PM Sleep States from </a:t>
            </a:r>
            <a:r>
              <a:rPr lang="en-US" dirty="0" err="1"/>
              <a:t>QemuFwCfg</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83082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MpInitLib</a:t>
            </a:r>
            <a:endParaRPr lang="en-US" dirty="0"/>
          </a:p>
        </p:txBody>
      </p:sp>
      <p:sp>
        <p:nvSpPr>
          <p:cNvPr id="3" name="Content Placeholder 2"/>
          <p:cNvSpPr>
            <a:spLocks noGrp="1"/>
          </p:cNvSpPr>
          <p:nvPr>
            <p:ph sz="quarter" idx="13"/>
          </p:nvPr>
        </p:nvSpPr>
        <p:spPr/>
        <p:txBody>
          <a:bodyPr>
            <a:normAutofit/>
          </a:bodyPr>
          <a:lstStyle/>
          <a:p>
            <a:r>
              <a:rPr lang="en-US" dirty="0" err="1"/>
              <a:t>MpInitLib</a:t>
            </a:r>
            <a:endParaRPr lang="en-US" dirty="0"/>
          </a:p>
          <a:p>
            <a:pPr lvl="1"/>
            <a:r>
              <a:rPr lang="en-US" dirty="0" err="1"/>
              <a:t>UefiCpuPkg</a:t>
            </a:r>
            <a:r>
              <a:rPr lang="en-US" dirty="0"/>
              <a:t>/Library/</a:t>
            </a:r>
            <a:r>
              <a:rPr lang="en-US" dirty="0" err="1"/>
              <a:t>MpInitLib</a:t>
            </a:r>
            <a:endParaRPr lang="en-US" dirty="0"/>
          </a:p>
          <a:p>
            <a:pPr lvl="1"/>
            <a:r>
              <a:rPr lang="en-US" dirty="0"/>
              <a:t>Support for both Td-guest and Non-Td guest. Detect Td or Non-Td in run-time</a:t>
            </a:r>
          </a:p>
          <a:p>
            <a:pPr lvl="1"/>
            <a:r>
              <a:rPr lang="en-US" dirty="0"/>
              <a:t>For Td-guest</a:t>
            </a:r>
          </a:p>
          <a:p>
            <a:pPr lvl="2"/>
            <a:r>
              <a:rPr lang="en-US" dirty="0"/>
              <a:t>No AP executes in DXE</a:t>
            </a:r>
          </a:p>
          <a:p>
            <a:pPr lvl="2"/>
            <a:r>
              <a:rPr lang="en-US" dirty="0"/>
              <a:t>No logic to </a:t>
            </a:r>
            <a:r>
              <a:rPr lang="en-US" dirty="0" err="1"/>
              <a:t>init</a:t>
            </a:r>
            <a:r>
              <a:rPr lang="en-US" dirty="0"/>
              <a:t> AP, wakeup AP, or relocate AP for BIOS exit</a:t>
            </a:r>
          </a:p>
        </p:txBody>
      </p:sp>
    </p:spTree>
    <p:extLst>
      <p:ext uri="{BB962C8B-B14F-4D97-AF65-F5344CB8AC3E}">
        <p14:creationId xmlns:p14="http://schemas.microsoft.com/office/powerpoint/2010/main" val="346408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a:t>Goal</a:t>
            </a:r>
            <a:endParaRPr lang="en-US" dirty="0"/>
          </a:p>
        </p:txBody>
      </p:sp>
      <p:sp>
        <p:nvSpPr>
          <p:cNvPr id="3" name="Content Placeholder 2"/>
          <p:cNvSpPr>
            <a:spLocks noGrp="1"/>
          </p:cNvSpPr>
          <p:nvPr>
            <p:ph idx="1"/>
          </p:nvPr>
        </p:nvSpPr>
        <p:spPr>
          <a:xfrm>
            <a:off x="838201" y="1130077"/>
            <a:ext cx="10745857" cy="4745728"/>
          </a:xfrm>
        </p:spPr>
        <p:txBody>
          <a:bodyPr>
            <a:normAutofit/>
          </a:bodyPr>
          <a:lstStyle/>
          <a:p>
            <a:r>
              <a:rPr lang="en-US" dirty="0"/>
              <a:t>Reach consensus on the TDVF design to upstream.</a:t>
            </a:r>
          </a:p>
          <a:p>
            <a:r>
              <a:rPr lang="en-US" dirty="0"/>
              <a:t>One binary for OVMF.</a:t>
            </a:r>
          </a:p>
          <a:p>
            <a:pPr lvl="1"/>
            <a:r>
              <a:rPr lang="en-US" dirty="0">
                <a:hlinkClick r:id="rId2"/>
              </a:rPr>
              <a:t>https://edk2.groups.io/g/devel/topic/81969494#74319</a:t>
            </a:r>
            <a:r>
              <a:rPr lang="en-US" dirty="0"/>
              <a:t> </a:t>
            </a:r>
          </a:p>
          <a:p>
            <a:pPr lvl="1"/>
            <a:endParaRPr lang="en-US" dirty="0"/>
          </a:p>
        </p:txBody>
      </p:sp>
      <p:sp>
        <p:nvSpPr>
          <p:cNvPr id="5" name="Slide Number Placeholder 4"/>
          <p:cNvSpPr>
            <a:spLocks noGrp="1"/>
          </p:cNvSpPr>
          <p:nvPr>
            <p:ph type="sldNum" sz="quarter" idx="12"/>
          </p:nvPr>
        </p:nvSpPr>
        <p:spPr/>
        <p:txBody>
          <a:bodyPr/>
          <a:lstStyle/>
          <a:p>
            <a:fld id="{7B8BA10E-247A-41AD-BDD1-5704932516E5}" type="slidenum">
              <a:rPr lang="en-US" smtClean="0"/>
              <a:t>6</a:t>
            </a:fld>
            <a:endParaRPr lang="en-US"/>
          </a:p>
        </p:txBody>
      </p:sp>
    </p:spTree>
    <p:extLst>
      <p:ext uri="{BB962C8B-B14F-4D97-AF65-F5344CB8AC3E}">
        <p14:creationId xmlns:p14="http://schemas.microsoft.com/office/powerpoint/2010/main" val="203739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93781"/>
          </a:xfrm>
        </p:spPr>
        <p:txBody>
          <a:bodyPr>
            <a:normAutofit fontScale="90000"/>
          </a:bodyPr>
          <a:lstStyle/>
          <a:p>
            <a:r>
              <a:rPr lang="en-US"/>
              <a:t>One binary requirement</a:t>
            </a:r>
            <a:endParaRPr lang="en-US" dirty="0"/>
          </a:p>
        </p:txBody>
      </p:sp>
      <p:sp>
        <p:nvSpPr>
          <p:cNvPr id="3" name="Content Placeholder 2"/>
          <p:cNvSpPr>
            <a:spLocks noGrp="1"/>
          </p:cNvSpPr>
          <p:nvPr>
            <p:ph idx="1"/>
          </p:nvPr>
        </p:nvSpPr>
        <p:spPr>
          <a:xfrm>
            <a:off x="838201" y="1130077"/>
            <a:ext cx="10745857" cy="4745728"/>
          </a:xfrm>
        </p:spPr>
        <p:txBody>
          <a:bodyPr>
            <a:normAutofit/>
          </a:bodyPr>
          <a:lstStyle/>
          <a:p>
            <a:pPr lvl="1"/>
            <a:r>
              <a:rPr lang="en-US" dirty="0"/>
              <a:t>One binary run on: </a:t>
            </a:r>
          </a:p>
          <a:p>
            <a:pPr lvl="2"/>
            <a:r>
              <a:rPr lang="en-US" dirty="0"/>
              <a:t>Normal OVMF</a:t>
            </a:r>
          </a:p>
          <a:p>
            <a:pPr lvl="2"/>
            <a:r>
              <a:rPr lang="en-US" dirty="0"/>
              <a:t>AMD-SEV/SNP</a:t>
            </a:r>
          </a:p>
          <a:p>
            <a:pPr lvl="2"/>
            <a:r>
              <a:rPr lang="en-US" dirty="0"/>
              <a:t>Intel-TDX</a:t>
            </a:r>
          </a:p>
          <a:p>
            <a:pPr lvl="1"/>
            <a:r>
              <a:rPr lang="en-US" dirty="0"/>
              <a:t>PROs</a:t>
            </a:r>
          </a:p>
          <a:p>
            <a:pPr lvl="2"/>
            <a:r>
              <a:rPr lang="en-US" dirty="0"/>
              <a:t>A single binary makes a common attestation interface possible where customer might be running different kinds of VMs.</a:t>
            </a:r>
          </a:p>
          <a:p>
            <a:pPr lvl="2"/>
            <a:r>
              <a:rPr lang="en-US" dirty="0"/>
              <a:t>A single binary makes the guest firmware deployment and management easier and  more efficiency.</a:t>
            </a:r>
          </a:p>
          <a:p>
            <a:pPr lvl="1"/>
            <a:r>
              <a:rPr lang="en-US" dirty="0"/>
              <a:t>CONs</a:t>
            </a:r>
          </a:p>
          <a:p>
            <a:pPr lvl="2"/>
            <a:r>
              <a:rPr lang="en-US" dirty="0"/>
              <a:t>Some hacks may be imported to impact the quality/maintainability of the upstream code</a:t>
            </a:r>
          </a:p>
          <a:p>
            <a:pPr lvl="2"/>
            <a:r>
              <a:rPr lang="en-US" dirty="0"/>
              <a:t>It makes the architecture more complicated</a:t>
            </a:r>
          </a:p>
        </p:txBody>
      </p:sp>
      <p:sp>
        <p:nvSpPr>
          <p:cNvPr id="5" name="Slide Number Placeholder 4"/>
          <p:cNvSpPr>
            <a:spLocks noGrp="1"/>
          </p:cNvSpPr>
          <p:nvPr>
            <p:ph type="sldNum" sz="quarter" idx="12"/>
          </p:nvPr>
        </p:nvSpPr>
        <p:spPr/>
        <p:txBody>
          <a:bodyPr/>
          <a:lstStyle/>
          <a:p>
            <a:fld id="{7B8BA10E-247A-41AD-BDD1-5704932516E5}" type="slidenum">
              <a:rPr lang="en-US" smtClean="0"/>
              <a:t>7</a:t>
            </a:fld>
            <a:endParaRPr lang="en-US"/>
          </a:p>
        </p:txBody>
      </p:sp>
    </p:spTree>
    <p:extLst>
      <p:ext uri="{BB962C8B-B14F-4D97-AF65-F5344CB8AC3E}">
        <p14:creationId xmlns:p14="http://schemas.microsoft.com/office/powerpoint/2010/main" val="19406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439" y="5943600"/>
            <a:ext cx="10869489" cy="839710"/>
          </a:xfrm>
        </p:spPr>
        <p:txBody>
          <a:bodyPr>
            <a:normAutofit fontScale="77500" lnSpcReduction="20000"/>
          </a:bodyPr>
          <a:lstStyle/>
          <a:p>
            <a:pPr marL="0" indent="0">
              <a:buNone/>
            </a:pPr>
            <a:r>
              <a:rPr lang="en-US" b="1" dirty="0"/>
              <a:t>Source: </a:t>
            </a:r>
            <a:r>
              <a:rPr lang="en-US" dirty="0">
                <a:hlinkClick r:id="rId2"/>
              </a:rPr>
              <a:t>https://uefi.org/sites/default/files/resources/Virtual%20Firmware%20for%20Intel%20Trust%20Domain%20Extensions%20-%20UEFI_12.15.2020.pdf</a:t>
            </a:r>
            <a:r>
              <a:rPr lang="en-US" dirty="0"/>
              <a:t> </a:t>
            </a:r>
            <a:endParaRPr lang="en-US" dirty="0">
              <a:highlight>
                <a:srgbClr val="FFFF00"/>
              </a:highlight>
            </a:endParaRPr>
          </a:p>
        </p:txBody>
      </p:sp>
      <p:sp>
        <p:nvSpPr>
          <p:cNvPr id="5" name="Slide Number Placeholder 4"/>
          <p:cNvSpPr>
            <a:spLocks noGrp="1"/>
          </p:cNvSpPr>
          <p:nvPr>
            <p:ph type="sldNum" sz="quarter" idx="12"/>
          </p:nvPr>
        </p:nvSpPr>
        <p:spPr/>
        <p:txBody>
          <a:bodyPr/>
          <a:lstStyle/>
          <a:p>
            <a:fld id="{7B8BA10E-247A-41AD-BDD1-5704932516E5}" type="slidenum">
              <a:rPr lang="en-US" smtClean="0"/>
              <a:t>8</a:t>
            </a:fld>
            <a:endParaRPr lang="en-US"/>
          </a:p>
        </p:txBody>
      </p:sp>
      <p:pic>
        <p:nvPicPr>
          <p:cNvPr id="4" name="Picture 3">
            <a:extLst>
              <a:ext uri="{FF2B5EF4-FFF2-40B4-BE49-F238E27FC236}">
                <a16:creationId xmlns:a16="http://schemas.microsoft.com/office/drawing/2014/main" id="{56C9BA73-AA21-4F07-9FCD-342021072890}"/>
              </a:ext>
            </a:extLst>
          </p:cNvPr>
          <p:cNvPicPr>
            <a:picLocks noChangeAspect="1"/>
          </p:cNvPicPr>
          <p:nvPr/>
        </p:nvPicPr>
        <p:blipFill>
          <a:blip r:embed="rId3"/>
          <a:stretch>
            <a:fillRect/>
          </a:stretch>
        </p:blipFill>
        <p:spPr>
          <a:xfrm>
            <a:off x="1310612" y="414767"/>
            <a:ext cx="9445269" cy="5321397"/>
          </a:xfrm>
          <a:prstGeom prst="rect">
            <a:avLst/>
          </a:prstGeom>
        </p:spPr>
      </p:pic>
    </p:spTree>
    <p:extLst>
      <p:ext uri="{BB962C8B-B14F-4D97-AF65-F5344CB8AC3E}">
        <p14:creationId xmlns:p14="http://schemas.microsoft.com/office/powerpoint/2010/main" val="42203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07484" y="411798"/>
            <a:ext cx="10899627" cy="783116"/>
          </a:xfrm>
        </p:spPr>
        <p:txBody>
          <a:bodyPr/>
          <a:lstStyle/>
          <a:p>
            <a:r>
              <a:rPr lang="en-US" dirty="0"/>
              <a:t>TDVF Flow</a:t>
            </a:r>
          </a:p>
        </p:txBody>
      </p:sp>
      <p:sp>
        <p:nvSpPr>
          <p:cNvPr id="11" name="Content Placeholder 2"/>
          <p:cNvSpPr>
            <a:spLocks noGrp="1"/>
          </p:cNvSpPr>
          <p:nvPr>
            <p:ph sz="quarter" idx="13"/>
          </p:nvPr>
        </p:nvSpPr>
        <p:spPr>
          <a:xfrm>
            <a:off x="607484" y="1340636"/>
            <a:ext cx="10970683" cy="5091915"/>
          </a:xfrm>
        </p:spPr>
        <p:txBody>
          <a:bodyPr>
            <a:normAutofit/>
          </a:bodyPr>
          <a:lstStyle/>
          <a:p>
            <a:r>
              <a:rPr lang="en-US" dirty="0">
                <a:solidFill>
                  <a:schemeClr val="tx1"/>
                </a:solidFill>
              </a:rPr>
              <a:t>Standard EDK2 flow (Non-Td guest) is SEC -&gt; PEI -&gt; DXE -&gt; BDS</a:t>
            </a:r>
          </a:p>
          <a:p>
            <a:r>
              <a:rPr lang="en-US" dirty="0">
                <a:solidFill>
                  <a:schemeClr val="tx1"/>
                </a:solidFill>
              </a:rPr>
              <a:t>For Td guest flow is SEC -&gt; DXE -&gt; BDS</a:t>
            </a:r>
          </a:p>
          <a:p>
            <a:r>
              <a:rPr lang="en-US" dirty="0">
                <a:solidFill>
                  <a:schemeClr val="tx1"/>
                </a:solidFill>
              </a:rPr>
              <a:t>There is no PEI phase and so there are additional work required in SEC (as early DXE to handle this).</a:t>
            </a:r>
          </a:p>
          <a:p>
            <a:pPr lvl="1"/>
            <a:r>
              <a:rPr lang="en-US" dirty="0">
                <a:solidFill>
                  <a:schemeClr val="tx1"/>
                </a:solidFill>
              </a:rPr>
              <a:t>This additional work is done by </a:t>
            </a:r>
            <a:r>
              <a:rPr lang="en-US" dirty="0" err="1">
                <a:solidFill>
                  <a:schemeClr val="tx1"/>
                </a:solidFill>
              </a:rPr>
              <a:t>TdxStartupLib</a:t>
            </a:r>
            <a:r>
              <a:rPr lang="en-US" dirty="0">
                <a:solidFill>
                  <a:schemeClr val="tx1"/>
                </a:solidFill>
              </a:rPr>
              <a:t> (See slides 25 for more details)</a:t>
            </a:r>
          </a:p>
        </p:txBody>
      </p:sp>
      <p:sp>
        <p:nvSpPr>
          <p:cNvPr id="3" name="Slide Number Placeholder 2"/>
          <p:cNvSpPr>
            <a:spLocks noGrp="1"/>
          </p:cNvSpPr>
          <p:nvPr>
            <p:ph type="sldNum" sz="quarter" idx="4294967295"/>
          </p:nvPr>
        </p:nvSpPr>
        <p:spPr>
          <a:xfrm>
            <a:off x="9347200" y="6432551"/>
            <a:ext cx="2844800" cy="364067"/>
          </a:xfrm>
        </p:spPr>
        <p:txBody>
          <a:bodyPr/>
          <a:lstStyle/>
          <a:p>
            <a:fld id="{EE2556C5-CE8C-6547-B838-EA80C61A4AF7}" type="slidenum">
              <a:rPr lang="en-US" smtClean="0"/>
              <a:pPr/>
              <a:t>9</a:t>
            </a:fld>
            <a:endParaRPr lang="en-US" dirty="0"/>
          </a:p>
        </p:txBody>
      </p:sp>
    </p:spTree>
    <p:extLst>
      <p:ext uri="{BB962C8B-B14F-4D97-AF65-F5344CB8AC3E}">
        <p14:creationId xmlns:p14="http://schemas.microsoft.com/office/powerpoint/2010/main" val="2553874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065E1590AC9D4ABAE26E0F4E9FDF72" ma:contentTypeVersion="4" ma:contentTypeDescription="Create a new document." ma:contentTypeScope="" ma:versionID="3a252a742b3badad47bbb1d0c6d4227c">
  <xsd:schema xmlns:xsd="http://www.w3.org/2001/XMLSchema" xmlns:xs="http://www.w3.org/2001/XMLSchema" xmlns:p="http://schemas.microsoft.com/office/2006/metadata/properties" xmlns:ns2="c544539e-31ac-4092-a371-76c34ceb4229" targetNamespace="http://schemas.microsoft.com/office/2006/metadata/properties" ma:root="true" ma:fieldsID="fb72c512f062d3ebf6ccd9f4ee608403" ns2:_="">
    <xsd:import namespace="c544539e-31ac-4092-a371-76c34ceb422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4539e-31ac-4092-a371-76c34ceb42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0C0F7-0DC2-4E81-AD1A-8D338FC56EBC}">
  <ds:schemaRefs>
    <ds:schemaRef ds:uri="http://schemas.microsoft.com/sharepoint/v3/contenttype/forms"/>
  </ds:schemaRefs>
</ds:datastoreItem>
</file>

<file path=customXml/itemProps2.xml><?xml version="1.0" encoding="utf-8"?>
<ds:datastoreItem xmlns:ds="http://schemas.openxmlformats.org/officeDocument/2006/customXml" ds:itemID="{B409D9BE-4BB5-49F4-A7BB-6496B28DAD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3751D0D-D644-41D5-B98E-1FAD31C51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44539e-31ac-4092-a371-76c34ceb42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5089</TotalTime>
  <Words>4847</Words>
  <Application>Microsoft Office PowerPoint</Application>
  <PresentationFormat>Widescreen</PresentationFormat>
  <Paragraphs>583</Paragraphs>
  <Slides>57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Intel Clear</vt:lpstr>
      <vt:lpstr>Office Theme</vt:lpstr>
      <vt:lpstr>EDK2 – TDVF Design Overview (V0.8)</vt:lpstr>
      <vt:lpstr>Agenda</vt:lpstr>
      <vt:lpstr>PowerPoint Presentation</vt:lpstr>
      <vt:lpstr>Background</vt:lpstr>
      <vt:lpstr>Reference</vt:lpstr>
      <vt:lpstr>Goal</vt:lpstr>
      <vt:lpstr>One binary requirement</vt:lpstr>
      <vt:lpstr>PowerPoint Presentation</vt:lpstr>
      <vt:lpstr>TDVF Flow</vt:lpstr>
      <vt:lpstr>Key impact to firmware</vt:lpstr>
      <vt:lpstr>TDVF Image (1)</vt:lpstr>
      <vt:lpstr>TDVF Image (2)</vt:lpstr>
      <vt:lpstr>TDVF Image (3)</vt:lpstr>
      <vt:lpstr>Image Layout</vt:lpstr>
      <vt:lpstr>PowerPoint Presentation</vt:lpstr>
      <vt:lpstr>Image Layout</vt:lpstr>
      <vt:lpstr>PowerPoint Presentation</vt:lpstr>
      <vt:lpstr>SEC Phase</vt:lpstr>
      <vt:lpstr>SEC - ResetVector</vt:lpstr>
      <vt:lpstr>PowerPoint Presentation</vt:lpstr>
      <vt:lpstr>SEC EntryPoint – OvmfPkg/Sec/X64</vt:lpstr>
      <vt:lpstr>PowerPoint Presentation</vt:lpstr>
      <vt:lpstr>SEC Core – OvmfPkg/Sec/SecMain.c</vt:lpstr>
      <vt:lpstr>PowerPoint Presentation</vt:lpstr>
      <vt:lpstr>TdxStartupLib  - OvmfPkg/Library/TdxStartupLib</vt:lpstr>
      <vt:lpstr>TdxStartupLib - Hob.c</vt:lpstr>
      <vt:lpstr>TdxStartupLib/Hob.c</vt:lpstr>
      <vt:lpstr>TdxStartupLib - Mp.c</vt:lpstr>
      <vt:lpstr>TdxStartupLib - Tcg.c</vt:lpstr>
      <vt:lpstr>TdxStartupLib - DxeLoad.c</vt:lpstr>
      <vt:lpstr>Exception</vt:lpstr>
      <vt:lpstr>VmTdExitLib – VmTdExitVeHandler.c</vt:lpstr>
      <vt:lpstr>VmTdExitLib – #VE handler flow</vt:lpstr>
      <vt:lpstr>CPUID (0x21,0)</vt:lpstr>
      <vt:lpstr>PowerPoint Presentation</vt:lpstr>
      <vt:lpstr>DXE Phase</vt:lpstr>
      <vt:lpstr>DXE Core </vt:lpstr>
      <vt:lpstr>Details</vt:lpstr>
      <vt:lpstr>TdxDxe </vt:lpstr>
      <vt:lpstr>IoMmu</vt:lpstr>
      <vt:lpstr>Private &amp; Shared Transition</vt:lpstr>
      <vt:lpstr>IOMMU design</vt:lpstr>
      <vt:lpstr>DXE Phase – TdTcg2Dxe</vt:lpstr>
      <vt:lpstr>EFI_TD_PROTOCOL</vt:lpstr>
      <vt:lpstr>Measured Boot Design</vt:lpstr>
      <vt:lpstr>Td Measurement</vt:lpstr>
      <vt:lpstr>Measure Boot</vt:lpstr>
      <vt:lpstr>DXE Phase – Other Modules</vt:lpstr>
      <vt:lpstr>PowerPoint Presentation</vt:lpstr>
      <vt:lpstr>Library</vt:lpstr>
      <vt:lpstr>TdxLib</vt:lpstr>
      <vt:lpstr>BaseMemEncryptLib</vt:lpstr>
      <vt:lpstr>BaseIoLibInstrinsicTdx</vt:lpstr>
      <vt:lpstr>CpuException related libraries</vt:lpstr>
      <vt:lpstr>Td measurement &amp; Measure boot libs</vt:lpstr>
      <vt:lpstr>QEMU related lib</vt:lpstr>
      <vt:lpstr>MpInitLib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EDK2 – TDVF Design Overview (V0.5)</dc:title>
  <dc:creator>Xu, Min M</dc:creator>
  <cp:lastModifiedBy>Xu, Min M</cp:lastModifiedBy>
  <cp:revision>190</cp:revision>
  <dcterms:created xsi:type="dcterms:W3CDTF">2021-05-17T04:34:17Z</dcterms:created>
  <dcterms:modified xsi:type="dcterms:W3CDTF">2021-05-31T00:05:59Z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0x010100F9065E1590AC9D4ABAE26E0F4E9FDF72</vt:lpwstr>
  </property>
</Properties>
</file>