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5"/>
  </p:notesMasterIdLst>
  <p:sldIdLst>
    <p:sldId id="297" r:id="rId5"/>
    <p:sldId id="434" r:id="rId6"/>
    <p:sldId id="475" r:id="rId7"/>
    <p:sldId id="466" r:id="rId8"/>
    <p:sldId id="471" r:id="rId9"/>
    <p:sldId id="482" r:id="rId10"/>
    <p:sldId id="539" r:id="rId11"/>
    <p:sldId id="526" r:id="rId12"/>
    <p:sldId id="429" r:id="rId13"/>
    <p:sldId id="530" r:id="rId14"/>
    <p:sldId id="531" r:id="rId15"/>
    <p:sldId id="532" r:id="rId16"/>
    <p:sldId id="534" r:id="rId17"/>
    <p:sldId id="533" r:id="rId18"/>
    <p:sldId id="540" r:id="rId19"/>
    <p:sldId id="435" r:id="rId20"/>
    <p:sldId id="442" r:id="rId21"/>
    <p:sldId id="527" r:id="rId22"/>
    <p:sldId id="484" r:id="rId23"/>
    <p:sldId id="528" r:id="rId24"/>
    <p:sldId id="443" r:id="rId25"/>
    <p:sldId id="501" r:id="rId26"/>
    <p:sldId id="488" r:id="rId27"/>
    <p:sldId id="479" r:id="rId28"/>
    <p:sldId id="474" r:id="rId29"/>
    <p:sldId id="380" r:id="rId30"/>
    <p:sldId id="441" r:id="rId31"/>
    <p:sldId id="521" r:id="rId32"/>
    <p:sldId id="485" r:id="rId33"/>
    <p:sldId id="439" r:id="rId34"/>
    <p:sldId id="486" r:id="rId35"/>
    <p:sldId id="465" r:id="rId36"/>
    <p:sldId id="537" r:id="rId37"/>
    <p:sldId id="487" r:id="rId38"/>
    <p:sldId id="463" r:id="rId39"/>
    <p:sldId id="445" r:id="rId40"/>
    <p:sldId id="446" r:id="rId41"/>
    <p:sldId id="447" r:id="rId42"/>
    <p:sldId id="448" r:id="rId43"/>
    <p:sldId id="449" r:id="rId44"/>
    <p:sldId id="504" r:id="rId45"/>
    <p:sldId id="492" r:id="rId46"/>
    <p:sldId id="493" r:id="rId47"/>
    <p:sldId id="500" r:id="rId48"/>
    <p:sldId id="473" r:id="rId49"/>
    <p:sldId id="494" r:id="rId50"/>
    <p:sldId id="450" r:id="rId51"/>
    <p:sldId id="505" r:id="rId52"/>
    <p:sldId id="495" r:id="rId53"/>
    <p:sldId id="451" r:id="rId54"/>
    <p:sldId id="489" r:id="rId55"/>
    <p:sldId id="502" r:id="rId56"/>
    <p:sldId id="458" r:id="rId57"/>
    <p:sldId id="498" r:id="rId58"/>
    <p:sldId id="523" r:id="rId59"/>
    <p:sldId id="524" r:id="rId60"/>
    <p:sldId id="496" r:id="rId61"/>
    <p:sldId id="525" r:id="rId62"/>
    <p:sldId id="476" r:id="rId63"/>
    <p:sldId id="481" r:id="rId64"/>
    <p:sldId id="444" r:id="rId65"/>
    <p:sldId id="509" r:id="rId66"/>
    <p:sldId id="454" r:id="rId67"/>
    <p:sldId id="511" r:id="rId68"/>
    <p:sldId id="512" r:id="rId69"/>
    <p:sldId id="516" r:id="rId70"/>
    <p:sldId id="469" r:id="rId71"/>
    <p:sldId id="453" r:id="rId72"/>
    <p:sldId id="499" r:id="rId73"/>
    <p:sldId id="472"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DA0B6-0115-4ABD-B8ED-882E3BCFB2AD}" v="2" dt="2021-05-23T13:56:20.341"/>
    <p1510:client id="{CE691FD4-78EE-4D0A-A46F-F2FEE09FE3B3}" v="2" dt="2021-05-17T04:34:48.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2" autoAdjust="0"/>
    <p:restoredTop sz="91546" autoAdjust="0"/>
  </p:normalViewPr>
  <p:slideViewPr>
    <p:cSldViewPr snapToGrid="0">
      <p:cViewPr varScale="1">
        <p:scale>
          <a:sx n="71" d="100"/>
          <a:sy n="71" d="100"/>
        </p:scale>
        <p:origin x="7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0F038-B182-4D37-959A-2C9BB92106B3}" type="datetimeFigureOut">
              <a:rPr lang="en-US" smtClean="0"/>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5912F-DB47-4578-9C1F-998F47D5285C}" type="slidenum">
              <a:rPr lang="en-US" smtClean="0"/>
              <a:t>‹#›</a:t>
            </a:fld>
            <a:endParaRPr lang="en-US"/>
          </a:p>
        </p:txBody>
      </p:sp>
    </p:spTree>
    <p:extLst>
      <p:ext uri="{BB962C8B-B14F-4D97-AF65-F5344CB8AC3E}">
        <p14:creationId xmlns:p14="http://schemas.microsoft.com/office/powerpoint/2010/main" val="56168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4213435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5912F-DB47-4578-9C1F-998F47D5285C}" type="slidenum">
              <a:rPr lang="en-US" smtClean="0"/>
              <a:t>55</a:t>
            </a:fld>
            <a:endParaRPr lang="en-US"/>
          </a:p>
        </p:txBody>
      </p:sp>
    </p:spTree>
    <p:extLst>
      <p:ext uri="{BB962C8B-B14F-4D97-AF65-F5344CB8AC3E}">
        <p14:creationId xmlns:p14="http://schemas.microsoft.com/office/powerpoint/2010/main" val="3788281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5912F-DB47-4578-9C1F-998F47D5285C}" type="slidenum">
              <a:rPr lang="en-US" smtClean="0"/>
              <a:t>56</a:t>
            </a:fld>
            <a:endParaRPr lang="en-US"/>
          </a:p>
        </p:txBody>
      </p:sp>
    </p:spTree>
    <p:extLst>
      <p:ext uri="{BB962C8B-B14F-4D97-AF65-F5344CB8AC3E}">
        <p14:creationId xmlns:p14="http://schemas.microsoft.com/office/powerpoint/2010/main" val="215440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60</a:t>
            </a:fld>
            <a:endParaRPr lang="en-US" dirty="0"/>
          </a:p>
        </p:txBody>
      </p:sp>
    </p:spTree>
    <p:extLst>
      <p:ext uri="{BB962C8B-B14F-4D97-AF65-F5344CB8AC3E}">
        <p14:creationId xmlns:p14="http://schemas.microsoft.com/office/powerpoint/2010/main" val="2053180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r>
              <a:rPr lang="en-US" dirty="0" err="1"/>
              <a:t>tdx</a:t>
            </a:r>
            <a:r>
              <a:rPr lang="en-US" dirty="0"/>
              <a:t> measurement code in </a:t>
            </a:r>
            <a:r>
              <a:rPr lang="en-US" dirty="0" err="1"/>
              <a:t>SecurityPkg</a:t>
            </a:r>
            <a:r>
              <a:rPr lang="en-US" dirty="0"/>
              <a:t> or </a:t>
            </a:r>
            <a:r>
              <a:rPr lang="en-US" dirty="0" err="1"/>
              <a:t>OvmfPkg</a:t>
            </a:r>
            <a:endParaRPr lang="en-US" dirty="0"/>
          </a:p>
        </p:txBody>
      </p:sp>
      <p:sp>
        <p:nvSpPr>
          <p:cNvPr id="4" name="Slide Number Placeholder 3"/>
          <p:cNvSpPr>
            <a:spLocks noGrp="1"/>
          </p:cNvSpPr>
          <p:nvPr>
            <p:ph type="sldNum" sz="quarter" idx="5"/>
          </p:nvPr>
        </p:nvSpPr>
        <p:spPr/>
        <p:txBody>
          <a:bodyPr/>
          <a:lstStyle/>
          <a:p>
            <a:fld id="{1295912F-DB47-4578-9C1F-998F47D5285C}" type="slidenum">
              <a:rPr lang="en-US" smtClean="0"/>
              <a:t>68</a:t>
            </a:fld>
            <a:endParaRPr lang="en-US"/>
          </a:p>
        </p:txBody>
      </p:sp>
    </p:spTree>
    <p:extLst>
      <p:ext uri="{BB962C8B-B14F-4D97-AF65-F5344CB8AC3E}">
        <p14:creationId xmlns:p14="http://schemas.microsoft.com/office/powerpoint/2010/main" val="127829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59748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66998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28</a:t>
            </a:fld>
            <a:endParaRPr lang="en-US" dirty="0"/>
          </a:p>
        </p:txBody>
      </p:sp>
    </p:spTree>
    <p:extLst>
      <p:ext uri="{BB962C8B-B14F-4D97-AF65-F5344CB8AC3E}">
        <p14:creationId xmlns:p14="http://schemas.microsoft.com/office/powerpoint/2010/main" val="428204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5912F-DB47-4578-9C1F-998F47D5285C}" type="slidenum">
              <a:rPr lang="en-US" smtClean="0"/>
              <a:t>41</a:t>
            </a:fld>
            <a:endParaRPr lang="en-US"/>
          </a:p>
        </p:txBody>
      </p:sp>
    </p:spTree>
    <p:extLst>
      <p:ext uri="{BB962C8B-B14F-4D97-AF65-F5344CB8AC3E}">
        <p14:creationId xmlns:p14="http://schemas.microsoft.com/office/powerpoint/2010/main" val="147526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46</a:t>
            </a:fld>
            <a:endParaRPr lang="en-US" dirty="0"/>
          </a:p>
        </p:txBody>
      </p:sp>
    </p:spTree>
    <p:extLst>
      <p:ext uri="{BB962C8B-B14F-4D97-AF65-F5344CB8AC3E}">
        <p14:creationId xmlns:p14="http://schemas.microsoft.com/office/powerpoint/2010/main" val="2660575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5912F-DB47-4578-9C1F-998F47D5285C}" type="slidenum">
              <a:rPr lang="en-US" smtClean="0"/>
              <a:t>52</a:t>
            </a:fld>
            <a:endParaRPr lang="en-US"/>
          </a:p>
        </p:txBody>
      </p:sp>
    </p:spTree>
    <p:extLst>
      <p:ext uri="{BB962C8B-B14F-4D97-AF65-F5344CB8AC3E}">
        <p14:creationId xmlns:p14="http://schemas.microsoft.com/office/powerpoint/2010/main" val="1290217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r>
              <a:rPr lang="en-US" dirty="0"/>
              <a:t>In current TDVF the Protocol name is TD_TCG2_PROTOCOL (gTdTcg2ProtocolGuid)</a:t>
            </a:r>
          </a:p>
          <a:p>
            <a:r>
              <a:rPr lang="en-US" dirty="0"/>
              <a:t>Should be renamed to EFI_TD_PROTOCOL (</a:t>
            </a:r>
            <a:r>
              <a:rPr lang="en-US" dirty="0" err="1"/>
              <a:t>gEfiTdProtocolGuid</a:t>
            </a:r>
            <a:r>
              <a:rPr lang="en-US" dirty="0"/>
              <a:t>)</a:t>
            </a:r>
          </a:p>
        </p:txBody>
      </p:sp>
      <p:sp>
        <p:nvSpPr>
          <p:cNvPr id="4" name="Slide Number Placeholder 3"/>
          <p:cNvSpPr>
            <a:spLocks noGrp="1"/>
          </p:cNvSpPr>
          <p:nvPr>
            <p:ph type="sldNum" sz="quarter" idx="5"/>
          </p:nvPr>
        </p:nvSpPr>
        <p:spPr/>
        <p:txBody>
          <a:bodyPr/>
          <a:lstStyle/>
          <a:p>
            <a:fld id="{1295912F-DB47-4578-9C1F-998F47D5285C}" type="slidenum">
              <a:rPr lang="en-US" smtClean="0"/>
              <a:t>53</a:t>
            </a:fld>
            <a:endParaRPr lang="en-US"/>
          </a:p>
        </p:txBody>
      </p:sp>
    </p:spTree>
    <p:extLst>
      <p:ext uri="{BB962C8B-B14F-4D97-AF65-F5344CB8AC3E}">
        <p14:creationId xmlns:p14="http://schemas.microsoft.com/office/powerpoint/2010/main" val="3820218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r>
              <a:rPr lang="en-US" dirty="0"/>
              <a:t>In current TDVF the Protocol name is TD_TCG2_PROTOCOL (gTdTcg2ProtocolGuid)</a:t>
            </a:r>
          </a:p>
          <a:p>
            <a:r>
              <a:rPr lang="en-US" dirty="0"/>
              <a:t>Should be renamed to EFI_TD_PROTOCOL (</a:t>
            </a:r>
            <a:r>
              <a:rPr lang="en-US" dirty="0" err="1"/>
              <a:t>gEfiTdProtocolGuid</a:t>
            </a:r>
            <a:r>
              <a:rPr lang="en-US" dirty="0"/>
              <a:t>)</a:t>
            </a:r>
          </a:p>
        </p:txBody>
      </p:sp>
      <p:sp>
        <p:nvSpPr>
          <p:cNvPr id="4" name="Slide Number Placeholder 3"/>
          <p:cNvSpPr>
            <a:spLocks noGrp="1"/>
          </p:cNvSpPr>
          <p:nvPr>
            <p:ph type="sldNum" sz="quarter" idx="5"/>
          </p:nvPr>
        </p:nvSpPr>
        <p:spPr/>
        <p:txBody>
          <a:bodyPr/>
          <a:lstStyle/>
          <a:p>
            <a:fld id="{1295912F-DB47-4578-9C1F-998F47D5285C}" type="slidenum">
              <a:rPr lang="en-US" smtClean="0"/>
              <a:t>54</a:t>
            </a:fld>
            <a:endParaRPr lang="en-US"/>
          </a:p>
        </p:txBody>
      </p:sp>
    </p:spTree>
    <p:extLst>
      <p:ext uri="{BB962C8B-B14F-4D97-AF65-F5344CB8AC3E}">
        <p14:creationId xmlns:p14="http://schemas.microsoft.com/office/powerpoint/2010/main" val="57574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CE14-AA4A-49C1-B1E7-4956B3393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409B91-12DA-4BA0-B723-C22AE2ED5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96231C-4E49-49E4-B741-544AA7AF31D2}"/>
              </a:ext>
            </a:extLst>
          </p:cNvPr>
          <p:cNvSpPr>
            <a:spLocks noGrp="1"/>
          </p:cNvSpPr>
          <p:nvPr>
            <p:ph type="dt" sz="half" idx="10"/>
          </p:nvPr>
        </p:nvSpPr>
        <p:spPr/>
        <p:txBody>
          <a:bodyPr/>
          <a:lstStyle/>
          <a:p>
            <a:fld id="{F1AF52F8-019B-4649-8422-E98C215CE555}" type="datetimeFigureOut">
              <a:rPr lang="en-US" smtClean="0"/>
              <a:t>6/23/2021</a:t>
            </a:fld>
            <a:endParaRPr lang="en-US"/>
          </a:p>
        </p:txBody>
      </p:sp>
      <p:sp>
        <p:nvSpPr>
          <p:cNvPr id="5" name="Footer Placeholder 4">
            <a:extLst>
              <a:ext uri="{FF2B5EF4-FFF2-40B4-BE49-F238E27FC236}">
                <a16:creationId xmlns:a16="http://schemas.microsoft.com/office/drawing/2014/main" id="{E4F587A6-282F-4FD1-8A82-81218BD9A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03DD-48D0-4A98-9896-B820A3EE2201}"/>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105457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C71F-6AE8-4BD5-BC54-FB66EC44A5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E04AF-3547-4967-B3F2-EAB56DAF3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2A894-850B-4635-9C3F-49DB578C315A}"/>
              </a:ext>
            </a:extLst>
          </p:cNvPr>
          <p:cNvSpPr>
            <a:spLocks noGrp="1"/>
          </p:cNvSpPr>
          <p:nvPr>
            <p:ph type="dt" sz="half" idx="10"/>
          </p:nvPr>
        </p:nvSpPr>
        <p:spPr/>
        <p:txBody>
          <a:bodyPr/>
          <a:lstStyle/>
          <a:p>
            <a:fld id="{F1AF52F8-019B-4649-8422-E98C215CE555}" type="datetimeFigureOut">
              <a:rPr lang="en-US" smtClean="0"/>
              <a:t>6/23/2021</a:t>
            </a:fld>
            <a:endParaRPr lang="en-US"/>
          </a:p>
        </p:txBody>
      </p:sp>
      <p:sp>
        <p:nvSpPr>
          <p:cNvPr id="5" name="Footer Placeholder 4">
            <a:extLst>
              <a:ext uri="{FF2B5EF4-FFF2-40B4-BE49-F238E27FC236}">
                <a16:creationId xmlns:a16="http://schemas.microsoft.com/office/drawing/2014/main" id="{2022AE37-A70F-47AA-ACFB-1B9C78991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6F663-E72D-4A50-8246-CFDB402CBFFA}"/>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399718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15B55-245C-41AD-90DE-E96B443347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6880D-76B1-4B43-B839-578726DF1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30AEF-577E-4111-ABE6-A5FDD5522206}"/>
              </a:ext>
            </a:extLst>
          </p:cNvPr>
          <p:cNvSpPr>
            <a:spLocks noGrp="1"/>
          </p:cNvSpPr>
          <p:nvPr>
            <p:ph type="dt" sz="half" idx="10"/>
          </p:nvPr>
        </p:nvSpPr>
        <p:spPr/>
        <p:txBody>
          <a:bodyPr/>
          <a:lstStyle/>
          <a:p>
            <a:fld id="{F1AF52F8-019B-4649-8422-E98C215CE555}" type="datetimeFigureOut">
              <a:rPr lang="en-US" smtClean="0"/>
              <a:t>6/23/2021</a:t>
            </a:fld>
            <a:endParaRPr lang="en-US"/>
          </a:p>
        </p:txBody>
      </p:sp>
      <p:sp>
        <p:nvSpPr>
          <p:cNvPr id="5" name="Footer Placeholder 4">
            <a:extLst>
              <a:ext uri="{FF2B5EF4-FFF2-40B4-BE49-F238E27FC236}">
                <a16:creationId xmlns:a16="http://schemas.microsoft.com/office/drawing/2014/main" id="{748B1FA3-CD02-4A4A-9154-B815D4E80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DADC4-0B27-418E-AD0C-6D5FD1E85F77}"/>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3844977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5" y="1604437"/>
            <a:ext cx="10970683" cy="4567767"/>
          </a:xfrm>
        </p:spPr>
        <p:txBody>
          <a:bodyPr/>
          <a:lstStyle>
            <a:lvl1pPr>
              <a:defRPr>
                <a:solidFill>
                  <a:srgbClr val="0071C5"/>
                </a:solidFill>
              </a:defRPr>
            </a:lvl1pPr>
            <a:lvl2pPr>
              <a:defRPr sz="2400"/>
            </a:lvl2pPr>
            <a:lvl3pPr>
              <a:defRPr sz="2400"/>
            </a:lvl3pPr>
            <a:lvl4pPr>
              <a:defRPr sz="2100"/>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4" name="Footer Placeholder 4"/>
          <p:cNvSpPr>
            <a:spLocks noGrp="1"/>
          </p:cNvSpPr>
          <p:nvPr>
            <p:ph type="ftr" sz="quarter" idx="3"/>
          </p:nvPr>
        </p:nvSpPr>
        <p:spPr>
          <a:xfrm>
            <a:off x="4054225" y="6356350"/>
            <a:ext cx="3860800" cy="365125"/>
          </a:xfrm>
          <a:prstGeom prst="rect">
            <a:avLst/>
          </a:prstGeom>
        </p:spPr>
        <p:txBody>
          <a:bodyPr vert="horz" lIns="0" tIns="45720" rIns="0" bIns="45720" rtlCol="0" anchor="ctr"/>
          <a:lstStyle>
            <a:lvl1pPr algn="ctr">
              <a:defRPr sz="1200">
                <a:solidFill>
                  <a:schemeClr val="tx1"/>
                </a:solidFill>
                <a:latin typeface="Intel Clear" panose="020B0604020203020204" pitchFamily="34" charset="0"/>
              </a:defRPr>
            </a:lvl1pPr>
          </a:lstStyle>
          <a:p>
            <a:r>
              <a:rPr lang="en-US">
                <a:solidFill>
                  <a:prstClr val="black"/>
                </a:solidFill>
              </a:rPr>
              <a:t>Intel Confidential </a:t>
            </a:r>
            <a:endParaRPr lang="en-US" dirty="0">
              <a:solidFill>
                <a:prstClr val="black"/>
              </a:solidFill>
            </a:endParaRPr>
          </a:p>
        </p:txBody>
      </p:sp>
    </p:spTree>
    <p:extLst>
      <p:ext uri="{BB962C8B-B14F-4D97-AF65-F5344CB8AC3E}">
        <p14:creationId xmlns:p14="http://schemas.microsoft.com/office/powerpoint/2010/main" val="24240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72B7-868B-4E7F-ADE4-D9692B645C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6C9F3-F235-4424-9BAE-C422ACFEC4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50882-5965-4DFB-B9A1-997CA15C2547}"/>
              </a:ext>
            </a:extLst>
          </p:cNvPr>
          <p:cNvSpPr>
            <a:spLocks noGrp="1"/>
          </p:cNvSpPr>
          <p:nvPr>
            <p:ph type="dt" sz="half" idx="10"/>
          </p:nvPr>
        </p:nvSpPr>
        <p:spPr/>
        <p:txBody>
          <a:bodyPr/>
          <a:lstStyle/>
          <a:p>
            <a:fld id="{F1AF52F8-019B-4649-8422-E98C215CE555}" type="datetimeFigureOut">
              <a:rPr lang="en-US" smtClean="0"/>
              <a:t>6/23/2021</a:t>
            </a:fld>
            <a:endParaRPr lang="en-US"/>
          </a:p>
        </p:txBody>
      </p:sp>
      <p:sp>
        <p:nvSpPr>
          <p:cNvPr id="5" name="Footer Placeholder 4">
            <a:extLst>
              <a:ext uri="{FF2B5EF4-FFF2-40B4-BE49-F238E27FC236}">
                <a16:creationId xmlns:a16="http://schemas.microsoft.com/office/drawing/2014/main" id="{C33802F7-066A-49AD-932B-DABAE6C39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33F92-434B-43AA-A351-DFB58CBA1B3A}"/>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4199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58A0-3F41-458C-BD51-FE26321625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DE4CD6-A963-4188-B556-F62D345098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DA5D1D-031E-4A48-950E-191F18014377}"/>
              </a:ext>
            </a:extLst>
          </p:cNvPr>
          <p:cNvSpPr>
            <a:spLocks noGrp="1"/>
          </p:cNvSpPr>
          <p:nvPr>
            <p:ph type="dt" sz="half" idx="10"/>
          </p:nvPr>
        </p:nvSpPr>
        <p:spPr/>
        <p:txBody>
          <a:bodyPr/>
          <a:lstStyle/>
          <a:p>
            <a:fld id="{F1AF52F8-019B-4649-8422-E98C215CE555}" type="datetimeFigureOut">
              <a:rPr lang="en-US" smtClean="0"/>
              <a:t>6/23/2021</a:t>
            </a:fld>
            <a:endParaRPr lang="en-US"/>
          </a:p>
        </p:txBody>
      </p:sp>
      <p:sp>
        <p:nvSpPr>
          <p:cNvPr id="5" name="Footer Placeholder 4">
            <a:extLst>
              <a:ext uri="{FF2B5EF4-FFF2-40B4-BE49-F238E27FC236}">
                <a16:creationId xmlns:a16="http://schemas.microsoft.com/office/drawing/2014/main" id="{CF9A2D70-8DC2-4123-9C3B-CBBF8A63E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A552A-731F-4964-AFA1-5973D18FD0C2}"/>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259283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48C-5CBC-4660-AA77-23A25BF484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10ABA4-EE33-41B1-B547-C43EBF0B6B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65DCA2-7A4A-4E64-9A07-1690C72BB8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0684E-A08B-41E4-9E6D-9F1A63C96145}"/>
              </a:ext>
            </a:extLst>
          </p:cNvPr>
          <p:cNvSpPr>
            <a:spLocks noGrp="1"/>
          </p:cNvSpPr>
          <p:nvPr>
            <p:ph type="dt" sz="half" idx="10"/>
          </p:nvPr>
        </p:nvSpPr>
        <p:spPr/>
        <p:txBody>
          <a:bodyPr/>
          <a:lstStyle/>
          <a:p>
            <a:fld id="{F1AF52F8-019B-4649-8422-E98C215CE555}" type="datetimeFigureOut">
              <a:rPr lang="en-US" smtClean="0"/>
              <a:t>6/23/2021</a:t>
            </a:fld>
            <a:endParaRPr lang="en-US"/>
          </a:p>
        </p:txBody>
      </p:sp>
      <p:sp>
        <p:nvSpPr>
          <p:cNvPr id="6" name="Footer Placeholder 5">
            <a:extLst>
              <a:ext uri="{FF2B5EF4-FFF2-40B4-BE49-F238E27FC236}">
                <a16:creationId xmlns:a16="http://schemas.microsoft.com/office/drawing/2014/main" id="{13C796C9-39B9-47A9-A285-C0F391CC3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72BCA-3B19-45E5-8C92-64A2BE20ABB6}"/>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284721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C7AB-888C-416B-887A-43FA6D0536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DAFEDE-5817-4B06-99D9-C3B458754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789E57-FD49-4521-B3DF-3B91835687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BBDC49-301F-4E22-911F-A85D4F240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9DDD25-9559-49D3-9882-6289D8272C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EF0AD-01C8-4F7D-9CBB-A850C9000279}"/>
              </a:ext>
            </a:extLst>
          </p:cNvPr>
          <p:cNvSpPr>
            <a:spLocks noGrp="1"/>
          </p:cNvSpPr>
          <p:nvPr>
            <p:ph type="dt" sz="half" idx="10"/>
          </p:nvPr>
        </p:nvSpPr>
        <p:spPr/>
        <p:txBody>
          <a:bodyPr/>
          <a:lstStyle/>
          <a:p>
            <a:fld id="{F1AF52F8-019B-4649-8422-E98C215CE555}" type="datetimeFigureOut">
              <a:rPr lang="en-US" smtClean="0"/>
              <a:t>6/23/2021</a:t>
            </a:fld>
            <a:endParaRPr lang="en-US"/>
          </a:p>
        </p:txBody>
      </p:sp>
      <p:sp>
        <p:nvSpPr>
          <p:cNvPr id="8" name="Footer Placeholder 7">
            <a:extLst>
              <a:ext uri="{FF2B5EF4-FFF2-40B4-BE49-F238E27FC236}">
                <a16:creationId xmlns:a16="http://schemas.microsoft.com/office/drawing/2014/main" id="{BD6C4B3D-01D1-4F21-8A63-FABEBC0715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E3634F-C315-4523-A949-F2F23FB72B5E}"/>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80237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D6DB-B3B2-4B4F-97D8-4A52D88E5A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A3543D-3152-4C04-8957-A22932D4D69B}"/>
              </a:ext>
            </a:extLst>
          </p:cNvPr>
          <p:cNvSpPr>
            <a:spLocks noGrp="1"/>
          </p:cNvSpPr>
          <p:nvPr>
            <p:ph type="dt" sz="half" idx="10"/>
          </p:nvPr>
        </p:nvSpPr>
        <p:spPr/>
        <p:txBody>
          <a:bodyPr/>
          <a:lstStyle/>
          <a:p>
            <a:fld id="{F1AF52F8-019B-4649-8422-E98C215CE555}" type="datetimeFigureOut">
              <a:rPr lang="en-US" smtClean="0"/>
              <a:t>6/23/2021</a:t>
            </a:fld>
            <a:endParaRPr lang="en-US"/>
          </a:p>
        </p:txBody>
      </p:sp>
      <p:sp>
        <p:nvSpPr>
          <p:cNvPr id="4" name="Footer Placeholder 3">
            <a:extLst>
              <a:ext uri="{FF2B5EF4-FFF2-40B4-BE49-F238E27FC236}">
                <a16:creationId xmlns:a16="http://schemas.microsoft.com/office/drawing/2014/main" id="{6FC3F950-367B-474C-A76C-04CECE1A73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B0F855-5E59-434F-A9C4-C0AAFB476025}"/>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133132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E9CCC3-5388-44FE-9B48-AE58DBCE3BC4}"/>
              </a:ext>
            </a:extLst>
          </p:cNvPr>
          <p:cNvSpPr>
            <a:spLocks noGrp="1"/>
          </p:cNvSpPr>
          <p:nvPr>
            <p:ph type="dt" sz="half" idx="10"/>
          </p:nvPr>
        </p:nvSpPr>
        <p:spPr/>
        <p:txBody>
          <a:bodyPr/>
          <a:lstStyle/>
          <a:p>
            <a:fld id="{F1AF52F8-019B-4649-8422-E98C215CE555}" type="datetimeFigureOut">
              <a:rPr lang="en-US" smtClean="0"/>
              <a:t>6/23/2021</a:t>
            </a:fld>
            <a:endParaRPr lang="en-US"/>
          </a:p>
        </p:txBody>
      </p:sp>
      <p:sp>
        <p:nvSpPr>
          <p:cNvPr id="3" name="Footer Placeholder 2">
            <a:extLst>
              <a:ext uri="{FF2B5EF4-FFF2-40B4-BE49-F238E27FC236}">
                <a16:creationId xmlns:a16="http://schemas.microsoft.com/office/drawing/2014/main" id="{FF969FFE-2C4D-42D5-8D34-1518CEED8C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19D46E-4EFB-435F-903C-1CCFC0A4EBE6}"/>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1357767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7BE6-F775-44C0-88E1-95ECC4916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78FFE2-D180-4E6A-A80A-EA59D0DA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A3F967-58E3-47F8-9B49-0E08007D4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9770B-50A7-4AB1-9C3F-4D4ED1925246}"/>
              </a:ext>
            </a:extLst>
          </p:cNvPr>
          <p:cNvSpPr>
            <a:spLocks noGrp="1"/>
          </p:cNvSpPr>
          <p:nvPr>
            <p:ph type="dt" sz="half" idx="10"/>
          </p:nvPr>
        </p:nvSpPr>
        <p:spPr/>
        <p:txBody>
          <a:bodyPr/>
          <a:lstStyle/>
          <a:p>
            <a:fld id="{F1AF52F8-019B-4649-8422-E98C215CE555}" type="datetimeFigureOut">
              <a:rPr lang="en-US" smtClean="0"/>
              <a:t>6/23/2021</a:t>
            </a:fld>
            <a:endParaRPr lang="en-US"/>
          </a:p>
        </p:txBody>
      </p:sp>
      <p:sp>
        <p:nvSpPr>
          <p:cNvPr id="6" name="Footer Placeholder 5">
            <a:extLst>
              <a:ext uri="{FF2B5EF4-FFF2-40B4-BE49-F238E27FC236}">
                <a16:creationId xmlns:a16="http://schemas.microsoft.com/office/drawing/2014/main" id="{E424E77E-AAE8-46B7-829A-8D3B42B56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28B84E-D9B1-4BB6-A51E-F2E61298E25A}"/>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179086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4C3D-2FEB-419E-955F-C450F75CB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6D7FE7-6CA0-421D-A3EA-6426F610D9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F875AA-CDA3-4B83-BBF4-FA8EECADE0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7F0D4-DC71-4CB5-9A0B-A00D3CB7FBEC}"/>
              </a:ext>
            </a:extLst>
          </p:cNvPr>
          <p:cNvSpPr>
            <a:spLocks noGrp="1"/>
          </p:cNvSpPr>
          <p:nvPr>
            <p:ph type="dt" sz="half" idx="10"/>
          </p:nvPr>
        </p:nvSpPr>
        <p:spPr/>
        <p:txBody>
          <a:bodyPr/>
          <a:lstStyle/>
          <a:p>
            <a:fld id="{F1AF52F8-019B-4649-8422-E98C215CE555}" type="datetimeFigureOut">
              <a:rPr lang="en-US" smtClean="0"/>
              <a:t>6/23/2021</a:t>
            </a:fld>
            <a:endParaRPr lang="en-US"/>
          </a:p>
        </p:txBody>
      </p:sp>
      <p:sp>
        <p:nvSpPr>
          <p:cNvPr id="6" name="Footer Placeholder 5">
            <a:extLst>
              <a:ext uri="{FF2B5EF4-FFF2-40B4-BE49-F238E27FC236}">
                <a16:creationId xmlns:a16="http://schemas.microsoft.com/office/drawing/2014/main" id="{AD17B33A-814B-4235-AA47-8FF20838B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B4BB8-8421-47E1-89C7-9F4897662708}"/>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4198707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F6EE0-54C2-483D-9548-63FF2EA7F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B8B4D1-06DD-468B-B103-80F3C691F5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2DC90-1994-4590-A6EB-F71646BA7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F52F8-019B-4649-8422-E98C215CE555}" type="datetimeFigureOut">
              <a:rPr lang="en-US" smtClean="0"/>
              <a:t>6/23/2021</a:t>
            </a:fld>
            <a:endParaRPr lang="en-US"/>
          </a:p>
        </p:txBody>
      </p:sp>
      <p:sp>
        <p:nvSpPr>
          <p:cNvPr id="5" name="Footer Placeholder 4">
            <a:extLst>
              <a:ext uri="{FF2B5EF4-FFF2-40B4-BE49-F238E27FC236}">
                <a16:creationId xmlns:a16="http://schemas.microsoft.com/office/drawing/2014/main" id="{ACF5FB1A-50AF-4413-A7A7-E777AE62A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34CE10-3C28-4F33-B33C-7103E6310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85F9B-F8D1-45B2-9B97-68213A169722}" type="slidenum">
              <a:rPr lang="en-US" smtClean="0"/>
              <a:t>‹#›</a:t>
            </a:fld>
            <a:endParaRPr lang="en-US"/>
          </a:p>
        </p:txBody>
      </p:sp>
    </p:spTree>
    <p:extLst>
      <p:ext uri="{BB962C8B-B14F-4D97-AF65-F5344CB8AC3E}">
        <p14:creationId xmlns:p14="http://schemas.microsoft.com/office/powerpoint/2010/main" val="162572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efi.org/sites/default/files/resources/Virtual%20Firmware%20for%20Intel%20Trust%20Domain%20Extensions%20-%20UEFI_12.15.2020.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tianocore/edk2-staging/tree/TDVF/OvmfPkg/ResetVector"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github.com/tianocore/edk2-staging/tree/TDVF/OvmfPkg/Library/VmTdExitLib" TargetMode="External"/><Relationship Id="rId4" Type="http://schemas.openxmlformats.org/officeDocument/2006/relationships/hyperlink" Target="https://github.com/tianocore/edk2-staging/tree/TDVF/OvmfPkg/Sec"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hyperlink" Target="https://software.intel.com/content/dam/develop/external/us/en/documents/tdx-module-1eas-v0.85.039.pdf"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software.intel.com/content/dam/develop/external/us/en/documents/tdx-virtual-firmware-design-guide-rev-1.pdf" TargetMode="External"/><Relationship Id="rId2" Type="http://schemas.openxmlformats.org/officeDocument/2006/relationships/hyperlink" Target="https://software.intel.com/content/www/us/en/develop/articles/intel-trust-domain-extensions.html" TargetMode="External"/><Relationship Id="rId1" Type="http://schemas.openxmlformats.org/officeDocument/2006/relationships/slideLayout" Target="../slideLayouts/slideLayout12.xml"/><Relationship Id="rId6" Type="http://schemas.openxmlformats.org/officeDocument/2006/relationships/hyperlink" Target="https://github.com/tianocore/edk2-staging/tree/TDVF" TargetMode="External"/><Relationship Id="rId5" Type="http://schemas.openxmlformats.org/officeDocument/2006/relationships/hyperlink" Target="https://uefi.org/sites/default/files/resources/Virtual%20Firmware%20for%20Intel%20Trust%20Domain%20Extensions%20-%20UEFI_12.15.2020.pdf" TargetMode="External"/><Relationship Id="rId4" Type="http://schemas.openxmlformats.org/officeDocument/2006/relationships/hyperlink" Target="https://software.intel.com/content/dam/develop/external/us/en/documents/intel-tdx-guest-hypervisor-communication-interface.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hyperlink" Target="https://software.intel.com/content/dam/develop/external/us/en/documents/tdx-module-1eas-v0.85.039.pdf" TargetMode="Externa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484" y="888900"/>
            <a:ext cx="10950515" cy="3279851"/>
          </a:xfrm>
        </p:spPr>
        <p:txBody>
          <a:bodyPr>
            <a:normAutofit/>
          </a:bodyPr>
          <a:lstStyle/>
          <a:p>
            <a:r>
              <a:rPr lang="en-US" sz="6400" dirty="0"/>
              <a:t>EDK2 – TDVF Design Overview</a:t>
            </a:r>
            <a:br>
              <a:rPr lang="en-US" sz="6400" dirty="0"/>
            </a:br>
            <a:r>
              <a:rPr lang="en-US" sz="6400" dirty="0"/>
              <a:t>(V0.95)</a:t>
            </a:r>
            <a:endParaRPr lang="en-US" sz="3733" dirty="0"/>
          </a:p>
        </p:txBody>
      </p:sp>
      <p:sp>
        <p:nvSpPr>
          <p:cNvPr id="3" name="Subtitle 2"/>
          <p:cNvSpPr>
            <a:spLocks noGrp="1"/>
          </p:cNvSpPr>
          <p:nvPr>
            <p:ph type="subTitle" idx="1"/>
          </p:nvPr>
        </p:nvSpPr>
        <p:spPr>
          <a:xfrm>
            <a:off x="607484" y="4432686"/>
            <a:ext cx="10403416" cy="1233813"/>
          </a:xfrm>
        </p:spPr>
        <p:txBody>
          <a:bodyPr>
            <a:normAutofit/>
          </a:bodyPr>
          <a:lstStyle/>
          <a:p>
            <a:r>
              <a:rPr lang="en-US" sz="3200" dirty="0"/>
              <a:t>Jun 23, 2021</a:t>
            </a:r>
          </a:p>
          <a:p>
            <a:r>
              <a:rPr lang="en-US" sz="3200" dirty="0"/>
              <a:t>Min Xu, Jiewen Yao (Intel)</a:t>
            </a:r>
          </a:p>
        </p:txBody>
      </p:sp>
      <p:sp>
        <p:nvSpPr>
          <p:cNvPr id="6" name="Slide Number Placeholder 5"/>
          <p:cNvSpPr>
            <a:spLocks noGrp="1"/>
          </p:cNvSpPr>
          <p:nvPr>
            <p:ph type="sldNum" sz="quarter" idx="12"/>
          </p:nvPr>
        </p:nvSpPr>
        <p:spPr/>
        <p:txBody>
          <a:bodyPr/>
          <a:lstStyle/>
          <a:p>
            <a:fld id="{5303CD18-72ED-4F16-A2FC-E7493D67DF27}"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2310096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07484" y="61382"/>
            <a:ext cx="10899627" cy="783116"/>
          </a:xfrm>
        </p:spPr>
        <p:txBody>
          <a:bodyPr/>
          <a:lstStyle/>
          <a:p>
            <a:r>
              <a:rPr lang="en-US" dirty="0"/>
              <a:t>TDVF Flow (Config-B)</a:t>
            </a:r>
          </a:p>
        </p:txBody>
      </p:sp>
      <p:sp>
        <p:nvSpPr>
          <p:cNvPr id="11" name="Content Placeholder 2"/>
          <p:cNvSpPr>
            <a:spLocks noGrp="1"/>
          </p:cNvSpPr>
          <p:nvPr>
            <p:ph sz="quarter" idx="13"/>
          </p:nvPr>
        </p:nvSpPr>
        <p:spPr>
          <a:xfrm>
            <a:off x="607484" y="844498"/>
            <a:ext cx="10970683" cy="5588053"/>
          </a:xfrm>
        </p:spPr>
        <p:txBody>
          <a:bodyPr>
            <a:normAutofit/>
          </a:bodyPr>
          <a:lstStyle/>
          <a:p>
            <a:r>
              <a:rPr lang="en-US" dirty="0">
                <a:solidFill>
                  <a:schemeClr val="tx1"/>
                </a:solidFill>
              </a:rPr>
              <a:t>For Non-Td Standard EDK2 flow : SEC -&gt; PEI -&gt; DXE -&gt; BDS</a:t>
            </a:r>
          </a:p>
          <a:p>
            <a:r>
              <a:rPr lang="en-US" dirty="0">
                <a:solidFill>
                  <a:schemeClr val="tx1"/>
                </a:solidFill>
              </a:rPr>
              <a:t>For Td guest flow : SEC -&gt; DXE -&gt; BDS</a:t>
            </a:r>
          </a:p>
          <a:p>
            <a:pPr lvl="1"/>
            <a:r>
              <a:rPr lang="en-US" dirty="0">
                <a:solidFill>
                  <a:schemeClr val="tx1"/>
                </a:solidFill>
              </a:rPr>
              <a:t>There is no PEI phase and so there are additional work required in SEC (as early DXE to handle this).</a:t>
            </a:r>
          </a:p>
          <a:p>
            <a:pPr lvl="1"/>
            <a:r>
              <a:rPr lang="en-US" dirty="0">
                <a:solidFill>
                  <a:schemeClr val="tx1"/>
                </a:solidFill>
              </a:rPr>
              <a:t>This additional work is done by </a:t>
            </a:r>
            <a:r>
              <a:rPr lang="en-US" dirty="0" err="1">
                <a:solidFill>
                  <a:schemeClr val="tx1"/>
                </a:solidFill>
              </a:rPr>
              <a:t>TdxStartupLib</a:t>
            </a:r>
            <a:endParaRPr lang="en-US" dirty="0">
              <a:solidFill>
                <a:schemeClr val="tx1"/>
              </a:solidFill>
            </a:endParaRPr>
          </a:p>
        </p:txBody>
      </p:sp>
      <p:sp>
        <p:nvSpPr>
          <p:cNvPr id="3" name="Slide Number Placeholder 2"/>
          <p:cNvSpPr>
            <a:spLocks noGrp="1"/>
          </p:cNvSpPr>
          <p:nvPr>
            <p:ph type="sldNum" sz="quarter" idx="4294967295"/>
          </p:nvPr>
        </p:nvSpPr>
        <p:spPr>
          <a:xfrm>
            <a:off x="9347200" y="6432551"/>
            <a:ext cx="2844800" cy="364067"/>
          </a:xfrm>
        </p:spPr>
        <p:txBody>
          <a:bodyPr/>
          <a:lstStyle/>
          <a:p>
            <a:fld id="{EE2556C5-CE8C-6547-B838-EA80C61A4AF7}" type="slidenum">
              <a:rPr lang="en-US" smtClean="0"/>
              <a:pPr/>
              <a:t>10</a:t>
            </a:fld>
            <a:endParaRPr lang="en-US" dirty="0"/>
          </a:p>
        </p:txBody>
      </p:sp>
    </p:spTree>
    <p:extLst>
      <p:ext uri="{BB962C8B-B14F-4D97-AF65-F5344CB8AC3E}">
        <p14:creationId xmlns:p14="http://schemas.microsoft.com/office/powerpoint/2010/main" val="234787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B8BA10E-247A-41AD-BDD1-5704932516E5}" type="slidenum">
              <a:rPr lang="en-US" smtClean="0"/>
              <a:t>11</a:t>
            </a:fld>
            <a:endParaRPr lang="en-US"/>
          </a:p>
        </p:txBody>
      </p:sp>
      <p:sp>
        <p:nvSpPr>
          <p:cNvPr id="6" name="Title 1">
            <a:extLst>
              <a:ext uri="{FF2B5EF4-FFF2-40B4-BE49-F238E27FC236}">
                <a16:creationId xmlns:a16="http://schemas.microsoft.com/office/drawing/2014/main" id="{AD59E8DA-66D4-4290-8FBC-7AB347A84DAA}"/>
              </a:ext>
            </a:extLst>
          </p:cNvPr>
          <p:cNvSpPr>
            <a:spLocks noGrp="1"/>
          </p:cNvSpPr>
          <p:nvPr>
            <p:ph type="title"/>
          </p:nvPr>
        </p:nvSpPr>
        <p:spPr>
          <a:xfrm>
            <a:off x="156040" y="3555814"/>
            <a:ext cx="2119880" cy="693781"/>
          </a:xfrm>
        </p:spPr>
        <p:txBody>
          <a:bodyPr>
            <a:normAutofit fontScale="90000"/>
          </a:bodyPr>
          <a:lstStyle/>
          <a:p>
            <a:r>
              <a:rPr lang="en-US" dirty="0"/>
              <a:t>Config-B</a:t>
            </a:r>
            <a:endParaRPr lang="en-US" sz="3600" dirty="0"/>
          </a:p>
        </p:txBody>
      </p:sp>
      <p:sp>
        <p:nvSpPr>
          <p:cNvPr id="10" name="Rectangle 9">
            <a:extLst>
              <a:ext uri="{FF2B5EF4-FFF2-40B4-BE49-F238E27FC236}">
                <a16:creationId xmlns:a16="http://schemas.microsoft.com/office/drawing/2014/main" id="{FABF4F40-E4E0-4ED5-819A-64C217EAA486}"/>
              </a:ext>
            </a:extLst>
          </p:cNvPr>
          <p:cNvSpPr/>
          <p:nvPr/>
        </p:nvSpPr>
        <p:spPr>
          <a:xfrm>
            <a:off x="2397758" y="1158240"/>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solidFill>
              </a:rPr>
              <a:t>ResetVector</a:t>
            </a:r>
            <a:endParaRPr lang="en-US" sz="1400" dirty="0">
              <a:solidFill>
                <a:schemeClr val="accent2"/>
              </a:solidFill>
            </a:endParaRPr>
          </a:p>
        </p:txBody>
      </p:sp>
      <p:sp>
        <p:nvSpPr>
          <p:cNvPr id="11" name="Rectangle 10">
            <a:extLst>
              <a:ext uri="{FF2B5EF4-FFF2-40B4-BE49-F238E27FC236}">
                <a16:creationId xmlns:a16="http://schemas.microsoft.com/office/drawing/2014/main" id="{53D7D37A-676C-45AE-9410-F6E2F9A65EA7}"/>
              </a:ext>
            </a:extLst>
          </p:cNvPr>
          <p:cNvSpPr/>
          <p:nvPr/>
        </p:nvSpPr>
        <p:spPr>
          <a:xfrm>
            <a:off x="2397758" y="1415627"/>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0000"/>
                </a:solidFill>
              </a:rPr>
              <a:t>ParseTdHob</a:t>
            </a:r>
            <a:endParaRPr lang="en-US" sz="1400" dirty="0">
              <a:solidFill>
                <a:srgbClr val="FF0000"/>
              </a:solidFill>
            </a:endParaRPr>
          </a:p>
        </p:txBody>
      </p:sp>
      <p:sp>
        <p:nvSpPr>
          <p:cNvPr id="12" name="Rectangle 11">
            <a:extLst>
              <a:ext uri="{FF2B5EF4-FFF2-40B4-BE49-F238E27FC236}">
                <a16:creationId xmlns:a16="http://schemas.microsoft.com/office/drawing/2014/main" id="{579DF03A-DB4C-46E9-9126-A808D3E454BD}"/>
              </a:ext>
            </a:extLst>
          </p:cNvPr>
          <p:cNvSpPr/>
          <p:nvPr/>
        </p:nvSpPr>
        <p:spPr>
          <a:xfrm>
            <a:off x="2397758" y="1673014"/>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Accept Memory</a:t>
            </a:r>
          </a:p>
        </p:txBody>
      </p:sp>
      <p:sp>
        <p:nvSpPr>
          <p:cNvPr id="13" name="Rectangle 12">
            <a:extLst>
              <a:ext uri="{FF2B5EF4-FFF2-40B4-BE49-F238E27FC236}">
                <a16:creationId xmlns:a16="http://schemas.microsoft.com/office/drawing/2014/main" id="{8A0CF019-8ACF-4618-A922-927094BC9395}"/>
              </a:ext>
            </a:extLst>
          </p:cNvPr>
          <p:cNvSpPr/>
          <p:nvPr/>
        </p:nvSpPr>
        <p:spPr>
          <a:xfrm>
            <a:off x="4978396" y="1899020"/>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Relocate </a:t>
            </a:r>
            <a:r>
              <a:rPr lang="en-US" sz="1400" dirty="0" err="1">
                <a:solidFill>
                  <a:srgbClr val="FF0000"/>
                </a:solidFill>
              </a:rPr>
              <a:t>TdMailbox</a:t>
            </a:r>
            <a:endParaRPr lang="en-US" sz="1400" dirty="0">
              <a:solidFill>
                <a:srgbClr val="FF0000"/>
              </a:solidFill>
            </a:endParaRPr>
          </a:p>
        </p:txBody>
      </p:sp>
      <p:sp>
        <p:nvSpPr>
          <p:cNvPr id="14" name="Rectangle 13">
            <a:extLst>
              <a:ext uri="{FF2B5EF4-FFF2-40B4-BE49-F238E27FC236}">
                <a16:creationId xmlns:a16="http://schemas.microsoft.com/office/drawing/2014/main" id="{53FFB5FA-593C-4820-9C01-0861C85596B9}"/>
              </a:ext>
            </a:extLst>
          </p:cNvPr>
          <p:cNvSpPr/>
          <p:nvPr/>
        </p:nvSpPr>
        <p:spPr>
          <a:xfrm>
            <a:off x="2397758" y="1929601"/>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Jump to PEI Core</a:t>
            </a:r>
          </a:p>
        </p:txBody>
      </p:sp>
      <p:sp>
        <p:nvSpPr>
          <p:cNvPr id="15" name="Rectangle 14">
            <a:extLst>
              <a:ext uri="{FF2B5EF4-FFF2-40B4-BE49-F238E27FC236}">
                <a16:creationId xmlns:a16="http://schemas.microsoft.com/office/drawing/2014/main" id="{5AFDC210-E4FE-471E-ACB5-638032D99D62}"/>
              </a:ext>
            </a:extLst>
          </p:cNvPr>
          <p:cNvSpPr/>
          <p:nvPr/>
        </p:nvSpPr>
        <p:spPr>
          <a:xfrm>
            <a:off x="4975012" y="1158240"/>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PEI Core</a:t>
            </a:r>
          </a:p>
        </p:txBody>
      </p:sp>
      <p:sp>
        <p:nvSpPr>
          <p:cNvPr id="16" name="Rectangle 15">
            <a:extLst>
              <a:ext uri="{FF2B5EF4-FFF2-40B4-BE49-F238E27FC236}">
                <a16:creationId xmlns:a16="http://schemas.microsoft.com/office/drawing/2014/main" id="{D361CA19-D110-4ED1-9FDF-6C460F7DED8A}"/>
              </a:ext>
            </a:extLst>
          </p:cNvPr>
          <p:cNvSpPr/>
          <p:nvPr/>
        </p:nvSpPr>
        <p:spPr>
          <a:xfrm>
            <a:off x="4975012" y="1415627"/>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0000"/>
                </a:solidFill>
              </a:rPr>
              <a:t>Tdx</a:t>
            </a:r>
            <a:r>
              <a:rPr lang="en-US" sz="1400" dirty="0">
                <a:solidFill>
                  <a:srgbClr val="FF0000"/>
                </a:solidFill>
              </a:rPr>
              <a:t> Platform Init</a:t>
            </a:r>
          </a:p>
        </p:txBody>
      </p:sp>
      <p:sp>
        <p:nvSpPr>
          <p:cNvPr id="17" name="Rectangle 16">
            <a:extLst>
              <a:ext uri="{FF2B5EF4-FFF2-40B4-BE49-F238E27FC236}">
                <a16:creationId xmlns:a16="http://schemas.microsoft.com/office/drawing/2014/main" id="{25B9E640-8FF3-424F-8199-C57D40550D2F}"/>
              </a:ext>
            </a:extLst>
          </p:cNvPr>
          <p:cNvSpPr/>
          <p:nvPr/>
        </p:nvSpPr>
        <p:spPr>
          <a:xfrm>
            <a:off x="4975012" y="1673014"/>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Prepare DXE Hob</a:t>
            </a:r>
          </a:p>
        </p:txBody>
      </p:sp>
      <p:sp>
        <p:nvSpPr>
          <p:cNvPr id="18" name="Rectangle 17">
            <a:extLst>
              <a:ext uri="{FF2B5EF4-FFF2-40B4-BE49-F238E27FC236}">
                <a16:creationId xmlns:a16="http://schemas.microsoft.com/office/drawing/2014/main" id="{63714CA4-00DF-4172-BCB3-133631843B11}"/>
              </a:ext>
            </a:extLst>
          </p:cNvPr>
          <p:cNvSpPr/>
          <p:nvPr/>
        </p:nvSpPr>
        <p:spPr>
          <a:xfrm>
            <a:off x="4978397" y="2399553"/>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Jump to </a:t>
            </a:r>
            <a:r>
              <a:rPr lang="en-US" sz="1400" dirty="0" err="1">
                <a:solidFill>
                  <a:schemeClr val="tx1"/>
                </a:solidFill>
              </a:rPr>
              <a:t>Dxe</a:t>
            </a:r>
            <a:r>
              <a:rPr lang="en-US" sz="1400" dirty="0">
                <a:solidFill>
                  <a:schemeClr val="tx1"/>
                </a:solidFill>
              </a:rPr>
              <a:t> Core</a:t>
            </a:r>
          </a:p>
        </p:txBody>
      </p:sp>
      <p:sp>
        <p:nvSpPr>
          <p:cNvPr id="20" name="Rectangle 19">
            <a:extLst>
              <a:ext uri="{FF2B5EF4-FFF2-40B4-BE49-F238E27FC236}">
                <a16:creationId xmlns:a16="http://schemas.microsoft.com/office/drawing/2014/main" id="{68CC488F-FF8C-4CDA-89F1-5BAB840348C6}"/>
              </a:ext>
            </a:extLst>
          </p:cNvPr>
          <p:cNvSpPr/>
          <p:nvPr/>
        </p:nvSpPr>
        <p:spPr>
          <a:xfrm>
            <a:off x="7501466" y="1158240"/>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Init </a:t>
            </a:r>
            <a:r>
              <a:rPr lang="en-US" sz="1400" dirty="0" err="1">
                <a:solidFill>
                  <a:schemeClr val="tx1"/>
                </a:solidFill>
              </a:rPr>
              <a:t>MemoryMngm</a:t>
            </a:r>
            <a:endParaRPr lang="en-US" sz="1400" dirty="0">
              <a:solidFill>
                <a:schemeClr val="tx1"/>
              </a:solidFill>
            </a:endParaRPr>
          </a:p>
        </p:txBody>
      </p:sp>
      <p:sp>
        <p:nvSpPr>
          <p:cNvPr id="21" name="Rectangle 20">
            <a:extLst>
              <a:ext uri="{FF2B5EF4-FFF2-40B4-BE49-F238E27FC236}">
                <a16:creationId xmlns:a16="http://schemas.microsoft.com/office/drawing/2014/main" id="{E7CD26F6-BBF2-4C6A-AE2B-FFDD7AC0AA38}"/>
              </a:ext>
            </a:extLst>
          </p:cNvPr>
          <p:cNvSpPr/>
          <p:nvPr/>
        </p:nvSpPr>
        <p:spPr>
          <a:xfrm>
            <a:off x="7501466" y="1415627"/>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Initialize CPU MP</a:t>
            </a:r>
          </a:p>
        </p:txBody>
      </p:sp>
      <p:sp>
        <p:nvSpPr>
          <p:cNvPr id="22" name="Rectangle 21">
            <a:extLst>
              <a:ext uri="{FF2B5EF4-FFF2-40B4-BE49-F238E27FC236}">
                <a16:creationId xmlns:a16="http://schemas.microsoft.com/office/drawing/2014/main" id="{D0B89998-DAAC-43FB-A448-71BF35014984}"/>
              </a:ext>
            </a:extLst>
          </p:cNvPr>
          <p:cNvSpPr/>
          <p:nvPr/>
        </p:nvSpPr>
        <p:spPr>
          <a:xfrm>
            <a:off x="7501466" y="1673014"/>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Initialize </a:t>
            </a:r>
            <a:r>
              <a:rPr lang="en-US" sz="1400" dirty="0" err="1">
                <a:solidFill>
                  <a:schemeClr val="accent2"/>
                </a:solidFill>
              </a:rPr>
              <a:t>UefiVar</a:t>
            </a:r>
            <a:endParaRPr lang="en-US" sz="1400" dirty="0">
              <a:solidFill>
                <a:schemeClr val="accent2"/>
              </a:solidFill>
            </a:endParaRPr>
          </a:p>
        </p:txBody>
      </p:sp>
      <p:sp>
        <p:nvSpPr>
          <p:cNvPr id="23" name="Rectangle 22">
            <a:extLst>
              <a:ext uri="{FF2B5EF4-FFF2-40B4-BE49-F238E27FC236}">
                <a16:creationId xmlns:a16="http://schemas.microsoft.com/office/drawing/2014/main" id="{30059162-B558-4078-9029-0ACEACC1229E}"/>
              </a:ext>
            </a:extLst>
          </p:cNvPr>
          <p:cNvSpPr/>
          <p:nvPr/>
        </p:nvSpPr>
        <p:spPr>
          <a:xfrm>
            <a:off x="7504851" y="1933785"/>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Enable </a:t>
            </a:r>
            <a:r>
              <a:rPr lang="en-US" sz="1400" dirty="0" err="1">
                <a:solidFill>
                  <a:schemeClr val="tx1"/>
                </a:solidFill>
              </a:rPr>
              <a:t>SecureBoot</a:t>
            </a:r>
            <a:endParaRPr lang="en-US" sz="1400" dirty="0">
              <a:solidFill>
                <a:schemeClr val="tx1"/>
              </a:solidFill>
            </a:endParaRPr>
          </a:p>
        </p:txBody>
      </p:sp>
      <p:sp>
        <p:nvSpPr>
          <p:cNvPr id="24" name="Rectangle 23">
            <a:extLst>
              <a:ext uri="{FF2B5EF4-FFF2-40B4-BE49-F238E27FC236}">
                <a16:creationId xmlns:a16="http://schemas.microsoft.com/office/drawing/2014/main" id="{E9FC8AA2-DD99-48BD-926D-25D87D38EF0A}"/>
              </a:ext>
            </a:extLst>
          </p:cNvPr>
          <p:cNvSpPr/>
          <p:nvPr/>
        </p:nvSpPr>
        <p:spPr>
          <a:xfrm>
            <a:off x="7501466" y="2194556"/>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Enable </a:t>
            </a:r>
            <a:r>
              <a:rPr lang="en-US" sz="1400" dirty="0" err="1">
                <a:solidFill>
                  <a:schemeClr val="tx1"/>
                </a:solidFill>
              </a:rPr>
              <a:t>TrustedBoot</a:t>
            </a:r>
            <a:endParaRPr lang="en-US" sz="1400" dirty="0">
              <a:solidFill>
                <a:schemeClr val="tx1"/>
              </a:solidFill>
            </a:endParaRPr>
          </a:p>
        </p:txBody>
      </p:sp>
      <p:sp>
        <p:nvSpPr>
          <p:cNvPr id="25" name="Rectangle 24">
            <a:extLst>
              <a:ext uri="{FF2B5EF4-FFF2-40B4-BE49-F238E27FC236}">
                <a16:creationId xmlns:a16="http://schemas.microsoft.com/office/drawing/2014/main" id="{C810BE10-2D8C-4035-98E0-32CC8A62E8C0}"/>
              </a:ext>
            </a:extLst>
          </p:cNvPr>
          <p:cNvSpPr/>
          <p:nvPr/>
        </p:nvSpPr>
        <p:spPr>
          <a:xfrm>
            <a:off x="7501466" y="2451946"/>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Prepare </a:t>
            </a:r>
            <a:r>
              <a:rPr lang="en-US" sz="1400" dirty="0" err="1">
                <a:solidFill>
                  <a:schemeClr val="tx1"/>
                </a:solidFill>
              </a:rPr>
              <a:t>AcpiTable</a:t>
            </a:r>
            <a:endParaRPr lang="en-US" sz="1400" dirty="0">
              <a:solidFill>
                <a:schemeClr val="tx1"/>
              </a:solidFill>
            </a:endParaRPr>
          </a:p>
        </p:txBody>
      </p:sp>
      <p:sp>
        <p:nvSpPr>
          <p:cNvPr id="26" name="Rectangle 25">
            <a:extLst>
              <a:ext uri="{FF2B5EF4-FFF2-40B4-BE49-F238E27FC236}">
                <a16:creationId xmlns:a16="http://schemas.microsoft.com/office/drawing/2014/main" id="{1D989EC9-6DE6-42DB-896C-13E5E82ACCB7}"/>
              </a:ext>
            </a:extLst>
          </p:cNvPr>
          <p:cNvSpPr/>
          <p:nvPr/>
        </p:nvSpPr>
        <p:spPr>
          <a:xfrm>
            <a:off x="7501466" y="2709330"/>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Prepare </a:t>
            </a:r>
            <a:r>
              <a:rPr lang="en-US" sz="1400" dirty="0" err="1">
                <a:solidFill>
                  <a:schemeClr val="accent2"/>
                </a:solidFill>
              </a:rPr>
              <a:t>DxeMemory</a:t>
            </a:r>
            <a:endParaRPr lang="en-US" sz="1400" dirty="0">
              <a:solidFill>
                <a:schemeClr val="accent2"/>
              </a:solidFill>
            </a:endParaRPr>
          </a:p>
        </p:txBody>
      </p:sp>
      <p:sp>
        <p:nvSpPr>
          <p:cNvPr id="27" name="Rectangle 26">
            <a:extLst>
              <a:ext uri="{FF2B5EF4-FFF2-40B4-BE49-F238E27FC236}">
                <a16:creationId xmlns:a16="http://schemas.microsoft.com/office/drawing/2014/main" id="{B720F177-B746-4B7E-8744-7A5EF15DB27F}"/>
              </a:ext>
            </a:extLst>
          </p:cNvPr>
          <p:cNvSpPr/>
          <p:nvPr/>
        </p:nvSpPr>
        <p:spPr>
          <a:xfrm>
            <a:off x="7501465" y="2966722"/>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Init DMA </a:t>
            </a:r>
            <a:r>
              <a:rPr lang="en-US" sz="1400" dirty="0" err="1">
                <a:solidFill>
                  <a:schemeClr val="accent2"/>
                </a:solidFill>
              </a:rPr>
              <a:t>Mngm</a:t>
            </a:r>
            <a:endParaRPr lang="en-US" sz="1400" dirty="0">
              <a:solidFill>
                <a:schemeClr val="accent2"/>
              </a:solidFill>
            </a:endParaRPr>
          </a:p>
        </p:txBody>
      </p:sp>
      <p:sp>
        <p:nvSpPr>
          <p:cNvPr id="28" name="Rectangle 27">
            <a:extLst>
              <a:ext uri="{FF2B5EF4-FFF2-40B4-BE49-F238E27FC236}">
                <a16:creationId xmlns:a16="http://schemas.microsoft.com/office/drawing/2014/main" id="{E474F89A-0AF0-4062-AC93-7C6F6F6271CF}"/>
              </a:ext>
            </a:extLst>
          </p:cNvPr>
          <p:cNvSpPr/>
          <p:nvPr/>
        </p:nvSpPr>
        <p:spPr>
          <a:xfrm>
            <a:off x="9922936" y="1158239"/>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Enumerate </a:t>
            </a:r>
            <a:r>
              <a:rPr lang="en-US" sz="1400" dirty="0" err="1">
                <a:solidFill>
                  <a:schemeClr val="tx1"/>
                </a:solidFill>
              </a:rPr>
              <a:t>VirtIo</a:t>
            </a:r>
            <a:endParaRPr lang="en-US" sz="1400" dirty="0">
              <a:solidFill>
                <a:schemeClr val="tx1"/>
              </a:solidFill>
            </a:endParaRPr>
          </a:p>
        </p:txBody>
      </p:sp>
      <p:sp>
        <p:nvSpPr>
          <p:cNvPr id="29" name="Rectangle 28">
            <a:extLst>
              <a:ext uri="{FF2B5EF4-FFF2-40B4-BE49-F238E27FC236}">
                <a16:creationId xmlns:a16="http://schemas.microsoft.com/office/drawing/2014/main" id="{E9A59122-C333-42E2-AB6E-B15D42B8EE49}"/>
              </a:ext>
            </a:extLst>
          </p:cNvPr>
          <p:cNvSpPr/>
          <p:nvPr/>
        </p:nvSpPr>
        <p:spPr>
          <a:xfrm>
            <a:off x="9922936" y="1415626"/>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Start Console (I/O)</a:t>
            </a:r>
          </a:p>
        </p:txBody>
      </p:sp>
      <p:sp>
        <p:nvSpPr>
          <p:cNvPr id="30" name="Rectangle 29">
            <a:extLst>
              <a:ext uri="{FF2B5EF4-FFF2-40B4-BE49-F238E27FC236}">
                <a16:creationId xmlns:a16="http://schemas.microsoft.com/office/drawing/2014/main" id="{7A8430E4-94A8-4812-85F8-D89B46AEBBC8}"/>
              </a:ext>
            </a:extLst>
          </p:cNvPr>
          <p:cNvSpPr/>
          <p:nvPr/>
        </p:nvSpPr>
        <p:spPr>
          <a:xfrm>
            <a:off x="9922936" y="1673013"/>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Start Storage Dev</a:t>
            </a:r>
          </a:p>
        </p:txBody>
      </p:sp>
      <p:sp>
        <p:nvSpPr>
          <p:cNvPr id="31" name="Rectangle 30">
            <a:extLst>
              <a:ext uri="{FF2B5EF4-FFF2-40B4-BE49-F238E27FC236}">
                <a16:creationId xmlns:a16="http://schemas.microsoft.com/office/drawing/2014/main" id="{91AD07AD-B235-4EBA-98D7-41C341066D47}"/>
              </a:ext>
            </a:extLst>
          </p:cNvPr>
          <p:cNvSpPr/>
          <p:nvPr/>
        </p:nvSpPr>
        <p:spPr>
          <a:xfrm>
            <a:off x="9919548" y="1927011"/>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Boot OS</a:t>
            </a:r>
          </a:p>
        </p:txBody>
      </p:sp>
      <p:cxnSp>
        <p:nvCxnSpPr>
          <p:cNvPr id="35" name="Connector: Elbow 34">
            <a:extLst>
              <a:ext uri="{FF2B5EF4-FFF2-40B4-BE49-F238E27FC236}">
                <a16:creationId xmlns:a16="http://schemas.microsoft.com/office/drawing/2014/main" id="{5F3645D8-5097-4A40-BA1E-F6A3E0FF2417}"/>
              </a:ext>
            </a:extLst>
          </p:cNvPr>
          <p:cNvCxnSpPr>
            <a:cxnSpLocks/>
            <a:stCxn id="18" idx="2"/>
            <a:endCxn id="20" idx="0"/>
          </p:cNvCxnSpPr>
          <p:nvPr/>
        </p:nvCxnSpPr>
        <p:spPr>
          <a:xfrm rot="5400000" flipH="1" flipV="1">
            <a:off x="6476101" y="646055"/>
            <a:ext cx="1498700" cy="2523069"/>
          </a:xfrm>
          <a:prstGeom prst="bentConnector5">
            <a:avLst>
              <a:gd name="adj1" fmla="val -15253"/>
              <a:gd name="adj2" fmla="val 50000"/>
              <a:gd name="adj3" fmla="val 115253"/>
            </a:avLst>
          </a:prstGeom>
          <a:ln>
            <a:tailEnd type="triangle"/>
          </a:ln>
        </p:spPr>
        <p:style>
          <a:lnRef idx="3">
            <a:schemeClr val="dk1"/>
          </a:lnRef>
          <a:fillRef idx="0">
            <a:schemeClr val="dk1"/>
          </a:fillRef>
          <a:effectRef idx="2">
            <a:schemeClr val="dk1"/>
          </a:effectRef>
          <a:fontRef idx="minor">
            <a:schemeClr val="tx1"/>
          </a:fontRef>
        </p:style>
      </p:cxnSp>
      <p:cxnSp>
        <p:nvCxnSpPr>
          <p:cNvPr id="38" name="Connector: Elbow 37">
            <a:extLst>
              <a:ext uri="{FF2B5EF4-FFF2-40B4-BE49-F238E27FC236}">
                <a16:creationId xmlns:a16="http://schemas.microsoft.com/office/drawing/2014/main" id="{F958F3FD-FCFB-4873-88C6-3330BEB55F91}"/>
              </a:ext>
            </a:extLst>
          </p:cNvPr>
          <p:cNvCxnSpPr>
            <a:stCxn id="27" idx="2"/>
            <a:endCxn id="28" idx="0"/>
          </p:cNvCxnSpPr>
          <p:nvPr/>
        </p:nvCxnSpPr>
        <p:spPr>
          <a:xfrm rot="5400000" flipH="1" flipV="1">
            <a:off x="8664785" y="980438"/>
            <a:ext cx="2065870" cy="2421471"/>
          </a:xfrm>
          <a:prstGeom prst="bentConnector5">
            <a:avLst>
              <a:gd name="adj1" fmla="val -11066"/>
              <a:gd name="adj2" fmla="val 50000"/>
              <a:gd name="adj3" fmla="val 111066"/>
            </a:avLst>
          </a:prstGeom>
          <a:ln>
            <a:tailEnd type="triangle"/>
          </a:ln>
        </p:spPr>
        <p:style>
          <a:lnRef idx="3">
            <a:schemeClr val="dk1"/>
          </a:lnRef>
          <a:fillRef idx="0">
            <a:schemeClr val="dk1"/>
          </a:fillRef>
          <a:effectRef idx="2">
            <a:schemeClr val="dk1"/>
          </a:effectRef>
          <a:fontRef idx="minor">
            <a:schemeClr val="tx1"/>
          </a:fontRef>
        </p:style>
      </p:cxnSp>
      <p:cxnSp>
        <p:nvCxnSpPr>
          <p:cNvPr id="41" name="Connector: Elbow 40">
            <a:extLst>
              <a:ext uri="{FF2B5EF4-FFF2-40B4-BE49-F238E27FC236}">
                <a16:creationId xmlns:a16="http://schemas.microsoft.com/office/drawing/2014/main" id="{B4216F48-1C88-4E35-85E0-03002F6ED6D5}"/>
              </a:ext>
            </a:extLst>
          </p:cNvPr>
          <p:cNvCxnSpPr>
            <a:stCxn id="14" idx="2"/>
            <a:endCxn id="15" idx="0"/>
          </p:cNvCxnSpPr>
          <p:nvPr/>
        </p:nvCxnSpPr>
        <p:spPr>
          <a:xfrm rot="5400000" flipH="1" flipV="1">
            <a:off x="4157531" y="383987"/>
            <a:ext cx="1028748" cy="2577254"/>
          </a:xfrm>
          <a:prstGeom prst="bentConnector5">
            <a:avLst>
              <a:gd name="adj1" fmla="val -22221"/>
              <a:gd name="adj2" fmla="val 50000"/>
              <a:gd name="adj3" fmla="val 12222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881BCBCF-44A0-435A-A760-3DE70223F1C9}"/>
              </a:ext>
            </a:extLst>
          </p:cNvPr>
          <p:cNvSpPr txBox="1"/>
          <p:nvPr/>
        </p:nvSpPr>
        <p:spPr>
          <a:xfrm>
            <a:off x="3053261" y="2688565"/>
            <a:ext cx="636328" cy="461665"/>
          </a:xfrm>
          <a:prstGeom prst="rect">
            <a:avLst/>
          </a:prstGeom>
          <a:noFill/>
        </p:spPr>
        <p:txBody>
          <a:bodyPr wrap="none" rtlCol="0">
            <a:spAutoFit/>
          </a:bodyPr>
          <a:lstStyle/>
          <a:p>
            <a:r>
              <a:rPr lang="en-US" sz="2400" dirty="0"/>
              <a:t>SEC</a:t>
            </a:r>
          </a:p>
        </p:txBody>
      </p:sp>
      <p:sp>
        <p:nvSpPr>
          <p:cNvPr id="43" name="TextBox 42">
            <a:extLst>
              <a:ext uri="{FF2B5EF4-FFF2-40B4-BE49-F238E27FC236}">
                <a16:creationId xmlns:a16="http://schemas.microsoft.com/office/drawing/2014/main" id="{1011E638-A93D-4E82-B517-BB5E9AFD104E}"/>
              </a:ext>
            </a:extLst>
          </p:cNvPr>
          <p:cNvSpPr txBox="1"/>
          <p:nvPr/>
        </p:nvSpPr>
        <p:spPr>
          <a:xfrm>
            <a:off x="5627105" y="2937708"/>
            <a:ext cx="570990" cy="461665"/>
          </a:xfrm>
          <a:prstGeom prst="rect">
            <a:avLst/>
          </a:prstGeom>
          <a:noFill/>
        </p:spPr>
        <p:txBody>
          <a:bodyPr wrap="none" rtlCol="0">
            <a:spAutoFit/>
          </a:bodyPr>
          <a:lstStyle/>
          <a:p>
            <a:r>
              <a:rPr lang="en-US" sz="2400" dirty="0"/>
              <a:t>PEI</a:t>
            </a:r>
          </a:p>
        </p:txBody>
      </p:sp>
      <p:sp>
        <p:nvSpPr>
          <p:cNvPr id="44" name="TextBox 43">
            <a:extLst>
              <a:ext uri="{FF2B5EF4-FFF2-40B4-BE49-F238E27FC236}">
                <a16:creationId xmlns:a16="http://schemas.microsoft.com/office/drawing/2014/main" id="{CAE8077F-648C-4630-B4D1-45FE0B849C59}"/>
              </a:ext>
            </a:extLst>
          </p:cNvPr>
          <p:cNvSpPr txBox="1"/>
          <p:nvPr/>
        </p:nvSpPr>
        <p:spPr>
          <a:xfrm>
            <a:off x="8124792" y="448289"/>
            <a:ext cx="683925" cy="461665"/>
          </a:xfrm>
          <a:prstGeom prst="rect">
            <a:avLst/>
          </a:prstGeom>
          <a:noFill/>
        </p:spPr>
        <p:txBody>
          <a:bodyPr wrap="square" rtlCol="0">
            <a:spAutoFit/>
          </a:bodyPr>
          <a:lstStyle/>
          <a:p>
            <a:r>
              <a:rPr lang="en-US" sz="2400" dirty="0"/>
              <a:t>DXE</a:t>
            </a:r>
          </a:p>
        </p:txBody>
      </p:sp>
      <p:sp>
        <p:nvSpPr>
          <p:cNvPr id="45" name="TextBox 44">
            <a:extLst>
              <a:ext uri="{FF2B5EF4-FFF2-40B4-BE49-F238E27FC236}">
                <a16:creationId xmlns:a16="http://schemas.microsoft.com/office/drawing/2014/main" id="{A33990DD-9D85-4AA6-92F2-B7EBBE1D8B6E}"/>
              </a:ext>
            </a:extLst>
          </p:cNvPr>
          <p:cNvSpPr txBox="1"/>
          <p:nvPr/>
        </p:nvSpPr>
        <p:spPr>
          <a:xfrm>
            <a:off x="10217756" y="411464"/>
            <a:ext cx="683925" cy="461665"/>
          </a:xfrm>
          <a:prstGeom prst="rect">
            <a:avLst/>
          </a:prstGeom>
          <a:noFill/>
        </p:spPr>
        <p:txBody>
          <a:bodyPr wrap="square" rtlCol="0">
            <a:spAutoFit/>
          </a:bodyPr>
          <a:lstStyle/>
          <a:p>
            <a:r>
              <a:rPr lang="en-US" sz="2400" dirty="0"/>
              <a:t>BDS</a:t>
            </a:r>
          </a:p>
        </p:txBody>
      </p:sp>
      <p:sp>
        <p:nvSpPr>
          <p:cNvPr id="46" name="Arrow: Down 45">
            <a:extLst>
              <a:ext uri="{FF2B5EF4-FFF2-40B4-BE49-F238E27FC236}">
                <a16:creationId xmlns:a16="http://schemas.microsoft.com/office/drawing/2014/main" id="{FEA0D909-0D94-4344-A1F4-8336044FEB0F}"/>
              </a:ext>
            </a:extLst>
          </p:cNvPr>
          <p:cNvSpPr/>
          <p:nvPr/>
        </p:nvSpPr>
        <p:spPr>
          <a:xfrm>
            <a:off x="3190239" y="670560"/>
            <a:ext cx="365760" cy="48429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a:extLst>
              <a:ext uri="{FF2B5EF4-FFF2-40B4-BE49-F238E27FC236}">
                <a16:creationId xmlns:a16="http://schemas.microsoft.com/office/drawing/2014/main" id="{9AA46BEA-0242-462D-8AE9-B7A7628620C2}"/>
              </a:ext>
            </a:extLst>
          </p:cNvPr>
          <p:cNvSpPr/>
          <p:nvPr/>
        </p:nvSpPr>
        <p:spPr>
          <a:xfrm>
            <a:off x="10727270" y="2184399"/>
            <a:ext cx="365760" cy="48429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DCB0EF4-7D6A-434D-A3B4-797A784DA487}"/>
              </a:ext>
            </a:extLst>
          </p:cNvPr>
          <p:cNvSpPr/>
          <p:nvPr/>
        </p:nvSpPr>
        <p:spPr>
          <a:xfrm>
            <a:off x="220128" y="6203316"/>
            <a:ext cx="1473198"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Updated in TDVF</a:t>
            </a:r>
          </a:p>
        </p:txBody>
      </p:sp>
      <p:sp>
        <p:nvSpPr>
          <p:cNvPr id="49" name="Rectangle 48">
            <a:extLst>
              <a:ext uri="{FF2B5EF4-FFF2-40B4-BE49-F238E27FC236}">
                <a16:creationId xmlns:a16="http://schemas.microsoft.com/office/drawing/2014/main" id="{45E0C8AF-224B-459F-8C6D-B43EA4087104}"/>
              </a:ext>
            </a:extLst>
          </p:cNvPr>
          <p:cNvSpPr/>
          <p:nvPr/>
        </p:nvSpPr>
        <p:spPr>
          <a:xfrm>
            <a:off x="212755" y="6464088"/>
            <a:ext cx="1473198"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Unique in TDVF</a:t>
            </a:r>
          </a:p>
        </p:txBody>
      </p:sp>
      <p:sp>
        <p:nvSpPr>
          <p:cNvPr id="50" name="Rectangle 49">
            <a:extLst>
              <a:ext uri="{FF2B5EF4-FFF2-40B4-BE49-F238E27FC236}">
                <a16:creationId xmlns:a16="http://schemas.microsoft.com/office/drawing/2014/main" id="{20C339AB-0DA0-4C8D-8B03-06D922D7D75A}"/>
              </a:ext>
            </a:extLst>
          </p:cNvPr>
          <p:cNvSpPr/>
          <p:nvPr/>
        </p:nvSpPr>
        <p:spPr>
          <a:xfrm>
            <a:off x="220131" y="5949318"/>
            <a:ext cx="1473198"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Similar in OVMF</a:t>
            </a:r>
          </a:p>
        </p:txBody>
      </p:sp>
      <p:sp>
        <p:nvSpPr>
          <p:cNvPr id="77" name="Rectangle 76">
            <a:extLst>
              <a:ext uri="{FF2B5EF4-FFF2-40B4-BE49-F238E27FC236}">
                <a16:creationId xmlns:a16="http://schemas.microsoft.com/office/drawing/2014/main" id="{527FD6A1-44D2-47B4-9A31-4DDFA7D4F19D}"/>
              </a:ext>
            </a:extLst>
          </p:cNvPr>
          <p:cNvSpPr/>
          <p:nvPr/>
        </p:nvSpPr>
        <p:spPr>
          <a:xfrm>
            <a:off x="2396064" y="4309104"/>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solidFill>
              </a:rPr>
              <a:t>ResetVector</a:t>
            </a:r>
            <a:endParaRPr lang="en-US" sz="1400" dirty="0">
              <a:solidFill>
                <a:schemeClr val="accent2"/>
              </a:solidFill>
            </a:endParaRPr>
          </a:p>
        </p:txBody>
      </p:sp>
      <p:sp>
        <p:nvSpPr>
          <p:cNvPr id="78" name="Rectangle 77">
            <a:extLst>
              <a:ext uri="{FF2B5EF4-FFF2-40B4-BE49-F238E27FC236}">
                <a16:creationId xmlns:a16="http://schemas.microsoft.com/office/drawing/2014/main" id="{EB5B85BD-3E87-4721-89CC-FE81B9B5C54C}"/>
              </a:ext>
            </a:extLst>
          </p:cNvPr>
          <p:cNvSpPr/>
          <p:nvPr/>
        </p:nvSpPr>
        <p:spPr>
          <a:xfrm>
            <a:off x="2396064" y="4566491"/>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0000"/>
                </a:solidFill>
              </a:rPr>
              <a:t>ParseTdHob</a:t>
            </a:r>
            <a:endParaRPr lang="en-US" sz="1400" dirty="0">
              <a:solidFill>
                <a:srgbClr val="FF0000"/>
              </a:solidFill>
            </a:endParaRPr>
          </a:p>
        </p:txBody>
      </p:sp>
      <p:sp>
        <p:nvSpPr>
          <p:cNvPr id="79" name="Rectangle 78">
            <a:extLst>
              <a:ext uri="{FF2B5EF4-FFF2-40B4-BE49-F238E27FC236}">
                <a16:creationId xmlns:a16="http://schemas.microsoft.com/office/drawing/2014/main" id="{121CAD44-74F8-4DF0-B7FF-CD2C4B6AE8E9}"/>
              </a:ext>
            </a:extLst>
          </p:cNvPr>
          <p:cNvSpPr/>
          <p:nvPr/>
        </p:nvSpPr>
        <p:spPr>
          <a:xfrm>
            <a:off x="2396064" y="4823878"/>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Accept Memory</a:t>
            </a:r>
          </a:p>
        </p:txBody>
      </p:sp>
      <p:sp>
        <p:nvSpPr>
          <p:cNvPr id="80" name="Rectangle 79">
            <a:extLst>
              <a:ext uri="{FF2B5EF4-FFF2-40B4-BE49-F238E27FC236}">
                <a16:creationId xmlns:a16="http://schemas.microsoft.com/office/drawing/2014/main" id="{B8C6F270-EC1D-4618-AE2D-62CE96F3F6F9}"/>
              </a:ext>
            </a:extLst>
          </p:cNvPr>
          <p:cNvSpPr/>
          <p:nvPr/>
        </p:nvSpPr>
        <p:spPr>
          <a:xfrm>
            <a:off x="2396017" y="5586438"/>
            <a:ext cx="1971040" cy="2573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Relocate </a:t>
            </a:r>
            <a:r>
              <a:rPr lang="en-US" sz="1400" dirty="0" err="1">
                <a:solidFill>
                  <a:srgbClr val="FF0000"/>
                </a:solidFill>
              </a:rPr>
              <a:t>TdMailbox</a:t>
            </a:r>
            <a:endParaRPr lang="en-US" sz="1400" dirty="0">
              <a:solidFill>
                <a:srgbClr val="FF0000"/>
              </a:solidFill>
            </a:endParaRPr>
          </a:p>
        </p:txBody>
      </p:sp>
      <p:sp>
        <p:nvSpPr>
          <p:cNvPr id="81" name="Rectangle 80">
            <a:extLst>
              <a:ext uri="{FF2B5EF4-FFF2-40B4-BE49-F238E27FC236}">
                <a16:creationId xmlns:a16="http://schemas.microsoft.com/office/drawing/2014/main" id="{E85FD18C-5E8F-485A-935E-AE74B98757B1}"/>
              </a:ext>
            </a:extLst>
          </p:cNvPr>
          <p:cNvSpPr/>
          <p:nvPr/>
        </p:nvSpPr>
        <p:spPr>
          <a:xfrm>
            <a:off x="2396064" y="6096067"/>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Jump</a:t>
            </a:r>
            <a:r>
              <a:rPr lang="en-US" sz="1400" dirty="0">
                <a:solidFill>
                  <a:schemeClr val="tx1"/>
                </a:solidFill>
              </a:rPr>
              <a:t> </a:t>
            </a:r>
            <a:r>
              <a:rPr lang="en-US" sz="1400" dirty="0">
                <a:solidFill>
                  <a:srgbClr val="FF0000"/>
                </a:solidFill>
              </a:rPr>
              <a:t>to</a:t>
            </a:r>
            <a:r>
              <a:rPr lang="en-US" sz="1400" dirty="0">
                <a:solidFill>
                  <a:schemeClr val="tx1"/>
                </a:solidFill>
              </a:rPr>
              <a:t> </a:t>
            </a:r>
            <a:r>
              <a:rPr lang="en-US" sz="1400" dirty="0">
                <a:solidFill>
                  <a:srgbClr val="FF0000"/>
                </a:solidFill>
              </a:rPr>
              <a:t>DXE</a:t>
            </a:r>
            <a:r>
              <a:rPr lang="en-US" sz="1400" dirty="0">
                <a:solidFill>
                  <a:schemeClr val="tx1"/>
                </a:solidFill>
              </a:rPr>
              <a:t> </a:t>
            </a:r>
            <a:r>
              <a:rPr lang="en-US" sz="1400" dirty="0">
                <a:solidFill>
                  <a:srgbClr val="FF0000"/>
                </a:solidFill>
              </a:rPr>
              <a:t>Core</a:t>
            </a:r>
          </a:p>
        </p:txBody>
      </p:sp>
      <p:sp>
        <p:nvSpPr>
          <p:cNvPr id="83" name="Rectangle 82">
            <a:extLst>
              <a:ext uri="{FF2B5EF4-FFF2-40B4-BE49-F238E27FC236}">
                <a16:creationId xmlns:a16="http://schemas.microsoft.com/office/drawing/2014/main" id="{BB62677F-B790-4465-A544-A203D26BE920}"/>
              </a:ext>
            </a:extLst>
          </p:cNvPr>
          <p:cNvSpPr/>
          <p:nvPr/>
        </p:nvSpPr>
        <p:spPr>
          <a:xfrm>
            <a:off x="2399449" y="5076476"/>
            <a:ext cx="1971040" cy="2573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0000"/>
                </a:solidFill>
              </a:rPr>
              <a:t>Tdx</a:t>
            </a:r>
            <a:r>
              <a:rPr lang="en-US" sz="1400" dirty="0">
                <a:solidFill>
                  <a:srgbClr val="FF0000"/>
                </a:solidFill>
              </a:rPr>
              <a:t> Platform Init</a:t>
            </a:r>
          </a:p>
        </p:txBody>
      </p:sp>
      <p:sp>
        <p:nvSpPr>
          <p:cNvPr id="84" name="Rectangle 83">
            <a:extLst>
              <a:ext uri="{FF2B5EF4-FFF2-40B4-BE49-F238E27FC236}">
                <a16:creationId xmlns:a16="http://schemas.microsoft.com/office/drawing/2014/main" id="{88E31488-F48D-457A-9334-71E5C5CC45F0}"/>
              </a:ext>
            </a:extLst>
          </p:cNvPr>
          <p:cNvSpPr/>
          <p:nvPr/>
        </p:nvSpPr>
        <p:spPr>
          <a:xfrm>
            <a:off x="2399449" y="5330473"/>
            <a:ext cx="1971040" cy="2573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Prepare DXE Hob</a:t>
            </a:r>
          </a:p>
        </p:txBody>
      </p:sp>
      <p:sp>
        <p:nvSpPr>
          <p:cNvPr id="86" name="Rectangle 85">
            <a:extLst>
              <a:ext uri="{FF2B5EF4-FFF2-40B4-BE49-F238E27FC236}">
                <a16:creationId xmlns:a16="http://schemas.microsoft.com/office/drawing/2014/main" id="{457A86F7-C88B-4DC2-A8DC-8264EC7D49FB}"/>
              </a:ext>
            </a:extLst>
          </p:cNvPr>
          <p:cNvSpPr/>
          <p:nvPr/>
        </p:nvSpPr>
        <p:spPr>
          <a:xfrm>
            <a:off x="7499772" y="4309104"/>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Init </a:t>
            </a:r>
            <a:r>
              <a:rPr lang="en-US" sz="1400" dirty="0" err="1">
                <a:solidFill>
                  <a:schemeClr val="tx1"/>
                </a:solidFill>
              </a:rPr>
              <a:t>MemoryMngm</a:t>
            </a:r>
            <a:endParaRPr lang="en-US" sz="1400" dirty="0">
              <a:solidFill>
                <a:schemeClr val="tx1"/>
              </a:solidFill>
            </a:endParaRPr>
          </a:p>
        </p:txBody>
      </p:sp>
      <p:sp>
        <p:nvSpPr>
          <p:cNvPr id="87" name="Rectangle 86">
            <a:extLst>
              <a:ext uri="{FF2B5EF4-FFF2-40B4-BE49-F238E27FC236}">
                <a16:creationId xmlns:a16="http://schemas.microsoft.com/office/drawing/2014/main" id="{8851AD29-2BB5-4C97-B251-0AB2BDA3066B}"/>
              </a:ext>
            </a:extLst>
          </p:cNvPr>
          <p:cNvSpPr/>
          <p:nvPr/>
        </p:nvSpPr>
        <p:spPr>
          <a:xfrm>
            <a:off x="7499772" y="4566491"/>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Initialize CPU MP</a:t>
            </a:r>
          </a:p>
        </p:txBody>
      </p:sp>
      <p:sp>
        <p:nvSpPr>
          <p:cNvPr id="88" name="Rectangle 87">
            <a:extLst>
              <a:ext uri="{FF2B5EF4-FFF2-40B4-BE49-F238E27FC236}">
                <a16:creationId xmlns:a16="http://schemas.microsoft.com/office/drawing/2014/main" id="{B730B35A-5493-4CA5-A29E-88C1EA89B781}"/>
              </a:ext>
            </a:extLst>
          </p:cNvPr>
          <p:cNvSpPr/>
          <p:nvPr/>
        </p:nvSpPr>
        <p:spPr>
          <a:xfrm>
            <a:off x="7499772" y="4823878"/>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Initialize </a:t>
            </a:r>
            <a:r>
              <a:rPr lang="en-US" sz="1400" dirty="0" err="1">
                <a:solidFill>
                  <a:schemeClr val="accent2"/>
                </a:solidFill>
              </a:rPr>
              <a:t>UefiVar</a:t>
            </a:r>
            <a:endParaRPr lang="en-US" sz="1400" dirty="0">
              <a:solidFill>
                <a:schemeClr val="accent2"/>
              </a:solidFill>
            </a:endParaRPr>
          </a:p>
        </p:txBody>
      </p:sp>
      <p:sp>
        <p:nvSpPr>
          <p:cNvPr id="89" name="Rectangle 88">
            <a:extLst>
              <a:ext uri="{FF2B5EF4-FFF2-40B4-BE49-F238E27FC236}">
                <a16:creationId xmlns:a16="http://schemas.microsoft.com/office/drawing/2014/main" id="{9D8EBBD4-E89A-4BA5-9291-2F0A349BE228}"/>
              </a:ext>
            </a:extLst>
          </p:cNvPr>
          <p:cNvSpPr/>
          <p:nvPr/>
        </p:nvSpPr>
        <p:spPr>
          <a:xfrm>
            <a:off x="7503157" y="5084649"/>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Enable </a:t>
            </a:r>
            <a:r>
              <a:rPr lang="en-US" sz="1400" dirty="0" err="1">
                <a:solidFill>
                  <a:schemeClr val="tx1"/>
                </a:solidFill>
              </a:rPr>
              <a:t>SecureBoot</a:t>
            </a:r>
            <a:endParaRPr lang="en-US" sz="1400" dirty="0">
              <a:solidFill>
                <a:schemeClr val="tx1"/>
              </a:solidFill>
            </a:endParaRPr>
          </a:p>
        </p:txBody>
      </p:sp>
      <p:sp>
        <p:nvSpPr>
          <p:cNvPr id="90" name="Rectangle 89">
            <a:extLst>
              <a:ext uri="{FF2B5EF4-FFF2-40B4-BE49-F238E27FC236}">
                <a16:creationId xmlns:a16="http://schemas.microsoft.com/office/drawing/2014/main" id="{8B085CF7-109B-429C-AFAD-B1916FC3AC3F}"/>
              </a:ext>
            </a:extLst>
          </p:cNvPr>
          <p:cNvSpPr/>
          <p:nvPr/>
        </p:nvSpPr>
        <p:spPr>
          <a:xfrm>
            <a:off x="7499772" y="5345420"/>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Enable </a:t>
            </a:r>
            <a:r>
              <a:rPr lang="en-US" sz="1400" dirty="0" err="1">
                <a:solidFill>
                  <a:schemeClr val="accent2"/>
                </a:solidFill>
              </a:rPr>
              <a:t>TrustedBoot</a:t>
            </a:r>
            <a:endParaRPr lang="en-US" sz="1400" dirty="0">
              <a:solidFill>
                <a:schemeClr val="accent2"/>
              </a:solidFill>
            </a:endParaRPr>
          </a:p>
        </p:txBody>
      </p:sp>
      <p:sp>
        <p:nvSpPr>
          <p:cNvPr id="91" name="Rectangle 90">
            <a:extLst>
              <a:ext uri="{FF2B5EF4-FFF2-40B4-BE49-F238E27FC236}">
                <a16:creationId xmlns:a16="http://schemas.microsoft.com/office/drawing/2014/main" id="{AC18D522-5FAE-49D9-A059-8F8F976CFF98}"/>
              </a:ext>
            </a:extLst>
          </p:cNvPr>
          <p:cNvSpPr/>
          <p:nvPr/>
        </p:nvSpPr>
        <p:spPr>
          <a:xfrm>
            <a:off x="7499772" y="5602810"/>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Prepare </a:t>
            </a:r>
            <a:r>
              <a:rPr lang="en-US" sz="1400" dirty="0" err="1">
                <a:solidFill>
                  <a:schemeClr val="tx1"/>
                </a:solidFill>
              </a:rPr>
              <a:t>AcpiTable</a:t>
            </a:r>
            <a:endParaRPr lang="en-US" sz="1400" dirty="0">
              <a:solidFill>
                <a:schemeClr val="tx1"/>
              </a:solidFill>
            </a:endParaRPr>
          </a:p>
        </p:txBody>
      </p:sp>
      <p:sp>
        <p:nvSpPr>
          <p:cNvPr id="92" name="Rectangle 91">
            <a:extLst>
              <a:ext uri="{FF2B5EF4-FFF2-40B4-BE49-F238E27FC236}">
                <a16:creationId xmlns:a16="http://schemas.microsoft.com/office/drawing/2014/main" id="{A510DA24-B734-4493-B4DE-489D821C79AB}"/>
              </a:ext>
            </a:extLst>
          </p:cNvPr>
          <p:cNvSpPr/>
          <p:nvPr/>
        </p:nvSpPr>
        <p:spPr>
          <a:xfrm>
            <a:off x="7499772" y="5860194"/>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Prepare </a:t>
            </a:r>
            <a:r>
              <a:rPr lang="en-US" sz="1400" dirty="0" err="1">
                <a:solidFill>
                  <a:schemeClr val="accent2"/>
                </a:solidFill>
              </a:rPr>
              <a:t>DxeMemory</a:t>
            </a:r>
            <a:endParaRPr lang="en-US" sz="1400" dirty="0">
              <a:solidFill>
                <a:schemeClr val="accent2"/>
              </a:solidFill>
            </a:endParaRPr>
          </a:p>
        </p:txBody>
      </p:sp>
      <p:sp>
        <p:nvSpPr>
          <p:cNvPr id="93" name="Rectangle 92">
            <a:extLst>
              <a:ext uri="{FF2B5EF4-FFF2-40B4-BE49-F238E27FC236}">
                <a16:creationId xmlns:a16="http://schemas.microsoft.com/office/drawing/2014/main" id="{9B8C5C2D-E535-48DE-95CA-CB4CC38F4171}"/>
              </a:ext>
            </a:extLst>
          </p:cNvPr>
          <p:cNvSpPr/>
          <p:nvPr/>
        </p:nvSpPr>
        <p:spPr>
          <a:xfrm>
            <a:off x="7499771" y="6117586"/>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Init DMA </a:t>
            </a:r>
            <a:r>
              <a:rPr lang="en-US" sz="1400" dirty="0" err="1">
                <a:solidFill>
                  <a:schemeClr val="accent2"/>
                </a:solidFill>
              </a:rPr>
              <a:t>Mngm</a:t>
            </a:r>
            <a:endParaRPr lang="en-US" sz="1400" dirty="0">
              <a:solidFill>
                <a:schemeClr val="accent2"/>
              </a:solidFill>
            </a:endParaRPr>
          </a:p>
        </p:txBody>
      </p:sp>
      <p:sp>
        <p:nvSpPr>
          <p:cNvPr id="94" name="Rectangle 93">
            <a:extLst>
              <a:ext uri="{FF2B5EF4-FFF2-40B4-BE49-F238E27FC236}">
                <a16:creationId xmlns:a16="http://schemas.microsoft.com/office/drawing/2014/main" id="{A57228FC-F5C5-4F60-BD7F-A425CF8CC512}"/>
              </a:ext>
            </a:extLst>
          </p:cNvPr>
          <p:cNvSpPr/>
          <p:nvPr/>
        </p:nvSpPr>
        <p:spPr>
          <a:xfrm>
            <a:off x="9921242" y="4309103"/>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Enumerate </a:t>
            </a:r>
            <a:r>
              <a:rPr lang="en-US" sz="1400" dirty="0" err="1">
                <a:solidFill>
                  <a:schemeClr val="tx1"/>
                </a:solidFill>
              </a:rPr>
              <a:t>VirtIo</a:t>
            </a:r>
            <a:endParaRPr lang="en-US" sz="1400" dirty="0">
              <a:solidFill>
                <a:schemeClr val="tx1"/>
              </a:solidFill>
            </a:endParaRPr>
          </a:p>
        </p:txBody>
      </p:sp>
      <p:sp>
        <p:nvSpPr>
          <p:cNvPr id="95" name="Rectangle 94">
            <a:extLst>
              <a:ext uri="{FF2B5EF4-FFF2-40B4-BE49-F238E27FC236}">
                <a16:creationId xmlns:a16="http://schemas.microsoft.com/office/drawing/2014/main" id="{007752FC-2BE6-4156-9D34-29A031108571}"/>
              </a:ext>
            </a:extLst>
          </p:cNvPr>
          <p:cNvSpPr/>
          <p:nvPr/>
        </p:nvSpPr>
        <p:spPr>
          <a:xfrm>
            <a:off x="9921242" y="4566490"/>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Start Console (I/O)</a:t>
            </a:r>
          </a:p>
        </p:txBody>
      </p:sp>
      <p:sp>
        <p:nvSpPr>
          <p:cNvPr id="96" name="Rectangle 95">
            <a:extLst>
              <a:ext uri="{FF2B5EF4-FFF2-40B4-BE49-F238E27FC236}">
                <a16:creationId xmlns:a16="http://schemas.microsoft.com/office/drawing/2014/main" id="{49BE757A-898A-4B85-B875-F7DD0018E482}"/>
              </a:ext>
            </a:extLst>
          </p:cNvPr>
          <p:cNvSpPr/>
          <p:nvPr/>
        </p:nvSpPr>
        <p:spPr>
          <a:xfrm>
            <a:off x="9921242" y="4823877"/>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Start Storage Dev</a:t>
            </a:r>
          </a:p>
        </p:txBody>
      </p:sp>
      <p:sp>
        <p:nvSpPr>
          <p:cNvPr id="97" name="Rectangle 96">
            <a:extLst>
              <a:ext uri="{FF2B5EF4-FFF2-40B4-BE49-F238E27FC236}">
                <a16:creationId xmlns:a16="http://schemas.microsoft.com/office/drawing/2014/main" id="{4AB849AA-43B0-4328-B81B-BEC0E4737410}"/>
              </a:ext>
            </a:extLst>
          </p:cNvPr>
          <p:cNvSpPr/>
          <p:nvPr/>
        </p:nvSpPr>
        <p:spPr>
          <a:xfrm>
            <a:off x="9917854" y="5077875"/>
            <a:ext cx="1971039"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Boot OS</a:t>
            </a:r>
          </a:p>
        </p:txBody>
      </p:sp>
      <p:cxnSp>
        <p:nvCxnSpPr>
          <p:cNvPr id="98" name="Connector: Elbow 97">
            <a:extLst>
              <a:ext uri="{FF2B5EF4-FFF2-40B4-BE49-F238E27FC236}">
                <a16:creationId xmlns:a16="http://schemas.microsoft.com/office/drawing/2014/main" id="{C941E086-7F38-4189-BE7B-051BB1C44C62}"/>
              </a:ext>
            </a:extLst>
          </p:cNvPr>
          <p:cNvCxnSpPr>
            <a:cxnSpLocks/>
            <a:stCxn id="81" idx="2"/>
            <a:endCxn id="86" idx="0"/>
          </p:cNvCxnSpPr>
          <p:nvPr/>
        </p:nvCxnSpPr>
        <p:spPr>
          <a:xfrm rot="5400000" flipH="1" flipV="1">
            <a:off x="4911263" y="2779425"/>
            <a:ext cx="2044350" cy="5103708"/>
          </a:xfrm>
          <a:prstGeom prst="bentConnector5">
            <a:avLst>
              <a:gd name="adj1" fmla="val -11182"/>
              <a:gd name="adj2" fmla="val 50000"/>
              <a:gd name="adj3" fmla="val 111182"/>
            </a:avLst>
          </a:prstGeom>
          <a:ln>
            <a:tailEnd type="triangle"/>
          </a:ln>
        </p:spPr>
        <p:style>
          <a:lnRef idx="3">
            <a:schemeClr val="dk1"/>
          </a:lnRef>
          <a:fillRef idx="0">
            <a:schemeClr val="dk1"/>
          </a:fillRef>
          <a:effectRef idx="2">
            <a:schemeClr val="dk1"/>
          </a:effectRef>
          <a:fontRef idx="minor">
            <a:schemeClr val="tx1"/>
          </a:fontRef>
        </p:style>
      </p:cxnSp>
      <p:cxnSp>
        <p:nvCxnSpPr>
          <p:cNvPr id="99" name="Connector: Elbow 98">
            <a:extLst>
              <a:ext uri="{FF2B5EF4-FFF2-40B4-BE49-F238E27FC236}">
                <a16:creationId xmlns:a16="http://schemas.microsoft.com/office/drawing/2014/main" id="{68F1C463-749E-4C3A-AFD9-EBAB075B467D}"/>
              </a:ext>
            </a:extLst>
          </p:cNvPr>
          <p:cNvCxnSpPr>
            <a:stCxn id="93" idx="2"/>
            <a:endCxn id="94" idx="0"/>
          </p:cNvCxnSpPr>
          <p:nvPr/>
        </p:nvCxnSpPr>
        <p:spPr>
          <a:xfrm rot="5400000" flipH="1" flipV="1">
            <a:off x="8663091" y="4131302"/>
            <a:ext cx="2065870" cy="2421471"/>
          </a:xfrm>
          <a:prstGeom prst="bentConnector5">
            <a:avLst>
              <a:gd name="adj1" fmla="val -11066"/>
              <a:gd name="adj2" fmla="val 50000"/>
              <a:gd name="adj3" fmla="val 111066"/>
            </a:avLst>
          </a:prstGeom>
          <a:ln>
            <a:tailEnd type="triangle"/>
          </a:ln>
        </p:spPr>
        <p:style>
          <a:lnRef idx="3">
            <a:schemeClr val="dk1"/>
          </a:lnRef>
          <a:fillRef idx="0">
            <a:schemeClr val="dk1"/>
          </a:fillRef>
          <a:effectRef idx="2">
            <a:schemeClr val="dk1"/>
          </a:effectRef>
          <a:fontRef idx="minor">
            <a:schemeClr val="tx1"/>
          </a:fontRef>
        </p:style>
      </p:cxnSp>
      <p:sp>
        <p:nvSpPr>
          <p:cNvPr id="101" name="Arrow: Down 100">
            <a:extLst>
              <a:ext uri="{FF2B5EF4-FFF2-40B4-BE49-F238E27FC236}">
                <a16:creationId xmlns:a16="http://schemas.microsoft.com/office/drawing/2014/main" id="{0F249CC6-EFCB-460C-A1E1-09D77BDEFEA8}"/>
              </a:ext>
            </a:extLst>
          </p:cNvPr>
          <p:cNvSpPr/>
          <p:nvPr/>
        </p:nvSpPr>
        <p:spPr>
          <a:xfrm>
            <a:off x="3188545" y="3821424"/>
            <a:ext cx="365760" cy="48429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3F8A8402-DB06-42BC-BEC5-ACDCC7FE2436}"/>
              </a:ext>
            </a:extLst>
          </p:cNvPr>
          <p:cNvSpPr/>
          <p:nvPr/>
        </p:nvSpPr>
        <p:spPr>
          <a:xfrm>
            <a:off x="10725576" y="5335263"/>
            <a:ext cx="365760" cy="48429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F834B544-BC61-4685-A65C-D45CA859FD57}"/>
              </a:ext>
            </a:extLst>
          </p:cNvPr>
          <p:cNvSpPr/>
          <p:nvPr/>
        </p:nvSpPr>
        <p:spPr>
          <a:xfrm>
            <a:off x="2396064" y="5846045"/>
            <a:ext cx="1971040" cy="2573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0000"/>
                </a:solidFill>
              </a:rPr>
              <a:t>Tdx</a:t>
            </a:r>
            <a:r>
              <a:rPr lang="en-US" sz="1400" dirty="0">
                <a:solidFill>
                  <a:srgbClr val="FF0000"/>
                </a:solidFill>
              </a:rPr>
              <a:t> Measurement</a:t>
            </a:r>
          </a:p>
        </p:txBody>
      </p:sp>
      <p:sp>
        <p:nvSpPr>
          <p:cNvPr id="106" name="Title 1">
            <a:extLst>
              <a:ext uri="{FF2B5EF4-FFF2-40B4-BE49-F238E27FC236}">
                <a16:creationId xmlns:a16="http://schemas.microsoft.com/office/drawing/2014/main" id="{B52DA53F-89BE-4DA2-93F8-F7159DB8E698}"/>
              </a:ext>
            </a:extLst>
          </p:cNvPr>
          <p:cNvSpPr txBox="1">
            <a:spLocks/>
          </p:cNvSpPr>
          <p:nvPr/>
        </p:nvSpPr>
        <p:spPr>
          <a:xfrm>
            <a:off x="104136" y="123793"/>
            <a:ext cx="2358816" cy="10834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Config-A </a:t>
            </a:r>
          </a:p>
          <a:p>
            <a:r>
              <a:rPr lang="en-US" sz="3100" dirty="0"/>
              <a:t>(Option 2)</a:t>
            </a:r>
          </a:p>
        </p:txBody>
      </p:sp>
      <p:sp>
        <p:nvSpPr>
          <p:cNvPr id="108" name="Left Brace 107">
            <a:extLst>
              <a:ext uri="{FF2B5EF4-FFF2-40B4-BE49-F238E27FC236}">
                <a16:creationId xmlns:a16="http://schemas.microsoft.com/office/drawing/2014/main" id="{9C79AD11-F8B3-4FA5-933E-88CFB3360C4F}"/>
              </a:ext>
            </a:extLst>
          </p:cNvPr>
          <p:cNvSpPr/>
          <p:nvPr/>
        </p:nvSpPr>
        <p:spPr>
          <a:xfrm>
            <a:off x="4819228" y="1415626"/>
            <a:ext cx="155783" cy="6999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Right Brace 108">
            <a:extLst>
              <a:ext uri="{FF2B5EF4-FFF2-40B4-BE49-F238E27FC236}">
                <a16:creationId xmlns:a16="http://schemas.microsoft.com/office/drawing/2014/main" id="{8FF639FA-502F-4B6E-8AD3-C3FFD5741A1F}"/>
              </a:ext>
            </a:extLst>
          </p:cNvPr>
          <p:cNvSpPr/>
          <p:nvPr/>
        </p:nvSpPr>
        <p:spPr>
          <a:xfrm>
            <a:off x="4373874" y="5084648"/>
            <a:ext cx="186269" cy="7721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1" name="Connector: Elbow 110">
            <a:extLst>
              <a:ext uri="{FF2B5EF4-FFF2-40B4-BE49-F238E27FC236}">
                <a16:creationId xmlns:a16="http://schemas.microsoft.com/office/drawing/2014/main" id="{B47F42E2-64F3-46A0-B5AE-B60D5B3C3793}"/>
              </a:ext>
            </a:extLst>
          </p:cNvPr>
          <p:cNvCxnSpPr>
            <a:cxnSpLocks/>
            <a:stCxn id="108" idx="1"/>
            <a:endCxn id="109" idx="1"/>
          </p:cNvCxnSpPr>
          <p:nvPr/>
        </p:nvCxnSpPr>
        <p:spPr>
          <a:xfrm rot="10800000" flipV="1">
            <a:off x="4560144" y="1765608"/>
            <a:ext cx="259085" cy="3705117"/>
          </a:xfrm>
          <a:prstGeom prst="bentConnector3">
            <a:avLst>
              <a:gd name="adj1" fmla="val 31760"/>
            </a:avLst>
          </a:prstGeom>
          <a:ln>
            <a:tailEnd type="triangle"/>
          </a:ln>
        </p:spPr>
        <p:style>
          <a:lnRef idx="2">
            <a:schemeClr val="accent5"/>
          </a:lnRef>
          <a:fillRef idx="0">
            <a:schemeClr val="accent5"/>
          </a:fillRef>
          <a:effectRef idx="1">
            <a:schemeClr val="accent5"/>
          </a:effectRef>
          <a:fontRef idx="minor">
            <a:schemeClr val="tx1"/>
          </a:fontRef>
        </p:style>
      </p:cxnSp>
      <p:sp>
        <p:nvSpPr>
          <p:cNvPr id="115" name="Rectangle 114">
            <a:extLst>
              <a:ext uri="{FF2B5EF4-FFF2-40B4-BE49-F238E27FC236}">
                <a16:creationId xmlns:a16="http://schemas.microsoft.com/office/drawing/2014/main" id="{01815923-DFE4-4E7A-ADDC-2B2B1B61576B}"/>
              </a:ext>
            </a:extLst>
          </p:cNvPr>
          <p:cNvSpPr/>
          <p:nvPr/>
        </p:nvSpPr>
        <p:spPr>
          <a:xfrm>
            <a:off x="4978400" y="2148933"/>
            <a:ext cx="1971040" cy="257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Tcg2Pei</a:t>
            </a:r>
          </a:p>
        </p:txBody>
      </p:sp>
    </p:spTree>
    <p:extLst>
      <p:ext uri="{BB962C8B-B14F-4D97-AF65-F5344CB8AC3E}">
        <p14:creationId xmlns:p14="http://schemas.microsoft.com/office/powerpoint/2010/main" val="315409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467" y="149439"/>
            <a:ext cx="10515600" cy="693781"/>
          </a:xfrm>
        </p:spPr>
        <p:txBody>
          <a:bodyPr>
            <a:normAutofit fontScale="90000"/>
          </a:bodyPr>
          <a:lstStyle/>
          <a:p>
            <a:r>
              <a:rPr lang="en-US" dirty="0"/>
              <a:t>Config-A: Implementation in SEC/PEI</a:t>
            </a:r>
          </a:p>
        </p:txBody>
      </p:sp>
      <p:sp>
        <p:nvSpPr>
          <p:cNvPr id="3" name="Content Placeholder 2"/>
          <p:cNvSpPr>
            <a:spLocks noGrp="1"/>
          </p:cNvSpPr>
          <p:nvPr>
            <p:ph idx="1"/>
          </p:nvPr>
        </p:nvSpPr>
        <p:spPr>
          <a:xfrm>
            <a:off x="838201" y="843220"/>
            <a:ext cx="10745857" cy="6014780"/>
          </a:xfrm>
        </p:spPr>
        <p:txBody>
          <a:bodyPr vert="horz" lIns="121920" tIns="60960" rIns="121920" bIns="60960" rtlCol="0">
            <a:normAutofit/>
          </a:bodyPr>
          <a:lstStyle/>
          <a:p>
            <a:r>
              <a:rPr lang="en-US" dirty="0"/>
              <a:t>The functions in Config-A can be divided into 2 subsets: (detailed information is in slides 14 - 15)</a:t>
            </a:r>
          </a:p>
          <a:p>
            <a:r>
              <a:rPr lang="en-US" dirty="0"/>
              <a:t>Accept Memory (SEC)</a:t>
            </a:r>
          </a:p>
          <a:p>
            <a:pPr lvl="1"/>
            <a:r>
              <a:rPr lang="en-US" dirty="0"/>
              <a:t>Accept Memory</a:t>
            </a:r>
          </a:p>
          <a:p>
            <a:pPr lvl="1"/>
            <a:r>
              <a:rPr lang="en-US" dirty="0"/>
              <a:t>Called in Sec/</a:t>
            </a:r>
            <a:r>
              <a:rPr lang="en-US" dirty="0" err="1"/>
              <a:t>SecMain.c</a:t>
            </a:r>
            <a:endParaRPr lang="en-US" dirty="0"/>
          </a:p>
          <a:p>
            <a:r>
              <a:rPr lang="en-US" dirty="0"/>
              <a:t>Initialize </a:t>
            </a:r>
            <a:r>
              <a:rPr lang="en-US" dirty="0" err="1"/>
              <a:t>Tdx</a:t>
            </a:r>
            <a:r>
              <a:rPr lang="en-US" dirty="0"/>
              <a:t> platform , build </a:t>
            </a:r>
            <a:r>
              <a:rPr lang="en-US" dirty="0" err="1"/>
              <a:t>Dxe</a:t>
            </a:r>
            <a:r>
              <a:rPr lang="en-US" dirty="0"/>
              <a:t> Hob and relocate td mailbox (PEI)</a:t>
            </a:r>
          </a:p>
          <a:p>
            <a:pPr lvl="1"/>
            <a:r>
              <a:rPr lang="en-US" dirty="0" err="1"/>
              <a:t>Tdx</a:t>
            </a:r>
            <a:r>
              <a:rPr lang="en-US" dirty="0"/>
              <a:t> Platform Init</a:t>
            </a:r>
          </a:p>
          <a:p>
            <a:pPr lvl="1"/>
            <a:r>
              <a:rPr lang="en-US" dirty="0" err="1"/>
              <a:t>Tdx</a:t>
            </a:r>
            <a:r>
              <a:rPr lang="en-US" dirty="0"/>
              <a:t> Build </a:t>
            </a:r>
            <a:r>
              <a:rPr lang="en-US" dirty="0" err="1"/>
              <a:t>DxeHob</a:t>
            </a:r>
            <a:endParaRPr lang="en-US" dirty="0"/>
          </a:p>
          <a:p>
            <a:pPr lvl="1"/>
            <a:r>
              <a:rPr lang="en-US" dirty="0"/>
              <a:t>Relocate mailbox</a:t>
            </a:r>
          </a:p>
          <a:p>
            <a:pPr lvl="1"/>
            <a:r>
              <a:rPr lang="en-US" dirty="0"/>
              <a:t>They’re wrapped in </a:t>
            </a:r>
            <a:r>
              <a:rPr lang="en-US" b="1" dirty="0" err="1"/>
              <a:t>OvmfPkg</a:t>
            </a:r>
            <a:r>
              <a:rPr lang="en-US" b="1" dirty="0"/>
              <a:t>/</a:t>
            </a:r>
            <a:r>
              <a:rPr lang="en-US" b="1" dirty="0" err="1"/>
              <a:t>PlatformPei</a:t>
            </a:r>
            <a:r>
              <a:rPr lang="en-US" b="1" dirty="0"/>
              <a:t>/</a:t>
            </a:r>
            <a:r>
              <a:rPr lang="en-US" b="1" dirty="0" err="1"/>
              <a:t>IntelTdx.c</a:t>
            </a:r>
            <a:r>
              <a:rPr lang="en-US" dirty="0"/>
              <a:t> and called in </a:t>
            </a:r>
            <a:r>
              <a:rPr lang="en-US" b="1" dirty="0" err="1"/>
              <a:t>InitializePlatform@OvmfPkg</a:t>
            </a:r>
            <a:r>
              <a:rPr lang="en-US" b="1" dirty="0"/>
              <a:t>/</a:t>
            </a:r>
            <a:r>
              <a:rPr lang="en-US" b="1" dirty="0" err="1"/>
              <a:t>PlatformPei</a:t>
            </a:r>
            <a:r>
              <a:rPr lang="en-US" dirty="0"/>
              <a:t> (PEI phase)</a:t>
            </a:r>
          </a:p>
        </p:txBody>
      </p:sp>
      <p:sp>
        <p:nvSpPr>
          <p:cNvPr id="5" name="Slide Number Placeholder 4"/>
          <p:cNvSpPr>
            <a:spLocks noGrp="1"/>
          </p:cNvSpPr>
          <p:nvPr>
            <p:ph type="sldNum" sz="quarter" idx="12"/>
          </p:nvPr>
        </p:nvSpPr>
        <p:spPr/>
        <p:txBody>
          <a:bodyPr/>
          <a:lstStyle/>
          <a:p>
            <a:fld id="{7B8BA10E-247A-41AD-BDD1-5704932516E5}" type="slidenum">
              <a:rPr lang="en-US" smtClean="0"/>
              <a:t>12</a:t>
            </a:fld>
            <a:endParaRPr lang="en-US"/>
          </a:p>
        </p:txBody>
      </p:sp>
    </p:spTree>
    <p:extLst>
      <p:ext uri="{BB962C8B-B14F-4D97-AF65-F5344CB8AC3E}">
        <p14:creationId xmlns:p14="http://schemas.microsoft.com/office/powerpoint/2010/main" val="240123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467" y="149439"/>
            <a:ext cx="10515600" cy="693781"/>
          </a:xfrm>
        </p:spPr>
        <p:txBody>
          <a:bodyPr>
            <a:normAutofit fontScale="90000"/>
          </a:bodyPr>
          <a:lstStyle/>
          <a:p>
            <a:r>
              <a:rPr lang="en-US" dirty="0"/>
              <a:t>Config-A : Accept Memory</a:t>
            </a:r>
          </a:p>
        </p:txBody>
      </p:sp>
      <p:sp>
        <p:nvSpPr>
          <p:cNvPr id="3" name="Content Placeholder 2"/>
          <p:cNvSpPr>
            <a:spLocks noGrp="1"/>
          </p:cNvSpPr>
          <p:nvPr>
            <p:ph idx="1"/>
          </p:nvPr>
        </p:nvSpPr>
        <p:spPr>
          <a:xfrm>
            <a:off x="838201" y="843220"/>
            <a:ext cx="10745857" cy="5649653"/>
          </a:xfrm>
        </p:spPr>
        <p:txBody>
          <a:bodyPr vert="horz" lIns="121920" tIns="60960" rIns="121920" bIns="60960" rtlCol="0">
            <a:normAutofit fontScale="85000" lnSpcReduction="20000"/>
          </a:bodyPr>
          <a:lstStyle/>
          <a:p>
            <a:r>
              <a:rPr lang="en-US" dirty="0"/>
              <a:t>Functions are listed below:</a:t>
            </a:r>
          </a:p>
          <a:p>
            <a:pPr lvl="1"/>
            <a:r>
              <a:rPr lang="en-US" dirty="0"/>
              <a:t>Parse </a:t>
            </a:r>
            <a:r>
              <a:rPr lang="en-US" dirty="0" err="1"/>
              <a:t>TdHob</a:t>
            </a:r>
            <a:endParaRPr lang="en-US" dirty="0"/>
          </a:p>
          <a:p>
            <a:pPr lvl="1"/>
            <a:r>
              <a:rPr lang="en-US" dirty="0"/>
              <a:t>Accept Memory</a:t>
            </a:r>
          </a:p>
          <a:p>
            <a:pPr lvl="2"/>
            <a:r>
              <a:rPr lang="en-US" dirty="0"/>
              <a:t>Memory must be accepted before </a:t>
            </a:r>
            <a:r>
              <a:rPr lang="en-US" b="1" dirty="0" err="1"/>
              <a:t>ProcessLibraryConstructorList</a:t>
            </a:r>
            <a:r>
              <a:rPr lang="en-US" dirty="0"/>
              <a:t> is called. Because In </a:t>
            </a:r>
            <a:r>
              <a:rPr lang="en-US" dirty="0" err="1"/>
              <a:t>LzmaDecompressLibConstructor</a:t>
            </a:r>
            <a:r>
              <a:rPr lang="en-US" dirty="0"/>
              <a:t> memory in 0x1000000 will be accessed. It is not allowed in </a:t>
            </a:r>
            <a:r>
              <a:rPr lang="en-US" dirty="0" err="1"/>
              <a:t>Tdx</a:t>
            </a:r>
            <a:r>
              <a:rPr lang="en-US" dirty="0"/>
              <a:t> until the memory (at 0x1000000) is accepted.</a:t>
            </a:r>
          </a:p>
          <a:p>
            <a:pPr lvl="1"/>
            <a:r>
              <a:rPr lang="en-US" dirty="0"/>
              <a:t>Called in Sec/</a:t>
            </a:r>
            <a:r>
              <a:rPr lang="en-US" dirty="0" err="1"/>
              <a:t>SecMain.c</a:t>
            </a:r>
            <a:endParaRPr lang="en-US" dirty="0"/>
          </a:p>
          <a:p>
            <a:r>
              <a:rPr lang="en-US" dirty="0"/>
              <a:t>Option-1: (source code) </a:t>
            </a:r>
            <a:r>
              <a:rPr lang="en-US" dirty="0">
                <a:sym typeface="Wingdings" panose="05000000000000000000" pitchFamily="2" charset="2"/>
              </a:rPr>
              <a:t> Preferred</a:t>
            </a:r>
            <a:endParaRPr lang="en-US" dirty="0"/>
          </a:p>
          <a:p>
            <a:pPr lvl="1"/>
            <a:r>
              <a:rPr lang="en-US" dirty="0"/>
              <a:t>Put TDX specific code in </a:t>
            </a:r>
            <a:r>
              <a:rPr lang="en-US" dirty="0" err="1"/>
              <a:t>IntelTdx.c</a:t>
            </a:r>
            <a:r>
              <a:rPr lang="en-US" dirty="0"/>
              <a:t> and call the API in Sec/</a:t>
            </a:r>
            <a:r>
              <a:rPr lang="en-US" dirty="0" err="1"/>
              <a:t>SecMain.c</a:t>
            </a:r>
            <a:endParaRPr lang="en-US" dirty="0"/>
          </a:p>
          <a:p>
            <a:pPr lvl="1"/>
            <a:r>
              <a:rPr lang="en-US" dirty="0"/>
              <a:t>Put SEV specific code in </a:t>
            </a:r>
            <a:r>
              <a:rPr lang="en-US" dirty="0" err="1"/>
              <a:t>AmdSev.c</a:t>
            </a:r>
            <a:r>
              <a:rPr lang="en-US" dirty="0"/>
              <a:t> and call the API in Sec/</a:t>
            </a:r>
            <a:r>
              <a:rPr lang="en-US" dirty="0" err="1"/>
              <a:t>SecMain.c</a:t>
            </a:r>
            <a:endParaRPr lang="en-US" dirty="0"/>
          </a:p>
          <a:p>
            <a:pPr lvl="1"/>
            <a:r>
              <a:rPr lang="en-US" dirty="0"/>
              <a:t>Pros:</a:t>
            </a:r>
          </a:p>
          <a:p>
            <a:pPr lvl="2"/>
            <a:r>
              <a:rPr lang="en-US" dirty="0"/>
              <a:t>Make </a:t>
            </a:r>
            <a:r>
              <a:rPr lang="en-US" dirty="0" err="1"/>
              <a:t>SecMain.c</a:t>
            </a:r>
            <a:r>
              <a:rPr lang="en-US" dirty="0"/>
              <a:t> clean and clear</a:t>
            </a:r>
          </a:p>
          <a:p>
            <a:pPr lvl="1"/>
            <a:r>
              <a:rPr lang="en-US" dirty="0"/>
              <a:t>Cons:</a:t>
            </a:r>
          </a:p>
          <a:p>
            <a:r>
              <a:rPr lang="en-US" dirty="0"/>
              <a:t>Option-2: (new lib)</a:t>
            </a:r>
          </a:p>
          <a:p>
            <a:pPr lvl="1"/>
            <a:r>
              <a:rPr lang="en-US" dirty="0"/>
              <a:t>Wrap the above functions into a lib (</a:t>
            </a:r>
            <a:r>
              <a:rPr lang="en-US" dirty="0" err="1"/>
              <a:t>TdxSecLib</a:t>
            </a:r>
            <a:r>
              <a:rPr lang="en-US" dirty="0"/>
              <a:t>)</a:t>
            </a:r>
          </a:p>
          <a:p>
            <a:pPr lvl="1"/>
            <a:r>
              <a:rPr lang="en-US" dirty="0"/>
              <a:t>Call the functions exported by the lib in Sec/</a:t>
            </a:r>
            <a:r>
              <a:rPr lang="en-US" dirty="0" err="1"/>
              <a:t>SecMain.c</a:t>
            </a:r>
            <a:endParaRPr lang="en-US" dirty="0"/>
          </a:p>
          <a:p>
            <a:pPr lvl="1"/>
            <a:r>
              <a:rPr lang="en-US" dirty="0"/>
              <a:t>Pros: </a:t>
            </a:r>
          </a:p>
          <a:p>
            <a:pPr lvl="1"/>
            <a:r>
              <a:rPr lang="en-US" dirty="0"/>
              <a:t>Cons: </a:t>
            </a:r>
          </a:p>
          <a:p>
            <a:pPr lvl="2"/>
            <a:r>
              <a:rPr lang="en-US" dirty="0"/>
              <a:t>Over-design</a:t>
            </a:r>
          </a:p>
          <a:p>
            <a:endParaRPr lang="en-US" dirty="0"/>
          </a:p>
        </p:txBody>
      </p:sp>
      <p:sp>
        <p:nvSpPr>
          <p:cNvPr id="5" name="Slide Number Placeholder 4"/>
          <p:cNvSpPr>
            <a:spLocks noGrp="1"/>
          </p:cNvSpPr>
          <p:nvPr>
            <p:ph type="sldNum" sz="quarter" idx="12"/>
          </p:nvPr>
        </p:nvSpPr>
        <p:spPr/>
        <p:txBody>
          <a:bodyPr/>
          <a:lstStyle/>
          <a:p>
            <a:fld id="{7B8BA10E-247A-41AD-BDD1-5704932516E5}" type="slidenum">
              <a:rPr lang="en-US" smtClean="0"/>
              <a:t>13</a:t>
            </a:fld>
            <a:endParaRPr lang="en-US"/>
          </a:p>
        </p:txBody>
      </p:sp>
    </p:spTree>
    <p:extLst>
      <p:ext uri="{BB962C8B-B14F-4D97-AF65-F5344CB8AC3E}">
        <p14:creationId xmlns:p14="http://schemas.microsoft.com/office/powerpoint/2010/main" val="34216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467" y="332319"/>
            <a:ext cx="10515600" cy="693781"/>
          </a:xfrm>
        </p:spPr>
        <p:txBody>
          <a:bodyPr>
            <a:normAutofit fontScale="90000"/>
          </a:bodyPr>
          <a:lstStyle/>
          <a:p>
            <a:r>
              <a:rPr lang="en-US" dirty="0"/>
              <a:t>Config-A : </a:t>
            </a:r>
            <a:r>
              <a:rPr lang="en-US" dirty="0" err="1"/>
              <a:t>OvmfPkg</a:t>
            </a:r>
            <a:r>
              <a:rPr lang="en-US" dirty="0"/>
              <a:t>/</a:t>
            </a:r>
            <a:r>
              <a:rPr lang="en-US" dirty="0" err="1"/>
              <a:t>PlatformPei</a:t>
            </a:r>
            <a:endParaRPr lang="en-US" dirty="0"/>
          </a:p>
        </p:txBody>
      </p:sp>
      <p:sp>
        <p:nvSpPr>
          <p:cNvPr id="3" name="Content Placeholder 2"/>
          <p:cNvSpPr>
            <a:spLocks noGrp="1"/>
          </p:cNvSpPr>
          <p:nvPr>
            <p:ph idx="1"/>
          </p:nvPr>
        </p:nvSpPr>
        <p:spPr>
          <a:xfrm>
            <a:off x="540210" y="1026100"/>
            <a:ext cx="10745857" cy="5682461"/>
          </a:xfrm>
        </p:spPr>
        <p:txBody>
          <a:bodyPr vert="horz" lIns="121920" tIns="60960" rIns="121920" bIns="60960" rtlCol="0">
            <a:normAutofit/>
          </a:bodyPr>
          <a:lstStyle/>
          <a:p>
            <a:r>
              <a:rPr lang="en-US" dirty="0" err="1"/>
              <a:t>Tdx</a:t>
            </a:r>
            <a:r>
              <a:rPr lang="en-US" dirty="0"/>
              <a:t> specific functions are listed below:</a:t>
            </a:r>
          </a:p>
          <a:p>
            <a:pPr lvl="1"/>
            <a:r>
              <a:rPr lang="en-US" dirty="0"/>
              <a:t>Initialize </a:t>
            </a:r>
            <a:r>
              <a:rPr lang="en-US" dirty="0" err="1"/>
              <a:t>Tdx</a:t>
            </a:r>
            <a:r>
              <a:rPr lang="en-US" dirty="0"/>
              <a:t> Platform</a:t>
            </a:r>
          </a:p>
          <a:p>
            <a:pPr lvl="1"/>
            <a:r>
              <a:rPr lang="en-US" dirty="0"/>
              <a:t>Build </a:t>
            </a:r>
            <a:r>
              <a:rPr lang="en-US" dirty="0" err="1"/>
              <a:t>Dxe</a:t>
            </a:r>
            <a:r>
              <a:rPr lang="en-US" dirty="0"/>
              <a:t> Hob</a:t>
            </a:r>
          </a:p>
          <a:p>
            <a:pPr lvl="1"/>
            <a:r>
              <a:rPr lang="en-US" dirty="0"/>
              <a:t>Relocate Mailbox</a:t>
            </a:r>
          </a:p>
          <a:p>
            <a:r>
              <a:rPr lang="en-US" dirty="0" err="1"/>
              <a:t>Implemenation</a:t>
            </a:r>
            <a:endParaRPr lang="en-US" dirty="0"/>
          </a:p>
          <a:p>
            <a:pPr lvl="1"/>
            <a:r>
              <a:rPr lang="en-US" dirty="0"/>
              <a:t>Add </a:t>
            </a:r>
            <a:r>
              <a:rPr lang="en-US" dirty="0" err="1"/>
              <a:t>IntelTdx.c</a:t>
            </a:r>
            <a:r>
              <a:rPr lang="en-US" dirty="0"/>
              <a:t> in </a:t>
            </a:r>
            <a:r>
              <a:rPr lang="en-US" dirty="0" err="1"/>
              <a:t>OvmfPkg</a:t>
            </a:r>
            <a:r>
              <a:rPr lang="en-US" dirty="0"/>
              <a:t>/</a:t>
            </a:r>
            <a:r>
              <a:rPr lang="en-US" dirty="0" err="1"/>
              <a:t>PlatformPei</a:t>
            </a:r>
            <a:r>
              <a:rPr lang="en-US" dirty="0"/>
              <a:t> which implements the above functions</a:t>
            </a:r>
          </a:p>
          <a:p>
            <a:pPr lvl="1"/>
            <a:r>
              <a:rPr lang="en-US" dirty="0"/>
              <a:t>Update </a:t>
            </a:r>
            <a:r>
              <a:rPr lang="en-US" dirty="0" err="1"/>
              <a:t>OvmfPkg</a:t>
            </a:r>
            <a:r>
              <a:rPr lang="en-US" dirty="0"/>
              <a:t>/</a:t>
            </a:r>
            <a:r>
              <a:rPr lang="en-US" dirty="0" err="1"/>
              <a:t>PlatformPei</a:t>
            </a:r>
            <a:r>
              <a:rPr lang="en-US" dirty="0"/>
              <a:t>/</a:t>
            </a:r>
            <a:r>
              <a:rPr lang="en-US" dirty="0" err="1"/>
              <a:t>Platform.c</a:t>
            </a:r>
            <a:r>
              <a:rPr lang="en-US" dirty="0"/>
              <a:t> to do the TDX specific tasks</a:t>
            </a:r>
          </a:p>
        </p:txBody>
      </p:sp>
      <p:sp>
        <p:nvSpPr>
          <p:cNvPr id="5" name="Slide Number Placeholder 4"/>
          <p:cNvSpPr>
            <a:spLocks noGrp="1"/>
          </p:cNvSpPr>
          <p:nvPr>
            <p:ph type="sldNum" sz="quarter" idx="12"/>
          </p:nvPr>
        </p:nvSpPr>
        <p:spPr/>
        <p:txBody>
          <a:bodyPr/>
          <a:lstStyle/>
          <a:p>
            <a:fld id="{7B8BA10E-247A-41AD-BDD1-5704932516E5}" type="slidenum">
              <a:rPr lang="en-US" smtClean="0"/>
              <a:t>14</a:t>
            </a:fld>
            <a:endParaRPr lang="en-US"/>
          </a:p>
        </p:txBody>
      </p:sp>
    </p:spTree>
    <p:extLst>
      <p:ext uri="{BB962C8B-B14F-4D97-AF65-F5344CB8AC3E}">
        <p14:creationId xmlns:p14="http://schemas.microsoft.com/office/powerpoint/2010/main" val="253276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467" y="149439"/>
            <a:ext cx="10515600" cy="693781"/>
          </a:xfrm>
        </p:spPr>
        <p:txBody>
          <a:bodyPr>
            <a:normAutofit fontScale="90000"/>
          </a:bodyPr>
          <a:lstStyle/>
          <a:p>
            <a:r>
              <a:rPr lang="en-US" dirty="0"/>
              <a:t>Config-B: Implementation in SEC</a:t>
            </a:r>
          </a:p>
        </p:txBody>
      </p:sp>
      <p:sp>
        <p:nvSpPr>
          <p:cNvPr id="3" name="Content Placeholder 2"/>
          <p:cNvSpPr>
            <a:spLocks noGrp="1"/>
          </p:cNvSpPr>
          <p:nvPr>
            <p:ph idx="1"/>
          </p:nvPr>
        </p:nvSpPr>
        <p:spPr>
          <a:xfrm>
            <a:off x="838201" y="843220"/>
            <a:ext cx="10745857" cy="6014780"/>
          </a:xfrm>
        </p:spPr>
        <p:txBody>
          <a:bodyPr vert="horz" lIns="121920" tIns="60960" rIns="121920" bIns="60960" rtlCol="0">
            <a:normAutofit fontScale="92500" lnSpcReduction="10000"/>
          </a:bodyPr>
          <a:lstStyle/>
          <a:p>
            <a:r>
              <a:rPr lang="en-US" dirty="0"/>
              <a:t>For Config-B a </a:t>
            </a:r>
            <a:r>
              <a:rPr lang="en-US" dirty="0" err="1"/>
              <a:t>Tdx</a:t>
            </a:r>
            <a:r>
              <a:rPr lang="en-US" dirty="0"/>
              <a:t> specific </a:t>
            </a:r>
            <a:r>
              <a:rPr lang="en-US" dirty="0" err="1"/>
              <a:t>SecMain.c</a:t>
            </a:r>
            <a:r>
              <a:rPr lang="en-US" dirty="0"/>
              <a:t> is created under </a:t>
            </a:r>
            <a:r>
              <a:rPr lang="en-US" dirty="0" err="1"/>
              <a:t>OvmfPkg</a:t>
            </a:r>
            <a:r>
              <a:rPr lang="en-US" dirty="0"/>
              <a:t> / </a:t>
            </a:r>
            <a:r>
              <a:rPr lang="en-US" dirty="0" err="1"/>
              <a:t>IntelTdx</a:t>
            </a:r>
            <a:r>
              <a:rPr lang="en-US" dirty="0"/>
              <a:t> / Sec / </a:t>
            </a:r>
            <a:r>
              <a:rPr lang="en-US" dirty="0" err="1"/>
              <a:t>SecMain.c</a:t>
            </a:r>
            <a:endParaRPr lang="en-US" dirty="0"/>
          </a:p>
          <a:p>
            <a:pPr lvl="1"/>
            <a:r>
              <a:rPr lang="en-US" dirty="0"/>
              <a:t>Don’t import extra complexity into </a:t>
            </a:r>
            <a:r>
              <a:rPr lang="en-US" dirty="0" err="1"/>
              <a:t>OvmfPkg</a:t>
            </a:r>
            <a:r>
              <a:rPr lang="en-US" dirty="0"/>
              <a:t>/Sec/</a:t>
            </a:r>
            <a:r>
              <a:rPr lang="en-US" dirty="0" err="1"/>
              <a:t>SecMain.c</a:t>
            </a:r>
            <a:endParaRPr lang="en-US" dirty="0"/>
          </a:p>
          <a:p>
            <a:r>
              <a:rPr lang="en-US" dirty="0"/>
              <a:t>The functions can be divided into 3 subsets:</a:t>
            </a:r>
          </a:p>
          <a:p>
            <a:r>
              <a:rPr lang="en-US" dirty="0"/>
              <a:t>Initialization of </a:t>
            </a:r>
            <a:r>
              <a:rPr lang="en-US" dirty="0" err="1"/>
              <a:t>Tdx</a:t>
            </a:r>
            <a:endParaRPr lang="en-US" dirty="0"/>
          </a:p>
          <a:p>
            <a:pPr lvl="1"/>
            <a:r>
              <a:rPr lang="en-US" dirty="0"/>
              <a:t>Accept Memory</a:t>
            </a:r>
          </a:p>
          <a:p>
            <a:pPr lvl="1"/>
            <a:r>
              <a:rPr lang="en-US" dirty="0" err="1"/>
              <a:t>Tdx</a:t>
            </a:r>
            <a:r>
              <a:rPr lang="en-US" dirty="0"/>
              <a:t> Platform Init</a:t>
            </a:r>
          </a:p>
          <a:p>
            <a:pPr lvl="1"/>
            <a:r>
              <a:rPr lang="en-US" dirty="0" err="1"/>
              <a:t>Tdx</a:t>
            </a:r>
            <a:r>
              <a:rPr lang="en-US" dirty="0"/>
              <a:t> Build </a:t>
            </a:r>
            <a:r>
              <a:rPr lang="en-US" dirty="0" err="1"/>
              <a:t>DxeHob</a:t>
            </a:r>
            <a:endParaRPr lang="en-US" dirty="0"/>
          </a:p>
          <a:p>
            <a:pPr lvl="1"/>
            <a:r>
              <a:rPr lang="en-US" dirty="0"/>
              <a:t>Relocate mailbox</a:t>
            </a:r>
          </a:p>
          <a:p>
            <a:r>
              <a:rPr lang="en-US" dirty="0"/>
              <a:t>Jump to </a:t>
            </a:r>
            <a:r>
              <a:rPr lang="en-US" dirty="0" err="1"/>
              <a:t>Dxe</a:t>
            </a:r>
            <a:r>
              <a:rPr lang="en-US" dirty="0"/>
              <a:t> Core</a:t>
            </a:r>
          </a:p>
          <a:p>
            <a:pPr lvl="1"/>
            <a:r>
              <a:rPr lang="en-US" dirty="0"/>
              <a:t>Jump to </a:t>
            </a:r>
            <a:r>
              <a:rPr lang="en-US" dirty="0" err="1"/>
              <a:t>Dxe</a:t>
            </a:r>
            <a:r>
              <a:rPr lang="en-US" dirty="0"/>
              <a:t> Core</a:t>
            </a:r>
          </a:p>
          <a:p>
            <a:r>
              <a:rPr lang="en-US" dirty="0" err="1"/>
              <a:t>Tdx</a:t>
            </a:r>
            <a:r>
              <a:rPr lang="en-US" dirty="0"/>
              <a:t> Measurement</a:t>
            </a:r>
          </a:p>
          <a:p>
            <a:pPr lvl="1"/>
            <a:r>
              <a:rPr lang="en-US" dirty="0" err="1"/>
              <a:t>MeasureTdHob</a:t>
            </a:r>
            <a:endParaRPr lang="en-US" dirty="0"/>
          </a:p>
          <a:p>
            <a:pPr lvl="1"/>
            <a:r>
              <a:rPr lang="en-US" dirty="0" err="1"/>
              <a:t>MeasureFvImage</a:t>
            </a:r>
            <a:endParaRPr lang="en-US" dirty="0"/>
          </a:p>
          <a:p>
            <a:pPr lvl="1"/>
            <a:r>
              <a:rPr lang="en-US" dirty="0" err="1"/>
              <a:t>MeasureQemuCfgSystemItem</a:t>
            </a:r>
            <a:endParaRPr lang="en-US" dirty="0"/>
          </a:p>
        </p:txBody>
      </p:sp>
      <p:sp>
        <p:nvSpPr>
          <p:cNvPr id="5" name="Slide Number Placeholder 4"/>
          <p:cNvSpPr>
            <a:spLocks noGrp="1"/>
          </p:cNvSpPr>
          <p:nvPr>
            <p:ph type="sldNum" sz="quarter" idx="12"/>
          </p:nvPr>
        </p:nvSpPr>
        <p:spPr/>
        <p:txBody>
          <a:bodyPr/>
          <a:lstStyle/>
          <a:p>
            <a:fld id="{7B8BA10E-247A-41AD-BDD1-5704932516E5}" type="slidenum">
              <a:rPr lang="en-US" smtClean="0"/>
              <a:t>15</a:t>
            </a:fld>
            <a:endParaRPr lang="en-US"/>
          </a:p>
        </p:txBody>
      </p:sp>
    </p:spTree>
    <p:extLst>
      <p:ext uri="{BB962C8B-B14F-4D97-AF65-F5344CB8AC3E}">
        <p14:creationId xmlns:p14="http://schemas.microsoft.com/office/powerpoint/2010/main" val="1013151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dirty="0"/>
              <a:t>Key impact to firmware</a:t>
            </a:r>
          </a:p>
        </p:txBody>
      </p:sp>
      <p:sp>
        <p:nvSpPr>
          <p:cNvPr id="3" name="Content Placeholder 2"/>
          <p:cNvSpPr>
            <a:spLocks noGrp="1"/>
          </p:cNvSpPr>
          <p:nvPr>
            <p:ph idx="1"/>
          </p:nvPr>
        </p:nvSpPr>
        <p:spPr>
          <a:xfrm>
            <a:off x="838201" y="1418352"/>
            <a:ext cx="10745857" cy="4457453"/>
          </a:xfrm>
        </p:spPr>
        <p:txBody>
          <a:bodyPr vert="horz" lIns="121920" tIns="60960" rIns="121920" bIns="60960" rtlCol="0">
            <a:normAutofit fontScale="92500" lnSpcReduction="20000"/>
          </a:bodyPr>
          <a:lstStyle/>
          <a:p>
            <a:r>
              <a:rPr lang="en-US" dirty="0"/>
              <a:t>All CPUs ‘reset’ to running on 32-bit protected mode with flat descriptor (paging disabled).</a:t>
            </a:r>
          </a:p>
          <a:p>
            <a:r>
              <a:rPr lang="en-US" dirty="0"/>
              <a:t>CPUs are left running in long mode after exiting firmware</a:t>
            </a:r>
          </a:p>
          <a:p>
            <a:r>
              <a:rPr lang="en-US" dirty="0"/>
              <a:t>Memory resources require ‘accepting’ before using</a:t>
            </a:r>
          </a:p>
          <a:p>
            <a:r>
              <a:rPr lang="en-US" dirty="0"/>
              <a:t>Memory is not sharable by default outside of the VM</a:t>
            </a:r>
          </a:p>
          <a:p>
            <a:r>
              <a:rPr lang="en-US" dirty="0"/>
              <a:t>Not required to initialize platform</a:t>
            </a:r>
          </a:p>
          <a:p>
            <a:r>
              <a:rPr lang="en-US" dirty="0"/>
              <a:t>I/O, MMIO, MSR accesses are different</a:t>
            </a:r>
          </a:p>
          <a:p>
            <a:r>
              <a:rPr lang="en-US" dirty="0"/>
              <a:t>#VE handler needed</a:t>
            </a:r>
          </a:p>
          <a:p>
            <a:r>
              <a:rPr lang="en-US" dirty="0"/>
              <a:t>TCG measurement and event log framework w/o TPM</a:t>
            </a:r>
          </a:p>
          <a:p>
            <a:pPr lvl="1"/>
            <a:r>
              <a:rPr lang="en-US" dirty="0">
                <a:highlight>
                  <a:srgbClr val="FFFF00"/>
                </a:highlight>
              </a:rPr>
              <a:t>Config-A</a:t>
            </a:r>
            <a:r>
              <a:rPr lang="en-US" dirty="0"/>
              <a:t>: by default no trusted boot, no secure boot</a:t>
            </a:r>
          </a:p>
          <a:p>
            <a:pPr lvl="1"/>
            <a:r>
              <a:rPr lang="en-US" dirty="0">
                <a:highlight>
                  <a:srgbClr val="FFFF00"/>
                </a:highlight>
              </a:rPr>
              <a:t>Config-B</a:t>
            </a:r>
            <a:r>
              <a:rPr lang="en-US" dirty="0"/>
              <a:t>: trusted boot, secure boot</a:t>
            </a:r>
          </a:p>
        </p:txBody>
      </p:sp>
      <p:sp>
        <p:nvSpPr>
          <p:cNvPr id="5" name="Slide Number Placeholder 4"/>
          <p:cNvSpPr>
            <a:spLocks noGrp="1"/>
          </p:cNvSpPr>
          <p:nvPr>
            <p:ph type="sldNum" sz="quarter" idx="12"/>
          </p:nvPr>
        </p:nvSpPr>
        <p:spPr/>
        <p:txBody>
          <a:bodyPr/>
          <a:lstStyle/>
          <a:p>
            <a:fld id="{7B8BA10E-247A-41AD-BDD1-5704932516E5}" type="slidenum">
              <a:rPr lang="en-US" smtClean="0"/>
              <a:t>16</a:t>
            </a:fld>
            <a:endParaRPr lang="en-US"/>
          </a:p>
        </p:txBody>
      </p:sp>
    </p:spTree>
    <p:extLst>
      <p:ext uri="{BB962C8B-B14F-4D97-AF65-F5344CB8AC3E}">
        <p14:creationId xmlns:p14="http://schemas.microsoft.com/office/powerpoint/2010/main" val="2854831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2633-CC36-47CF-8A68-B3A6D5D97CAA}"/>
              </a:ext>
            </a:extLst>
          </p:cNvPr>
          <p:cNvSpPr>
            <a:spLocks noGrp="1"/>
          </p:cNvSpPr>
          <p:nvPr>
            <p:ph type="title"/>
          </p:nvPr>
        </p:nvSpPr>
        <p:spPr>
          <a:xfrm>
            <a:off x="838200" y="365126"/>
            <a:ext cx="10515600" cy="655831"/>
          </a:xfrm>
        </p:spPr>
        <p:txBody>
          <a:bodyPr>
            <a:normAutofit fontScale="90000"/>
          </a:bodyPr>
          <a:lstStyle/>
          <a:p>
            <a:r>
              <a:rPr lang="en-US" dirty="0"/>
              <a:t>TDVF Image (Config-A)</a:t>
            </a:r>
          </a:p>
        </p:txBody>
      </p:sp>
      <p:sp>
        <p:nvSpPr>
          <p:cNvPr id="3" name="Content Placeholder 2">
            <a:extLst>
              <a:ext uri="{FF2B5EF4-FFF2-40B4-BE49-F238E27FC236}">
                <a16:creationId xmlns:a16="http://schemas.microsoft.com/office/drawing/2014/main" id="{A5BEA3A5-0285-4BFC-872A-486933389A4D}"/>
              </a:ext>
            </a:extLst>
          </p:cNvPr>
          <p:cNvSpPr>
            <a:spLocks noGrp="1"/>
          </p:cNvSpPr>
          <p:nvPr>
            <p:ph idx="1"/>
          </p:nvPr>
        </p:nvSpPr>
        <p:spPr>
          <a:xfrm>
            <a:off x="838200" y="1169639"/>
            <a:ext cx="10515600" cy="5186712"/>
          </a:xfrm>
        </p:spPr>
        <p:txBody>
          <a:bodyPr>
            <a:normAutofit/>
          </a:bodyPr>
          <a:lstStyle/>
          <a:p>
            <a:r>
              <a:rPr lang="en-US" dirty="0">
                <a:highlight>
                  <a:srgbClr val="FFFF00"/>
                </a:highlight>
              </a:rPr>
              <a:t>Note: There is *NO* layout update in Config-A</a:t>
            </a:r>
          </a:p>
          <a:p>
            <a:r>
              <a:rPr lang="en-US" dirty="0"/>
              <a:t>OvmfPkgX64.fdf/ OvmfPkgX64.fdf</a:t>
            </a:r>
          </a:p>
          <a:p>
            <a:r>
              <a:rPr lang="en-US" dirty="0"/>
              <a:t>2 TDX work area in MEMFD (</a:t>
            </a:r>
            <a:r>
              <a:rPr lang="en-US" dirty="0">
                <a:highlight>
                  <a:srgbClr val="FFFF00"/>
                </a:highlight>
              </a:rPr>
              <a:t>new</a:t>
            </a:r>
            <a:r>
              <a:rPr lang="en-US" dirty="0"/>
              <a:t>)  </a:t>
            </a:r>
            <a:r>
              <a:rPr lang="en-US" dirty="0">
                <a:sym typeface="Wingdings" panose="05000000000000000000" pitchFamily="2" charset="2"/>
              </a:rPr>
              <a:t> reuse SEV work area in MFMFD</a:t>
            </a:r>
            <a:endParaRPr lang="en-US" dirty="0"/>
          </a:p>
          <a:p>
            <a:pPr lvl="1"/>
            <a:r>
              <a:rPr lang="en-US" dirty="0" err="1"/>
              <a:t>TdMailBox</a:t>
            </a:r>
            <a:r>
              <a:rPr lang="en-US" dirty="0"/>
              <a:t> (1 page)  </a:t>
            </a:r>
            <a:r>
              <a:rPr lang="en-US" dirty="0">
                <a:sym typeface="Wingdings" panose="05000000000000000000" pitchFamily="2" charset="2"/>
              </a:rPr>
              <a:t> </a:t>
            </a:r>
            <a:r>
              <a:rPr lang="en-US" dirty="0" err="1">
                <a:sym typeface="Wingdings" panose="05000000000000000000" pitchFamily="2" charset="2"/>
              </a:rPr>
              <a:t>PcdOvmfSecGhcbBase</a:t>
            </a:r>
            <a:endParaRPr lang="en-US" dirty="0"/>
          </a:p>
          <a:p>
            <a:pPr lvl="1"/>
            <a:r>
              <a:rPr lang="en-US" dirty="0" err="1"/>
              <a:t>TdHob</a:t>
            </a:r>
            <a:r>
              <a:rPr lang="en-US" dirty="0"/>
              <a:t> (1 page)  </a:t>
            </a:r>
            <a:r>
              <a:rPr lang="en-US" dirty="0">
                <a:sym typeface="Wingdings" panose="05000000000000000000" pitchFamily="2" charset="2"/>
              </a:rPr>
              <a:t> </a:t>
            </a:r>
            <a:r>
              <a:rPr lang="en-US" dirty="0" err="1">
                <a:sym typeface="Wingdings" panose="05000000000000000000" pitchFamily="2" charset="2"/>
              </a:rPr>
              <a:t>PcdSevEsWorkAreaBase</a:t>
            </a:r>
            <a:endParaRPr lang="en-US" dirty="0"/>
          </a:p>
          <a:p>
            <a:r>
              <a:rPr lang="en-US" dirty="0"/>
              <a:t>Page table</a:t>
            </a:r>
          </a:p>
          <a:p>
            <a:pPr lvl="1"/>
            <a:r>
              <a:rPr lang="en-US" dirty="0"/>
              <a:t>4-level page table (</a:t>
            </a:r>
            <a:r>
              <a:rPr lang="en-US" dirty="0" err="1"/>
              <a:t>OvmfPkg</a:t>
            </a:r>
            <a:r>
              <a:rPr lang="en-US" dirty="0"/>
              <a:t>/</a:t>
            </a:r>
            <a:r>
              <a:rPr lang="en-US" dirty="0" err="1"/>
              <a:t>ResetVector</a:t>
            </a:r>
            <a:r>
              <a:rPr lang="en-US" dirty="0"/>
              <a:t>/Ia32/PageTables64.asm)</a:t>
            </a:r>
          </a:p>
          <a:p>
            <a:r>
              <a:rPr lang="en-US" dirty="0"/>
              <a:t>Layout consists of:</a:t>
            </a:r>
          </a:p>
          <a:p>
            <a:pPr lvl="1"/>
            <a:r>
              <a:rPr lang="en-US" sz="1867" dirty="0"/>
              <a:t>No layout update</a:t>
            </a:r>
            <a:endParaRPr lang="en-US" dirty="0"/>
          </a:p>
        </p:txBody>
      </p:sp>
      <p:sp>
        <p:nvSpPr>
          <p:cNvPr id="6" name="Slide Number Placeholder 5">
            <a:extLst>
              <a:ext uri="{FF2B5EF4-FFF2-40B4-BE49-F238E27FC236}">
                <a16:creationId xmlns:a16="http://schemas.microsoft.com/office/drawing/2014/main" id="{B2E4B735-EBDF-41F3-93F7-38BA3B68AA14}"/>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455447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2633-CC36-47CF-8A68-B3A6D5D97CAA}"/>
              </a:ext>
            </a:extLst>
          </p:cNvPr>
          <p:cNvSpPr>
            <a:spLocks noGrp="1"/>
          </p:cNvSpPr>
          <p:nvPr>
            <p:ph type="title"/>
          </p:nvPr>
        </p:nvSpPr>
        <p:spPr>
          <a:xfrm>
            <a:off x="838200" y="365126"/>
            <a:ext cx="10515600" cy="655831"/>
          </a:xfrm>
        </p:spPr>
        <p:txBody>
          <a:bodyPr>
            <a:normAutofit fontScale="90000"/>
          </a:bodyPr>
          <a:lstStyle/>
          <a:p>
            <a:r>
              <a:rPr lang="en-US" dirty="0"/>
              <a:t>TDVF Image (Config-B)</a:t>
            </a:r>
          </a:p>
        </p:txBody>
      </p:sp>
      <p:sp>
        <p:nvSpPr>
          <p:cNvPr id="3" name="Content Placeholder 2">
            <a:extLst>
              <a:ext uri="{FF2B5EF4-FFF2-40B4-BE49-F238E27FC236}">
                <a16:creationId xmlns:a16="http://schemas.microsoft.com/office/drawing/2014/main" id="{A5BEA3A5-0285-4BFC-872A-486933389A4D}"/>
              </a:ext>
            </a:extLst>
          </p:cNvPr>
          <p:cNvSpPr>
            <a:spLocks noGrp="1"/>
          </p:cNvSpPr>
          <p:nvPr>
            <p:ph idx="1"/>
          </p:nvPr>
        </p:nvSpPr>
        <p:spPr>
          <a:xfrm>
            <a:off x="838200" y="1169639"/>
            <a:ext cx="10515600" cy="5186712"/>
          </a:xfrm>
        </p:spPr>
        <p:txBody>
          <a:bodyPr>
            <a:normAutofit fontScale="92500" lnSpcReduction="20000"/>
          </a:bodyPr>
          <a:lstStyle/>
          <a:p>
            <a:r>
              <a:rPr lang="en-US" dirty="0">
                <a:highlight>
                  <a:srgbClr val="FFFF00"/>
                </a:highlight>
              </a:rPr>
              <a:t>Note: There is layout update in Config-B</a:t>
            </a:r>
          </a:p>
          <a:p>
            <a:r>
              <a:rPr lang="en-US" dirty="0"/>
              <a:t>Intel/</a:t>
            </a:r>
            <a:r>
              <a:rPr lang="en-US" dirty="0" err="1"/>
              <a:t>IntelTdx.dsc</a:t>
            </a:r>
            <a:r>
              <a:rPr lang="en-US" dirty="0"/>
              <a:t>/.</a:t>
            </a:r>
            <a:r>
              <a:rPr lang="en-US" dirty="0" err="1"/>
              <a:t>fdf</a:t>
            </a:r>
            <a:endParaRPr lang="en-US" dirty="0"/>
          </a:p>
          <a:p>
            <a:r>
              <a:rPr lang="en-US" dirty="0" err="1"/>
              <a:t>VarStore</a:t>
            </a:r>
            <a:r>
              <a:rPr lang="en-US" dirty="0"/>
              <a:t>/FVMAIN_COMPACT/SECFV</a:t>
            </a:r>
          </a:p>
          <a:p>
            <a:r>
              <a:rPr lang="en-US" dirty="0"/>
              <a:t>2 TDX work area in MEMFD (</a:t>
            </a:r>
            <a:r>
              <a:rPr lang="en-US" dirty="0">
                <a:highlight>
                  <a:srgbClr val="FFFF00"/>
                </a:highlight>
              </a:rPr>
              <a:t>new</a:t>
            </a:r>
            <a:r>
              <a:rPr lang="en-US" dirty="0"/>
              <a:t>)  </a:t>
            </a:r>
            <a:r>
              <a:rPr lang="en-US" dirty="0">
                <a:sym typeface="Wingdings" panose="05000000000000000000" pitchFamily="2" charset="2"/>
              </a:rPr>
              <a:t> same as Config-A</a:t>
            </a:r>
          </a:p>
          <a:p>
            <a:r>
              <a:rPr lang="en-US" dirty="0"/>
              <a:t>Page table</a:t>
            </a:r>
          </a:p>
          <a:p>
            <a:pPr lvl="1"/>
            <a:r>
              <a:rPr lang="en-US" dirty="0" err="1"/>
              <a:t>Tdx</a:t>
            </a:r>
            <a:r>
              <a:rPr lang="en-US" dirty="0"/>
              <a:t> support both 4-level and 5-level paging, based on the GPAW (48bit or 52bit)</a:t>
            </a:r>
          </a:p>
          <a:p>
            <a:r>
              <a:rPr lang="en-US" dirty="0"/>
              <a:t>Layout consists of:</a:t>
            </a:r>
          </a:p>
          <a:p>
            <a:pPr lvl="1"/>
            <a:r>
              <a:rPr lang="en-US" sz="1867" dirty="0"/>
              <a:t>CFV – Configuration Firmware Volume (VarStore.fdf.inc)</a:t>
            </a:r>
          </a:p>
          <a:p>
            <a:pPr lvl="2"/>
            <a:r>
              <a:rPr lang="en-US" sz="1867" dirty="0"/>
              <a:t>Secure Boot Keys</a:t>
            </a:r>
          </a:p>
          <a:p>
            <a:pPr lvl="2"/>
            <a:r>
              <a:rPr lang="en-US" sz="1867" dirty="0"/>
              <a:t>Other variables as needed</a:t>
            </a:r>
          </a:p>
          <a:p>
            <a:pPr lvl="1"/>
            <a:r>
              <a:rPr lang="en-US" sz="1867" dirty="0"/>
              <a:t>BFV – Sec Code and compressed DXE FV (</a:t>
            </a:r>
            <a:r>
              <a:rPr lang="en-US" sz="1867" dirty="0">
                <a:highlight>
                  <a:srgbClr val="FFFF00"/>
                </a:highlight>
              </a:rPr>
              <a:t>FVMAIN_COMPACT + SECFV</a:t>
            </a:r>
            <a:r>
              <a:rPr lang="en-US" sz="1867" dirty="0"/>
              <a:t>)</a:t>
            </a:r>
          </a:p>
          <a:p>
            <a:pPr lvl="1"/>
            <a:r>
              <a:rPr lang="en-US" sz="1867" dirty="0"/>
              <a:t>SMM_FV – All </a:t>
            </a:r>
            <a:r>
              <a:rPr lang="en-US" sz="1867" dirty="0" err="1"/>
              <a:t>Smm</a:t>
            </a:r>
            <a:r>
              <a:rPr lang="en-US" sz="1867" dirty="0"/>
              <a:t> drivers are put in a separated FV so that it can be excluded easily if it is not to be loaded in </a:t>
            </a:r>
            <a:r>
              <a:rPr lang="en-US" sz="1867" dirty="0" err="1"/>
              <a:t>Tdx</a:t>
            </a:r>
            <a:endParaRPr lang="en-US" sz="1867" dirty="0"/>
          </a:p>
          <a:p>
            <a:pPr lvl="1"/>
            <a:r>
              <a:rPr lang="en-US" sz="1867" dirty="0"/>
              <a:t>NETWORK_FV – All Network drivers are put in a separated FV so that it can be excluded easily if it is not to be loaded in </a:t>
            </a:r>
            <a:r>
              <a:rPr lang="en-US" sz="1867" dirty="0" err="1"/>
              <a:t>Tdx</a:t>
            </a:r>
            <a:endParaRPr lang="en-US" sz="1867" dirty="0"/>
          </a:p>
          <a:p>
            <a:pPr lvl="1"/>
            <a:r>
              <a:rPr lang="en-US" sz="1867" dirty="0"/>
              <a:t>... … (other FV which may be excluded in </a:t>
            </a:r>
            <a:r>
              <a:rPr lang="en-US" sz="1867" dirty="0" err="1"/>
              <a:t>Tdx</a:t>
            </a:r>
            <a:r>
              <a:rPr lang="en-US" sz="1867" dirty="0"/>
              <a:t>)</a:t>
            </a:r>
          </a:p>
          <a:p>
            <a:pPr lvl="1"/>
            <a:endParaRPr lang="en-US" dirty="0"/>
          </a:p>
        </p:txBody>
      </p:sp>
      <p:sp>
        <p:nvSpPr>
          <p:cNvPr id="6" name="Slide Number Placeholder 5">
            <a:extLst>
              <a:ext uri="{FF2B5EF4-FFF2-40B4-BE49-F238E27FC236}">
                <a16:creationId xmlns:a16="http://schemas.microsoft.com/office/drawing/2014/main" id="{B2E4B735-EBDF-41F3-93F7-38BA3B68AA14}"/>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1717037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2" y="2161997"/>
            <a:ext cx="3411683" cy="600312"/>
          </a:xfrm>
        </p:spPr>
        <p:txBody>
          <a:bodyPr>
            <a:normAutofit fontScale="90000"/>
          </a:bodyPr>
          <a:lstStyle/>
          <a:p>
            <a:r>
              <a:rPr lang="en-US" dirty="0"/>
              <a:t>Image Layout (Config-A)</a:t>
            </a:r>
          </a:p>
        </p:txBody>
      </p:sp>
      <p:sp>
        <p:nvSpPr>
          <p:cNvPr id="5" name="Slide Number Placeholder 4"/>
          <p:cNvSpPr>
            <a:spLocks noGrp="1"/>
          </p:cNvSpPr>
          <p:nvPr>
            <p:ph type="sldNum" sz="quarter" idx="12"/>
          </p:nvPr>
        </p:nvSpPr>
        <p:spPr/>
        <p:txBody>
          <a:bodyPr/>
          <a:lstStyle/>
          <a:p>
            <a:fld id="{7B8BA10E-247A-41AD-BDD1-5704932516E5}" type="slidenum">
              <a:rPr lang="en-US" smtClean="0"/>
              <a:t>19</a:t>
            </a:fld>
            <a:endParaRPr lang="en-US"/>
          </a:p>
        </p:txBody>
      </p:sp>
      <p:pic>
        <p:nvPicPr>
          <p:cNvPr id="3" name="Picture 2">
            <a:extLst>
              <a:ext uri="{FF2B5EF4-FFF2-40B4-BE49-F238E27FC236}">
                <a16:creationId xmlns:a16="http://schemas.microsoft.com/office/drawing/2014/main" id="{3E5FFD16-BE4D-453E-A1EC-9381BEFD6AD6}"/>
              </a:ext>
            </a:extLst>
          </p:cNvPr>
          <p:cNvPicPr>
            <a:picLocks noChangeAspect="1"/>
          </p:cNvPicPr>
          <p:nvPr/>
        </p:nvPicPr>
        <p:blipFill>
          <a:blip r:embed="rId2"/>
          <a:stretch>
            <a:fillRect/>
          </a:stretch>
        </p:blipFill>
        <p:spPr>
          <a:xfrm>
            <a:off x="2961640" y="5940988"/>
            <a:ext cx="1447800" cy="520700"/>
          </a:xfrm>
          <a:prstGeom prst="rect">
            <a:avLst/>
          </a:prstGeom>
        </p:spPr>
      </p:pic>
      <p:pic>
        <p:nvPicPr>
          <p:cNvPr id="8" name="Picture 7">
            <a:extLst>
              <a:ext uri="{FF2B5EF4-FFF2-40B4-BE49-F238E27FC236}">
                <a16:creationId xmlns:a16="http://schemas.microsoft.com/office/drawing/2014/main" id="{7CFD1271-8CEF-4C6E-838F-EF5EEB16D90B}"/>
              </a:ext>
            </a:extLst>
          </p:cNvPr>
          <p:cNvPicPr>
            <a:picLocks noChangeAspect="1"/>
          </p:cNvPicPr>
          <p:nvPr/>
        </p:nvPicPr>
        <p:blipFill>
          <a:blip r:embed="rId3"/>
          <a:stretch>
            <a:fillRect/>
          </a:stretch>
        </p:blipFill>
        <p:spPr>
          <a:xfrm>
            <a:off x="4914899" y="136525"/>
            <a:ext cx="4867275" cy="6567421"/>
          </a:xfrm>
          <a:prstGeom prst="rect">
            <a:avLst/>
          </a:prstGeom>
        </p:spPr>
      </p:pic>
    </p:spTree>
    <p:extLst>
      <p:ext uri="{BB962C8B-B14F-4D97-AF65-F5344CB8AC3E}">
        <p14:creationId xmlns:p14="http://schemas.microsoft.com/office/powerpoint/2010/main" val="423250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dirty="0"/>
              <a:t>Agenda</a:t>
            </a:r>
          </a:p>
        </p:txBody>
      </p:sp>
      <p:sp>
        <p:nvSpPr>
          <p:cNvPr id="3" name="Content Placeholder 2"/>
          <p:cNvSpPr>
            <a:spLocks noGrp="1"/>
          </p:cNvSpPr>
          <p:nvPr>
            <p:ph idx="1"/>
          </p:nvPr>
        </p:nvSpPr>
        <p:spPr>
          <a:xfrm>
            <a:off x="838201" y="1130077"/>
            <a:ext cx="10745857" cy="4745728"/>
          </a:xfrm>
        </p:spPr>
        <p:txBody>
          <a:bodyPr>
            <a:normAutofit/>
          </a:bodyPr>
          <a:lstStyle/>
          <a:p>
            <a:r>
              <a:rPr lang="en-US" dirty="0"/>
              <a:t>Overview</a:t>
            </a:r>
          </a:p>
          <a:p>
            <a:r>
              <a:rPr lang="en-US" dirty="0"/>
              <a:t>SEC/PEI Phase</a:t>
            </a:r>
          </a:p>
          <a:p>
            <a:r>
              <a:rPr lang="en-US" dirty="0"/>
              <a:t>DXE Phase</a:t>
            </a:r>
          </a:p>
          <a:p>
            <a:r>
              <a:rPr lang="en-US" dirty="0"/>
              <a:t>Library</a:t>
            </a:r>
          </a:p>
          <a:p>
            <a:endParaRPr lang="en-US" dirty="0"/>
          </a:p>
        </p:txBody>
      </p:sp>
      <p:sp>
        <p:nvSpPr>
          <p:cNvPr id="5" name="Slide Number Placeholder 4"/>
          <p:cNvSpPr>
            <a:spLocks noGrp="1"/>
          </p:cNvSpPr>
          <p:nvPr>
            <p:ph type="sldNum" sz="quarter" idx="12"/>
          </p:nvPr>
        </p:nvSpPr>
        <p:spPr/>
        <p:txBody>
          <a:bodyPr/>
          <a:lstStyle/>
          <a:p>
            <a:fld id="{7B8BA10E-247A-41AD-BDD1-5704932516E5}" type="slidenum">
              <a:rPr lang="en-US" smtClean="0"/>
              <a:t>2</a:t>
            </a:fld>
            <a:endParaRPr lang="en-US"/>
          </a:p>
        </p:txBody>
      </p:sp>
    </p:spTree>
    <p:extLst>
      <p:ext uri="{BB962C8B-B14F-4D97-AF65-F5344CB8AC3E}">
        <p14:creationId xmlns:p14="http://schemas.microsoft.com/office/powerpoint/2010/main" val="985036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2" y="2161997"/>
            <a:ext cx="3411683" cy="600312"/>
          </a:xfrm>
        </p:spPr>
        <p:txBody>
          <a:bodyPr>
            <a:normAutofit fontScale="90000"/>
          </a:bodyPr>
          <a:lstStyle/>
          <a:p>
            <a:r>
              <a:rPr lang="en-US" dirty="0"/>
              <a:t>Image Layout (Config-B)</a:t>
            </a:r>
          </a:p>
        </p:txBody>
      </p:sp>
      <p:sp>
        <p:nvSpPr>
          <p:cNvPr id="5" name="Slide Number Placeholder 4"/>
          <p:cNvSpPr>
            <a:spLocks noGrp="1"/>
          </p:cNvSpPr>
          <p:nvPr>
            <p:ph type="sldNum" sz="quarter" idx="12"/>
          </p:nvPr>
        </p:nvSpPr>
        <p:spPr/>
        <p:txBody>
          <a:bodyPr/>
          <a:lstStyle/>
          <a:p>
            <a:fld id="{7B8BA10E-247A-41AD-BDD1-5704932516E5}" type="slidenum">
              <a:rPr lang="en-US" smtClean="0"/>
              <a:t>20</a:t>
            </a:fld>
            <a:endParaRPr lang="en-US"/>
          </a:p>
        </p:txBody>
      </p:sp>
      <p:pic>
        <p:nvPicPr>
          <p:cNvPr id="3" name="Picture 2">
            <a:extLst>
              <a:ext uri="{FF2B5EF4-FFF2-40B4-BE49-F238E27FC236}">
                <a16:creationId xmlns:a16="http://schemas.microsoft.com/office/drawing/2014/main" id="{3E5FFD16-BE4D-453E-A1EC-9381BEFD6AD6}"/>
              </a:ext>
            </a:extLst>
          </p:cNvPr>
          <p:cNvPicPr>
            <a:picLocks noChangeAspect="1"/>
          </p:cNvPicPr>
          <p:nvPr/>
        </p:nvPicPr>
        <p:blipFill>
          <a:blip r:embed="rId2"/>
          <a:stretch>
            <a:fillRect/>
          </a:stretch>
        </p:blipFill>
        <p:spPr>
          <a:xfrm>
            <a:off x="2961640" y="5940988"/>
            <a:ext cx="1447800" cy="520700"/>
          </a:xfrm>
          <a:prstGeom prst="rect">
            <a:avLst/>
          </a:prstGeom>
        </p:spPr>
      </p:pic>
      <p:pic>
        <p:nvPicPr>
          <p:cNvPr id="8" name="Picture 7">
            <a:extLst>
              <a:ext uri="{FF2B5EF4-FFF2-40B4-BE49-F238E27FC236}">
                <a16:creationId xmlns:a16="http://schemas.microsoft.com/office/drawing/2014/main" id="{6E82AD71-9208-4165-B134-6A66B6C0B113}"/>
              </a:ext>
            </a:extLst>
          </p:cNvPr>
          <p:cNvPicPr>
            <a:picLocks noChangeAspect="1"/>
          </p:cNvPicPr>
          <p:nvPr/>
        </p:nvPicPr>
        <p:blipFill>
          <a:blip r:embed="rId3"/>
          <a:stretch>
            <a:fillRect/>
          </a:stretch>
        </p:blipFill>
        <p:spPr>
          <a:xfrm>
            <a:off x="5091609" y="409575"/>
            <a:ext cx="5116016" cy="5711825"/>
          </a:xfrm>
          <a:prstGeom prst="rect">
            <a:avLst/>
          </a:prstGeom>
        </p:spPr>
      </p:pic>
    </p:spTree>
    <p:extLst>
      <p:ext uri="{BB962C8B-B14F-4D97-AF65-F5344CB8AC3E}">
        <p14:creationId xmlns:p14="http://schemas.microsoft.com/office/powerpoint/2010/main" val="2863428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2633-CC36-47CF-8A68-B3A6D5D97CAA}"/>
              </a:ext>
            </a:extLst>
          </p:cNvPr>
          <p:cNvSpPr>
            <a:spLocks noGrp="1"/>
          </p:cNvSpPr>
          <p:nvPr>
            <p:ph type="title"/>
          </p:nvPr>
        </p:nvSpPr>
        <p:spPr>
          <a:xfrm>
            <a:off x="838200" y="136524"/>
            <a:ext cx="10515600" cy="725216"/>
          </a:xfrm>
        </p:spPr>
        <p:txBody>
          <a:bodyPr>
            <a:normAutofit/>
          </a:bodyPr>
          <a:lstStyle/>
          <a:p>
            <a:r>
              <a:rPr lang="en-US" dirty="0"/>
              <a:t>TDVF Image (2)</a:t>
            </a:r>
          </a:p>
        </p:txBody>
      </p:sp>
      <p:sp>
        <p:nvSpPr>
          <p:cNvPr id="3" name="Content Placeholder 2">
            <a:extLst>
              <a:ext uri="{FF2B5EF4-FFF2-40B4-BE49-F238E27FC236}">
                <a16:creationId xmlns:a16="http://schemas.microsoft.com/office/drawing/2014/main" id="{A5BEA3A5-0285-4BFC-872A-486933389A4D}"/>
              </a:ext>
            </a:extLst>
          </p:cNvPr>
          <p:cNvSpPr>
            <a:spLocks noGrp="1"/>
          </p:cNvSpPr>
          <p:nvPr>
            <p:ph idx="1"/>
          </p:nvPr>
        </p:nvSpPr>
        <p:spPr>
          <a:xfrm>
            <a:off x="838199" y="861739"/>
            <a:ext cx="10879183" cy="5859735"/>
          </a:xfrm>
        </p:spPr>
        <p:txBody>
          <a:bodyPr>
            <a:normAutofit/>
          </a:bodyPr>
          <a:lstStyle/>
          <a:p>
            <a:r>
              <a:rPr lang="en-US" dirty="0"/>
              <a:t>Mailbox is initialized at build so no race conditions with BSP and APs</a:t>
            </a:r>
          </a:p>
          <a:p>
            <a:r>
              <a:rPr lang="en-US" dirty="0"/>
              <a:t>Mailbox, Stack/Heap must be in loaded into r/w memory</a:t>
            </a:r>
          </a:p>
          <a:p>
            <a:r>
              <a:rPr lang="en-US" dirty="0"/>
              <a:t>A ‘metadata’ structure is included in the image(</a:t>
            </a:r>
            <a:r>
              <a:rPr lang="en-US" dirty="0" err="1"/>
              <a:t>ResetVector</a:t>
            </a:r>
            <a:r>
              <a:rPr lang="en-US" dirty="0"/>
              <a:t>) with information about the image for VMM use. (see figure in next slide)</a:t>
            </a:r>
          </a:p>
          <a:p>
            <a:pPr lvl="1"/>
            <a:r>
              <a:rPr lang="en-US" dirty="0"/>
              <a:t>Offset to the metadata is put in a GUID-ed structure</a:t>
            </a:r>
          </a:p>
          <a:p>
            <a:pPr lvl="1"/>
            <a:r>
              <a:rPr lang="en-US" dirty="0" err="1"/>
              <a:t>Tdx</a:t>
            </a:r>
            <a:r>
              <a:rPr lang="en-US" dirty="0"/>
              <a:t>-Metadata-GUID-ed structure is chained in the </a:t>
            </a:r>
            <a:r>
              <a:rPr lang="en-US" dirty="0">
                <a:highlight>
                  <a:srgbClr val="FFFF00"/>
                </a:highlight>
              </a:rPr>
              <a:t>GUID-ed chain</a:t>
            </a:r>
            <a:r>
              <a:rPr lang="en-US" dirty="0"/>
              <a:t> from a fixed GPA (0xffffffd0)</a:t>
            </a:r>
          </a:p>
          <a:p>
            <a:pPr lvl="1"/>
            <a:r>
              <a:rPr lang="en-US" dirty="0">
                <a:highlight>
                  <a:srgbClr val="FFFF00"/>
                </a:highlight>
              </a:rPr>
              <a:t>QEMU</a:t>
            </a:r>
            <a:r>
              <a:rPr lang="en-US" dirty="0"/>
              <a:t> search from the GPA (0xffffffd0) and find the </a:t>
            </a:r>
            <a:r>
              <a:rPr lang="en-US" dirty="0" err="1"/>
              <a:t>Tdx</a:t>
            </a:r>
            <a:r>
              <a:rPr lang="en-US" dirty="0"/>
              <a:t>-Metadata-GUID-ed structure by its GUID.</a:t>
            </a:r>
          </a:p>
          <a:p>
            <a:r>
              <a:rPr lang="en-US" dirty="0"/>
              <a:t>Definition of </a:t>
            </a:r>
            <a:r>
              <a:rPr lang="en-US" dirty="0" err="1"/>
              <a:t>Tdx</a:t>
            </a:r>
            <a:r>
              <a:rPr lang="en-US" dirty="0"/>
              <a:t>-Metadata-GUID-ed struct</a:t>
            </a:r>
          </a:p>
          <a:p>
            <a:pPr lvl="1"/>
            <a:r>
              <a:rPr lang="en-US" dirty="0"/>
              <a:t>Option A: an offset points to the actual </a:t>
            </a:r>
            <a:r>
              <a:rPr lang="en-US" dirty="0" err="1"/>
              <a:t>TdxMetadata</a:t>
            </a:r>
            <a:r>
              <a:rPr lang="en-US" dirty="0"/>
              <a:t>  </a:t>
            </a:r>
            <a:r>
              <a:rPr lang="en-US" dirty="0">
                <a:sym typeface="Wingdings" panose="05000000000000000000" pitchFamily="2" charset="2"/>
              </a:rPr>
              <a:t> </a:t>
            </a:r>
            <a:r>
              <a:rPr lang="en-US" dirty="0">
                <a:highlight>
                  <a:srgbClr val="FFFF00"/>
                </a:highlight>
                <a:sym typeface="Wingdings" panose="05000000000000000000" pitchFamily="2" charset="2"/>
              </a:rPr>
              <a:t>Preferred</a:t>
            </a:r>
          </a:p>
          <a:p>
            <a:pPr lvl="2"/>
            <a:r>
              <a:rPr lang="en-US" dirty="0" err="1">
                <a:sym typeface="Wingdings" panose="05000000000000000000" pitchFamily="2" charset="2"/>
              </a:rPr>
              <a:t>TdxMetata</a:t>
            </a:r>
            <a:r>
              <a:rPr lang="en-US" dirty="0">
                <a:sym typeface="Wingdings" panose="05000000000000000000" pitchFamily="2" charset="2"/>
              </a:rPr>
              <a:t> is in a separate file which is flexible</a:t>
            </a:r>
            <a:endParaRPr lang="en-US" dirty="0"/>
          </a:p>
          <a:p>
            <a:pPr lvl="1"/>
            <a:r>
              <a:rPr lang="en-US" dirty="0"/>
              <a:t>Option B: put </a:t>
            </a:r>
            <a:r>
              <a:rPr lang="en-US" dirty="0" err="1"/>
              <a:t>TdxMetadata</a:t>
            </a:r>
            <a:r>
              <a:rPr lang="en-US" dirty="0"/>
              <a:t> in the GUID-ed struct</a:t>
            </a:r>
          </a:p>
          <a:p>
            <a:endParaRPr lang="en-US" dirty="0"/>
          </a:p>
        </p:txBody>
      </p:sp>
      <p:sp>
        <p:nvSpPr>
          <p:cNvPr id="6" name="Slide Number Placeholder 5">
            <a:extLst>
              <a:ext uri="{FF2B5EF4-FFF2-40B4-BE49-F238E27FC236}">
                <a16:creationId xmlns:a16="http://schemas.microsoft.com/office/drawing/2014/main" id="{B2E4B735-EBDF-41F3-93F7-38BA3B68AA14}"/>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303759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2633-CC36-47CF-8A68-B3A6D5D97CAA}"/>
              </a:ext>
            </a:extLst>
          </p:cNvPr>
          <p:cNvSpPr>
            <a:spLocks noGrp="1"/>
          </p:cNvSpPr>
          <p:nvPr>
            <p:ph type="title"/>
          </p:nvPr>
        </p:nvSpPr>
        <p:spPr>
          <a:xfrm>
            <a:off x="838200" y="346495"/>
            <a:ext cx="10515600" cy="725216"/>
          </a:xfrm>
        </p:spPr>
        <p:txBody>
          <a:bodyPr>
            <a:normAutofit/>
          </a:bodyPr>
          <a:lstStyle/>
          <a:p>
            <a:r>
              <a:rPr lang="en-US" sz="3600" dirty="0" err="1"/>
              <a:t>Tdx</a:t>
            </a:r>
            <a:r>
              <a:rPr lang="en-US" sz="3600" dirty="0"/>
              <a:t>-Metadata-GUID-ed Struct in the GUID-ed Chain</a:t>
            </a:r>
          </a:p>
        </p:txBody>
      </p:sp>
      <p:sp>
        <p:nvSpPr>
          <p:cNvPr id="6" name="Slide Number Placeholder 5">
            <a:extLst>
              <a:ext uri="{FF2B5EF4-FFF2-40B4-BE49-F238E27FC236}">
                <a16:creationId xmlns:a16="http://schemas.microsoft.com/office/drawing/2014/main" id="{B2E4B735-EBDF-41F3-93F7-38BA3B68AA14}"/>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22</a:t>
            </a:fld>
            <a:endParaRPr lang="en-US">
              <a:solidFill>
                <a:prstClr val="black">
                  <a:tint val="75000"/>
                </a:prstClr>
              </a:solidFill>
            </a:endParaRPr>
          </a:p>
        </p:txBody>
      </p:sp>
      <p:pic>
        <p:nvPicPr>
          <p:cNvPr id="8" name="Picture 7">
            <a:extLst>
              <a:ext uri="{FF2B5EF4-FFF2-40B4-BE49-F238E27FC236}">
                <a16:creationId xmlns:a16="http://schemas.microsoft.com/office/drawing/2014/main" id="{301BDFB0-E58A-458F-851C-EA3B0C660363}"/>
              </a:ext>
            </a:extLst>
          </p:cNvPr>
          <p:cNvPicPr>
            <a:picLocks noChangeAspect="1"/>
          </p:cNvPicPr>
          <p:nvPr/>
        </p:nvPicPr>
        <p:blipFill>
          <a:blip r:embed="rId2"/>
          <a:stretch>
            <a:fillRect/>
          </a:stretch>
        </p:blipFill>
        <p:spPr>
          <a:xfrm>
            <a:off x="838200" y="1359807"/>
            <a:ext cx="10210480" cy="4138385"/>
          </a:xfrm>
          <a:prstGeom prst="rect">
            <a:avLst/>
          </a:prstGeom>
        </p:spPr>
      </p:pic>
    </p:spTree>
    <p:extLst>
      <p:ext uri="{BB962C8B-B14F-4D97-AF65-F5344CB8AC3E}">
        <p14:creationId xmlns:p14="http://schemas.microsoft.com/office/powerpoint/2010/main" val="4024931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B8BA10E-247A-41AD-BDD1-5704932516E5}" type="slidenum">
              <a:rPr lang="en-US" smtClean="0"/>
              <a:t>23</a:t>
            </a:fld>
            <a:endParaRPr lang="en-US"/>
          </a:p>
        </p:txBody>
      </p:sp>
      <p:pic>
        <p:nvPicPr>
          <p:cNvPr id="3" name="Picture 2">
            <a:extLst>
              <a:ext uri="{FF2B5EF4-FFF2-40B4-BE49-F238E27FC236}">
                <a16:creationId xmlns:a16="http://schemas.microsoft.com/office/drawing/2014/main" id="{3E5FFD16-BE4D-453E-A1EC-9381BEFD6AD6}"/>
              </a:ext>
            </a:extLst>
          </p:cNvPr>
          <p:cNvPicPr>
            <a:picLocks noChangeAspect="1"/>
          </p:cNvPicPr>
          <p:nvPr/>
        </p:nvPicPr>
        <p:blipFill>
          <a:blip r:embed="rId2"/>
          <a:stretch>
            <a:fillRect/>
          </a:stretch>
        </p:blipFill>
        <p:spPr>
          <a:xfrm>
            <a:off x="1271769" y="5835650"/>
            <a:ext cx="1447800" cy="520700"/>
          </a:xfrm>
          <a:prstGeom prst="rect">
            <a:avLst/>
          </a:prstGeom>
        </p:spPr>
      </p:pic>
      <p:pic>
        <p:nvPicPr>
          <p:cNvPr id="10" name="Picture 9">
            <a:extLst>
              <a:ext uri="{FF2B5EF4-FFF2-40B4-BE49-F238E27FC236}">
                <a16:creationId xmlns:a16="http://schemas.microsoft.com/office/drawing/2014/main" id="{DC91EFF0-E478-4A43-9C5D-F171A68D2D34}"/>
              </a:ext>
            </a:extLst>
          </p:cNvPr>
          <p:cNvPicPr>
            <a:picLocks noChangeAspect="1"/>
          </p:cNvPicPr>
          <p:nvPr/>
        </p:nvPicPr>
        <p:blipFill>
          <a:blip r:embed="rId3"/>
          <a:stretch>
            <a:fillRect/>
          </a:stretch>
        </p:blipFill>
        <p:spPr>
          <a:xfrm>
            <a:off x="5252838" y="515968"/>
            <a:ext cx="6264368" cy="5775960"/>
          </a:xfrm>
          <a:prstGeom prst="rect">
            <a:avLst/>
          </a:prstGeom>
        </p:spPr>
      </p:pic>
      <p:pic>
        <p:nvPicPr>
          <p:cNvPr id="2" name="Picture 1">
            <a:extLst>
              <a:ext uri="{FF2B5EF4-FFF2-40B4-BE49-F238E27FC236}">
                <a16:creationId xmlns:a16="http://schemas.microsoft.com/office/drawing/2014/main" id="{1D7143C3-92C6-4F19-A074-6E8B0D85294B}"/>
              </a:ext>
            </a:extLst>
          </p:cNvPr>
          <p:cNvPicPr>
            <a:picLocks noChangeAspect="1"/>
          </p:cNvPicPr>
          <p:nvPr/>
        </p:nvPicPr>
        <p:blipFill>
          <a:blip r:embed="rId4"/>
          <a:stretch>
            <a:fillRect/>
          </a:stretch>
        </p:blipFill>
        <p:spPr>
          <a:xfrm>
            <a:off x="674793" y="704201"/>
            <a:ext cx="3659212" cy="4864969"/>
          </a:xfrm>
          <a:prstGeom prst="rect">
            <a:avLst/>
          </a:prstGeom>
        </p:spPr>
      </p:pic>
    </p:spTree>
    <p:extLst>
      <p:ext uri="{BB962C8B-B14F-4D97-AF65-F5344CB8AC3E}">
        <p14:creationId xmlns:p14="http://schemas.microsoft.com/office/powerpoint/2010/main" val="84137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dirty="0"/>
              <a:t>Image Layout (Config-B)</a:t>
            </a:r>
          </a:p>
        </p:txBody>
      </p:sp>
      <p:sp>
        <p:nvSpPr>
          <p:cNvPr id="3" name="Content Placeholder 2"/>
          <p:cNvSpPr>
            <a:spLocks noGrp="1"/>
          </p:cNvSpPr>
          <p:nvPr>
            <p:ph idx="1"/>
          </p:nvPr>
        </p:nvSpPr>
        <p:spPr>
          <a:xfrm>
            <a:off x="559677" y="5983014"/>
            <a:ext cx="10909252" cy="800296"/>
          </a:xfrm>
        </p:spPr>
        <p:txBody>
          <a:bodyPr>
            <a:normAutofit fontScale="55000" lnSpcReduction="20000"/>
          </a:bodyPr>
          <a:lstStyle/>
          <a:p>
            <a:pPr marL="0" indent="0">
              <a:buNone/>
            </a:pPr>
            <a:r>
              <a:rPr lang="en-US" b="1" dirty="0"/>
              <a:t>Source: </a:t>
            </a:r>
            <a:r>
              <a:rPr lang="en-US" dirty="0">
                <a:hlinkClick r:id="rId2"/>
              </a:rPr>
              <a:t>https://uefi.org/sites/default/files/resources/Virtual%20Firmware%20for%20Intel%20Trust%20Domain%20Extensions%20-%20UEFI_12.15.2020.pdf</a:t>
            </a:r>
            <a:r>
              <a:rPr lang="en-US" dirty="0"/>
              <a:t> </a:t>
            </a:r>
          </a:p>
          <a:p>
            <a:pPr marL="0" indent="0">
              <a:buNone/>
            </a:pPr>
            <a:r>
              <a:rPr lang="en-US" dirty="0">
                <a:highlight>
                  <a:srgbClr val="FFFF00"/>
                </a:highlight>
              </a:rPr>
              <a:t>Note: Metadata Offset in BFV is not decided yet. It may be updated. see Slides 13</a:t>
            </a:r>
          </a:p>
        </p:txBody>
      </p:sp>
      <p:sp>
        <p:nvSpPr>
          <p:cNvPr id="5" name="Slide Number Placeholder 4"/>
          <p:cNvSpPr>
            <a:spLocks noGrp="1"/>
          </p:cNvSpPr>
          <p:nvPr>
            <p:ph type="sldNum" sz="quarter" idx="12"/>
          </p:nvPr>
        </p:nvSpPr>
        <p:spPr/>
        <p:txBody>
          <a:bodyPr/>
          <a:lstStyle/>
          <a:p>
            <a:fld id="{7B8BA10E-247A-41AD-BDD1-5704932516E5}" type="slidenum">
              <a:rPr lang="en-US" smtClean="0"/>
              <a:t>24</a:t>
            </a:fld>
            <a:endParaRPr lang="en-US"/>
          </a:p>
        </p:txBody>
      </p:sp>
      <p:pic>
        <p:nvPicPr>
          <p:cNvPr id="6" name="Picture 5">
            <a:extLst>
              <a:ext uri="{FF2B5EF4-FFF2-40B4-BE49-F238E27FC236}">
                <a16:creationId xmlns:a16="http://schemas.microsoft.com/office/drawing/2014/main" id="{2EB61EA7-A688-4C3E-9FB4-8940C517EDED}"/>
              </a:ext>
            </a:extLst>
          </p:cNvPr>
          <p:cNvPicPr>
            <a:picLocks noChangeAspect="1"/>
          </p:cNvPicPr>
          <p:nvPr/>
        </p:nvPicPr>
        <p:blipFill>
          <a:blip r:embed="rId3"/>
          <a:stretch>
            <a:fillRect/>
          </a:stretch>
        </p:blipFill>
        <p:spPr>
          <a:xfrm>
            <a:off x="1641407" y="1043702"/>
            <a:ext cx="8677280" cy="4854314"/>
          </a:xfrm>
          <a:prstGeom prst="rect">
            <a:avLst/>
          </a:prstGeom>
        </p:spPr>
      </p:pic>
    </p:spTree>
    <p:extLst>
      <p:ext uri="{BB962C8B-B14F-4D97-AF65-F5344CB8AC3E}">
        <p14:creationId xmlns:p14="http://schemas.microsoft.com/office/powerpoint/2010/main" val="3075580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25</a:t>
            </a:fld>
            <a:endParaRPr lang="en-US">
              <a:solidFill>
                <a:prstClr val="black">
                  <a:tint val="75000"/>
                </a:prstClr>
              </a:solidFill>
            </a:endParaRPr>
          </a:p>
        </p:txBody>
      </p:sp>
      <p:sp>
        <p:nvSpPr>
          <p:cNvPr id="5" name="Title 1">
            <a:extLst>
              <a:ext uri="{FF2B5EF4-FFF2-40B4-BE49-F238E27FC236}">
                <a16:creationId xmlns:a16="http://schemas.microsoft.com/office/drawing/2014/main" id="{A25EAB8D-DC3C-494A-B5C0-EFEC17EA6135}"/>
              </a:ext>
            </a:extLst>
          </p:cNvPr>
          <p:cNvSpPr txBox="1">
            <a:spLocks/>
          </p:cNvSpPr>
          <p:nvPr/>
        </p:nvSpPr>
        <p:spPr>
          <a:xfrm>
            <a:off x="3073499" y="2571092"/>
            <a:ext cx="6115103" cy="764245"/>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4267" b="1" dirty="0"/>
              <a:t>SEC/PEI Phase</a:t>
            </a:r>
          </a:p>
        </p:txBody>
      </p:sp>
    </p:spTree>
    <p:extLst>
      <p:ext uri="{BB962C8B-B14F-4D97-AF65-F5344CB8AC3E}">
        <p14:creationId xmlns:p14="http://schemas.microsoft.com/office/powerpoint/2010/main" val="4075808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09600" y="118802"/>
            <a:ext cx="10972800" cy="645826"/>
          </a:xfrm>
        </p:spPr>
        <p:txBody>
          <a:bodyPr>
            <a:normAutofit fontScale="90000"/>
          </a:bodyPr>
          <a:lstStyle/>
          <a:p>
            <a:r>
              <a:rPr lang="en-US" dirty="0"/>
              <a:t>SEC Phase (Config-A &amp; Config-B)</a:t>
            </a:r>
          </a:p>
        </p:txBody>
      </p:sp>
      <p:sp>
        <p:nvSpPr>
          <p:cNvPr id="11" name="Content Placeholder 2"/>
          <p:cNvSpPr>
            <a:spLocks noGrp="1"/>
          </p:cNvSpPr>
          <p:nvPr>
            <p:ph sz="quarter" idx="13"/>
          </p:nvPr>
        </p:nvSpPr>
        <p:spPr>
          <a:xfrm>
            <a:off x="660916" y="677917"/>
            <a:ext cx="10972800" cy="6053959"/>
          </a:xfrm>
        </p:spPr>
        <p:txBody>
          <a:bodyPr vert="horz" lIns="91440" tIns="45720" rIns="91440" bIns="45720" rtlCol="0">
            <a:noAutofit/>
          </a:bodyPr>
          <a:lstStyle/>
          <a:p>
            <a:pPr>
              <a:lnSpc>
                <a:spcPct val="100000"/>
              </a:lnSpc>
            </a:pPr>
            <a:r>
              <a:rPr lang="en-US" sz="2267" dirty="0" err="1">
                <a:solidFill>
                  <a:srgbClr val="003C71"/>
                </a:solidFill>
              </a:rPr>
              <a:t>ResetVector</a:t>
            </a:r>
            <a:r>
              <a:rPr lang="en-US" sz="2267" dirty="0">
                <a:solidFill>
                  <a:srgbClr val="003C71"/>
                </a:solidFill>
              </a:rPr>
              <a:t> – </a:t>
            </a:r>
            <a:r>
              <a:rPr lang="en-US" sz="2267" dirty="0" err="1">
                <a:solidFill>
                  <a:srgbClr val="003C71"/>
                </a:solidFill>
              </a:rPr>
              <a:t>OvmfPkg</a:t>
            </a:r>
            <a:r>
              <a:rPr lang="en-US" sz="2267" dirty="0">
                <a:solidFill>
                  <a:srgbClr val="003C71"/>
                </a:solidFill>
              </a:rPr>
              <a:t>/</a:t>
            </a:r>
            <a:r>
              <a:rPr lang="en-US" sz="2267" dirty="0" err="1">
                <a:solidFill>
                  <a:srgbClr val="003C71"/>
                </a:solidFill>
              </a:rPr>
              <a:t>ResetVector</a:t>
            </a:r>
            <a:endParaRPr lang="en-US" sz="2267" dirty="0">
              <a:solidFill>
                <a:srgbClr val="003C71"/>
              </a:solidFill>
            </a:endParaRPr>
          </a:p>
          <a:p>
            <a:pPr lvl="1">
              <a:lnSpc>
                <a:spcPct val="100000"/>
              </a:lnSpc>
            </a:pPr>
            <a:r>
              <a:rPr lang="en-US" sz="1867" dirty="0">
                <a:solidFill>
                  <a:srgbClr val="003C71"/>
                </a:solidFill>
                <a:hlinkClick r:id="rId3"/>
              </a:rPr>
              <a:t>https://github.com/tianocore/edk2-staging/tree/TDVF/OvmfPkg/ResetVector</a:t>
            </a:r>
            <a:r>
              <a:rPr lang="en-US" sz="1867" dirty="0">
                <a:solidFill>
                  <a:srgbClr val="003C71"/>
                </a:solidFill>
              </a:rPr>
              <a:t> </a:t>
            </a:r>
          </a:p>
          <a:p>
            <a:pPr>
              <a:lnSpc>
                <a:spcPct val="100000"/>
              </a:lnSpc>
            </a:pPr>
            <a:r>
              <a:rPr lang="en-US" sz="2267" dirty="0" err="1">
                <a:solidFill>
                  <a:srgbClr val="003C71"/>
                </a:solidFill>
              </a:rPr>
              <a:t>SecEntry</a:t>
            </a:r>
            <a:r>
              <a:rPr lang="en-US" sz="2267" dirty="0">
                <a:solidFill>
                  <a:srgbClr val="003C71"/>
                </a:solidFill>
              </a:rPr>
              <a:t> – </a:t>
            </a:r>
            <a:r>
              <a:rPr lang="en-US" sz="2267" dirty="0" err="1">
                <a:solidFill>
                  <a:srgbClr val="003C71"/>
                </a:solidFill>
              </a:rPr>
              <a:t>OvmfPkg</a:t>
            </a:r>
            <a:r>
              <a:rPr lang="en-US" sz="2267" dirty="0">
                <a:solidFill>
                  <a:srgbClr val="003C71"/>
                </a:solidFill>
              </a:rPr>
              <a:t>/Sec/X64</a:t>
            </a:r>
          </a:p>
          <a:p>
            <a:pPr lvl="1">
              <a:lnSpc>
                <a:spcPct val="100000"/>
              </a:lnSpc>
            </a:pPr>
            <a:r>
              <a:rPr lang="en-US" sz="1867" dirty="0">
                <a:solidFill>
                  <a:srgbClr val="003C71"/>
                </a:solidFill>
                <a:hlinkClick r:id="rId4">
                  <a:extLst>
                    <a:ext uri="{A12FA001-AC4F-418D-AE19-62706E023703}">
                      <ahyp:hlinkClr xmlns:ahyp="http://schemas.microsoft.com/office/drawing/2018/hyperlinkcolor" val="tx"/>
                    </a:ext>
                  </a:extLst>
                </a:hlinkClick>
              </a:rPr>
              <a:t>https://github.com/tianocore/edk2-staging/tree/TDVF/OvmfPkg/Sec</a:t>
            </a:r>
            <a:r>
              <a:rPr lang="en-US" sz="1867" dirty="0">
                <a:solidFill>
                  <a:srgbClr val="003C71"/>
                </a:solidFill>
              </a:rPr>
              <a:t> </a:t>
            </a:r>
          </a:p>
          <a:p>
            <a:pPr>
              <a:lnSpc>
                <a:spcPct val="100000"/>
              </a:lnSpc>
            </a:pPr>
            <a:r>
              <a:rPr lang="en-US" sz="2267" dirty="0">
                <a:solidFill>
                  <a:srgbClr val="003C71"/>
                </a:solidFill>
              </a:rPr>
              <a:t>Sec Core – </a:t>
            </a:r>
            <a:r>
              <a:rPr lang="en-US" sz="2267" dirty="0" err="1">
                <a:solidFill>
                  <a:srgbClr val="003C71"/>
                </a:solidFill>
              </a:rPr>
              <a:t>SecMain.c</a:t>
            </a:r>
            <a:endParaRPr lang="en-US" sz="2267" dirty="0">
              <a:solidFill>
                <a:srgbClr val="003C71"/>
              </a:solidFill>
            </a:endParaRPr>
          </a:p>
          <a:p>
            <a:pPr lvl="1">
              <a:lnSpc>
                <a:spcPct val="100000"/>
              </a:lnSpc>
            </a:pPr>
            <a:r>
              <a:rPr lang="en-US" sz="2267" dirty="0">
                <a:solidFill>
                  <a:srgbClr val="003C71"/>
                </a:solidFill>
              </a:rPr>
              <a:t>Config-A: </a:t>
            </a:r>
            <a:r>
              <a:rPr lang="en-US" sz="2267" dirty="0" err="1">
                <a:solidFill>
                  <a:srgbClr val="003C71"/>
                </a:solidFill>
              </a:rPr>
              <a:t>OvmfPkg</a:t>
            </a:r>
            <a:r>
              <a:rPr lang="en-US" sz="2267" dirty="0">
                <a:solidFill>
                  <a:srgbClr val="003C71"/>
                </a:solidFill>
              </a:rPr>
              <a:t>/Sec/</a:t>
            </a:r>
            <a:r>
              <a:rPr lang="en-US" sz="2267" dirty="0" err="1">
                <a:solidFill>
                  <a:srgbClr val="003C71"/>
                </a:solidFill>
              </a:rPr>
              <a:t>SecMain.c</a:t>
            </a:r>
            <a:endParaRPr lang="en-US" sz="2267" dirty="0">
              <a:solidFill>
                <a:srgbClr val="003C71"/>
              </a:solidFill>
            </a:endParaRPr>
          </a:p>
          <a:p>
            <a:pPr lvl="1">
              <a:lnSpc>
                <a:spcPct val="100000"/>
              </a:lnSpc>
            </a:pPr>
            <a:r>
              <a:rPr lang="en-US" sz="2267" dirty="0">
                <a:solidFill>
                  <a:srgbClr val="003C71"/>
                </a:solidFill>
              </a:rPr>
              <a:t>Config-B: </a:t>
            </a:r>
            <a:r>
              <a:rPr lang="en-US" sz="2267" dirty="0" err="1">
                <a:solidFill>
                  <a:srgbClr val="003C71"/>
                </a:solidFill>
              </a:rPr>
              <a:t>OvmfPkg</a:t>
            </a:r>
            <a:r>
              <a:rPr lang="en-US" sz="2267" dirty="0">
                <a:solidFill>
                  <a:srgbClr val="003C71"/>
                </a:solidFill>
              </a:rPr>
              <a:t>/</a:t>
            </a:r>
            <a:r>
              <a:rPr lang="en-US" sz="2267" dirty="0" err="1">
                <a:solidFill>
                  <a:srgbClr val="003C71"/>
                </a:solidFill>
              </a:rPr>
              <a:t>IntelTdx</a:t>
            </a:r>
            <a:r>
              <a:rPr lang="en-US" sz="2267" dirty="0">
                <a:solidFill>
                  <a:srgbClr val="003C71"/>
                </a:solidFill>
              </a:rPr>
              <a:t>/Sec/</a:t>
            </a:r>
            <a:r>
              <a:rPr lang="en-US" sz="2267" dirty="0" err="1">
                <a:solidFill>
                  <a:srgbClr val="003C71"/>
                </a:solidFill>
              </a:rPr>
              <a:t>SecMain.c</a:t>
            </a:r>
            <a:r>
              <a:rPr lang="en-US" sz="2267" dirty="0">
                <a:solidFill>
                  <a:srgbClr val="003C71"/>
                </a:solidFill>
              </a:rPr>
              <a:t> (</a:t>
            </a:r>
            <a:r>
              <a:rPr lang="en-US" sz="2267" dirty="0">
                <a:solidFill>
                  <a:srgbClr val="003C71"/>
                </a:solidFill>
                <a:highlight>
                  <a:srgbClr val="FFFF00"/>
                </a:highlight>
              </a:rPr>
              <a:t>new</a:t>
            </a:r>
            <a:r>
              <a:rPr lang="en-US" sz="2267" dirty="0">
                <a:solidFill>
                  <a:srgbClr val="003C71"/>
                </a:solidFill>
              </a:rPr>
              <a:t>)</a:t>
            </a:r>
          </a:p>
          <a:p>
            <a:pPr>
              <a:lnSpc>
                <a:spcPct val="100000"/>
              </a:lnSpc>
            </a:pPr>
            <a:r>
              <a:rPr lang="en-US" sz="2267" dirty="0" err="1">
                <a:solidFill>
                  <a:srgbClr val="003C71"/>
                </a:solidFill>
              </a:rPr>
              <a:t>VmTdExitLib</a:t>
            </a:r>
            <a:r>
              <a:rPr lang="en-US" sz="2267" dirty="0">
                <a:solidFill>
                  <a:srgbClr val="003C71"/>
                </a:solidFill>
              </a:rPr>
              <a:t> (</a:t>
            </a:r>
            <a:r>
              <a:rPr lang="en-US" sz="2267" dirty="0">
                <a:solidFill>
                  <a:srgbClr val="003C71"/>
                </a:solidFill>
                <a:highlight>
                  <a:srgbClr val="FFFF00"/>
                </a:highlight>
              </a:rPr>
              <a:t>new</a:t>
            </a:r>
            <a:r>
              <a:rPr lang="en-US" sz="2267" dirty="0">
                <a:solidFill>
                  <a:srgbClr val="003C71"/>
                </a:solidFill>
              </a:rPr>
              <a:t>)</a:t>
            </a:r>
          </a:p>
          <a:p>
            <a:pPr lvl="1">
              <a:lnSpc>
                <a:spcPct val="100000"/>
              </a:lnSpc>
            </a:pPr>
            <a:r>
              <a:rPr lang="en-US" sz="1867" dirty="0">
                <a:solidFill>
                  <a:srgbClr val="003C71"/>
                </a:solidFill>
                <a:hlinkClick r:id="rId5">
                  <a:extLst>
                    <a:ext uri="{A12FA001-AC4F-418D-AE19-62706E023703}">
                      <ahyp:hlinkClr xmlns:ahyp="http://schemas.microsoft.com/office/drawing/2018/hyperlinkcolor" val="tx"/>
                    </a:ext>
                  </a:extLst>
                </a:hlinkClick>
              </a:rPr>
              <a:t>https://github.com/tianocore/edk2-staging/tree/TDVF/OvmfPkg/Library/VmTdExitLib</a:t>
            </a:r>
            <a:endParaRPr lang="en-US" sz="1867" dirty="0">
              <a:solidFill>
                <a:srgbClr val="003C71"/>
              </a:solidFill>
            </a:endParaRPr>
          </a:p>
          <a:p>
            <a:pPr lvl="1">
              <a:lnSpc>
                <a:spcPct val="100000"/>
              </a:lnSpc>
            </a:pPr>
            <a:r>
              <a:rPr lang="en-US" sz="1867" dirty="0">
                <a:solidFill>
                  <a:srgbClr val="003C71"/>
                </a:solidFill>
              </a:rPr>
              <a:t>#VE handler - </a:t>
            </a:r>
            <a:r>
              <a:rPr lang="en-US" sz="1867" dirty="0" err="1">
                <a:solidFill>
                  <a:srgbClr val="003C71"/>
                </a:solidFill>
              </a:rPr>
              <a:t>VmTdExitVeHandler.c</a:t>
            </a:r>
            <a:endParaRPr lang="en-US" sz="1867" dirty="0">
              <a:solidFill>
                <a:srgbClr val="003C71"/>
              </a:solidFill>
            </a:endParaRPr>
          </a:p>
        </p:txBody>
      </p:sp>
      <p:sp>
        <p:nvSpPr>
          <p:cNvPr id="4" name="Slide Number Placeholder 3"/>
          <p:cNvSpPr>
            <a:spLocks noGrp="1"/>
          </p:cNvSpPr>
          <p:nvPr>
            <p:ph type="sldNum" sz="quarter" idx="4294967295"/>
          </p:nvPr>
        </p:nvSpPr>
        <p:spPr>
          <a:xfrm>
            <a:off x="9347200" y="6432551"/>
            <a:ext cx="2844800" cy="364067"/>
          </a:xfrm>
        </p:spPr>
        <p:txBody>
          <a:bodyPr/>
          <a:lstStyle/>
          <a:p>
            <a:fld id="{EE2556C5-CE8C-6547-B838-EA80C61A4AF7}" type="slidenum">
              <a:rPr lang="en-US" smtClean="0"/>
              <a:pPr/>
              <a:t>26</a:t>
            </a:fld>
            <a:endParaRPr lang="en-US" dirty="0"/>
          </a:p>
        </p:txBody>
      </p:sp>
    </p:spTree>
    <p:extLst>
      <p:ext uri="{BB962C8B-B14F-4D97-AF65-F5344CB8AC3E}">
        <p14:creationId xmlns:p14="http://schemas.microsoft.com/office/powerpoint/2010/main" val="124509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a:t>SEC - </a:t>
            </a:r>
            <a:r>
              <a:rPr lang="en-US" dirty="0" err="1"/>
              <a:t>ResetVector</a:t>
            </a:r>
            <a:endParaRPr lang="en-US" dirty="0"/>
          </a:p>
        </p:txBody>
      </p:sp>
      <p:sp>
        <p:nvSpPr>
          <p:cNvPr id="11" name="Content Placeholder 2"/>
          <p:cNvSpPr>
            <a:spLocks noGrp="1"/>
          </p:cNvSpPr>
          <p:nvPr>
            <p:ph sz="quarter" idx="13"/>
          </p:nvPr>
        </p:nvSpPr>
        <p:spPr>
          <a:xfrm>
            <a:off x="660916" y="1310439"/>
            <a:ext cx="10970683" cy="5135763"/>
          </a:xfrm>
        </p:spPr>
        <p:txBody>
          <a:bodyPr>
            <a:noAutofit/>
          </a:bodyPr>
          <a:lstStyle/>
          <a:p>
            <a:pPr>
              <a:lnSpc>
                <a:spcPct val="100000"/>
              </a:lnSpc>
            </a:pPr>
            <a:r>
              <a:rPr lang="en-US" sz="2267" dirty="0">
                <a:solidFill>
                  <a:srgbClr val="003C71"/>
                </a:solidFill>
              </a:rPr>
              <a:t>Initial State of CPUs is unique. Register state has information for firmware, including input HOB list with system resources (memory and </a:t>
            </a:r>
            <a:r>
              <a:rPr lang="en-US" sz="2267" dirty="0" err="1">
                <a:solidFill>
                  <a:srgbClr val="003C71"/>
                </a:solidFill>
              </a:rPr>
              <a:t>i</a:t>
            </a:r>
            <a:r>
              <a:rPr lang="en-US" sz="2267" dirty="0">
                <a:solidFill>
                  <a:srgbClr val="003C71"/>
                </a:solidFill>
              </a:rPr>
              <a:t>/o)</a:t>
            </a:r>
          </a:p>
          <a:p>
            <a:pPr>
              <a:lnSpc>
                <a:spcPct val="100000"/>
              </a:lnSpc>
            </a:pPr>
            <a:r>
              <a:rPr lang="en-US" sz="2267" dirty="0">
                <a:solidFill>
                  <a:srgbClr val="003C71"/>
                </a:solidFill>
              </a:rPr>
              <a:t>All CPUs (</a:t>
            </a:r>
            <a:r>
              <a:rPr lang="en-US" sz="2267" dirty="0">
                <a:solidFill>
                  <a:srgbClr val="003C71"/>
                </a:solidFill>
                <a:highlight>
                  <a:srgbClr val="FFFF00"/>
                </a:highlight>
              </a:rPr>
              <a:t>BSP and APs</a:t>
            </a:r>
            <a:r>
              <a:rPr lang="en-US" sz="2267" dirty="0">
                <a:solidFill>
                  <a:srgbClr val="003C71"/>
                </a:solidFill>
              </a:rPr>
              <a:t>) start executing at ‘</a:t>
            </a:r>
            <a:r>
              <a:rPr lang="en-US" sz="2267" dirty="0" err="1">
                <a:solidFill>
                  <a:srgbClr val="003C71"/>
                </a:solidFill>
              </a:rPr>
              <a:t>resetvector</a:t>
            </a:r>
            <a:r>
              <a:rPr lang="en-US" sz="2267" dirty="0">
                <a:solidFill>
                  <a:srgbClr val="003C71"/>
                </a:solidFill>
              </a:rPr>
              <a:t>’ in 32-bit protected mode with flat descriptors (paging disabled). </a:t>
            </a:r>
          </a:p>
          <a:p>
            <a:pPr>
              <a:lnSpc>
                <a:spcPct val="100000"/>
              </a:lnSpc>
            </a:pPr>
            <a:r>
              <a:rPr lang="en-US" sz="2267" dirty="0" err="1">
                <a:solidFill>
                  <a:srgbClr val="003C71"/>
                </a:solidFill>
              </a:rPr>
              <a:t>ResetVector</a:t>
            </a:r>
            <a:r>
              <a:rPr lang="en-US" sz="2267" dirty="0">
                <a:solidFill>
                  <a:srgbClr val="003C71"/>
                </a:solidFill>
              </a:rPr>
              <a:t> will:</a:t>
            </a:r>
          </a:p>
          <a:p>
            <a:pPr lvl="1">
              <a:lnSpc>
                <a:spcPct val="100000"/>
              </a:lnSpc>
            </a:pPr>
            <a:r>
              <a:rPr lang="en-US" sz="1867" dirty="0">
                <a:solidFill>
                  <a:srgbClr val="003C71"/>
                </a:solidFill>
              </a:rPr>
              <a:t>Determine 32-bit protected mode or 16-bit real mode and decide to jump to </a:t>
            </a:r>
            <a:r>
              <a:rPr lang="en-US" sz="1867" dirty="0" err="1">
                <a:solidFill>
                  <a:srgbClr val="003C71"/>
                </a:solidFill>
              </a:rPr>
              <a:t>EarlyPmEntry</a:t>
            </a:r>
            <a:r>
              <a:rPr lang="en-US" sz="1867" dirty="0">
                <a:solidFill>
                  <a:srgbClr val="003C71"/>
                </a:solidFill>
              </a:rPr>
              <a:t> or EarlyBspInitReal16.</a:t>
            </a:r>
          </a:p>
          <a:p>
            <a:pPr lvl="1">
              <a:lnSpc>
                <a:spcPct val="100000"/>
              </a:lnSpc>
            </a:pPr>
            <a:r>
              <a:rPr lang="en-US" sz="1867" dirty="0">
                <a:solidFill>
                  <a:srgbClr val="003C71"/>
                </a:solidFill>
              </a:rPr>
              <a:t>ReloadFlat32</a:t>
            </a:r>
          </a:p>
          <a:p>
            <a:pPr lvl="1">
              <a:lnSpc>
                <a:spcPct val="100000"/>
              </a:lnSpc>
            </a:pPr>
            <a:r>
              <a:rPr lang="en-US" sz="1867" dirty="0">
                <a:solidFill>
                  <a:srgbClr val="003C71"/>
                </a:solidFill>
              </a:rPr>
              <a:t>Initialize TDX_WORK_AREA which save TD flags and </a:t>
            </a:r>
            <a:r>
              <a:rPr lang="en-US" sz="1867" dirty="0" err="1">
                <a:solidFill>
                  <a:srgbClr val="003C71"/>
                </a:solidFill>
              </a:rPr>
              <a:t>Infos</a:t>
            </a:r>
            <a:endParaRPr lang="en-US" sz="1867" dirty="0">
              <a:solidFill>
                <a:srgbClr val="003C71"/>
              </a:solidFill>
            </a:endParaRPr>
          </a:p>
          <a:p>
            <a:pPr lvl="1">
              <a:lnSpc>
                <a:spcPct val="100000"/>
              </a:lnSpc>
            </a:pPr>
            <a:r>
              <a:rPr lang="en-US" sz="1867" dirty="0">
                <a:solidFill>
                  <a:srgbClr val="003C71"/>
                </a:solidFill>
              </a:rPr>
              <a:t>Search Boot Firmware Volume and locate SEC entry point</a:t>
            </a:r>
          </a:p>
          <a:p>
            <a:pPr lvl="1">
              <a:lnSpc>
                <a:spcPct val="100000"/>
              </a:lnSpc>
            </a:pPr>
            <a:r>
              <a:rPr lang="en-US" sz="1867" dirty="0">
                <a:solidFill>
                  <a:srgbClr val="003C71"/>
                </a:solidFill>
              </a:rPr>
              <a:t>Transition to Long Mode (BSP builds page table, APs just set their CR3 with the page table built by BSP)</a:t>
            </a:r>
          </a:p>
          <a:p>
            <a:pPr lvl="1">
              <a:lnSpc>
                <a:spcPct val="100000"/>
              </a:lnSpc>
            </a:pPr>
            <a:r>
              <a:rPr lang="en-US" sz="1867" dirty="0">
                <a:solidFill>
                  <a:srgbClr val="003C71"/>
                </a:solidFill>
              </a:rPr>
              <a:t>Jump to SEC entry point</a:t>
            </a:r>
          </a:p>
          <a:p>
            <a:pPr lvl="1">
              <a:lnSpc>
                <a:spcPct val="100000"/>
              </a:lnSpc>
            </a:pPr>
            <a:endParaRPr lang="en-US" sz="1867" dirty="0">
              <a:solidFill>
                <a:srgbClr val="003C71"/>
              </a:solidFill>
            </a:endParaRPr>
          </a:p>
          <a:p>
            <a:pPr marL="0" indent="0">
              <a:lnSpc>
                <a:spcPct val="100000"/>
              </a:lnSpc>
              <a:buNone/>
            </a:pPr>
            <a:endParaRPr lang="en-US" sz="2667" dirty="0">
              <a:solidFill>
                <a:srgbClr val="003C71"/>
              </a:solidFill>
            </a:endParaRPr>
          </a:p>
        </p:txBody>
      </p:sp>
      <p:sp>
        <p:nvSpPr>
          <p:cNvPr id="4" name="Slide Number Placeholder 3"/>
          <p:cNvSpPr>
            <a:spLocks noGrp="1"/>
          </p:cNvSpPr>
          <p:nvPr>
            <p:ph type="sldNum" sz="quarter" idx="4294967295"/>
          </p:nvPr>
        </p:nvSpPr>
        <p:spPr>
          <a:xfrm>
            <a:off x="9347200" y="6432551"/>
            <a:ext cx="2844800" cy="364067"/>
          </a:xfrm>
        </p:spPr>
        <p:txBody>
          <a:bodyPr/>
          <a:lstStyle/>
          <a:p>
            <a:fld id="{EE2556C5-CE8C-6547-B838-EA80C61A4AF7}" type="slidenum">
              <a:rPr lang="en-US" smtClean="0"/>
              <a:pPr/>
              <a:t>27</a:t>
            </a:fld>
            <a:endParaRPr lang="en-US" dirty="0"/>
          </a:p>
        </p:txBody>
      </p:sp>
    </p:spTree>
    <p:extLst>
      <p:ext uri="{BB962C8B-B14F-4D97-AF65-F5344CB8AC3E}">
        <p14:creationId xmlns:p14="http://schemas.microsoft.com/office/powerpoint/2010/main" val="3172288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07484" y="136225"/>
            <a:ext cx="10972800" cy="715545"/>
          </a:xfrm>
        </p:spPr>
        <p:txBody>
          <a:bodyPr>
            <a:normAutofit/>
          </a:bodyPr>
          <a:lstStyle/>
          <a:p>
            <a:r>
              <a:rPr lang="en-US"/>
              <a:t>Entry point for Tdx (32bit Protected mode)</a:t>
            </a:r>
            <a:endParaRPr lang="en-US" dirty="0"/>
          </a:p>
        </p:txBody>
      </p:sp>
      <p:sp>
        <p:nvSpPr>
          <p:cNvPr id="11" name="Content Placeholder 2"/>
          <p:cNvSpPr>
            <a:spLocks noGrp="1"/>
          </p:cNvSpPr>
          <p:nvPr>
            <p:ph sz="quarter" idx="13"/>
          </p:nvPr>
        </p:nvSpPr>
        <p:spPr>
          <a:xfrm>
            <a:off x="660916" y="851770"/>
            <a:ext cx="10970683" cy="5275206"/>
          </a:xfrm>
        </p:spPr>
        <p:txBody>
          <a:bodyPr>
            <a:noAutofit/>
          </a:bodyPr>
          <a:lstStyle/>
          <a:p>
            <a:pPr>
              <a:lnSpc>
                <a:spcPct val="100000"/>
              </a:lnSpc>
            </a:pPr>
            <a:r>
              <a:rPr lang="en-US" sz="2267" dirty="0">
                <a:solidFill>
                  <a:srgbClr val="003C71"/>
                </a:solidFill>
              </a:rPr>
              <a:t>Problem statement</a:t>
            </a:r>
          </a:p>
          <a:p>
            <a:pPr lvl="1">
              <a:lnSpc>
                <a:spcPct val="100000"/>
              </a:lnSpc>
            </a:pPr>
            <a:r>
              <a:rPr lang="en-US" sz="1867" dirty="0">
                <a:solidFill>
                  <a:srgbClr val="003C71"/>
                </a:solidFill>
              </a:rPr>
              <a:t>All CPUs (</a:t>
            </a:r>
            <a:r>
              <a:rPr lang="en-US" sz="1867" dirty="0">
                <a:solidFill>
                  <a:srgbClr val="003C71"/>
                </a:solidFill>
                <a:highlight>
                  <a:srgbClr val="FFFF00"/>
                </a:highlight>
              </a:rPr>
              <a:t>BSP and APs</a:t>
            </a:r>
            <a:r>
              <a:rPr lang="en-US" sz="1867" dirty="0">
                <a:solidFill>
                  <a:srgbClr val="003C71"/>
                </a:solidFill>
              </a:rPr>
              <a:t>) start executing at ‘</a:t>
            </a:r>
            <a:r>
              <a:rPr lang="en-US" sz="1867" dirty="0" err="1">
                <a:solidFill>
                  <a:srgbClr val="003C71"/>
                </a:solidFill>
              </a:rPr>
              <a:t>resetvector</a:t>
            </a:r>
            <a:r>
              <a:rPr lang="en-US" sz="1867" dirty="0">
                <a:solidFill>
                  <a:srgbClr val="003C71"/>
                </a:solidFill>
              </a:rPr>
              <a:t>’ in 32-bit protected mode.</a:t>
            </a:r>
          </a:p>
          <a:p>
            <a:pPr lvl="1">
              <a:lnSpc>
                <a:spcPct val="100000"/>
              </a:lnSpc>
            </a:pPr>
            <a:r>
              <a:rPr lang="en-US" sz="1867" dirty="0" err="1">
                <a:solidFill>
                  <a:srgbClr val="003C71"/>
                </a:solidFill>
              </a:rPr>
              <a:t>ResetVector</a:t>
            </a:r>
            <a:r>
              <a:rPr lang="en-US" sz="1867" dirty="0">
                <a:solidFill>
                  <a:srgbClr val="003C71"/>
                </a:solidFill>
              </a:rPr>
              <a:t> entry point at 0xfffffff0 is 16-bit real mode</a:t>
            </a:r>
          </a:p>
          <a:p>
            <a:pPr>
              <a:lnSpc>
                <a:spcPct val="100000"/>
              </a:lnSpc>
            </a:pPr>
            <a:r>
              <a:rPr lang="en-US" sz="2267" dirty="0">
                <a:solidFill>
                  <a:srgbClr val="003C71"/>
                </a:solidFill>
              </a:rPr>
              <a:t>How to handle real-mode and protected-mode:</a:t>
            </a:r>
          </a:p>
          <a:p>
            <a:pPr lvl="1">
              <a:lnSpc>
                <a:spcPct val="100000"/>
              </a:lnSpc>
            </a:pPr>
            <a:r>
              <a:rPr lang="en-US" sz="1867" dirty="0">
                <a:solidFill>
                  <a:srgbClr val="003C71"/>
                </a:solidFill>
              </a:rPr>
              <a:t>Use BITS 16/32. See code excerpt </a:t>
            </a:r>
            <a:r>
              <a:rPr lang="en-US" sz="1867" dirty="0">
                <a:solidFill>
                  <a:srgbClr val="003C71"/>
                </a:solidFill>
                <a:sym typeface="Wingdings" panose="05000000000000000000" pitchFamily="2" charset="2"/>
              </a:rPr>
              <a:t>   </a:t>
            </a:r>
            <a:endParaRPr lang="en-US" sz="1867" dirty="0">
              <a:solidFill>
                <a:srgbClr val="003C71"/>
              </a:solidFill>
            </a:endParaRPr>
          </a:p>
          <a:p>
            <a:pPr lvl="1">
              <a:lnSpc>
                <a:spcPct val="100000"/>
              </a:lnSpc>
            </a:pPr>
            <a:r>
              <a:rPr lang="en-US" sz="1867" dirty="0">
                <a:solidFill>
                  <a:srgbClr val="003C71"/>
                </a:solidFill>
              </a:rPr>
              <a:t>Another way is that different mode goes to different entry point</a:t>
            </a:r>
          </a:p>
          <a:p>
            <a:pPr lvl="2">
              <a:lnSpc>
                <a:spcPct val="100000"/>
              </a:lnSpc>
            </a:pPr>
            <a:r>
              <a:rPr lang="en-US" sz="1867" dirty="0">
                <a:solidFill>
                  <a:srgbClr val="003C71"/>
                </a:solidFill>
              </a:rPr>
              <a:t>TDX Module should be updated. It is not feasible.</a:t>
            </a:r>
          </a:p>
        </p:txBody>
      </p:sp>
      <p:sp>
        <p:nvSpPr>
          <p:cNvPr id="4" name="Slide Number Placeholder 3"/>
          <p:cNvSpPr>
            <a:spLocks noGrp="1"/>
          </p:cNvSpPr>
          <p:nvPr>
            <p:ph type="sldNum" sz="quarter" idx="4294967295"/>
          </p:nvPr>
        </p:nvSpPr>
        <p:spPr>
          <a:xfrm>
            <a:off x="9347200" y="6432551"/>
            <a:ext cx="2844800" cy="364067"/>
          </a:xfrm>
        </p:spPr>
        <p:txBody>
          <a:bodyPr/>
          <a:lstStyle/>
          <a:p>
            <a:fld id="{EE2556C5-CE8C-6547-B838-EA80C61A4AF7}" type="slidenum">
              <a:rPr lang="en-US" smtClean="0"/>
              <a:pPr/>
              <a:t>28</a:t>
            </a:fld>
            <a:endParaRPr lang="en-US" dirty="0"/>
          </a:p>
        </p:txBody>
      </p:sp>
      <p:pic>
        <p:nvPicPr>
          <p:cNvPr id="3" name="Picture 2">
            <a:extLst>
              <a:ext uri="{FF2B5EF4-FFF2-40B4-BE49-F238E27FC236}">
                <a16:creationId xmlns:a16="http://schemas.microsoft.com/office/drawing/2014/main" id="{7E94A40E-93BB-4A40-A15C-860DCB1BFA72}"/>
              </a:ext>
            </a:extLst>
          </p:cNvPr>
          <p:cNvPicPr>
            <a:picLocks noChangeAspect="1"/>
          </p:cNvPicPr>
          <p:nvPr/>
        </p:nvPicPr>
        <p:blipFill>
          <a:blip r:embed="rId3"/>
          <a:stretch>
            <a:fillRect/>
          </a:stretch>
        </p:blipFill>
        <p:spPr>
          <a:xfrm>
            <a:off x="8161865" y="2204634"/>
            <a:ext cx="3669587" cy="1665055"/>
          </a:xfrm>
          <a:prstGeom prst="rect">
            <a:avLst/>
          </a:prstGeom>
        </p:spPr>
      </p:pic>
    </p:spTree>
    <p:extLst>
      <p:ext uri="{BB962C8B-B14F-4D97-AF65-F5344CB8AC3E}">
        <p14:creationId xmlns:p14="http://schemas.microsoft.com/office/powerpoint/2010/main" val="1773217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29</a:t>
            </a:fld>
            <a:endParaRPr lang="en-US">
              <a:solidFill>
                <a:prstClr val="black">
                  <a:tint val="75000"/>
                </a:prstClr>
              </a:solidFill>
            </a:endParaRPr>
          </a:p>
        </p:txBody>
      </p:sp>
      <p:sp>
        <p:nvSpPr>
          <p:cNvPr id="6" name="Title 1">
            <a:extLst>
              <a:ext uri="{FF2B5EF4-FFF2-40B4-BE49-F238E27FC236}">
                <a16:creationId xmlns:a16="http://schemas.microsoft.com/office/drawing/2014/main" id="{3FEA4DF0-24BD-4482-AD3E-5C75BB2F4632}"/>
              </a:ext>
            </a:extLst>
          </p:cNvPr>
          <p:cNvSpPr txBox="1">
            <a:spLocks/>
          </p:cNvSpPr>
          <p:nvPr/>
        </p:nvSpPr>
        <p:spPr>
          <a:xfrm>
            <a:off x="607484" y="289877"/>
            <a:ext cx="10972800" cy="817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ResetVector</a:t>
            </a:r>
            <a:r>
              <a:rPr lang="en-US" dirty="0"/>
              <a:t> flow</a:t>
            </a:r>
          </a:p>
        </p:txBody>
      </p:sp>
      <p:pic>
        <p:nvPicPr>
          <p:cNvPr id="2" name="Picture 1">
            <a:extLst>
              <a:ext uri="{FF2B5EF4-FFF2-40B4-BE49-F238E27FC236}">
                <a16:creationId xmlns:a16="http://schemas.microsoft.com/office/drawing/2014/main" id="{5E665FF7-9735-4D45-8B81-A49E5ACCD28B}"/>
              </a:ext>
            </a:extLst>
          </p:cNvPr>
          <p:cNvPicPr>
            <a:picLocks noChangeAspect="1"/>
          </p:cNvPicPr>
          <p:nvPr/>
        </p:nvPicPr>
        <p:blipFill>
          <a:blip r:embed="rId2"/>
          <a:stretch>
            <a:fillRect/>
          </a:stretch>
        </p:blipFill>
        <p:spPr>
          <a:xfrm>
            <a:off x="1703366" y="1107440"/>
            <a:ext cx="8457291" cy="4910685"/>
          </a:xfrm>
          <a:prstGeom prst="rect">
            <a:avLst/>
          </a:prstGeom>
        </p:spPr>
      </p:pic>
    </p:spTree>
    <p:extLst>
      <p:ext uri="{BB962C8B-B14F-4D97-AF65-F5344CB8AC3E}">
        <p14:creationId xmlns:p14="http://schemas.microsoft.com/office/powerpoint/2010/main" val="175576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3</a:t>
            </a:fld>
            <a:endParaRPr lang="en-US">
              <a:solidFill>
                <a:prstClr val="black">
                  <a:tint val="75000"/>
                </a:prstClr>
              </a:solidFill>
            </a:endParaRPr>
          </a:p>
        </p:txBody>
      </p:sp>
      <p:sp>
        <p:nvSpPr>
          <p:cNvPr id="5" name="Title 1">
            <a:extLst>
              <a:ext uri="{FF2B5EF4-FFF2-40B4-BE49-F238E27FC236}">
                <a16:creationId xmlns:a16="http://schemas.microsoft.com/office/drawing/2014/main" id="{A25EAB8D-DC3C-494A-B5C0-EFEC17EA6135}"/>
              </a:ext>
            </a:extLst>
          </p:cNvPr>
          <p:cNvSpPr txBox="1">
            <a:spLocks/>
          </p:cNvSpPr>
          <p:nvPr/>
        </p:nvSpPr>
        <p:spPr>
          <a:xfrm>
            <a:off x="3073499" y="2571092"/>
            <a:ext cx="6115103" cy="764245"/>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4267" b="1" dirty="0"/>
              <a:t>Overview</a:t>
            </a:r>
          </a:p>
        </p:txBody>
      </p:sp>
    </p:spTree>
    <p:extLst>
      <p:ext uri="{BB962C8B-B14F-4D97-AF65-F5344CB8AC3E}">
        <p14:creationId xmlns:p14="http://schemas.microsoft.com/office/powerpoint/2010/main" val="2303363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263115"/>
            <a:ext cx="10972800" cy="638896"/>
          </a:xfrm>
        </p:spPr>
        <p:txBody>
          <a:bodyPr>
            <a:normAutofit fontScale="90000"/>
          </a:bodyPr>
          <a:lstStyle/>
          <a:p>
            <a:r>
              <a:rPr lang="en-US" dirty="0"/>
              <a:t>SEC </a:t>
            </a:r>
            <a:r>
              <a:rPr lang="en-US" dirty="0" err="1"/>
              <a:t>EntryPoint</a:t>
            </a:r>
            <a:r>
              <a:rPr lang="en-US" dirty="0"/>
              <a:t> – </a:t>
            </a:r>
            <a:r>
              <a:rPr lang="en-US" dirty="0" err="1"/>
              <a:t>OvmfPkg</a:t>
            </a:r>
            <a:r>
              <a:rPr lang="en-US" dirty="0"/>
              <a:t>/Sec/X64</a:t>
            </a:r>
          </a:p>
        </p:txBody>
      </p:sp>
      <p:sp>
        <p:nvSpPr>
          <p:cNvPr id="3" name="Content Placeholder 2"/>
          <p:cNvSpPr>
            <a:spLocks noGrp="1"/>
          </p:cNvSpPr>
          <p:nvPr>
            <p:ph sz="quarter" idx="13"/>
          </p:nvPr>
        </p:nvSpPr>
        <p:spPr>
          <a:xfrm>
            <a:off x="607485" y="1149815"/>
            <a:ext cx="10970683" cy="5022389"/>
          </a:xfrm>
        </p:spPr>
        <p:txBody>
          <a:bodyPr>
            <a:normAutofit/>
          </a:bodyPr>
          <a:lstStyle/>
          <a:p>
            <a:r>
              <a:rPr lang="en-US" sz="2667" dirty="0">
                <a:solidFill>
                  <a:schemeClr val="tx1"/>
                </a:solidFill>
              </a:rPr>
              <a:t>SEC </a:t>
            </a:r>
            <a:r>
              <a:rPr lang="en-US" sz="2667" dirty="0" err="1">
                <a:solidFill>
                  <a:schemeClr val="tx1"/>
                </a:solidFill>
              </a:rPr>
              <a:t>EntryPoint</a:t>
            </a:r>
            <a:r>
              <a:rPr lang="en-US" sz="2667" dirty="0">
                <a:solidFill>
                  <a:schemeClr val="tx1"/>
                </a:solidFill>
              </a:rPr>
              <a:t> flow is in next slides.</a:t>
            </a:r>
          </a:p>
          <a:p>
            <a:r>
              <a:rPr lang="en-US" sz="2667" dirty="0">
                <a:solidFill>
                  <a:schemeClr val="tx1"/>
                </a:solidFill>
              </a:rPr>
              <a:t>Determines if BSP or AP</a:t>
            </a:r>
          </a:p>
          <a:p>
            <a:r>
              <a:rPr lang="en-US" sz="2667" dirty="0">
                <a:solidFill>
                  <a:schemeClr val="tx1"/>
                </a:solidFill>
              </a:rPr>
              <a:t>If BSP, initializes the temporary stack and jumps to Core</a:t>
            </a:r>
          </a:p>
          <a:p>
            <a:r>
              <a:rPr lang="en-US" sz="2667" dirty="0">
                <a:solidFill>
                  <a:schemeClr val="tx1"/>
                </a:solidFill>
              </a:rPr>
              <a:t>if APs, spin in a modified mailbox loop using initial mailbox structure</a:t>
            </a:r>
          </a:p>
          <a:p>
            <a:pPr lvl="1"/>
            <a:r>
              <a:rPr lang="en-US" sz="2267" dirty="0"/>
              <a:t>Wait for command, see if command is for me, execute command</a:t>
            </a:r>
          </a:p>
          <a:p>
            <a:pPr lvl="1"/>
            <a:r>
              <a:rPr lang="en-US" sz="2267" dirty="0"/>
              <a:t>Supports 2 commands:</a:t>
            </a:r>
          </a:p>
          <a:p>
            <a:pPr lvl="2"/>
            <a:r>
              <a:rPr lang="en-US" sz="2267" dirty="0" err="1">
                <a:highlight>
                  <a:srgbClr val="FFFF00"/>
                </a:highlight>
              </a:rPr>
              <a:t>WakeUp</a:t>
            </a:r>
            <a:r>
              <a:rPr lang="en-US" sz="2267" dirty="0"/>
              <a:t> – documented in SAS, SEC-Core issues this command to move APs to final OS </a:t>
            </a:r>
            <a:r>
              <a:rPr lang="en-US" sz="2267" dirty="0" err="1"/>
              <a:t>spinloop</a:t>
            </a:r>
            <a:r>
              <a:rPr lang="en-US" sz="2267" dirty="0"/>
              <a:t> and mailbox in reserved memory</a:t>
            </a:r>
          </a:p>
          <a:p>
            <a:pPr lvl="2"/>
            <a:r>
              <a:rPr lang="en-US" sz="2267" dirty="0" err="1">
                <a:highlight>
                  <a:srgbClr val="FFFF00"/>
                </a:highlight>
              </a:rPr>
              <a:t>AcceptPages</a:t>
            </a:r>
            <a:r>
              <a:rPr lang="en-US" sz="2267" dirty="0"/>
              <a:t> – firmware command. To spread of performance impact of accepting pages in SEC Core on the BSP, the BSP will parse memory resources and assign each AP the task of accepting a subset of pages. This command may be called several times until all memory resources are processed. </a:t>
            </a:r>
          </a:p>
          <a:p>
            <a:pPr lvl="1"/>
            <a:endParaRPr lang="en-US" sz="2267" dirty="0"/>
          </a:p>
        </p:txBody>
      </p:sp>
    </p:spTree>
    <p:extLst>
      <p:ext uri="{BB962C8B-B14F-4D97-AF65-F5344CB8AC3E}">
        <p14:creationId xmlns:p14="http://schemas.microsoft.com/office/powerpoint/2010/main" val="1906739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FEA4DF0-24BD-4482-AD3E-5C75BB2F4632}"/>
              </a:ext>
            </a:extLst>
          </p:cNvPr>
          <p:cNvSpPr txBox="1">
            <a:spLocks/>
          </p:cNvSpPr>
          <p:nvPr/>
        </p:nvSpPr>
        <p:spPr>
          <a:xfrm>
            <a:off x="477981" y="1122363"/>
            <a:ext cx="2925619"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kern="1200" dirty="0">
                <a:solidFill>
                  <a:schemeClr val="tx1"/>
                </a:solidFill>
                <a:latin typeface="+mj-lt"/>
                <a:ea typeface="+mj-ea"/>
                <a:cs typeface="+mj-cs"/>
              </a:rPr>
              <a:t>SEC</a:t>
            </a:r>
          </a:p>
          <a:p>
            <a:pPr>
              <a:spcAft>
                <a:spcPts val="600"/>
              </a:spcAft>
            </a:pPr>
            <a:r>
              <a:rPr lang="en-US" sz="4800" kern="1200" dirty="0" err="1">
                <a:solidFill>
                  <a:schemeClr val="tx1"/>
                </a:solidFill>
                <a:latin typeface="+mj-lt"/>
                <a:ea typeface="+mj-ea"/>
                <a:cs typeface="+mj-cs"/>
              </a:rPr>
              <a:t>EntryPoint</a:t>
            </a:r>
            <a:r>
              <a:rPr lang="en-US" sz="4800" kern="1200" dirty="0">
                <a:solidFill>
                  <a:schemeClr val="tx1"/>
                </a:solidFill>
                <a:latin typeface="+mj-lt"/>
                <a:ea typeface="+mj-ea"/>
                <a:cs typeface="+mj-cs"/>
              </a:rPr>
              <a:t> Flow </a:t>
            </a:r>
          </a:p>
        </p:txBody>
      </p:sp>
      <p:sp>
        <p:nvSpPr>
          <p:cNvPr id="16"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5303CD18-72ED-4F16-A2FC-E7493D67DF27}" type="slidenum">
              <a:rPr lang="en-US">
                <a:solidFill>
                  <a:schemeClr val="tx1">
                    <a:lumMod val="50000"/>
                    <a:lumOff val="50000"/>
                  </a:schemeClr>
                </a:solidFill>
              </a:rPr>
              <a:pPr>
                <a:spcAft>
                  <a:spcPts val="600"/>
                </a:spcAft>
              </a:pPr>
              <a:t>31</a:t>
            </a:fld>
            <a:endParaRPr lang="en-US">
              <a:solidFill>
                <a:schemeClr val="tx1">
                  <a:lumMod val="50000"/>
                  <a:lumOff val="50000"/>
                </a:schemeClr>
              </a:solidFill>
            </a:endParaRPr>
          </a:p>
        </p:txBody>
      </p:sp>
      <p:pic>
        <p:nvPicPr>
          <p:cNvPr id="5" name="Picture 4">
            <a:extLst>
              <a:ext uri="{FF2B5EF4-FFF2-40B4-BE49-F238E27FC236}">
                <a16:creationId xmlns:a16="http://schemas.microsoft.com/office/drawing/2014/main" id="{7D00F5A0-A323-40A0-8B19-67B791958F92}"/>
              </a:ext>
            </a:extLst>
          </p:cNvPr>
          <p:cNvPicPr>
            <a:picLocks noChangeAspect="1"/>
          </p:cNvPicPr>
          <p:nvPr/>
        </p:nvPicPr>
        <p:blipFill>
          <a:blip r:embed="rId2"/>
          <a:stretch>
            <a:fillRect/>
          </a:stretch>
        </p:blipFill>
        <p:spPr>
          <a:xfrm>
            <a:off x="4849812" y="136525"/>
            <a:ext cx="5895975" cy="6468863"/>
          </a:xfrm>
          <a:prstGeom prst="rect">
            <a:avLst/>
          </a:prstGeom>
        </p:spPr>
      </p:pic>
    </p:spTree>
    <p:extLst>
      <p:ext uri="{BB962C8B-B14F-4D97-AF65-F5344CB8AC3E}">
        <p14:creationId xmlns:p14="http://schemas.microsoft.com/office/powerpoint/2010/main" val="1851620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 Core –</a:t>
            </a:r>
            <a:r>
              <a:rPr lang="en-US" dirty="0" err="1"/>
              <a:t>SecMain.c</a:t>
            </a:r>
            <a:endParaRPr lang="en-US" dirty="0"/>
          </a:p>
        </p:txBody>
      </p:sp>
      <p:sp>
        <p:nvSpPr>
          <p:cNvPr id="3" name="Content Placeholder 2"/>
          <p:cNvSpPr>
            <a:spLocks noGrp="1"/>
          </p:cNvSpPr>
          <p:nvPr>
            <p:ph sz="quarter" idx="13"/>
          </p:nvPr>
        </p:nvSpPr>
        <p:spPr/>
        <p:txBody>
          <a:bodyPr>
            <a:normAutofit/>
          </a:bodyPr>
          <a:lstStyle/>
          <a:p>
            <a:r>
              <a:rPr lang="en-US" sz="2267" dirty="0">
                <a:solidFill>
                  <a:schemeClr val="tx1"/>
                </a:solidFill>
              </a:rPr>
              <a:t>The flow of Config-A is in slide 33</a:t>
            </a:r>
          </a:p>
          <a:p>
            <a:r>
              <a:rPr lang="en-US" sz="2267" dirty="0">
                <a:solidFill>
                  <a:schemeClr val="tx1"/>
                </a:solidFill>
              </a:rPr>
              <a:t>The flow of Config-B is in slide 34</a:t>
            </a:r>
          </a:p>
        </p:txBody>
      </p:sp>
    </p:spTree>
    <p:extLst>
      <p:ext uri="{BB962C8B-B14F-4D97-AF65-F5344CB8AC3E}">
        <p14:creationId xmlns:p14="http://schemas.microsoft.com/office/powerpoint/2010/main" val="3767236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58240"/>
          </a:xfrm>
        </p:spPr>
        <p:txBody>
          <a:bodyPr/>
          <a:lstStyle/>
          <a:p>
            <a:r>
              <a:rPr lang="en-US" dirty="0"/>
              <a:t>Config-A </a:t>
            </a:r>
            <a:r>
              <a:rPr lang="en-US" sz="2400" dirty="0"/>
              <a:t>(</a:t>
            </a:r>
            <a:r>
              <a:rPr lang="en-US" sz="2400" dirty="0" err="1"/>
              <a:t>OvmfPkg</a:t>
            </a:r>
            <a:r>
              <a:rPr lang="en-US" sz="2400" dirty="0"/>
              <a:t>/Sec/</a:t>
            </a:r>
            <a:r>
              <a:rPr lang="en-US" sz="2400" dirty="0" err="1"/>
              <a:t>SecMain.c</a:t>
            </a:r>
            <a:r>
              <a:rPr lang="en-US" sz="2400" dirty="0"/>
              <a:t>)</a:t>
            </a:r>
          </a:p>
        </p:txBody>
      </p:sp>
      <p:sp>
        <p:nvSpPr>
          <p:cNvPr id="6" name="Rectangle: Rounded Corners 5">
            <a:extLst>
              <a:ext uri="{FF2B5EF4-FFF2-40B4-BE49-F238E27FC236}">
                <a16:creationId xmlns:a16="http://schemas.microsoft.com/office/drawing/2014/main" id="{7027CD87-A7EA-4308-B1F9-74AA88AF337E}"/>
              </a:ext>
            </a:extLst>
          </p:cNvPr>
          <p:cNvSpPr/>
          <p:nvPr/>
        </p:nvSpPr>
        <p:spPr>
          <a:xfrm>
            <a:off x="871370" y="1753496"/>
            <a:ext cx="2323652" cy="40878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a:t>
            </a:r>
            <a:r>
              <a:rPr lang="en-US" dirty="0" err="1">
                <a:solidFill>
                  <a:schemeClr val="tx1"/>
                </a:solidFill>
              </a:rPr>
              <a:t>Tdx</a:t>
            </a:r>
            <a:r>
              <a:rPr lang="en-US" dirty="0">
                <a:solidFill>
                  <a:schemeClr val="tx1"/>
                </a:solidFill>
              </a:rPr>
              <a:t> Supported</a:t>
            </a:r>
          </a:p>
        </p:txBody>
      </p:sp>
      <p:sp>
        <p:nvSpPr>
          <p:cNvPr id="7" name="Flowchart: Decision 6">
            <a:extLst>
              <a:ext uri="{FF2B5EF4-FFF2-40B4-BE49-F238E27FC236}">
                <a16:creationId xmlns:a16="http://schemas.microsoft.com/office/drawing/2014/main" id="{70BF77C3-7E64-4DC8-BDE0-A413CF4CC348}"/>
              </a:ext>
            </a:extLst>
          </p:cNvPr>
          <p:cNvSpPr/>
          <p:nvPr/>
        </p:nvSpPr>
        <p:spPr>
          <a:xfrm>
            <a:off x="1385047" y="2525360"/>
            <a:ext cx="1296297" cy="753033"/>
          </a:xfrm>
          <a:prstGeom prst="flowChartDecisi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Tdx</a:t>
            </a:r>
            <a:r>
              <a:rPr lang="en-US" dirty="0">
                <a:solidFill>
                  <a:schemeClr val="tx1"/>
                </a:solidFill>
              </a:rPr>
              <a:t>?</a:t>
            </a:r>
          </a:p>
        </p:txBody>
      </p:sp>
      <p:sp>
        <p:nvSpPr>
          <p:cNvPr id="8" name="Rectangle: Rounded Corners 7">
            <a:extLst>
              <a:ext uri="{FF2B5EF4-FFF2-40B4-BE49-F238E27FC236}">
                <a16:creationId xmlns:a16="http://schemas.microsoft.com/office/drawing/2014/main" id="{D17CD94B-D5A6-4DDE-B01F-C922771747CD}"/>
              </a:ext>
            </a:extLst>
          </p:cNvPr>
          <p:cNvSpPr/>
          <p:nvPr/>
        </p:nvSpPr>
        <p:spPr>
          <a:xfrm>
            <a:off x="3670150" y="3861103"/>
            <a:ext cx="1848521" cy="40878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Parse Td Hob</a:t>
            </a:r>
          </a:p>
        </p:txBody>
      </p:sp>
      <p:sp>
        <p:nvSpPr>
          <p:cNvPr id="9" name="Rectangle: Rounded Corners 8">
            <a:extLst>
              <a:ext uri="{FF2B5EF4-FFF2-40B4-BE49-F238E27FC236}">
                <a16:creationId xmlns:a16="http://schemas.microsoft.com/office/drawing/2014/main" id="{C7173711-0509-4F87-A613-E34B6A26F1A9}"/>
              </a:ext>
            </a:extLst>
          </p:cNvPr>
          <p:cNvSpPr/>
          <p:nvPr/>
        </p:nvSpPr>
        <p:spPr>
          <a:xfrm>
            <a:off x="3670151" y="4494911"/>
            <a:ext cx="1848522" cy="40878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Accept Memory</a:t>
            </a:r>
          </a:p>
        </p:txBody>
      </p:sp>
      <p:sp>
        <p:nvSpPr>
          <p:cNvPr id="10" name="Rectangle: Rounded Corners 9">
            <a:extLst>
              <a:ext uri="{FF2B5EF4-FFF2-40B4-BE49-F238E27FC236}">
                <a16:creationId xmlns:a16="http://schemas.microsoft.com/office/drawing/2014/main" id="{88B3908F-D181-4E44-B4D8-FAEC7AC0FC1A}"/>
              </a:ext>
            </a:extLst>
          </p:cNvPr>
          <p:cNvSpPr/>
          <p:nvPr/>
        </p:nvSpPr>
        <p:spPr>
          <a:xfrm>
            <a:off x="989702" y="5538402"/>
            <a:ext cx="2086085" cy="408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SecStartupPhase2</a:t>
            </a:r>
          </a:p>
        </p:txBody>
      </p:sp>
      <p:sp>
        <p:nvSpPr>
          <p:cNvPr id="11" name="Rectangle: Rounded Corners 10">
            <a:extLst>
              <a:ext uri="{FF2B5EF4-FFF2-40B4-BE49-F238E27FC236}">
                <a16:creationId xmlns:a16="http://schemas.microsoft.com/office/drawing/2014/main" id="{581EB793-ED6A-4886-8FA5-BC887053B267}"/>
              </a:ext>
            </a:extLst>
          </p:cNvPr>
          <p:cNvSpPr/>
          <p:nvPr/>
        </p:nvSpPr>
        <p:spPr>
          <a:xfrm>
            <a:off x="3670149" y="3224605"/>
            <a:ext cx="1848521" cy="40878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TdxInialize</a:t>
            </a:r>
            <a:endParaRPr lang="en-US" dirty="0">
              <a:solidFill>
                <a:schemeClr val="tx1"/>
              </a:solidFill>
            </a:endParaRPr>
          </a:p>
        </p:txBody>
      </p:sp>
      <p:sp>
        <p:nvSpPr>
          <p:cNvPr id="12" name="Rectangle: Rounded Corners 11">
            <a:extLst>
              <a:ext uri="{FF2B5EF4-FFF2-40B4-BE49-F238E27FC236}">
                <a16:creationId xmlns:a16="http://schemas.microsoft.com/office/drawing/2014/main" id="{28DE1F58-19B4-4805-AEA7-9081EC740562}"/>
              </a:ext>
            </a:extLst>
          </p:cNvPr>
          <p:cNvSpPr/>
          <p:nvPr/>
        </p:nvSpPr>
        <p:spPr>
          <a:xfrm>
            <a:off x="990152" y="3656708"/>
            <a:ext cx="2086085" cy="753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Legacy OVMF flow</a:t>
            </a:r>
          </a:p>
        </p:txBody>
      </p:sp>
      <p:sp>
        <p:nvSpPr>
          <p:cNvPr id="13" name="Arrow: Down 12">
            <a:extLst>
              <a:ext uri="{FF2B5EF4-FFF2-40B4-BE49-F238E27FC236}">
                <a16:creationId xmlns:a16="http://schemas.microsoft.com/office/drawing/2014/main" id="{91BBE45B-59CA-43B5-960A-8C26D55D69B4}"/>
              </a:ext>
            </a:extLst>
          </p:cNvPr>
          <p:cNvSpPr/>
          <p:nvPr/>
        </p:nvSpPr>
        <p:spPr>
          <a:xfrm>
            <a:off x="1839558" y="1158240"/>
            <a:ext cx="365760" cy="595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139E8E0-D4DB-4896-9CE0-C131C035A5B8}"/>
              </a:ext>
            </a:extLst>
          </p:cNvPr>
          <p:cNvSpPr txBox="1"/>
          <p:nvPr/>
        </p:nvSpPr>
        <p:spPr>
          <a:xfrm>
            <a:off x="391172" y="1039912"/>
            <a:ext cx="1539332" cy="369332"/>
          </a:xfrm>
          <a:prstGeom prst="rect">
            <a:avLst/>
          </a:prstGeom>
          <a:noFill/>
        </p:spPr>
        <p:txBody>
          <a:bodyPr wrap="none" rtlCol="0">
            <a:spAutoFit/>
          </a:bodyPr>
          <a:lstStyle/>
          <a:p>
            <a:r>
              <a:rPr lang="en-US" dirty="0"/>
              <a:t>From </a:t>
            </a:r>
            <a:r>
              <a:rPr lang="en-US" dirty="0" err="1"/>
              <a:t>SecEntry</a:t>
            </a:r>
            <a:endParaRPr lang="en-US" dirty="0"/>
          </a:p>
        </p:txBody>
      </p:sp>
      <p:cxnSp>
        <p:nvCxnSpPr>
          <p:cNvPr id="16" name="Straight Arrow Connector 15">
            <a:extLst>
              <a:ext uri="{FF2B5EF4-FFF2-40B4-BE49-F238E27FC236}">
                <a16:creationId xmlns:a16="http://schemas.microsoft.com/office/drawing/2014/main" id="{653930C8-09D4-4363-A916-F5D0DA4B3466}"/>
              </a:ext>
            </a:extLst>
          </p:cNvPr>
          <p:cNvCxnSpPr>
            <a:stCxn id="6" idx="2"/>
            <a:endCxn id="7" idx="0"/>
          </p:cNvCxnSpPr>
          <p:nvPr/>
        </p:nvCxnSpPr>
        <p:spPr>
          <a:xfrm>
            <a:off x="2033196" y="2162285"/>
            <a:ext cx="0" cy="363075"/>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5508CD1-3DE9-46BD-92CB-F02C3A869409}"/>
              </a:ext>
            </a:extLst>
          </p:cNvPr>
          <p:cNvCxnSpPr>
            <a:cxnSpLocks/>
            <a:stCxn id="7" idx="2"/>
            <a:endCxn id="12" idx="0"/>
          </p:cNvCxnSpPr>
          <p:nvPr/>
        </p:nvCxnSpPr>
        <p:spPr>
          <a:xfrm flipH="1">
            <a:off x="2033195" y="3278393"/>
            <a:ext cx="1" cy="378315"/>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id="{CE78D65B-D613-4A64-AEBB-9F1D76CBD9A0}"/>
              </a:ext>
            </a:extLst>
          </p:cNvPr>
          <p:cNvCxnSpPr>
            <a:stCxn id="7" idx="3"/>
            <a:endCxn id="11" idx="0"/>
          </p:cNvCxnSpPr>
          <p:nvPr/>
        </p:nvCxnSpPr>
        <p:spPr>
          <a:xfrm>
            <a:off x="2681344" y="2901877"/>
            <a:ext cx="1913066" cy="322728"/>
          </a:xfrm>
          <a:prstGeom prst="bentConnector2">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2B027AD6-BA15-4B8F-930B-6C03BD33A969}"/>
              </a:ext>
            </a:extLst>
          </p:cNvPr>
          <p:cNvCxnSpPr>
            <a:stCxn id="11" idx="2"/>
            <a:endCxn id="8" idx="0"/>
          </p:cNvCxnSpPr>
          <p:nvPr/>
        </p:nvCxnSpPr>
        <p:spPr>
          <a:xfrm>
            <a:off x="4594410" y="3633394"/>
            <a:ext cx="1" cy="227709"/>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AA7932FE-EA68-445C-B405-C31427194917}"/>
              </a:ext>
            </a:extLst>
          </p:cNvPr>
          <p:cNvCxnSpPr>
            <a:stCxn id="8" idx="2"/>
            <a:endCxn id="9" idx="0"/>
          </p:cNvCxnSpPr>
          <p:nvPr/>
        </p:nvCxnSpPr>
        <p:spPr>
          <a:xfrm>
            <a:off x="4594411" y="4269892"/>
            <a:ext cx="1" cy="225019"/>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Connector: Elbow 29">
            <a:extLst>
              <a:ext uri="{FF2B5EF4-FFF2-40B4-BE49-F238E27FC236}">
                <a16:creationId xmlns:a16="http://schemas.microsoft.com/office/drawing/2014/main" id="{0BCDED9D-9BC0-4E8D-887D-5420B2ABF4A8}"/>
              </a:ext>
            </a:extLst>
          </p:cNvPr>
          <p:cNvCxnSpPr>
            <a:stCxn id="9" idx="2"/>
            <a:endCxn id="10" idx="0"/>
          </p:cNvCxnSpPr>
          <p:nvPr/>
        </p:nvCxnSpPr>
        <p:spPr>
          <a:xfrm rot="5400000">
            <a:off x="2996228" y="3940218"/>
            <a:ext cx="634702" cy="2561667"/>
          </a:xfrm>
          <a:prstGeom prst="bentConnector3">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Connector: Elbow 31">
            <a:extLst>
              <a:ext uri="{FF2B5EF4-FFF2-40B4-BE49-F238E27FC236}">
                <a16:creationId xmlns:a16="http://schemas.microsoft.com/office/drawing/2014/main" id="{D99BD454-2117-49EC-9F1F-1C442B2991B2}"/>
              </a:ext>
            </a:extLst>
          </p:cNvPr>
          <p:cNvCxnSpPr>
            <a:cxnSpLocks/>
            <a:stCxn id="12" idx="2"/>
            <a:endCxn id="10" idx="0"/>
          </p:cNvCxnSpPr>
          <p:nvPr/>
        </p:nvCxnSpPr>
        <p:spPr>
          <a:xfrm rot="5400000">
            <a:off x="1468640" y="4973846"/>
            <a:ext cx="1128661" cy="450"/>
          </a:xfrm>
          <a:prstGeom prst="bentConnector3">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5" name="Rectangle: Rounded Corners 34">
            <a:extLst>
              <a:ext uri="{FF2B5EF4-FFF2-40B4-BE49-F238E27FC236}">
                <a16:creationId xmlns:a16="http://schemas.microsoft.com/office/drawing/2014/main" id="{9F35BAA4-C69A-4C75-942C-F2E7879E429B}"/>
              </a:ext>
            </a:extLst>
          </p:cNvPr>
          <p:cNvSpPr/>
          <p:nvPr/>
        </p:nvSpPr>
        <p:spPr>
          <a:xfrm>
            <a:off x="6069104" y="1459455"/>
            <a:ext cx="2086085" cy="408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PEI Start</a:t>
            </a:r>
          </a:p>
        </p:txBody>
      </p:sp>
      <p:sp>
        <p:nvSpPr>
          <p:cNvPr id="36" name="Rectangle: Rounded Corners 35">
            <a:extLst>
              <a:ext uri="{FF2B5EF4-FFF2-40B4-BE49-F238E27FC236}">
                <a16:creationId xmlns:a16="http://schemas.microsoft.com/office/drawing/2014/main" id="{7DFC9534-3A60-47F4-BF88-B40A8E879CCE}"/>
              </a:ext>
            </a:extLst>
          </p:cNvPr>
          <p:cNvSpPr/>
          <p:nvPr/>
        </p:nvSpPr>
        <p:spPr>
          <a:xfrm>
            <a:off x="6081656" y="2144359"/>
            <a:ext cx="2086085" cy="996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Initialize the dispatch of the PEI Foundation</a:t>
            </a:r>
          </a:p>
        </p:txBody>
      </p:sp>
      <p:sp>
        <p:nvSpPr>
          <p:cNvPr id="37" name="Rectangle: Rounded Corners 36">
            <a:extLst>
              <a:ext uri="{FF2B5EF4-FFF2-40B4-BE49-F238E27FC236}">
                <a16:creationId xmlns:a16="http://schemas.microsoft.com/office/drawing/2014/main" id="{8D3CEA7D-91BB-49C4-9E42-24D606BF70B9}"/>
              </a:ext>
            </a:extLst>
          </p:cNvPr>
          <p:cNvSpPr/>
          <p:nvPr/>
        </p:nvSpPr>
        <p:spPr>
          <a:xfrm>
            <a:off x="6079861" y="3347430"/>
            <a:ext cx="2086085" cy="536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Invoke PEIMs</a:t>
            </a:r>
          </a:p>
        </p:txBody>
      </p:sp>
      <p:sp>
        <p:nvSpPr>
          <p:cNvPr id="38" name="Rectangle: Rounded Corners 37">
            <a:extLst>
              <a:ext uri="{FF2B5EF4-FFF2-40B4-BE49-F238E27FC236}">
                <a16:creationId xmlns:a16="http://schemas.microsoft.com/office/drawing/2014/main" id="{F66F0C37-FE22-49F0-A89F-9B995E8762EC}"/>
              </a:ext>
            </a:extLst>
          </p:cNvPr>
          <p:cNvSpPr/>
          <p:nvPr/>
        </p:nvSpPr>
        <p:spPr>
          <a:xfrm>
            <a:off x="8829340" y="2043069"/>
            <a:ext cx="2487705" cy="611381"/>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OvmfPkg</a:t>
            </a:r>
            <a:r>
              <a:rPr lang="en-US" dirty="0">
                <a:solidFill>
                  <a:schemeClr val="tx1"/>
                </a:solidFill>
              </a:rPr>
              <a:t>/</a:t>
            </a:r>
            <a:r>
              <a:rPr lang="en-US" dirty="0" err="1">
                <a:solidFill>
                  <a:schemeClr val="tx1"/>
                </a:solidFill>
              </a:rPr>
              <a:t>PlatformPei</a:t>
            </a:r>
            <a:endParaRPr lang="en-US" dirty="0">
              <a:solidFill>
                <a:schemeClr val="tx1"/>
              </a:solidFill>
            </a:endParaRPr>
          </a:p>
        </p:txBody>
      </p:sp>
      <p:cxnSp>
        <p:nvCxnSpPr>
          <p:cNvPr id="51" name="Straight Arrow Connector 50">
            <a:extLst>
              <a:ext uri="{FF2B5EF4-FFF2-40B4-BE49-F238E27FC236}">
                <a16:creationId xmlns:a16="http://schemas.microsoft.com/office/drawing/2014/main" id="{EFC4DBA9-89B7-4AE7-AFCD-A8F87BA73F7D}"/>
              </a:ext>
            </a:extLst>
          </p:cNvPr>
          <p:cNvCxnSpPr>
            <a:endCxn id="38" idx="1"/>
          </p:cNvCxnSpPr>
          <p:nvPr/>
        </p:nvCxnSpPr>
        <p:spPr>
          <a:xfrm flipV="1">
            <a:off x="8155188" y="2348760"/>
            <a:ext cx="674152" cy="1060521"/>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F512A60-A5D2-4477-B62A-3167ED6E345D}"/>
              </a:ext>
            </a:extLst>
          </p:cNvPr>
          <p:cNvCxnSpPr>
            <a:cxnSpLocks/>
            <a:endCxn id="37" idx="3"/>
          </p:cNvCxnSpPr>
          <p:nvPr/>
        </p:nvCxnSpPr>
        <p:spPr>
          <a:xfrm flipH="1">
            <a:off x="8165946" y="2618600"/>
            <a:ext cx="674152" cy="99687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6" name="Rectangle 55">
            <a:extLst>
              <a:ext uri="{FF2B5EF4-FFF2-40B4-BE49-F238E27FC236}">
                <a16:creationId xmlns:a16="http://schemas.microsoft.com/office/drawing/2014/main" id="{E010359B-5D87-4267-A43F-A08594461791}"/>
              </a:ext>
            </a:extLst>
          </p:cNvPr>
          <p:cNvSpPr/>
          <p:nvPr/>
        </p:nvSpPr>
        <p:spPr>
          <a:xfrm>
            <a:off x="8829340" y="2663864"/>
            <a:ext cx="2476947" cy="82967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Relocate </a:t>
            </a:r>
            <a:r>
              <a:rPr lang="en-US" dirty="0" err="1">
                <a:solidFill>
                  <a:schemeClr val="tx1"/>
                </a:solidFill>
              </a:rPr>
              <a:t>TdMailbox</a:t>
            </a:r>
            <a:endParaRPr lang="en-US" dirty="0">
              <a:solidFill>
                <a:schemeClr val="tx1"/>
              </a:solidFill>
            </a:endParaRPr>
          </a:p>
          <a:p>
            <a:pPr algn="ctr"/>
            <a:r>
              <a:rPr lang="en-US" dirty="0">
                <a:solidFill>
                  <a:schemeClr val="tx1"/>
                </a:solidFill>
              </a:rPr>
              <a:t>Prepare DXE Hobs</a:t>
            </a:r>
          </a:p>
          <a:p>
            <a:pPr algn="ctr"/>
            <a:r>
              <a:rPr lang="en-US" dirty="0">
                <a:solidFill>
                  <a:schemeClr val="tx1"/>
                </a:solidFill>
              </a:rPr>
              <a:t>Init </a:t>
            </a:r>
            <a:r>
              <a:rPr lang="en-US" dirty="0" err="1">
                <a:solidFill>
                  <a:schemeClr val="tx1"/>
                </a:solidFill>
              </a:rPr>
              <a:t>Tdx</a:t>
            </a:r>
            <a:r>
              <a:rPr lang="en-US" dirty="0">
                <a:solidFill>
                  <a:schemeClr val="tx1"/>
                </a:solidFill>
              </a:rPr>
              <a:t> Platform</a:t>
            </a:r>
          </a:p>
        </p:txBody>
      </p:sp>
      <p:cxnSp>
        <p:nvCxnSpPr>
          <p:cNvPr id="58" name="Connector: Elbow 57">
            <a:extLst>
              <a:ext uri="{FF2B5EF4-FFF2-40B4-BE49-F238E27FC236}">
                <a16:creationId xmlns:a16="http://schemas.microsoft.com/office/drawing/2014/main" id="{C682CF56-8762-4817-88AE-F8368D02E6DA}"/>
              </a:ext>
            </a:extLst>
          </p:cNvPr>
          <p:cNvCxnSpPr>
            <a:cxnSpLocks/>
            <a:stCxn id="10" idx="2"/>
            <a:endCxn id="35" idx="0"/>
          </p:cNvCxnSpPr>
          <p:nvPr/>
        </p:nvCxnSpPr>
        <p:spPr>
          <a:xfrm rot="5400000" flipH="1" flipV="1">
            <a:off x="2328578" y="1163622"/>
            <a:ext cx="4487736" cy="5079402"/>
          </a:xfrm>
          <a:prstGeom prst="bentConnector5">
            <a:avLst>
              <a:gd name="adj1" fmla="val -11327"/>
              <a:gd name="adj2" fmla="val 72238"/>
              <a:gd name="adj3" fmla="val 10509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773B7A38-E7E6-4E6A-93D0-76D1D27F05A3}"/>
              </a:ext>
            </a:extLst>
          </p:cNvPr>
          <p:cNvSpPr/>
          <p:nvPr/>
        </p:nvSpPr>
        <p:spPr>
          <a:xfrm>
            <a:off x="6080312" y="4107634"/>
            <a:ext cx="2086085" cy="996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state to hand off to DXE IPL PPI</a:t>
            </a:r>
          </a:p>
        </p:txBody>
      </p:sp>
      <p:sp>
        <p:nvSpPr>
          <p:cNvPr id="64" name="Rectangle: Rounded Corners 63">
            <a:extLst>
              <a:ext uri="{FF2B5EF4-FFF2-40B4-BE49-F238E27FC236}">
                <a16:creationId xmlns:a16="http://schemas.microsoft.com/office/drawing/2014/main" id="{AC327BAC-DD75-422C-97E7-906AE3212D73}"/>
              </a:ext>
            </a:extLst>
          </p:cNvPr>
          <p:cNvSpPr/>
          <p:nvPr/>
        </p:nvSpPr>
        <p:spPr>
          <a:xfrm>
            <a:off x="6080312" y="5327737"/>
            <a:ext cx="2086085" cy="996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state to hand off to DXE IPL PPI</a:t>
            </a:r>
          </a:p>
        </p:txBody>
      </p:sp>
      <p:sp>
        <p:nvSpPr>
          <p:cNvPr id="65" name="Rectangle: Rounded Corners 64">
            <a:extLst>
              <a:ext uri="{FF2B5EF4-FFF2-40B4-BE49-F238E27FC236}">
                <a16:creationId xmlns:a16="http://schemas.microsoft.com/office/drawing/2014/main" id="{62852511-C5A0-45D5-BB63-A6EE857E2D65}"/>
              </a:ext>
            </a:extLst>
          </p:cNvPr>
          <p:cNvSpPr/>
          <p:nvPr/>
        </p:nvSpPr>
        <p:spPr>
          <a:xfrm>
            <a:off x="8818582" y="4362690"/>
            <a:ext cx="2487705" cy="1175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DXE IPL PEIM</a:t>
            </a:r>
          </a:p>
          <a:p>
            <a:pPr algn="ctr"/>
            <a:endParaRPr lang="en-US" dirty="0"/>
          </a:p>
          <a:p>
            <a:pPr algn="ctr"/>
            <a:r>
              <a:rPr lang="en-US" dirty="0"/>
              <a:t>Load/Start </a:t>
            </a:r>
            <a:r>
              <a:rPr lang="en-US" dirty="0" err="1"/>
              <a:t>Dxe</a:t>
            </a:r>
            <a:endParaRPr lang="en-US" dirty="0"/>
          </a:p>
        </p:txBody>
      </p:sp>
      <p:cxnSp>
        <p:nvCxnSpPr>
          <p:cNvPr id="67" name="Straight Arrow Connector 66">
            <a:extLst>
              <a:ext uri="{FF2B5EF4-FFF2-40B4-BE49-F238E27FC236}">
                <a16:creationId xmlns:a16="http://schemas.microsoft.com/office/drawing/2014/main" id="{0AF0843A-F4FE-4E55-B005-7760052F7261}"/>
              </a:ext>
            </a:extLst>
          </p:cNvPr>
          <p:cNvCxnSpPr>
            <a:endCxn id="65" idx="1"/>
          </p:cNvCxnSpPr>
          <p:nvPr/>
        </p:nvCxnSpPr>
        <p:spPr>
          <a:xfrm flipV="1">
            <a:off x="8198671" y="4950546"/>
            <a:ext cx="619911" cy="664946"/>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18CC458C-C314-442A-97A4-9BB206ED57D3}"/>
              </a:ext>
            </a:extLst>
          </p:cNvPr>
          <p:cNvCxnSpPr/>
          <p:nvPr/>
        </p:nvCxnSpPr>
        <p:spPr>
          <a:xfrm>
            <a:off x="8198671" y="3754419"/>
            <a:ext cx="708661" cy="608271"/>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C772C40C-B4D3-4298-BD42-D4453D01F25C}"/>
              </a:ext>
            </a:extLst>
          </p:cNvPr>
          <p:cNvCxnSpPr/>
          <p:nvPr/>
        </p:nvCxnSpPr>
        <p:spPr>
          <a:xfrm flipH="1" flipV="1">
            <a:off x="8155188" y="3901445"/>
            <a:ext cx="663394" cy="593466"/>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B8A8A57F-C1CD-4D99-AF84-5758935D0A9D}"/>
              </a:ext>
            </a:extLst>
          </p:cNvPr>
          <p:cNvCxnSpPr>
            <a:stCxn id="35" idx="2"/>
            <a:endCxn id="36" idx="0"/>
          </p:cNvCxnSpPr>
          <p:nvPr/>
        </p:nvCxnSpPr>
        <p:spPr>
          <a:xfrm>
            <a:off x="7112147" y="1868244"/>
            <a:ext cx="12552" cy="2761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66CA940-7192-4A8F-8B3F-03DA35ADCF1F}"/>
              </a:ext>
            </a:extLst>
          </p:cNvPr>
          <p:cNvCxnSpPr>
            <a:stCxn id="36" idx="2"/>
            <a:endCxn id="37" idx="0"/>
          </p:cNvCxnSpPr>
          <p:nvPr/>
        </p:nvCxnSpPr>
        <p:spPr>
          <a:xfrm flipH="1">
            <a:off x="7122904" y="3141229"/>
            <a:ext cx="1795" cy="2062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1E2F173-E69B-454E-A484-16A9FB500B40}"/>
              </a:ext>
            </a:extLst>
          </p:cNvPr>
          <p:cNvCxnSpPr>
            <a:stCxn id="37" idx="2"/>
            <a:endCxn id="63" idx="0"/>
          </p:cNvCxnSpPr>
          <p:nvPr/>
        </p:nvCxnSpPr>
        <p:spPr>
          <a:xfrm>
            <a:off x="7122904" y="3883509"/>
            <a:ext cx="451" cy="2241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1C7BDCD-5105-4298-9DF8-04FDE6AFF4F7}"/>
              </a:ext>
            </a:extLst>
          </p:cNvPr>
          <p:cNvCxnSpPr>
            <a:stCxn id="63" idx="2"/>
            <a:endCxn id="64" idx="0"/>
          </p:cNvCxnSpPr>
          <p:nvPr/>
        </p:nvCxnSpPr>
        <p:spPr>
          <a:xfrm>
            <a:off x="7123355" y="5104504"/>
            <a:ext cx="0" cy="2232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0" name="Arrow: Down 79">
            <a:extLst>
              <a:ext uri="{FF2B5EF4-FFF2-40B4-BE49-F238E27FC236}">
                <a16:creationId xmlns:a16="http://schemas.microsoft.com/office/drawing/2014/main" id="{3BC65298-92CB-4C81-8448-AE2EC85ADDEB}"/>
              </a:ext>
            </a:extLst>
          </p:cNvPr>
          <p:cNvSpPr/>
          <p:nvPr/>
        </p:nvSpPr>
        <p:spPr>
          <a:xfrm>
            <a:off x="9879554" y="5538402"/>
            <a:ext cx="365760" cy="595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2547CCB7-846E-4E05-80E2-73E7D5146347}"/>
              </a:ext>
            </a:extLst>
          </p:cNvPr>
          <p:cNvSpPr txBox="1"/>
          <p:nvPr/>
        </p:nvSpPr>
        <p:spPr>
          <a:xfrm>
            <a:off x="9549683" y="6222885"/>
            <a:ext cx="1047018" cy="369332"/>
          </a:xfrm>
          <a:prstGeom prst="rect">
            <a:avLst/>
          </a:prstGeom>
          <a:noFill/>
        </p:spPr>
        <p:txBody>
          <a:bodyPr wrap="none" rtlCol="0">
            <a:spAutoFit/>
          </a:bodyPr>
          <a:lstStyle/>
          <a:p>
            <a:r>
              <a:rPr lang="en-US" dirty="0"/>
              <a:t>DXE Core</a:t>
            </a:r>
          </a:p>
        </p:txBody>
      </p:sp>
      <p:sp>
        <p:nvSpPr>
          <p:cNvPr id="82" name="Rectangle: Rounded Corners 81">
            <a:extLst>
              <a:ext uri="{FF2B5EF4-FFF2-40B4-BE49-F238E27FC236}">
                <a16:creationId xmlns:a16="http://schemas.microsoft.com/office/drawing/2014/main" id="{C9DFC248-2244-4E61-92AD-928A731ECCBA}"/>
              </a:ext>
            </a:extLst>
          </p:cNvPr>
          <p:cNvSpPr/>
          <p:nvPr/>
        </p:nvSpPr>
        <p:spPr>
          <a:xfrm>
            <a:off x="8198672" y="324072"/>
            <a:ext cx="1351012" cy="246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Rounded Corners 82">
            <a:extLst>
              <a:ext uri="{FF2B5EF4-FFF2-40B4-BE49-F238E27FC236}">
                <a16:creationId xmlns:a16="http://schemas.microsoft.com/office/drawing/2014/main" id="{5F67A689-347F-4FA6-ACDE-18FD851963AC}"/>
              </a:ext>
            </a:extLst>
          </p:cNvPr>
          <p:cNvSpPr/>
          <p:nvPr/>
        </p:nvSpPr>
        <p:spPr>
          <a:xfrm>
            <a:off x="8198672" y="597061"/>
            <a:ext cx="1351012" cy="24608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4" name="Rectangle: Rounded Corners 83">
            <a:extLst>
              <a:ext uri="{FF2B5EF4-FFF2-40B4-BE49-F238E27FC236}">
                <a16:creationId xmlns:a16="http://schemas.microsoft.com/office/drawing/2014/main" id="{7B4F14CA-6100-4AFC-9D0B-318BBF7B63AB}"/>
              </a:ext>
            </a:extLst>
          </p:cNvPr>
          <p:cNvSpPr/>
          <p:nvPr/>
        </p:nvSpPr>
        <p:spPr>
          <a:xfrm>
            <a:off x="8200463" y="867796"/>
            <a:ext cx="1351012" cy="24608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5" name="TextBox 84">
            <a:extLst>
              <a:ext uri="{FF2B5EF4-FFF2-40B4-BE49-F238E27FC236}">
                <a16:creationId xmlns:a16="http://schemas.microsoft.com/office/drawing/2014/main" id="{FC283E9C-7883-4703-99B5-2D86D06EE2F9}"/>
              </a:ext>
            </a:extLst>
          </p:cNvPr>
          <p:cNvSpPr txBox="1"/>
          <p:nvPr/>
        </p:nvSpPr>
        <p:spPr>
          <a:xfrm>
            <a:off x="9879554" y="265783"/>
            <a:ext cx="897040" cy="369332"/>
          </a:xfrm>
          <a:prstGeom prst="rect">
            <a:avLst/>
          </a:prstGeom>
          <a:noFill/>
        </p:spPr>
        <p:txBody>
          <a:bodyPr wrap="none" rtlCol="0">
            <a:spAutoFit/>
          </a:bodyPr>
          <a:lstStyle/>
          <a:p>
            <a:r>
              <a:rPr lang="en-US" dirty="0"/>
              <a:t>Existing</a:t>
            </a:r>
          </a:p>
        </p:txBody>
      </p:sp>
      <p:sp>
        <p:nvSpPr>
          <p:cNvPr id="86" name="TextBox 85">
            <a:extLst>
              <a:ext uri="{FF2B5EF4-FFF2-40B4-BE49-F238E27FC236}">
                <a16:creationId xmlns:a16="http://schemas.microsoft.com/office/drawing/2014/main" id="{B5D81055-1987-461D-BFE7-C39484379FCC}"/>
              </a:ext>
            </a:extLst>
          </p:cNvPr>
          <p:cNvSpPr txBox="1"/>
          <p:nvPr/>
        </p:nvSpPr>
        <p:spPr>
          <a:xfrm>
            <a:off x="9870590" y="536517"/>
            <a:ext cx="995978" cy="369332"/>
          </a:xfrm>
          <a:prstGeom prst="rect">
            <a:avLst/>
          </a:prstGeom>
          <a:noFill/>
        </p:spPr>
        <p:txBody>
          <a:bodyPr wrap="none" rtlCol="0">
            <a:spAutoFit/>
          </a:bodyPr>
          <a:lstStyle/>
          <a:p>
            <a:r>
              <a:rPr lang="en-US" dirty="0"/>
              <a:t>Updated</a:t>
            </a:r>
          </a:p>
        </p:txBody>
      </p:sp>
      <p:sp>
        <p:nvSpPr>
          <p:cNvPr id="87" name="TextBox 86">
            <a:extLst>
              <a:ext uri="{FF2B5EF4-FFF2-40B4-BE49-F238E27FC236}">
                <a16:creationId xmlns:a16="http://schemas.microsoft.com/office/drawing/2014/main" id="{473FEB45-5437-439B-B309-316648EB8CA9}"/>
              </a:ext>
            </a:extLst>
          </p:cNvPr>
          <p:cNvSpPr txBox="1"/>
          <p:nvPr/>
        </p:nvSpPr>
        <p:spPr>
          <a:xfrm>
            <a:off x="9872381" y="807250"/>
            <a:ext cx="1200713" cy="369332"/>
          </a:xfrm>
          <a:prstGeom prst="rect">
            <a:avLst/>
          </a:prstGeom>
          <a:noFill/>
        </p:spPr>
        <p:txBody>
          <a:bodyPr wrap="none" rtlCol="0">
            <a:spAutoFit/>
          </a:bodyPr>
          <a:lstStyle/>
          <a:p>
            <a:r>
              <a:rPr lang="en-US" dirty="0"/>
              <a:t>TDX added</a:t>
            </a:r>
          </a:p>
        </p:txBody>
      </p:sp>
    </p:spTree>
    <p:extLst>
      <p:ext uri="{BB962C8B-B14F-4D97-AF65-F5344CB8AC3E}">
        <p14:creationId xmlns:p14="http://schemas.microsoft.com/office/powerpoint/2010/main" val="1161248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480CA75-8B3C-4B26-AE80-1AD283C6CA6C}"/>
              </a:ext>
            </a:extLst>
          </p:cNvPr>
          <p:cNvPicPr>
            <a:picLocks noChangeAspect="1"/>
          </p:cNvPicPr>
          <p:nvPr/>
        </p:nvPicPr>
        <p:blipFill>
          <a:blip r:embed="rId2"/>
          <a:stretch>
            <a:fillRect/>
          </a:stretch>
        </p:blipFill>
        <p:spPr>
          <a:xfrm>
            <a:off x="1624486" y="664983"/>
            <a:ext cx="8943027" cy="5571066"/>
          </a:xfrm>
          <a:prstGeom prst="rect">
            <a:avLst/>
          </a:prstGeom>
        </p:spPr>
      </p:pic>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5303CD18-72ED-4F16-A2FC-E7493D67DF27}" type="slidenum">
              <a:rPr lang="en-US">
                <a:solidFill>
                  <a:srgbClr val="FFFFFF"/>
                </a:solidFill>
              </a:rPr>
              <a:pPr>
                <a:spcAft>
                  <a:spcPts val="600"/>
                </a:spcAft>
              </a:pPr>
              <a:t>34</a:t>
            </a:fld>
            <a:endParaRPr lang="en-US">
              <a:solidFill>
                <a:srgbClr val="FFFFFF"/>
              </a:solidFill>
            </a:endParaRPr>
          </a:p>
        </p:txBody>
      </p:sp>
      <p:sp>
        <p:nvSpPr>
          <p:cNvPr id="2" name="TextBox 1">
            <a:extLst>
              <a:ext uri="{FF2B5EF4-FFF2-40B4-BE49-F238E27FC236}">
                <a16:creationId xmlns:a16="http://schemas.microsoft.com/office/drawing/2014/main" id="{B09ACF49-B484-4341-BAE4-EC0C63D05A14}"/>
              </a:ext>
            </a:extLst>
          </p:cNvPr>
          <p:cNvSpPr txBox="1"/>
          <p:nvPr/>
        </p:nvSpPr>
        <p:spPr>
          <a:xfrm>
            <a:off x="645873" y="4012602"/>
            <a:ext cx="4636269" cy="1077218"/>
          </a:xfrm>
          <a:prstGeom prst="rect">
            <a:avLst/>
          </a:prstGeom>
          <a:noFill/>
        </p:spPr>
        <p:txBody>
          <a:bodyPr wrap="none" rtlCol="0">
            <a:spAutoFit/>
          </a:bodyPr>
          <a:lstStyle/>
          <a:p>
            <a:pPr algn="ctr"/>
            <a:r>
              <a:rPr lang="en-US" sz="3200" dirty="0"/>
              <a:t>Config-B</a:t>
            </a:r>
          </a:p>
          <a:p>
            <a:pPr algn="ctr"/>
            <a:r>
              <a:rPr lang="en-US" sz="3200" dirty="0"/>
              <a:t> </a:t>
            </a:r>
            <a:r>
              <a:rPr lang="en-US" sz="2400" dirty="0"/>
              <a:t>(</a:t>
            </a:r>
            <a:r>
              <a:rPr lang="en-US" sz="2400" dirty="0" err="1"/>
              <a:t>OvmfPkg</a:t>
            </a:r>
            <a:r>
              <a:rPr lang="en-US" sz="2400" dirty="0"/>
              <a:t>/</a:t>
            </a:r>
            <a:r>
              <a:rPr lang="en-US" sz="2400" dirty="0" err="1"/>
              <a:t>IntelTdx</a:t>
            </a:r>
            <a:r>
              <a:rPr lang="en-US" sz="2400" dirty="0"/>
              <a:t>/Sec/</a:t>
            </a:r>
            <a:r>
              <a:rPr lang="en-US" sz="2400" dirty="0" err="1"/>
              <a:t>SecMain.c</a:t>
            </a:r>
            <a:r>
              <a:rPr lang="en-US" sz="2400" dirty="0"/>
              <a:t>)</a:t>
            </a:r>
          </a:p>
        </p:txBody>
      </p:sp>
    </p:spTree>
    <p:extLst>
      <p:ext uri="{BB962C8B-B14F-4D97-AF65-F5344CB8AC3E}">
        <p14:creationId xmlns:p14="http://schemas.microsoft.com/office/powerpoint/2010/main" val="128382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485" y="136525"/>
            <a:ext cx="11776672" cy="678544"/>
          </a:xfrm>
        </p:spPr>
        <p:txBody>
          <a:bodyPr>
            <a:normAutofit/>
          </a:bodyPr>
          <a:lstStyle/>
          <a:p>
            <a:r>
              <a:rPr lang="en-US" sz="4000" dirty="0"/>
              <a:t>Overview of tasks in SEC/PEI</a:t>
            </a:r>
          </a:p>
        </p:txBody>
      </p:sp>
      <p:sp>
        <p:nvSpPr>
          <p:cNvPr id="3" name="Content Placeholder 2"/>
          <p:cNvSpPr>
            <a:spLocks noGrp="1"/>
          </p:cNvSpPr>
          <p:nvPr>
            <p:ph sz="quarter" idx="13"/>
          </p:nvPr>
        </p:nvSpPr>
        <p:spPr>
          <a:xfrm>
            <a:off x="607485" y="971395"/>
            <a:ext cx="10970683" cy="5750079"/>
          </a:xfrm>
        </p:spPr>
        <p:txBody>
          <a:bodyPr>
            <a:normAutofit lnSpcReduction="10000"/>
          </a:bodyPr>
          <a:lstStyle/>
          <a:p>
            <a:r>
              <a:rPr lang="en-US" sz="2667" dirty="0">
                <a:solidFill>
                  <a:schemeClr val="tx1"/>
                </a:solidFill>
              </a:rPr>
              <a:t>Processes VMM </a:t>
            </a:r>
            <a:r>
              <a:rPr lang="en-US" sz="2667" dirty="0" err="1">
                <a:solidFill>
                  <a:schemeClr val="tx1"/>
                </a:solidFill>
              </a:rPr>
              <a:t>HobList</a:t>
            </a:r>
            <a:r>
              <a:rPr lang="en-US" sz="2667" dirty="0">
                <a:solidFill>
                  <a:schemeClr val="tx1"/>
                </a:solidFill>
              </a:rPr>
              <a:t> (in the area of </a:t>
            </a:r>
            <a:r>
              <a:rPr lang="en-US" sz="2667" dirty="0" err="1">
                <a:solidFill>
                  <a:schemeClr val="tx1"/>
                </a:solidFill>
              </a:rPr>
              <a:t>TdHob</a:t>
            </a:r>
            <a:r>
              <a:rPr lang="en-US" sz="2667" dirty="0">
                <a:solidFill>
                  <a:schemeClr val="tx1"/>
                </a:solidFill>
              </a:rPr>
              <a:t>) to accept memory</a:t>
            </a:r>
          </a:p>
          <a:p>
            <a:pPr lvl="1"/>
            <a:r>
              <a:rPr lang="en-US" sz="2267" dirty="0"/>
              <a:t>Accept Memory</a:t>
            </a:r>
          </a:p>
          <a:p>
            <a:r>
              <a:rPr lang="en-US" sz="2667" dirty="0">
                <a:solidFill>
                  <a:schemeClr val="tx1"/>
                </a:solidFill>
              </a:rPr>
              <a:t>Transfer the VMM </a:t>
            </a:r>
            <a:r>
              <a:rPr lang="en-US" sz="2667" dirty="0" err="1">
                <a:solidFill>
                  <a:schemeClr val="tx1"/>
                </a:solidFill>
              </a:rPr>
              <a:t>HobList</a:t>
            </a:r>
            <a:r>
              <a:rPr lang="en-US" sz="2667" dirty="0">
                <a:solidFill>
                  <a:schemeClr val="tx1"/>
                </a:solidFill>
              </a:rPr>
              <a:t> to the final </a:t>
            </a:r>
            <a:r>
              <a:rPr lang="en-US" sz="2667" dirty="0" err="1">
                <a:solidFill>
                  <a:schemeClr val="tx1"/>
                </a:solidFill>
              </a:rPr>
              <a:t>hoblist</a:t>
            </a:r>
            <a:r>
              <a:rPr lang="en-US" sz="2667" dirty="0">
                <a:solidFill>
                  <a:schemeClr val="tx1"/>
                </a:solidFill>
              </a:rPr>
              <a:t> for DXE</a:t>
            </a:r>
          </a:p>
          <a:p>
            <a:r>
              <a:rPr lang="en-US" sz="2667" dirty="0">
                <a:solidFill>
                  <a:schemeClr val="tx1"/>
                </a:solidFill>
              </a:rPr>
              <a:t>Do </a:t>
            </a:r>
            <a:r>
              <a:rPr lang="en-US" sz="2667" dirty="0" err="1">
                <a:solidFill>
                  <a:schemeClr val="tx1"/>
                </a:solidFill>
              </a:rPr>
              <a:t>Tdx</a:t>
            </a:r>
            <a:r>
              <a:rPr lang="en-US" sz="2667" dirty="0">
                <a:solidFill>
                  <a:schemeClr val="tx1"/>
                </a:solidFill>
              </a:rPr>
              <a:t> Platform Initialization</a:t>
            </a:r>
          </a:p>
          <a:p>
            <a:pPr lvl="1"/>
            <a:r>
              <a:rPr lang="en-US" sz="2267" dirty="0"/>
              <a:t>Sets PMBA, IO Space Enable, </a:t>
            </a:r>
            <a:r>
              <a:rPr lang="en-US" sz="2267" dirty="0" err="1"/>
              <a:t>Acpi</a:t>
            </a:r>
            <a:r>
              <a:rPr lang="en-US" sz="2267" dirty="0"/>
              <a:t> Control Registers</a:t>
            </a:r>
          </a:p>
          <a:p>
            <a:pPr lvl="1"/>
            <a:r>
              <a:rPr lang="en-US" sz="2267" dirty="0"/>
              <a:t>Sets ICH </a:t>
            </a:r>
            <a:r>
              <a:rPr lang="en-US" sz="2267" dirty="0" err="1"/>
              <a:t>Pci</a:t>
            </a:r>
            <a:r>
              <a:rPr lang="en-US" sz="2267" dirty="0"/>
              <a:t> Root Complex Bar</a:t>
            </a:r>
          </a:p>
          <a:p>
            <a:pPr lvl="1"/>
            <a:r>
              <a:rPr lang="en-US" sz="2267" dirty="0"/>
              <a:t>Reads PM Sleep States from </a:t>
            </a:r>
            <a:r>
              <a:rPr lang="en-US" sz="2267" dirty="0" err="1"/>
              <a:t>QemuFwCfg</a:t>
            </a:r>
            <a:endParaRPr lang="en-US" sz="2267" dirty="0"/>
          </a:p>
          <a:p>
            <a:r>
              <a:rPr lang="en-US" sz="2667" dirty="0">
                <a:solidFill>
                  <a:schemeClr val="tx1"/>
                </a:solidFill>
              </a:rPr>
              <a:t>Sets up AP Relocation Memory (</a:t>
            </a:r>
            <a:r>
              <a:rPr lang="en-US" sz="2267" dirty="0" err="1"/>
              <a:t>EfiACPIMemoryNVS</a:t>
            </a:r>
            <a:r>
              <a:rPr lang="en-US" sz="2667" dirty="0">
                <a:solidFill>
                  <a:schemeClr val="tx1"/>
                </a:solidFill>
              </a:rPr>
              <a:t>) and Relocates APs </a:t>
            </a:r>
          </a:p>
          <a:p>
            <a:r>
              <a:rPr lang="en-US" sz="2667" dirty="0">
                <a:solidFill>
                  <a:schemeClr val="tx1"/>
                </a:solidFill>
              </a:rPr>
              <a:t>Builds Hobs for FV, CPU, </a:t>
            </a:r>
            <a:r>
              <a:rPr lang="en-US" sz="2667" dirty="0" err="1">
                <a:solidFill>
                  <a:schemeClr val="tx1"/>
                </a:solidFill>
              </a:rPr>
              <a:t>etc</a:t>
            </a:r>
            <a:endParaRPr lang="en-US" sz="2667" dirty="0">
              <a:solidFill>
                <a:schemeClr val="tx1"/>
              </a:solidFill>
            </a:endParaRPr>
          </a:p>
          <a:p>
            <a:r>
              <a:rPr lang="en-US" sz="2667" dirty="0">
                <a:solidFill>
                  <a:schemeClr val="tx1"/>
                </a:solidFill>
              </a:rPr>
              <a:t>Measure &amp; Extend external inputs, such as </a:t>
            </a:r>
            <a:r>
              <a:rPr lang="en-US" sz="2267" dirty="0"/>
              <a:t>CFV/VMM </a:t>
            </a:r>
            <a:r>
              <a:rPr lang="en-US" sz="2267" dirty="0" err="1"/>
              <a:t>HobList</a:t>
            </a:r>
            <a:r>
              <a:rPr lang="en-US" sz="2267" dirty="0"/>
              <a:t>/External </a:t>
            </a:r>
            <a:r>
              <a:rPr lang="en-US" sz="2267" dirty="0" err="1"/>
              <a:t>QemuCfg</a:t>
            </a:r>
            <a:r>
              <a:rPr lang="en-US" sz="2267" dirty="0"/>
              <a:t> items</a:t>
            </a:r>
          </a:p>
          <a:p>
            <a:pPr lvl="1"/>
            <a:r>
              <a:rPr lang="en-US" sz="1867" dirty="0"/>
              <a:t>This feature is feasible in Config-B. </a:t>
            </a:r>
          </a:p>
          <a:p>
            <a:pPr lvl="1"/>
            <a:r>
              <a:rPr lang="en-US" sz="1867" dirty="0"/>
              <a:t>In Config-A No additional security feature is to be added. (In standard OVMF external inputs are not measured)</a:t>
            </a:r>
          </a:p>
          <a:p>
            <a:r>
              <a:rPr lang="en-US" sz="2667" dirty="0">
                <a:solidFill>
                  <a:schemeClr val="tx1"/>
                </a:solidFill>
              </a:rPr>
              <a:t>Loads and executes DXE core</a:t>
            </a:r>
          </a:p>
          <a:p>
            <a:endParaRPr lang="en-US" sz="2667" dirty="0">
              <a:solidFill>
                <a:schemeClr val="tx1"/>
              </a:solidFill>
            </a:endParaRPr>
          </a:p>
          <a:p>
            <a:endParaRPr lang="en-US" sz="2667" dirty="0">
              <a:solidFill>
                <a:schemeClr val="tx1"/>
              </a:solidFill>
            </a:endParaRPr>
          </a:p>
          <a:p>
            <a:pPr lvl="1"/>
            <a:endParaRPr lang="en-US" sz="2267" dirty="0"/>
          </a:p>
        </p:txBody>
      </p:sp>
    </p:spTree>
    <p:extLst>
      <p:ext uri="{BB962C8B-B14F-4D97-AF65-F5344CB8AC3E}">
        <p14:creationId xmlns:p14="http://schemas.microsoft.com/office/powerpoint/2010/main" val="4263948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VMM </a:t>
            </a:r>
            <a:r>
              <a:rPr lang="en-US" dirty="0" err="1"/>
              <a:t>Hoblist</a:t>
            </a:r>
            <a:r>
              <a:rPr lang="en-US" dirty="0"/>
              <a:t> and Accept Memory</a:t>
            </a:r>
          </a:p>
        </p:txBody>
      </p:sp>
      <p:sp>
        <p:nvSpPr>
          <p:cNvPr id="3" name="Content Placeholder 2"/>
          <p:cNvSpPr>
            <a:spLocks noGrp="1"/>
          </p:cNvSpPr>
          <p:nvPr>
            <p:ph sz="quarter" idx="13"/>
          </p:nvPr>
        </p:nvSpPr>
        <p:spPr/>
        <p:txBody>
          <a:bodyPr>
            <a:normAutofit fontScale="92500" lnSpcReduction="20000"/>
          </a:bodyPr>
          <a:lstStyle/>
          <a:p>
            <a:r>
              <a:rPr lang="en-US" sz="2667" dirty="0">
                <a:solidFill>
                  <a:schemeClr val="tx1"/>
                </a:solidFill>
              </a:rPr>
              <a:t>Process VMM </a:t>
            </a:r>
            <a:r>
              <a:rPr lang="en-US" sz="2667" dirty="0" err="1">
                <a:solidFill>
                  <a:schemeClr val="tx1"/>
                </a:solidFill>
              </a:rPr>
              <a:t>HobList</a:t>
            </a:r>
            <a:r>
              <a:rPr lang="en-US" sz="2667" dirty="0">
                <a:solidFill>
                  <a:schemeClr val="tx1"/>
                </a:solidFill>
              </a:rPr>
              <a:t> (in the area of </a:t>
            </a:r>
            <a:r>
              <a:rPr lang="en-US" sz="2667" dirty="0" err="1">
                <a:solidFill>
                  <a:schemeClr val="tx1"/>
                </a:solidFill>
              </a:rPr>
              <a:t>TdHob</a:t>
            </a:r>
            <a:r>
              <a:rPr lang="en-US" sz="2667" dirty="0">
                <a:solidFill>
                  <a:schemeClr val="tx1"/>
                </a:solidFill>
              </a:rPr>
              <a:t>)</a:t>
            </a:r>
          </a:p>
          <a:p>
            <a:pPr lvl="1"/>
            <a:r>
              <a:rPr lang="en-US" sz="2267" dirty="0"/>
              <a:t>For each, low memory resource, must accept each page before use</a:t>
            </a:r>
          </a:p>
          <a:p>
            <a:pPr lvl="2"/>
            <a:r>
              <a:rPr lang="en-US" sz="2267" dirty="0"/>
              <a:t>BSP, uses a mailbox broadcast with the </a:t>
            </a:r>
            <a:r>
              <a:rPr lang="en-US" sz="2267" dirty="0" err="1"/>
              <a:t>AcceptPages</a:t>
            </a:r>
            <a:r>
              <a:rPr lang="en-US" sz="2267" dirty="0"/>
              <a:t> mailbox command</a:t>
            </a:r>
          </a:p>
          <a:p>
            <a:pPr lvl="3"/>
            <a:r>
              <a:rPr lang="en-US" sz="1967" dirty="0"/>
              <a:t>Parameters are physical-start, physical-end, and accept-size</a:t>
            </a:r>
          </a:p>
          <a:p>
            <a:pPr lvl="4"/>
            <a:r>
              <a:rPr lang="en-US" sz="1667" dirty="0"/>
              <a:t>Accept-size is number of continuous pages an AP accepts</a:t>
            </a:r>
          </a:p>
          <a:p>
            <a:pPr lvl="3"/>
            <a:r>
              <a:rPr lang="en-US" sz="1967" dirty="0"/>
              <a:t>An AP starting address is physical-start + (</a:t>
            </a:r>
            <a:r>
              <a:rPr lang="en-US" sz="1967" dirty="0" err="1"/>
              <a:t>cpu</a:t>
            </a:r>
            <a:r>
              <a:rPr lang="en-US" sz="1967" dirty="0"/>
              <a:t>-id * accept-size)</a:t>
            </a:r>
          </a:p>
          <a:p>
            <a:pPr lvl="3"/>
            <a:r>
              <a:rPr lang="en-US" sz="1967" dirty="0"/>
              <a:t>An Ap, accepts  X number of pages based on accept-size</a:t>
            </a:r>
          </a:p>
          <a:p>
            <a:pPr lvl="3"/>
            <a:r>
              <a:rPr lang="en-US" sz="1967" dirty="0"/>
              <a:t>An AP, increments starting address by (num-</a:t>
            </a:r>
            <a:r>
              <a:rPr lang="en-US" sz="1967" dirty="0" err="1"/>
              <a:t>cpus</a:t>
            </a:r>
            <a:r>
              <a:rPr lang="en-US" sz="1967" dirty="0"/>
              <a:t> * accept-size)</a:t>
            </a:r>
          </a:p>
          <a:p>
            <a:pPr lvl="3"/>
            <a:r>
              <a:rPr lang="en-US" sz="1967" dirty="0"/>
              <a:t>An AP, repeats until at physical-end  </a:t>
            </a:r>
          </a:p>
          <a:p>
            <a:r>
              <a:rPr lang="en-US" sz="2667" dirty="0"/>
              <a:t>Config-A</a:t>
            </a:r>
          </a:p>
          <a:p>
            <a:pPr lvl="1"/>
            <a:r>
              <a:rPr lang="en-US" altLang="zh-CN" dirty="0"/>
              <a:t>PEI will construct the new </a:t>
            </a:r>
            <a:r>
              <a:rPr lang="en-US" altLang="zh-CN" dirty="0" err="1"/>
              <a:t>HobLib</a:t>
            </a:r>
            <a:r>
              <a:rPr lang="en-US" altLang="zh-CN" dirty="0"/>
              <a:t> at </a:t>
            </a:r>
            <a:r>
              <a:rPr lang="en-US" altLang="zh-CN" dirty="0" err="1"/>
              <a:t>SecCoreData</a:t>
            </a:r>
            <a:r>
              <a:rPr lang="en-US" altLang="zh-CN" dirty="0"/>
              <a:t>-&gt;</a:t>
            </a:r>
            <a:r>
              <a:rPr lang="en-US" altLang="zh-CN" dirty="0" err="1"/>
              <a:t>PeiTemporaryRamBase</a:t>
            </a:r>
            <a:r>
              <a:rPr lang="en-US" altLang="zh-CN" dirty="0"/>
              <a:t> (0x810000 - 0x81ffff)</a:t>
            </a:r>
            <a:endParaRPr lang="en-US" sz="2267" dirty="0"/>
          </a:p>
          <a:p>
            <a:r>
              <a:rPr lang="en-US" sz="2667" dirty="0"/>
              <a:t>Config-B</a:t>
            </a:r>
          </a:p>
          <a:p>
            <a:pPr lvl="1"/>
            <a:r>
              <a:rPr lang="en-US" sz="2267" dirty="0"/>
              <a:t>SEC uses the largest low memory resource range and constructs a new </a:t>
            </a:r>
            <a:r>
              <a:rPr lang="en-US" sz="2267" dirty="0" err="1"/>
              <a:t>HobList</a:t>
            </a:r>
            <a:r>
              <a:rPr lang="en-US" sz="2267" dirty="0"/>
              <a:t> there for SEC memory pool. </a:t>
            </a:r>
          </a:p>
          <a:p>
            <a:pPr lvl="2"/>
            <a:r>
              <a:rPr lang="en-US" sz="2267" dirty="0" err="1"/>
              <a:t>MdePkg</a:t>
            </a:r>
            <a:r>
              <a:rPr lang="en-US" sz="2267" dirty="0"/>
              <a:t>/Library/</a:t>
            </a:r>
            <a:r>
              <a:rPr lang="en-US" sz="2267" dirty="0" err="1"/>
              <a:t>SecMemoryAllocationLib</a:t>
            </a:r>
            <a:r>
              <a:rPr lang="en-US" sz="2267" dirty="0"/>
              <a:t> provides the early memory allocator.</a:t>
            </a:r>
          </a:p>
          <a:p>
            <a:endParaRPr lang="en-US" sz="2667" dirty="0">
              <a:solidFill>
                <a:schemeClr val="tx1"/>
              </a:solidFill>
            </a:endParaRPr>
          </a:p>
          <a:p>
            <a:pPr lvl="1"/>
            <a:endParaRPr lang="en-US" sz="2267" dirty="0"/>
          </a:p>
        </p:txBody>
      </p:sp>
    </p:spTree>
    <p:extLst>
      <p:ext uri="{BB962C8B-B14F-4D97-AF65-F5344CB8AC3E}">
        <p14:creationId xmlns:p14="http://schemas.microsoft.com/office/powerpoint/2010/main" val="2295462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TransferHobList</a:t>
            </a:r>
            <a:r>
              <a:rPr lang="en-US" dirty="0"/>
              <a:t> &amp; </a:t>
            </a:r>
            <a:r>
              <a:rPr lang="en-US" dirty="0" err="1"/>
              <a:t>LogHobList</a:t>
            </a:r>
            <a:endParaRPr lang="en-US" dirty="0"/>
          </a:p>
        </p:txBody>
      </p:sp>
      <p:sp>
        <p:nvSpPr>
          <p:cNvPr id="3" name="Content Placeholder 2"/>
          <p:cNvSpPr>
            <a:spLocks noGrp="1"/>
          </p:cNvSpPr>
          <p:nvPr>
            <p:ph sz="quarter" idx="13"/>
          </p:nvPr>
        </p:nvSpPr>
        <p:spPr/>
        <p:txBody>
          <a:bodyPr>
            <a:normAutofit/>
          </a:bodyPr>
          <a:lstStyle/>
          <a:p>
            <a:r>
              <a:rPr lang="en-US" sz="2667" dirty="0" err="1">
                <a:solidFill>
                  <a:schemeClr val="tx1"/>
                </a:solidFill>
              </a:rPr>
              <a:t>TransferHobList</a:t>
            </a:r>
            <a:r>
              <a:rPr lang="en-US" sz="2667" dirty="0">
                <a:solidFill>
                  <a:schemeClr val="tx1"/>
                </a:solidFill>
              </a:rPr>
              <a:t>() – creates new </a:t>
            </a:r>
            <a:r>
              <a:rPr lang="en-US" sz="2667" dirty="0" err="1">
                <a:solidFill>
                  <a:schemeClr val="tx1"/>
                </a:solidFill>
              </a:rPr>
              <a:t>HobList</a:t>
            </a:r>
            <a:r>
              <a:rPr lang="en-US" sz="2667" dirty="0">
                <a:solidFill>
                  <a:schemeClr val="tx1"/>
                </a:solidFill>
              </a:rPr>
              <a:t> in system memory</a:t>
            </a:r>
          </a:p>
          <a:p>
            <a:pPr lvl="1"/>
            <a:r>
              <a:rPr lang="en-US" sz="2267" dirty="0"/>
              <a:t>For each system resource in VMM </a:t>
            </a:r>
            <a:r>
              <a:rPr lang="en-US" sz="2267" dirty="0" err="1"/>
              <a:t>HobList</a:t>
            </a:r>
            <a:endParaRPr lang="en-US" sz="2267" dirty="0"/>
          </a:p>
          <a:p>
            <a:pPr lvl="2"/>
            <a:r>
              <a:rPr lang="en-US" sz="2667" dirty="0"/>
              <a:t>Add to new </a:t>
            </a:r>
            <a:r>
              <a:rPr lang="en-US" sz="2667" dirty="0" err="1"/>
              <a:t>HobList</a:t>
            </a:r>
            <a:endParaRPr lang="en-US" sz="2667" dirty="0"/>
          </a:p>
          <a:p>
            <a:pPr lvl="2"/>
            <a:r>
              <a:rPr lang="en-US" sz="2667" dirty="0"/>
              <a:t>If low system memory, mark Hob attribute with </a:t>
            </a:r>
            <a:r>
              <a:rPr lang="en-US" dirty="0"/>
              <a:t>EFI_RESOURCE_ATTRIBUTE_ENCRYPTED</a:t>
            </a:r>
            <a:endParaRPr lang="en-US" sz="2667" dirty="0"/>
          </a:p>
          <a:p>
            <a:r>
              <a:rPr lang="en-US" sz="2667" dirty="0" err="1">
                <a:solidFill>
                  <a:schemeClr val="tx1"/>
                </a:solidFill>
              </a:rPr>
              <a:t>LogHobList</a:t>
            </a:r>
            <a:r>
              <a:rPr lang="en-US" sz="2667" dirty="0">
                <a:solidFill>
                  <a:schemeClr val="tx1"/>
                </a:solidFill>
              </a:rPr>
              <a:t>() – TDVF needs to ‘</a:t>
            </a:r>
            <a:r>
              <a:rPr lang="en-US" sz="2667" dirty="0" err="1">
                <a:solidFill>
                  <a:schemeClr val="tx1"/>
                </a:solidFill>
              </a:rPr>
              <a:t>measure&amp;extend</a:t>
            </a:r>
            <a:r>
              <a:rPr lang="en-US" sz="2667" dirty="0">
                <a:solidFill>
                  <a:schemeClr val="tx1"/>
                </a:solidFill>
              </a:rPr>
              <a:t>’ VMM </a:t>
            </a:r>
            <a:r>
              <a:rPr lang="en-US" sz="2667" dirty="0" err="1">
                <a:solidFill>
                  <a:schemeClr val="tx1"/>
                </a:solidFill>
              </a:rPr>
              <a:t>HobList</a:t>
            </a:r>
            <a:endParaRPr lang="en-US" sz="2667" dirty="0">
              <a:solidFill>
                <a:schemeClr val="tx1"/>
              </a:solidFill>
            </a:endParaRPr>
          </a:p>
          <a:p>
            <a:pPr lvl="1"/>
            <a:r>
              <a:rPr lang="en-US" sz="2267" dirty="0"/>
              <a:t>Measure the VMM </a:t>
            </a:r>
            <a:r>
              <a:rPr lang="en-US" sz="2267" dirty="0" err="1"/>
              <a:t>HobList</a:t>
            </a:r>
            <a:r>
              <a:rPr lang="en-US" sz="2267" dirty="0"/>
              <a:t> and extend to TDX RTMR register.</a:t>
            </a:r>
          </a:p>
          <a:p>
            <a:pPr lvl="1"/>
            <a:r>
              <a:rPr lang="en-US" sz="2267" dirty="0"/>
              <a:t>A </a:t>
            </a:r>
            <a:r>
              <a:rPr lang="en-US" sz="2267" dirty="0" err="1"/>
              <a:t>Guid</a:t>
            </a:r>
            <a:r>
              <a:rPr lang="en-US" sz="2267" dirty="0"/>
              <a:t> HOB is created with the above Hash value and an Event log will be created in DXE phase.</a:t>
            </a:r>
          </a:p>
        </p:txBody>
      </p:sp>
    </p:spTree>
    <p:extLst>
      <p:ext uri="{BB962C8B-B14F-4D97-AF65-F5344CB8AC3E}">
        <p14:creationId xmlns:p14="http://schemas.microsoft.com/office/powerpoint/2010/main" val="395805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 Support Routines in SEC/PEI</a:t>
            </a:r>
          </a:p>
        </p:txBody>
      </p:sp>
      <p:sp>
        <p:nvSpPr>
          <p:cNvPr id="3" name="Content Placeholder 2"/>
          <p:cNvSpPr>
            <a:spLocks noGrp="1"/>
          </p:cNvSpPr>
          <p:nvPr>
            <p:ph sz="quarter" idx="13"/>
          </p:nvPr>
        </p:nvSpPr>
        <p:spPr/>
        <p:txBody>
          <a:bodyPr>
            <a:normAutofit fontScale="92500" lnSpcReduction="20000"/>
          </a:bodyPr>
          <a:lstStyle/>
          <a:p>
            <a:r>
              <a:rPr lang="en-US" sz="2667" dirty="0">
                <a:solidFill>
                  <a:schemeClr val="tx1"/>
                </a:solidFill>
              </a:rPr>
              <a:t>MP Support Routines</a:t>
            </a:r>
            <a:endParaRPr lang="en-US" sz="2267" dirty="0">
              <a:solidFill>
                <a:schemeClr val="tx1"/>
              </a:solidFill>
            </a:endParaRPr>
          </a:p>
          <a:p>
            <a:pPr lvl="1"/>
            <a:r>
              <a:rPr lang="en-US" sz="2267" dirty="0"/>
              <a:t>General flow is CPU serialization is:</a:t>
            </a:r>
          </a:p>
          <a:p>
            <a:pPr lvl="2"/>
            <a:r>
              <a:rPr lang="en-US" sz="2267" dirty="0" err="1"/>
              <a:t>MpSerializeStart</a:t>
            </a:r>
            <a:r>
              <a:rPr lang="en-US" sz="2267" dirty="0"/>
              <a:t>() – wait for all reported (TDINFO) </a:t>
            </a:r>
            <a:r>
              <a:rPr lang="en-US" sz="2267" dirty="0" err="1"/>
              <a:t>cpus</a:t>
            </a:r>
            <a:r>
              <a:rPr lang="en-US" sz="2267" dirty="0"/>
              <a:t> to arrive</a:t>
            </a:r>
          </a:p>
          <a:p>
            <a:pPr lvl="3"/>
            <a:r>
              <a:rPr lang="en-US" sz="1967" dirty="0"/>
              <a:t>APs: increment and wait for mailbox-&gt;num-of-</a:t>
            </a:r>
            <a:r>
              <a:rPr lang="en-US" sz="1967" dirty="0" err="1"/>
              <a:t>cpus</a:t>
            </a:r>
            <a:r>
              <a:rPr lang="en-US" sz="1967" dirty="0"/>
              <a:t>-arriving == num-of-</a:t>
            </a:r>
            <a:r>
              <a:rPr lang="en-US" sz="1967" dirty="0" err="1"/>
              <a:t>cpus</a:t>
            </a:r>
            <a:endParaRPr lang="en-US" sz="1967" dirty="0"/>
          </a:p>
          <a:p>
            <a:pPr lvl="3"/>
            <a:r>
              <a:rPr lang="en-US" sz="1967" dirty="0"/>
              <a:t>BSP: wait for mailbox-&gt;num-of-</a:t>
            </a:r>
            <a:r>
              <a:rPr lang="en-US" sz="1967" dirty="0" err="1"/>
              <a:t>cpus</a:t>
            </a:r>
            <a:r>
              <a:rPr lang="en-US" sz="1967" dirty="0"/>
              <a:t>-arriving == num-of-</a:t>
            </a:r>
            <a:r>
              <a:rPr lang="en-US" sz="1967" dirty="0" err="1"/>
              <a:t>cpus</a:t>
            </a:r>
            <a:r>
              <a:rPr lang="en-US" sz="1967" dirty="0"/>
              <a:t>  -1</a:t>
            </a:r>
          </a:p>
          <a:p>
            <a:pPr lvl="4"/>
            <a:r>
              <a:rPr lang="en-US" sz="1667" dirty="0"/>
              <a:t>Sets mailbox-&gt;num-of-</a:t>
            </a:r>
            <a:r>
              <a:rPr lang="en-US" sz="1667" dirty="0" err="1"/>
              <a:t>cpus</a:t>
            </a:r>
            <a:r>
              <a:rPr lang="en-US" sz="1667" dirty="0"/>
              <a:t>-exiting = num-of-</a:t>
            </a:r>
            <a:r>
              <a:rPr lang="en-US" sz="1667" dirty="0" err="1"/>
              <a:t>cpus</a:t>
            </a:r>
            <a:endParaRPr lang="en-US" sz="1667" dirty="0"/>
          </a:p>
          <a:p>
            <a:pPr lvl="4"/>
            <a:r>
              <a:rPr lang="en-US" sz="1667" dirty="0"/>
              <a:t>Increments num-of-</a:t>
            </a:r>
            <a:r>
              <a:rPr lang="en-US" sz="1667" dirty="0" err="1"/>
              <a:t>cpus</a:t>
            </a:r>
            <a:r>
              <a:rPr lang="en-US" sz="1667" dirty="0"/>
              <a:t>-arriving</a:t>
            </a:r>
          </a:p>
          <a:p>
            <a:pPr lvl="2"/>
            <a:r>
              <a:rPr lang="en-US" sz="2267" dirty="0" err="1"/>
              <a:t>MpSerializeEnd</a:t>
            </a:r>
            <a:r>
              <a:rPr lang="en-US" sz="2267" dirty="0"/>
              <a:t>() – wait for all reported (TDINFO) </a:t>
            </a:r>
            <a:r>
              <a:rPr lang="en-US" sz="2267" dirty="0" err="1"/>
              <a:t>cpus</a:t>
            </a:r>
            <a:r>
              <a:rPr lang="en-US" sz="2267" dirty="0"/>
              <a:t> to finish </a:t>
            </a:r>
          </a:p>
          <a:p>
            <a:pPr lvl="3"/>
            <a:r>
              <a:rPr lang="en-US" sz="1967" dirty="0"/>
              <a:t>APs: decrement and wait for mailbox-&gt;num-of-</a:t>
            </a:r>
            <a:r>
              <a:rPr lang="en-US" sz="1967" dirty="0" err="1"/>
              <a:t>cpus</a:t>
            </a:r>
            <a:r>
              <a:rPr lang="en-US" sz="1967" dirty="0"/>
              <a:t>-exiting == 0</a:t>
            </a:r>
          </a:p>
          <a:p>
            <a:pPr lvl="3"/>
            <a:r>
              <a:rPr lang="en-US" sz="1967" dirty="0"/>
              <a:t>BSP: wait for mailbox-&gt;num-of-</a:t>
            </a:r>
            <a:r>
              <a:rPr lang="en-US" sz="1967" dirty="0" err="1"/>
              <a:t>cpus</a:t>
            </a:r>
            <a:r>
              <a:rPr lang="en-US" sz="1967" dirty="0"/>
              <a:t>-exiting == 1</a:t>
            </a:r>
          </a:p>
          <a:p>
            <a:pPr lvl="4"/>
            <a:r>
              <a:rPr lang="en-US" sz="1667" dirty="0"/>
              <a:t>Sets mailbox-&gt;num-of-</a:t>
            </a:r>
            <a:r>
              <a:rPr lang="en-US" sz="1667" dirty="0" err="1"/>
              <a:t>cpus</a:t>
            </a:r>
            <a:r>
              <a:rPr lang="en-US" sz="1667" dirty="0"/>
              <a:t>-arriving = 0, and clears mailbox-&gt;command</a:t>
            </a:r>
          </a:p>
          <a:p>
            <a:pPr lvl="4"/>
            <a:r>
              <a:rPr lang="en-US" sz="1667" dirty="0"/>
              <a:t>Decrements num-of-</a:t>
            </a:r>
            <a:r>
              <a:rPr lang="en-US" sz="1667" dirty="0" err="1"/>
              <a:t>cpus</a:t>
            </a:r>
            <a:r>
              <a:rPr lang="en-US" sz="1667" dirty="0"/>
              <a:t>-exiting</a:t>
            </a:r>
          </a:p>
          <a:p>
            <a:r>
              <a:rPr lang="en-US" dirty="0" err="1">
                <a:solidFill>
                  <a:schemeClr val="tx1"/>
                </a:solidFill>
              </a:rPr>
              <a:t>MpAcceptMemoryResourceRange</a:t>
            </a:r>
            <a:endParaRPr lang="en-US" dirty="0">
              <a:solidFill>
                <a:schemeClr val="tx1"/>
              </a:solidFill>
            </a:endParaRPr>
          </a:p>
          <a:p>
            <a:pPr lvl="1"/>
            <a:r>
              <a:rPr lang="en-US" sz="2267" dirty="0"/>
              <a:t>To spread of performance impact of accepting pages in SEC Core on the BSP, the BSP will parse memory resources and assign each AP the task of accepting a subset of pages. This command may be called several times until all memory resources are processed.</a:t>
            </a:r>
          </a:p>
          <a:p>
            <a:pPr lvl="3"/>
            <a:endParaRPr lang="en-US" sz="1967" dirty="0"/>
          </a:p>
        </p:txBody>
      </p:sp>
    </p:spTree>
    <p:extLst>
      <p:ext uri="{BB962C8B-B14F-4D97-AF65-F5344CB8AC3E}">
        <p14:creationId xmlns:p14="http://schemas.microsoft.com/office/powerpoint/2010/main" val="2707230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121340"/>
            <a:ext cx="10972800" cy="803817"/>
          </a:xfrm>
        </p:spPr>
        <p:txBody>
          <a:bodyPr/>
          <a:lstStyle/>
          <a:p>
            <a:r>
              <a:rPr lang="en-US" dirty="0" err="1"/>
              <a:t>Tdx</a:t>
            </a:r>
            <a:r>
              <a:rPr lang="en-US" dirty="0"/>
              <a:t> Measurement in SEC</a:t>
            </a:r>
          </a:p>
        </p:txBody>
      </p:sp>
      <p:sp>
        <p:nvSpPr>
          <p:cNvPr id="3" name="Content Placeholder 2"/>
          <p:cNvSpPr>
            <a:spLocks noGrp="1"/>
          </p:cNvSpPr>
          <p:nvPr>
            <p:ph sz="quarter" idx="13"/>
          </p:nvPr>
        </p:nvSpPr>
        <p:spPr>
          <a:xfrm>
            <a:off x="607485" y="925158"/>
            <a:ext cx="10970683" cy="5712310"/>
          </a:xfrm>
        </p:spPr>
        <p:txBody>
          <a:bodyPr>
            <a:normAutofit fontScale="85000" lnSpcReduction="20000"/>
          </a:bodyPr>
          <a:lstStyle/>
          <a:p>
            <a:r>
              <a:rPr lang="en-US" dirty="0" err="1">
                <a:solidFill>
                  <a:schemeClr val="tx1"/>
                </a:solidFill>
              </a:rPr>
              <a:t>Tdx</a:t>
            </a:r>
            <a:r>
              <a:rPr lang="en-US" dirty="0">
                <a:solidFill>
                  <a:schemeClr val="tx1"/>
                </a:solidFill>
              </a:rPr>
              <a:t> measurement in SEC Phase</a:t>
            </a:r>
          </a:p>
          <a:p>
            <a:pPr lvl="1"/>
            <a:r>
              <a:rPr lang="en-US" dirty="0"/>
              <a:t>This feature in Config-A is not feasible because external input is not measured in standard </a:t>
            </a:r>
            <a:r>
              <a:rPr lang="en-US" dirty="0" err="1"/>
              <a:t>Ovmf</a:t>
            </a:r>
            <a:endParaRPr lang="en-US" dirty="0"/>
          </a:p>
          <a:p>
            <a:pPr lvl="1"/>
            <a:r>
              <a:rPr lang="en-US" dirty="0"/>
              <a:t>This feature in Config-B is feasible</a:t>
            </a:r>
          </a:p>
          <a:p>
            <a:r>
              <a:rPr lang="en-US" dirty="0">
                <a:solidFill>
                  <a:schemeClr val="tx1"/>
                </a:solidFill>
              </a:rPr>
              <a:t>In Config-B:</a:t>
            </a:r>
          </a:p>
          <a:p>
            <a:pPr lvl="1"/>
            <a:r>
              <a:rPr lang="en-US" dirty="0">
                <a:solidFill>
                  <a:schemeClr val="tx1"/>
                </a:solidFill>
              </a:rPr>
              <a:t>TDVF doesn’t require or support a TPM, instead it supports TDX RTMR registers</a:t>
            </a:r>
          </a:p>
          <a:p>
            <a:pPr lvl="1"/>
            <a:r>
              <a:rPr lang="en-US" dirty="0">
                <a:solidFill>
                  <a:schemeClr val="tx1"/>
                </a:solidFill>
              </a:rPr>
              <a:t>Every external input should be measured and extended to TDX RTMR registers.</a:t>
            </a:r>
          </a:p>
          <a:p>
            <a:pPr lvl="2"/>
            <a:r>
              <a:rPr lang="en-US" sz="2267" dirty="0"/>
              <a:t>For example, the VMM </a:t>
            </a:r>
            <a:r>
              <a:rPr lang="en-US" sz="2267" dirty="0" err="1"/>
              <a:t>HobList</a:t>
            </a:r>
            <a:r>
              <a:rPr lang="en-US" sz="2267" dirty="0"/>
              <a:t>, CFV, </a:t>
            </a:r>
            <a:r>
              <a:rPr lang="en-US" sz="2267" dirty="0" err="1"/>
              <a:t>QemuFwCfg</a:t>
            </a:r>
            <a:r>
              <a:rPr lang="en-US" sz="2267" dirty="0"/>
              <a:t> items, etc.</a:t>
            </a:r>
          </a:p>
          <a:p>
            <a:pPr lvl="2"/>
            <a:r>
              <a:rPr lang="en-US" sz="2267" dirty="0"/>
              <a:t>GUID Hob entry (</a:t>
            </a:r>
            <a:r>
              <a:rPr lang="en-US" dirty="0"/>
              <a:t>gTcgEvent2EntryHobGuid) is created with hash value and passed to DXE. The hob contains:</a:t>
            </a:r>
          </a:p>
          <a:p>
            <a:pPr lvl="2"/>
            <a:r>
              <a:rPr lang="en-US" sz="2267" dirty="0"/>
              <a:t>TCG_PCR_EVENT</a:t>
            </a:r>
          </a:p>
          <a:p>
            <a:pPr lvl="2"/>
            <a:r>
              <a:rPr lang="en-US" sz="2267" dirty="0"/>
              <a:t>Measurement (SHA-384)</a:t>
            </a:r>
          </a:p>
          <a:p>
            <a:pPr lvl="2"/>
            <a:r>
              <a:rPr lang="en-US" sz="2267" dirty="0"/>
              <a:t>In </a:t>
            </a:r>
            <a:r>
              <a:rPr lang="en-US" sz="2000" dirty="0"/>
              <a:t>DXE phase TdTcg2Dxe module parses </a:t>
            </a:r>
            <a:r>
              <a:rPr lang="en-US" sz="2000" dirty="0" err="1"/>
              <a:t>HobList</a:t>
            </a:r>
            <a:r>
              <a:rPr lang="en-US" sz="2000" dirty="0"/>
              <a:t> for these events and create  event logs.</a:t>
            </a:r>
            <a:endParaRPr lang="en-US" sz="2267" dirty="0"/>
          </a:p>
          <a:p>
            <a:r>
              <a:rPr lang="en-US" dirty="0">
                <a:solidFill>
                  <a:schemeClr val="tx1"/>
                </a:solidFill>
              </a:rPr>
              <a:t>Lib (</a:t>
            </a:r>
            <a:r>
              <a:rPr lang="en-US" dirty="0">
                <a:solidFill>
                  <a:schemeClr val="tx1"/>
                </a:solidFill>
                <a:highlight>
                  <a:srgbClr val="FFFF00"/>
                </a:highlight>
              </a:rPr>
              <a:t>new</a:t>
            </a:r>
            <a:r>
              <a:rPr lang="en-US" dirty="0">
                <a:solidFill>
                  <a:schemeClr val="tx1"/>
                </a:solidFill>
              </a:rPr>
              <a:t>)</a:t>
            </a:r>
          </a:p>
          <a:p>
            <a:pPr lvl="1"/>
            <a:r>
              <a:rPr lang="en-US" dirty="0" err="1"/>
              <a:t>SecTpmMeasurementLibTdx</a:t>
            </a:r>
            <a:r>
              <a:rPr lang="en-US" dirty="0"/>
              <a:t> is an instance of </a:t>
            </a:r>
            <a:r>
              <a:rPr lang="en-US" dirty="0" err="1"/>
              <a:t>TpmMeasurementLib</a:t>
            </a:r>
            <a:endParaRPr lang="en-US" dirty="0"/>
          </a:p>
          <a:p>
            <a:pPr lvl="1"/>
            <a:r>
              <a:rPr lang="en-US" dirty="0"/>
              <a:t>It exports below API:</a:t>
            </a:r>
          </a:p>
          <a:p>
            <a:pPr lvl="2"/>
            <a:r>
              <a:rPr lang="en-US" dirty="0" err="1"/>
              <a:t>TpmMeasureAndLogData</a:t>
            </a:r>
            <a:endParaRPr lang="en-US" sz="2267" dirty="0"/>
          </a:p>
          <a:p>
            <a:pPr lvl="1"/>
            <a:r>
              <a:rPr lang="en-US" sz="2267" dirty="0" err="1"/>
              <a:t>HashLib|OvmfPkg</a:t>
            </a:r>
            <a:r>
              <a:rPr lang="en-US" sz="2267" dirty="0"/>
              <a:t>/Library/</a:t>
            </a:r>
            <a:r>
              <a:rPr lang="en-US" sz="2267" dirty="0" err="1"/>
              <a:t>HashLibBaseCryptoRouterTdx</a:t>
            </a:r>
            <a:r>
              <a:rPr lang="en-US" sz="2267" dirty="0"/>
              <a:t> (for both SEC and DXE)</a:t>
            </a:r>
          </a:p>
          <a:p>
            <a:pPr lvl="1"/>
            <a:r>
              <a:rPr lang="en-US" sz="2267" dirty="0" err="1"/>
              <a:t>SecCryptLib|CryptoPkg</a:t>
            </a:r>
            <a:r>
              <a:rPr lang="en-US" sz="2267" dirty="0"/>
              <a:t>/Library/</a:t>
            </a:r>
            <a:r>
              <a:rPr lang="en-US" sz="2267" dirty="0" err="1"/>
              <a:t>BaseCryptLib</a:t>
            </a:r>
            <a:r>
              <a:rPr lang="en-US" sz="2267" dirty="0"/>
              <a:t>/SecCryptLib.inf (for SEC)</a:t>
            </a:r>
          </a:p>
          <a:p>
            <a:pPr lvl="2"/>
            <a:r>
              <a:rPr lang="en-US" sz="2267" dirty="0"/>
              <a:t>SHA-384</a:t>
            </a:r>
            <a:endParaRPr lang="en-US" sz="1967" dirty="0"/>
          </a:p>
        </p:txBody>
      </p:sp>
    </p:spTree>
    <p:extLst>
      <p:ext uri="{BB962C8B-B14F-4D97-AF65-F5344CB8AC3E}">
        <p14:creationId xmlns:p14="http://schemas.microsoft.com/office/powerpoint/2010/main" val="174676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dirty="0"/>
              <a:t>Background</a:t>
            </a:r>
          </a:p>
        </p:txBody>
      </p:sp>
      <p:sp>
        <p:nvSpPr>
          <p:cNvPr id="3" name="Content Placeholder 2"/>
          <p:cNvSpPr>
            <a:spLocks noGrp="1"/>
          </p:cNvSpPr>
          <p:nvPr>
            <p:ph idx="1"/>
          </p:nvPr>
        </p:nvSpPr>
        <p:spPr>
          <a:xfrm>
            <a:off x="838201" y="1130077"/>
            <a:ext cx="10745857" cy="4745728"/>
          </a:xfrm>
        </p:spPr>
        <p:txBody>
          <a:bodyPr>
            <a:normAutofit/>
          </a:bodyPr>
          <a:lstStyle/>
          <a:p>
            <a:r>
              <a:rPr lang="en-US" b="1" dirty="0"/>
              <a:t>Trust Domain Extensions (TDX)</a:t>
            </a:r>
            <a:r>
              <a:rPr lang="en-US" dirty="0"/>
              <a:t> is an Intel technology that extends Virtual Machines Extensions (VMX) and Multi-Key Total Memory Encryption (MKTME) with a new kind of virtual machine guest called </a:t>
            </a:r>
            <a:r>
              <a:rPr lang="en-US" b="1" dirty="0"/>
              <a:t>Trust Domain (TD)</a:t>
            </a:r>
            <a:r>
              <a:rPr lang="en-US" dirty="0"/>
              <a:t>.  A TD runs in a CPU mode which protects the confidentiality of its memory contents and its CPU state from any other software, including the hosting Virtual Machine Monitor (VMM), unless explicitly shared by the TD itself.</a:t>
            </a:r>
          </a:p>
          <a:p>
            <a:endParaRPr lang="en-US" dirty="0"/>
          </a:p>
          <a:p>
            <a:r>
              <a:rPr lang="en-US" dirty="0"/>
              <a:t>Trusted Domain Virtual Firmware (TDVF) is the edk2 based firmware that will be used to boot the guest VM.</a:t>
            </a:r>
            <a:endParaRPr lang="en-US" dirty="0">
              <a:highlight>
                <a:srgbClr val="FFFF00"/>
              </a:highlight>
            </a:endParaRPr>
          </a:p>
        </p:txBody>
      </p:sp>
      <p:sp>
        <p:nvSpPr>
          <p:cNvPr id="5" name="Slide Number Placeholder 4"/>
          <p:cNvSpPr>
            <a:spLocks noGrp="1"/>
          </p:cNvSpPr>
          <p:nvPr>
            <p:ph type="sldNum" sz="quarter" idx="12"/>
          </p:nvPr>
        </p:nvSpPr>
        <p:spPr/>
        <p:txBody>
          <a:bodyPr/>
          <a:lstStyle/>
          <a:p>
            <a:fld id="{7B8BA10E-247A-41AD-BDD1-5704932516E5}" type="slidenum">
              <a:rPr lang="en-US" smtClean="0"/>
              <a:t>4</a:t>
            </a:fld>
            <a:endParaRPr lang="en-US"/>
          </a:p>
        </p:txBody>
      </p:sp>
    </p:spTree>
    <p:extLst>
      <p:ext uri="{BB962C8B-B14F-4D97-AF65-F5344CB8AC3E}">
        <p14:creationId xmlns:p14="http://schemas.microsoft.com/office/powerpoint/2010/main" val="3460058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Load and Execute </a:t>
            </a:r>
            <a:r>
              <a:rPr lang="en-US" dirty="0" err="1"/>
              <a:t>Dxe</a:t>
            </a:r>
            <a:r>
              <a:rPr lang="en-US" dirty="0"/>
              <a:t> Core</a:t>
            </a:r>
          </a:p>
        </p:txBody>
      </p:sp>
      <p:sp>
        <p:nvSpPr>
          <p:cNvPr id="3" name="Content Placeholder 2"/>
          <p:cNvSpPr>
            <a:spLocks noGrp="1"/>
          </p:cNvSpPr>
          <p:nvPr>
            <p:ph sz="quarter" idx="13"/>
          </p:nvPr>
        </p:nvSpPr>
        <p:spPr/>
        <p:txBody>
          <a:bodyPr>
            <a:normAutofit/>
          </a:bodyPr>
          <a:lstStyle/>
          <a:p>
            <a:r>
              <a:rPr lang="en-US" sz="2667" dirty="0">
                <a:solidFill>
                  <a:schemeClr val="tx1"/>
                </a:solidFill>
              </a:rPr>
              <a:t>DXE Loading in SEC phase (Config-B)</a:t>
            </a:r>
          </a:p>
          <a:p>
            <a:r>
              <a:rPr lang="en-US" sz="2667" dirty="0">
                <a:solidFill>
                  <a:schemeClr val="tx1"/>
                </a:solidFill>
              </a:rPr>
              <a:t>Mimics code in PEI that would locate, load, and jump to DXE</a:t>
            </a:r>
          </a:p>
          <a:p>
            <a:r>
              <a:rPr lang="en-US" sz="2667" dirty="0" err="1">
                <a:solidFill>
                  <a:schemeClr val="tx1"/>
                </a:solidFill>
              </a:rPr>
              <a:t>MemoryAllocationLib|MdePkg</a:t>
            </a:r>
            <a:r>
              <a:rPr lang="en-US" sz="2667" dirty="0">
                <a:solidFill>
                  <a:schemeClr val="tx1"/>
                </a:solidFill>
              </a:rPr>
              <a:t>/Library/</a:t>
            </a:r>
            <a:r>
              <a:rPr lang="en-US" sz="2667" dirty="0" err="1">
                <a:solidFill>
                  <a:schemeClr val="tx1"/>
                </a:solidFill>
              </a:rPr>
              <a:t>SecMemoryAllocationLib</a:t>
            </a:r>
            <a:r>
              <a:rPr lang="en-US" sz="2667" dirty="0">
                <a:solidFill>
                  <a:schemeClr val="tx1"/>
                </a:solidFill>
              </a:rPr>
              <a:t>/SecMemoryAllocationLib.inf</a:t>
            </a:r>
          </a:p>
          <a:p>
            <a:pPr lvl="1"/>
            <a:r>
              <a:rPr lang="en-US" sz="2267" dirty="0"/>
              <a:t>Allocate memory in PHIT-&gt;</a:t>
            </a:r>
            <a:r>
              <a:rPr lang="en-US" sz="2267" dirty="0" err="1"/>
              <a:t>EfiFreeMemoryTop</a:t>
            </a:r>
            <a:endParaRPr lang="en-US" sz="2267" dirty="0"/>
          </a:p>
          <a:p>
            <a:pPr lvl="1"/>
            <a:r>
              <a:rPr lang="en-US" sz="2267" dirty="0"/>
              <a:t>Create a Memory Allocation HOB</a:t>
            </a:r>
          </a:p>
          <a:p>
            <a:r>
              <a:rPr lang="en-US" sz="2667" dirty="0" err="1">
                <a:solidFill>
                  <a:schemeClr val="tx1"/>
                </a:solidFill>
                <a:highlight>
                  <a:srgbClr val="FFFF00"/>
                </a:highlight>
              </a:rPr>
              <a:t>PrePiLib</a:t>
            </a:r>
            <a:r>
              <a:rPr lang="en-US" sz="2667" dirty="0" err="1">
                <a:solidFill>
                  <a:schemeClr val="tx1"/>
                </a:solidFill>
              </a:rPr>
              <a:t>|OvmfPkg</a:t>
            </a:r>
            <a:r>
              <a:rPr lang="en-US" sz="2667" dirty="0">
                <a:solidFill>
                  <a:schemeClr val="tx1"/>
                </a:solidFill>
              </a:rPr>
              <a:t>/Library/</a:t>
            </a:r>
            <a:r>
              <a:rPr lang="en-US" sz="2667" dirty="0" err="1">
                <a:solidFill>
                  <a:schemeClr val="tx1"/>
                </a:solidFill>
              </a:rPr>
              <a:t>PrePiLibTdx</a:t>
            </a:r>
            <a:r>
              <a:rPr lang="en-US" sz="2667" dirty="0">
                <a:solidFill>
                  <a:schemeClr val="tx1"/>
                </a:solidFill>
              </a:rPr>
              <a:t>/PrePiLibTdx.inf</a:t>
            </a:r>
          </a:p>
          <a:p>
            <a:pPr lvl="1"/>
            <a:r>
              <a:rPr lang="en-US" sz="2267" dirty="0" err="1"/>
              <a:t>FwVol.c</a:t>
            </a:r>
            <a:r>
              <a:rPr lang="en-US" sz="2267" dirty="0"/>
              <a:t> : Ffs APIs, Get </a:t>
            </a:r>
            <a:r>
              <a:rPr lang="en-US" sz="2267" dirty="0" err="1"/>
              <a:t>Fv</a:t>
            </a:r>
            <a:r>
              <a:rPr lang="en-US" sz="2267" dirty="0"/>
              <a:t> image from FV type file, then add FV &amp; FV2 Hob</a:t>
            </a:r>
          </a:p>
          <a:p>
            <a:pPr lvl="1"/>
            <a:r>
              <a:rPr lang="en-US" sz="2267" dirty="0" err="1"/>
              <a:t>PrePiLib.c</a:t>
            </a:r>
            <a:r>
              <a:rPr lang="en-US" sz="2267" dirty="0"/>
              <a:t> : load DXE core</a:t>
            </a:r>
          </a:p>
        </p:txBody>
      </p:sp>
    </p:spTree>
    <p:extLst>
      <p:ext uri="{BB962C8B-B14F-4D97-AF65-F5344CB8AC3E}">
        <p14:creationId xmlns:p14="http://schemas.microsoft.com/office/powerpoint/2010/main" val="1507845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199035"/>
            <a:ext cx="10972800" cy="764245"/>
          </a:xfrm>
        </p:spPr>
        <p:txBody>
          <a:bodyPr>
            <a:normAutofit/>
          </a:bodyPr>
          <a:lstStyle/>
          <a:p>
            <a:r>
              <a:rPr lang="en-US"/>
              <a:t>Exception</a:t>
            </a:r>
            <a:endParaRPr lang="en-US" dirty="0"/>
          </a:p>
        </p:txBody>
      </p:sp>
      <p:sp>
        <p:nvSpPr>
          <p:cNvPr id="6" name="Rectangle: Rounded Corners 5">
            <a:extLst>
              <a:ext uri="{FF2B5EF4-FFF2-40B4-BE49-F238E27FC236}">
                <a16:creationId xmlns:a16="http://schemas.microsoft.com/office/drawing/2014/main" id="{E5503B9B-9CA6-4342-8499-C0D2FCAC02E1}"/>
              </a:ext>
            </a:extLst>
          </p:cNvPr>
          <p:cNvSpPr/>
          <p:nvPr/>
        </p:nvSpPr>
        <p:spPr>
          <a:xfrm>
            <a:off x="3845873" y="1640844"/>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Module</a:t>
            </a:r>
          </a:p>
        </p:txBody>
      </p:sp>
      <p:sp>
        <p:nvSpPr>
          <p:cNvPr id="7" name="Rectangle: Rounded Corners 6">
            <a:extLst>
              <a:ext uri="{FF2B5EF4-FFF2-40B4-BE49-F238E27FC236}">
                <a16:creationId xmlns:a16="http://schemas.microsoft.com/office/drawing/2014/main" id="{7A01A013-0BAF-4BAD-A2FC-5EB5695217EC}"/>
              </a:ext>
            </a:extLst>
          </p:cNvPr>
          <p:cNvSpPr/>
          <p:nvPr/>
        </p:nvSpPr>
        <p:spPr>
          <a:xfrm>
            <a:off x="3845873" y="2713353"/>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CpuExceptionLib</a:t>
            </a:r>
          </a:p>
        </p:txBody>
      </p:sp>
      <p:sp>
        <p:nvSpPr>
          <p:cNvPr id="8" name="Rectangle: Rounded Corners 7">
            <a:extLst>
              <a:ext uri="{FF2B5EF4-FFF2-40B4-BE49-F238E27FC236}">
                <a16:creationId xmlns:a16="http://schemas.microsoft.com/office/drawing/2014/main" id="{496FF840-D284-4EB6-817A-C9814AF233BE}"/>
              </a:ext>
            </a:extLst>
          </p:cNvPr>
          <p:cNvSpPr/>
          <p:nvPr/>
        </p:nvSpPr>
        <p:spPr>
          <a:xfrm>
            <a:off x="2340869" y="3939193"/>
            <a:ext cx="1879440" cy="7642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VmgExitLib</a:t>
            </a:r>
          </a:p>
          <a:p>
            <a:pPr algn="ctr"/>
            <a:r>
              <a:rPr lang="en-US">
                <a:solidFill>
                  <a:schemeClr val="tx1"/>
                </a:solidFill>
              </a:rPr>
              <a:t>(AMD SEV #VC)</a:t>
            </a:r>
          </a:p>
        </p:txBody>
      </p:sp>
      <p:cxnSp>
        <p:nvCxnSpPr>
          <p:cNvPr id="11" name="Straight Arrow Connector 10">
            <a:extLst>
              <a:ext uri="{FF2B5EF4-FFF2-40B4-BE49-F238E27FC236}">
                <a16:creationId xmlns:a16="http://schemas.microsoft.com/office/drawing/2014/main" id="{163F41ED-A8DC-4BF4-AFE0-B518BEC48BAE}"/>
              </a:ext>
            </a:extLst>
          </p:cNvPr>
          <p:cNvCxnSpPr>
            <a:stCxn id="6" idx="2"/>
            <a:endCxn id="7" idx="0"/>
          </p:cNvCxnSpPr>
          <p:nvPr/>
        </p:nvCxnSpPr>
        <p:spPr>
          <a:xfrm>
            <a:off x="4922810" y="2110075"/>
            <a:ext cx="0" cy="603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59F2CB-571D-40EA-A8FB-8A5D720703A3}"/>
              </a:ext>
            </a:extLst>
          </p:cNvPr>
          <p:cNvCxnSpPr>
            <a:cxnSpLocks/>
            <a:stCxn id="7" idx="2"/>
            <a:endCxn id="8" idx="0"/>
          </p:cNvCxnSpPr>
          <p:nvPr/>
        </p:nvCxnSpPr>
        <p:spPr>
          <a:xfrm flipH="1">
            <a:off x="3280589" y="3182584"/>
            <a:ext cx="1642221" cy="75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BC466C3C-8219-4845-8CF8-8C81D7DD10B6}"/>
              </a:ext>
            </a:extLst>
          </p:cNvPr>
          <p:cNvSpPr/>
          <p:nvPr/>
        </p:nvSpPr>
        <p:spPr>
          <a:xfrm>
            <a:off x="5999747" y="3939194"/>
            <a:ext cx="1879440" cy="7642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VmTdExitLib</a:t>
            </a:r>
          </a:p>
          <a:p>
            <a:pPr algn="ctr"/>
            <a:r>
              <a:rPr lang="en-US">
                <a:solidFill>
                  <a:schemeClr val="tx1"/>
                </a:solidFill>
              </a:rPr>
              <a:t>(Intel TDX #VE)</a:t>
            </a:r>
          </a:p>
        </p:txBody>
      </p:sp>
      <p:cxnSp>
        <p:nvCxnSpPr>
          <p:cNvPr id="35" name="Straight Arrow Connector 34">
            <a:extLst>
              <a:ext uri="{FF2B5EF4-FFF2-40B4-BE49-F238E27FC236}">
                <a16:creationId xmlns:a16="http://schemas.microsoft.com/office/drawing/2014/main" id="{F3325A3B-93BE-46A0-A0CB-5E9EAFE68FE0}"/>
              </a:ext>
            </a:extLst>
          </p:cNvPr>
          <p:cNvCxnSpPr>
            <a:cxnSpLocks/>
            <a:stCxn id="7" idx="2"/>
            <a:endCxn id="33" idx="0"/>
          </p:cNvCxnSpPr>
          <p:nvPr/>
        </p:nvCxnSpPr>
        <p:spPr>
          <a:xfrm>
            <a:off x="4922810" y="3182584"/>
            <a:ext cx="2016657" cy="756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292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VmTdExitLib</a:t>
            </a:r>
            <a:r>
              <a:rPr lang="en-US" dirty="0"/>
              <a:t> – </a:t>
            </a:r>
            <a:r>
              <a:rPr lang="en-US" dirty="0" err="1"/>
              <a:t>VmTdExitVeHandler.c</a:t>
            </a:r>
            <a:endParaRPr lang="en-US" dirty="0"/>
          </a:p>
        </p:txBody>
      </p:sp>
      <p:sp>
        <p:nvSpPr>
          <p:cNvPr id="3" name="Content Placeholder 2"/>
          <p:cNvSpPr>
            <a:spLocks noGrp="1"/>
          </p:cNvSpPr>
          <p:nvPr>
            <p:ph sz="quarter" idx="13"/>
          </p:nvPr>
        </p:nvSpPr>
        <p:spPr/>
        <p:txBody>
          <a:bodyPr>
            <a:normAutofit/>
          </a:bodyPr>
          <a:lstStyle/>
          <a:p>
            <a:r>
              <a:rPr lang="en-US" sz="2667" dirty="0">
                <a:solidFill>
                  <a:schemeClr val="tx1"/>
                </a:solidFill>
              </a:rPr>
              <a:t>TDVF provides the default #VE exception handler</a:t>
            </a:r>
          </a:p>
          <a:p>
            <a:r>
              <a:rPr lang="en-US" sz="2667" dirty="0">
                <a:solidFill>
                  <a:schemeClr val="tx1"/>
                </a:solidFill>
              </a:rPr>
              <a:t>#VE handler also convert below forbidden instruction to the TDCALL[TDG.VP.VMCALL]&lt;INSTRUCTION.XX&gt;</a:t>
            </a:r>
          </a:p>
          <a:p>
            <a:pPr lvl="1"/>
            <a:r>
              <a:rPr lang="en-US" sz="2267" dirty="0"/>
              <a:t>CPUID =&gt; TDCALL [TDG.VP.VMCALL] &lt;INSTRUCTION.CPUID&gt;</a:t>
            </a:r>
          </a:p>
          <a:p>
            <a:pPr lvl="1"/>
            <a:r>
              <a:rPr lang="en-US" sz="2267" dirty="0">
                <a:solidFill>
                  <a:schemeClr val="tx1"/>
                </a:solidFill>
              </a:rPr>
              <a:t>IO =&gt; </a:t>
            </a:r>
            <a:r>
              <a:rPr lang="en-US" sz="2267" dirty="0"/>
              <a:t>TDCALL [TDG.VP.VMCALL] &lt;INSTRUCTION.IO&gt;</a:t>
            </a:r>
          </a:p>
          <a:p>
            <a:pPr lvl="1"/>
            <a:r>
              <a:rPr lang="en-US" sz="2267" dirty="0"/>
              <a:t>RDMSR =&gt; TDCALL [TDG.VP.VMCALL] &lt;INSTRUCTION.RDMSR&gt;</a:t>
            </a:r>
          </a:p>
          <a:p>
            <a:pPr lvl="1"/>
            <a:r>
              <a:rPr lang="en-US" sz="2267" dirty="0"/>
              <a:t>WRMSR =&gt; TDCALL [TDG.VP.VMCALL] &lt;INSTRUCTION.WRMSR&gt;</a:t>
            </a:r>
          </a:p>
          <a:p>
            <a:r>
              <a:rPr lang="en-US" sz="2667" dirty="0">
                <a:solidFill>
                  <a:schemeClr val="tx1"/>
                </a:solidFill>
              </a:rPr>
              <a:t>#VE handler is registered in early SEC and DXE phases</a:t>
            </a:r>
          </a:p>
          <a:p>
            <a:r>
              <a:rPr lang="en-US" sz="2667" dirty="0">
                <a:solidFill>
                  <a:schemeClr val="tx1"/>
                </a:solidFill>
              </a:rPr>
              <a:t>See next slides for the #VE handler flow.</a:t>
            </a:r>
          </a:p>
          <a:p>
            <a:pPr lvl="1"/>
            <a:endParaRPr lang="en-US" sz="2667" dirty="0"/>
          </a:p>
          <a:p>
            <a:pPr lvl="1"/>
            <a:endParaRPr lang="en-US" sz="2267" dirty="0"/>
          </a:p>
          <a:p>
            <a:pPr lvl="1"/>
            <a:endParaRPr lang="en-US" sz="2267" dirty="0">
              <a:solidFill>
                <a:schemeClr val="tx1"/>
              </a:solidFill>
            </a:endParaRPr>
          </a:p>
          <a:p>
            <a:endParaRPr lang="en-US" sz="2267" dirty="0"/>
          </a:p>
        </p:txBody>
      </p:sp>
    </p:spTree>
    <p:extLst>
      <p:ext uri="{BB962C8B-B14F-4D97-AF65-F5344CB8AC3E}">
        <p14:creationId xmlns:p14="http://schemas.microsoft.com/office/powerpoint/2010/main" val="1639881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D81C7-5F7F-4010-8D8A-B84852D8C7BF}"/>
              </a:ext>
            </a:extLst>
          </p:cNvPr>
          <p:cNvPicPr>
            <a:picLocks noChangeAspect="1"/>
          </p:cNvPicPr>
          <p:nvPr/>
        </p:nvPicPr>
        <p:blipFill>
          <a:blip r:embed="rId2"/>
          <a:stretch>
            <a:fillRect/>
          </a:stretch>
        </p:blipFill>
        <p:spPr>
          <a:xfrm>
            <a:off x="-6838" y="772510"/>
            <a:ext cx="12177413" cy="6030311"/>
          </a:xfrm>
          <a:prstGeom prst="rect">
            <a:avLst/>
          </a:prstGeom>
        </p:spPr>
      </p:pic>
      <p:sp>
        <p:nvSpPr>
          <p:cNvPr id="10" name="Title 1">
            <a:extLst>
              <a:ext uri="{FF2B5EF4-FFF2-40B4-BE49-F238E27FC236}">
                <a16:creationId xmlns:a16="http://schemas.microsoft.com/office/drawing/2014/main" id="{B95E0091-DED6-4788-884D-7904B6DEE927}"/>
              </a:ext>
            </a:extLst>
          </p:cNvPr>
          <p:cNvSpPr>
            <a:spLocks noGrp="1"/>
          </p:cNvSpPr>
          <p:nvPr>
            <p:ph type="title"/>
          </p:nvPr>
        </p:nvSpPr>
        <p:spPr>
          <a:xfrm>
            <a:off x="607484" y="242173"/>
            <a:ext cx="9860819" cy="648584"/>
          </a:xfrm>
        </p:spPr>
        <p:txBody>
          <a:bodyPr>
            <a:normAutofit fontScale="90000"/>
          </a:bodyPr>
          <a:lstStyle/>
          <a:p>
            <a:r>
              <a:rPr lang="en-US" dirty="0" err="1"/>
              <a:t>VmTdExitLib</a:t>
            </a:r>
            <a:r>
              <a:rPr lang="en-US" dirty="0"/>
              <a:t> – #VE handler flow</a:t>
            </a:r>
          </a:p>
        </p:txBody>
      </p:sp>
    </p:spTree>
    <p:extLst>
      <p:ext uri="{BB962C8B-B14F-4D97-AF65-F5344CB8AC3E}">
        <p14:creationId xmlns:p14="http://schemas.microsoft.com/office/powerpoint/2010/main" val="785652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95E0091-DED6-4788-884D-7904B6DEE927}"/>
              </a:ext>
            </a:extLst>
          </p:cNvPr>
          <p:cNvSpPr>
            <a:spLocks noGrp="1"/>
          </p:cNvSpPr>
          <p:nvPr>
            <p:ph type="title"/>
          </p:nvPr>
        </p:nvSpPr>
        <p:spPr>
          <a:xfrm>
            <a:off x="607484" y="242173"/>
            <a:ext cx="9860819" cy="648584"/>
          </a:xfrm>
        </p:spPr>
        <p:txBody>
          <a:bodyPr>
            <a:normAutofit fontScale="90000"/>
          </a:bodyPr>
          <a:lstStyle/>
          <a:p>
            <a:r>
              <a:rPr lang="en-US" dirty="0"/>
              <a:t>CPUID (0x21,0)</a:t>
            </a:r>
          </a:p>
        </p:txBody>
      </p:sp>
      <p:pic>
        <p:nvPicPr>
          <p:cNvPr id="1026" name="Picture 1">
            <a:extLst>
              <a:ext uri="{FF2B5EF4-FFF2-40B4-BE49-F238E27FC236}">
                <a16:creationId xmlns:a16="http://schemas.microsoft.com/office/drawing/2014/main" id="{FBBB0D72-28F3-4CD3-BDF3-358791301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025" y="690563"/>
            <a:ext cx="63246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EC044BD8-9E66-4512-B892-80EA5DE6C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893" y="4972050"/>
            <a:ext cx="64198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04A7E8EF-6679-48B6-B345-F4413DCEB002}"/>
              </a:ext>
            </a:extLst>
          </p:cNvPr>
          <p:cNvSpPr>
            <a:spLocks noGrp="1"/>
          </p:cNvSpPr>
          <p:nvPr>
            <p:ph sz="quarter" idx="13"/>
          </p:nvPr>
        </p:nvSpPr>
        <p:spPr>
          <a:xfrm>
            <a:off x="607486" y="1111469"/>
            <a:ext cx="4287708" cy="5060735"/>
          </a:xfrm>
        </p:spPr>
        <p:txBody>
          <a:bodyPr>
            <a:normAutofit/>
          </a:bodyPr>
          <a:lstStyle/>
          <a:p>
            <a:r>
              <a:rPr lang="en-US" sz="2667" dirty="0">
                <a:solidFill>
                  <a:schemeClr val="tx1"/>
                </a:solidFill>
              </a:rPr>
              <a:t>New CPUID is imported to detect Td guest</a:t>
            </a:r>
          </a:p>
          <a:p>
            <a:r>
              <a:rPr lang="en-US" sz="2667" dirty="0">
                <a:solidFill>
                  <a:schemeClr val="tx1"/>
                </a:solidFill>
              </a:rPr>
              <a:t>Leaf – 0x21</a:t>
            </a:r>
          </a:p>
          <a:p>
            <a:r>
              <a:rPr lang="en-US" sz="2667" dirty="0">
                <a:solidFill>
                  <a:schemeClr val="tx1"/>
                </a:solidFill>
              </a:rPr>
              <a:t>Sub leaf – 0x0</a:t>
            </a:r>
          </a:p>
          <a:p>
            <a:r>
              <a:rPr lang="fr-FR" sz="2667" dirty="0">
                <a:solidFill>
                  <a:schemeClr val="tx1"/>
                </a:solidFill>
                <a:hlinkClick r:id="rId4"/>
              </a:rPr>
              <a:t>https://software.intel.com/content/dam/develop/external/us/en/documents/tdx-module-1eas-v0.85.039.pdf</a:t>
            </a:r>
            <a:r>
              <a:rPr lang="fr-FR" sz="2667" dirty="0">
                <a:solidFill>
                  <a:schemeClr val="tx1"/>
                </a:solidFill>
              </a:rPr>
              <a:t>  </a:t>
            </a:r>
            <a:r>
              <a:rPr lang="fr-FR" sz="2667" dirty="0" err="1">
                <a:solidFill>
                  <a:schemeClr val="tx1"/>
                </a:solidFill>
              </a:rPr>
              <a:t>chapter</a:t>
            </a:r>
            <a:r>
              <a:rPr lang="fr-FR" sz="2667" dirty="0">
                <a:solidFill>
                  <a:schemeClr val="tx1"/>
                </a:solidFill>
              </a:rPr>
              <a:t> 9.</a:t>
            </a:r>
            <a:endParaRPr lang="en-US" sz="2667" dirty="0">
              <a:solidFill>
                <a:schemeClr val="tx1"/>
              </a:solidFill>
            </a:endParaRPr>
          </a:p>
          <a:p>
            <a:pPr lvl="1"/>
            <a:endParaRPr lang="en-US" sz="2667" dirty="0"/>
          </a:p>
          <a:p>
            <a:pPr lvl="1"/>
            <a:endParaRPr lang="en-US" sz="2267" dirty="0"/>
          </a:p>
          <a:p>
            <a:pPr lvl="1"/>
            <a:endParaRPr lang="en-US" sz="2267" dirty="0">
              <a:solidFill>
                <a:schemeClr val="tx1"/>
              </a:solidFill>
            </a:endParaRPr>
          </a:p>
          <a:p>
            <a:endParaRPr lang="en-US" sz="2267" dirty="0"/>
          </a:p>
        </p:txBody>
      </p:sp>
    </p:spTree>
    <p:extLst>
      <p:ext uri="{BB962C8B-B14F-4D97-AF65-F5344CB8AC3E}">
        <p14:creationId xmlns:p14="http://schemas.microsoft.com/office/powerpoint/2010/main" val="3490075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45</a:t>
            </a:fld>
            <a:endParaRPr lang="en-US">
              <a:solidFill>
                <a:prstClr val="black">
                  <a:tint val="75000"/>
                </a:prstClr>
              </a:solidFill>
            </a:endParaRPr>
          </a:p>
        </p:txBody>
      </p:sp>
      <p:sp>
        <p:nvSpPr>
          <p:cNvPr id="5" name="Title 1">
            <a:extLst>
              <a:ext uri="{FF2B5EF4-FFF2-40B4-BE49-F238E27FC236}">
                <a16:creationId xmlns:a16="http://schemas.microsoft.com/office/drawing/2014/main" id="{A25EAB8D-DC3C-494A-B5C0-EFEC17EA6135}"/>
              </a:ext>
            </a:extLst>
          </p:cNvPr>
          <p:cNvSpPr txBox="1">
            <a:spLocks/>
          </p:cNvSpPr>
          <p:nvPr/>
        </p:nvSpPr>
        <p:spPr>
          <a:xfrm>
            <a:off x="3608761" y="2571092"/>
            <a:ext cx="5004936" cy="764245"/>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4267" b="1" dirty="0"/>
              <a:t>DXE Phase</a:t>
            </a:r>
          </a:p>
        </p:txBody>
      </p:sp>
    </p:spTree>
    <p:extLst>
      <p:ext uri="{BB962C8B-B14F-4D97-AF65-F5344CB8AC3E}">
        <p14:creationId xmlns:p14="http://schemas.microsoft.com/office/powerpoint/2010/main" val="2962408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09600" y="105591"/>
            <a:ext cx="10972800" cy="837992"/>
          </a:xfrm>
        </p:spPr>
        <p:txBody>
          <a:bodyPr>
            <a:normAutofit/>
          </a:bodyPr>
          <a:lstStyle/>
          <a:p>
            <a:r>
              <a:rPr lang="en-US" dirty="0"/>
              <a:t>DXE Phase</a:t>
            </a:r>
          </a:p>
        </p:txBody>
      </p:sp>
      <p:sp>
        <p:nvSpPr>
          <p:cNvPr id="4" name="Slide Number Placeholder 3"/>
          <p:cNvSpPr>
            <a:spLocks noGrp="1"/>
          </p:cNvSpPr>
          <p:nvPr>
            <p:ph type="sldNum" sz="quarter" idx="4294967295"/>
          </p:nvPr>
        </p:nvSpPr>
        <p:spPr>
          <a:xfrm>
            <a:off x="9347200" y="6432551"/>
            <a:ext cx="2844800" cy="364067"/>
          </a:xfrm>
        </p:spPr>
        <p:txBody>
          <a:bodyPr/>
          <a:lstStyle/>
          <a:p>
            <a:fld id="{EE2556C5-CE8C-6547-B838-EA80C61A4AF7}" type="slidenum">
              <a:rPr lang="en-US" smtClean="0"/>
              <a:pPr/>
              <a:t>46</a:t>
            </a:fld>
            <a:endParaRPr lang="en-US" dirty="0"/>
          </a:p>
        </p:txBody>
      </p:sp>
      <p:sp>
        <p:nvSpPr>
          <p:cNvPr id="6" name="Content Placeholder 2">
            <a:extLst>
              <a:ext uri="{FF2B5EF4-FFF2-40B4-BE49-F238E27FC236}">
                <a16:creationId xmlns:a16="http://schemas.microsoft.com/office/drawing/2014/main" id="{3B1E4A74-E958-4F6D-A693-8AADA9E48F1C}"/>
              </a:ext>
            </a:extLst>
          </p:cNvPr>
          <p:cNvSpPr>
            <a:spLocks noGrp="1"/>
          </p:cNvSpPr>
          <p:nvPr>
            <p:ph sz="quarter" idx="13"/>
          </p:nvPr>
        </p:nvSpPr>
        <p:spPr>
          <a:xfrm>
            <a:off x="607485" y="836579"/>
            <a:ext cx="10970683" cy="5335625"/>
          </a:xfrm>
        </p:spPr>
        <p:txBody>
          <a:bodyPr>
            <a:normAutofit fontScale="85000" lnSpcReduction="20000"/>
          </a:bodyPr>
          <a:lstStyle/>
          <a:p>
            <a:r>
              <a:rPr lang="en-US" sz="2667" dirty="0">
                <a:solidFill>
                  <a:schemeClr val="tx1"/>
                </a:solidFill>
              </a:rPr>
              <a:t>DXE Core</a:t>
            </a:r>
          </a:p>
          <a:p>
            <a:r>
              <a:rPr lang="en-US" sz="2667" dirty="0" err="1">
                <a:solidFill>
                  <a:schemeClr val="tx1"/>
                </a:solidFill>
              </a:rPr>
              <a:t>TdxDxe</a:t>
            </a:r>
            <a:endParaRPr lang="en-US" sz="2667" dirty="0">
              <a:solidFill>
                <a:schemeClr val="tx1"/>
              </a:solidFill>
            </a:endParaRPr>
          </a:p>
          <a:p>
            <a:r>
              <a:rPr lang="en-US" sz="2667" dirty="0" err="1">
                <a:solidFill>
                  <a:schemeClr val="tx1"/>
                </a:solidFill>
              </a:rPr>
              <a:t>IoMmuDxe</a:t>
            </a:r>
            <a:endParaRPr lang="en-US" sz="2667" dirty="0">
              <a:solidFill>
                <a:schemeClr val="tx1"/>
              </a:solidFill>
            </a:endParaRPr>
          </a:p>
          <a:p>
            <a:pPr lvl="1"/>
            <a:r>
              <a:rPr lang="en-US" sz="2267" dirty="0" err="1">
                <a:solidFill>
                  <a:schemeClr val="tx1"/>
                </a:solidFill>
              </a:rPr>
              <a:t>MemEncryptTdxLib</a:t>
            </a:r>
            <a:endParaRPr lang="en-US" sz="2267" dirty="0">
              <a:solidFill>
                <a:schemeClr val="tx1"/>
              </a:solidFill>
            </a:endParaRPr>
          </a:p>
          <a:p>
            <a:r>
              <a:rPr lang="en-US" sz="2667" dirty="0">
                <a:solidFill>
                  <a:schemeClr val="tx1"/>
                </a:solidFill>
              </a:rPr>
              <a:t>TdTcg2Dxe (Config-B)</a:t>
            </a:r>
          </a:p>
          <a:p>
            <a:pPr lvl="1"/>
            <a:r>
              <a:rPr lang="en-US" sz="2267" dirty="0" err="1"/>
              <a:t>HashLibBaseCryptoRouterTdx</a:t>
            </a:r>
            <a:r>
              <a:rPr lang="en-US" sz="2267" dirty="0"/>
              <a:t> (</a:t>
            </a:r>
            <a:r>
              <a:rPr lang="en-US" sz="2267" dirty="0" err="1"/>
              <a:t>SecurityPkg</a:t>
            </a:r>
            <a:r>
              <a:rPr lang="en-US" sz="2267" dirty="0"/>
              <a:t>)</a:t>
            </a:r>
          </a:p>
          <a:p>
            <a:pPr lvl="1"/>
            <a:r>
              <a:rPr lang="en-US" sz="2267" dirty="0" err="1"/>
              <a:t>DxeTpmMeasurementLib</a:t>
            </a:r>
            <a:r>
              <a:rPr lang="en-US" sz="2267" dirty="0"/>
              <a:t> (</a:t>
            </a:r>
            <a:r>
              <a:rPr lang="en-US" sz="2267" dirty="0" err="1"/>
              <a:t>SecurityPkg</a:t>
            </a:r>
            <a:r>
              <a:rPr lang="en-US" sz="2267" dirty="0"/>
              <a:t>)</a:t>
            </a:r>
          </a:p>
          <a:p>
            <a:r>
              <a:rPr lang="en-US" dirty="0">
                <a:solidFill>
                  <a:schemeClr val="tx1"/>
                </a:solidFill>
              </a:rPr>
              <a:t>Td measurement and Measure boot (Config-B)</a:t>
            </a:r>
          </a:p>
          <a:p>
            <a:r>
              <a:rPr lang="en-US" dirty="0">
                <a:solidFill>
                  <a:schemeClr val="tx1"/>
                </a:solidFill>
              </a:rPr>
              <a:t>Some DXE Drivers not allowed to load/start in Td guest (Config-B)</a:t>
            </a:r>
          </a:p>
          <a:p>
            <a:pPr lvl="1"/>
            <a:r>
              <a:rPr lang="en-US" dirty="0">
                <a:solidFill>
                  <a:schemeClr val="tx1"/>
                </a:solidFill>
              </a:rPr>
              <a:t>Network stack</a:t>
            </a:r>
          </a:p>
          <a:p>
            <a:pPr lvl="1"/>
            <a:r>
              <a:rPr lang="en-US" dirty="0"/>
              <a:t>RNG</a:t>
            </a:r>
          </a:p>
          <a:p>
            <a:pPr lvl="1"/>
            <a:r>
              <a:rPr lang="en-US" dirty="0">
                <a:solidFill>
                  <a:schemeClr val="tx1"/>
                </a:solidFill>
              </a:rPr>
              <a:t>etc.</a:t>
            </a:r>
          </a:p>
          <a:p>
            <a:r>
              <a:rPr lang="en-US" sz="2667" dirty="0">
                <a:solidFill>
                  <a:schemeClr val="tx1"/>
                </a:solidFill>
              </a:rPr>
              <a:t>Other DXE Phase drivers</a:t>
            </a:r>
          </a:p>
          <a:p>
            <a:pPr lvl="1"/>
            <a:r>
              <a:rPr lang="en-US" sz="2000" dirty="0" err="1"/>
              <a:t>IncompatiblePciDeviceSupportDxe</a:t>
            </a:r>
            <a:endParaRPr lang="en-US" sz="2000" dirty="0"/>
          </a:p>
          <a:p>
            <a:pPr lvl="1"/>
            <a:r>
              <a:rPr lang="en-US" sz="2267" dirty="0" err="1">
                <a:solidFill>
                  <a:schemeClr val="tx1"/>
                </a:solidFill>
              </a:rPr>
              <a:t>LocalApicTimerDxe</a:t>
            </a:r>
            <a:endParaRPr lang="en-US" sz="2267" dirty="0">
              <a:solidFill>
                <a:schemeClr val="tx1"/>
              </a:solidFill>
            </a:endParaRPr>
          </a:p>
          <a:p>
            <a:pPr lvl="1"/>
            <a:r>
              <a:rPr lang="en-US" sz="2267" dirty="0" err="1">
                <a:solidFill>
                  <a:schemeClr val="tx1"/>
                </a:solidFill>
              </a:rPr>
              <a:t>EmuVariableFvbRuntimeDxe</a:t>
            </a:r>
            <a:r>
              <a:rPr lang="en-US" sz="2267" dirty="0">
                <a:solidFill>
                  <a:schemeClr val="tx1"/>
                </a:solidFill>
              </a:rPr>
              <a:t> (Config-B)</a:t>
            </a:r>
          </a:p>
          <a:p>
            <a:endParaRPr lang="en-US" sz="2667" dirty="0">
              <a:solidFill>
                <a:schemeClr val="tx1"/>
              </a:solidFill>
            </a:endParaRPr>
          </a:p>
          <a:p>
            <a:pPr lvl="1"/>
            <a:endParaRPr lang="en-US" sz="2267" dirty="0"/>
          </a:p>
          <a:p>
            <a:pPr lvl="1"/>
            <a:endParaRPr lang="en-US" sz="2267" dirty="0">
              <a:solidFill>
                <a:schemeClr val="tx1"/>
              </a:solidFill>
            </a:endParaRPr>
          </a:p>
          <a:p>
            <a:endParaRPr lang="en-US" sz="2267" dirty="0"/>
          </a:p>
        </p:txBody>
      </p:sp>
    </p:spTree>
    <p:extLst>
      <p:ext uri="{BB962C8B-B14F-4D97-AF65-F5344CB8AC3E}">
        <p14:creationId xmlns:p14="http://schemas.microsoft.com/office/powerpoint/2010/main" val="570081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DXE Core </a:t>
            </a:r>
          </a:p>
        </p:txBody>
      </p:sp>
      <p:sp>
        <p:nvSpPr>
          <p:cNvPr id="3" name="Content Placeholder 2"/>
          <p:cNvSpPr>
            <a:spLocks noGrp="1"/>
          </p:cNvSpPr>
          <p:nvPr>
            <p:ph sz="quarter" idx="13"/>
          </p:nvPr>
        </p:nvSpPr>
        <p:spPr>
          <a:xfrm>
            <a:off x="607485" y="1328236"/>
            <a:ext cx="10970683" cy="4843968"/>
          </a:xfrm>
        </p:spPr>
        <p:txBody>
          <a:bodyPr>
            <a:normAutofit/>
          </a:bodyPr>
          <a:lstStyle/>
          <a:p>
            <a:r>
              <a:rPr lang="en-US" sz="2667" dirty="0" err="1">
                <a:solidFill>
                  <a:schemeClr val="tx1"/>
                </a:solidFill>
              </a:rPr>
              <a:t>FwVolRead.c</a:t>
            </a:r>
            <a:r>
              <a:rPr lang="en-US" sz="2667" dirty="0">
                <a:solidFill>
                  <a:schemeClr val="tx1"/>
                </a:solidFill>
              </a:rPr>
              <a:t> – SMM is not supported in Td guest</a:t>
            </a:r>
          </a:p>
          <a:p>
            <a:r>
              <a:rPr lang="en-US" sz="2667" dirty="0">
                <a:solidFill>
                  <a:schemeClr val="tx1"/>
                </a:solidFill>
              </a:rPr>
              <a:t>Handle the </a:t>
            </a:r>
            <a:r>
              <a:rPr lang="en-US" sz="2667" dirty="0" err="1">
                <a:solidFill>
                  <a:schemeClr val="tx1"/>
                </a:solidFill>
              </a:rPr>
              <a:t>Tdx</a:t>
            </a:r>
            <a:r>
              <a:rPr lang="en-US" sz="2667" dirty="0">
                <a:solidFill>
                  <a:schemeClr val="tx1"/>
                </a:solidFill>
              </a:rPr>
              <a:t> private memory</a:t>
            </a:r>
          </a:p>
          <a:p>
            <a:pPr lvl="1"/>
            <a:r>
              <a:rPr lang="en-US" sz="1900" dirty="0">
                <a:solidFill>
                  <a:schemeClr val="tx1"/>
                </a:solidFill>
              </a:rPr>
              <a:t>Most memory in a trusted domain is private to the VM. Its contents are encrypted with keys unique to the VM.</a:t>
            </a:r>
          </a:p>
          <a:p>
            <a:pPr lvl="1"/>
            <a:r>
              <a:rPr lang="en-US" sz="1900" dirty="0">
                <a:solidFill>
                  <a:schemeClr val="tx1"/>
                </a:solidFill>
              </a:rPr>
              <a:t>Guest OS looks at the memory mapped generated by the firmware to make decisions about which resources are private or shared.</a:t>
            </a:r>
          </a:p>
          <a:p>
            <a:pPr lvl="1"/>
            <a:r>
              <a:rPr lang="en-US" sz="1900" dirty="0">
                <a:solidFill>
                  <a:schemeClr val="tx1"/>
                </a:solidFill>
              </a:rPr>
              <a:t>EDK2 introduce a memory attribute called </a:t>
            </a:r>
            <a:r>
              <a:rPr lang="en-US" sz="1900" dirty="0">
                <a:solidFill>
                  <a:schemeClr val="tx1"/>
                </a:solidFill>
                <a:highlight>
                  <a:srgbClr val="FFFF00"/>
                </a:highlight>
              </a:rPr>
              <a:t>EFI_MEMORY_CPU_CRYPTO</a:t>
            </a:r>
            <a:r>
              <a:rPr lang="en-US" sz="1900" dirty="0">
                <a:solidFill>
                  <a:schemeClr val="tx1"/>
                </a:solidFill>
              </a:rPr>
              <a:t> and we identify the private memory regions with this attribute.</a:t>
            </a:r>
          </a:p>
          <a:p>
            <a:pPr lvl="1"/>
            <a:r>
              <a:rPr lang="en-US" sz="1900" dirty="0"/>
              <a:t>We introduce a new HOB resource attribute (</a:t>
            </a:r>
            <a:r>
              <a:rPr lang="en-US" sz="1900" dirty="0">
                <a:highlight>
                  <a:srgbClr val="FFFF00"/>
                </a:highlight>
              </a:rPr>
              <a:t>EFI_RESOURCE_ATTRIBUTE_ENCRYPTED</a:t>
            </a:r>
            <a:r>
              <a:rPr lang="en-US" sz="1900" dirty="0"/>
              <a:t>) which is set to describe memory resources in SEC phase</a:t>
            </a:r>
          </a:p>
          <a:p>
            <a:pPr lvl="1"/>
            <a:r>
              <a:rPr lang="en-US" sz="1900" dirty="0"/>
              <a:t>Extend DXE Core’s conversion table to convert new resource attribute (</a:t>
            </a:r>
            <a:r>
              <a:rPr lang="en-US" sz="1900" dirty="0">
                <a:highlight>
                  <a:srgbClr val="FFFF00"/>
                </a:highlight>
              </a:rPr>
              <a:t>EFI_RESOURCE_ATTRIBUTE_ENCRYPTED</a:t>
            </a:r>
            <a:r>
              <a:rPr lang="en-US" sz="1900" dirty="0"/>
              <a:t>) into the existing </a:t>
            </a:r>
            <a:r>
              <a:rPr lang="en-US" sz="1900" dirty="0">
                <a:highlight>
                  <a:srgbClr val="FFFF00"/>
                </a:highlight>
              </a:rPr>
              <a:t>EFI_MEMORY_CPU_CRYPTO</a:t>
            </a:r>
            <a:r>
              <a:rPr lang="en-US" sz="1900" dirty="0"/>
              <a:t> memory attribute</a:t>
            </a:r>
          </a:p>
          <a:p>
            <a:pPr lvl="1"/>
            <a:r>
              <a:rPr lang="en-US" sz="2267" dirty="0">
                <a:solidFill>
                  <a:schemeClr val="tx1"/>
                </a:solidFill>
              </a:rPr>
              <a:t>See next slides for detailed implementation</a:t>
            </a:r>
          </a:p>
        </p:txBody>
      </p:sp>
    </p:spTree>
    <p:extLst>
      <p:ext uri="{BB962C8B-B14F-4D97-AF65-F5344CB8AC3E}">
        <p14:creationId xmlns:p14="http://schemas.microsoft.com/office/powerpoint/2010/main" val="1315561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p>
        </p:txBody>
      </p:sp>
      <p:sp>
        <p:nvSpPr>
          <p:cNvPr id="3" name="Content Placeholder 2"/>
          <p:cNvSpPr>
            <a:spLocks noGrp="1"/>
          </p:cNvSpPr>
          <p:nvPr>
            <p:ph sz="quarter" idx="13"/>
          </p:nvPr>
        </p:nvSpPr>
        <p:spPr/>
        <p:txBody>
          <a:bodyPr/>
          <a:lstStyle/>
          <a:p>
            <a:r>
              <a:rPr lang="en-US" dirty="0" err="1"/>
              <a:t>MdePkg</a:t>
            </a:r>
            <a:r>
              <a:rPr lang="en-US" dirty="0"/>
              <a:t>/Include/Pi/</a:t>
            </a:r>
            <a:r>
              <a:rPr lang="en-US" dirty="0" err="1"/>
              <a:t>PiHob.h</a:t>
            </a:r>
            <a:endParaRPr lang="en-US" dirty="0"/>
          </a:p>
          <a:p>
            <a:pPr lvl="1"/>
            <a:r>
              <a:rPr lang="en-US" sz="1467" dirty="0"/>
              <a:t>+//^M</a:t>
            </a:r>
          </a:p>
          <a:p>
            <a:pPr lvl="1"/>
            <a:r>
              <a:rPr lang="en-US" sz="1467" dirty="0"/>
              <a:t>+// Physical memory encrypted attribute. </a:t>
            </a:r>
            <a:r>
              <a:rPr lang="en-US" sz="1467" dirty="0" err="1"/>
              <a:t>This^M</a:t>
            </a:r>
            <a:endParaRPr lang="en-US" sz="1467" dirty="0"/>
          </a:p>
          <a:p>
            <a:pPr lvl="1"/>
            <a:r>
              <a:rPr lang="en-US" sz="1467" dirty="0"/>
              <a:t>+// memory uses platform </a:t>
            </a:r>
            <a:r>
              <a:rPr lang="en-US" sz="1467" dirty="0" err="1"/>
              <a:t>encrpytion</a:t>
            </a:r>
            <a:r>
              <a:rPr lang="en-US" sz="1467" dirty="0"/>
              <a:t> capabilities </a:t>
            </a:r>
            <a:r>
              <a:rPr lang="en-US" sz="1467" dirty="0" err="1"/>
              <a:t>for^M</a:t>
            </a:r>
            <a:endParaRPr lang="en-US" sz="1467" dirty="0"/>
          </a:p>
          <a:p>
            <a:pPr lvl="1"/>
            <a:r>
              <a:rPr lang="en-US" sz="1467" dirty="0"/>
              <a:t>+// protection. If this bit is clear, the memory </a:t>
            </a:r>
            <a:r>
              <a:rPr lang="en-US" sz="1467" dirty="0" err="1"/>
              <a:t>does^M</a:t>
            </a:r>
            <a:endParaRPr lang="en-US" sz="1467" dirty="0"/>
          </a:p>
          <a:p>
            <a:pPr lvl="1"/>
            <a:r>
              <a:rPr lang="en-US" sz="1467" dirty="0"/>
              <a:t>+// not use platform encryption </a:t>
            </a:r>
            <a:r>
              <a:rPr lang="en-US" sz="1467" dirty="0" err="1"/>
              <a:t>protection^M</a:t>
            </a:r>
            <a:endParaRPr lang="en-US" sz="1467" dirty="0"/>
          </a:p>
          <a:p>
            <a:pPr lvl="1"/>
            <a:r>
              <a:rPr lang="en-US" sz="1467" dirty="0"/>
              <a:t>+//^M</a:t>
            </a:r>
          </a:p>
          <a:p>
            <a:pPr lvl="1"/>
            <a:r>
              <a:rPr lang="en-US" sz="1467" dirty="0"/>
              <a:t>+#define EFI_RESOURCE_ATTRIBUTE_ENCRYPTED                0x04000000^M</a:t>
            </a:r>
          </a:p>
          <a:p>
            <a:r>
              <a:rPr lang="en-US" dirty="0" err="1"/>
              <a:t>MdeModulePkg</a:t>
            </a:r>
            <a:r>
              <a:rPr lang="en-US" dirty="0"/>
              <a:t>/Core/</a:t>
            </a:r>
            <a:r>
              <a:rPr lang="en-US" dirty="0" err="1"/>
              <a:t>Dxe</a:t>
            </a:r>
            <a:r>
              <a:rPr lang="en-US" dirty="0"/>
              <a:t>/</a:t>
            </a:r>
            <a:r>
              <a:rPr lang="en-US" dirty="0" err="1"/>
              <a:t>Gcd</a:t>
            </a:r>
            <a:r>
              <a:rPr lang="en-US" dirty="0"/>
              <a:t>/</a:t>
            </a:r>
            <a:r>
              <a:rPr lang="en-US" dirty="0" err="1"/>
              <a:t>Gcd.c</a:t>
            </a:r>
            <a:endParaRPr lang="en-US" dirty="0"/>
          </a:p>
          <a:p>
            <a:pPr lvl="1"/>
            <a:r>
              <a:rPr lang="en-US" dirty="0"/>
              <a:t>Extend  </a:t>
            </a:r>
            <a:r>
              <a:rPr lang="en-US" dirty="0" err="1"/>
              <a:t>mAttributeConversionTable</a:t>
            </a:r>
            <a:endParaRPr lang="en-US" dirty="0"/>
          </a:p>
          <a:p>
            <a:pPr lvl="1"/>
            <a:r>
              <a:rPr lang="en-US" dirty="0"/>
              <a:t>+  </a:t>
            </a:r>
            <a:r>
              <a:rPr lang="en-US" sz="1467" dirty="0"/>
              <a:t>{ EFI_RESOURCE_ATTRIBUTE_ENCRYPTED,               EFI_MEMORY_CPU_CRYPTO, </a:t>
            </a:r>
          </a:p>
        </p:txBody>
      </p:sp>
      <p:sp>
        <p:nvSpPr>
          <p:cNvPr id="4" name="Footer Placeholder 3"/>
          <p:cNvSpPr>
            <a:spLocks noGrp="1"/>
          </p:cNvSpPr>
          <p:nvPr>
            <p:ph type="ftr" sz="quarter" idx="3"/>
          </p:nvPr>
        </p:nvSpPr>
        <p:spPr/>
        <p:txBody>
          <a:bodyPr/>
          <a:lstStyle/>
          <a:p>
            <a:r>
              <a:rPr lang="en-US">
                <a:solidFill>
                  <a:prstClr val="black"/>
                </a:solidFill>
              </a:rPr>
              <a:t>Intel Confidential </a:t>
            </a:r>
            <a:endParaRPr lang="en-US" dirty="0">
              <a:solidFill>
                <a:prstClr val="black"/>
              </a:solidFill>
            </a:endParaRPr>
          </a:p>
        </p:txBody>
      </p:sp>
    </p:spTree>
    <p:extLst>
      <p:ext uri="{BB962C8B-B14F-4D97-AF65-F5344CB8AC3E}">
        <p14:creationId xmlns:p14="http://schemas.microsoft.com/office/powerpoint/2010/main" val="2851695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TdxDxe</a:t>
            </a:r>
            <a:r>
              <a:rPr lang="en-US" dirty="0"/>
              <a:t> </a:t>
            </a:r>
          </a:p>
        </p:txBody>
      </p:sp>
      <p:sp>
        <p:nvSpPr>
          <p:cNvPr id="3" name="Content Placeholder 2"/>
          <p:cNvSpPr>
            <a:spLocks noGrp="1"/>
          </p:cNvSpPr>
          <p:nvPr>
            <p:ph sz="quarter" idx="13"/>
          </p:nvPr>
        </p:nvSpPr>
        <p:spPr>
          <a:xfrm>
            <a:off x="607485" y="1328236"/>
            <a:ext cx="10970683" cy="4843968"/>
          </a:xfrm>
        </p:spPr>
        <p:txBody>
          <a:bodyPr>
            <a:normAutofit/>
          </a:bodyPr>
          <a:lstStyle/>
          <a:p>
            <a:r>
              <a:rPr lang="en-US" sz="2667" dirty="0" err="1">
                <a:solidFill>
                  <a:schemeClr val="tx1"/>
                </a:solidFill>
              </a:rPr>
              <a:t>OvmfPkg</a:t>
            </a:r>
            <a:r>
              <a:rPr lang="en-US" sz="2667" dirty="0">
                <a:solidFill>
                  <a:schemeClr val="tx1"/>
                </a:solidFill>
              </a:rPr>
              <a:t>/</a:t>
            </a:r>
            <a:r>
              <a:rPr lang="en-US" sz="2667" dirty="0" err="1">
                <a:solidFill>
                  <a:schemeClr val="tx1"/>
                </a:solidFill>
              </a:rPr>
              <a:t>TdxDxe</a:t>
            </a:r>
            <a:endParaRPr lang="en-US" sz="2667" dirty="0">
              <a:solidFill>
                <a:schemeClr val="tx1"/>
              </a:solidFill>
            </a:endParaRPr>
          </a:p>
          <a:p>
            <a:r>
              <a:rPr lang="en-US" sz="2667" dirty="0">
                <a:solidFill>
                  <a:schemeClr val="tx1"/>
                </a:solidFill>
              </a:rPr>
              <a:t>Dispatched early in DXE.</a:t>
            </a:r>
          </a:p>
          <a:p>
            <a:pPr lvl="1"/>
            <a:r>
              <a:rPr lang="en-US" dirty="0"/>
              <a:t>Set </a:t>
            </a:r>
            <a:r>
              <a:rPr lang="en-US" dirty="0" err="1"/>
              <a:t>PcdCpuMaxLogicalProcessorNumber</a:t>
            </a:r>
            <a:r>
              <a:rPr lang="en-US" dirty="0"/>
              <a:t> by the number reported in TDINFO</a:t>
            </a:r>
          </a:p>
          <a:p>
            <a:pPr lvl="1"/>
            <a:r>
              <a:rPr lang="en-US" dirty="0"/>
              <a:t>Set </a:t>
            </a:r>
            <a:r>
              <a:rPr lang="en-US" dirty="0" err="1"/>
              <a:t>PcdOvmfHostBridgePciDevId</a:t>
            </a:r>
            <a:r>
              <a:rPr lang="en-US" dirty="0"/>
              <a:t> based on the </a:t>
            </a:r>
            <a:r>
              <a:rPr lang="en-US" dirty="0" err="1"/>
              <a:t>GuidHOB</a:t>
            </a:r>
            <a:r>
              <a:rPr lang="en-US" dirty="0"/>
              <a:t> (</a:t>
            </a:r>
            <a:r>
              <a:rPr lang="en-US" dirty="0" err="1"/>
              <a:t>gUefiOvmfPkgTdxPlatformGuid</a:t>
            </a:r>
            <a:r>
              <a:rPr lang="en-US" dirty="0"/>
              <a:t> ) so that we can make use of some </a:t>
            </a:r>
            <a:r>
              <a:rPr lang="en-US" dirty="0" err="1"/>
              <a:t>ovmf</a:t>
            </a:r>
            <a:r>
              <a:rPr lang="en-US" dirty="0"/>
              <a:t> modules that depend on it.</a:t>
            </a:r>
          </a:p>
          <a:p>
            <a:pPr lvl="1"/>
            <a:r>
              <a:rPr lang="en-US" dirty="0"/>
              <a:t>Initializes PcdPciMmio32, PcdPciMmio64 and </a:t>
            </a:r>
            <a:r>
              <a:rPr lang="en-US" dirty="0" err="1"/>
              <a:t>PcdPciIo</a:t>
            </a:r>
            <a:endParaRPr lang="en-US" dirty="0"/>
          </a:p>
          <a:p>
            <a:pPr lvl="1"/>
            <a:r>
              <a:rPr lang="en-US" dirty="0"/>
              <a:t>Sets </a:t>
            </a:r>
            <a:r>
              <a:rPr lang="en-US" dirty="0" err="1"/>
              <a:t>PcdTdRelocatedMailboxBase</a:t>
            </a:r>
            <a:r>
              <a:rPr lang="en-US" dirty="0"/>
              <a:t> to address where SEC relocated APs, needed for ACPI table</a:t>
            </a:r>
          </a:p>
          <a:p>
            <a:pPr lvl="1"/>
            <a:r>
              <a:rPr lang="en-US" dirty="0"/>
              <a:t>Register call back for the Protocol of </a:t>
            </a:r>
            <a:r>
              <a:rPr lang="en-US" dirty="0" err="1"/>
              <a:t>gEfiAcpiTableProtocolGuid</a:t>
            </a:r>
            <a:r>
              <a:rPr lang="en-US" dirty="0"/>
              <a:t>  (it is to install MADT table with MPWK structure which records the </a:t>
            </a:r>
            <a:r>
              <a:rPr lang="en-US" dirty="0" err="1"/>
              <a:t>TdMailbox</a:t>
            </a:r>
            <a:r>
              <a:rPr lang="en-US" dirty="0"/>
              <a:t> information).</a:t>
            </a:r>
          </a:p>
          <a:p>
            <a:pPr lvl="1"/>
            <a:endParaRPr lang="en-US" dirty="0"/>
          </a:p>
        </p:txBody>
      </p:sp>
    </p:spTree>
    <p:extLst>
      <p:ext uri="{BB962C8B-B14F-4D97-AF65-F5344CB8AC3E}">
        <p14:creationId xmlns:p14="http://schemas.microsoft.com/office/powerpoint/2010/main" val="18764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a:t>
            </a:r>
          </a:p>
        </p:txBody>
      </p:sp>
      <p:sp>
        <p:nvSpPr>
          <p:cNvPr id="3" name="Content Placeholder 2"/>
          <p:cNvSpPr>
            <a:spLocks noGrp="1"/>
          </p:cNvSpPr>
          <p:nvPr>
            <p:ph sz="quarter" idx="13"/>
          </p:nvPr>
        </p:nvSpPr>
        <p:spPr/>
        <p:txBody>
          <a:bodyPr>
            <a:normAutofit fontScale="62500" lnSpcReduction="20000"/>
          </a:bodyPr>
          <a:lstStyle/>
          <a:p>
            <a:r>
              <a:rPr lang="en-US"/>
              <a:t>[</a:t>
            </a:r>
            <a:r>
              <a:rPr lang="en-US" altLang="zh-CN"/>
              <a:t>TDX</a:t>
            </a:r>
            <a:r>
              <a:rPr lang="en-US"/>
              <a:t>] </a:t>
            </a:r>
            <a:r>
              <a:rPr lang="en-US" altLang="zh-CN"/>
              <a:t>Intel Trust Domain Extensions</a:t>
            </a:r>
          </a:p>
          <a:p>
            <a:pPr lvl="1"/>
            <a:r>
              <a:rPr lang="en-US">
                <a:hlinkClick r:id="rId2"/>
              </a:rPr>
              <a:t>https://software.intel.com/content/www/us/en/develop/articles/intel-trust-domain-extensions.html</a:t>
            </a:r>
            <a:r>
              <a:rPr lang="en-US"/>
              <a:t> </a:t>
            </a:r>
          </a:p>
          <a:p>
            <a:endParaRPr lang="en-US"/>
          </a:p>
          <a:p>
            <a:r>
              <a:rPr lang="en-US"/>
              <a:t>[</a:t>
            </a:r>
            <a:r>
              <a:rPr lang="en-US" dirty="0"/>
              <a:t>TDVF] Intel TDX Virtual Firmware Design Guide</a:t>
            </a:r>
          </a:p>
          <a:p>
            <a:pPr marL="457189" lvl="1" indent="0">
              <a:buNone/>
            </a:pPr>
            <a:r>
              <a:rPr lang="en-US" dirty="0">
                <a:hlinkClick r:id="rId3"/>
              </a:rPr>
              <a:t>https://software.intel.com/content/dam/develop/external/us/en/documents/tdx-virtual-firmware-design-guide-rev-1.pdf</a:t>
            </a:r>
            <a:r>
              <a:rPr lang="en-US" dirty="0"/>
              <a:t> </a:t>
            </a:r>
          </a:p>
          <a:p>
            <a:endParaRPr lang="en-US"/>
          </a:p>
          <a:p>
            <a:r>
              <a:rPr lang="en-US"/>
              <a:t>[</a:t>
            </a:r>
            <a:r>
              <a:rPr lang="en-US" dirty="0"/>
              <a:t>GHCI] Guest-Hypervisor-Communication Interface</a:t>
            </a:r>
          </a:p>
          <a:p>
            <a:pPr marL="457189" lvl="1" indent="0">
              <a:buNone/>
            </a:pPr>
            <a:r>
              <a:rPr lang="en-US" dirty="0">
                <a:hlinkClick r:id="rId4"/>
              </a:rPr>
              <a:t>https://software.intel.com/content/dam/develop/external/us/en/documents/intel-tdx-guest-hypervisor-communication-interface.</a:t>
            </a:r>
            <a:r>
              <a:rPr lang="en-US">
                <a:hlinkClick r:id="rId4"/>
              </a:rPr>
              <a:t>pdf</a:t>
            </a:r>
            <a:r>
              <a:rPr lang="en-US"/>
              <a:t> </a:t>
            </a:r>
          </a:p>
          <a:p>
            <a:endParaRPr lang="en-US"/>
          </a:p>
          <a:p>
            <a:r>
              <a:rPr lang="en-US"/>
              <a:t>[TDVF-UEFI] Virtual Firmware for Intel Trust Domain Extensions</a:t>
            </a:r>
          </a:p>
          <a:p>
            <a:pPr marL="457189" lvl="1" indent="0">
              <a:buNone/>
            </a:pPr>
            <a:r>
              <a:rPr lang="en-US">
                <a:hlinkClick r:id="rId5"/>
              </a:rPr>
              <a:t>https://uefi.org/sites/default/files/resources/Virtual%20Firmware%20for%20Intel%20Trust%20Domain%20Extensions%20-%20UEFI_12.15.2020.pdf</a:t>
            </a:r>
            <a:r>
              <a:rPr lang="en-US"/>
              <a:t> </a:t>
            </a:r>
          </a:p>
          <a:p>
            <a:pPr marL="457189" lvl="1" indent="0">
              <a:buNone/>
            </a:pPr>
            <a:endParaRPr lang="en-US"/>
          </a:p>
          <a:p>
            <a:r>
              <a:rPr lang="en-US"/>
              <a:t>[TDVF-code] TDVF EDKII Code</a:t>
            </a:r>
          </a:p>
          <a:p>
            <a:pPr marL="457189" lvl="1" indent="0">
              <a:buNone/>
            </a:pPr>
            <a:r>
              <a:rPr lang="en-US">
                <a:hlinkClick r:id="rId6"/>
              </a:rPr>
              <a:t>https://github.com/tianocore/edk2-staging/tree/TDVF</a:t>
            </a:r>
            <a:r>
              <a:rPr lang="en-US"/>
              <a:t> </a:t>
            </a:r>
          </a:p>
          <a:p>
            <a:pPr marL="457189" lvl="1" indent="0">
              <a:buNone/>
            </a:pPr>
            <a:endParaRPr lang="en-US" dirty="0"/>
          </a:p>
        </p:txBody>
      </p:sp>
    </p:spTree>
    <p:extLst>
      <p:ext uri="{BB962C8B-B14F-4D97-AF65-F5344CB8AC3E}">
        <p14:creationId xmlns:p14="http://schemas.microsoft.com/office/powerpoint/2010/main" val="29847025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136526"/>
            <a:ext cx="10972800" cy="764245"/>
          </a:xfrm>
        </p:spPr>
        <p:txBody>
          <a:bodyPr>
            <a:normAutofit/>
          </a:bodyPr>
          <a:lstStyle/>
          <a:p>
            <a:r>
              <a:rPr lang="en-US" dirty="0" err="1"/>
              <a:t>IoMmu</a:t>
            </a:r>
            <a:endParaRPr lang="en-US" dirty="0"/>
          </a:p>
        </p:txBody>
      </p:sp>
      <p:sp>
        <p:nvSpPr>
          <p:cNvPr id="3" name="Content Placeholder 2"/>
          <p:cNvSpPr>
            <a:spLocks noGrp="1"/>
          </p:cNvSpPr>
          <p:nvPr>
            <p:ph sz="quarter" idx="13"/>
          </p:nvPr>
        </p:nvSpPr>
        <p:spPr>
          <a:xfrm>
            <a:off x="607485" y="1035781"/>
            <a:ext cx="10970683" cy="5136423"/>
          </a:xfrm>
        </p:spPr>
        <p:txBody>
          <a:bodyPr>
            <a:normAutofit/>
          </a:bodyPr>
          <a:lstStyle/>
          <a:p>
            <a:r>
              <a:rPr lang="en-US" sz="2933" dirty="0" err="1">
                <a:solidFill>
                  <a:schemeClr val="tx1"/>
                </a:solidFill>
              </a:rPr>
              <a:t>OvmfPkg</a:t>
            </a:r>
            <a:r>
              <a:rPr lang="en-US" sz="2933" dirty="0">
                <a:solidFill>
                  <a:schemeClr val="tx1"/>
                </a:solidFill>
              </a:rPr>
              <a:t>/</a:t>
            </a:r>
            <a:r>
              <a:rPr lang="en-US" sz="2933" dirty="0" err="1">
                <a:solidFill>
                  <a:schemeClr val="tx1"/>
                </a:solidFill>
              </a:rPr>
              <a:t>IoMmuDxe</a:t>
            </a:r>
            <a:endParaRPr lang="en-US" sz="2933" dirty="0">
              <a:solidFill>
                <a:schemeClr val="tx1"/>
              </a:solidFill>
            </a:endParaRPr>
          </a:p>
          <a:p>
            <a:pPr lvl="1"/>
            <a:r>
              <a:rPr lang="en-US" sz="2533" dirty="0"/>
              <a:t>Handles IOMMU protocol for PCI and others.</a:t>
            </a:r>
          </a:p>
          <a:p>
            <a:pPr lvl="1"/>
            <a:r>
              <a:rPr lang="en-US" dirty="0"/>
              <a:t>A converged version of </a:t>
            </a:r>
            <a:r>
              <a:rPr lang="en-US" dirty="0" err="1"/>
              <a:t>OvmfPkg’s</a:t>
            </a:r>
            <a:r>
              <a:rPr lang="en-US" dirty="0"/>
              <a:t> </a:t>
            </a:r>
            <a:r>
              <a:rPr lang="en-US" dirty="0" err="1"/>
              <a:t>IoMmuDxe</a:t>
            </a:r>
            <a:r>
              <a:rPr lang="en-US" dirty="0"/>
              <a:t> with AMD SEV and Intel TDX</a:t>
            </a:r>
          </a:p>
          <a:p>
            <a:pPr lvl="2"/>
            <a:r>
              <a:rPr lang="en-US" altLang="zh-CN" dirty="0"/>
              <a:t>Distinguish TDX and SEV in </a:t>
            </a:r>
            <a:r>
              <a:rPr lang="en-US" altLang="zh-CN" dirty="0" err="1"/>
              <a:t>IoMmuDxeEntryPoint</a:t>
            </a:r>
            <a:r>
              <a:rPr lang="en-US" altLang="zh-CN" dirty="0"/>
              <a:t> in Run-time and call the corresponding decryption/encryption primitives.</a:t>
            </a:r>
            <a:endParaRPr lang="en-US" dirty="0"/>
          </a:p>
          <a:p>
            <a:pPr lvl="1"/>
            <a:r>
              <a:rPr lang="en-US" dirty="0"/>
              <a:t>Note: The generic logic is not touched, only to customize the page decryption / encryption primitives in the driver</a:t>
            </a:r>
          </a:p>
          <a:p>
            <a:r>
              <a:rPr lang="en-US" sz="2933" dirty="0" err="1">
                <a:solidFill>
                  <a:schemeClr val="tx1"/>
                </a:solidFill>
              </a:rPr>
              <a:t>OvmfPkg</a:t>
            </a:r>
            <a:r>
              <a:rPr lang="en-US" sz="2933" dirty="0">
                <a:solidFill>
                  <a:schemeClr val="tx1"/>
                </a:solidFill>
              </a:rPr>
              <a:t>/Library/</a:t>
            </a:r>
            <a:r>
              <a:rPr lang="en-US" sz="2933" dirty="0" err="1">
                <a:solidFill>
                  <a:schemeClr val="tx1"/>
                </a:solidFill>
              </a:rPr>
              <a:t>BaseMemEncryptTdxLib</a:t>
            </a:r>
            <a:r>
              <a:rPr lang="en-US" sz="2933" dirty="0">
                <a:solidFill>
                  <a:schemeClr val="tx1"/>
                </a:solidFill>
              </a:rPr>
              <a:t> (</a:t>
            </a:r>
            <a:r>
              <a:rPr lang="en-US" sz="2933" dirty="0">
                <a:solidFill>
                  <a:schemeClr val="tx1"/>
                </a:solidFill>
                <a:highlight>
                  <a:srgbClr val="FFFF00"/>
                </a:highlight>
              </a:rPr>
              <a:t>new</a:t>
            </a:r>
            <a:r>
              <a:rPr lang="en-US" sz="2933" dirty="0">
                <a:solidFill>
                  <a:schemeClr val="tx1"/>
                </a:solidFill>
              </a:rPr>
              <a:t>)</a:t>
            </a:r>
          </a:p>
          <a:p>
            <a:pPr lvl="1"/>
            <a:r>
              <a:rPr lang="en-US" sz="2667" dirty="0"/>
              <a:t>Provides the </a:t>
            </a:r>
            <a:r>
              <a:rPr lang="en-US" sz="2667" dirty="0" err="1"/>
              <a:t>MemEncryptTdxClearPageEncMask</a:t>
            </a:r>
            <a:r>
              <a:rPr lang="en-US" sz="2667" dirty="0"/>
              <a:t>/ </a:t>
            </a:r>
            <a:r>
              <a:rPr lang="en-US" sz="2667" dirty="0" err="1"/>
              <a:t>MemEncryptTdxSetPageEncMask</a:t>
            </a:r>
            <a:r>
              <a:rPr lang="en-US" sz="2667" dirty="0"/>
              <a:t> for </a:t>
            </a:r>
            <a:r>
              <a:rPr lang="en-US" sz="2667" dirty="0" err="1"/>
              <a:t>Tdx</a:t>
            </a:r>
            <a:endParaRPr lang="en-US" sz="2667" dirty="0"/>
          </a:p>
        </p:txBody>
      </p:sp>
    </p:spTree>
    <p:extLst>
      <p:ext uri="{BB962C8B-B14F-4D97-AF65-F5344CB8AC3E}">
        <p14:creationId xmlns:p14="http://schemas.microsoft.com/office/powerpoint/2010/main" val="2808735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136526"/>
            <a:ext cx="10972800" cy="764245"/>
          </a:xfrm>
        </p:spPr>
        <p:txBody>
          <a:bodyPr>
            <a:normAutofit/>
          </a:bodyPr>
          <a:lstStyle/>
          <a:p>
            <a:r>
              <a:rPr lang="en-US" dirty="0"/>
              <a:t>Private &amp; Shared Transition</a:t>
            </a:r>
          </a:p>
        </p:txBody>
      </p:sp>
      <p:pic>
        <p:nvPicPr>
          <p:cNvPr id="4" name="Picture 3">
            <a:extLst>
              <a:ext uri="{FF2B5EF4-FFF2-40B4-BE49-F238E27FC236}">
                <a16:creationId xmlns:a16="http://schemas.microsoft.com/office/drawing/2014/main" id="{CCCAD710-13FB-4F34-A919-B87A9CD14F27}"/>
              </a:ext>
            </a:extLst>
          </p:cNvPr>
          <p:cNvPicPr>
            <a:picLocks noChangeAspect="1"/>
          </p:cNvPicPr>
          <p:nvPr/>
        </p:nvPicPr>
        <p:blipFill>
          <a:blip r:embed="rId2"/>
          <a:stretch>
            <a:fillRect/>
          </a:stretch>
        </p:blipFill>
        <p:spPr>
          <a:xfrm>
            <a:off x="2261468" y="900771"/>
            <a:ext cx="7774258" cy="5372100"/>
          </a:xfrm>
          <a:prstGeom prst="rect">
            <a:avLst/>
          </a:prstGeom>
        </p:spPr>
      </p:pic>
    </p:spTree>
    <p:extLst>
      <p:ext uri="{BB962C8B-B14F-4D97-AF65-F5344CB8AC3E}">
        <p14:creationId xmlns:p14="http://schemas.microsoft.com/office/powerpoint/2010/main" val="2491600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206918"/>
            <a:ext cx="10972800" cy="764245"/>
          </a:xfrm>
        </p:spPr>
        <p:txBody>
          <a:bodyPr>
            <a:normAutofit/>
          </a:bodyPr>
          <a:lstStyle/>
          <a:p>
            <a:r>
              <a:rPr lang="en-US"/>
              <a:t>IOMMU design</a:t>
            </a:r>
            <a:endParaRPr lang="en-US" dirty="0"/>
          </a:p>
        </p:txBody>
      </p:sp>
      <p:sp>
        <p:nvSpPr>
          <p:cNvPr id="6" name="Rectangle: Rounded Corners 5">
            <a:extLst>
              <a:ext uri="{FF2B5EF4-FFF2-40B4-BE49-F238E27FC236}">
                <a16:creationId xmlns:a16="http://schemas.microsoft.com/office/drawing/2014/main" id="{45F44E2C-F203-494C-8DED-6BA249E1ADE6}"/>
              </a:ext>
            </a:extLst>
          </p:cNvPr>
          <p:cNvSpPr/>
          <p:nvPr/>
        </p:nvSpPr>
        <p:spPr>
          <a:xfrm>
            <a:off x="4768294" y="2567273"/>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PCI Device Driver</a:t>
            </a:r>
          </a:p>
        </p:txBody>
      </p:sp>
      <p:sp>
        <p:nvSpPr>
          <p:cNvPr id="7" name="Rectangle: Rounded Corners 6">
            <a:extLst>
              <a:ext uri="{FF2B5EF4-FFF2-40B4-BE49-F238E27FC236}">
                <a16:creationId xmlns:a16="http://schemas.microsoft.com/office/drawing/2014/main" id="{DE5CC1AC-DF24-4236-A3D9-D07480E75474}"/>
              </a:ext>
            </a:extLst>
          </p:cNvPr>
          <p:cNvSpPr/>
          <p:nvPr/>
        </p:nvSpPr>
        <p:spPr>
          <a:xfrm>
            <a:off x="4768294" y="3447275"/>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PCI Bus Driver</a:t>
            </a:r>
          </a:p>
        </p:txBody>
      </p:sp>
      <p:sp>
        <p:nvSpPr>
          <p:cNvPr id="8" name="Rectangle: Rounded Corners 7">
            <a:extLst>
              <a:ext uri="{FF2B5EF4-FFF2-40B4-BE49-F238E27FC236}">
                <a16:creationId xmlns:a16="http://schemas.microsoft.com/office/drawing/2014/main" id="{748C36B2-51DA-4A87-A114-9145CDC70DA4}"/>
              </a:ext>
            </a:extLst>
          </p:cNvPr>
          <p:cNvSpPr/>
          <p:nvPr/>
        </p:nvSpPr>
        <p:spPr>
          <a:xfrm>
            <a:off x="4768294" y="4327277"/>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PCI Host Bridge</a:t>
            </a:r>
          </a:p>
        </p:txBody>
      </p:sp>
      <p:sp>
        <p:nvSpPr>
          <p:cNvPr id="9" name="Rectangle: Rounded Corners 8">
            <a:extLst>
              <a:ext uri="{FF2B5EF4-FFF2-40B4-BE49-F238E27FC236}">
                <a16:creationId xmlns:a16="http://schemas.microsoft.com/office/drawing/2014/main" id="{A2E588EF-5247-4EE2-8D41-965EC603BF73}"/>
              </a:ext>
            </a:extLst>
          </p:cNvPr>
          <p:cNvSpPr/>
          <p:nvPr/>
        </p:nvSpPr>
        <p:spPr>
          <a:xfrm>
            <a:off x="6212084" y="5171183"/>
            <a:ext cx="2153874" cy="46923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IOMMU Driver</a:t>
            </a:r>
          </a:p>
          <a:p>
            <a:pPr algn="ctr"/>
            <a:r>
              <a:rPr lang="en-US" dirty="0">
                <a:solidFill>
                  <a:schemeClr val="tx1"/>
                </a:solidFill>
              </a:rPr>
              <a:t>(AMD SEV/Intel TDX)</a:t>
            </a:r>
          </a:p>
        </p:txBody>
      </p:sp>
      <p:sp>
        <p:nvSpPr>
          <p:cNvPr id="11" name="Rectangle: Rounded Corners 10">
            <a:extLst>
              <a:ext uri="{FF2B5EF4-FFF2-40B4-BE49-F238E27FC236}">
                <a16:creationId xmlns:a16="http://schemas.microsoft.com/office/drawing/2014/main" id="{3436DCD8-91EE-46A2-9DF0-668C3B13BE08}"/>
              </a:ext>
            </a:extLst>
          </p:cNvPr>
          <p:cNvSpPr/>
          <p:nvPr/>
        </p:nvSpPr>
        <p:spPr>
          <a:xfrm>
            <a:off x="7603737" y="2567272"/>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Other Device Driver</a:t>
            </a:r>
          </a:p>
        </p:txBody>
      </p:sp>
      <p:cxnSp>
        <p:nvCxnSpPr>
          <p:cNvPr id="13" name="Straight Arrow Connector 12">
            <a:extLst>
              <a:ext uri="{FF2B5EF4-FFF2-40B4-BE49-F238E27FC236}">
                <a16:creationId xmlns:a16="http://schemas.microsoft.com/office/drawing/2014/main" id="{A7710E68-F52D-42B0-AF9C-86D14A3B0F6E}"/>
              </a:ext>
            </a:extLst>
          </p:cNvPr>
          <p:cNvCxnSpPr>
            <a:stCxn id="6" idx="2"/>
            <a:endCxn id="7" idx="0"/>
          </p:cNvCxnSpPr>
          <p:nvPr/>
        </p:nvCxnSpPr>
        <p:spPr>
          <a:xfrm>
            <a:off x="5845231" y="3036504"/>
            <a:ext cx="0" cy="410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723D55-4574-49AF-A9A7-17B775579E66}"/>
              </a:ext>
            </a:extLst>
          </p:cNvPr>
          <p:cNvCxnSpPr>
            <a:stCxn id="7" idx="2"/>
            <a:endCxn id="8" idx="0"/>
          </p:cNvCxnSpPr>
          <p:nvPr/>
        </p:nvCxnSpPr>
        <p:spPr>
          <a:xfrm>
            <a:off x="5845231" y="3916506"/>
            <a:ext cx="0" cy="410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9FC4AB-580F-4B50-BB74-05E679318F0F}"/>
              </a:ext>
            </a:extLst>
          </p:cNvPr>
          <p:cNvCxnSpPr>
            <a:stCxn id="8" idx="2"/>
            <a:endCxn id="9" idx="0"/>
          </p:cNvCxnSpPr>
          <p:nvPr/>
        </p:nvCxnSpPr>
        <p:spPr>
          <a:xfrm>
            <a:off x="5845231" y="4796508"/>
            <a:ext cx="1443790" cy="374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D014DAC-D49C-4899-B561-70ED62B369E1}"/>
              </a:ext>
            </a:extLst>
          </p:cNvPr>
          <p:cNvCxnSpPr>
            <a:stCxn id="11" idx="2"/>
            <a:endCxn id="9" idx="0"/>
          </p:cNvCxnSpPr>
          <p:nvPr/>
        </p:nvCxnSpPr>
        <p:spPr>
          <a:xfrm flipH="1">
            <a:off x="7289021" y="3036503"/>
            <a:ext cx="1391653" cy="2134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ECE04CA-9045-4921-A99C-7D92E2C12EF8}"/>
              </a:ext>
            </a:extLst>
          </p:cNvPr>
          <p:cNvSpPr/>
          <p:nvPr/>
        </p:nvSpPr>
        <p:spPr>
          <a:xfrm>
            <a:off x="3880800" y="4701181"/>
            <a:ext cx="2153874"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IOMMU_PROTOCOL</a:t>
            </a:r>
          </a:p>
        </p:txBody>
      </p:sp>
      <p:sp>
        <p:nvSpPr>
          <p:cNvPr id="21" name="Rectangle 20">
            <a:extLst>
              <a:ext uri="{FF2B5EF4-FFF2-40B4-BE49-F238E27FC236}">
                <a16:creationId xmlns:a16="http://schemas.microsoft.com/office/drawing/2014/main" id="{4B72AB75-12BC-4825-B8D9-A430248406FE}"/>
              </a:ext>
            </a:extLst>
          </p:cNvPr>
          <p:cNvSpPr/>
          <p:nvPr/>
        </p:nvSpPr>
        <p:spPr>
          <a:xfrm>
            <a:off x="5988332" y="2975423"/>
            <a:ext cx="833570"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PCI_IO</a:t>
            </a:r>
          </a:p>
        </p:txBody>
      </p:sp>
      <p:sp>
        <p:nvSpPr>
          <p:cNvPr id="22" name="Rectangle 21">
            <a:extLst>
              <a:ext uri="{FF2B5EF4-FFF2-40B4-BE49-F238E27FC236}">
                <a16:creationId xmlns:a16="http://schemas.microsoft.com/office/drawing/2014/main" id="{7851D8EA-CD4D-4FC8-8DCC-DE85D002568D}"/>
              </a:ext>
            </a:extLst>
          </p:cNvPr>
          <p:cNvSpPr/>
          <p:nvPr/>
        </p:nvSpPr>
        <p:spPr>
          <a:xfrm>
            <a:off x="5736080" y="3838302"/>
            <a:ext cx="2413297"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PCI_ROOT_BRIDGE_IO</a:t>
            </a:r>
          </a:p>
        </p:txBody>
      </p:sp>
      <p:sp>
        <p:nvSpPr>
          <p:cNvPr id="23" name="Left Brace 22">
            <a:extLst>
              <a:ext uri="{FF2B5EF4-FFF2-40B4-BE49-F238E27FC236}">
                <a16:creationId xmlns:a16="http://schemas.microsoft.com/office/drawing/2014/main" id="{6D4A2523-66CB-4834-A538-5588BCBA1707}"/>
              </a:ext>
            </a:extLst>
          </p:cNvPr>
          <p:cNvSpPr/>
          <p:nvPr/>
        </p:nvSpPr>
        <p:spPr>
          <a:xfrm>
            <a:off x="8520782" y="4966643"/>
            <a:ext cx="397042" cy="8867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23">
            <a:extLst>
              <a:ext uri="{FF2B5EF4-FFF2-40B4-BE49-F238E27FC236}">
                <a16:creationId xmlns:a16="http://schemas.microsoft.com/office/drawing/2014/main" id="{43DAD651-FDF6-4CA6-94CE-3DBACE9BEE4B}"/>
              </a:ext>
            </a:extLst>
          </p:cNvPr>
          <p:cNvSpPr/>
          <p:nvPr/>
        </p:nvSpPr>
        <p:spPr>
          <a:xfrm>
            <a:off x="9059559" y="4966643"/>
            <a:ext cx="2871646" cy="88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AllocatePages / FreePages</a:t>
            </a:r>
          </a:p>
          <a:p>
            <a:r>
              <a:rPr lang="en-US">
                <a:solidFill>
                  <a:schemeClr val="tx1"/>
                </a:solidFill>
              </a:rPr>
              <a:t>Map / Unmap</a:t>
            </a:r>
          </a:p>
          <a:p>
            <a:r>
              <a:rPr lang="en-US">
                <a:solidFill>
                  <a:schemeClr val="tx1"/>
                </a:solidFill>
              </a:rPr>
              <a:t>SetAttribute</a:t>
            </a:r>
          </a:p>
        </p:txBody>
      </p:sp>
      <p:sp>
        <p:nvSpPr>
          <p:cNvPr id="25" name="Rectangle: Rounded Corners 24">
            <a:extLst>
              <a:ext uri="{FF2B5EF4-FFF2-40B4-BE49-F238E27FC236}">
                <a16:creationId xmlns:a16="http://schemas.microsoft.com/office/drawing/2014/main" id="{55EF62D5-B480-49E2-99EB-EB7DD210F788}"/>
              </a:ext>
            </a:extLst>
          </p:cNvPr>
          <p:cNvSpPr/>
          <p:nvPr/>
        </p:nvSpPr>
        <p:spPr>
          <a:xfrm>
            <a:off x="1932851" y="2567271"/>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Virtio10 Driver</a:t>
            </a:r>
          </a:p>
        </p:txBody>
      </p:sp>
      <p:cxnSp>
        <p:nvCxnSpPr>
          <p:cNvPr id="27" name="Straight Arrow Connector 26">
            <a:extLst>
              <a:ext uri="{FF2B5EF4-FFF2-40B4-BE49-F238E27FC236}">
                <a16:creationId xmlns:a16="http://schemas.microsoft.com/office/drawing/2014/main" id="{3B29E79D-A233-420F-B082-C3F5DB7BEB7B}"/>
              </a:ext>
            </a:extLst>
          </p:cNvPr>
          <p:cNvCxnSpPr>
            <a:cxnSpLocks/>
            <a:stCxn id="25" idx="2"/>
            <a:endCxn id="7" idx="1"/>
          </p:cNvCxnSpPr>
          <p:nvPr/>
        </p:nvCxnSpPr>
        <p:spPr>
          <a:xfrm>
            <a:off x="3009788" y="3036502"/>
            <a:ext cx="1758506" cy="64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8CDC0194-98A9-4573-B249-8C740AFC4378}"/>
              </a:ext>
            </a:extLst>
          </p:cNvPr>
          <p:cNvSpPr/>
          <p:nvPr/>
        </p:nvSpPr>
        <p:spPr>
          <a:xfrm>
            <a:off x="160197" y="1153212"/>
            <a:ext cx="1343750" cy="764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Virtio Block / Scsi / FS</a:t>
            </a:r>
          </a:p>
        </p:txBody>
      </p:sp>
      <p:sp>
        <p:nvSpPr>
          <p:cNvPr id="31" name="Rectangle: Rounded Corners 30">
            <a:extLst>
              <a:ext uri="{FF2B5EF4-FFF2-40B4-BE49-F238E27FC236}">
                <a16:creationId xmlns:a16="http://schemas.microsoft.com/office/drawing/2014/main" id="{5D4D792B-BF31-4518-B294-66D24E1483BC}"/>
              </a:ext>
            </a:extLst>
          </p:cNvPr>
          <p:cNvSpPr/>
          <p:nvPr/>
        </p:nvSpPr>
        <p:spPr>
          <a:xfrm>
            <a:off x="1691994" y="1153211"/>
            <a:ext cx="1343750" cy="764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Virtio GPU</a:t>
            </a:r>
          </a:p>
        </p:txBody>
      </p:sp>
      <p:sp>
        <p:nvSpPr>
          <p:cNvPr id="32" name="Rectangle: Rounded Corners 31">
            <a:extLst>
              <a:ext uri="{FF2B5EF4-FFF2-40B4-BE49-F238E27FC236}">
                <a16:creationId xmlns:a16="http://schemas.microsoft.com/office/drawing/2014/main" id="{312F2463-3F1A-4218-8F46-0F02AF859F12}"/>
              </a:ext>
            </a:extLst>
          </p:cNvPr>
          <p:cNvSpPr/>
          <p:nvPr/>
        </p:nvSpPr>
        <p:spPr>
          <a:xfrm>
            <a:off x="3223791" y="1153210"/>
            <a:ext cx="1343750" cy="764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Virtio Net</a:t>
            </a:r>
          </a:p>
        </p:txBody>
      </p:sp>
      <p:sp>
        <p:nvSpPr>
          <p:cNvPr id="33" name="Rectangle: Rounded Corners 32">
            <a:extLst>
              <a:ext uri="{FF2B5EF4-FFF2-40B4-BE49-F238E27FC236}">
                <a16:creationId xmlns:a16="http://schemas.microsoft.com/office/drawing/2014/main" id="{B91FA37C-EA28-449C-8358-65E1E99278D7}"/>
              </a:ext>
            </a:extLst>
          </p:cNvPr>
          <p:cNvSpPr/>
          <p:nvPr/>
        </p:nvSpPr>
        <p:spPr>
          <a:xfrm>
            <a:off x="4768294" y="1160465"/>
            <a:ext cx="1343750" cy="764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Virtio Rng</a:t>
            </a:r>
          </a:p>
        </p:txBody>
      </p:sp>
      <p:sp>
        <p:nvSpPr>
          <p:cNvPr id="34" name="Rectangle 33">
            <a:extLst>
              <a:ext uri="{FF2B5EF4-FFF2-40B4-BE49-F238E27FC236}">
                <a16:creationId xmlns:a16="http://schemas.microsoft.com/office/drawing/2014/main" id="{9897D3A3-243B-48FA-B57C-532EDAE8E893}"/>
              </a:ext>
            </a:extLst>
          </p:cNvPr>
          <p:cNvSpPr/>
          <p:nvPr/>
        </p:nvSpPr>
        <p:spPr>
          <a:xfrm>
            <a:off x="1958807" y="1971713"/>
            <a:ext cx="2153874"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VIRTIO</a:t>
            </a:r>
          </a:p>
        </p:txBody>
      </p:sp>
      <p:cxnSp>
        <p:nvCxnSpPr>
          <p:cNvPr id="35" name="Straight Arrow Connector 34">
            <a:extLst>
              <a:ext uri="{FF2B5EF4-FFF2-40B4-BE49-F238E27FC236}">
                <a16:creationId xmlns:a16="http://schemas.microsoft.com/office/drawing/2014/main" id="{5BE7F1C7-DDF0-45E7-9CDC-7ACBF7A98843}"/>
              </a:ext>
            </a:extLst>
          </p:cNvPr>
          <p:cNvCxnSpPr>
            <a:cxnSpLocks/>
            <a:stCxn id="30" idx="2"/>
            <a:endCxn id="25" idx="0"/>
          </p:cNvCxnSpPr>
          <p:nvPr/>
        </p:nvCxnSpPr>
        <p:spPr>
          <a:xfrm>
            <a:off x="832072" y="1917456"/>
            <a:ext cx="2177716" cy="64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1FD2332-29F5-472A-BEF1-8F72D158C598}"/>
              </a:ext>
            </a:extLst>
          </p:cNvPr>
          <p:cNvCxnSpPr>
            <a:cxnSpLocks/>
            <a:stCxn id="31" idx="2"/>
            <a:endCxn id="25" idx="0"/>
          </p:cNvCxnSpPr>
          <p:nvPr/>
        </p:nvCxnSpPr>
        <p:spPr>
          <a:xfrm>
            <a:off x="2363869" y="1917455"/>
            <a:ext cx="645919" cy="649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55E3B93-B370-4DF1-BBE3-4310C8060289}"/>
              </a:ext>
            </a:extLst>
          </p:cNvPr>
          <p:cNvCxnSpPr>
            <a:cxnSpLocks/>
            <a:stCxn id="32" idx="2"/>
            <a:endCxn id="25" idx="0"/>
          </p:cNvCxnSpPr>
          <p:nvPr/>
        </p:nvCxnSpPr>
        <p:spPr>
          <a:xfrm flipH="1">
            <a:off x="3009788" y="1917454"/>
            <a:ext cx="885878" cy="649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148621C-3F23-4E10-AFC2-75753CF8CAE2}"/>
              </a:ext>
            </a:extLst>
          </p:cNvPr>
          <p:cNvCxnSpPr>
            <a:cxnSpLocks/>
            <a:stCxn id="33" idx="2"/>
            <a:endCxn id="25" idx="0"/>
          </p:cNvCxnSpPr>
          <p:nvPr/>
        </p:nvCxnSpPr>
        <p:spPr>
          <a:xfrm flipH="1">
            <a:off x="3009788" y="1924709"/>
            <a:ext cx="2430381" cy="64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6B106374-2278-4427-BDE1-648755497754}"/>
              </a:ext>
            </a:extLst>
          </p:cNvPr>
          <p:cNvSpPr/>
          <p:nvPr/>
        </p:nvSpPr>
        <p:spPr>
          <a:xfrm>
            <a:off x="4957737" y="6034062"/>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MemEncryptSevLib</a:t>
            </a:r>
          </a:p>
        </p:txBody>
      </p:sp>
      <p:sp>
        <p:nvSpPr>
          <p:cNvPr id="49" name="Rectangle: Rounded Corners 48">
            <a:extLst>
              <a:ext uri="{FF2B5EF4-FFF2-40B4-BE49-F238E27FC236}">
                <a16:creationId xmlns:a16="http://schemas.microsoft.com/office/drawing/2014/main" id="{7F989B4E-8817-4712-829B-4FBD9776CAC8}"/>
              </a:ext>
            </a:extLst>
          </p:cNvPr>
          <p:cNvSpPr/>
          <p:nvPr/>
        </p:nvSpPr>
        <p:spPr>
          <a:xfrm>
            <a:off x="7443845" y="6034062"/>
            <a:ext cx="2153874" cy="46923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MemEncryptTdxLib</a:t>
            </a:r>
            <a:endParaRPr lang="en-US" dirty="0">
              <a:solidFill>
                <a:schemeClr val="tx1"/>
              </a:solidFill>
            </a:endParaRPr>
          </a:p>
        </p:txBody>
      </p:sp>
      <p:cxnSp>
        <p:nvCxnSpPr>
          <p:cNvPr id="50" name="Straight Arrow Connector 49">
            <a:extLst>
              <a:ext uri="{FF2B5EF4-FFF2-40B4-BE49-F238E27FC236}">
                <a16:creationId xmlns:a16="http://schemas.microsoft.com/office/drawing/2014/main" id="{3ED04FE0-457D-4F25-B232-CCABD3746168}"/>
              </a:ext>
            </a:extLst>
          </p:cNvPr>
          <p:cNvCxnSpPr>
            <a:cxnSpLocks/>
            <a:stCxn id="9" idx="2"/>
            <a:endCxn id="48" idx="0"/>
          </p:cNvCxnSpPr>
          <p:nvPr/>
        </p:nvCxnSpPr>
        <p:spPr>
          <a:xfrm flipH="1">
            <a:off x="6034674" y="5640414"/>
            <a:ext cx="1254347" cy="39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4BB883B-91E3-46CE-AC1A-FD8B430EBE78}"/>
              </a:ext>
            </a:extLst>
          </p:cNvPr>
          <p:cNvCxnSpPr>
            <a:cxnSpLocks/>
            <a:stCxn id="9" idx="2"/>
            <a:endCxn id="49" idx="0"/>
          </p:cNvCxnSpPr>
          <p:nvPr/>
        </p:nvCxnSpPr>
        <p:spPr>
          <a:xfrm>
            <a:off x="7289021" y="5640414"/>
            <a:ext cx="1231761" cy="39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8E84B62C-CF4F-4D61-819E-DBBD4078CDFA}"/>
              </a:ext>
            </a:extLst>
          </p:cNvPr>
          <p:cNvSpPr/>
          <p:nvPr/>
        </p:nvSpPr>
        <p:spPr>
          <a:xfrm>
            <a:off x="1314449" y="5700873"/>
            <a:ext cx="582640" cy="1755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Rounded Corners 36">
            <a:extLst>
              <a:ext uri="{FF2B5EF4-FFF2-40B4-BE49-F238E27FC236}">
                <a16:creationId xmlns:a16="http://schemas.microsoft.com/office/drawing/2014/main" id="{02FB70BA-D9A6-428E-AFB8-85E57F150105}"/>
              </a:ext>
            </a:extLst>
          </p:cNvPr>
          <p:cNvSpPr/>
          <p:nvPr/>
        </p:nvSpPr>
        <p:spPr>
          <a:xfrm>
            <a:off x="1314449" y="6015266"/>
            <a:ext cx="582640" cy="17554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Rounded Corners 38">
            <a:extLst>
              <a:ext uri="{FF2B5EF4-FFF2-40B4-BE49-F238E27FC236}">
                <a16:creationId xmlns:a16="http://schemas.microsoft.com/office/drawing/2014/main" id="{F386A6DB-1A68-4014-9662-F2586498541F}"/>
              </a:ext>
            </a:extLst>
          </p:cNvPr>
          <p:cNvSpPr/>
          <p:nvPr/>
        </p:nvSpPr>
        <p:spPr>
          <a:xfrm>
            <a:off x="1314449" y="6329659"/>
            <a:ext cx="582640" cy="17554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a:extLst>
              <a:ext uri="{FF2B5EF4-FFF2-40B4-BE49-F238E27FC236}">
                <a16:creationId xmlns:a16="http://schemas.microsoft.com/office/drawing/2014/main" id="{A9548701-65A0-4A3B-BE5F-3BC60E368A79}"/>
              </a:ext>
            </a:extLst>
          </p:cNvPr>
          <p:cNvSpPr/>
          <p:nvPr/>
        </p:nvSpPr>
        <p:spPr>
          <a:xfrm>
            <a:off x="1605769" y="5639756"/>
            <a:ext cx="1977024" cy="313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Unchanged</a:t>
            </a:r>
          </a:p>
        </p:txBody>
      </p:sp>
      <p:sp>
        <p:nvSpPr>
          <p:cNvPr id="42" name="Rectangle 41">
            <a:extLst>
              <a:ext uri="{FF2B5EF4-FFF2-40B4-BE49-F238E27FC236}">
                <a16:creationId xmlns:a16="http://schemas.microsoft.com/office/drawing/2014/main" id="{F082CB7E-9B14-4004-B621-1CAD57825347}"/>
              </a:ext>
            </a:extLst>
          </p:cNvPr>
          <p:cNvSpPr/>
          <p:nvPr/>
        </p:nvSpPr>
        <p:spPr>
          <a:xfrm>
            <a:off x="1525565" y="5962678"/>
            <a:ext cx="1860379" cy="313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Updated</a:t>
            </a:r>
          </a:p>
        </p:txBody>
      </p:sp>
      <p:sp>
        <p:nvSpPr>
          <p:cNvPr id="43" name="Rectangle 42">
            <a:extLst>
              <a:ext uri="{FF2B5EF4-FFF2-40B4-BE49-F238E27FC236}">
                <a16:creationId xmlns:a16="http://schemas.microsoft.com/office/drawing/2014/main" id="{A47FFD7C-3CFE-4C8D-BE91-576BAD09F8EF}"/>
              </a:ext>
            </a:extLst>
          </p:cNvPr>
          <p:cNvSpPr/>
          <p:nvPr/>
        </p:nvSpPr>
        <p:spPr>
          <a:xfrm>
            <a:off x="1751822" y="6277071"/>
            <a:ext cx="1860378" cy="313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Newly added</a:t>
            </a:r>
          </a:p>
        </p:txBody>
      </p:sp>
    </p:spTree>
    <p:extLst>
      <p:ext uri="{BB962C8B-B14F-4D97-AF65-F5344CB8AC3E}">
        <p14:creationId xmlns:p14="http://schemas.microsoft.com/office/powerpoint/2010/main" val="655927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206918"/>
            <a:ext cx="10972800" cy="764245"/>
          </a:xfrm>
        </p:spPr>
        <p:txBody>
          <a:bodyPr>
            <a:normAutofit/>
          </a:bodyPr>
          <a:lstStyle/>
          <a:p>
            <a:r>
              <a:rPr lang="en-US" dirty="0"/>
              <a:t>DXE Phase – </a:t>
            </a:r>
            <a:r>
              <a:rPr lang="en-US" altLang="zh-CN" dirty="0"/>
              <a:t>TdTcg2Dxe (Config-B)</a:t>
            </a:r>
            <a:endParaRPr lang="en-US" dirty="0"/>
          </a:p>
        </p:txBody>
      </p:sp>
      <p:sp>
        <p:nvSpPr>
          <p:cNvPr id="3" name="Content Placeholder 2"/>
          <p:cNvSpPr>
            <a:spLocks noGrp="1"/>
          </p:cNvSpPr>
          <p:nvPr>
            <p:ph sz="quarter" idx="13"/>
          </p:nvPr>
        </p:nvSpPr>
        <p:spPr>
          <a:xfrm>
            <a:off x="607485" y="971164"/>
            <a:ext cx="10970683" cy="5679920"/>
          </a:xfrm>
        </p:spPr>
        <p:txBody>
          <a:bodyPr>
            <a:normAutofit/>
          </a:bodyPr>
          <a:lstStyle/>
          <a:p>
            <a:r>
              <a:rPr lang="en-US" sz="3200" dirty="0" err="1">
                <a:solidFill>
                  <a:schemeClr val="tx1"/>
                </a:solidFill>
              </a:rPr>
              <a:t>OvmfPkg</a:t>
            </a:r>
            <a:r>
              <a:rPr lang="en-US" sz="3200" dirty="0">
                <a:solidFill>
                  <a:schemeClr val="tx1"/>
                </a:solidFill>
              </a:rPr>
              <a:t>/</a:t>
            </a:r>
            <a:r>
              <a:rPr lang="en-US" sz="3200" dirty="0" err="1">
                <a:solidFill>
                  <a:schemeClr val="tx1"/>
                </a:solidFill>
              </a:rPr>
              <a:t>Tdx</a:t>
            </a:r>
            <a:r>
              <a:rPr lang="en-US" sz="3200" dirty="0">
                <a:solidFill>
                  <a:schemeClr val="tx1"/>
                </a:solidFill>
              </a:rPr>
              <a:t>/TdTcg2Dxe (</a:t>
            </a:r>
            <a:r>
              <a:rPr lang="en-US" sz="3200" dirty="0">
                <a:solidFill>
                  <a:schemeClr val="tx1"/>
                </a:solidFill>
                <a:highlight>
                  <a:srgbClr val="FFFF00"/>
                </a:highlight>
              </a:rPr>
              <a:t>new</a:t>
            </a:r>
            <a:r>
              <a:rPr lang="en-US" sz="3200" dirty="0">
                <a:solidFill>
                  <a:schemeClr val="tx1"/>
                </a:solidFill>
              </a:rPr>
              <a:t>)</a:t>
            </a:r>
          </a:p>
          <a:p>
            <a:r>
              <a:rPr lang="en-US" sz="3200" dirty="0">
                <a:solidFill>
                  <a:schemeClr val="tx1"/>
                </a:solidFill>
              </a:rPr>
              <a:t>Removes dependencies on </a:t>
            </a:r>
            <a:r>
              <a:rPr lang="en-US" sz="3200" dirty="0" err="1">
                <a:solidFill>
                  <a:schemeClr val="tx1"/>
                </a:solidFill>
              </a:rPr>
              <a:t>Tpm</a:t>
            </a:r>
            <a:endParaRPr lang="en-US" sz="3200" dirty="0">
              <a:solidFill>
                <a:schemeClr val="tx1"/>
              </a:solidFill>
            </a:endParaRPr>
          </a:p>
          <a:p>
            <a:r>
              <a:rPr lang="en-US" sz="3200" dirty="0">
                <a:solidFill>
                  <a:schemeClr val="tx1"/>
                </a:solidFill>
              </a:rPr>
              <a:t>Generates new event log (and ACPI Table) that is based on Tpm2 event log</a:t>
            </a:r>
          </a:p>
          <a:p>
            <a:pPr lvl="1"/>
            <a:r>
              <a:rPr lang="en-US" dirty="0"/>
              <a:t>Allocate system memory to hold the TCG2 Event Log (</a:t>
            </a:r>
            <a:r>
              <a:rPr lang="en-US" dirty="0" err="1"/>
              <a:t>EfiACPIMemoryNVS</a:t>
            </a:r>
            <a:r>
              <a:rPr lang="en-US" dirty="0"/>
              <a:t>)</a:t>
            </a:r>
          </a:p>
          <a:p>
            <a:pPr lvl="1"/>
            <a:r>
              <a:rPr lang="en-US" dirty="0"/>
              <a:t>Put the address to TDEL ACPI Table (lama)</a:t>
            </a:r>
          </a:p>
          <a:p>
            <a:pPr lvl="1"/>
            <a:r>
              <a:rPr lang="en-US" dirty="0"/>
              <a:t>Parses all gTcgEvent2EntryHobGuid Hob entries added in SEC phase, and create event log</a:t>
            </a:r>
          </a:p>
          <a:p>
            <a:r>
              <a:rPr lang="en-US" sz="3200" dirty="0">
                <a:solidFill>
                  <a:schemeClr val="tx1"/>
                </a:solidFill>
              </a:rPr>
              <a:t>Install EFI_TD_PROTOCOL (</a:t>
            </a:r>
            <a:r>
              <a:rPr lang="en-US" sz="3200" dirty="0" err="1">
                <a:solidFill>
                  <a:schemeClr val="tx1"/>
                </a:solidFill>
              </a:rPr>
              <a:t>gEfiTdProtocolGuid</a:t>
            </a:r>
            <a:r>
              <a:rPr lang="en-US" sz="3200" dirty="0">
                <a:solidFill>
                  <a:schemeClr val="tx1"/>
                </a:solidFill>
              </a:rPr>
              <a:t>)</a:t>
            </a:r>
          </a:p>
          <a:p>
            <a:pPr lvl="1"/>
            <a:r>
              <a:rPr lang="en-US" sz="2800" dirty="0"/>
              <a:t>re-use the EFI_TCG2_PROTOCOL definition(see more details in next slide)</a:t>
            </a:r>
            <a:endParaRPr lang="en-US" sz="3200" dirty="0">
              <a:solidFill>
                <a:schemeClr val="tx1"/>
              </a:solidFill>
            </a:endParaRPr>
          </a:p>
        </p:txBody>
      </p:sp>
    </p:spTree>
    <p:extLst>
      <p:ext uri="{BB962C8B-B14F-4D97-AF65-F5344CB8AC3E}">
        <p14:creationId xmlns:p14="http://schemas.microsoft.com/office/powerpoint/2010/main" val="34579646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199035"/>
            <a:ext cx="10972800" cy="764245"/>
          </a:xfrm>
        </p:spPr>
        <p:txBody>
          <a:bodyPr>
            <a:normAutofit/>
          </a:bodyPr>
          <a:lstStyle/>
          <a:p>
            <a:r>
              <a:rPr lang="en-US" dirty="0">
                <a:solidFill>
                  <a:schemeClr val="tx1"/>
                </a:solidFill>
              </a:rPr>
              <a:t>EFI_TD_PROTOCOL (Config-B)</a:t>
            </a:r>
            <a:endParaRPr lang="en-US" dirty="0"/>
          </a:p>
        </p:txBody>
      </p:sp>
      <p:sp>
        <p:nvSpPr>
          <p:cNvPr id="3" name="Content Placeholder 2"/>
          <p:cNvSpPr>
            <a:spLocks noGrp="1"/>
          </p:cNvSpPr>
          <p:nvPr>
            <p:ph sz="quarter" idx="13"/>
          </p:nvPr>
        </p:nvSpPr>
        <p:spPr>
          <a:xfrm>
            <a:off x="607485" y="971164"/>
            <a:ext cx="10970683" cy="5679920"/>
          </a:xfrm>
        </p:spPr>
        <p:txBody>
          <a:bodyPr>
            <a:normAutofit lnSpcReduction="10000"/>
          </a:bodyPr>
          <a:lstStyle/>
          <a:p>
            <a:r>
              <a:rPr lang="en-US" sz="3200" dirty="0">
                <a:solidFill>
                  <a:schemeClr val="tx1"/>
                </a:solidFill>
              </a:rPr>
              <a:t>EFI_TD_PROTOCOL (</a:t>
            </a:r>
            <a:r>
              <a:rPr lang="en-US" sz="3200" dirty="0" err="1">
                <a:solidFill>
                  <a:schemeClr val="tx1"/>
                </a:solidFill>
              </a:rPr>
              <a:t>gEfiTdProtocolGuid</a:t>
            </a:r>
            <a:r>
              <a:rPr lang="en-US" sz="3200" dirty="0">
                <a:solidFill>
                  <a:schemeClr val="tx1"/>
                </a:solidFill>
              </a:rPr>
              <a:t>) re-use the EFI_TCG2_PROTOCOL definition</a:t>
            </a:r>
          </a:p>
          <a:p>
            <a:r>
              <a:rPr lang="en-US" sz="3200" dirty="0" err="1">
                <a:solidFill>
                  <a:schemeClr val="tx1"/>
                </a:solidFill>
                <a:highlight>
                  <a:srgbClr val="FFFF00"/>
                </a:highlight>
              </a:rPr>
              <a:t>HashLogExtendEvent</a:t>
            </a:r>
            <a:r>
              <a:rPr lang="en-US" sz="3200" dirty="0">
                <a:solidFill>
                  <a:schemeClr val="tx1"/>
                </a:solidFill>
              </a:rPr>
              <a:t> is the major API in EFI_TCG2_PROTOCOL which does below tasks:</a:t>
            </a:r>
          </a:p>
          <a:p>
            <a:pPr lvl="1"/>
            <a:r>
              <a:rPr lang="en-US" sz="2800" dirty="0"/>
              <a:t>Do Hash (sha-384)</a:t>
            </a:r>
          </a:p>
          <a:p>
            <a:pPr lvl="1"/>
            <a:r>
              <a:rPr lang="en-US" sz="2800" dirty="0">
                <a:solidFill>
                  <a:schemeClr val="tx1"/>
                </a:solidFill>
              </a:rPr>
              <a:t>Extend to </a:t>
            </a:r>
            <a:r>
              <a:rPr lang="en-US" sz="2800" dirty="0" err="1">
                <a:solidFill>
                  <a:schemeClr val="tx1"/>
                </a:solidFill>
              </a:rPr>
              <a:t>Tdx</a:t>
            </a:r>
            <a:r>
              <a:rPr lang="en-US" sz="2800" dirty="0">
                <a:solidFill>
                  <a:schemeClr val="tx1"/>
                </a:solidFill>
              </a:rPr>
              <a:t> RTMR registers</a:t>
            </a:r>
          </a:p>
          <a:p>
            <a:pPr lvl="1"/>
            <a:r>
              <a:rPr lang="en-US" sz="2800" dirty="0">
                <a:solidFill>
                  <a:schemeClr val="tx1"/>
                </a:solidFill>
              </a:rPr>
              <a:t>Create event log</a:t>
            </a:r>
          </a:p>
          <a:p>
            <a:r>
              <a:rPr lang="en-US" sz="3200" dirty="0">
                <a:solidFill>
                  <a:schemeClr val="tx1"/>
                </a:solidFill>
              </a:rPr>
              <a:t>Libraries</a:t>
            </a:r>
          </a:p>
          <a:p>
            <a:pPr lvl="1"/>
            <a:r>
              <a:rPr lang="en-US" sz="2800" dirty="0" err="1"/>
              <a:t>HashLib|OvmfPkg</a:t>
            </a:r>
            <a:r>
              <a:rPr lang="en-US" sz="2800" dirty="0"/>
              <a:t>/Library/</a:t>
            </a:r>
            <a:r>
              <a:rPr lang="en-US" sz="2800" dirty="0" err="1"/>
              <a:t>HashLibBaseCryptoRouterTdx</a:t>
            </a:r>
            <a:r>
              <a:rPr lang="en-US" sz="2800" dirty="0"/>
              <a:t> (new)</a:t>
            </a:r>
          </a:p>
          <a:p>
            <a:pPr lvl="2"/>
            <a:r>
              <a:rPr lang="en-US" sz="2100" dirty="0"/>
              <a:t>Implement the </a:t>
            </a:r>
            <a:r>
              <a:rPr lang="en-US" sz="2100" dirty="0" err="1">
                <a:highlight>
                  <a:srgbClr val="FFFF00"/>
                </a:highlight>
              </a:rPr>
              <a:t>HashAndExtend</a:t>
            </a:r>
            <a:r>
              <a:rPr lang="en-US" sz="2100" dirty="0"/>
              <a:t> which will be called in above </a:t>
            </a:r>
            <a:r>
              <a:rPr lang="en-US" sz="2100" dirty="0" err="1">
                <a:highlight>
                  <a:srgbClr val="FFFF00"/>
                </a:highlight>
              </a:rPr>
              <a:t>HashLogExtendEvent</a:t>
            </a:r>
            <a:endParaRPr lang="en-US" sz="2100" dirty="0">
              <a:highlight>
                <a:srgbClr val="FFFF00"/>
              </a:highlight>
            </a:endParaRPr>
          </a:p>
          <a:p>
            <a:pPr lvl="1">
              <a:lnSpc>
                <a:spcPct val="100000"/>
              </a:lnSpc>
            </a:pPr>
            <a:r>
              <a:rPr lang="en-US" sz="2800" dirty="0" err="1"/>
              <a:t>TdxLib|MdePkg</a:t>
            </a:r>
            <a:r>
              <a:rPr lang="en-US" sz="2800" dirty="0"/>
              <a:t>/Library/</a:t>
            </a:r>
            <a:r>
              <a:rPr lang="en-US" sz="2800" dirty="0" err="1"/>
              <a:t>TdxLib</a:t>
            </a:r>
            <a:r>
              <a:rPr lang="en-US" sz="2800" dirty="0"/>
              <a:t> (new)</a:t>
            </a:r>
          </a:p>
          <a:p>
            <a:pPr lvl="2"/>
            <a:r>
              <a:rPr lang="en-US" sz="2100" dirty="0" err="1">
                <a:highlight>
                  <a:srgbClr val="FFFF00"/>
                </a:highlight>
              </a:rPr>
              <a:t>TdExtendRtmr</a:t>
            </a:r>
            <a:r>
              <a:rPr lang="en-US" sz="2100" dirty="0"/>
              <a:t> (in </a:t>
            </a:r>
            <a:r>
              <a:rPr lang="en-US" sz="2100" dirty="0" err="1"/>
              <a:t>TdxLib</a:t>
            </a:r>
            <a:r>
              <a:rPr lang="en-US" sz="2100" dirty="0"/>
              <a:t>/</a:t>
            </a:r>
            <a:r>
              <a:rPr lang="en-US" sz="2100" dirty="0" err="1"/>
              <a:t>Rtmr.c</a:t>
            </a:r>
            <a:r>
              <a:rPr lang="en-US" sz="2100" dirty="0"/>
              <a:t>) will be called by above </a:t>
            </a:r>
            <a:r>
              <a:rPr lang="en-US" sz="2100" dirty="0" err="1">
                <a:highlight>
                  <a:srgbClr val="FFFF00"/>
                </a:highlight>
              </a:rPr>
              <a:t>HashAndExtend</a:t>
            </a:r>
            <a:endParaRPr lang="en-US" sz="2100" dirty="0">
              <a:highlight>
                <a:srgbClr val="FFFF00"/>
              </a:highlight>
            </a:endParaRPr>
          </a:p>
          <a:p>
            <a:pPr lvl="2"/>
            <a:r>
              <a:rPr lang="en-US" sz="2100" dirty="0"/>
              <a:t>It does the actual extending to RTMR</a:t>
            </a:r>
          </a:p>
          <a:p>
            <a:endParaRPr lang="en-US" sz="3200" dirty="0">
              <a:solidFill>
                <a:schemeClr val="tx1"/>
              </a:solidFill>
            </a:endParaRPr>
          </a:p>
        </p:txBody>
      </p:sp>
    </p:spTree>
    <p:extLst>
      <p:ext uri="{BB962C8B-B14F-4D97-AF65-F5344CB8AC3E}">
        <p14:creationId xmlns:p14="http://schemas.microsoft.com/office/powerpoint/2010/main" val="2836451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199035"/>
            <a:ext cx="10972800" cy="764245"/>
          </a:xfrm>
        </p:spPr>
        <p:txBody>
          <a:bodyPr>
            <a:normAutofit/>
          </a:bodyPr>
          <a:lstStyle/>
          <a:p>
            <a:r>
              <a:rPr lang="en-US" dirty="0"/>
              <a:t>DxeTpm2MeasurementLib Design</a:t>
            </a:r>
          </a:p>
        </p:txBody>
      </p:sp>
      <p:sp>
        <p:nvSpPr>
          <p:cNvPr id="6" name="Rectangle: Rounded Corners 5">
            <a:extLst>
              <a:ext uri="{FF2B5EF4-FFF2-40B4-BE49-F238E27FC236}">
                <a16:creationId xmlns:a16="http://schemas.microsoft.com/office/drawing/2014/main" id="{E5503B9B-9CA6-4342-8499-C0D2FCAC02E1}"/>
              </a:ext>
            </a:extLst>
          </p:cNvPr>
          <p:cNvSpPr/>
          <p:nvPr/>
        </p:nvSpPr>
        <p:spPr>
          <a:xfrm>
            <a:off x="3845873" y="1640844"/>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Any Module</a:t>
            </a:r>
          </a:p>
        </p:txBody>
      </p:sp>
      <p:sp>
        <p:nvSpPr>
          <p:cNvPr id="7" name="Rectangle: Rounded Corners 6">
            <a:extLst>
              <a:ext uri="{FF2B5EF4-FFF2-40B4-BE49-F238E27FC236}">
                <a16:creationId xmlns:a16="http://schemas.microsoft.com/office/drawing/2014/main" id="{7A01A013-0BAF-4BAD-A2FC-5EB5695217EC}"/>
              </a:ext>
            </a:extLst>
          </p:cNvPr>
          <p:cNvSpPr/>
          <p:nvPr/>
        </p:nvSpPr>
        <p:spPr>
          <a:xfrm>
            <a:off x="3660458" y="2713353"/>
            <a:ext cx="2530845" cy="46923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DxeTpmMeasurmentLib</a:t>
            </a:r>
            <a:endParaRPr lang="en-US" dirty="0">
              <a:solidFill>
                <a:schemeClr val="tx1"/>
              </a:solidFill>
            </a:endParaRPr>
          </a:p>
        </p:txBody>
      </p:sp>
      <p:sp>
        <p:nvSpPr>
          <p:cNvPr id="8" name="Rectangle: Rounded Corners 7">
            <a:extLst>
              <a:ext uri="{FF2B5EF4-FFF2-40B4-BE49-F238E27FC236}">
                <a16:creationId xmlns:a16="http://schemas.microsoft.com/office/drawing/2014/main" id="{496FF840-D284-4EB6-817A-C9814AF233BE}"/>
              </a:ext>
            </a:extLst>
          </p:cNvPr>
          <p:cNvSpPr/>
          <p:nvPr/>
        </p:nvSpPr>
        <p:spPr>
          <a:xfrm>
            <a:off x="2275173" y="3939193"/>
            <a:ext cx="1070005"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TcgDxe</a:t>
            </a:r>
          </a:p>
        </p:txBody>
      </p:sp>
      <p:cxnSp>
        <p:nvCxnSpPr>
          <p:cNvPr id="11" name="Straight Arrow Connector 10">
            <a:extLst>
              <a:ext uri="{FF2B5EF4-FFF2-40B4-BE49-F238E27FC236}">
                <a16:creationId xmlns:a16="http://schemas.microsoft.com/office/drawing/2014/main" id="{163F41ED-A8DC-4BF4-AFE0-B518BEC48BAE}"/>
              </a:ext>
            </a:extLst>
          </p:cNvPr>
          <p:cNvCxnSpPr>
            <a:cxnSpLocks/>
            <a:stCxn id="6" idx="2"/>
            <a:endCxn id="7" idx="0"/>
          </p:cNvCxnSpPr>
          <p:nvPr/>
        </p:nvCxnSpPr>
        <p:spPr>
          <a:xfrm>
            <a:off x="4922810" y="2110075"/>
            <a:ext cx="3071" cy="603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59F2CB-571D-40EA-A8FB-8A5D720703A3}"/>
              </a:ext>
            </a:extLst>
          </p:cNvPr>
          <p:cNvCxnSpPr>
            <a:cxnSpLocks/>
            <a:stCxn id="7" idx="2"/>
            <a:endCxn id="8" idx="0"/>
          </p:cNvCxnSpPr>
          <p:nvPr/>
        </p:nvCxnSpPr>
        <p:spPr>
          <a:xfrm flipH="1">
            <a:off x="2810176" y="3182584"/>
            <a:ext cx="2115705" cy="75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D086A18-6081-469F-9363-38780560691B}"/>
              </a:ext>
            </a:extLst>
          </p:cNvPr>
          <p:cNvSpPr/>
          <p:nvPr/>
        </p:nvSpPr>
        <p:spPr>
          <a:xfrm>
            <a:off x="4962606" y="2121485"/>
            <a:ext cx="2413293"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TpmMeasurementLib</a:t>
            </a:r>
          </a:p>
        </p:txBody>
      </p:sp>
      <p:sp>
        <p:nvSpPr>
          <p:cNvPr id="17" name="Rectangle 16">
            <a:extLst>
              <a:ext uri="{FF2B5EF4-FFF2-40B4-BE49-F238E27FC236}">
                <a16:creationId xmlns:a16="http://schemas.microsoft.com/office/drawing/2014/main" id="{A0A4081E-EB3B-4785-A2B7-898AD8D6B6BD}"/>
              </a:ext>
            </a:extLst>
          </p:cNvPr>
          <p:cNvSpPr/>
          <p:nvPr/>
        </p:nvSpPr>
        <p:spPr>
          <a:xfrm>
            <a:off x="1668554" y="3454000"/>
            <a:ext cx="1913077" cy="325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EFI_TCG_SERVICE</a:t>
            </a:r>
          </a:p>
        </p:txBody>
      </p:sp>
      <p:sp>
        <p:nvSpPr>
          <p:cNvPr id="33" name="Rectangle: Rounded Corners 32">
            <a:extLst>
              <a:ext uri="{FF2B5EF4-FFF2-40B4-BE49-F238E27FC236}">
                <a16:creationId xmlns:a16="http://schemas.microsoft.com/office/drawing/2014/main" id="{BC466C3C-8219-4845-8CF8-8C81D7DD10B6}"/>
              </a:ext>
            </a:extLst>
          </p:cNvPr>
          <p:cNvSpPr/>
          <p:nvPr/>
        </p:nvSpPr>
        <p:spPr>
          <a:xfrm>
            <a:off x="4387808" y="3939194"/>
            <a:ext cx="1070005"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Tcg2Dxe</a:t>
            </a:r>
          </a:p>
        </p:txBody>
      </p:sp>
      <p:sp>
        <p:nvSpPr>
          <p:cNvPr id="34" name="Rectangle: Rounded Corners 33">
            <a:extLst>
              <a:ext uri="{FF2B5EF4-FFF2-40B4-BE49-F238E27FC236}">
                <a16:creationId xmlns:a16="http://schemas.microsoft.com/office/drawing/2014/main" id="{599B6B4E-BBB4-4C2A-B9BA-A95BCEC77EB3}"/>
              </a:ext>
            </a:extLst>
          </p:cNvPr>
          <p:cNvSpPr/>
          <p:nvPr/>
        </p:nvSpPr>
        <p:spPr>
          <a:xfrm>
            <a:off x="6199187" y="3939193"/>
            <a:ext cx="2199083" cy="46923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TdTcg2Dxe</a:t>
            </a:r>
          </a:p>
        </p:txBody>
      </p:sp>
      <p:cxnSp>
        <p:nvCxnSpPr>
          <p:cNvPr id="35" name="Straight Arrow Connector 34">
            <a:extLst>
              <a:ext uri="{FF2B5EF4-FFF2-40B4-BE49-F238E27FC236}">
                <a16:creationId xmlns:a16="http://schemas.microsoft.com/office/drawing/2014/main" id="{F3325A3B-93BE-46A0-A0CB-5E9EAFE68FE0}"/>
              </a:ext>
            </a:extLst>
          </p:cNvPr>
          <p:cNvCxnSpPr>
            <a:cxnSpLocks/>
            <a:stCxn id="7" idx="2"/>
            <a:endCxn id="33" idx="0"/>
          </p:cNvCxnSpPr>
          <p:nvPr/>
        </p:nvCxnSpPr>
        <p:spPr>
          <a:xfrm flipH="1">
            <a:off x="4922811" y="3182584"/>
            <a:ext cx="3070" cy="756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5A17DAB-E858-432E-B454-9ADD0FBD2980}"/>
              </a:ext>
            </a:extLst>
          </p:cNvPr>
          <p:cNvCxnSpPr>
            <a:cxnSpLocks/>
            <a:stCxn id="7" idx="2"/>
            <a:endCxn id="34" idx="0"/>
          </p:cNvCxnSpPr>
          <p:nvPr/>
        </p:nvCxnSpPr>
        <p:spPr>
          <a:xfrm>
            <a:off x="4925881" y="3182584"/>
            <a:ext cx="2372848" cy="75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CBB71F6-3351-4832-99A9-8063B604C4C7}"/>
              </a:ext>
            </a:extLst>
          </p:cNvPr>
          <p:cNvSpPr/>
          <p:nvPr/>
        </p:nvSpPr>
        <p:spPr>
          <a:xfrm>
            <a:off x="6378240" y="3231137"/>
            <a:ext cx="2413297"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EFI_TD_PROTOCOL</a:t>
            </a:r>
          </a:p>
        </p:txBody>
      </p:sp>
      <p:sp>
        <p:nvSpPr>
          <p:cNvPr id="42" name="Rectangle 41">
            <a:extLst>
              <a:ext uri="{FF2B5EF4-FFF2-40B4-BE49-F238E27FC236}">
                <a16:creationId xmlns:a16="http://schemas.microsoft.com/office/drawing/2014/main" id="{103D6B53-73D7-43ED-8865-DE788106C851}"/>
              </a:ext>
            </a:extLst>
          </p:cNvPr>
          <p:cNvSpPr/>
          <p:nvPr/>
        </p:nvSpPr>
        <p:spPr>
          <a:xfrm>
            <a:off x="3785890" y="3395454"/>
            <a:ext cx="2413297"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EFI_TCG2_PROTOCOL</a:t>
            </a:r>
          </a:p>
        </p:txBody>
      </p:sp>
      <p:sp>
        <p:nvSpPr>
          <p:cNvPr id="50" name="Cube 49">
            <a:extLst>
              <a:ext uri="{FF2B5EF4-FFF2-40B4-BE49-F238E27FC236}">
                <a16:creationId xmlns:a16="http://schemas.microsoft.com/office/drawing/2014/main" id="{CEA935F2-715F-421C-BFDF-E69A97182453}"/>
              </a:ext>
            </a:extLst>
          </p:cNvPr>
          <p:cNvSpPr/>
          <p:nvPr/>
        </p:nvSpPr>
        <p:spPr>
          <a:xfrm>
            <a:off x="2130390" y="5142339"/>
            <a:ext cx="1359569" cy="588167"/>
          </a:xfrm>
          <a:prstGeom prst="cube">
            <a:avLst>
              <a:gd name="adj" fmla="val 790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ube 50">
            <a:extLst>
              <a:ext uri="{FF2B5EF4-FFF2-40B4-BE49-F238E27FC236}">
                <a16:creationId xmlns:a16="http://schemas.microsoft.com/office/drawing/2014/main" id="{DD82E38A-DBF0-4232-9A57-09A91987C9A0}"/>
              </a:ext>
            </a:extLst>
          </p:cNvPr>
          <p:cNvSpPr/>
          <p:nvPr/>
        </p:nvSpPr>
        <p:spPr>
          <a:xfrm>
            <a:off x="4243025" y="5142339"/>
            <a:ext cx="1359569" cy="588167"/>
          </a:xfrm>
          <a:prstGeom prst="cube">
            <a:avLst>
              <a:gd name="adj" fmla="val 790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ube 51">
            <a:extLst>
              <a:ext uri="{FF2B5EF4-FFF2-40B4-BE49-F238E27FC236}">
                <a16:creationId xmlns:a16="http://schemas.microsoft.com/office/drawing/2014/main" id="{67677CCE-60F4-4165-B254-649B03138417}"/>
              </a:ext>
            </a:extLst>
          </p:cNvPr>
          <p:cNvSpPr/>
          <p:nvPr/>
        </p:nvSpPr>
        <p:spPr>
          <a:xfrm>
            <a:off x="6447671" y="5142339"/>
            <a:ext cx="1359569" cy="588167"/>
          </a:xfrm>
          <a:prstGeom prst="cube">
            <a:avLst>
              <a:gd name="adj" fmla="val 790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389FEEF-3EA1-48EC-B042-D16166CF1ACB}"/>
              </a:ext>
            </a:extLst>
          </p:cNvPr>
          <p:cNvSpPr/>
          <p:nvPr/>
        </p:nvSpPr>
        <p:spPr>
          <a:xfrm>
            <a:off x="6755282" y="5120386"/>
            <a:ext cx="744346"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RTMR</a:t>
            </a:r>
          </a:p>
        </p:txBody>
      </p:sp>
      <p:sp>
        <p:nvSpPr>
          <p:cNvPr id="54" name="Rectangle 53">
            <a:extLst>
              <a:ext uri="{FF2B5EF4-FFF2-40B4-BE49-F238E27FC236}">
                <a16:creationId xmlns:a16="http://schemas.microsoft.com/office/drawing/2014/main" id="{C43677B7-9329-41C5-92AD-3E99158EB926}"/>
              </a:ext>
            </a:extLst>
          </p:cNvPr>
          <p:cNvSpPr/>
          <p:nvPr/>
        </p:nvSpPr>
        <p:spPr>
          <a:xfrm>
            <a:off x="4550636" y="5118258"/>
            <a:ext cx="744346"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TPM2</a:t>
            </a:r>
          </a:p>
        </p:txBody>
      </p:sp>
      <p:sp>
        <p:nvSpPr>
          <p:cNvPr id="55" name="Rectangle 54">
            <a:extLst>
              <a:ext uri="{FF2B5EF4-FFF2-40B4-BE49-F238E27FC236}">
                <a16:creationId xmlns:a16="http://schemas.microsoft.com/office/drawing/2014/main" id="{96770F89-EDC9-4A8A-83CA-D52545CA7801}"/>
              </a:ext>
            </a:extLst>
          </p:cNvPr>
          <p:cNvSpPr/>
          <p:nvPr/>
        </p:nvSpPr>
        <p:spPr>
          <a:xfrm>
            <a:off x="2275173" y="5118258"/>
            <a:ext cx="907174"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TPM12</a:t>
            </a:r>
          </a:p>
        </p:txBody>
      </p:sp>
      <p:cxnSp>
        <p:nvCxnSpPr>
          <p:cNvPr id="57" name="Straight Arrow Connector 56">
            <a:extLst>
              <a:ext uri="{FF2B5EF4-FFF2-40B4-BE49-F238E27FC236}">
                <a16:creationId xmlns:a16="http://schemas.microsoft.com/office/drawing/2014/main" id="{11EF1500-19FE-481E-AE74-6284D85A54EA}"/>
              </a:ext>
            </a:extLst>
          </p:cNvPr>
          <p:cNvCxnSpPr>
            <a:stCxn id="8" idx="2"/>
          </p:cNvCxnSpPr>
          <p:nvPr/>
        </p:nvCxnSpPr>
        <p:spPr>
          <a:xfrm>
            <a:off x="2810176" y="4408424"/>
            <a:ext cx="0" cy="57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AF8006D-29C3-47FF-85D1-CCA21DEA9983}"/>
              </a:ext>
            </a:extLst>
          </p:cNvPr>
          <p:cNvCxnSpPr>
            <a:cxnSpLocks/>
            <a:stCxn id="33" idx="2"/>
          </p:cNvCxnSpPr>
          <p:nvPr/>
        </p:nvCxnSpPr>
        <p:spPr>
          <a:xfrm>
            <a:off x="4922811" y="4408425"/>
            <a:ext cx="0" cy="57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74B2CD-EEC9-4CC7-A312-CAF4232CC028}"/>
              </a:ext>
            </a:extLst>
          </p:cNvPr>
          <p:cNvCxnSpPr>
            <a:cxnSpLocks/>
          </p:cNvCxnSpPr>
          <p:nvPr/>
        </p:nvCxnSpPr>
        <p:spPr>
          <a:xfrm>
            <a:off x="7331036" y="4408424"/>
            <a:ext cx="0" cy="57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4F0B0034-CA3B-4D0D-BC70-761E50E23A7D}"/>
              </a:ext>
            </a:extLst>
          </p:cNvPr>
          <p:cNvSpPr/>
          <p:nvPr/>
        </p:nvSpPr>
        <p:spPr>
          <a:xfrm>
            <a:off x="9309823" y="5195744"/>
            <a:ext cx="582640" cy="1755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Rounded Corners 25">
            <a:extLst>
              <a:ext uri="{FF2B5EF4-FFF2-40B4-BE49-F238E27FC236}">
                <a16:creationId xmlns:a16="http://schemas.microsoft.com/office/drawing/2014/main" id="{4BE2A4D4-024F-4334-AC72-B6425D6B23F2}"/>
              </a:ext>
            </a:extLst>
          </p:cNvPr>
          <p:cNvSpPr/>
          <p:nvPr/>
        </p:nvSpPr>
        <p:spPr>
          <a:xfrm>
            <a:off x="9309823" y="5510137"/>
            <a:ext cx="582640" cy="17554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Rounded Corners 26">
            <a:extLst>
              <a:ext uri="{FF2B5EF4-FFF2-40B4-BE49-F238E27FC236}">
                <a16:creationId xmlns:a16="http://schemas.microsoft.com/office/drawing/2014/main" id="{873C12A3-93D2-4F75-B350-FB6626FD12F8}"/>
              </a:ext>
            </a:extLst>
          </p:cNvPr>
          <p:cNvSpPr/>
          <p:nvPr/>
        </p:nvSpPr>
        <p:spPr>
          <a:xfrm>
            <a:off x="9309823" y="5824530"/>
            <a:ext cx="582640" cy="17554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7372F91F-8278-4F19-8AD2-AAFDA9F455DB}"/>
              </a:ext>
            </a:extLst>
          </p:cNvPr>
          <p:cNvSpPr/>
          <p:nvPr/>
        </p:nvSpPr>
        <p:spPr>
          <a:xfrm>
            <a:off x="9601143" y="5134627"/>
            <a:ext cx="1977024" cy="313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Unchanged</a:t>
            </a:r>
          </a:p>
        </p:txBody>
      </p:sp>
      <p:sp>
        <p:nvSpPr>
          <p:cNvPr id="29" name="Rectangle 28">
            <a:extLst>
              <a:ext uri="{FF2B5EF4-FFF2-40B4-BE49-F238E27FC236}">
                <a16:creationId xmlns:a16="http://schemas.microsoft.com/office/drawing/2014/main" id="{8683C862-D1CD-4DBE-BF42-CC635EF0E0B5}"/>
              </a:ext>
            </a:extLst>
          </p:cNvPr>
          <p:cNvSpPr/>
          <p:nvPr/>
        </p:nvSpPr>
        <p:spPr>
          <a:xfrm>
            <a:off x="9520939" y="5457549"/>
            <a:ext cx="1860379" cy="313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Updated</a:t>
            </a:r>
          </a:p>
        </p:txBody>
      </p:sp>
      <p:sp>
        <p:nvSpPr>
          <p:cNvPr id="30" name="Rectangle 29">
            <a:extLst>
              <a:ext uri="{FF2B5EF4-FFF2-40B4-BE49-F238E27FC236}">
                <a16:creationId xmlns:a16="http://schemas.microsoft.com/office/drawing/2014/main" id="{29CE2701-4CA1-42E1-AFEA-C33EA834C24B}"/>
              </a:ext>
            </a:extLst>
          </p:cNvPr>
          <p:cNvSpPr/>
          <p:nvPr/>
        </p:nvSpPr>
        <p:spPr>
          <a:xfrm>
            <a:off x="9747196" y="5771942"/>
            <a:ext cx="1860378" cy="313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Newly added</a:t>
            </a:r>
          </a:p>
        </p:txBody>
      </p:sp>
    </p:spTree>
    <p:extLst>
      <p:ext uri="{BB962C8B-B14F-4D97-AF65-F5344CB8AC3E}">
        <p14:creationId xmlns:p14="http://schemas.microsoft.com/office/powerpoint/2010/main" val="2677581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199035"/>
            <a:ext cx="10972800" cy="764245"/>
          </a:xfrm>
        </p:spPr>
        <p:txBody>
          <a:bodyPr>
            <a:normAutofit/>
          </a:bodyPr>
          <a:lstStyle/>
          <a:p>
            <a:r>
              <a:rPr lang="en-US" dirty="0"/>
              <a:t>DxeTpm2MeasureBootLib Design</a:t>
            </a:r>
          </a:p>
        </p:txBody>
      </p:sp>
      <p:sp>
        <p:nvSpPr>
          <p:cNvPr id="7" name="Rectangle: Rounded Corners 6">
            <a:extLst>
              <a:ext uri="{FF2B5EF4-FFF2-40B4-BE49-F238E27FC236}">
                <a16:creationId xmlns:a16="http://schemas.microsoft.com/office/drawing/2014/main" id="{7A01A013-0BAF-4BAD-A2FC-5EB5695217EC}"/>
              </a:ext>
            </a:extLst>
          </p:cNvPr>
          <p:cNvSpPr/>
          <p:nvPr/>
        </p:nvSpPr>
        <p:spPr>
          <a:xfrm>
            <a:off x="3845873" y="2713353"/>
            <a:ext cx="2153874" cy="46923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DxeTpm2MeasureBootHandler</a:t>
            </a:r>
          </a:p>
        </p:txBody>
      </p:sp>
      <p:sp>
        <p:nvSpPr>
          <p:cNvPr id="8" name="Rectangle: Rounded Corners 7">
            <a:extLst>
              <a:ext uri="{FF2B5EF4-FFF2-40B4-BE49-F238E27FC236}">
                <a16:creationId xmlns:a16="http://schemas.microsoft.com/office/drawing/2014/main" id="{496FF840-D284-4EB6-817A-C9814AF233BE}"/>
              </a:ext>
            </a:extLst>
          </p:cNvPr>
          <p:cNvSpPr/>
          <p:nvPr/>
        </p:nvSpPr>
        <p:spPr>
          <a:xfrm>
            <a:off x="2275173" y="3939193"/>
            <a:ext cx="1070005"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TcgDxe</a:t>
            </a:r>
          </a:p>
        </p:txBody>
      </p:sp>
      <p:cxnSp>
        <p:nvCxnSpPr>
          <p:cNvPr id="12" name="Straight Arrow Connector 11">
            <a:extLst>
              <a:ext uri="{FF2B5EF4-FFF2-40B4-BE49-F238E27FC236}">
                <a16:creationId xmlns:a16="http://schemas.microsoft.com/office/drawing/2014/main" id="{5D59F2CB-571D-40EA-A8FB-8A5D720703A3}"/>
              </a:ext>
            </a:extLst>
          </p:cNvPr>
          <p:cNvCxnSpPr>
            <a:cxnSpLocks/>
            <a:stCxn id="7" idx="2"/>
            <a:endCxn id="8" idx="0"/>
          </p:cNvCxnSpPr>
          <p:nvPr/>
        </p:nvCxnSpPr>
        <p:spPr>
          <a:xfrm flipH="1">
            <a:off x="2810176" y="3182584"/>
            <a:ext cx="2112634" cy="75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D086A18-6081-469F-9363-38780560691B}"/>
              </a:ext>
            </a:extLst>
          </p:cNvPr>
          <p:cNvSpPr/>
          <p:nvPr/>
        </p:nvSpPr>
        <p:spPr>
          <a:xfrm>
            <a:off x="4962605" y="2121485"/>
            <a:ext cx="5868297"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RegisterSecurity2Handler(DxeTpm2MeasureBootHandler)</a:t>
            </a:r>
          </a:p>
        </p:txBody>
      </p:sp>
      <p:sp>
        <p:nvSpPr>
          <p:cNvPr id="17" name="Rectangle 16">
            <a:extLst>
              <a:ext uri="{FF2B5EF4-FFF2-40B4-BE49-F238E27FC236}">
                <a16:creationId xmlns:a16="http://schemas.microsoft.com/office/drawing/2014/main" id="{A0A4081E-EB3B-4785-A2B7-898AD8D6B6BD}"/>
              </a:ext>
            </a:extLst>
          </p:cNvPr>
          <p:cNvSpPr/>
          <p:nvPr/>
        </p:nvSpPr>
        <p:spPr>
          <a:xfrm>
            <a:off x="1668554" y="3454000"/>
            <a:ext cx="1913077" cy="325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EFI_TCG_SERVICE</a:t>
            </a:r>
          </a:p>
        </p:txBody>
      </p:sp>
      <p:sp>
        <p:nvSpPr>
          <p:cNvPr id="33" name="Rectangle: Rounded Corners 32">
            <a:extLst>
              <a:ext uri="{FF2B5EF4-FFF2-40B4-BE49-F238E27FC236}">
                <a16:creationId xmlns:a16="http://schemas.microsoft.com/office/drawing/2014/main" id="{BC466C3C-8219-4845-8CF8-8C81D7DD10B6}"/>
              </a:ext>
            </a:extLst>
          </p:cNvPr>
          <p:cNvSpPr/>
          <p:nvPr/>
        </p:nvSpPr>
        <p:spPr>
          <a:xfrm>
            <a:off x="4387808" y="3939194"/>
            <a:ext cx="1070005"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Tcg2Dxe</a:t>
            </a:r>
          </a:p>
        </p:txBody>
      </p:sp>
      <p:sp>
        <p:nvSpPr>
          <p:cNvPr id="34" name="Rectangle: Rounded Corners 33">
            <a:extLst>
              <a:ext uri="{FF2B5EF4-FFF2-40B4-BE49-F238E27FC236}">
                <a16:creationId xmlns:a16="http://schemas.microsoft.com/office/drawing/2014/main" id="{599B6B4E-BBB4-4C2A-B9BA-A95BCEC77EB3}"/>
              </a:ext>
            </a:extLst>
          </p:cNvPr>
          <p:cNvSpPr/>
          <p:nvPr/>
        </p:nvSpPr>
        <p:spPr>
          <a:xfrm>
            <a:off x="6199187" y="3939193"/>
            <a:ext cx="2199083" cy="46923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TdTcg2Dxe</a:t>
            </a:r>
          </a:p>
        </p:txBody>
      </p:sp>
      <p:cxnSp>
        <p:nvCxnSpPr>
          <p:cNvPr id="35" name="Straight Arrow Connector 34">
            <a:extLst>
              <a:ext uri="{FF2B5EF4-FFF2-40B4-BE49-F238E27FC236}">
                <a16:creationId xmlns:a16="http://schemas.microsoft.com/office/drawing/2014/main" id="{F3325A3B-93BE-46A0-A0CB-5E9EAFE68FE0}"/>
              </a:ext>
            </a:extLst>
          </p:cNvPr>
          <p:cNvCxnSpPr>
            <a:cxnSpLocks/>
            <a:stCxn id="7" idx="2"/>
            <a:endCxn id="33" idx="0"/>
          </p:cNvCxnSpPr>
          <p:nvPr/>
        </p:nvCxnSpPr>
        <p:spPr>
          <a:xfrm>
            <a:off x="4922810" y="3182584"/>
            <a:ext cx="1" cy="756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5A17DAB-E858-432E-B454-9ADD0FBD2980}"/>
              </a:ext>
            </a:extLst>
          </p:cNvPr>
          <p:cNvCxnSpPr>
            <a:cxnSpLocks/>
            <a:stCxn id="7" idx="2"/>
            <a:endCxn id="34" idx="0"/>
          </p:cNvCxnSpPr>
          <p:nvPr/>
        </p:nvCxnSpPr>
        <p:spPr>
          <a:xfrm>
            <a:off x="4922810" y="3182584"/>
            <a:ext cx="2375919" cy="75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CBB71F6-3351-4832-99A9-8063B604C4C7}"/>
              </a:ext>
            </a:extLst>
          </p:cNvPr>
          <p:cNvSpPr/>
          <p:nvPr/>
        </p:nvSpPr>
        <p:spPr>
          <a:xfrm>
            <a:off x="6378240" y="3231137"/>
            <a:ext cx="2413297"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EFI_TD_PROTOCOL</a:t>
            </a:r>
          </a:p>
        </p:txBody>
      </p:sp>
      <p:sp>
        <p:nvSpPr>
          <p:cNvPr id="42" name="Rectangle 41">
            <a:extLst>
              <a:ext uri="{FF2B5EF4-FFF2-40B4-BE49-F238E27FC236}">
                <a16:creationId xmlns:a16="http://schemas.microsoft.com/office/drawing/2014/main" id="{103D6B53-73D7-43ED-8865-DE788106C851}"/>
              </a:ext>
            </a:extLst>
          </p:cNvPr>
          <p:cNvSpPr/>
          <p:nvPr/>
        </p:nvSpPr>
        <p:spPr>
          <a:xfrm>
            <a:off x="3785890" y="3395454"/>
            <a:ext cx="2413297"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EFI_TCG2_PROTOCOL</a:t>
            </a:r>
          </a:p>
        </p:txBody>
      </p:sp>
      <p:sp>
        <p:nvSpPr>
          <p:cNvPr id="50" name="Cube 49">
            <a:extLst>
              <a:ext uri="{FF2B5EF4-FFF2-40B4-BE49-F238E27FC236}">
                <a16:creationId xmlns:a16="http://schemas.microsoft.com/office/drawing/2014/main" id="{CEA935F2-715F-421C-BFDF-E69A97182453}"/>
              </a:ext>
            </a:extLst>
          </p:cNvPr>
          <p:cNvSpPr/>
          <p:nvPr/>
        </p:nvSpPr>
        <p:spPr>
          <a:xfrm>
            <a:off x="2130390" y="5142339"/>
            <a:ext cx="1359569" cy="588167"/>
          </a:xfrm>
          <a:prstGeom prst="cube">
            <a:avLst>
              <a:gd name="adj" fmla="val 790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ube 50">
            <a:extLst>
              <a:ext uri="{FF2B5EF4-FFF2-40B4-BE49-F238E27FC236}">
                <a16:creationId xmlns:a16="http://schemas.microsoft.com/office/drawing/2014/main" id="{DD82E38A-DBF0-4232-9A57-09A91987C9A0}"/>
              </a:ext>
            </a:extLst>
          </p:cNvPr>
          <p:cNvSpPr/>
          <p:nvPr/>
        </p:nvSpPr>
        <p:spPr>
          <a:xfrm>
            <a:off x="4243025" y="5142339"/>
            <a:ext cx="1359569" cy="588167"/>
          </a:xfrm>
          <a:prstGeom prst="cube">
            <a:avLst>
              <a:gd name="adj" fmla="val 790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ube 51">
            <a:extLst>
              <a:ext uri="{FF2B5EF4-FFF2-40B4-BE49-F238E27FC236}">
                <a16:creationId xmlns:a16="http://schemas.microsoft.com/office/drawing/2014/main" id="{67677CCE-60F4-4165-B254-649B03138417}"/>
              </a:ext>
            </a:extLst>
          </p:cNvPr>
          <p:cNvSpPr/>
          <p:nvPr/>
        </p:nvSpPr>
        <p:spPr>
          <a:xfrm>
            <a:off x="6447671" y="5142339"/>
            <a:ext cx="1359569" cy="588167"/>
          </a:xfrm>
          <a:prstGeom prst="cube">
            <a:avLst>
              <a:gd name="adj" fmla="val 790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389FEEF-3EA1-48EC-B042-D16166CF1ACB}"/>
              </a:ext>
            </a:extLst>
          </p:cNvPr>
          <p:cNvSpPr/>
          <p:nvPr/>
        </p:nvSpPr>
        <p:spPr>
          <a:xfrm>
            <a:off x="6755282" y="5120386"/>
            <a:ext cx="744346"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RTMR</a:t>
            </a:r>
          </a:p>
        </p:txBody>
      </p:sp>
      <p:sp>
        <p:nvSpPr>
          <p:cNvPr id="54" name="Rectangle 53">
            <a:extLst>
              <a:ext uri="{FF2B5EF4-FFF2-40B4-BE49-F238E27FC236}">
                <a16:creationId xmlns:a16="http://schemas.microsoft.com/office/drawing/2014/main" id="{C43677B7-9329-41C5-92AD-3E99158EB926}"/>
              </a:ext>
            </a:extLst>
          </p:cNvPr>
          <p:cNvSpPr/>
          <p:nvPr/>
        </p:nvSpPr>
        <p:spPr>
          <a:xfrm>
            <a:off x="4550636" y="5118258"/>
            <a:ext cx="744346"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TPM2</a:t>
            </a:r>
          </a:p>
        </p:txBody>
      </p:sp>
      <p:sp>
        <p:nvSpPr>
          <p:cNvPr id="55" name="Rectangle 54">
            <a:extLst>
              <a:ext uri="{FF2B5EF4-FFF2-40B4-BE49-F238E27FC236}">
                <a16:creationId xmlns:a16="http://schemas.microsoft.com/office/drawing/2014/main" id="{96770F89-EDC9-4A8A-83CA-D52545CA7801}"/>
              </a:ext>
            </a:extLst>
          </p:cNvPr>
          <p:cNvSpPr/>
          <p:nvPr/>
        </p:nvSpPr>
        <p:spPr>
          <a:xfrm>
            <a:off x="2275173" y="5118258"/>
            <a:ext cx="907174"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TPM12</a:t>
            </a:r>
          </a:p>
        </p:txBody>
      </p:sp>
      <p:cxnSp>
        <p:nvCxnSpPr>
          <p:cNvPr id="57" name="Straight Arrow Connector 56">
            <a:extLst>
              <a:ext uri="{FF2B5EF4-FFF2-40B4-BE49-F238E27FC236}">
                <a16:creationId xmlns:a16="http://schemas.microsoft.com/office/drawing/2014/main" id="{11EF1500-19FE-481E-AE74-6284D85A54EA}"/>
              </a:ext>
            </a:extLst>
          </p:cNvPr>
          <p:cNvCxnSpPr>
            <a:stCxn id="8" idx="2"/>
          </p:cNvCxnSpPr>
          <p:nvPr/>
        </p:nvCxnSpPr>
        <p:spPr>
          <a:xfrm>
            <a:off x="2810176" y="4408424"/>
            <a:ext cx="0" cy="57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AF8006D-29C3-47FF-85D1-CCA21DEA9983}"/>
              </a:ext>
            </a:extLst>
          </p:cNvPr>
          <p:cNvCxnSpPr>
            <a:cxnSpLocks/>
            <a:stCxn id="33" idx="2"/>
          </p:cNvCxnSpPr>
          <p:nvPr/>
        </p:nvCxnSpPr>
        <p:spPr>
          <a:xfrm>
            <a:off x="4922811" y="4408425"/>
            <a:ext cx="0" cy="57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74B2CD-EEC9-4CC7-A312-CAF4232CC028}"/>
              </a:ext>
            </a:extLst>
          </p:cNvPr>
          <p:cNvCxnSpPr>
            <a:cxnSpLocks/>
          </p:cNvCxnSpPr>
          <p:nvPr/>
        </p:nvCxnSpPr>
        <p:spPr>
          <a:xfrm>
            <a:off x="7331036" y="4408424"/>
            <a:ext cx="0" cy="57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87D266C5-7C0D-49BC-939A-9CE219CDC196}"/>
              </a:ext>
            </a:extLst>
          </p:cNvPr>
          <p:cNvSpPr/>
          <p:nvPr/>
        </p:nvSpPr>
        <p:spPr>
          <a:xfrm>
            <a:off x="3845872" y="1313945"/>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LoadImage</a:t>
            </a:r>
            <a:endParaRPr lang="en-US" dirty="0">
              <a:solidFill>
                <a:schemeClr val="tx1"/>
              </a:solidFill>
            </a:endParaRPr>
          </a:p>
        </p:txBody>
      </p:sp>
      <p:cxnSp>
        <p:nvCxnSpPr>
          <p:cNvPr id="4" name="Straight Arrow Connector 3">
            <a:extLst>
              <a:ext uri="{FF2B5EF4-FFF2-40B4-BE49-F238E27FC236}">
                <a16:creationId xmlns:a16="http://schemas.microsoft.com/office/drawing/2014/main" id="{3E5F37C4-4593-4C20-9B47-E1546074A845}"/>
              </a:ext>
            </a:extLst>
          </p:cNvPr>
          <p:cNvCxnSpPr>
            <a:stCxn id="25" idx="2"/>
            <a:endCxn id="7" idx="0"/>
          </p:cNvCxnSpPr>
          <p:nvPr/>
        </p:nvCxnSpPr>
        <p:spPr>
          <a:xfrm>
            <a:off x="4922809" y="1783176"/>
            <a:ext cx="1" cy="930177"/>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Rounded Corners 26">
            <a:extLst>
              <a:ext uri="{FF2B5EF4-FFF2-40B4-BE49-F238E27FC236}">
                <a16:creationId xmlns:a16="http://schemas.microsoft.com/office/drawing/2014/main" id="{8A0DF1B1-F38A-456B-99D2-8467257F513B}"/>
              </a:ext>
            </a:extLst>
          </p:cNvPr>
          <p:cNvSpPr/>
          <p:nvPr/>
        </p:nvSpPr>
        <p:spPr>
          <a:xfrm>
            <a:off x="9309823" y="5195744"/>
            <a:ext cx="582640" cy="1755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Rounded Corners 27">
            <a:extLst>
              <a:ext uri="{FF2B5EF4-FFF2-40B4-BE49-F238E27FC236}">
                <a16:creationId xmlns:a16="http://schemas.microsoft.com/office/drawing/2014/main" id="{D94EF572-E4A1-4BB7-85CF-3ACA616E20F6}"/>
              </a:ext>
            </a:extLst>
          </p:cNvPr>
          <p:cNvSpPr/>
          <p:nvPr/>
        </p:nvSpPr>
        <p:spPr>
          <a:xfrm>
            <a:off x="9309823" y="5510137"/>
            <a:ext cx="582640" cy="17554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Rounded Corners 28">
            <a:extLst>
              <a:ext uri="{FF2B5EF4-FFF2-40B4-BE49-F238E27FC236}">
                <a16:creationId xmlns:a16="http://schemas.microsoft.com/office/drawing/2014/main" id="{123A844A-DFED-4D60-820B-11A045FA1F19}"/>
              </a:ext>
            </a:extLst>
          </p:cNvPr>
          <p:cNvSpPr/>
          <p:nvPr/>
        </p:nvSpPr>
        <p:spPr>
          <a:xfrm>
            <a:off x="9309823" y="5824530"/>
            <a:ext cx="582640" cy="17554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a:extLst>
              <a:ext uri="{FF2B5EF4-FFF2-40B4-BE49-F238E27FC236}">
                <a16:creationId xmlns:a16="http://schemas.microsoft.com/office/drawing/2014/main" id="{5D17B82D-008D-4E12-B048-31B885168A6F}"/>
              </a:ext>
            </a:extLst>
          </p:cNvPr>
          <p:cNvSpPr/>
          <p:nvPr/>
        </p:nvSpPr>
        <p:spPr>
          <a:xfrm>
            <a:off x="9601143" y="5134627"/>
            <a:ext cx="1977024" cy="313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Unchanged</a:t>
            </a:r>
          </a:p>
        </p:txBody>
      </p:sp>
      <p:sp>
        <p:nvSpPr>
          <p:cNvPr id="31" name="Rectangle 30">
            <a:extLst>
              <a:ext uri="{FF2B5EF4-FFF2-40B4-BE49-F238E27FC236}">
                <a16:creationId xmlns:a16="http://schemas.microsoft.com/office/drawing/2014/main" id="{4B16AD2F-8345-4534-9031-9007B4865349}"/>
              </a:ext>
            </a:extLst>
          </p:cNvPr>
          <p:cNvSpPr/>
          <p:nvPr/>
        </p:nvSpPr>
        <p:spPr>
          <a:xfrm>
            <a:off x="9520939" y="5457549"/>
            <a:ext cx="1860379" cy="313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Updated</a:t>
            </a:r>
          </a:p>
        </p:txBody>
      </p:sp>
      <p:sp>
        <p:nvSpPr>
          <p:cNvPr id="32" name="Rectangle 31">
            <a:extLst>
              <a:ext uri="{FF2B5EF4-FFF2-40B4-BE49-F238E27FC236}">
                <a16:creationId xmlns:a16="http://schemas.microsoft.com/office/drawing/2014/main" id="{835214C9-946E-438C-8C1B-1160626A971C}"/>
              </a:ext>
            </a:extLst>
          </p:cNvPr>
          <p:cNvSpPr/>
          <p:nvPr/>
        </p:nvSpPr>
        <p:spPr>
          <a:xfrm>
            <a:off x="9747196" y="5771942"/>
            <a:ext cx="1860378" cy="313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Newly added</a:t>
            </a:r>
          </a:p>
        </p:txBody>
      </p:sp>
    </p:spTree>
    <p:extLst>
      <p:ext uri="{BB962C8B-B14F-4D97-AF65-F5344CB8AC3E}">
        <p14:creationId xmlns:p14="http://schemas.microsoft.com/office/powerpoint/2010/main" val="22076815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IncompatiblePciDeviceSupportDxe</a:t>
            </a:r>
            <a:endParaRPr lang="en-US" dirty="0"/>
          </a:p>
        </p:txBody>
      </p:sp>
      <p:sp>
        <p:nvSpPr>
          <p:cNvPr id="3" name="Content Placeholder 2"/>
          <p:cNvSpPr>
            <a:spLocks noGrp="1"/>
          </p:cNvSpPr>
          <p:nvPr>
            <p:ph sz="quarter" idx="13"/>
          </p:nvPr>
        </p:nvSpPr>
        <p:spPr/>
        <p:txBody>
          <a:bodyPr>
            <a:normAutofit/>
          </a:bodyPr>
          <a:lstStyle/>
          <a:p>
            <a:r>
              <a:rPr lang="en-US" dirty="0" err="1"/>
              <a:t>IncompatiblePciDeviceSupportDxe</a:t>
            </a:r>
            <a:endParaRPr lang="en-US" dirty="0"/>
          </a:p>
          <a:p>
            <a:pPr lvl="1"/>
            <a:r>
              <a:rPr lang="en-US" dirty="0"/>
              <a:t>Registers Protocol that allows us to disable </a:t>
            </a:r>
            <a:r>
              <a:rPr lang="en-US" dirty="0" err="1"/>
              <a:t>Pci</a:t>
            </a:r>
            <a:r>
              <a:rPr lang="en-US" dirty="0"/>
              <a:t> Option Rom support for all devices</a:t>
            </a:r>
          </a:p>
          <a:p>
            <a:pPr lvl="1"/>
            <a:r>
              <a:rPr lang="en-US" dirty="0"/>
              <a:t>Legacy 16bit Option Rom and 32-bit UEFI OROM must be rejected. ([TDVF] 9.5)</a:t>
            </a:r>
          </a:p>
          <a:p>
            <a:pPr lvl="1"/>
            <a:r>
              <a:rPr lang="en-US" dirty="0"/>
              <a:t>PI Spec 1.7a Table 20. ACPI 2.0 &amp; 3.0 QWORD Address Space Descriptor Usage. Type-specific flags (when Address Translation Offset == 6) can be set to 0 to skip device option ROM (do not probe option ROM BAR).</a:t>
            </a:r>
          </a:p>
        </p:txBody>
      </p:sp>
    </p:spTree>
    <p:extLst>
      <p:ext uri="{BB962C8B-B14F-4D97-AF65-F5344CB8AC3E}">
        <p14:creationId xmlns:p14="http://schemas.microsoft.com/office/powerpoint/2010/main" val="2587667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484" y="15557"/>
            <a:ext cx="10972800" cy="1158240"/>
          </a:xfrm>
        </p:spPr>
        <p:txBody>
          <a:bodyPr>
            <a:normAutofit/>
          </a:bodyPr>
          <a:lstStyle/>
          <a:p>
            <a:r>
              <a:rPr lang="en-US" dirty="0" err="1"/>
              <a:t>EmuVariableFvbRuntimeDxe</a:t>
            </a:r>
            <a:r>
              <a:rPr lang="en-US" dirty="0"/>
              <a:t> (Config-B)</a:t>
            </a:r>
          </a:p>
        </p:txBody>
      </p:sp>
      <p:sp>
        <p:nvSpPr>
          <p:cNvPr id="3" name="Content Placeholder 2"/>
          <p:cNvSpPr>
            <a:spLocks noGrp="1"/>
          </p:cNvSpPr>
          <p:nvPr>
            <p:ph sz="quarter" idx="13"/>
          </p:nvPr>
        </p:nvSpPr>
        <p:spPr>
          <a:xfrm>
            <a:off x="607485" y="1290321"/>
            <a:ext cx="10970683" cy="4881884"/>
          </a:xfrm>
        </p:spPr>
        <p:txBody>
          <a:bodyPr>
            <a:normAutofit/>
          </a:bodyPr>
          <a:lstStyle/>
          <a:p>
            <a:pPr lvl="1"/>
            <a:r>
              <a:rPr lang="en-US" dirty="0" err="1"/>
              <a:t>pflash</a:t>
            </a:r>
            <a:r>
              <a:rPr lang="en-US" dirty="0"/>
              <a:t> is not part of the *board* in TDX setup</a:t>
            </a:r>
          </a:p>
          <a:p>
            <a:pPr lvl="1"/>
            <a:r>
              <a:rPr lang="en-US" dirty="0"/>
              <a:t>This is a limitation from the </a:t>
            </a:r>
            <a:r>
              <a:rPr lang="en-US" dirty="0" err="1"/>
              <a:t>Qemu</a:t>
            </a:r>
            <a:r>
              <a:rPr lang="en-US" dirty="0"/>
              <a:t> (the </a:t>
            </a:r>
            <a:r>
              <a:rPr lang="en-US" dirty="0" err="1"/>
              <a:t>tdx-qemu</a:t>
            </a:r>
            <a:r>
              <a:rPr lang="en-US" dirty="0"/>
              <a:t>) side. TDVF is copied into</a:t>
            </a:r>
            <a:br>
              <a:rPr lang="en-US" dirty="0"/>
            </a:br>
            <a:r>
              <a:rPr lang="en-US" dirty="0"/>
              <a:t>RAM. Generic loader is the one for it.</a:t>
            </a:r>
          </a:p>
          <a:p>
            <a:pPr lvl="1"/>
            <a:r>
              <a:rPr lang="en-US" dirty="0"/>
              <a:t>In this case (</a:t>
            </a:r>
            <a:r>
              <a:rPr lang="en-US" dirty="0" err="1"/>
              <a:t>pflash</a:t>
            </a:r>
            <a:r>
              <a:rPr lang="en-US" dirty="0"/>
              <a:t> is not found), </a:t>
            </a:r>
            <a:r>
              <a:rPr lang="en-US" dirty="0" err="1"/>
              <a:t>QemuFlashFvbServicesRuntimeDxe</a:t>
            </a:r>
            <a:r>
              <a:rPr lang="en-US" dirty="0"/>
              <a:t>/ FvbServiceRuntimeDxe.inf will return EFI_WRITE_PROTECTED in its </a:t>
            </a:r>
            <a:r>
              <a:rPr lang="en-US" dirty="0" err="1"/>
              <a:t>FvbInitialize</a:t>
            </a:r>
            <a:r>
              <a:rPr lang="en-US" dirty="0"/>
              <a:t>().</a:t>
            </a:r>
          </a:p>
          <a:p>
            <a:pPr lvl="1"/>
            <a:r>
              <a:rPr lang="en-US" dirty="0" err="1"/>
              <a:t>EmuVariableFvbRuntimeDxe</a:t>
            </a:r>
            <a:r>
              <a:rPr lang="en-US" dirty="0"/>
              <a:t> will then perform its in-RAM flash emulation.</a:t>
            </a:r>
          </a:p>
          <a:p>
            <a:pPr lvl="1"/>
            <a:r>
              <a:rPr lang="en-US" dirty="0"/>
              <a:t>In the traditional </a:t>
            </a:r>
            <a:r>
              <a:rPr lang="en-US" dirty="0" err="1"/>
              <a:t>EmuVariableFvRuntimeDxe</a:t>
            </a:r>
            <a:r>
              <a:rPr lang="en-US" dirty="0"/>
              <a:t>, the FV contents will be initialized.</a:t>
            </a:r>
          </a:p>
          <a:p>
            <a:pPr lvl="1"/>
            <a:r>
              <a:rPr lang="en-US" dirty="0"/>
              <a:t>TDVF has its own requirement, that the SB keys in CFV need to be copied</a:t>
            </a:r>
            <a:br>
              <a:rPr lang="en-US" dirty="0"/>
            </a:br>
            <a:r>
              <a:rPr lang="en-US" dirty="0"/>
              <a:t>into the FV contents. That’s what </a:t>
            </a:r>
            <a:r>
              <a:rPr lang="en-US" dirty="0" err="1"/>
              <a:t>EmuVariableFvRuntimeDxe</a:t>
            </a:r>
            <a:r>
              <a:rPr lang="en-US" dirty="0"/>
              <a:t> is updated in</a:t>
            </a:r>
            <a:br>
              <a:rPr lang="en-US" dirty="0"/>
            </a:br>
            <a:r>
              <a:rPr lang="en-US" dirty="0"/>
              <a:t>TDVF project.</a:t>
            </a:r>
          </a:p>
        </p:txBody>
      </p:sp>
    </p:spTree>
    <p:extLst>
      <p:ext uri="{BB962C8B-B14F-4D97-AF65-F5344CB8AC3E}">
        <p14:creationId xmlns:p14="http://schemas.microsoft.com/office/powerpoint/2010/main" val="22826617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59</a:t>
            </a:fld>
            <a:endParaRPr lang="en-US">
              <a:solidFill>
                <a:prstClr val="black">
                  <a:tint val="75000"/>
                </a:prstClr>
              </a:solidFill>
            </a:endParaRPr>
          </a:p>
        </p:txBody>
      </p:sp>
      <p:sp>
        <p:nvSpPr>
          <p:cNvPr id="5" name="Title 1">
            <a:extLst>
              <a:ext uri="{FF2B5EF4-FFF2-40B4-BE49-F238E27FC236}">
                <a16:creationId xmlns:a16="http://schemas.microsoft.com/office/drawing/2014/main" id="{A25EAB8D-DC3C-494A-B5C0-EFEC17EA6135}"/>
              </a:ext>
            </a:extLst>
          </p:cNvPr>
          <p:cNvSpPr txBox="1">
            <a:spLocks/>
          </p:cNvSpPr>
          <p:nvPr/>
        </p:nvSpPr>
        <p:spPr>
          <a:xfrm>
            <a:off x="3073499" y="2571092"/>
            <a:ext cx="6115103" cy="764245"/>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4267" b="1" dirty="0"/>
              <a:t>Libraries</a:t>
            </a:r>
          </a:p>
        </p:txBody>
      </p:sp>
    </p:spTree>
    <p:extLst>
      <p:ext uri="{BB962C8B-B14F-4D97-AF65-F5344CB8AC3E}">
        <p14:creationId xmlns:p14="http://schemas.microsoft.com/office/powerpoint/2010/main" val="301622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a:t>Goal</a:t>
            </a:r>
            <a:endParaRPr lang="en-US" dirty="0"/>
          </a:p>
        </p:txBody>
      </p:sp>
      <p:sp>
        <p:nvSpPr>
          <p:cNvPr id="3" name="Content Placeholder 2"/>
          <p:cNvSpPr>
            <a:spLocks noGrp="1"/>
          </p:cNvSpPr>
          <p:nvPr>
            <p:ph idx="1"/>
          </p:nvPr>
        </p:nvSpPr>
        <p:spPr>
          <a:xfrm>
            <a:off x="838201" y="1130077"/>
            <a:ext cx="10745857" cy="5591398"/>
          </a:xfrm>
        </p:spPr>
        <p:txBody>
          <a:bodyPr>
            <a:normAutofit/>
          </a:bodyPr>
          <a:lstStyle/>
          <a:p>
            <a:r>
              <a:rPr lang="en-US" dirty="0"/>
              <a:t>Reach consensus on the TDVF design to upstream.</a:t>
            </a:r>
          </a:p>
          <a:p>
            <a:r>
              <a:rPr lang="en-US" dirty="0"/>
              <a:t>2 Configuration for TDVF to upstream (See next 2 slides)</a:t>
            </a:r>
          </a:p>
          <a:p>
            <a:r>
              <a:rPr lang="en-US" altLang="zh-CN" dirty="0"/>
              <a:t>Strategy/Principle of design/implementation of 2 Configs</a:t>
            </a:r>
            <a:endParaRPr lang="en-US" dirty="0"/>
          </a:p>
          <a:p>
            <a:pPr lvl="1"/>
            <a:r>
              <a:rPr lang="en-US" dirty="0"/>
              <a:t>Config-A:</a:t>
            </a:r>
          </a:p>
          <a:p>
            <a:pPr lvl="2"/>
            <a:r>
              <a:rPr lang="en-US" dirty="0"/>
              <a:t>Compatible with the existing OvmfPkgX64.dsc and be very careful/cautious to import changes</a:t>
            </a:r>
          </a:p>
          <a:p>
            <a:pPr lvl="2"/>
            <a:r>
              <a:rPr lang="en-US" dirty="0"/>
              <a:t>Don’t be over-complicated for the sake of TDX, even considering only the "basic" TDVF feature set existing OvmfPkgX64.dsc</a:t>
            </a:r>
          </a:p>
          <a:p>
            <a:pPr lvl="1"/>
            <a:r>
              <a:rPr lang="en-US" dirty="0"/>
              <a:t>Config-B:</a:t>
            </a:r>
          </a:p>
          <a:p>
            <a:pPr lvl="2"/>
            <a:r>
              <a:rPr lang="en-US" dirty="0"/>
              <a:t>Implement the full set of </a:t>
            </a:r>
            <a:r>
              <a:rPr lang="en-US" dirty="0" err="1"/>
              <a:t>Tdx</a:t>
            </a:r>
            <a:r>
              <a:rPr lang="en-US" dirty="0"/>
              <a:t> features</a:t>
            </a:r>
          </a:p>
          <a:p>
            <a:pPr lvl="2"/>
            <a:endParaRPr lang="en-US" dirty="0"/>
          </a:p>
        </p:txBody>
      </p:sp>
      <p:sp>
        <p:nvSpPr>
          <p:cNvPr id="5" name="Slide Number Placeholder 4"/>
          <p:cNvSpPr>
            <a:spLocks noGrp="1"/>
          </p:cNvSpPr>
          <p:nvPr>
            <p:ph type="sldNum" sz="quarter" idx="12"/>
          </p:nvPr>
        </p:nvSpPr>
        <p:spPr/>
        <p:txBody>
          <a:bodyPr/>
          <a:lstStyle/>
          <a:p>
            <a:fld id="{7B8BA10E-247A-41AD-BDD1-5704932516E5}" type="slidenum">
              <a:rPr lang="en-US" smtClean="0"/>
              <a:t>6</a:t>
            </a:fld>
            <a:endParaRPr lang="en-US"/>
          </a:p>
        </p:txBody>
      </p:sp>
    </p:spTree>
    <p:extLst>
      <p:ext uri="{BB962C8B-B14F-4D97-AF65-F5344CB8AC3E}">
        <p14:creationId xmlns:p14="http://schemas.microsoft.com/office/powerpoint/2010/main" val="2037398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a:t>Library</a:t>
            </a:r>
          </a:p>
        </p:txBody>
      </p:sp>
      <p:sp>
        <p:nvSpPr>
          <p:cNvPr id="4" name="Slide Number Placeholder 3"/>
          <p:cNvSpPr>
            <a:spLocks noGrp="1"/>
          </p:cNvSpPr>
          <p:nvPr>
            <p:ph type="sldNum" sz="quarter" idx="4294967295"/>
          </p:nvPr>
        </p:nvSpPr>
        <p:spPr>
          <a:xfrm>
            <a:off x="9347200" y="6432551"/>
            <a:ext cx="2844800" cy="364067"/>
          </a:xfrm>
        </p:spPr>
        <p:txBody>
          <a:bodyPr/>
          <a:lstStyle/>
          <a:p>
            <a:fld id="{EE2556C5-CE8C-6547-B838-EA80C61A4AF7}" type="slidenum">
              <a:rPr lang="en-US" smtClean="0"/>
              <a:pPr/>
              <a:t>60</a:t>
            </a:fld>
            <a:endParaRPr lang="en-US" dirty="0"/>
          </a:p>
        </p:txBody>
      </p:sp>
      <p:sp>
        <p:nvSpPr>
          <p:cNvPr id="5" name="Content Placeholder 2">
            <a:extLst>
              <a:ext uri="{FF2B5EF4-FFF2-40B4-BE49-F238E27FC236}">
                <a16:creationId xmlns:a16="http://schemas.microsoft.com/office/drawing/2014/main" id="{F8FFB3EE-F850-48D3-9DAE-1E8D9A24BC1D}"/>
              </a:ext>
            </a:extLst>
          </p:cNvPr>
          <p:cNvSpPr>
            <a:spLocks noGrp="1"/>
          </p:cNvSpPr>
          <p:nvPr>
            <p:ph sz="quarter" idx="13"/>
          </p:nvPr>
        </p:nvSpPr>
        <p:spPr>
          <a:xfrm>
            <a:off x="607485" y="1426779"/>
            <a:ext cx="10970683" cy="4745425"/>
          </a:xfrm>
        </p:spPr>
        <p:txBody>
          <a:bodyPr>
            <a:normAutofit/>
          </a:bodyPr>
          <a:lstStyle/>
          <a:p>
            <a:r>
              <a:rPr lang="en-US" sz="2667" dirty="0" err="1">
                <a:solidFill>
                  <a:schemeClr val="tx1"/>
                </a:solidFill>
              </a:rPr>
              <a:t>TdxLib</a:t>
            </a:r>
            <a:r>
              <a:rPr lang="en-US" sz="2667" dirty="0">
                <a:solidFill>
                  <a:schemeClr val="tx1"/>
                </a:solidFill>
              </a:rPr>
              <a:t> (</a:t>
            </a:r>
            <a:r>
              <a:rPr lang="en-US" sz="2667" dirty="0">
                <a:solidFill>
                  <a:schemeClr val="tx1"/>
                </a:solidFill>
                <a:highlight>
                  <a:srgbClr val="FFFF00"/>
                </a:highlight>
              </a:rPr>
              <a:t>new</a:t>
            </a:r>
            <a:r>
              <a:rPr lang="en-US" sz="2667" dirty="0">
                <a:solidFill>
                  <a:schemeClr val="tx1"/>
                </a:solidFill>
              </a:rPr>
              <a:t>)</a:t>
            </a:r>
          </a:p>
          <a:p>
            <a:r>
              <a:rPr lang="en-US" sz="2667" dirty="0" err="1">
                <a:solidFill>
                  <a:schemeClr val="tx1"/>
                </a:solidFill>
              </a:rPr>
              <a:t>ProbeTdGuest</a:t>
            </a:r>
            <a:r>
              <a:rPr lang="en-US" sz="2667" dirty="0">
                <a:solidFill>
                  <a:schemeClr val="tx1"/>
                </a:solidFill>
              </a:rPr>
              <a:t> (</a:t>
            </a:r>
            <a:r>
              <a:rPr lang="en-US" sz="2667" dirty="0">
                <a:solidFill>
                  <a:schemeClr val="tx1"/>
                </a:solidFill>
                <a:highlight>
                  <a:srgbClr val="FFFF00"/>
                </a:highlight>
              </a:rPr>
              <a:t>new</a:t>
            </a:r>
            <a:r>
              <a:rPr lang="en-US" sz="2667" dirty="0">
                <a:solidFill>
                  <a:schemeClr val="tx1"/>
                </a:solidFill>
              </a:rPr>
              <a:t>)</a:t>
            </a:r>
          </a:p>
          <a:p>
            <a:r>
              <a:rPr lang="en-US" sz="2667" dirty="0" err="1">
                <a:solidFill>
                  <a:schemeClr val="tx1"/>
                </a:solidFill>
              </a:rPr>
              <a:t>BaseMemEntryptLibTdxLib</a:t>
            </a:r>
            <a:r>
              <a:rPr lang="en-US" sz="2667" dirty="0">
                <a:solidFill>
                  <a:schemeClr val="tx1"/>
                </a:solidFill>
              </a:rPr>
              <a:t> (</a:t>
            </a:r>
            <a:r>
              <a:rPr lang="en-US" sz="2667" dirty="0">
                <a:solidFill>
                  <a:schemeClr val="tx1"/>
                </a:solidFill>
                <a:highlight>
                  <a:srgbClr val="FFFF00"/>
                </a:highlight>
              </a:rPr>
              <a:t>new</a:t>
            </a:r>
            <a:r>
              <a:rPr lang="en-US" sz="2667" dirty="0">
                <a:solidFill>
                  <a:schemeClr val="tx1"/>
                </a:solidFill>
              </a:rPr>
              <a:t>)</a:t>
            </a:r>
          </a:p>
          <a:p>
            <a:r>
              <a:rPr lang="en-US" sz="2667" dirty="0" err="1">
                <a:solidFill>
                  <a:schemeClr val="tx1"/>
                </a:solidFill>
              </a:rPr>
              <a:t>BaseIoLibIntrinsicTdx</a:t>
            </a:r>
            <a:r>
              <a:rPr lang="en-US" sz="2667" dirty="0">
                <a:solidFill>
                  <a:schemeClr val="tx1"/>
                </a:solidFill>
              </a:rPr>
              <a:t> (</a:t>
            </a:r>
            <a:r>
              <a:rPr lang="en-US" sz="2667" dirty="0">
                <a:solidFill>
                  <a:schemeClr val="tx1"/>
                </a:solidFill>
                <a:highlight>
                  <a:srgbClr val="FFFF00"/>
                </a:highlight>
              </a:rPr>
              <a:t>new</a:t>
            </a:r>
            <a:r>
              <a:rPr lang="en-US" sz="2667" dirty="0">
                <a:solidFill>
                  <a:schemeClr val="tx1"/>
                </a:solidFill>
              </a:rPr>
              <a:t>)</a:t>
            </a:r>
          </a:p>
          <a:p>
            <a:r>
              <a:rPr lang="en-US" sz="2667" dirty="0" err="1">
                <a:solidFill>
                  <a:schemeClr val="tx1"/>
                </a:solidFill>
              </a:rPr>
              <a:t>CpuException</a:t>
            </a:r>
            <a:r>
              <a:rPr lang="en-US" sz="2667" dirty="0">
                <a:solidFill>
                  <a:schemeClr val="tx1"/>
                </a:solidFill>
              </a:rPr>
              <a:t> related libraries (</a:t>
            </a:r>
            <a:r>
              <a:rPr lang="en-US" sz="2667" dirty="0">
                <a:solidFill>
                  <a:schemeClr val="tx1"/>
                </a:solidFill>
                <a:highlight>
                  <a:srgbClr val="FFFF00"/>
                </a:highlight>
              </a:rPr>
              <a:t>new</a:t>
            </a:r>
            <a:r>
              <a:rPr lang="en-US" sz="2667" dirty="0">
                <a:solidFill>
                  <a:schemeClr val="tx1"/>
                </a:solidFill>
              </a:rPr>
              <a:t>)</a:t>
            </a:r>
          </a:p>
          <a:p>
            <a:r>
              <a:rPr lang="en-US" sz="2667" dirty="0">
                <a:solidFill>
                  <a:schemeClr val="tx1"/>
                </a:solidFill>
              </a:rPr>
              <a:t>Td measurement and Measure boot related libraries (</a:t>
            </a:r>
            <a:r>
              <a:rPr lang="en-US" sz="2667" dirty="0">
                <a:solidFill>
                  <a:schemeClr val="tx1"/>
                </a:solidFill>
                <a:highlight>
                  <a:srgbClr val="FFFF00"/>
                </a:highlight>
              </a:rPr>
              <a:t>new</a:t>
            </a:r>
            <a:r>
              <a:rPr lang="en-US" sz="2667" dirty="0">
                <a:solidFill>
                  <a:schemeClr val="tx1"/>
                </a:solidFill>
              </a:rPr>
              <a:t>)</a:t>
            </a:r>
          </a:p>
          <a:p>
            <a:r>
              <a:rPr lang="en-US" sz="2667" dirty="0">
                <a:solidFill>
                  <a:schemeClr val="tx1"/>
                </a:solidFill>
              </a:rPr>
              <a:t>QEMU related lib</a:t>
            </a:r>
          </a:p>
          <a:p>
            <a:pPr lvl="1"/>
            <a:endParaRPr lang="en-US" sz="2267" dirty="0"/>
          </a:p>
          <a:p>
            <a:pPr lvl="1"/>
            <a:endParaRPr lang="en-US" sz="2267" dirty="0">
              <a:solidFill>
                <a:schemeClr val="tx1"/>
              </a:solidFill>
            </a:endParaRPr>
          </a:p>
          <a:p>
            <a:endParaRPr lang="en-US" sz="2267" dirty="0"/>
          </a:p>
        </p:txBody>
      </p:sp>
    </p:spTree>
    <p:extLst>
      <p:ext uri="{BB962C8B-B14F-4D97-AF65-F5344CB8AC3E}">
        <p14:creationId xmlns:p14="http://schemas.microsoft.com/office/powerpoint/2010/main" val="9574809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TdxLib</a:t>
            </a:r>
            <a:endParaRPr lang="en-US" dirty="0"/>
          </a:p>
        </p:txBody>
      </p:sp>
      <p:sp>
        <p:nvSpPr>
          <p:cNvPr id="3" name="Content Placeholder 2"/>
          <p:cNvSpPr>
            <a:spLocks noGrp="1"/>
          </p:cNvSpPr>
          <p:nvPr>
            <p:ph sz="quarter" idx="13"/>
          </p:nvPr>
        </p:nvSpPr>
        <p:spPr/>
        <p:txBody>
          <a:bodyPr>
            <a:normAutofit/>
          </a:bodyPr>
          <a:lstStyle/>
          <a:p>
            <a:r>
              <a:rPr lang="en-US" sz="2667" dirty="0" err="1">
                <a:solidFill>
                  <a:schemeClr val="tx1"/>
                </a:solidFill>
              </a:rPr>
              <a:t>MdePkg</a:t>
            </a:r>
            <a:r>
              <a:rPr lang="en-US" sz="2667" dirty="0">
                <a:solidFill>
                  <a:schemeClr val="tx1"/>
                </a:solidFill>
              </a:rPr>
              <a:t>/Library/</a:t>
            </a:r>
            <a:r>
              <a:rPr lang="en-US" sz="2667" dirty="0" err="1">
                <a:solidFill>
                  <a:schemeClr val="tx1"/>
                </a:solidFill>
              </a:rPr>
              <a:t>TdxLib</a:t>
            </a:r>
            <a:r>
              <a:rPr lang="en-US" sz="2667" dirty="0">
                <a:solidFill>
                  <a:schemeClr val="tx1"/>
                </a:solidFill>
              </a:rPr>
              <a:t> (both SEC/DXE) (</a:t>
            </a:r>
            <a:r>
              <a:rPr lang="en-US" sz="2667" dirty="0">
                <a:solidFill>
                  <a:schemeClr val="tx1"/>
                </a:solidFill>
                <a:highlight>
                  <a:srgbClr val="FFFF00"/>
                </a:highlight>
              </a:rPr>
              <a:t>new</a:t>
            </a:r>
            <a:r>
              <a:rPr lang="en-US" sz="2667" dirty="0">
                <a:solidFill>
                  <a:schemeClr val="tx1"/>
                </a:solidFill>
              </a:rPr>
              <a:t>)</a:t>
            </a:r>
          </a:p>
          <a:p>
            <a:r>
              <a:rPr lang="en-US" sz="2667" dirty="0">
                <a:solidFill>
                  <a:schemeClr val="tx1"/>
                </a:solidFill>
              </a:rPr>
              <a:t>Wrap the functions which perform the related </a:t>
            </a:r>
            <a:r>
              <a:rPr lang="en-US" sz="2667" dirty="0" err="1">
                <a:solidFill>
                  <a:schemeClr val="tx1"/>
                </a:solidFill>
              </a:rPr>
              <a:t>Tdx</a:t>
            </a:r>
            <a:r>
              <a:rPr lang="en-US" sz="2667" dirty="0">
                <a:solidFill>
                  <a:schemeClr val="tx1"/>
                </a:solidFill>
              </a:rPr>
              <a:t> operation.</a:t>
            </a:r>
          </a:p>
          <a:p>
            <a:pPr lvl="1"/>
            <a:r>
              <a:rPr lang="en-US" sz="2267" dirty="0" err="1"/>
              <a:t>TdCall</a:t>
            </a:r>
            <a:r>
              <a:rPr lang="en-US" sz="2267" dirty="0"/>
              <a:t> 	           : To cause a VM exit to the Intel TDX module  </a:t>
            </a:r>
          </a:p>
          <a:p>
            <a:pPr lvl="1"/>
            <a:r>
              <a:rPr lang="en-US" sz="2267" dirty="0" err="1"/>
              <a:t>TdVmCall</a:t>
            </a:r>
            <a:r>
              <a:rPr lang="en-US" sz="2267" dirty="0"/>
              <a:t>            : A leaf function 0 for TDCALL  </a:t>
            </a:r>
          </a:p>
          <a:p>
            <a:pPr lvl="1"/>
            <a:r>
              <a:rPr lang="en-US" sz="2267" dirty="0" err="1"/>
              <a:t>TdVmCallCpuid</a:t>
            </a:r>
            <a:r>
              <a:rPr lang="en-US" sz="2267" dirty="0"/>
              <a:t>  : Enable the TD guest to request VMM to emulate CPUID  </a:t>
            </a:r>
          </a:p>
          <a:p>
            <a:pPr lvl="1"/>
            <a:r>
              <a:rPr lang="en-US" sz="2267" dirty="0" err="1"/>
              <a:t>TdAcceptPages</a:t>
            </a:r>
            <a:r>
              <a:rPr lang="en-US" sz="2267" dirty="0"/>
              <a:t>  : To accept pending private pages  </a:t>
            </a:r>
          </a:p>
          <a:p>
            <a:pPr lvl="1"/>
            <a:r>
              <a:rPr lang="en-US" sz="2267" dirty="0" err="1"/>
              <a:t>TdExtendRtmr</a:t>
            </a:r>
            <a:r>
              <a:rPr lang="en-US" sz="2267" dirty="0"/>
              <a:t>   : To extend one of the RTMR registers</a:t>
            </a:r>
          </a:p>
          <a:p>
            <a:r>
              <a:rPr lang="en-US" sz="2667" dirty="0">
                <a:solidFill>
                  <a:schemeClr val="tx1"/>
                </a:solidFill>
              </a:rPr>
              <a:t>[GHCI] Chap 2/3</a:t>
            </a:r>
          </a:p>
          <a:p>
            <a:endParaRPr lang="en-US" sz="2667" dirty="0">
              <a:solidFill>
                <a:schemeClr val="tx1"/>
              </a:solidFill>
            </a:endParaRPr>
          </a:p>
          <a:p>
            <a:endParaRPr lang="en-US" sz="2667" dirty="0">
              <a:solidFill>
                <a:schemeClr val="tx1"/>
              </a:solidFill>
            </a:endParaRPr>
          </a:p>
          <a:p>
            <a:pPr lvl="1"/>
            <a:endParaRPr lang="en-US" sz="2267" dirty="0"/>
          </a:p>
        </p:txBody>
      </p:sp>
    </p:spTree>
    <p:extLst>
      <p:ext uri="{BB962C8B-B14F-4D97-AF65-F5344CB8AC3E}">
        <p14:creationId xmlns:p14="http://schemas.microsoft.com/office/powerpoint/2010/main" val="41725002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ProbeTdGuest</a:t>
            </a:r>
            <a:r>
              <a:rPr lang="en-US" dirty="0"/>
              <a:t>()</a:t>
            </a:r>
          </a:p>
        </p:txBody>
      </p:sp>
      <p:sp>
        <p:nvSpPr>
          <p:cNvPr id="3" name="Content Placeholder 2"/>
          <p:cNvSpPr>
            <a:spLocks noGrp="1"/>
          </p:cNvSpPr>
          <p:nvPr>
            <p:ph sz="quarter" idx="13"/>
          </p:nvPr>
        </p:nvSpPr>
        <p:spPr/>
        <p:txBody>
          <a:bodyPr>
            <a:normAutofit/>
          </a:bodyPr>
          <a:lstStyle/>
          <a:p>
            <a:r>
              <a:rPr lang="en-US" sz="2667" dirty="0">
                <a:solidFill>
                  <a:schemeClr val="tx1"/>
                </a:solidFill>
              </a:rPr>
              <a:t>The capability of probe Td / Non-Td in run-time is needed</a:t>
            </a:r>
          </a:p>
          <a:p>
            <a:r>
              <a:rPr lang="en-US" sz="2667" dirty="0">
                <a:solidFill>
                  <a:schemeClr val="tx1"/>
                </a:solidFill>
              </a:rPr>
              <a:t>Option A: </a:t>
            </a:r>
            <a:r>
              <a:rPr lang="en-US" sz="2667" dirty="0">
                <a:solidFill>
                  <a:schemeClr val="tx1"/>
                </a:solidFill>
                <a:sym typeface="Wingdings" panose="05000000000000000000" pitchFamily="2" charset="2"/>
              </a:rPr>
              <a:t> Preferred</a:t>
            </a:r>
            <a:endParaRPr lang="en-US" sz="2667" dirty="0">
              <a:solidFill>
                <a:schemeClr val="tx1"/>
              </a:solidFill>
            </a:endParaRPr>
          </a:p>
          <a:p>
            <a:pPr lvl="1"/>
            <a:r>
              <a:rPr lang="en-US" sz="2267" dirty="0">
                <a:solidFill>
                  <a:schemeClr val="tx1"/>
                </a:solidFill>
              </a:rPr>
              <a:t>Implement in </a:t>
            </a:r>
            <a:r>
              <a:rPr lang="en-US" sz="2267" dirty="0" err="1">
                <a:solidFill>
                  <a:schemeClr val="tx1"/>
                </a:solidFill>
              </a:rPr>
              <a:t>BaseLib</a:t>
            </a:r>
            <a:endParaRPr lang="en-US" sz="2267" dirty="0">
              <a:solidFill>
                <a:schemeClr val="tx1"/>
              </a:solidFill>
            </a:endParaRPr>
          </a:p>
          <a:p>
            <a:r>
              <a:rPr lang="en-US" sz="2667" dirty="0">
                <a:solidFill>
                  <a:schemeClr val="tx1"/>
                </a:solidFill>
              </a:rPr>
              <a:t>Option B: </a:t>
            </a:r>
          </a:p>
          <a:p>
            <a:pPr lvl="1"/>
            <a:r>
              <a:rPr lang="en-US" sz="2267" dirty="0">
                <a:solidFill>
                  <a:schemeClr val="tx1"/>
                </a:solidFill>
              </a:rPr>
              <a:t>Implement in </a:t>
            </a:r>
            <a:r>
              <a:rPr lang="en-US" sz="2267" dirty="0" err="1">
                <a:solidFill>
                  <a:schemeClr val="tx1"/>
                </a:solidFill>
              </a:rPr>
              <a:t>TdxProbeLib</a:t>
            </a:r>
            <a:r>
              <a:rPr lang="en-US" sz="2267" dirty="0">
                <a:solidFill>
                  <a:schemeClr val="tx1"/>
                </a:solidFill>
              </a:rPr>
              <a:t> (new)</a:t>
            </a:r>
          </a:p>
          <a:p>
            <a:r>
              <a:rPr lang="en-US" sz="2667" dirty="0">
                <a:solidFill>
                  <a:schemeClr val="tx1"/>
                </a:solidFill>
              </a:rPr>
              <a:t>How to do the probe?</a:t>
            </a:r>
          </a:p>
          <a:p>
            <a:pPr lvl="1"/>
            <a:r>
              <a:rPr lang="en-US" sz="2267" dirty="0">
                <a:solidFill>
                  <a:schemeClr val="tx1"/>
                </a:solidFill>
              </a:rPr>
              <a:t>Probe the Td guest using CPUID (0x21, 0). </a:t>
            </a:r>
          </a:p>
          <a:p>
            <a:pPr lvl="1"/>
            <a:r>
              <a:rPr lang="en-US" sz="2267" dirty="0">
                <a:solidFill>
                  <a:schemeClr val="tx1"/>
                </a:solidFill>
              </a:rPr>
              <a:t>This API supports all Architectures (X64, IA32, ARM, </a:t>
            </a:r>
            <a:r>
              <a:rPr lang="en-US" sz="2267" dirty="0" err="1">
                <a:solidFill>
                  <a:schemeClr val="tx1"/>
                </a:solidFill>
              </a:rPr>
              <a:t>etc</a:t>
            </a:r>
            <a:r>
              <a:rPr lang="en-US" sz="2267" dirty="0">
                <a:solidFill>
                  <a:schemeClr val="tx1"/>
                </a:solidFill>
              </a:rPr>
              <a:t>) but only do the actual Td Probe in X64. It always return FALSE in other architecture. It is because that Td guest only works in X64. </a:t>
            </a:r>
          </a:p>
          <a:p>
            <a:endParaRPr lang="en-US" sz="2667" dirty="0">
              <a:solidFill>
                <a:schemeClr val="tx1"/>
              </a:solidFill>
            </a:endParaRPr>
          </a:p>
          <a:p>
            <a:pPr lvl="1"/>
            <a:endParaRPr lang="en-US" sz="2267" dirty="0"/>
          </a:p>
        </p:txBody>
      </p:sp>
    </p:spTree>
    <p:extLst>
      <p:ext uri="{BB962C8B-B14F-4D97-AF65-F5344CB8AC3E}">
        <p14:creationId xmlns:p14="http://schemas.microsoft.com/office/powerpoint/2010/main" val="124104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BaseMemEncryptLib</a:t>
            </a:r>
            <a:endParaRPr lang="en-US" dirty="0"/>
          </a:p>
        </p:txBody>
      </p:sp>
      <p:sp>
        <p:nvSpPr>
          <p:cNvPr id="3" name="Content Placeholder 2"/>
          <p:cNvSpPr>
            <a:spLocks noGrp="1"/>
          </p:cNvSpPr>
          <p:nvPr>
            <p:ph sz="quarter" idx="13"/>
          </p:nvPr>
        </p:nvSpPr>
        <p:spPr/>
        <p:txBody>
          <a:bodyPr>
            <a:normAutofit/>
          </a:bodyPr>
          <a:lstStyle/>
          <a:p>
            <a:pPr lvl="1"/>
            <a:r>
              <a:rPr lang="en-US" sz="2667" dirty="0" err="1"/>
              <a:t>OvmfPkg</a:t>
            </a:r>
            <a:r>
              <a:rPr lang="en-US" sz="2667" dirty="0"/>
              <a:t>/Library/</a:t>
            </a:r>
            <a:r>
              <a:rPr lang="en-US" sz="2667" dirty="0" err="1"/>
              <a:t>BaseMemEncryptTdxLib</a:t>
            </a:r>
            <a:r>
              <a:rPr lang="en-US" sz="2667" dirty="0"/>
              <a:t> (</a:t>
            </a:r>
            <a:r>
              <a:rPr lang="en-US" sz="2667" dirty="0">
                <a:highlight>
                  <a:srgbClr val="FFFF00"/>
                </a:highlight>
              </a:rPr>
              <a:t>new</a:t>
            </a:r>
            <a:r>
              <a:rPr lang="en-US" sz="2667" dirty="0"/>
              <a:t>)</a:t>
            </a:r>
          </a:p>
          <a:p>
            <a:pPr lvl="1"/>
            <a:r>
              <a:rPr lang="en-US" sz="2667" dirty="0"/>
              <a:t>Handles setting or clearing S-bit for address range.</a:t>
            </a:r>
          </a:p>
          <a:p>
            <a:pPr lvl="1"/>
            <a:r>
              <a:rPr lang="en-US" sz="2667" dirty="0"/>
              <a:t>Called by IOMMU Protocol</a:t>
            </a:r>
          </a:p>
          <a:p>
            <a:pPr lvl="1"/>
            <a:r>
              <a:rPr lang="en-US" sz="2667" dirty="0"/>
              <a:t>For TDX, it must:</a:t>
            </a:r>
          </a:p>
          <a:p>
            <a:pPr lvl="2"/>
            <a:r>
              <a:rPr lang="en-US" sz="2267" dirty="0"/>
              <a:t>Set or Clear S-Bit in page table</a:t>
            </a:r>
          </a:p>
          <a:p>
            <a:pPr lvl="2"/>
            <a:r>
              <a:rPr lang="en-US" sz="2267" dirty="0"/>
              <a:t>Inform host with TDVMCALL_MAPGPA</a:t>
            </a:r>
          </a:p>
          <a:p>
            <a:pPr lvl="2"/>
            <a:r>
              <a:rPr lang="en-US" sz="2267" dirty="0" err="1"/>
              <a:t>TdAcceptPages</a:t>
            </a:r>
            <a:r>
              <a:rPr lang="en-US" sz="2267" dirty="0"/>
              <a:t> if converting shared memory back to private</a:t>
            </a:r>
          </a:p>
        </p:txBody>
      </p:sp>
    </p:spTree>
    <p:extLst>
      <p:ext uri="{BB962C8B-B14F-4D97-AF65-F5344CB8AC3E}">
        <p14:creationId xmlns:p14="http://schemas.microsoft.com/office/powerpoint/2010/main" val="1202795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422" y="106676"/>
            <a:ext cx="10972800" cy="665834"/>
          </a:xfrm>
        </p:spPr>
        <p:txBody>
          <a:bodyPr>
            <a:normAutofit fontScale="90000"/>
          </a:bodyPr>
          <a:lstStyle/>
          <a:p>
            <a:r>
              <a:rPr lang="en-US" dirty="0" err="1"/>
              <a:t>BaseIoLibInstrinsic</a:t>
            </a:r>
            <a:endParaRPr lang="en-US" dirty="0"/>
          </a:p>
        </p:txBody>
      </p:sp>
      <p:sp>
        <p:nvSpPr>
          <p:cNvPr id="3" name="Content Placeholder 2"/>
          <p:cNvSpPr>
            <a:spLocks noGrp="1"/>
          </p:cNvSpPr>
          <p:nvPr>
            <p:ph sz="quarter" idx="13"/>
          </p:nvPr>
        </p:nvSpPr>
        <p:spPr>
          <a:xfrm>
            <a:off x="607485" y="772510"/>
            <a:ext cx="11329819" cy="5978813"/>
          </a:xfrm>
        </p:spPr>
        <p:txBody>
          <a:bodyPr>
            <a:normAutofit/>
          </a:bodyPr>
          <a:lstStyle/>
          <a:p>
            <a:r>
              <a:rPr lang="en-US" dirty="0" err="1"/>
              <a:t>MdePkg</a:t>
            </a:r>
            <a:r>
              <a:rPr lang="en-US" dirty="0"/>
              <a:t>/Library/</a:t>
            </a:r>
            <a:r>
              <a:rPr lang="en-US" dirty="0" err="1"/>
              <a:t>BaseIoLibIntrinsic</a:t>
            </a:r>
            <a:endParaRPr lang="en-US" dirty="0"/>
          </a:p>
          <a:p>
            <a:r>
              <a:rPr lang="en-US" dirty="0">
                <a:highlight>
                  <a:srgbClr val="FFFF00"/>
                </a:highlight>
              </a:rPr>
              <a:t>Why</a:t>
            </a:r>
            <a:r>
              <a:rPr lang="en-US" dirty="0"/>
              <a:t>: We need dump debug message to serial port in exception lib. Otherwise, we will have recursive exception.</a:t>
            </a:r>
          </a:p>
          <a:p>
            <a:r>
              <a:rPr lang="en-US" dirty="0"/>
              <a:t>Detect Td-guest or Non-Td in runtime by CPUID (0x21,0)</a:t>
            </a:r>
          </a:p>
          <a:p>
            <a:pPr lvl="1"/>
            <a:r>
              <a:rPr lang="en-US" u="sng" dirty="0">
                <a:hlinkClick r:id="rId2"/>
              </a:rPr>
              <a:t>https://software.intel.com/content/dam/develop/external/us/en/documents/tdx-module-1eas-v0.85.039.pdf</a:t>
            </a:r>
            <a:r>
              <a:rPr lang="en-US" dirty="0"/>
              <a:t>, chapter 9.</a:t>
            </a:r>
          </a:p>
          <a:p>
            <a:r>
              <a:rPr lang="en-US" dirty="0"/>
              <a:t>For Td-guest:</a:t>
            </a:r>
          </a:p>
          <a:p>
            <a:pPr lvl="1"/>
            <a:r>
              <a:rPr lang="en-US" dirty="0"/>
              <a:t>Para-Virtualized I/O module is used. It replaces IO/MMIO access with TDVMCALL to invoke VMM provided IO/MMIO emulation functions.</a:t>
            </a:r>
          </a:p>
          <a:p>
            <a:r>
              <a:rPr lang="en-US" dirty="0"/>
              <a:t>For Non-Td guest</a:t>
            </a:r>
          </a:p>
          <a:p>
            <a:pPr lvl="1"/>
            <a:r>
              <a:rPr lang="en-US" dirty="0"/>
              <a:t>Follow the legacy code flow</a:t>
            </a:r>
          </a:p>
        </p:txBody>
      </p:sp>
    </p:spTree>
    <p:extLst>
      <p:ext uri="{BB962C8B-B14F-4D97-AF65-F5344CB8AC3E}">
        <p14:creationId xmlns:p14="http://schemas.microsoft.com/office/powerpoint/2010/main" val="17978116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422" y="106676"/>
            <a:ext cx="10972800" cy="665834"/>
          </a:xfrm>
        </p:spPr>
        <p:txBody>
          <a:bodyPr>
            <a:normAutofit fontScale="90000"/>
          </a:bodyPr>
          <a:lstStyle/>
          <a:p>
            <a:r>
              <a:rPr lang="en-US" dirty="0" err="1"/>
              <a:t>BaseIoLibInstrinsic</a:t>
            </a:r>
            <a:endParaRPr lang="en-US" dirty="0"/>
          </a:p>
        </p:txBody>
      </p:sp>
      <p:sp>
        <p:nvSpPr>
          <p:cNvPr id="3" name="Content Placeholder 2"/>
          <p:cNvSpPr>
            <a:spLocks noGrp="1"/>
          </p:cNvSpPr>
          <p:nvPr>
            <p:ph sz="quarter" idx="13"/>
          </p:nvPr>
        </p:nvSpPr>
        <p:spPr>
          <a:xfrm>
            <a:off x="607485" y="772510"/>
            <a:ext cx="11329819" cy="5978813"/>
          </a:xfrm>
        </p:spPr>
        <p:txBody>
          <a:bodyPr>
            <a:normAutofit fontScale="85000" lnSpcReduction="20000"/>
          </a:bodyPr>
          <a:lstStyle/>
          <a:p>
            <a:r>
              <a:rPr lang="en-US" dirty="0"/>
              <a:t>Problem statement</a:t>
            </a:r>
          </a:p>
          <a:p>
            <a:pPr lvl="1"/>
            <a:r>
              <a:rPr lang="en-US" dirty="0" err="1"/>
              <a:t>IoLib</a:t>
            </a:r>
            <a:r>
              <a:rPr lang="en-US" dirty="0"/>
              <a:t> is a basic lib which is used by a number of Pkgs. Must be VERY careful to make any changes so that below libs are not broken.</a:t>
            </a:r>
          </a:p>
          <a:p>
            <a:pPr lvl="1"/>
            <a:r>
              <a:rPr lang="en-US" dirty="0"/>
              <a:t>There are 3 inf in current </a:t>
            </a:r>
            <a:r>
              <a:rPr lang="en-US" dirty="0" err="1"/>
              <a:t>IoLib</a:t>
            </a:r>
            <a:endParaRPr lang="en-US" dirty="0"/>
          </a:p>
          <a:p>
            <a:pPr lvl="2"/>
            <a:r>
              <a:rPr lang="en-US" dirty="0"/>
              <a:t>BaseIoLibIntrinsic.inf – </a:t>
            </a:r>
            <a:r>
              <a:rPr lang="de-DE" dirty="0"/>
              <a:t>IA32 X64 EBC ARM AARCH64 RISCV64  (un-touched)</a:t>
            </a:r>
            <a:endParaRPr lang="en-US" dirty="0"/>
          </a:p>
          <a:p>
            <a:pPr lvl="2"/>
            <a:r>
              <a:rPr lang="en-US" dirty="0"/>
              <a:t>BaseIoLibIntrinsicArmVirt.inf - </a:t>
            </a:r>
            <a:r>
              <a:rPr lang="de-DE" dirty="0"/>
              <a:t>ARM AARCH64                              (un-touched)</a:t>
            </a:r>
            <a:endParaRPr lang="en-US" dirty="0"/>
          </a:p>
          <a:p>
            <a:pPr lvl="2"/>
            <a:r>
              <a:rPr lang="en-US" dirty="0"/>
              <a:t>BaseIoLibIntrinsicSev.inf – IA32 X64</a:t>
            </a:r>
          </a:p>
          <a:p>
            <a:pPr lvl="1"/>
            <a:r>
              <a:rPr lang="en-US" dirty="0">
                <a:highlight>
                  <a:srgbClr val="FFFF00"/>
                </a:highlight>
              </a:rPr>
              <a:t>BaseIoLibIntrinsicSev.inf</a:t>
            </a:r>
            <a:r>
              <a:rPr lang="en-US" dirty="0"/>
              <a:t> is </a:t>
            </a:r>
            <a:r>
              <a:rPr lang="en-US" altLang="zh-CN" dirty="0"/>
              <a:t>updated to</a:t>
            </a:r>
            <a:r>
              <a:rPr lang="en-US" dirty="0"/>
              <a:t> to support both Td and Non-Td IO in IA32/X64. Name may be updated like below:</a:t>
            </a:r>
          </a:p>
          <a:p>
            <a:pPr lvl="2"/>
            <a:r>
              <a:rPr lang="en-US" sz="2500" dirty="0"/>
              <a:t>Option 1: BaseIoLibIntrinsicSevTdx.inf</a:t>
            </a:r>
          </a:p>
          <a:p>
            <a:pPr lvl="2"/>
            <a:r>
              <a:rPr lang="en-US" sz="2500" dirty="0"/>
              <a:t>Option 2: BaseIoLibIntrinsicTee.inf   (Tee: Trusted Executed Environment)</a:t>
            </a:r>
          </a:p>
          <a:p>
            <a:r>
              <a:rPr lang="en-US" dirty="0"/>
              <a:t>Files are added</a:t>
            </a:r>
          </a:p>
          <a:p>
            <a:pPr lvl="1"/>
            <a:r>
              <a:rPr lang="en-US" dirty="0" err="1"/>
              <a:t>IoLibInternalTdx.c</a:t>
            </a:r>
            <a:endParaRPr lang="en-US" dirty="0"/>
          </a:p>
          <a:p>
            <a:pPr lvl="2"/>
            <a:r>
              <a:rPr lang="en-US" dirty="0"/>
              <a:t>The actual IO APIs in Td guest</a:t>
            </a:r>
          </a:p>
          <a:p>
            <a:pPr lvl="2"/>
            <a:r>
              <a:rPr lang="en-US" dirty="0" err="1"/>
              <a:t>IsTdGuest</a:t>
            </a:r>
            <a:r>
              <a:rPr lang="en-US" dirty="0"/>
              <a:t>(wrap the API in </a:t>
            </a:r>
            <a:r>
              <a:rPr lang="en-US" dirty="0" err="1"/>
              <a:t>ProbeTd.nasm</a:t>
            </a:r>
            <a:r>
              <a:rPr lang="en-US" dirty="0"/>
              <a:t>) to check whether it is Td or Non-Td guest</a:t>
            </a:r>
          </a:p>
          <a:p>
            <a:pPr lvl="1"/>
            <a:r>
              <a:rPr lang="en-US" dirty="0"/>
              <a:t>X64/</a:t>
            </a:r>
            <a:r>
              <a:rPr lang="en-US" dirty="0" err="1"/>
              <a:t>ProbeTd.nasm</a:t>
            </a:r>
            <a:endParaRPr lang="en-US" dirty="0"/>
          </a:p>
          <a:p>
            <a:pPr lvl="2"/>
            <a:r>
              <a:rPr lang="en-US" dirty="0"/>
              <a:t>Probe Td guest using CPUID(0x21,0) in run-time</a:t>
            </a:r>
          </a:p>
          <a:p>
            <a:pPr lvl="1"/>
            <a:r>
              <a:rPr lang="en-US" dirty="0" err="1"/>
              <a:t>IoLibInternalTdxNull.c</a:t>
            </a:r>
            <a:endParaRPr lang="en-US" dirty="0"/>
          </a:p>
          <a:p>
            <a:pPr lvl="2"/>
            <a:r>
              <a:rPr lang="en-US" dirty="0"/>
              <a:t>The null APIs in Non-Td guest</a:t>
            </a:r>
          </a:p>
          <a:p>
            <a:pPr lvl="2"/>
            <a:r>
              <a:rPr lang="en-US" dirty="0" err="1"/>
              <a:t>IsTdGuest</a:t>
            </a:r>
            <a:r>
              <a:rPr lang="en-US" dirty="0"/>
              <a:t>() always return FALSE</a:t>
            </a:r>
          </a:p>
          <a:p>
            <a:pPr lvl="1"/>
            <a:r>
              <a:rPr lang="en-US" dirty="0" err="1"/>
              <a:t>IoLibTee.c</a:t>
            </a:r>
            <a:r>
              <a:rPr lang="en-US" dirty="0"/>
              <a:t>/</a:t>
            </a:r>
            <a:r>
              <a:rPr lang="en-US" dirty="0" err="1"/>
              <a:t>IoLibGccTee.c</a:t>
            </a:r>
            <a:r>
              <a:rPr lang="en-US" dirty="0"/>
              <a:t>/</a:t>
            </a:r>
            <a:r>
              <a:rPr lang="en-US" dirty="0" err="1"/>
              <a:t>IoLibMscTee.c</a:t>
            </a:r>
            <a:endParaRPr lang="en-US" dirty="0"/>
          </a:p>
        </p:txBody>
      </p:sp>
    </p:spTree>
    <p:extLst>
      <p:ext uri="{BB962C8B-B14F-4D97-AF65-F5344CB8AC3E}">
        <p14:creationId xmlns:p14="http://schemas.microsoft.com/office/powerpoint/2010/main" val="1595376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D4AC4A-F31F-4164-9F26-AD80D0740BDE}"/>
              </a:ext>
            </a:extLst>
          </p:cNvPr>
          <p:cNvSpPr txBox="1"/>
          <p:nvPr/>
        </p:nvSpPr>
        <p:spPr>
          <a:xfrm>
            <a:off x="544608" y="4684875"/>
            <a:ext cx="5551392" cy="1815882"/>
          </a:xfrm>
          <a:prstGeom prst="rect">
            <a:avLst/>
          </a:prstGeom>
          <a:noFill/>
        </p:spPr>
        <p:txBody>
          <a:bodyPr wrap="none" rtlCol="0">
            <a:spAutoFit/>
          </a:bodyPr>
          <a:lstStyle/>
          <a:p>
            <a:pPr marL="285750" indent="-285750">
              <a:buFont typeface="Arial" panose="020B0604020202020204" pitchFamily="34" charset="0"/>
              <a:buChar char="•"/>
            </a:pPr>
            <a:r>
              <a:rPr lang="en-US" sz="2800" dirty="0"/>
              <a:t>IA32</a:t>
            </a:r>
          </a:p>
          <a:p>
            <a:pPr marL="742950" lvl="1" indent="-285750">
              <a:buFont typeface="Arial" panose="020B0604020202020204" pitchFamily="34" charset="0"/>
              <a:buChar char="•"/>
            </a:pPr>
            <a:r>
              <a:rPr lang="en-US" sz="2800" dirty="0" err="1"/>
              <a:t>IoLibInternalTdxNull.c</a:t>
            </a:r>
            <a:endParaRPr lang="en-US" sz="2800" dirty="0"/>
          </a:p>
          <a:p>
            <a:pPr marL="742950" lvl="1" indent="-285750">
              <a:buFont typeface="Arial" panose="020B0604020202020204" pitchFamily="34" charset="0"/>
              <a:buChar char="•"/>
            </a:pPr>
            <a:r>
              <a:rPr lang="en-US" sz="2800" dirty="0" err="1"/>
              <a:t>IsTdGuest</a:t>
            </a:r>
            <a:r>
              <a:rPr lang="en-US" sz="2800" dirty="0"/>
              <a:t>() always return FALSE</a:t>
            </a:r>
          </a:p>
          <a:p>
            <a:pPr marL="742950" lvl="1" indent="-285750">
              <a:buFont typeface="Arial" panose="020B0604020202020204" pitchFamily="34" charset="0"/>
              <a:buChar char="•"/>
            </a:pPr>
            <a:r>
              <a:rPr lang="en-US" sz="2800" dirty="0"/>
              <a:t>Null TD IO APIs</a:t>
            </a:r>
          </a:p>
        </p:txBody>
      </p:sp>
      <p:sp>
        <p:nvSpPr>
          <p:cNvPr id="5" name="TextBox 4">
            <a:extLst>
              <a:ext uri="{FF2B5EF4-FFF2-40B4-BE49-F238E27FC236}">
                <a16:creationId xmlns:a16="http://schemas.microsoft.com/office/drawing/2014/main" id="{EE68A6F5-B565-4A8F-B3A5-300688B4A5C4}"/>
              </a:ext>
            </a:extLst>
          </p:cNvPr>
          <p:cNvSpPr txBox="1"/>
          <p:nvPr/>
        </p:nvSpPr>
        <p:spPr>
          <a:xfrm>
            <a:off x="6556528" y="4684875"/>
            <a:ext cx="4805803" cy="1815882"/>
          </a:xfrm>
          <a:prstGeom prst="rect">
            <a:avLst/>
          </a:prstGeom>
          <a:noFill/>
        </p:spPr>
        <p:txBody>
          <a:bodyPr wrap="none" rtlCol="0">
            <a:spAutoFit/>
          </a:bodyPr>
          <a:lstStyle/>
          <a:p>
            <a:pPr marL="285750" indent="-285750">
              <a:buFont typeface="Arial" panose="020B0604020202020204" pitchFamily="34" charset="0"/>
              <a:buChar char="•"/>
            </a:pPr>
            <a:r>
              <a:rPr lang="en-US" sz="2800" dirty="0"/>
              <a:t>X64</a:t>
            </a:r>
          </a:p>
          <a:p>
            <a:pPr marL="742950" lvl="1" indent="-285750">
              <a:buFont typeface="Arial" panose="020B0604020202020204" pitchFamily="34" charset="0"/>
              <a:buChar char="•"/>
            </a:pPr>
            <a:r>
              <a:rPr lang="en-US" sz="2800" dirty="0" err="1"/>
              <a:t>IoLibInternalTdx.c</a:t>
            </a:r>
            <a:endParaRPr lang="en-US" sz="2800" dirty="0"/>
          </a:p>
          <a:p>
            <a:pPr marL="742950" lvl="1" indent="-285750">
              <a:buFont typeface="Arial" panose="020B0604020202020204" pitchFamily="34" charset="0"/>
              <a:buChar char="•"/>
            </a:pPr>
            <a:r>
              <a:rPr lang="en-US" sz="2800" dirty="0"/>
              <a:t>Probe Td guest in run-time</a:t>
            </a:r>
          </a:p>
          <a:p>
            <a:pPr marL="742950" lvl="1" indent="-285750">
              <a:buFont typeface="Arial" panose="020B0604020202020204" pitchFamily="34" charset="0"/>
              <a:buChar char="•"/>
            </a:pPr>
            <a:r>
              <a:rPr lang="en-US" sz="2800" dirty="0"/>
              <a:t>TD IO APIs</a:t>
            </a:r>
          </a:p>
        </p:txBody>
      </p:sp>
      <p:pic>
        <p:nvPicPr>
          <p:cNvPr id="9" name="Picture 8">
            <a:extLst>
              <a:ext uri="{FF2B5EF4-FFF2-40B4-BE49-F238E27FC236}">
                <a16:creationId xmlns:a16="http://schemas.microsoft.com/office/drawing/2014/main" id="{CE2F5FEA-615A-4075-9706-5964FB4B8050}"/>
              </a:ext>
            </a:extLst>
          </p:cNvPr>
          <p:cNvPicPr>
            <a:picLocks noChangeAspect="1"/>
          </p:cNvPicPr>
          <p:nvPr/>
        </p:nvPicPr>
        <p:blipFill>
          <a:blip r:embed="rId2"/>
          <a:stretch>
            <a:fillRect/>
          </a:stretch>
        </p:blipFill>
        <p:spPr>
          <a:xfrm>
            <a:off x="4872114" y="3202090"/>
            <a:ext cx="1454150" cy="666750"/>
          </a:xfrm>
          <a:prstGeom prst="rect">
            <a:avLst/>
          </a:prstGeom>
        </p:spPr>
      </p:pic>
      <p:pic>
        <p:nvPicPr>
          <p:cNvPr id="3" name="Picture 2">
            <a:extLst>
              <a:ext uri="{FF2B5EF4-FFF2-40B4-BE49-F238E27FC236}">
                <a16:creationId xmlns:a16="http://schemas.microsoft.com/office/drawing/2014/main" id="{78E4BC2F-EEC0-47A4-ADB0-05D0622CFC94}"/>
              </a:ext>
            </a:extLst>
          </p:cNvPr>
          <p:cNvPicPr>
            <a:picLocks noChangeAspect="1"/>
          </p:cNvPicPr>
          <p:nvPr/>
        </p:nvPicPr>
        <p:blipFill>
          <a:blip r:embed="rId3"/>
          <a:stretch>
            <a:fillRect/>
          </a:stretch>
        </p:blipFill>
        <p:spPr>
          <a:xfrm>
            <a:off x="2405468" y="723900"/>
            <a:ext cx="7841593" cy="4060825"/>
          </a:xfrm>
          <a:prstGeom prst="rect">
            <a:avLst/>
          </a:prstGeom>
        </p:spPr>
      </p:pic>
    </p:spTree>
    <p:extLst>
      <p:ext uri="{BB962C8B-B14F-4D97-AF65-F5344CB8AC3E}">
        <p14:creationId xmlns:p14="http://schemas.microsoft.com/office/powerpoint/2010/main" val="27625838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CpuException</a:t>
            </a:r>
            <a:r>
              <a:rPr lang="en-US" dirty="0"/>
              <a:t> related libraries</a:t>
            </a:r>
          </a:p>
        </p:txBody>
      </p:sp>
      <p:sp>
        <p:nvSpPr>
          <p:cNvPr id="3" name="Content Placeholder 2"/>
          <p:cNvSpPr>
            <a:spLocks noGrp="1"/>
          </p:cNvSpPr>
          <p:nvPr>
            <p:ph sz="quarter" idx="13"/>
          </p:nvPr>
        </p:nvSpPr>
        <p:spPr/>
        <p:txBody>
          <a:bodyPr>
            <a:normAutofit/>
          </a:bodyPr>
          <a:lstStyle/>
          <a:p>
            <a:r>
              <a:rPr lang="en-US" dirty="0" err="1"/>
              <a:t>SecPeiCpuExceptionHandlerLib</a:t>
            </a:r>
            <a:endParaRPr lang="en-US" dirty="0"/>
          </a:p>
          <a:p>
            <a:pPr lvl="1"/>
            <a:r>
              <a:rPr lang="en-US" dirty="0"/>
              <a:t>Register #VE early in SEC</a:t>
            </a:r>
          </a:p>
          <a:p>
            <a:r>
              <a:rPr lang="en-US" dirty="0" err="1"/>
              <a:t>PeiDxeCpuExceptionHandlerLib</a:t>
            </a:r>
            <a:endParaRPr lang="en-US" dirty="0"/>
          </a:p>
          <a:p>
            <a:pPr lvl="1"/>
            <a:r>
              <a:rPr lang="en-US" dirty="0"/>
              <a:t>Register #VE early in DXE</a:t>
            </a:r>
          </a:p>
          <a:p>
            <a:r>
              <a:rPr lang="en-US" dirty="0" err="1"/>
              <a:t>VmTdExitLib</a:t>
            </a:r>
            <a:r>
              <a:rPr lang="en-US" dirty="0"/>
              <a:t> (see slides 32) </a:t>
            </a:r>
            <a:r>
              <a:rPr lang="en-US" dirty="0">
                <a:solidFill>
                  <a:schemeClr val="tx1"/>
                </a:solidFill>
              </a:rPr>
              <a:t>(</a:t>
            </a:r>
            <a:r>
              <a:rPr lang="en-US" dirty="0">
                <a:solidFill>
                  <a:schemeClr val="tx1"/>
                </a:solidFill>
                <a:highlight>
                  <a:srgbClr val="FFFF00"/>
                </a:highlight>
              </a:rPr>
              <a:t>new</a:t>
            </a:r>
            <a:r>
              <a:rPr lang="en-US" dirty="0">
                <a:solidFill>
                  <a:schemeClr val="tx1"/>
                </a:solidFill>
              </a:rPr>
              <a:t>)</a:t>
            </a:r>
            <a:endParaRPr lang="en-US" dirty="0"/>
          </a:p>
          <a:p>
            <a:pPr lvl="1"/>
            <a:r>
              <a:rPr lang="en-US" sz="2267" dirty="0" err="1"/>
              <a:t>OvmfPkg</a:t>
            </a:r>
            <a:r>
              <a:rPr lang="en-US" sz="2267" dirty="0"/>
              <a:t>/Library/</a:t>
            </a:r>
            <a:r>
              <a:rPr lang="en-US" sz="2267" dirty="0" err="1"/>
              <a:t>VmTdExitLib</a:t>
            </a:r>
            <a:endParaRPr lang="en-US" sz="2267" dirty="0"/>
          </a:p>
          <a:p>
            <a:pPr lvl="1"/>
            <a:r>
              <a:rPr lang="en-US" sz="2267" dirty="0"/>
              <a:t>Handle the #VE exception</a:t>
            </a:r>
          </a:p>
        </p:txBody>
      </p:sp>
    </p:spTree>
    <p:extLst>
      <p:ext uri="{BB962C8B-B14F-4D97-AF65-F5344CB8AC3E}">
        <p14:creationId xmlns:p14="http://schemas.microsoft.com/office/powerpoint/2010/main" val="39548381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Td measurement &amp; Measure boot libs (Config-B)</a:t>
            </a:r>
          </a:p>
        </p:txBody>
      </p:sp>
      <p:sp>
        <p:nvSpPr>
          <p:cNvPr id="3" name="Content Placeholder 2"/>
          <p:cNvSpPr>
            <a:spLocks noGrp="1"/>
          </p:cNvSpPr>
          <p:nvPr>
            <p:ph sz="quarter" idx="13"/>
          </p:nvPr>
        </p:nvSpPr>
        <p:spPr/>
        <p:txBody>
          <a:bodyPr>
            <a:normAutofit fontScale="92500" lnSpcReduction="10000"/>
          </a:bodyPr>
          <a:lstStyle/>
          <a:p>
            <a:r>
              <a:rPr lang="en-US" dirty="0" err="1"/>
              <a:t>SecurityPkg</a:t>
            </a:r>
            <a:r>
              <a:rPr lang="en-US" dirty="0"/>
              <a:t>/Library/</a:t>
            </a:r>
            <a:r>
              <a:rPr lang="en-US" dirty="0" err="1"/>
              <a:t>HashLibBaseCryptoRouterTdx</a:t>
            </a:r>
            <a:r>
              <a:rPr lang="en-US" dirty="0"/>
              <a:t> </a:t>
            </a:r>
            <a:r>
              <a:rPr lang="en-US" dirty="0">
                <a:solidFill>
                  <a:schemeClr val="tx1"/>
                </a:solidFill>
              </a:rPr>
              <a:t>(</a:t>
            </a:r>
            <a:r>
              <a:rPr lang="en-US" dirty="0">
                <a:solidFill>
                  <a:schemeClr val="tx1"/>
                </a:solidFill>
                <a:highlight>
                  <a:srgbClr val="FFFF00"/>
                </a:highlight>
              </a:rPr>
              <a:t>new</a:t>
            </a:r>
            <a:r>
              <a:rPr lang="en-US" dirty="0">
                <a:solidFill>
                  <a:schemeClr val="tx1"/>
                </a:solidFill>
              </a:rPr>
              <a:t>)</a:t>
            </a:r>
            <a:endParaRPr lang="en-US" dirty="0"/>
          </a:p>
          <a:p>
            <a:pPr lvl="1"/>
            <a:r>
              <a:rPr lang="en-US" dirty="0" err="1"/>
              <a:t>HashLib</a:t>
            </a:r>
            <a:r>
              <a:rPr lang="en-US" dirty="0"/>
              <a:t> for </a:t>
            </a:r>
            <a:r>
              <a:rPr lang="en-US" dirty="0" err="1"/>
              <a:t>Tdx</a:t>
            </a:r>
            <a:r>
              <a:rPr lang="en-US" dirty="0"/>
              <a:t> (In </a:t>
            </a:r>
            <a:r>
              <a:rPr lang="en-US" dirty="0" err="1"/>
              <a:t>OvmfPkg</a:t>
            </a:r>
            <a:r>
              <a:rPr lang="en-US" dirty="0"/>
              <a:t>)</a:t>
            </a:r>
          </a:p>
          <a:p>
            <a:pPr lvl="1"/>
            <a:r>
              <a:rPr lang="en-US" dirty="0"/>
              <a:t>Calculate the SHA-384 and extend to TDX RTMR registers</a:t>
            </a:r>
          </a:p>
          <a:p>
            <a:r>
              <a:rPr lang="en-US" dirty="0" err="1"/>
              <a:t>SecCryptLib</a:t>
            </a:r>
            <a:r>
              <a:rPr lang="en-US" dirty="0"/>
              <a:t> </a:t>
            </a:r>
            <a:r>
              <a:rPr lang="en-US" dirty="0">
                <a:solidFill>
                  <a:schemeClr val="tx1"/>
                </a:solidFill>
              </a:rPr>
              <a:t>(</a:t>
            </a:r>
            <a:r>
              <a:rPr lang="en-US" dirty="0">
                <a:solidFill>
                  <a:schemeClr val="tx1"/>
                </a:solidFill>
                <a:highlight>
                  <a:srgbClr val="FFFF00"/>
                </a:highlight>
              </a:rPr>
              <a:t>new</a:t>
            </a:r>
            <a:r>
              <a:rPr lang="en-US" dirty="0">
                <a:solidFill>
                  <a:schemeClr val="tx1"/>
                </a:solidFill>
              </a:rPr>
              <a:t>)</a:t>
            </a:r>
            <a:endParaRPr lang="en-US" dirty="0"/>
          </a:p>
          <a:p>
            <a:pPr lvl="1"/>
            <a:r>
              <a:rPr lang="en-US" dirty="0"/>
              <a:t>Support SHA-384 in SEC phase</a:t>
            </a:r>
          </a:p>
          <a:p>
            <a:pPr lvl="1"/>
            <a:r>
              <a:rPr lang="en-US" dirty="0" err="1"/>
              <a:t>SecCryptLib|CryptoPkg</a:t>
            </a:r>
            <a:r>
              <a:rPr lang="en-US" dirty="0"/>
              <a:t>/Library/</a:t>
            </a:r>
            <a:r>
              <a:rPr lang="en-US" dirty="0" err="1"/>
              <a:t>BaseCryptLib</a:t>
            </a:r>
            <a:r>
              <a:rPr lang="en-US" dirty="0"/>
              <a:t>/SecCryptLib.inf</a:t>
            </a:r>
          </a:p>
          <a:p>
            <a:r>
              <a:rPr lang="en-US" dirty="0" err="1"/>
              <a:t>DxeTpmMeasurementLib</a:t>
            </a:r>
            <a:endParaRPr lang="en-US" dirty="0"/>
          </a:p>
          <a:p>
            <a:pPr lvl="1"/>
            <a:r>
              <a:rPr lang="en-US" dirty="0"/>
              <a:t>Update the </a:t>
            </a:r>
            <a:r>
              <a:rPr lang="en-US" dirty="0" err="1"/>
              <a:t>SecurityPkg</a:t>
            </a:r>
            <a:r>
              <a:rPr lang="en-US" dirty="0"/>
              <a:t>/Library/</a:t>
            </a:r>
            <a:r>
              <a:rPr lang="en-US" dirty="0" err="1"/>
              <a:t>DxeTpmMeasurementLib</a:t>
            </a:r>
            <a:r>
              <a:rPr lang="en-US" dirty="0"/>
              <a:t>/</a:t>
            </a:r>
            <a:r>
              <a:rPr lang="en-US" dirty="0" err="1"/>
              <a:t>DxeTpmMeasurementLib.c</a:t>
            </a:r>
            <a:r>
              <a:rPr lang="en-US" dirty="0"/>
              <a:t> to support </a:t>
            </a:r>
            <a:r>
              <a:rPr lang="en-US" dirty="0" err="1"/>
              <a:t>Tdx</a:t>
            </a:r>
            <a:r>
              <a:rPr lang="en-US" dirty="0"/>
              <a:t> measurement (measure and extend to TDX RTMR registers)</a:t>
            </a:r>
          </a:p>
          <a:p>
            <a:r>
              <a:rPr lang="en-US" dirty="0"/>
              <a:t>DxeTpm2MeasureBootLib</a:t>
            </a:r>
          </a:p>
          <a:p>
            <a:pPr lvl="1"/>
            <a:r>
              <a:rPr lang="en-US" dirty="0"/>
              <a:t>Update the </a:t>
            </a:r>
            <a:r>
              <a:rPr lang="en-US" dirty="0" err="1"/>
              <a:t>SecurityPkg</a:t>
            </a:r>
            <a:r>
              <a:rPr lang="en-US" dirty="0"/>
              <a:t>/Library/DxeTpm2MeasureBootLib/DxeTpm2MeasureBootLib.c to support measure boot in Td guest</a:t>
            </a:r>
          </a:p>
        </p:txBody>
      </p:sp>
    </p:spTree>
    <p:extLst>
      <p:ext uri="{BB962C8B-B14F-4D97-AF65-F5344CB8AC3E}">
        <p14:creationId xmlns:p14="http://schemas.microsoft.com/office/powerpoint/2010/main" val="859668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QEMU related lib</a:t>
            </a:r>
          </a:p>
        </p:txBody>
      </p:sp>
      <p:sp>
        <p:nvSpPr>
          <p:cNvPr id="3" name="Content Placeholder 2"/>
          <p:cNvSpPr>
            <a:spLocks noGrp="1"/>
          </p:cNvSpPr>
          <p:nvPr>
            <p:ph sz="quarter" idx="13"/>
          </p:nvPr>
        </p:nvSpPr>
        <p:spPr/>
        <p:txBody>
          <a:bodyPr>
            <a:normAutofit/>
          </a:bodyPr>
          <a:lstStyle/>
          <a:p>
            <a:r>
              <a:rPr lang="en-US" dirty="0" err="1"/>
              <a:t>QemuFwCfgDxeLib</a:t>
            </a:r>
            <a:r>
              <a:rPr lang="en-US" dirty="0"/>
              <a:t> – update to support both </a:t>
            </a:r>
            <a:r>
              <a:rPr lang="en-US" dirty="0" err="1"/>
              <a:t>Tdx</a:t>
            </a:r>
            <a:r>
              <a:rPr lang="en-US" dirty="0"/>
              <a:t> and SEV</a:t>
            </a:r>
          </a:p>
          <a:p>
            <a:pPr lvl="1"/>
            <a:r>
              <a:rPr lang="en-US" dirty="0" err="1"/>
              <a:t>OvmfPkg</a:t>
            </a:r>
            <a:r>
              <a:rPr lang="en-US" dirty="0"/>
              <a:t>/Library/</a:t>
            </a:r>
            <a:r>
              <a:rPr lang="en-US" dirty="0" err="1"/>
              <a:t>QemuFwCfgLib</a:t>
            </a:r>
            <a:endParaRPr lang="en-US" dirty="0"/>
          </a:p>
          <a:p>
            <a:pPr lvl="1"/>
            <a:r>
              <a:rPr lang="en-US" dirty="0"/>
              <a:t>Add </a:t>
            </a:r>
            <a:r>
              <a:rPr lang="en-US" dirty="0" err="1"/>
              <a:t>MemEncryTdxLib</a:t>
            </a:r>
            <a:r>
              <a:rPr lang="en-US" dirty="0"/>
              <a:t> in Library class</a:t>
            </a:r>
          </a:p>
          <a:p>
            <a:r>
              <a:rPr lang="en-US" dirty="0" err="1"/>
              <a:t>TdvfPlatformLibQemuSec</a:t>
            </a:r>
            <a:r>
              <a:rPr lang="en-US" dirty="0"/>
              <a:t> </a:t>
            </a:r>
            <a:r>
              <a:rPr lang="en-US" dirty="0">
                <a:solidFill>
                  <a:schemeClr val="tx1"/>
                </a:solidFill>
              </a:rPr>
              <a:t>(</a:t>
            </a:r>
            <a:r>
              <a:rPr lang="en-US" dirty="0">
                <a:solidFill>
                  <a:schemeClr val="tx1"/>
                </a:solidFill>
                <a:highlight>
                  <a:srgbClr val="FFFF00"/>
                </a:highlight>
              </a:rPr>
              <a:t>new</a:t>
            </a:r>
            <a:r>
              <a:rPr lang="en-US" dirty="0">
                <a:solidFill>
                  <a:schemeClr val="tx1"/>
                </a:solidFill>
              </a:rPr>
              <a:t>)</a:t>
            </a:r>
            <a:endParaRPr lang="en-US" dirty="0"/>
          </a:p>
          <a:p>
            <a:pPr lvl="1"/>
            <a:r>
              <a:rPr lang="en-US" dirty="0" err="1"/>
              <a:t>OvmfPkg</a:t>
            </a:r>
            <a:r>
              <a:rPr lang="en-US" dirty="0"/>
              <a:t>/Library/</a:t>
            </a:r>
            <a:r>
              <a:rPr lang="en-US" dirty="0" err="1"/>
              <a:t>TdvfPlatformLibQemu</a:t>
            </a:r>
            <a:endParaRPr lang="en-US" dirty="0"/>
          </a:p>
          <a:p>
            <a:pPr lvl="1"/>
            <a:r>
              <a:rPr lang="en-US" dirty="0"/>
              <a:t>Called by </a:t>
            </a:r>
            <a:r>
              <a:rPr lang="en-US" dirty="0" err="1"/>
              <a:t>TdxStartupLib</a:t>
            </a:r>
            <a:r>
              <a:rPr lang="en-US" dirty="0"/>
              <a:t> to support for SEC Platform Initialization in Td-guest</a:t>
            </a:r>
          </a:p>
          <a:p>
            <a:pPr lvl="1"/>
            <a:r>
              <a:rPr lang="en-US" dirty="0"/>
              <a:t>Sets PMBA, IO Space Enable, </a:t>
            </a:r>
            <a:r>
              <a:rPr lang="en-US" dirty="0" err="1"/>
              <a:t>Acpi</a:t>
            </a:r>
            <a:r>
              <a:rPr lang="en-US" dirty="0"/>
              <a:t> Control Registers</a:t>
            </a:r>
          </a:p>
          <a:p>
            <a:pPr lvl="1"/>
            <a:r>
              <a:rPr lang="en-US" dirty="0"/>
              <a:t>Sets ICH </a:t>
            </a:r>
            <a:r>
              <a:rPr lang="en-US" dirty="0" err="1"/>
              <a:t>Pci</a:t>
            </a:r>
            <a:r>
              <a:rPr lang="en-US" dirty="0"/>
              <a:t> Root Complex Bar</a:t>
            </a:r>
          </a:p>
          <a:p>
            <a:pPr lvl="1"/>
            <a:r>
              <a:rPr lang="en-US" dirty="0"/>
              <a:t>Reads PM Sleep States from </a:t>
            </a:r>
            <a:r>
              <a:rPr lang="en-US" dirty="0" err="1"/>
              <a:t>QemuFwCfg</a:t>
            </a:r>
            <a:endParaRPr lang="en-US" dirty="0"/>
          </a:p>
          <a:p>
            <a:pPr lvl="1"/>
            <a:endParaRPr lang="en-US" dirty="0"/>
          </a:p>
          <a:p>
            <a:pPr lvl="1"/>
            <a:endParaRPr lang="en-US" dirty="0"/>
          </a:p>
        </p:txBody>
      </p:sp>
    </p:spTree>
    <p:extLst>
      <p:ext uri="{BB962C8B-B14F-4D97-AF65-F5344CB8AC3E}">
        <p14:creationId xmlns:p14="http://schemas.microsoft.com/office/powerpoint/2010/main" val="1683082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dirty="0"/>
              <a:t>Config-A</a:t>
            </a:r>
          </a:p>
        </p:txBody>
      </p:sp>
      <p:sp>
        <p:nvSpPr>
          <p:cNvPr id="3" name="Content Placeholder 2"/>
          <p:cNvSpPr>
            <a:spLocks noGrp="1"/>
          </p:cNvSpPr>
          <p:nvPr>
            <p:ph idx="1"/>
          </p:nvPr>
        </p:nvSpPr>
        <p:spPr>
          <a:xfrm>
            <a:off x="838201" y="1130077"/>
            <a:ext cx="10745857" cy="5591398"/>
          </a:xfrm>
        </p:spPr>
        <p:txBody>
          <a:bodyPr>
            <a:normAutofit/>
          </a:bodyPr>
          <a:lstStyle/>
          <a:p>
            <a:r>
              <a:rPr lang="en-US" dirty="0">
                <a:highlight>
                  <a:srgbClr val="FFFF00"/>
                </a:highlight>
              </a:rPr>
              <a:t>Config-A</a:t>
            </a:r>
            <a:r>
              <a:rPr lang="en-US" dirty="0"/>
              <a:t>:  </a:t>
            </a:r>
            <a:r>
              <a:rPr lang="en-US" dirty="0">
                <a:sym typeface="Wingdings" panose="05000000000000000000" pitchFamily="2" charset="2"/>
              </a:rPr>
              <a:t> existing OvmfPkgX64.dsc/OvmfPkgX64.fdf</a:t>
            </a:r>
            <a:endParaRPr lang="en-US" dirty="0"/>
          </a:p>
          <a:p>
            <a:pPr lvl="1"/>
            <a:r>
              <a:rPr lang="en-US" dirty="0"/>
              <a:t>Merge the *basic* TDVF feature to existing </a:t>
            </a:r>
            <a:r>
              <a:rPr lang="en-US" dirty="0">
                <a:highlight>
                  <a:srgbClr val="FFFF00"/>
                </a:highlight>
              </a:rPr>
              <a:t>OvmfPkgX64.dsc</a:t>
            </a:r>
            <a:r>
              <a:rPr lang="en-US" dirty="0"/>
              <a:t> (Align with existing SEV)</a:t>
            </a:r>
          </a:p>
          <a:p>
            <a:pPr lvl="1"/>
            <a:r>
              <a:rPr lang="en-US" dirty="0"/>
              <a:t>Threat model: VMM is NOT out of TCB. (We don’t make things worse.)</a:t>
            </a:r>
          </a:p>
          <a:p>
            <a:pPr lvl="1"/>
            <a:r>
              <a:rPr lang="en-US" dirty="0"/>
              <a:t>The OvmfX64Pkg.dsc includes SEV/TDX/normal OVMF basic boot capability. The final one binary can run on SEV/TDX/normal OVMF.</a:t>
            </a:r>
          </a:p>
          <a:p>
            <a:pPr lvl="1"/>
            <a:r>
              <a:rPr lang="en-US" dirty="0"/>
              <a:t>No changes to existing OvmfPkgX64 image layout</a:t>
            </a:r>
          </a:p>
          <a:p>
            <a:pPr lvl="1"/>
            <a:r>
              <a:rPr lang="en-US" dirty="0"/>
              <a:t>No need to add additional security features if they do not exist today.</a:t>
            </a:r>
          </a:p>
          <a:p>
            <a:pPr lvl="2"/>
            <a:r>
              <a:rPr lang="en-US" dirty="0">
                <a:highlight>
                  <a:srgbClr val="FFFF00"/>
                </a:highlight>
              </a:rPr>
              <a:t>QEMU based </a:t>
            </a:r>
            <a:r>
              <a:rPr lang="en-US" dirty="0" err="1">
                <a:highlight>
                  <a:srgbClr val="FFFF00"/>
                </a:highlight>
              </a:rPr>
              <a:t>vTpm</a:t>
            </a:r>
            <a:r>
              <a:rPr lang="en-US" dirty="0">
                <a:highlight>
                  <a:srgbClr val="FFFF00"/>
                </a:highlight>
              </a:rPr>
              <a:t> Trusted boot</a:t>
            </a:r>
            <a:r>
              <a:rPr lang="en-US" dirty="0"/>
              <a:t> is disabled by default.</a:t>
            </a:r>
          </a:p>
          <a:p>
            <a:pPr lvl="2"/>
            <a:r>
              <a:rPr lang="en-US" dirty="0">
                <a:highlight>
                  <a:srgbClr val="FFFF00"/>
                </a:highlight>
              </a:rPr>
              <a:t>RTMR based Trusted boot</a:t>
            </a:r>
            <a:r>
              <a:rPr lang="en-US" dirty="0"/>
              <a:t> is disabled.</a:t>
            </a:r>
          </a:p>
          <a:p>
            <a:pPr lvl="2"/>
            <a:r>
              <a:rPr lang="en-US" dirty="0">
                <a:highlight>
                  <a:srgbClr val="FFFF00"/>
                </a:highlight>
              </a:rPr>
              <a:t>RTMR based </a:t>
            </a:r>
            <a:r>
              <a:rPr lang="en-US" dirty="0" err="1">
                <a:highlight>
                  <a:srgbClr val="FFFF00"/>
                </a:highlight>
              </a:rPr>
              <a:t>vTpm</a:t>
            </a:r>
            <a:r>
              <a:rPr lang="en-US" dirty="0"/>
              <a:t> is disabled</a:t>
            </a:r>
          </a:p>
          <a:p>
            <a:pPr lvl="1"/>
            <a:r>
              <a:rPr lang="en-US" dirty="0"/>
              <a:t>No need to remove features if they exist today</a:t>
            </a:r>
          </a:p>
          <a:p>
            <a:pPr lvl="1"/>
            <a:r>
              <a:rPr lang="en-US" dirty="0"/>
              <a:t>PEI is *NOT* skipped (follow the standard EDK2 flow SEC -&gt; PEI -&gt; DXE -&gt; BDS)</a:t>
            </a:r>
          </a:p>
          <a:p>
            <a:pPr lvl="1"/>
            <a:r>
              <a:rPr lang="en-US" dirty="0"/>
              <a:t>RTMR is *NOT* supported.</a:t>
            </a:r>
          </a:p>
          <a:p>
            <a:pPr lvl="2"/>
            <a:endParaRPr lang="en-US" dirty="0"/>
          </a:p>
        </p:txBody>
      </p:sp>
      <p:sp>
        <p:nvSpPr>
          <p:cNvPr id="5" name="Slide Number Placeholder 4"/>
          <p:cNvSpPr>
            <a:spLocks noGrp="1"/>
          </p:cNvSpPr>
          <p:nvPr>
            <p:ph type="sldNum" sz="quarter" idx="12"/>
          </p:nvPr>
        </p:nvSpPr>
        <p:spPr/>
        <p:txBody>
          <a:bodyPr/>
          <a:lstStyle/>
          <a:p>
            <a:fld id="{7B8BA10E-247A-41AD-BDD1-5704932516E5}" type="slidenum">
              <a:rPr lang="en-US" smtClean="0"/>
              <a:t>7</a:t>
            </a:fld>
            <a:endParaRPr lang="en-US"/>
          </a:p>
        </p:txBody>
      </p:sp>
    </p:spTree>
    <p:extLst>
      <p:ext uri="{BB962C8B-B14F-4D97-AF65-F5344CB8AC3E}">
        <p14:creationId xmlns:p14="http://schemas.microsoft.com/office/powerpoint/2010/main" val="28564124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MpInitLib</a:t>
            </a:r>
            <a:endParaRPr lang="en-US" dirty="0"/>
          </a:p>
        </p:txBody>
      </p:sp>
      <p:sp>
        <p:nvSpPr>
          <p:cNvPr id="3" name="Content Placeholder 2"/>
          <p:cNvSpPr>
            <a:spLocks noGrp="1"/>
          </p:cNvSpPr>
          <p:nvPr>
            <p:ph sz="quarter" idx="13"/>
          </p:nvPr>
        </p:nvSpPr>
        <p:spPr/>
        <p:txBody>
          <a:bodyPr>
            <a:normAutofit/>
          </a:bodyPr>
          <a:lstStyle/>
          <a:p>
            <a:r>
              <a:rPr lang="en-US" dirty="0" err="1"/>
              <a:t>MpInitLib</a:t>
            </a:r>
            <a:endParaRPr lang="en-US" dirty="0"/>
          </a:p>
          <a:p>
            <a:pPr lvl="1"/>
            <a:r>
              <a:rPr lang="en-US" dirty="0" err="1"/>
              <a:t>UefiCpuPkg</a:t>
            </a:r>
            <a:r>
              <a:rPr lang="en-US" dirty="0"/>
              <a:t>/Library/</a:t>
            </a:r>
            <a:r>
              <a:rPr lang="en-US" dirty="0" err="1"/>
              <a:t>MpInitLib</a:t>
            </a:r>
            <a:endParaRPr lang="en-US" dirty="0"/>
          </a:p>
          <a:p>
            <a:pPr lvl="1"/>
            <a:r>
              <a:rPr lang="en-US" dirty="0"/>
              <a:t>Support for both Td-guest and Non-Td guest. Detect Td or Non-Td in run-time</a:t>
            </a:r>
          </a:p>
          <a:p>
            <a:pPr lvl="1"/>
            <a:r>
              <a:rPr lang="en-US" dirty="0"/>
              <a:t>For Td-guest</a:t>
            </a:r>
          </a:p>
          <a:p>
            <a:pPr lvl="2"/>
            <a:r>
              <a:rPr lang="en-US" dirty="0"/>
              <a:t>No AP executes in DXE</a:t>
            </a:r>
          </a:p>
          <a:p>
            <a:pPr lvl="2"/>
            <a:r>
              <a:rPr lang="en-US" dirty="0"/>
              <a:t>No logic to </a:t>
            </a:r>
            <a:r>
              <a:rPr lang="en-US" dirty="0" err="1"/>
              <a:t>init</a:t>
            </a:r>
            <a:r>
              <a:rPr lang="en-US" dirty="0"/>
              <a:t> AP, wakeup AP, or relocate AP for BIOS exit</a:t>
            </a:r>
          </a:p>
        </p:txBody>
      </p:sp>
    </p:spTree>
    <p:extLst>
      <p:ext uri="{BB962C8B-B14F-4D97-AF65-F5344CB8AC3E}">
        <p14:creationId xmlns:p14="http://schemas.microsoft.com/office/powerpoint/2010/main" val="346408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dirty="0"/>
              <a:t>Config-B</a:t>
            </a:r>
          </a:p>
        </p:txBody>
      </p:sp>
      <p:sp>
        <p:nvSpPr>
          <p:cNvPr id="3" name="Content Placeholder 2"/>
          <p:cNvSpPr>
            <a:spLocks noGrp="1"/>
          </p:cNvSpPr>
          <p:nvPr>
            <p:ph idx="1"/>
          </p:nvPr>
        </p:nvSpPr>
        <p:spPr>
          <a:xfrm>
            <a:off x="838201" y="1130077"/>
            <a:ext cx="10745857" cy="4745728"/>
          </a:xfrm>
        </p:spPr>
        <p:txBody>
          <a:bodyPr>
            <a:normAutofit fontScale="92500" lnSpcReduction="20000"/>
          </a:bodyPr>
          <a:lstStyle/>
          <a:p>
            <a:r>
              <a:rPr lang="en-US" dirty="0"/>
              <a:t>Config-B:  </a:t>
            </a:r>
            <a:r>
              <a:rPr lang="en-US" dirty="0">
                <a:sym typeface="Wingdings" panose="05000000000000000000" pitchFamily="2" charset="2"/>
              </a:rPr>
              <a:t> new </a:t>
            </a:r>
            <a:r>
              <a:rPr lang="en-US" dirty="0" err="1">
                <a:sym typeface="Wingdings" panose="05000000000000000000" pitchFamily="2" charset="2"/>
              </a:rPr>
              <a:t>IntelTdx.dsc</a:t>
            </a:r>
            <a:r>
              <a:rPr lang="en-US" dirty="0">
                <a:sym typeface="Wingdings" panose="05000000000000000000" pitchFamily="2" charset="2"/>
              </a:rPr>
              <a:t>/</a:t>
            </a:r>
            <a:r>
              <a:rPr lang="en-US" dirty="0" err="1">
                <a:sym typeface="Wingdings" panose="05000000000000000000" pitchFamily="2" charset="2"/>
              </a:rPr>
              <a:t>IntelTdx.fdf</a:t>
            </a:r>
            <a:endParaRPr lang="en-US" dirty="0"/>
          </a:p>
          <a:p>
            <a:pPr lvl="1"/>
            <a:r>
              <a:rPr lang="en-US" dirty="0"/>
              <a:t>Add a standalone </a:t>
            </a:r>
            <a:r>
              <a:rPr lang="en-US" dirty="0" err="1">
                <a:highlight>
                  <a:srgbClr val="FFFF00"/>
                </a:highlight>
              </a:rPr>
              <a:t>IntelTdx.dsc</a:t>
            </a:r>
            <a:r>
              <a:rPr lang="en-US" dirty="0">
                <a:highlight>
                  <a:srgbClr val="FFFF00"/>
                </a:highlight>
              </a:rPr>
              <a:t>/</a:t>
            </a:r>
            <a:r>
              <a:rPr lang="en-US" dirty="0" err="1">
                <a:highlight>
                  <a:srgbClr val="FFFF00"/>
                </a:highlight>
              </a:rPr>
              <a:t>IntelTdx.fdf</a:t>
            </a:r>
            <a:r>
              <a:rPr lang="en-US" dirty="0"/>
              <a:t> to a TDX specific directory for a *full* feature TDVF. (Align with existing SEV) </a:t>
            </a:r>
          </a:p>
          <a:p>
            <a:pPr lvl="1"/>
            <a:r>
              <a:rPr lang="en-US" dirty="0"/>
              <a:t>Threat model: VMM is out of TCB. (We need necessary change to prevent attack from VMM) </a:t>
            </a:r>
          </a:p>
          <a:p>
            <a:pPr lvl="1"/>
            <a:r>
              <a:rPr lang="en-US" dirty="0" err="1"/>
              <a:t>IntelTdx.dsc</a:t>
            </a:r>
            <a:r>
              <a:rPr lang="en-US" dirty="0"/>
              <a:t> includes TDX/normal OVMF basic boot capability. The final one binary can run on TDX/normal OVMF.</a:t>
            </a:r>
          </a:p>
          <a:p>
            <a:pPr lvl="1"/>
            <a:r>
              <a:rPr lang="en-US" dirty="0"/>
              <a:t>It might eventually merge with </a:t>
            </a:r>
            <a:r>
              <a:rPr lang="en-US" dirty="0" err="1"/>
              <a:t>AmdSev.dsc</a:t>
            </a:r>
            <a:r>
              <a:rPr lang="en-US" dirty="0"/>
              <a:t>, but NOT at this point of time. And we don’t know when it will happen. We need sync with AMD in the community, after both of us think the solutions are mature to merge.</a:t>
            </a:r>
          </a:p>
          <a:p>
            <a:pPr lvl="1"/>
            <a:r>
              <a:rPr lang="en-US" dirty="0"/>
              <a:t>Need to add necessary security feature as mandatory requirement, such as </a:t>
            </a:r>
            <a:r>
              <a:rPr lang="en-US" dirty="0">
                <a:highlight>
                  <a:srgbClr val="FFFF00"/>
                </a:highlight>
              </a:rPr>
              <a:t>RTMR Based Trusted Boot</a:t>
            </a:r>
            <a:r>
              <a:rPr lang="en-US" dirty="0"/>
              <a:t> support.</a:t>
            </a:r>
          </a:p>
          <a:p>
            <a:pPr lvl="2"/>
            <a:r>
              <a:rPr lang="en-US" sz="2100" dirty="0"/>
              <a:t>QEMU based </a:t>
            </a:r>
            <a:r>
              <a:rPr lang="en-US" sz="2100" dirty="0" err="1"/>
              <a:t>vTpm</a:t>
            </a:r>
            <a:r>
              <a:rPr lang="en-US" sz="2100" dirty="0"/>
              <a:t> Trusted boot is disabled</a:t>
            </a:r>
          </a:p>
          <a:p>
            <a:pPr lvl="2"/>
            <a:r>
              <a:rPr lang="en-US" sz="2100" dirty="0"/>
              <a:t>RTMR based Trusted </a:t>
            </a:r>
            <a:r>
              <a:rPr lang="en-US" dirty="0"/>
              <a:t>boot is enabled.</a:t>
            </a:r>
          </a:p>
          <a:p>
            <a:pPr lvl="2"/>
            <a:r>
              <a:rPr lang="en-US" dirty="0"/>
              <a:t>RTMR based </a:t>
            </a:r>
            <a:r>
              <a:rPr lang="en-US" dirty="0" err="1"/>
              <a:t>vTpm</a:t>
            </a:r>
            <a:r>
              <a:rPr lang="en-US" dirty="0"/>
              <a:t> is </a:t>
            </a:r>
            <a:r>
              <a:rPr lang="en-US" sz="2100" dirty="0"/>
              <a:t>disabled</a:t>
            </a:r>
            <a:r>
              <a:rPr lang="en-US" dirty="0"/>
              <a:t> now. Maybe enabled in the future.</a:t>
            </a:r>
          </a:p>
          <a:p>
            <a:pPr lvl="1"/>
            <a:r>
              <a:rPr lang="en-US" dirty="0"/>
              <a:t>Need to remove unnecessary attack surfaces, such as network stack.</a:t>
            </a:r>
          </a:p>
        </p:txBody>
      </p:sp>
      <p:sp>
        <p:nvSpPr>
          <p:cNvPr id="5" name="Slide Number Placeholder 4"/>
          <p:cNvSpPr>
            <a:spLocks noGrp="1"/>
          </p:cNvSpPr>
          <p:nvPr>
            <p:ph type="sldNum" sz="quarter" idx="12"/>
          </p:nvPr>
        </p:nvSpPr>
        <p:spPr/>
        <p:txBody>
          <a:bodyPr/>
          <a:lstStyle/>
          <a:p>
            <a:fld id="{7B8BA10E-247A-41AD-BDD1-5704932516E5}" type="slidenum">
              <a:rPr lang="en-US" smtClean="0"/>
              <a:t>8</a:t>
            </a:fld>
            <a:endParaRPr lang="en-US"/>
          </a:p>
        </p:txBody>
      </p:sp>
    </p:spTree>
    <p:extLst>
      <p:ext uri="{BB962C8B-B14F-4D97-AF65-F5344CB8AC3E}">
        <p14:creationId xmlns:p14="http://schemas.microsoft.com/office/powerpoint/2010/main" val="139817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07484" y="411798"/>
            <a:ext cx="10899627" cy="783116"/>
          </a:xfrm>
        </p:spPr>
        <p:txBody>
          <a:bodyPr/>
          <a:lstStyle/>
          <a:p>
            <a:r>
              <a:rPr lang="en-US" dirty="0"/>
              <a:t>TDVF Flow (Config-A)</a:t>
            </a:r>
          </a:p>
        </p:txBody>
      </p:sp>
      <p:sp>
        <p:nvSpPr>
          <p:cNvPr id="11" name="Content Placeholder 2"/>
          <p:cNvSpPr>
            <a:spLocks noGrp="1"/>
          </p:cNvSpPr>
          <p:nvPr>
            <p:ph sz="quarter" idx="13"/>
          </p:nvPr>
        </p:nvSpPr>
        <p:spPr>
          <a:xfrm>
            <a:off x="607484" y="1194914"/>
            <a:ext cx="10970683" cy="5237637"/>
          </a:xfrm>
        </p:spPr>
        <p:txBody>
          <a:bodyPr>
            <a:normAutofit fontScale="77500" lnSpcReduction="20000"/>
          </a:bodyPr>
          <a:lstStyle/>
          <a:p>
            <a:r>
              <a:rPr lang="en-US" dirty="0">
                <a:solidFill>
                  <a:schemeClr val="tx1"/>
                </a:solidFill>
              </a:rPr>
              <a:t>Option 1: </a:t>
            </a:r>
            <a:r>
              <a:rPr lang="en-US" dirty="0">
                <a:solidFill>
                  <a:schemeClr val="tx1"/>
                </a:solidFill>
                <a:sym typeface="Wingdings" panose="05000000000000000000" pitchFamily="2" charset="2"/>
              </a:rPr>
              <a:t> </a:t>
            </a:r>
            <a:r>
              <a:rPr lang="en-US" strike="sngStrike" dirty="0">
                <a:solidFill>
                  <a:schemeClr val="tx1"/>
                </a:solidFill>
                <a:sym typeface="Wingdings" panose="05000000000000000000" pitchFamily="2" charset="2"/>
              </a:rPr>
              <a:t>Preferred</a:t>
            </a:r>
            <a:endParaRPr lang="en-US" strike="sngStrike" dirty="0">
              <a:solidFill>
                <a:schemeClr val="tx1"/>
              </a:solidFill>
            </a:endParaRPr>
          </a:p>
          <a:p>
            <a:pPr lvl="1"/>
            <a:r>
              <a:rPr lang="en-US" dirty="0"/>
              <a:t>For Non-Td flow is SEC -&gt; PEI -&gt; DXE -&gt; BDX</a:t>
            </a:r>
            <a:endParaRPr lang="en-US" dirty="0">
              <a:solidFill>
                <a:schemeClr val="tx1"/>
              </a:solidFill>
            </a:endParaRPr>
          </a:p>
          <a:p>
            <a:pPr lvl="1"/>
            <a:r>
              <a:rPr lang="en-US" dirty="0">
                <a:solidFill>
                  <a:schemeClr val="tx1"/>
                </a:solidFill>
              </a:rPr>
              <a:t>For Td guest flow is SEC -&gt; DXE -&gt; BDS</a:t>
            </a:r>
          </a:p>
          <a:p>
            <a:pPr lvl="1"/>
            <a:r>
              <a:rPr lang="en-US" dirty="0">
                <a:solidFill>
                  <a:schemeClr val="tx1"/>
                </a:solidFill>
              </a:rPr>
              <a:t>There is no PEI phase and so there are additional work required in SEC (as early DXE to handle this).</a:t>
            </a:r>
          </a:p>
          <a:p>
            <a:pPr lvl="1"/>
            <a:r>
              <a:rPr lang="en-US" dirty="0">
                <a:solidFill>
                  <a:schemeClr val="tx1"/>
                </a:solidFill>
              </a:rPr>
              <a:t>This additional work is done by </a:t>
            </a:r>
            <a:r>
              <a:rPr lang="en-US" dirty="0" err="1">
                <a:solidFill>
                  <a:schemeClr val="tx1"/>
                </a:solidFill>
              </a:rPr>
              <a:t>TdxStartupLib</a:t>
            </a:r>
            <a:endParaRPr lang="en-US" dirty="0">
              <a:solidFill>
                <a:schemeClr val="tx1"/>
              </a:solidFill>
            </a:endParaRPr>
          </a:p>
          <a:p>
            <a:pPr lvl="1"/>
            <a:r>
              <a:rPr lang="en-US" dirty="0"/>
              <a:t>Pros:</a:t>
            </a:r>
          </a:p>
          <a:p>
            <a:pPr lvl="2"/>
            <a:r>
              <a:rPr lang="en-US" dirty="0"/>
              <a:t>Consistent with the flow to Config-B. </a:t>
            </a:r>
            <a:r>
              <a:rPr lang="en-US" dirty="0" err="1"/>
              <a:t>TdxStartupLib</a:t>
            </a:r>
            <a:r>
              <a:rPr lang="en-US" dirty="0"/>
              <a:t> can be reused in Config-A.</a:t>
            </a:r>
          </a:p>
          <a:p>
            <a:pPr lvl="1"/>
            <a:r>
              <a:rPr lang="en-US" dirty="0">
                <a:solidFill>
                  <a:schemeClr val="tx1"/>
                </a:solidFill>
              </a:rPr>
              <a:t>Cons:</a:t>
            </a:r>
          </a:p>
          <a:p>
            <a:pPr lvl="2"/>
            <a:r>
              <a:rPr lang="en-US" dirty="0"/>
              <a:t>Break the standard EDK2 flow and jump over PEI</a:t>
            </a:r>
            <a:endParaRPr lang="en-US" dirty="0">
              <a:solidFill>
                <a:schemeClr val="tx1"/>
              </a:solidFill>
            </a:endParaRPr>
          </a:p>
          <a:p>
            <a:r>
              <a:rPr lang="en-US" dirty="0">
                <a:solidFill>
                  <a:schemeClr val="tx1"/>
                </a:solidFill>
              </a:rPr>
              <a:t>Option 2: </a:t>
            </a:r>
            <a:r>
              <a:rPr lang="en-US" dirty="0">
                <a:solidFill>
                  <a:schemeClr val="tx1"/>
                </a:solidFill>
                <a:sym typeface="Wingdings" panose="05000000000000000000" pitchFamily="2" charset="2"/>
              </a:rPr>
              <a:t> Preferred</a:t>
            </a:r>
            <a:endParaRPr lang="en-US" dirty="0">
              <a:solidFill>
                <a:schemeClr val="tx1"/>
              </a:solidFill>
            </a:endParaRPr>
          </a:p>
          <a:p>
            <a:pPr lvl="1"/>
            <a:r>
              <a:rPr lang="en-US" dirty="0"/>
              <a:t>Standard EDK2 flow (Td &amp; Non-Td guest) SEC -&gt; PEI -&gt; DXE -&gt; BDS (See slide 11)</a:t>
            </a:r>
          </a:p>
          <a:p>
            <a:pPr lvl="2"/>
            <a:r>
              <a:rPr lang="en-US" dirty="0"/>
              <a:t>Accept Memory in SEC</a:t>
            </a:r>
          </a:p>
          <a:p>
            <a:pPr lvl="2"/>
            <a:r>
              <a:rPr lang="en-US" dirty="0"/>
              <a:t>Relocate </a:t>
            </a:r>
            <a:r>
              <a:rPr lang="en-US" dirty="0" err="1"/>
              <a:t>TdMailbox</a:t>
            </a:r>
            <a:r>
              <a:rPr lang="en-US" dirty="0"/>
              <a:t>, Prepare DXE hobs, Initialize </a:t>
            </a:r>
            <a:r>
              <a:rPr lang="en-US" dirty="0" err="1"/>
              <a:t>Tdx</a:t>
            </a:r>
            <a:r>
              <a:rPr lang="en-US" dirty="0"/>
              <a:t> platform in PEI</a:t>
            </a:r>
          </a:p>
          <a:p>
            <a:pPr lvl="1"/>
            <a:r>
              <a:rPr lang="en-US" dirty="0"/>
              <a:t>Pros:</a:t>
            </a:r>
          </a:p>
          <a:p>
            <a:pPr lvl="2"/>
            <a:r>
              <a:rPr lang="en-US" dirty="0"/>
              <a:t>Consistent to the standard EDK2 flow</a:t>
            </a:r>
          </a:p>
          <a:p>
            <a:pPr lvl="2"/>
            <a:r>
              <a:rPr lang="en-US" dirty="0"/>
              <a:t>Tcg2Pei is supported</a:t>
            </a:r>
          </a:p>
          <a:p>
            <a:pPr lvl="1"/>
            <a:r>
              <a:rPr lang="en-US" dirty="0"/>
              <a:t>Cons:</a:t>
            </a:r>
          </a:p>
          <a:p>
            <a:pPr lvl="2"/>
            <a:r>
              <a:rPr lang="en-US" dirty="0"/>
              <a:t>In-consistent to the flow in Config-B</a:t>
            </a:r>
          </a:p>
          <a:p>
            <a:pPr lvl="2"/>
            <a:r>
              <a:rPr lang="en-US" dirty="0"/>
              <a:t>Tcg2Pei is not supported</a:t>
            </a:r>
          </a:p>
          <a:p>
            <a:endParaRPr lang="en-US" dirty="0">
              <a:solidFill>
                <a:schemeClr val="tx1"/>
              </a:solidFill>
            </a:endParaRPr>
          </a:p>
        </p:txBody>
      </p:sp>
      <p:sp>
        <p:nvSpPr>
          <p:cNvPr id="3" name="Slide Number Placeholder 2"/>
          <p:cNvSpPr>
            <a:spLocks noGrp="1"/>
          </p:cNvSpPr>
          <p:nvPr>
            <p:ph type="sldNum" sz="quarter" idx="4294967295"/>
          </p:nvPr>
        </p:nvSpPr>
        <p:spPr>
          <a:xfrm>
            <a:off x="9347200" y="6432551"/>
            <a:ext cx="2844800" cy="364067"/>
          </a:xfrm>
        </p:spPr>
        <p:txBody>
          <a:bodyPr/>
          <a:lstStyle/>
          <a:p>
            <a:fld id="{EE2556C5-CE8C-6547-B838-EA80C61A4AF7}" type="slidenum">
              <a:rPr lang="en-US" smtClean="0"/>
              <a:pPr/>
              <a:t>9</a:t>
            </a:fld>
            <a:endParaRPr lang="en-US" dirty="0"/>
          </a:p>
        </p:txBody>
      </p:sp>
    </p:spTree>
    <p:extLst>
      <p:ext uri="{BB962C8B-B14F-4D97-AF65-F5344CB8AC3E}">
        <p14:creationId xmlns:p14="http://schemas.microsoft.com/office/powerpoint/2010/main" val="2553874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065E1590AC9D4ABAE26E0F4E9FDF72" ma:contentTypeVersion="4" ma:contentTypeDescription="Create a new document." ma:contentTypeScope="" ma:versionID="3a252a742b3badad47bbb1d0c6d4227c">
  <xsd:schema xmlns:xsd="http://www.w3.org/2001/XMLSchema" xmlns:xs="http://www.w3.org/2001/XMLSchema" xmlns:p="http://schemas.microsoft.com/office/2006/metadata/properties" xmlns:ns2="c544539e-31ac-4092-a371-76c34ceb4229" targetNamespace="http://schemas.microsoft.com/office/2006/metadata/properties" ma:root="true" ma:fieldsID="fb72c512f062d3ebf6ccd9f4ee608403" ns2:_="">
    <xsd:import namespace="c544539e-31ac-4092-a371-76c34ceb422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44539e-31ac-4092-a371-76c34ceb42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751D0D-D644-41D5-B98E-1FAD31C51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44539e-31ac-4092-a371-76c34ceb42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00C0F7-0DC2-4E81-AD1A-8D338FC56EBC}">
  <ds:schemaRefs>
    <ds:schemaRef ds:uri="http://schemas.microsoft.com/sharepoint/v3/contenttype/forms"/>
  </ds:schemaRefs>
</ds:datastoreItem>
</file>

<file path=customXml/itemProps3.xml><?xml version="1.0" encoding="utf-8"?>
<ds:datastoreItem xmlns:ds="http://schemas.openxmlformats.org/officeDocument/2006/customXml" ds:itemID="{B409D9BE-4BB5-49F4-A7BB-6496B28DAD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15840</TotalTime>
  <Words>5407</Words>
  <Application>Microsoft Office PowerPoint</Application>
  <PresentationFormat>Widescreen</PresentationFormat>
  <Paragraphs>733</Paragraphs>
  <Slides>70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Intel Clear</vt:lpstr>
      <vt:lpstr>Office Theme</vt:lpstr>
      <vt:lpstr>EDK2 – TDVF Design Overview (V0.95)</vt:lpstr>
      <vt:lpstr>Agenda</vt:lpstr>
      <vt:lpstr>PowerPoint Presentation</vt:lpstr>
      <vt:lpstr>Background</vt:lpstr>
      <vt:lpstr>Reference</vt:lpstr>
      <vt:lpstr>Goal</vt:lpstr>
      <vt:lpstr>Config-A</vt:lpstr>
      <vt:lpstr>Config-B</vt:lpstr>
      <vt:lpstr>TDVF Flow (Config-A)</vt:lpstr>
      <vt:lpstr>TDVF Flow (Config-B)</vt:lpstr>
      <vt:lpstr>Config-B</vt:lpstr>
      <vt:lpstr>Config-A: Implementation in SEC/PEI</vt:lpstr>
      <vt:lpstr>Config-A : Accept Memory</vt:lpstr>
      <vt:lpstr>Config-A : OvmfPkg/PlatformPei</vt:lpstr>
      <vt:lpstr>Config-B: Implementation in SEC</vt:lpstr>
      <vt:lpstr>Key impact to firmware</vt:lpstr>
      <vt:lpstr>TDVF Image (Config-A)</vt:lpstr>
      <vt:lpstr>TDVF Image (Config-B)</vt:lpstr>
      <vt:lpstr>Image Layout (Config-A)</vt:lpstr>
      <vt:lpstr>Image Layout (Config-B)</vt:lpstr>
      <vt:lpstr>TDVF Image (2)</vt:lpstr>
      <vt:lpstr>Tdx-Metadata-GUID-ed Struct in the GUID-ed Chain</vt:lpstr>
      <vt:lpstr>PowerPoint Presentation</vt:lpstr>
      <vt:lpstr>Image Layout (Config-B)</vt:lpstr>
      <vt:lpstr>PowerPoint Presentation</vt:lpstr>
      <vt:lpstr>SEC Phase (Config-A &amp; Config-B)</vt:lpstr>
      <vt:lpstr>SEC - ResetVector</vt:lpstr>
      <vt:lpstr>Entry point for Tdx (32bit Protected mode)</vt:lpstr>
      <vt:lpstr>PowerPoint Presentation</vt:lpstr>
      <vt:lpstr>SEC EntryPoint – OvmfPkg/Sec/X64</vt:lpstr>
      <vt:lpstr>PowerPoint Presentation</vt:lpstr>
      <vt:lpstr>SEC Core –SecMain.c</vt:lpstr>
      <vt:lpstr>Config-A (OvmfPkg/Sec/SecMain.c)</vt:lpstr>
      <vt:lpstr>PowerPoint Presentation</vt:lpstr>
      <vt:lpstr>Overview of tasks in SEC/PEI</vt:lpstr>
      <vt:lpstr>Process VMM Hoblist and Accept Memory</vt:lpstr>
      <vt:lpstr>TransferHobList &amp; LogHobList</vt:lpstr>
      <vt:lpstr>MP Support Routines in SEC/PEI</vt:lpstr>
      <vt:lpstr>Tdx Measurement in SEC</vt:lpstr>
      <vt:lpstr>Load and Execute Dxe Core</vt:lpstr>
      <vt:lpstr>Exception</vt:lpstr>
      <vt:lpstr>VmTdExitLib – VmTdExitVeHandler.c</vt:lpstr>
      <vt:lpstr>VmTdExitLib – #VE handler flow</vt:lpstr>
      <vt:lpstr>CPUID (0x21,0)</vt:lpstr>
      <vt:lpstr>PowerPoint Presentation</vt:lpstr>
      <vt:lpstr>DXE Phase</vt:lpstr>
      <vt:lpstr>DXE Core </vt:lpstr>
      <vt:lpstr>Details</vt:lpstr>
      <vt:lpstr>TdxDxe </vt:lpstr>
      <vt:lpstr>IoMmu</vt:lpstr>
      <vt:lpstr>Private &amp; Shared Transition</vt:lpstr>
      <vt:lpstr>IOMMU design</vt:lpstr>
      <vt:lpstr>DXE Phase – TdTcg2Dxe (Config-B)</vt:lpstr>
      <vt:lpstr>EFI_TD_PROTOCOL (Config-B)</vt:lpstr>
      <vt:lpstr>DxeTpm2MeasurementLib Design</vt:lpstr>
      <vt:lpstr>DxeTpm2MeasureBootLib Design</vt:lpstr>
      <vt:lpstr>IncompatiblePciDeviceSupportDxe</vt:lpstr>
      <vt:lpstr>EmuVariableFvbRuntimeDxe (Config-B)</vt:lpstr>
      <vt:lpstr>PowerPoint Presentation</vt:lpstr>
      <vt:lpstr>Library</vt:lpstr>
      <vt:lpstr>TdxLib</vt:lpstr>
      <vt:lpstr>ProbeTdGuest()</vt:lpstr>
      <vt:lpstr>BaseMemEncryptLib</vt:lpstr>
      <vt:lpstr>BaseIoLibInstrinsic</vt:lpstr>
      <vt:lpstr>BaseIoLibInstrinsic</vt:lpstr>
      <vt:lpstr>PowerPoint Presentation</vt:lpstr>
      <vt:lpstr>CpuException related libraries</vt:lpstr>
      <vt:lpstr>Td measurement &amp; Measure boot libs (Config-B)</vt:lpstr>
      <vt:lpstr>QEMU related lib</vt:lpstr>
      <vt:lpstr>MpInitLib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EDK2 – TDVF Design Overview (V0.5)</dc:title>
  <dc:creator>Xu, Min M</dc:creator>
  <cp:lastModifiedBy>Xu, Min M</cp:lastModifiedBy>
  <cp:revision>387</cp:revision>
  <dcterms:created xsi:type="dcterms:W3CDTF">2021-05-17T04:34:17Z</dcterms:created>
  <dcterms:modified xsi:type="dcterms:W3CDTF">2021-06-24T00:14:26Z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0x010100F9065E1590AC9D4ABAE26E0F4E9FDF72</vt:lpwstr>
  </property>
</Properties>
</file>