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97" r:id="rId5"/>
    <p:sldId id="466" r:id="rId6"/>
    <p:sldId id="527" r:id="rId7"/>
    <p:sldId id="482" r:id="rId8"/>
    <p:sldId id="52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52" autoAdjust="0"/>
    <p:restoredTop sz="91546" autoAdjust="0"/>
  </p:normalViewPr>
  <p:slideViewPr>
    <p:cSldViewPr snapToGrid="0">
      <p:cViewPr varScale="1">
        <p:scale>
          <a:sx n="71" d="100"/>
          <a:sy n="71" d="100"/>
        </p:scale>
        <p:origin x="7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0F038-B182-4D37-959A-2C9BB92106B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5912F-DB47-4578-9C1F-998F47D52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80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435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5912F-DB47-4578-9C1F-998F47D528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50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CE14-AA4A-49C1-B1E7-4956B3393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09B91-12DA-4BA0-B723-C22AE2ED5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6231C-4E49-49E4-B741-544AA7AF3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52F8-019B-4649-8422-E98C215CE555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587A6-282F-4FD1-8A82-81218BD9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B03DD-48D0-4A98-9896-B820A3EE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5F9B-F8D1-45B2-9B97-68213A16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7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5C71F-6AE8-4BD5-BC54-FB66EC44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E04AF-3547-4967-B3F2-EAB56DAF3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2A894-850B-4635-9C3F-49DB578C3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52F8-019B-4649-8422-E98C215CE555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2AE37-A70F-47AA-ACFB-1B9C78991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6F663-E72D-4A50-8246-CFDB402C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5F9B-F8D1-45B2-9B97-68213A16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8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415B55-245C-41AD-90DE-E96B44334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6880D-76B1-4B43-B839-578726DF1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30AEF-577E-4111-ABE6-A5FDD552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52F8-019B-4649-8422-E98C215CE555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B1FA3-CD02-4A4A-9154-B815D4E8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DADC4-0B27-418E-AD0C-6D5FD1E8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5F9B-F8D1-45B2-9B97-68213A16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7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072B7-868B-4E7F-ADE4-D9692B64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6C9F3-F235-4424-9BAE-C422ACFEC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50882-5965-4DFB-B9A1-997CA15C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52F8-019B-4649-8422-E98C215CE555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802F7-066A-49AD-932B-DABAE6C3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33F92-434B-43AA-A351-DFB58CBA1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5F9B-F8D1-45B2-9B97-68213A16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558A0-3F41-458C-BD51-FE2632162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E4CD6-A963-4188-B556-F62D34509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A5D1D-031E-4A48-950E-191F1801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52F8-019B-4649-8422-E98C215CE555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A2D70-8DC2-4123-9C3B-CBBF8A63E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A552A-731F-4964-AFA1-5973D18F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5F9B-F8D1-45B2-9B97-68213A16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3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048C-5CBC-4660-AA77-23A25BF4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ABA4-EE33-41B1-B547-C43EBF0B6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5DCA2-7A4A-4E64-9A07-1690C72BB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0684E-A08B-41E4-9E6D-9F1A63C9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52F8-019B-4649-8422-E98C215CE555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796C9-39B9-47A9-A285-C0F391CC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72BCA-3B19-45E5-8C92-64A2BE20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5F9B-F8D1-45B2-9B97-68213A16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1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C7AB-888C-416B-887A-43FA6D053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AFEDE-5817-4B06-99D9-C3B458754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89E57-FD49-4521-B3DF-3B9183568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BDC49-301F-4E22-911F-A85D4F240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DDD25-9559-49D3-9882-6289D8272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EF0AD-01C8-4F7D-9CBB-A850C900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52F8-019B-4649-8422-E98C215CE555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C4B3D-01D1-4F21-8A63-FABEBC07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3634F-C315-4523-A949-F2F23FB72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5F9B-F8D1-45B2-9B97-68213A16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D6DB-B3B2-4B4F-97D8-4A52D88E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A3543D-3152-4C04-8957-A22932D4D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52F8-019B-4649-8422-E98C215CE555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3F950-367B-474C-A76C-04CECE1A7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0F855-5E59-434F-A9C4-C0AAFB476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5F9B-F8D1-45B2-9B97-68213A16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2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E9CCC3-5388-44FE-9B48-AE58DBCE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52F8-019B-4649-8422-E98C215CE555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69FFE-2C4D-42D5-8D34-1518CEED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9D46E-4EFB-435F-903C-1CCFC0A4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5F9B-F8D1-45B2-9B97-68213A16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6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7BE6-F775-44C0-88E1-95ECC491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8FFE2-D180-4E6A-A80A-EA59D0DAB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3F967-58E3-47F8-9B49-0E08007D4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9770B-50A7-4AB1-9C3F-4D4ED192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52F8-019B-4649-8422-E98C215CE555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4E77E-AAE8-46B7-829A-8D3B42B5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8B84E-D9B1-4BB6-A51E-F2E61298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5F9B-F8D1-45B2-9B97-68213A16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63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4C3D-2FEB-419E-955F-C450F75CB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6D7FE7-6CA0-421D-A3EA-6426F610D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875AA-CDA3-4B83-BBF4-FA8EECADE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7F0D4-DC71-4CB5-9A0B-A00D3CB7F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52F8-019B-4649-8422-E98C215CE555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7B33A-814B-4235-AA47-8FF20838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B4BB8-8421-47E1-89C7-9F489766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5F9B-F8D1-45B2-9B97-68213A16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0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9F6EE0-54C2-483D-9548-63FF2EA7F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8B4D1-06DD-468B-B103-80F3C691F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2DC90-1994-4590-A6EB-F71646BA7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F52F8-019B-4649-8422-E98C215CE555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5FB1A-50AF-4413-A7A7-E777AE62A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4CE10-3C28-4F33-B33C-7103E6310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85F9B-F8D1-45B2-9B97-68213A16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2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484" y="888900"/>
            <a:ext cx="10950515" cy="3279851"/>
          </a:xfrm>
        </p:spPr>
        <p:txBody>
          <a:bodyPr>
            <a:normAutofit/>
          </a:bodyPr>
          <a:lstStyle/>
          <a:p>
            <a:r>
              <a:rPr lang="en-US" sz="6400" dirty="0"/>
              <a:t>EDK2 – TDVF Design Overview</a:t>
            </a:r>
            <a:br>
              <a:rPr lang="en-US" sz="6400" dirty="0"/>
            </a:br>
            <a:r>
              <a:rPr lang="en-US" sz="6400" dirty="0"/>
              <a:t>(</a:t>
            </a:r>
            <a:r>
              <a:rPr lang="en-US" sz="6400" dirty="0" err="1"/>
              <a:t>AcpiPlatformDxe</a:t>
            </a:r>
            <a:r>
              <a:rPr lang="en-US" sz="6400" dirty="0"/>
              <a:t>)</a:t>
            </a:r>
            <a:endParaRPr lang="en-US" sz="3733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484" y="4432686"/>
            <a:ext cx="10403416" cy="1233813"/>
          </a:xfrm>
        </p:spPr>
        <p:txBody>
          <a:bodyPr>
            <a:normAutofit/>
          </a:bodyPr>
          <a:lstStyle/>
          <a:p>
            <a:r>
              <a:rPr lang="en-US" sz="3200" dirty="0"/>
              <a:t>Jun 23, 2021</a:t>
            </a:r>
          </a:p>
          <a:p>
            <a:r>
              <a:rPr lang="en-US" sz="3200" dirty="0"/>
              <a:t>Jiaqi Gao, Min Xu (Intel)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CD18-72ED-4F16-A2FC-E7493D67DF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09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93781"/>
          </a:xfrm>
        </p:spPr>
        <p:txBody>
          <a:bodyPr>
            <a:normAutofit fontScale="90000"/>
          </a:bodyPr>
          <a:lstStyle/>
          <a:p>
            <a:r>
              <a:rPr lang="en-US" dirty="0"/>
              <a:t>Background: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30077"/>
            <a:ext cx="10745857" cy="5362796"/>
          </a:xfrm>
        </p:spPr>
        <p:txBody>
          <a:bodyPr>
            <a:normAutofit/>
          </a:bodyPr>
          <a:lstStyle/>
          <a:p>
            <a:r>
              <a:rPr lang="en-US" b="1" dirty="0"/>
              <a:t>Point:</a:t>
            </a:r>
          </a:p>
          <a:p>
            <a:pPr lvl="1"/>
            <a:r>
              <a:rPr lang="en-US" dirty="0" err="1"/>
              <a:t>AcpiPlatformDxe</a:t>
            </a:r>
            <a:r>
              <a:rPr lang="en-US" dirty="0"/>
              <a:t>: Support for MADT/ACPI addition to report Td Mailbox entry</a:t>
            </a:r>
          </a:p>
          <a:p>
            <a:r>
              <a:rPr lang="en-US" b="1" dirty="0"/>
              <a:t>Review feedback: </a:t>
            </a:r>
          </a:p>
          <a:p>
            <a:pPr lvl="1"/>
            <a:r>
              <a:rPr lang="en-US" dirty="0" err="1"/>
              <a:t>OvmfPkg</a:t>
            </a:r>
            <a:r>
              <a:rPr lang="en-US" dirty="0"/>
              <a:t>/</a:t>
            </a:r>
            <a:r>
              <a:rPr lang="en-US" dirty="0" err="1"/>
              <a:t>AcpiPlatformDxe</a:t>
            </a:r>
            <a:r>
              <a:rPr lang="en-US" dirty="0"/>
              <a:t> is responsible solely for implementing the client side of the QEMU ACPI linker/loader.</a:t>
            </a:r>
          </a:p>
          <a:p>
            <a:pPr lvl="1"/>
            <a:r>
              <a:rPr lang="en-US" dirty="0"/>
              <a:t>If different ACPI tables is needed, it should be constructed and installed in another DXE driver.</a:t>
            </a:r>
          </a:p>
          <a:p>
            <a:pPr lvl="1"/>
            <a:r>
              <a:rPr lang="en-US" dirty="0"/>
              <a:t>If there’s a need to customize an ACPI table that QEMU already provides, modify the ACPI generator on the QEMU side.</a:t>
            </a:r>
          </a:p>
          <a:p>
            <a:r>
              <a:rPr lang="en-US" b="1" dirty="0"/>
              <a:t>Conflict: </a:t>
            </a:r>
          </a:p>
          <a:p>
            <a:pPr lvl="1"/>
            <a:r>
              <a:rPr lang="en-US" dirty="0" err="1"/>
              <a:t>MailBoxAddress</a:t>
            </a:r>
            <a:r>
              <a:rPr lang="en-US" dirty="0"/>
              <a:t> using for MADT is determined in runtime of TD guest, so customization of ACPI table cannot be </a:t>
            </a:r>
            <a:r>
              <a:rPr lang="en-US" altLang="zh-CN" dirty="0"/>
              <a:t>placed on the QEMU side.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A10E-247A-41AD-BDD1-5704932516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5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93781"/>
          </a:xfrm>
        </p:spPr>
        <p:txBody>
          <a:bodyPr>
            <a:normAutofit fontScale="90000"/>
          </a:bodyPr>
          <a:lstStyle/>
          <a:p>
            <a:r>
              <a:rPr lang="en-US"/>
              <a:t>Option-1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30077"/>
            <a:ext cx="10745857" cy="5591398"/>
          </a:xfrm>
        </p:spPr>
        <p:txBody>
          <a:bodyPr>
            <a:normAutofit/>
          </a:bodyPr>
          <a:lstStyle/>
          <a:p>
            <a:r>
              <a:rPr lang="en-US" dirty="0"/>
              <a:t>Customize the ACPI table in </a:t>
            </a:r>
            <a:r>
              <a:rPr lang="en-US" dirty="0" err="1">
                <a:highlight>
                  <a:srgbClr val="FFFF00"/>
                </a:highlight>
              </a:rPr>
              <a:t>QemuFwCfgAcpiPlatformDxe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Keep functions in </a:t>
            </a:r>
            <a:r>
              <a:rPr lang="en-US" dirty="0" err="1"/>
              <a:t>Qemu.c</a:t>
            </a:r>
            <a:r>
              <a:rPr lang="en-US" dirty="0"/>
              <a:t> to implement the customization.</a:t>
            </a:r>
          </a:p>
          <a:p>
            <a:pPr lvl="1"/>
            <a:r>
              <a:rPr lang="en-US" dirty="0"/>
              <a:t>If TDX is detected, call these functions.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PROs: </a:t>
            </a:r>
          </a:p>
          <a:p>
            <a:pPr lvl="2"/>
            <a:r>
              <a:rPr lang="en-US" dirty="0"/>
              <a:t>Easy to implement.</a:t>
            </a:r>
          </a:p>
          <a:p>
            <a:pPr lvl="1"/>
            <a:r>
              <a:rPr lang="en-US" dirty="0"/>
              <a:t>Cons:  </a:t>
            </a:r>
          </a:p>
          <a:p>
            <a:pPr lvl="2"/>
            <a:r>
              <a:rPr lang="en-US" dirty="0"/>
              <a:t>In recent commits of EDK2/</a:t>
            </a:r>
            <a:r>
              <a:rPr lang="en-US" dirty="0" err="1"/>
              <a:t>OvmfPkg</a:t>
            </a:r>
            <a:r>
              <a:rPr lang="en-US" dirty="0"/>
              <a:t>, </a:t>
            </a:r>
            <a:r>
              <a:rPr lang="en-US" dirty="0" err="1"/>
              <a:t>Qemu.c</a:t>
            </a:r>
            <a:r>
              <a:rPr lang="en-US" dirty="0"/>
              <a:t> and some other files in </a:t>
            </a:r>
            <a:r>
              <a:rPr lang="en-US" dirty="0" err="1"/>
              <a:t>QemuFwCfgAcpiPlatformDxe</a:t>
            </a:r>
            <a:r>
              <a:rPr lang="en-US" dirty="0"/>
              <a:t> has been deleted.</a:t>
            </a:r>
          </a:p>
          <a:p>
            <a:pPr lvl="2"/>
            <a:r>
              <a:rPr lang="en-US" dirty="0"/>
              <a:t>Need to judge TDX in </a:t>
            </a:r>
            <a:r>
              <a:rPr lang="en-US" dirty="0" err="1"/>
              <a:t>QemuFwCfgAcpiPlatformDxe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A10E-247A-41AD-BDD1-5704932516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93781"/>
          </a:xfrm>
        </p:spPr>
        <p:txBody>
          <a:bodyPr>
            <a:normAutofit fontScale="90000"/>
          </a:bodyPr>
          <a:lstStyle/>
          <a:p>
            <a:r>
              <a:rPr lang="en-US" dirty="0"/>
              <a:t>Option-2 </a:t>
            </a:r>
            <a:r>
              <a:rPr lang="en-US" dirty="0">
                <a:sym typeface="Wingdings" panose="05000000000000000000" pitchFamily="2" charset="2"/>
              </a:rPr>
              <a:t> Preferred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30077"/>
            <a:ext cx="10745857" cy="55913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Define a </a:t>
            </a:r>
            <a:r>
              <a:rPr lang="en-US" dirty="0">
                <a:highlight>
                  <a:srgbClr val="FFFF00"/>
                </a:highlight>
              </a:rPr>
              <a:t>protocol</a:t>
            </a:r>
            <a:r>
              <a:rPr lang="en-US" dirty="0"/>
              <a:t> to </a:t>
            </a:r>
            <a:r>
              <a:rPr lang="en-US" dirty="0">
                <a:highlight>
                  <a:srgbClr val="FFFF00"/>
                </a:highlight>
              </a:rPr>
              <a:t>implement the customization </a:t>
            </a:r>
            <a:r>
              <a:rPr lang="en-US" dirty="0"/>
              <a:t>of ACPI tables.</a:t>
            </a:r>
          </a:p>
          <a:p>
            <a:pPr lvl="1"/>
            <a:r>
              <a:rPr lang="en-US" dirty="0"/>
              <a:t>Locate the protocol and call its’ install method when the ACPI tables provided by QEMU is ready. </a:t>
            </a:r>
          </a:p>
          <a:p>
            <a:pPr lvl="1"/>
            <a:r>
              <a:rPr lang="en-US" dirty="0"/>
              <a:t>If the protocol is not installed, install directly.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PROs: </a:t>
            </a:r>
          </a:p>
          <a:p>
            <a:pPr lvl="2"/>
            <a:r>
              <a:rPr lang="en-US" dirty="0"/>
              <a:t>Extensible (If there are other requirements to modify the ACPI table on guest side).</a:t>
            </a:r>
          </a:p>
          <a:p>
            <a:pPr lvl="2"/>
            <a:r>
              <a:rPr lang="en-US" dirty="0"/>
              <a:t>Platform independent.</a:t>
            </a:r>
          </a:p>
          <a:p>
            <a:pPr lvl="1"/>
            <a:r>
              <a:rPr lang="en-US" dirty="0"/>
              <a:t>Cons:  </a:t>
            </a:r>
          </a:p>
          <a:p>
            <a:pPr lvl="2"/>
            <a:r>
              <a:rPr lang="en-US" dirty="0"/>
              <a:t>Some modifications in </a:t>
            </a:r>
            <a:r>
              <a:rPr lang="en-US" dirty="0" err="1"/>
              <a:t>QemuFwCfgAcpiPlatformDxe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A10E-247A-41AD-BDD1-5704932516E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88BFF8-17F3-432A-A7CF-8CAA11CCA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2684739"/>
            <a:ext cx="7342614" cy="222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9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93781"/>
          </a:xfrm>
        </p:spPr>
        <p:txBody>
          <a:bodyPr>
            <a:normAutofit fontScale="90000"/>
          </a:bodyPr>
          <a:lstStyle/>
          <a:p>
            <a:r>
              <a:rPr lang="en-US" dirty="0"/>
              <a:t>Option-3 --</a:t>
            </a:r>
            <a:r>
              <a:rPr lang="en-US" altLang="zh-CN" dirty="0"/>
              <a:t> Open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A10E-247A-41AD-BDD1-5704932516E5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CDB8E4-FC15-43E3-AEE6-57D4703B7BDA}"/>
              </a:ext>
            </a:extLst>
          </p:cNvPr>
          <p:cNvSpPr txBox="1">
            <a:spLocks/>
          </p:cNvSpPr>
          <p:nvPr/>
        </p:nvSpPr>
        <p:spPr>
          <a:xfrm>
            <a:off x="838201" y="1130077"/>
            <a:ext cx="10745857" cy="55913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</a:t>
            </a:r>
            <a:r>
              <a:rPr lang="en-US" dirty="0">
                <a:highlight>
                  <a:srgbClr val="FFFF00"/>
                </a:highlight>
              </a:rPr>
              <a:t>protocol notify </a:t>
            </a:r>
            <a:r>
              <a:rPr lang="en-US" dirty="0"/>
              <a:t>to trigger drivers to modify the ACPI tables.</a:t>
            </a:r>
          </a:p>
          <a:p>
            <a:pPr lvl="1"/>
            <a:r>
              <a:rPr lang="en-US" dirty="0"/>
              <a:t>Register a protocol notify in </a:t>
            </a:r>
            <a:r>
              <a:rPr lang="en-US" dirty="0" err="1"/>
              <a:t>TdxDxe</a:t>
            </a:r>
            <a:r>
              <a:rPr lang="en-US" dirty="0"/>
              <a:t> driver.</a:t>
            </a:r>
          </a:p>
          <a:p>
            <a:pPr lvl="1"/>
            <a:r>
              <a:rPr lang="en-US" dirty="0"/>
              <a:t>When the ACPI tables read from QEMU are ready, install the empty protocol and trigger the notify functions in </a:t>
            </a:r>
            <a:r>
              <a:rPr lang="en-US" dirty="0" err="1"/>
              <a:t>TdxDxe</a:t>
            </a:r>
            <a:r>
              <a:rPr lang="en-US" dirty="0"/>
              <a:t> driver.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>
                <a:highlight>
                  <a:srgbClr val="FFFF00"/>
                </a:highlight>
              </a:rPr>
              <a:t>Open</a:t>
            </a:r>
            <a:r>
              <a:rPr lang="en-US" dirty="0"/>
              <a:t>: This method is not practicable if parameters cannot be transferred when trigger the notify function.</a:t>
            </a:r>
          </a:p>
          <a:p>
            <a:pPr lvl="1"/>
            <a:r>
              <a:rPr lang="en-US" dirty="0"/>
              <a:t>PROs: </a:t>
            </a:r>
          </a:p>
          <a:p>
            <a:pPr lvl="2"/>
            <a:r>
              <a:rPr lang="en-US" dirty="0"/>
              <a:t>Fewer modifications in </a:t>
            </a:r>
            <a:r>
              <a:rPr lang="en-US" dirty="0" err="1"/>
              <a:t>QemuFwCfgAcpiPlatformDxe</a:t>
            </a:r>
            <a:r>
              <a:rPr lang="en-US" dirty="0"/>
              <a:t> than the Option-2.</a:t>
            </a:r>
          </a:p>
          <a:p>
            <a:pPr lvl="1"/>
            <a:r>
              <a:rPr lang="en-US" dirty="0"/>
              <a:t>Cons:  </a:t>
            </a:r>
          </a:p>
          <a:p>
            <a:pPr lvl="2"/>
            <a:r>
              <a:rPr lang="en-US" dirty="0"/>
              <a:t>Need to uninstall and re-install the ACPI table which need to be modified.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3C2C03-9053-4256-B864-10623CE4F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300" y="2644585"/>
            <a:ext cx="7905760" cy="20500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FFD193-3015-4152-8BBE-35C4ECD02F73}"/>
              </a:ext>
            </a:extLst>
          </p:cNvPr>
          <p:cNvSpPr txBox="1"/>
          <p:nvPr/>
        </p:nvSpPr>
        <p:spPr>
          <a:xfrm>
            <a:off x="591756" y="2764715"/>
            <a:ext cx="175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AcpiPlatformDxe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CB6A59-793C-4227-8E8D-413BF970AF77}"/>
              </a:ext>
            </a:extLst>
          </p:cNvPr>
          <p:cNvSpPr txBox="1"/>
          <p:nvPr/>
        </p:nvSpPr>
        <p:spPr>
          <a:xfrm>
            <a:off x="1131432" y="3766972"/>
            <a:ext cx="85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TdxDxe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17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065E1590AC9D4ABAE26E0F4E9FDF72" ma:contentTypeVersion="4" ma:contentTypeDescription="Create a new document." ma:contentTypeScope="" ma:versionID="3a252a742b3badad47bbb1d0c6d4227c">
  <xsd:schema xmlns:xsd="http://www.w3.org/2001/XMLSchema" xmlns:xs="http://www.w3.org/2001/XMLSchema" xmlns:p="http://schemas.microsoft.com/office/2006/metadata/properties" xmlns:ns2="c544539e-31ac-4092-a371-76c34ceb4229" targetNamespace="http://schemas.microsoft.com/office/2006/metadata/properties" ma:root="true" ma:fieldsID="fb72c512f062d3ebf6ccd9f4ee608403" ns2:_="">
    <xsd:import namespace="c544539e-31ac-4092-a371-76c34ceb42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44539e-31ac-4092-a371-76c34ceb42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751D0D-D644-41D5-B98E-1FAD31C517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44539e-31ac-4092-a371-76c34ceb42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00C0F7-0DC2-4E81-AD1A-8D338FC56E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09D9BE-4BB5-49F4-A7BB-6496B28DAD4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15817</TotalTime>
  <Words>362</Words>
  <Application>Microsoft Office PowerPoint</Application>
  <PresentationFormat>Widescreen</PresentationFormat>
  <Paragraphs>62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EDK2 – TDVF Design Overview (AcpiPlatformDxe)</vt:lpstr>
      <vt:lpstr>Background:</vt:lpstr>
      <vt:lpstr>Option-1</vt:lpstr>
      <vt:lpstr>Option-2  Preferred</vt:lpstr>
      <vt:lpstr>Option-3 -- Open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EDK2 – TDVF Design Overview (V0.5)</dc:title>
  <dc:creator>Xu, Min M</dc:creator>
  <cp:lastModifiedBy>Xu, Min M</cp:lastModifiedBy>
  <cp:revision>361</cp:revision>
  <dcterms:created xsi:type="dcterms:W3CDTF">2021-05-17T04:34:17Z</dcterms:created>
  <dcterms:modified xsi:type="dcterms:W3CDTF">2021-06-23T02:32:18Z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0x010100F9065E1590AC9D4ABAE26E0F4E9FDF72</vt:lpwstr>
  </property>
</Properties>
</file>