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01-&#20869;&#37096;&#25307;&#32856;\04-&#25299;&#23637;&#25968;&#25454;&#24211;\to%20others%20&#35843;&#36716;&#25968;&#25454;\2017&#35843;&#36716;&#21517;&#21333;&#65288;all&#65289;\2017&#24180;&#35843;&#36716;&#25968;&#25454;-&#24402;&#26723;\2017&#24180;&#35843;&#36716;&#25968;&#25454;--&#25253;&#34920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01-&#20869;&#37096;&#25307;&#32856;\04-&#25299;&#23637;&#25968;&#25454;&#24211;\to%20others%20&#35843;&#36716;&#25968;&#25454;\2017&#35843;&#36716;&#21517;&#21333;&#65288;all&#65289;\2017&#24180;&#35843;&#36716;&#25968;&#25454;-&#24402;&#26723;\2017&#24180;&#35843;&#36716;&#25968;&#25454;--&#25253;&#3492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01-&#20869;&#37096;&#25307;&#32856;\04-&#25299;&#23637;&#25968;&#25454;&#24211;\to%20others%20&#35843;&#36716;&#25968;&#25454;\2017&#35843;&#36716;&#21517;&#21333;&#65288;all&#65289;\2017&#24180;&#35843;&#36716;&#25968;&#25454;-&#24402;&#26723;\2017&#24180;&#35843;&#36716;&#25968;&#25454;--&#25253;&#34920;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lianjia\Downloads\2017110111492751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anjia\Documents\WeChat%20Files\wlh_1229\Files\2017&#24180;&#24230;&#36848;&#32844;&#25968;&#25454;(1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01-&#20869;&#37096;&#25307;&#32856;\03-&#27969;&#31243;&#21046;&#24230;\04-&#28385;&#24847;&#24230;&#35843;&#30740;\501_501_0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01-&#20869;&#37096;&#25307;&#32856;\03-&#27969;&#31243;&#21046;&#24230;\04-&#28385;&#24847;&#24230;&#35843;&#30740;\501_501_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dirty="0" smtClean="0">
                <a:solidFill>
                  <a:schemeClr val="tx1"/>
                </a:solidFill>
              </a:rPr>
              <a:t>2017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年各月内招次数与调转</a:t>
            </a:r>
            <a:r>
              <a:rPr lang="zh-CN" altLang="en-US" sz="1400" b="1" dirty="0">
                <a:solidFill>
                  <a:schemeClr val="tx1"/>
                </a:solidFill>
              </a:rPr>
              <a:t>人数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7900262467191599E-2"/>
          <c:y val="0.135032107287959"/>
          <c:w val="0.897062220163656"/>
          <c:h val="0.68497378923524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每月调转人数!$B$9</c:f>
              <c:strCache>
                <c:ptCount val="1"/>
                <c:pt idx="0">
                  <c:v>调转人数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每月调转人数!$A$10:$A$21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每月调转人数!$B$10:$B$21</c:f>
              <c:numCache>
                <c:formatCode>General</c:formatCode>
                <c:ptCount val="12"/>
                <c:pt idx="0">
                  <c:v>57</c:v>
                </c:pt>
                <c:pt idx="1">
                  <c:v>65</c:v>
                </c:pt>
                <c:pt idx="2">
                  <c:v>67</c:v>
                </c:pt>
                <c:pt idx="3">
                  <c:v>30</c:v>
                </c:pt>
                <c:pt idx="4">
                  <c:v>649</c:v>
                </c:pt>
                <c:pt idx="5">
                  <c:v>260</c:v>
                </c:pt>
                <c:pt idx="6">
                  <c:v>360</c:v>
                </c:pt>
                <c:pt idx="7">
                  <c:v>157</c:v>
                </c:pt>
                <c:pt idx="8">
                  <c:v>373</c:v>
                </c:pt>
                <c:pt idx="9">
                  <c:v>349</c:v>
                </c:pt>
                <c:pt idx="10">
                  <c:v>104</c:v>
                </c:pt>
                <c:pt idx="11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EB-4B74-997C-0ED84B86F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7955584"/>
        <c:axId val="138002432"/>
      </c:barChart>
      <c:catAx>
        <c:axId val="13795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002432"/>
        <c:crosses val="autoZero"/>
        <c:auto val="1"/>
        <c:lblAlgn val="ctr"/>
        <c:lblOffset val="100"/>
        <c:noMultiLvlLbl val="0"/>
      </c:catAx>
      <c:valAx>
        <c:axId val="138002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95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110848007684399"/>
          <c:y val="0.922638004028564"/>
          <c:w val="0.25483357714784199"/>
          <c:h val="6.69432954705178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sz="1400" dirty="0"/>
              <a:t>2017</a:t>
            </a:r>
            <a:r>
              <a:rPr lang="zh-CN" sz="1400" dirty="0"/>
              <a:t>年各城市</a:t>
            </a:r>
            <a:r>
              <a:rPr lang="en-US" sz="1400" dirty="0"/>
              <a:t>/</a:t>
            </a:r>
            <a:r>
              <a:rPr lang="zh-CN" sz="1400" dirty="0"/>
              <a:t>事业部调入总人数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0380888896999402E-2"/>
          <c:y val="0.16754002361812301"/>
          <c:w val="0.93249972974547701"/>
          <c:h val="0.32350597794952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各城市调入人数!$N$1</c:f>
              <c:strCache>
                <c:ptCount val="1"/>
                <c:pt idx="0">
                  <c:v>总计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各城市调入人数!$I$2:$I$41</c:f>
              <c:strCache>
                <c:ptCount val="40"/>
                <c:pt idx="0">
                  <c:v>德佑</c:v>
                </c:pt>
                <c:pt idx="1">
                  <c:v>上海</c:v>
                </c:pt>
                <c:pt idx="2">
                  <c:v>石家庄</c:v>
                </c:pt>
                <c:pt idx="3">
                  <c:v>西安</c:v>
                </c:pt>
                <c:pt idx="4">
                  <c:v>无锡</c:v>
                </c:pt>
                <c:pt idx="5">
                  <c:v>北京</c:v>
                </c:pt>
                <c:pt idx="6">
                  <c:v>天津</c:v>
                </c:pt>
                <c:pt idx="7">
                  <c:v>三河</c:v>
                </c:pt>
                <c:pt idx="8">
                  <c:v>合肥</c:v>
                </c:pt>
                <c:pt idx="9">
                  <c:v>珠海</c:v>
                </c:pt>
                <c:pt idx="10">
                  <c:v>北京旅居</c:v>
                </c:pt>
                <c:pt idx="11">
                  <c:v>成都</c:v>
                </c:pt>
                <c:pt idx="12">
                  <c:v>济南</c:v>
                </c:pt>
                <c:pt idx="13">
                  <c:v>武汉</c:v>
                </c:pt>
                <c:pt idx="14">
                  <c:v>三亚旅居</c:v>
                </c:pt>
                <c:pt idx="15">
                  <c:v>沈阳</c:v>
                </c:pt>
                <c:pt idx="16">
                  <c:v>东莞</c:v>
                </c:pt>
                <c:pt idx="17">
                  <c:v>太原</c:v>
                </c:pt>
                <c:pt idx="18">
                  <c:v>南京</c:v>
                </c:pt>
                <c:pt idx="19">
                  <c:v>青岛</c:v>
                </c:pt>
                <c:pt idx="20">
                  <c:v>海口旅居</c:v>
                </c:pt>
                <c:pt idx="21">
                  <c:v>深圳</c:v>
                </c:pt>
                <c:pt idx="22">
                  <c:v>大连</c:v>
                </c:pt>
                <c:pt idx="23">
                  <c:v>陵万旅居</c:v>
                </c:pt>
                <c:pt idx="24">
                  <c:v>杭州</c:v>
                </c:pt>
                <c:pt idx="25">
                  <c:v>重庆</c:v>
                </c:pt>
                <c:pt idx="26">
                  <c:v>昆明旅居</c:v>
                </c:pt>
                <c:pt idx="27">
                  <c:v>版纳旅居</c:v>
                </c:pt>
                <c:pt idx="28">
                  <c:v>河南方德</c:v>
                </c:pt>
                <c:pt idx="29">
                  <c:v>长沙</c:v>
                </c:pt>
                <c:pt idx="30">
                  <c:v>平台</c:v>
                </c:pt>
                <c:pt idx="31">
                  <c:v>厦门</c:v>
                </c:pt>
                <c:pt idx="32">
                  <c:v>惠州</c:v>
                </c:pt>
                <c:pt idx="33">
                  <c:v>文琼旅居</c:v>
                </c:pt>
                <c:pt idx="34">
                  <c:v>烟台</c:v>
                </c:pt>
                <c:pt idx="35">
                  <c:v>大理旅居</c:v>
                </c:pt>
                <c:pt idx="36">
                  <c:v>苏州</c:v>
                </c:pt>
                <c:pt idx="37">
                  <c:v>海外</c:v>
                </c:pt>
                <c:pt idx="38">
                  <c:v>广州</c:v>
                </c:pt>
                <c:pt idx="39">
                  <c:v>中山</c:v>
                </c:pt>
              </c:strCache>
            </c:strRef>
          </c:cat>
          <c:val>
            <c:numRef>
              <c:f>各城市调入人数!$N$2:$N$41</c:f>
              <c:numCache>
                <c:formatCode>General</c:formatCode>
                <c:ptCount val="40"/>
                <c:pt idx="0">
                  <c:v>416</c:v>
                </c:pt>
                <c:pt idx="1">
                  <c:v>327</c:v>
                </c:pt>
                <c:pt idx="2">
                  <c:v>233</c:v>
                </c:pt>
                <c:pt idx="3">
                  <c:v>223</c:v>
                </c:pt>
                <c:pt idx="4">
                  <c:v>164</c:v>
                </c:pt>
                <c:pt idx="5">
                  <c:v>127</c:v>
                </c:pt>
                <c:pt idx="6">
                  <c:v>103</c:v>
                </c:pt>
                <c:pt idx="7">
                  <c:v>103</c:v>
                </c:pt>
                <c:pt idx="8">
                  <c:v>102</c:v>
                </c:pt>
                <c:pt idx="9">
                  <c:v>92</c:v>
                </c:pt>
                <c:pt idx="10">
                  <c:v>82</c:v>
                </c:pt>
                <c:pt idx="11">
                  <c:v>66</c:v>
                </c:pt>
                <c:pt idx="12">
                  <c:v>62</c:v>
                </c:pt>
                <c:pt idx="13">
                  <c:v>56</c:v>
                </c:pt>
                <c:pt idx="14">
                  <c:v>54</c:v>
                </c:pt>
                <c:pt idx="15">
                  <c:v>37</c:v>
                </c:pt>
                <c:pt idx="16">
                  <c:v>32</c:v>
                </c:pt>
                <c:pt idx="17">
                  <c:v>32</c:v>
                </c:pt>
                <c:pt idx="18">
                  <c:v>30</c:v>
                </c:pt>
                <c:pt idx="19">
                  <c:v>30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26</c:v>
                </c:pt>
                <c:pt idx="24">
                  <c:v>25</c:v>
                </c:pt>
                <c:pt idx="25">
                  <c:v>21</c:v>
                </c:pt>
                <c:pt idx="26">
                  <c:v>18</c:v>
                </c:pt>
                <c:pt idx="27">
                  <c:v>18</c:v>
                </c:pt>
                <c:pt idx="28">
                  <c:v>16</c:v>
                </c:pt>
                <c:pt idx="29">
                  <c:v>14</c:v>
                </c:pt>
                <c:pt idx="30">
                  <c:v>10</c:v>
                </c:pt>
                <c:pt idx="31">
                  <c:v>8</c:v>
                </c:pt>
                <c:pt idx="32">
                  <c:v>7</c:v>
                </c:pt>
                <c:pt idx="33">
                  <c:v>5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E0-4582-A966-D2B6DE922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8044544"/>
        <c:axId val="138046080"/>
      </c:barChart>
      <c:lineChart>
        <c:grouping val="standard"/>
        <c:varyColors val="0"/>
        <c:ser>
          <c:idx val="1"/>
          <c:order val="1"/>
          <c:tx>
            <c:strRef>
              <c:f>各城市调入人数!$O$1</c:f>
              <c:strCache>
                <c:ptCount val="1"/>
                <c:pt idx="0">
                  <c:v>中位数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dLbls>
            <c:dLbl>
              <c:idx val="39"/>
              <c:layout>
                <c:manualLayout>
                  <c:x val="-3.4038456923286144E-2"/>
                  <c:y val="-0.11272951349401573"/>
                </c:manualLayout>
              </c:layout>
              <c:tx>
                <c:rich>
                  <a:bodyPr rot="0" vert="horz"/>
                  <a:lstStyle/>
                  <a:p>
                    <a:pPr>
                      <a:defRPr>
                        <a:solidFill>
                          <a:srgbClr val="FFC000"/>
                        </a:solidFill>
                      </a:defRPr>
                    </a:pPr>
                    <a:r>
                      <a:rPr lang="zh-CN" altLang="en-US" dirty="0" smtClean="0">
                        <a:solidFill>
                          <a:srgbClr val="FFC000"/>
                        </a:solidFill>
                      </a:rPr>
                      <a:t>中位值</a:t>
                    </a:r>
                    <a:r>
                      <a:rPr lang="en-US" altLang="zh-CN" dirty="0" smtClean="0">
                        <a:solidFill>
                          <a:srgbClr val="FFC000"/>
                        </a:solidFill>
                      </a:rPr>
                      <a:t>29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1D9-47F5-AF12-94C329DFC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各城市调入人数!$I$2:$I$41</c:f>
              <c:strCache>
                <c:ptCount val="40"/>
                <c:pt idx="0">
                  <c:v>德佑</c:v>
                </c:pt>
                <c:pt idx="1">
                  <c:v>上海</c:v>
                </c:pt>
                <c:pt idx="2">
                  <c:v>石家庄</c:v>
                </c:pt>
                <c:pt idx="3">
                  <c:v>西安</c:v>
                </c:pt>
                <c:pt idx="4">
                  <c:v>无锡</c:v>
                </c:pt>
                <c:pt idx="5">
                  <c:v>北京</c:v>
                </c:pt>
                <c:pt idx="6">
                  <c:v>天津</c:v>
                </c:pt>
                <c:pt idx="7">
                  <c:v>三河</c:v>
                </c:pt>
                <c:pt idx="8">
                  <c:v>合肥</c:v>
                </c:pt>
                <c:pt idx="9">
                  <c:v>珠海</c:v>
                </c:pt>
                <c:pt idx="10">
                  <c:v>北京旅居</c:v>
                </c:pt>
                <c:pt idx="11">
                  <c:v>成都</c:v>
                </c:pt>
                <c:pt idx="12">
                  <c:v>济南</c:v>
                </c:pt>
                <c:pt idx="13">
                  <c:v>武汉</c:v>
                </c:pt>
                <c:pt idx="14">
                  <c:v>三亚旅居</c:v>
                </c:pt>
                <c:pt idx="15">
                  <c:v>沈阳</c:v>
                </c:pt>
                <c:pt idx="16">
                  <c:v>东莞</c:v>
                </c:pt>
                <c:pt idx="17">
                  <c:v>太原</c:v>
                </c:pt>
                <c:pt idx="18">
                  <c:v>南京</c:v>
                </c:pt>
                <c:pt idx="19">
                  <c:v>青岛</c:v>
                </c:pt>
                <c:pt idx="20">
                  <c:v>海口旅居</c:v>
                </c:pt>
                <c:pt idx="21">
                  <c:v>深圳</c:v>
                </c:pt>
                <c:pt idx="22">
                  <c:v>大连</c:v>
                </c:pt>
                <c:pt idx="23">
                  <c:v>陵万旅居</c:v>
                </c:pt>
                <c:pt idx="24">
                  <c:v>杭州</c:v>
                </c:pt>
                <c:pt idx="25">
                  <c:v>重庆</c:v>
                </c:pt>
                <c:pt idx="26">
                  <c:v>昆明旅居</c:v>
                </c:pt>
                <c:pt idx="27">
                  <c:v>版纳旅居</c:v>
                </c:pt>
                <c:pt idx="28">
                  <c:v>河南方德</c:v>
                </c:pt>
                <c:pt idx="29">
                  <c:v>长沙</c:v>
                </c:pt>
                <c:pt idx="30">
                  <c:v>平台</c:v>
                </c:pt>
                <c:pt idx="31">
                  <c:v>厦门</c:v>
                </c:pt>
                <c:pt idx="32">
                  <c:v>惠州</c:v>
                </c:pt>
                <c:pt idx="33">
                  <c:v>文琼旅居</c:v>
                </c:pt>
                <c:pt idx="34">
                  <c:v>烟台</c:v>
                </c:pt>
                <c:pt idx="35">
                  <c:v>大理旅居</c:v>
                </c:pt>
                <c:pt idx="36">
                  <c:v>苏州</c:v>
                </c:pt>
                <c:pt idx="37">
                  <c:v>海外</c:v>
                </c:pt>
                <c:pt idx="38">
                  <c:v>广州</c:v>
                </c:pt>
                <c:pt idx="39">
                  <c:v>中山</c:v>
                </c:pt>
              </c:strCache>
            </c:strRef>
          </c:cat>
          <c:val>
            <c:numRef>
              <c:f>各城市调入人数!$O$2:$O$41</c:f>
              <c:numCache>
                <c:formatCode>General</c:formatCode>
                <c:ptCount val="40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29</c:v>
                </c:pt>
                <c:pt idx="5">
                  <c:v>29</c:v>
                </c:pt>
                <c:pt idx="6">
                  <c:v>29</c:v>
                </c:pt>
                <c:pt idx="7">
                  <c:v>29</c:v>
                </c:pt>
                <c:pt idx="8">
                  <c:v>29</c:v>
                </c:pt>
                <c:pt idx="9">
                  <c:v>29</c:v>
                </c:pt>
                <c:pt idx="10">
                  <c:v>29</c:v>
                </c:pt>
                <c:pt idx="11">
                  <c:v>29</c:v>
                </c:pt>
                <c:pt idx="12">
                  <c:v>29</c:v>
                </c:pt>
                <c:pt idx="13">
                  <c:v>29</c:v>
                </c:pt>
                <c:pt idx="14">
                  <c:v>29</c:v>
                </c:pt>
                <c:pt idx="15">
                  <c:v>29</c:v>
                </c:pt>
                <c:pt idx="16">
                  <c:v>29</c:v>
                </c:pt>
                <c:pt idx="17">
                  <c:v>29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0-4582-A966-D2B6DE922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044544"/>
        <c:axId val="138046080"/>
      </c:lineChart>
      <c:catAx>
        <c:axId val="13804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eaVert"/>
          <a:lstStyle/>
          <a:p>
            <a:pPr>
              <a:defRPr/>
            </a:pPr>
            <a:endParaRPr lang="zh-CN"/>
          </a:p>
        </c:txPr>
        <c:crossAx val="138046080"/>
        <c:crosses val="autoZero"/>
        <c:auto val="1"/>
        <c:lblAlgn val="ctr"/>
        <c:lblOffset val="100"/>
        <c:noMultiLvlLbl val="0"/>
      </c:catAx>
      <c:valAx>
        <c:axId val="138046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3804454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022691477066834"/>
          <c:y val="1.6051207288989486E-2"/>
          <c:w val="0.15246523535672099"/>
          <c:h val="6.3286021256310401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  <a:latin typeface="+mn-ea"/>
          <a:ea typeface="+mn-ea"/>
        </a:defRPr>
      </a:pPr>
      <a:endParaRPr lang="zh-C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1400"/>
            </a:pPr>
            <a:r>
              <a:rPr lang="en-US" sz="1400"/>
              <a:t>2017</a:t>
            </a:r>
            <a:r>
              <a:rPr lang="zh-CN" sz="1400"/>
              <a:t>年各城市</a:t>
            </a:r>
            <a:r>
              <a:rPr lang="en-US" sz="1400"/>
              <a:t>/</a:t>
            </a:r>
            <a:r>
              <a:rPr lang="zh-CN" sz="1400"/>
              <a:t>事业部调出总人数</a:t>
            </a:r>
          </a:p>
        </c:rich>
      </c:tx>
      <c:layout>
        <c:manualLayout>
          <c:xMode val="edge"/>
          <c:yMode val="edge"/>
          <c:x val="0.362458555012584"/>
          <c:y val="0.2554680664916880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18096308593493E-2"/>
          <c:y val="0.31853018372703401"/>
          <c:w val="0.93997489506825405"/>
          <c:h val="0.41224874449748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Sheet16!$E$3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Sheet16!$D$4:$D$34</c:f>
              <c:strCache>
                <c:ptCount val="31"/>
                <c:pt idx="0">
                  <c:v>北京</c:v>
                </c:pt>
                <c:pt idx="1">
                  <c:v>三河</c:v>
                </c:pt>
                <c:pt idx="2">
                  <c:v>上海</c:v>
                </c:pt>
                <c:pt idx="3">
                  <c:v>南京</c:v>
                </c:pt>
                <c:pt idx="4">
                  <c:v>深圳</c:v>
                </c:pt>
                <c:pt idx="5">
                  <c:v>苏州</c:v>
                </c:pt>
                <c:pt idx="6">
                  <c:v>成都</c:v>
                </c:pt>
                <c:pt idx="7">
                  <c:v>杭州</c:v>
                </c:pt>
                <c:pt idx="8">
                  <c:v>天津</c:v>
                </c:pt>
                <c:pt idx="9">
                  <c:v>大连</c:v>
                </c:pt>
                <c:pt idx="10">
                  <c:v>平台</c:v>
                </c:pt>
                <c:pt idx="11">
                  <c:v>济南</c:v>
                </c:pt>
                <c:pt idx="12">
                  <c:v>青岛</c:v>
                </c:pt>
                <c:pt idx="13">
                  <c:v>厦门</c:v>
                </c:pt>
                <c:pt idx="14">
                  <c:v>北京旅居</c:v>
                </c:pt>
                <c:pt idx="15">
                  <c:v>西安</c:v>
                </c:pt>
                <c:pt idx="16">
                  <c:v>重庆</c:v>
                </c:pt>
                <c:pt idx="17">
                  <c:v>其他</c:v>
                </c:pt>
                <c:pt idx="18">
                  <c:v>沈阳</c:v>
                </c:pt>
                <c:pt idx="19">
                  <c:v>石家庄</c:v>
                </c:pt>
                <c:pt idx="20">
                  <c:v>德佑</c:v>
                </c:pt>
                <c:pt idx="21">
                  <c:v>长沙</c:v>
                </c:pt>
                <c:pt idx="22">
                  <c:v>烟台</c:v>
                </c:pt>
                <c:pt idx="23">
                  <c:v>海口旅居</c:v>
                </c:pt>
                <c:pt idx="24">
                  <c:v>武汉</c:v>
                </c:pt>
                <c:pt idx="25">
                  <c:v>海外</c:v>
                </c:pt>
                <c:pt idx="26">
                  <c:v>东莞</c:v>
                </c:pt>
                <c:pt idx="27">
                  <c:v>广州</c:v>
                </c:pt>
                <c:pt idx="28">
                  <c:v>三亚旅居</c:v>
                </c:pt>
                <c:pt idx="29">
                  <c:v>合肥</c:v>
                </c:pt>
                <c:pt idx="30">
                  <c:v>无锡</c:v>
                </c:pt>
              </c:strCache>
            </c:strRef>
          </c:cat>
          <c:val>
            <c:numRef>
              <c:f>Sheet16!$E$4:$E$34</c:f>
              <c:numCache>
                <c:formatCode>General</c:formatCode>
                <c:ptCount val="31"/>
                <c:pt idx="0">
                  <c:v>1757</c:v>
                </c:pt>
                <c:pt idx="1">
                  <c:v>172</c:v>
                </c:pt>
                <c:pt idx="2">
                  <c:v>131</c:v>
                </c:pt>
                <c:pt idx="3">
                  <c:v>106</c:v>
                </c:pt>
                <c:pt idx="4">
                  <c:v>85</c:v>
                </c:pt>
                <c:pt idx="5">
                  <c:v>57</c:v>
                </c:pt>
                <c:pt idx="6">
                  <c:v>52</c:v>
                </c:pt>
                <c:pt idx="7">
                  <c:v>51</c:v>
                </c:pt>
                <c:pt idx="8">
                  <c:v>45</c:v>
                </c:pt>
                <c:pt idx="9">
                  <c:v>22</c:v>
                </c:pt>
                <c:pt idx="10">
                  <c:v>21</c:v>
                </c:pt>
                <c:pt idx="11">
                  <c:v>21</c:v>
                </c:pt>
                <c:pt idx="12">
                  <c:v>21</c:v>
                </c:pt>
                <c:pt idx="13">
                  <c:v>15</c:v>
                </c:pt>
                <c:pt idx="14">
                  <c:v>14</c:v>
                </c:pt>
                <c:pt idx="15">
                  <c:v>12</c:v>
                </c:pt>
                <c:pt idx="16">
                  <c:v>9</c:v>
                </c:pt>
                <c:pt idx="17">
                  <c:v>9</c:v>
                </c:pt>
                <c:pt idx="18">
                  <c:v>7</c:v>
                </c:pt>
                <c:pt idx="19">
                  <c:v>6</c:v>
                </c:pt>
                <c:pt idx="20">
                  <c:v>5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4-4D19-BFDF-7E42532FA3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8100096"/>
        <c:axId val="138110080"/>
      </c:barChart>
      <c:lineChart>
        <c:grouping val="standard"/>
        <c:varyColors val="0"/>
        <c:ser>
          <c:idx val="1"/>
          <c:order val="1"/>
          <c:tx>
            <c:strRef>
              <c:f>Sheet16!$F$3</c:f>
              <c:strCache>
                <c:ptCount val="1"/>
                <c:pt idx="0">
                  <c:v>中位数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dLbls>
            <c:dLbl>
              <c:idx val="30"/>
              <c:layout>
                <c:manualLayout>
                  <c:x val="-3.7414732363178341E-2"/>
                  <c:y val="-0.14422180411646274"/>
                </c:manualLayout>
              </c:layout>
              <c:tx>
                <c:rich>
                  <a:bodyPr rot="0" vert="horz"/>
                  <a:lstStyle/>
                  <a:p>
                    <a:pPr>
                      <a:defRPr>
                        <a:solidFill>
                          <a:srgbClr val="FFC000"/>
                        </a:solidFill>
                      </a:defRPr>
                    </a:pPr>
                    <a:r>
                      <a:rPr lang="zh-CN" altLang="en-US" dirty="0" smtClean="0">
                        <a:solidFill>
                          <a:srgbClr val="FFC000"/>
                        </a:solidFill>
                      </a:rPr>
                      <a:t>中位值</a:t>
                    </a:r>
                    <a:r>
                      <a:rPr lang="en-US" altLang="zh-CN" dirty="0" smtClean="0">
                        <a:solidFill>
                          <a:srgbClr val="FFC000"/>
                        </a:solidFill>
                      </a:rPr>
                      <a:t>12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D7F-4C49-BF42-85EBC4D639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Sheet16!$D$4:$D$34</c:f>
              <c:strCache>
                <c:ptCount val="31"/>
                <c:pt idx="0">
                  <c:v>北京</c:v>
                </c:pt>
                <c:pt idx="1">
                  <c:v>三河</c:v>
                </c:pt>
                <c:pt idx="2">
                  <c:v>上海</c:v>
                </c:pt>
                <c:pt idx="3">
                  <c:v>南京</c:v>
                </c:pt>
                <c:pt idx="4">
                  <c:v>深圳</c:v>
                </c:pt>
                <c:pt idx="5">
                  <c:v>苏州</c:v>
                </c:pt>
                <c:pt idx="6">
                  <c:v>成都</c:v>
                </c:pt>
                <c:pt idx="7">
                  <c:v>杭州</c:v>
                </c:pt>
                <c:pt idx="8">
                  <c:v>天津</c:v>
                </c:pt>
                <c:pt idx="9">
                  <c:v>大连</c:v>
                </c:pt>
                <c:pt idx="10">
                  <c:v>平台</c:v>
                </c:pt>
                <c:pt idx="11">
                  <c:v>济南</c:v>
                </c:pt>
                <c:pt idx="12">
                  <c:v>青岛</c:v>
                </c:pt>
                <c:pt idx="13">
                  <c:v>厦门</c:v>
                </c:pt>
                <c:pt idx="14">
                  <c:v>北京旅居</c:v>
                </c:pt>
                <c:pt idx="15">
                  <c:v>西安</c:v>
                </c:pt>
                <c:pt idx="16">
                  <c:v>重庆</c:v>
                </c:pt>
                <c:pt idx="17">
                  <c:v>其他</c:v>
                </c:pt>
                <c:pt idx="18">
                  <c:v>沈阳</c:v>
                </c:pt>
                <c:pt idx="19">
                  <c:v>石家庄</c:v>
                </c:pt>
                <c:pt idx="20">
                  <c:v>德佑</c:v>
                </c:pt>
                <c:pt idx="21">
                  <c:v>长沙</c:v>
                </c:pt>
                <c:pt idx="22">
                  <c:v>烟台</c:v>
                </c:pt>
                <c:pt idx="23">
                  <c:v>海口旅居</c:v>
                </c:pt>
                <c:pt idx="24">
                  <c:v>武汉</c:v>
                </c:pt>
                <c:pt idx="25">
                  <c:v>海外</c:v>
                </c:pt>
                <c:pt idx="26">
                  <c:v>东莞</c:v>
                </c:pt>
                <c:pt idx="27">
                  <c:v>广州</c:v>
                </c:pt>
                <c:pt idx="28">
                  <c:v>三亚旅居</c:v>
                </c:pt>
                <c:pt idx="29">
                  <c:v>合肥</c:v>
                </c:pt>
                <c:pt idx="30">
                  <c:v>无锡</c:v>
                </c:pt>
              </c:strCache>
            </c:strRef>
          </c:cat>
          <c:val>
            <c:numRef>
              <c:f>Sheet16!$F$4:$F$34</c:f>
              <c:numCache>
                <c:formatCode>General</c:formatCode>
                <c:ptCount val="31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84-4D19-BFDF-7E42532FA3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00096"/>
        <c:axId val="138110080"/>
      </c:lineChart>
      <c:catAx>
        <c:axId val="13810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eaVert"/>
          <a:lstStyle/>
          <a:p>
            <a:pPr>
              <a:defRPr/>
            </a:pPr>
            <a:endParaRPr lang="zh-CN"/>
          </a:p>
        </c:txPr>
        <c:crossAx val="138110080"/>
        <c:crosses val="autoZero"/>
        <c:auto val="1"/>
        <c:lblAlgn val="ctr"/>
        <c:lblOffset val="100"/>
        <c:noMultiLvlLbl val="0"/>
      </c:catAx>
      <c:valAx>
        <c:axId val="138110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38100096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  <a:latin typeface="+mn-ea"/>
          <a:ea typeface="+mn-ea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1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员工调转的原因统计</a:t>
            </a:r>
          </a:p>
        </c:rich>
      </c:tx>
      <c:layout>
        <c:manualLayout>
          <c:xMode val="edge"/>
          <c:yMode val="edge"/>
          <c:x val="0.28503870615282956"/>
          <c:y val="6.6535071757700811E-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'[20171101114927512.xlsx]调转感受'!$D$41</c:f>
              <c:strCache>
                <c:ptCount val="1"/>
                <c:pt idx="0">
                  <c:v>占比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32-4756-B7B0-0457F0A36C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32-4756-B7B0-0457F0A36C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32-4756-B7B0-0457F0A36C22}"/>
              </c:ext>
            </c:extLst>
          </c:dPt>
          <c:dLbls>
            <c:dLbl>
              <c:idx val="0"/>
              <c:layout>
                <c:manualLayout>
                  <c:x val="2.2581614315719891E-2"/>
                  <c:y val="-0.132571146385040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3513430508319"/>
                      <c:h val="9.699547149477744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F32-4756-B7B0-0457F0A36C22}"/>
                </c:ext>
              </c:extLst>
            </c:dLbl>
            <c:dLbl>
              <c:idx val="1"/>
              <c:layout>
                <c:manualLayout>
                  <c:x val="-2.0793240615548009E-2"/>
                  <c:y val="-1.9696773512522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32-4756-B7B0-0457F0A36C22}"/>
                </c:ext>
              </c:extLst>
            </c:dLbl>
            <c:dLbl>
              <c:idx val="2"/>
              <c:layout>
                <c:manualLayout>
                  <c:x val="-1.3761012250693913E-2"/>
                  <c:y val="-4.24716993247291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F32-4756-B7B0-0457F0A36C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'[20171101114927512.xlsx]调转感受'!$A$42:$A$44</c:f>
              <c:strCache>
                <c:ptCount val="3"/>
                <c:pt idx="0">
                  <c:v>求发展</c:v>
                </c:pt>
                <c:pt idx="1">
                  <c:v>个人原因</c:v>
                </c:pt>
                <c:pt idx="2">
                  <c:v>家庭原因</c:v>
                </c:pt>
              </c:strCache>
            </c:strRef>
          </c:cat>
          <c:val>
            <c:numRef>
              <c:f>'[20171101114927512.xlsx]调转感受'!$D$42:$D$44</c:f>
              <c:numCache>
                <c:formatCode>0%</c:formatCode>
                <c:ptCount val="3"/>
                <c:pt idx="0">
                  <c:v>0.59459459459459496</c:v>
                </c:pt>
                <c:pt idx="1">
                  <c:v>0.27027027027027001</c:v>
                </c:pt>
                <c:pt idx="2">
                  <c:v>0.135135135135135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32-4756-B7B0-0457F0A36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sz="1400" dirty="0"/>
              <a:t>2017</a:t>
            </a:r>
            <a:r>
              <a:rPr lang="zh-CN" sz="1400" dirty="0"/>
              <a:t>年上半年、下半年人均调转补助与调转人数对比</a:t>
            </a:r>
          </a:p>
        </c:rich>
      </c:tx>
      <c:layout>
        <c:manualLayout>
          <c:xMode val="edge"/>
          <c:yMode val="edge"/>
          <c:x val="0.12111994955979821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9766312869324288E-2"/>
          <c:y val="0.24677850393373021"/>
          <c:w val="0.85481564026701073"/>
          <c:h val="0.555195992729190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人均调转成本（万元）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Sheet1!$C$2:$D$2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12.59</c:v>
                </c:pt>
                <c:pt idx="1">
                  <c:v>4.8899999999999997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75-4F88-BB50-ADD265440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8246016"/>
        <c:axId val="138247552"/>
      </c:barChart>
      <c:lineChart>
        <c:grouping val="standard"/>
        <c:varyColors val="0"/>
        <c:ser>
          <c:idx val="1"/>
          <c:order val="1"/>
          <c:tx>
            <c:strRef>
              <c:f>Sheet1!$B$4</c:f>
              <c:strCache>
                <c:ptCount val="1"/>
                <c:pt idx="0">
                  <c:v>调转人数（人）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Sheet1!$C$2:$D$2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1128</c:v>
                </c:pt>
                <c:pt idx="1">
                  <c:v>1507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75-4F88-BB50-ADD265440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5456"/>
        <c:axId val="138273920"/>
      </c:lineChart>
      <c:catAx>
        <c:axId val="13824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38247552"/>
        <c:crosses val="autoZero"/>
        <c:auto val="1"/>
        <c:lblAlgn val="ctr"/>
        <c:lblOffset val="100"/>
        <c:noMultiLvlLbl val="0"/>
      </c:catAx>
      <c:valAx>
        <c:axId val="138247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050"/>
            </a:pPr>
            <a:endParaRPr lang="zh-CN"/>
          </a:p>
        </c:txPr>
        <c:crossAx val="138246016"/>
        <c:crosses val="autoZero"/>
        <c:crossBetween val="between"/>
      </c:valAx>
      <c:valAx>
        <c:axId val="1382739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050"/>
            </a:pPr>
            <a:endParaRPr lang="zh-CN"/>
          </a:p>
        </c:txPr>
        <c:crossAx val="138275456"/>
        <c:crosses val="max"/>
        <c:crossBetween val="between"/>
      </c:valAx>
      <c:catAx>
        <c:axId val="138275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8273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1" dirty="0">
                <a:solidFill>
                  <a:schemeClr val="tx1"/>
                </a:solidFill>
              </a:rPr>
              <a:t>员工对调入方公司满意度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'删减版图表-作图'!$T$1</c:f>
              <c:strCache>
                <c:ptCount val="1"/>
                <c:pt idx="0">
                  <c:v>满意度</c:v>
                </c:pt>
              </c:strCache>
            </c:strRef>
          </c:tx>
          <c:spPr>
            <a:solidFill>
              <a:srgbClr val="00A75B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'删减版图表-作图'!$M$2:$M$25</c:f>
              <c:strCache>
                <c:ptCount val="24"/>
                <c:pt idx="0">
                  <c:v>大连</c:v>
                </c:pt>
                <c:pt idx="1">
                  <c:v>沈阳</c:v>
                </c:pt>
                <c:pt idx="2">
                  <c:v>东莞</c:v>
                </c:pt>
                <c:pt idx="3">
                  <c:v>上海</c:v>
                </c:pt>
                <c:pt idx="4">
                  <c:v>陵万旅居</c:v>
                </c:pt>
                <c:pt idx="5">
                  <c:v>三河</c:v>
                </c:pt>
                <c:pt idx="6">
                  <c:v>海口旅居</c:v>
                </c:pt>
                <c:pt idx="7">
                  <c:v>北京旅居</c:v>
                </c:pt>
                <c:pt idx="8">
                  <c:v>无锡</c:v>
                </c:pt>
                <c:pt idx="9">
                  <c:v>杭州</c:v>
                </c:pt>
                <c:pt idx="10">
                  <c:v>珠海</c:v>
                </c:pt>
                <c:pt idx="11">
                  <c:v>西安</c:v>
                </c:pt>
                <c:pt idx="12">
                  <c:v>天津</c:v>
                </c:pt>
                <c:pt idx="13">
                  <c:v>太原新房</c:v>
                </c:pt>
                <c:pt idx="14">
                  <c:v>长沙</c:v>
                </c:pt>
                <c:pt idx="15">
                  <c:v>北京</c:v>
                </c:pt>
                <c:pt idx="16">
                  <c:v>重庆</c:v>
                </c:pt>
                <c:pt idx="17">
                  <c:v>版纳旅居</c:v>
                </c:pt>
                <c:pt idx="18">
                  <c:v>三亚旅居</c:v>
                </c:pt>
                <c:pt idx="19">
                  <c:v>成都</c:v>
                </c:pt>
                <c:pt idx="20">
                  <c:v>南京</c:v>
                </c:pt>
                <c:pt idx="21">
                  <c:v>石家庄</c:v>
                </c:pt>
                <c:pt idx="22">
                  <c:v>德佑</c:v>
                </c:pt>
                <c:pt idx="23">
                  <c:v>武汉</c:v>
                </c:pt>
              </c:strCache>
            </c:strRef>
          </c:cat>
          <c:val>
            <c:numRef>
              <c:f>'删减版图表-作图'!$T$2:$T$25</c:f>
              <c:numCache>
                <c:formatCode>0.0_ </c:formatCode>
                <c:ptCount val="24"/>
                <c:pt idx="0">
                  <c:v>4.979166666666667</c:v>
                </c:pt>
                <c:pt idx="1">
                  <c:v>4.9423076923076925</c:v>
                </c:pt>
                <c:pt idx="2">
                  <c:v>4.8250000000000002</c:v>
                </c:pt>
                <c:pt idx="3">
                  <c:v>4.7692307692307692</c:v>
                </c:pt>
                <c:pt idx="4">
                  <c:v>4.75</c:v>
                </c:pt>
                <c:pt idx="5">
                  <c:v>4.75</c:v>
                </c:pt>
                <c:pt idx="6">
                  <c:v>4.7410714285714288</c:v>
                </c:pt>
                <c:pt idx="7">
                  <c:v>4.713541666666667</c:v>
                </c:pt>
                <c:pt idx="8">
                  <c:v>4.6399999999999997</c:v>
                </c:pt>
                <c:pt idx="9">
                  <c:v>4.6388888888888893</c:v>
                </c:pt>
                <c:pt idx="10">
                  <c:v>4.6383928571428568</c:v>
                </c:pt>
                <c:pt idx="11">
                  <c:v>4.625</c:v>
                </c:pt>
                <c:pt idx="12">
                  <c:v>4.55</c:v>
                </c:pt>
                <c:pt idx="13">
                  <c:v>4.5333333333333332</c:v>
                </c:pt>
                <c:pt idx="14">
                  <c:v>4.45</c:v>
                </c:pt>
                <c:pt idx="15">
                  <c:v>4.4464285714285712</c:v>
                </c:pt>
                <c:pt idx="16">
                  <c:v>4.3571428571428568</c:v>
                </c:pt>
                <c:pt idx="17">
                  <c:v>4.25</c:v>
                </c:pt>
                <c:pt idx="18">
                  <c:v>4.2222222222222223</c:v>
                </c:pt>
                <c:pt idx="19">
                  <c:v>4.203125</c:v>
                </c:pt>
                <c:pt idx="20">
                  <c:v>4.2</c:v>
                </c:pt>
                <c:pt idx="21">
                  <c:v>4.0961538461538458</c:v>
                </c:pt>
                <c:pt idx="22">
                  <c:v>3.8287037037037037</c:v>
                </c:pt>
                <c:pt idx="23">
                  <c:v>3.5416666666666665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6D-4F21-8A73-DFA540F50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483584"/>
        <c:axId val="138485120"/>
      </c:barChart>
      <c:lineChart>
        <c:grouping val="standard"/>
        <c:varyColors val="0"/>
        <c:ser>
          <c:idx val="1"/>
          <c:order val="1"/>
          <c:tx>
            <c:strRef>
              <c:f>'删减版图表-作图'!$U$1</c:f>
              <c:strCache>
                <c:ptCount val="1"/>
                <c:pt idx="0">
                  <c:v>中位数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dLbls>
            <c:dLbl>
              <c:idx val="23"/>
              <c:layout>
                <c:manualLayout>
                  <c:x val="-9.9071304035790647E-2"/>
                  <c:y val="-7.9009444151624877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 smtClean="0">
                        <a:solidFill>
                          <a:srgbClr val="FFC000"/>
                        </a:solidFill>
                      </a:rPr>
                      <a:t>中位数</a:t>
                    </a:r>
                    <a:fld id="{4853B1A0-9DCA-44B5-BC91-2D1222CB0384}" type="VALUE">
                      <a:rPr lang="en-US" altLang="zh-CN" smtClean="0">
                        <a:solidFill>
                          <a:srgbClr val="FFC000"/>
                        </a:solidFill>
                      </a:rPr>
                      <a:pPr/>
                      <a:t>[值]</a:t>
                    </a:fld>
                    <a:endParaRPr lang="zh-CN" altLang="en-US" dirty="0" smtClean="0">
                      <a:solidFill>
                        <a:srgbClr val="FFC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E6D-4F21-8A73-DFA540F50292}"/>
                </c:ext>
              </c:extLst>
            </c:dLbl>
            <c:dLbl>
              <c:idx val="27"/>
              <c:layout>
                <c:manualLayout>
                  <c:x val="-6.6666666666666666E-2"/>
                  <c:y val="-7.407407407407407E-2"/>
                </c:manualLayout>
              </c:layout>
              <c:spPr>
                <a:solidFill>
                  <a:srgbClr val="ED7D31"/>
                </a:solidFill>
                <a:ln w="25400">
                  <a:noFill/>
                </a:ln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6D-4F21-8A73-DFA540F502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'删减版图表-作图'!$M$2:$M$25</c:f>
              <c:strCache>
                <c:ptCount val="24"/>
                <c:pt idx="0">
                  <c:v>大连</c:v>
                </c:pt>
                <c:pt idx="1">
                  <c:v>沈阳</c:v>
                </c:pt>
                <c:pt idx="2">
                  <c:v>东莞</c:v>
                </c:pt>
                <c:pt idx="3">
                  <c:v>上海</c:v>
                </c:pt>
                <c:pt idx="4">
                  <c:v>陵万旅居</c:v>
                </c:pt>
                <c:pt idx="5">
                  <c:v>三河</c:v>
                </c:pt>
                <c:pt idx="6">
                  <c:v>海口旅居</c:v>
                </c:pt>
                <c:pt idx="7">
                  <c:v>北京旅居</c:v>
                </c:pt>
                <c:pt idx="8">
                  <c:v>无锡</c:v>
                </c:pt>
                <c:pt idx="9">
                  <c:v>杭州</c:v>
                </c:pt>
                <c:pt idx="10">
                  <c:v>珠海</c:v>
                </c:pt>
                <c:pt idx="11">
                  <c:v>西安</c:v>
                </c:pt>
                <c:pt idx="12">
                  <c:v>天津</c:v>
                </c:pt>
                <c:pt idx="13">
                  <c:v>太原新房</c:v>
                </c:pt>
                <c:pt idx="14">
                  <c:v>长沙</c:v>
                </c:pt>
                <c:pt idx="15">
                  <c:v>北京</c:v>
                </c:pt>
                <c:pt idx="16">
                  <c:v>重庆</c:v>
                </c:pt>
                <c:pt idx="17">
                  <c:v>版纳旅居</c:v>
                </c:pt>
                <c:pt idx="18">
                  <c:v>三亚旅居</c:v>
                </c:pt>
                <c:pt idx="19">
                  <c:v>成都</c:v>
                </c:pt>
                <c:pt idx="20">
                  <c:v>南京</c:v>
                </c:pt>
                <c:pt idx="21">
                  <c:v>石家庄</c:v>
                </c:pt>
                <c:pt idx="22">
                  <c:v>德佑</c:v>
                </c:pt>
                <c:pt idx="23">
                  <c:v>武汉</c:v>
                </c:pt>
              </c:strCache>
            </c:strRef>
          </c:cat>
          <c:val>
            <c:numRef>
              <c:f>'删减版图表-作图'!$U$2:$U$25</c:f>
              <c:numCache>
                <c:formatCode>General</c:formatCode>
                <c:ptCount val="24"/>
                <c:pt idx="0">
                  <c:v>4.5999999999999996</c:v>
                </c:pt>
                <c:pt idx="1">
                  <c:v>4.5999999999999996</c:v>
                </c:pt>
                <c:pt idx="2">
                  <c:v>4.5999999999999996</c:v>
                </c:pt>
                <c:pt idx="3">
                  <c:v>4.5999999999999996</c:v>
                </c:pt>
                <c:pt idx="4">
                  <c:v>4.5999999999999996</c:v>
                </c:pt>
                <c:pt idx="5">
                  <c:v>4.5999999999999996</c:v>
                </c:pt>
                <c:pt idx="6">
                  <c:v>4.5999999999999996</c:v>
                </c:pt>
                <c:pt idx="7">
                  <c:v>4.5999999999999996</c:v>
                </c:pt>
                <c:pt idx="8">
                  <c:v>4.5999999999999996</c:v>
                </c:pt>
                <c:pt idx="9">
                  <c:v>4.5999999999999996</c:v>
                </c:pt>
                <c:pt idx="10">
                  <c:v>4.5999999999999996</c:v>
                </c:pt>
                <c:pt idx="11">
                  <c:v>4.5999999999999996</c:v>
                </c:pt>
                <c:pt idx="12">
                  <c:v>4.5999999999999996</c:v>
                </c:pt>
                <c:pt idx="13">
                  <c:v>4.5999999999999996</c:v>
                </c:pt>
                <c:pt idx="14">
                  <c:v>4.5999999999999996</c:v>
                </c:pt>
                <c:pt idx="15">
                  <c:v>4.5999999999999996</c:v>
                </c:pt>
                <c:pt idx="16">
                  <c:v>4.5999999999999996</c:v>
                </c:pt>
                <c:pt idx="17">
                  <c:v>4.5999999999999996</c:v>
                </c:pt>
                <c:pt idx="18">
                  <c:v>4.5999999999999996</c:v>
                </c:pt>
                <c:pt idx="19">
                  <c:v>4.5999999999999996</c:v>
                </c:pt>
                <c:pt idx="20">
                  <c:v>4.5999999999999996</c:v>
                </c:pt>
                <c:pt idx="21">
                  <c:v>4.5999999999999996</c:v>
                </c:pt>
                <c:pt idx="22">
                  <c:v>4.5999999999999996</c:v>
                </c:pt>
                <c:pt idx="23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6D-4F21-8A73-DFA540F50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483584"/>
        <c:axId val="138485120"/>
      </c:lineChart>
      <c:catAx>
        <c:axId val="13848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485120"/>
        <c:crosses val="autoZero"/>
        <c:auto val="1"/>
        <c:lblAlgn val="ctr"/>
        <c:lblOffset val="100"/>
        <c:noMultiLvlLbl val="0"/>
      </c:catAx>
      <c:valAx>
        <c:axId val="138485120"/>
        <c:scaling>
          <c:orientation val="minMax"/>
          <c:max val="5"/>
          <c:min val="3"/>
        </c:scaling>
        <c:delete val="0"/>
        <c:axPos val="l"/>
        <c:numFmt formatCode="0.0_ 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483584"/>
        <c:crosses val="autoZero"/>
        <c:crossBetween val="between"/>
        <c:majorUnit val="0.5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1" dirty="0">
                <a:solidFill>
                  <a:schemeClr val="tx1"/>
                </a:solidFill>
              </a:rPr>
              <a:t>员工对调出方公司满意度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'删减版图表-作图'!$I$1</c:f>
              <c:strCache>
                <c:ptCount val="1"/>
                <c:pt idx="0">
                  <c:v>满意度</c:v>
                </c:pt>
              </c:strCache>
            </c:strRef>
          </c:tx>
          <c:spPr>
            <a:solidFill>
              <a:srgbClr val="00A75B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'删减版图表-作图'!$A$2:$A$14</c:f>
              <c:strCache>
                <c:ptCount val="13"/>
                <c:pt idx="0">
                  <c:v>大连</c:v>
                </c:pt>
                <c:pt idx="1">
                  <c:v>深圳</c:v>
                </c:pt>
                <c:pt idx="2">
                  <c:v>杭州</c:v>
                </c:pt>
                <c:pt idx="3">
                  <c:v>三河</c:v>
                </c:pt>
                <c:pt idx="4">
                  <c:v>青岛</c:v>
                </c:pt>
                <c:pt idx="5">
                  <c:v>北京</c:v>
                </c:pt>
                <c:pt idx="6">
                  <c:v>苏州</c:v>
                </c:pt>
                <c:pt idx="7">
                  <c:v>上海</c:v>
                </c:pt>
                <c:pt idx="8">
                  <c:v>北京旅居</c:v>
                </c:pt>
                <c:pt idx="9">
                  <c:v>成都</c:v>
                </c:pt>
                <c:pt idx="10">
                  <c:v>石家庄</c:v>
                </c:pt>
                <c:pt idx="11">
                  <c:v>天津</c:v>
                </c:pt>
                <c:pt idx="12">
                  <c:v>南京</c:v>
                </c:pt>
              </c:strCache>
            </c:strRef>
          </c:cat>
          <c:val>
            <c:numRef>
              <c:f>'删减版图表-作图'!$I$2:$I$14</c:f>
              <c:numCache>
                <c:formatCode>0.00_ </c:formatCode>
                <c:ptCount val="13"/>
                <c:pt idx="0">
                  <c:v>4.7777777777777777</c:v>
                </c:pt>
                <c:pt idx="1">
                  <c:v>4.5999999999999996</c:v>
                </c:pt>
                <c:pt idx="2">
                  <c:v>4.583333333333333</c:v>
                </c:pt>
                <c:pt idx="3">
                  <c:v>4.5780000000000003</c:v>
                </c:pt>
                <c:pt idx="4">
                  <c:v>4.5333333333333332</c:v>
                </c:pt>
                <c:pt idx="5">
                  <c:v>4.5201834862385324</c:v>
                </c:pt>
                <c:pt idx="6">
                  <c:v>4.4400000000000004</c:v>
                </c:pt>
                <c:pt idx="7">
                  <c:v>4.4259259259259256</c:v>
                </c:pt>
                <c:pt idx="8">
                  <c:v>4.3666666666666663</c:v>
                </c:pt>
                <c:pt idx="9">
                  <c:v>4.2888888888888888</c:v>
                </c:pt>
                <c:pt idx="10">
                  <c:v>4.25</c:v>
                </c:pt>
                <c:pt idx="11">
                  <c:v>4.2476190476190476</c:v>
                </c:pt>
                <c:pt idx="12">
                  <c:v>4.2300000000000004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6-42D1-8183-634538BD3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8639232"/>
        <c:axId val="138640768"/>
      </c:barChart>
      <c:lineChart>
        <c:grouping val="standard"/>
        <c:varyColors val="0"/>
        <c:ser>
          <c:idx val="1"/>
          <c:order val="1"/>
          <c:tx>
            <c:strRef>
              <c:f>'删减版图表-作图'!$J$1</c:f>
              <c:strCache>
                <c:ptCount val="1"/>
                <c:pt idx="0">
                  <c:v>中位数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>
                <c:manualLayout>
                  <c:x val="-8.8888888888889087E-2"/>
                  <c:y val="-8.62998921251348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100">
                        <a:solidFill>
                          <a:schemeClr val="bg1"/>
                        </a:solidFill>
                      </a:defRPr>
                    </a:pPr>
                    <a:r>
                      <a:rPr lang="zh-CN" altLang="en-US" sz="1050" dirty="0" smtClean="0">
                        <a:solidFill>
                          <a:srgbClr val="FFC000"/>
                        </a:solidFill>
                      </a:rPr>
                      <a:t>中位数</a:t>
                    </a:r>
                    <a:r>
                      <a:rPr lang="en-US" altLang="zh-CN" sz="1050" dirty="0" smtClean="0">
                        <a:solidFill>
                          <a:srgbClr val="FFC000"/>
                        </a:solidFill>
                      </a:rPr>
                      <a:t>4.4</a:t>
                    </a:r>
                    <a:endParaRPr lang="zh-CN" altLang="en-US" sz="1050" dirty="0">
                      <a:solidFill>
                        <a:srgbClr val="FFC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36-42D1-8183-634538BD3E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'删减版图表-作图'!$A$2:$A$14</c:f>
              <c:strCache>
                <c:ptCount val="13"/>
                <c:pt idx="0">
                  <c:v>大连</c:v>
                </c:pt>
                <c:pt idx="1">
                  <c:v>深圳</c:v>
                </c:pt>
                <c:pt idx="2">
                  <c:v>杭州</c:v>
                </c:pt>
                <c:pt idx="3">
                  <c:v>三河</c:v>
                </c:pt>
                <c:pt idx="4">
                  <c:v>青岛</c:v>
                </c:pt>
                <c:pt idx="5">
                  <c:v>北京</c:v>
                </c:pt>
                <c:pt idx="6">
                  <c:v>苏州</c:v>
                </c:pt>
                <c:pt idx="7">
                  <c:v>上海</c:v>
                </c:pt>
                <c:pt idx="8">
                  <c:v>北京旅居</c:v>
                </c:pt>
                <c:pt idx="9">
                  <c:v>成都</c:v>
                </c:pt>
                <c:pt idx="10">
                  <c:v>石家庄</c:v>
                </c:pt>
                <c:pt idx="11">
                  <c:v>天津</c:v>
                </c:pt>
                <c:pt idx="12">
                  <c:v>南京</c:v>
                </c:pt>
              </c:strCache>
            </c:strRef>
          </c:cat>
          <c:val>
            <c:numRef>
              <c:f>'删减版图表-作图'!$J$2:$J$14</c:f>
              <c:numCache>
                <c:formatCode>0.0_);[Red]\(0.0\)</c:formatCode>
                <c:ptCount val="13"/>
                <c:pt idx="0">
                  <c:v>4.43</c:v>
                </c:pt>
                <c:pt idx="1">
                  <c:v>4.43</c:v>
                </c:pt>
                <c:pt idx="2">
                  <c:v>4.43</c:v>
                </c:pt>
                <c:pt idx="3">
                  <c:v>4.43</c:v>
                </c:pt>
                <c:pt idx="4">
                  <c:v>4.43</c:v>
                </c:pt>
                <c:pt idx="5">
                  <c:v>4.43</c:v>
                </c:pt>
                <c:pt idx="6">
                  <c:v>4.43</c:v>
                </c:pt>
                <c:pt idx="7">
                  <c:v>4.43</c:v>
                </c:pt>
                <c:pt idx="8">
                  <c:v>4.43</c:v>
                </c:pt>
                <c:pt idx="9">
                  <c:v>4.43</c:v>
                </c:pt>
                <c:pt idx="10">
                  <c:v>4.43</c:v>
                </c:pt>
                <c:pt idx="11">
                  <c:v>4.43</c:v>
                </c:pt>
                <c:pt idx="12">
                  <c:v>4.43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36-42D1-8183-634538BD3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639232"/>
        <c:axId val="138640768"/>
      </c:lineChart>
      <c:catAx>
        <c:axId val="13863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640768"/>
        <c:crosses val="autoZero"/>
        <c:auto val="0"/>
        <c:lblAlgn val="ctr"/>
        <c:lblOffset val="100"/>
        <c:noMultiLvlLbl val="0"/>
      </c:catAx>
      <c:valAx>
        <c:axId val="138640768"/>
        <c:scaling>
          <c:orientation val="minMax"/>
          <c:max val="5"/>
          <c:min val="3"/>
        </c:scaling>
        <c:delete val="0"/>
        <c:axPos val="l"/>
        <c:numFmt formatCode="0.00_ 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639232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0.04363</cdr:y>
    </cdr:from>
    <cdr:to>
      <cdr:x>0.09735</cdr:x>
      <cdr:y>0.12843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-706907" y="130630"/>
          <a:ext cx="1058729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050" dirty="0" smtClean="0"/>
            <a:t>单位：人</a:t>
          </a:r>
          <a:endParaRPr lang="zh-CN" altLang="en-US" sz="105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0.56045</cdr:x>
      <cdr:y>0.59311</cdr:y>
    </cdr:from>
    <cdr:to>
      <cdr:x>0.75498</cdr:x>
      <cdr:y>0.7403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2516470" y="1983414"/>
          <a:ext cx="873457" cy="4922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200" b="1" dirty="0" smtClean="0">
              <a:solidFill>
                <a:schemeClr val="bg1"/>
              </a:solidFill>
            </a:rPr>
            <a:t>求发展</a:t>
          </a:r>
          <a:endParaRPr lang="zh-CN" altLang="en-US" sz="1200" b="1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0C11-D594-4EC4-B512-924013EEDC81}" type="datetimeFigureOut">
              <a:rPr lang="zh-CN" altLang="en-US" smtClean="0"/>
              <a:t>2018-6-6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13627-88F3-404E-B052-20380560E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请把表格样式调整为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页的样式（主要为默认颜色），让表格内内容自动垂直居中，表头文字为微软雅黑，</a:t>
            </a:r>
            <a:r>
              <a:rPr kumimoji="1" lang="en-US" altLang="zh-CN" dirty="0"/>
              <a:t>16pt</a:t>
            </a:r>
            <a:r>
              <a:rPr kumimoji="1" lang="zh-CN" altLang="en-US" dirty="0"/>
              <a:t>，白色；表格内部内容为微软雅黑，</a:t>
            </a:r>
            <a:r>
              <a:rPr kumimoji="1" lang="en-US" altLang="zh-CN" dirty="0"/>
              <a:t>16pt</a:t>
            </a:r>
            <a:r>
              <a:rPr kumimoji="1" lang="zh-CN" altLang="en-US" dirty="0"/>
              <a:t>，黑色。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397A4-FC82-494B-B1B0-7F8875736B1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8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请把表格样式调整为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页的样式（主要为默认颜色），让表格内内容自动垂直居中，表头文字为微软雅黑，</a:t>
            </a:r>
            <a:r>
              <a:rPr kumimoji="1" lang="en-US" altLang="zh-CN" dirty="0"/>
              <a:t>16pt</a:t>
            </a:r>
            <a:r>
              <a:rPr kumimoji="1" lang="zh-CN" altLang="en-US" dirty="0"/>
              <a:t>，白色；表格内部内容为微软雅黑，</a:t>
            </a:r>
            <a:r>
              <a:rPr kumimoji="1" lang="en-US" altLang="zh-CN" dirty="0"/>
              <a:t>16pt</a:t>
            </a:r>
            <a:r>
              <a:rPr kumimoji="1" lang="zh-CN" altLang="en-US" dirty="0"/>
              <a:t>，黑色。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397A4-FC82-494B-B1B0-7F8875736B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2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请把表格样式调整为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页的样式（主要为默认颜色），让表格内内容自动垂直居中，表头文字为微软雅黑，</a:t>
            </a:r>
            <a:r>
              <a:rPr kumimoji="1" lang="en-US" altLang="zh-CN" dirty="0"/>
              <a:t>16pt</a:t>
            </a:r>
            <a:r>
              <a:rPr kumimoji="1" lang="zh-CN" altLang="en-US" dirty="0"/>
              <a:t>，白色；表格内部内容为微软雅黑，</a:t>
            </a:r>
            <a:r>
              <a:rPr kumimoji="1" lang="en-US" altLang="zh-CN" dirty="0"/>
              <a:t>16pt</a:t>
            </a:r>
            <a:r>
              <a:rPr kumimoji="1" lang="zh-CN" altLang="en-US" dirty="0"/>
              <a:t>，黑色。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397A4-FC82-494B-B1B0-7F8875736B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1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35660A-9936-43E5-9601-BB131AC3EB3C}"/>
              </a:ext>
            </a:extLst>
          </p:cNvPr>
          <p:cNvSpPr/>
          <p:nvPr userDrawn="1"/>
        </p:nvSpPr>
        <p:spPr>
          <a:xfrm>
            <a:off x="437322" y="6410739"/>
            <a:ext cx="4982817" cy="337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3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144675" y="1783105"/>
            <a:ext cx="2303462" cy="2303463"/>
          </a:xfrm>
          <a:prstGeom prst="ellipse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kumimoji="1"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1" hasCustomPrompt="1"/>
          </p:nvPr>
        </p:nvSpPr>
        <p:spPr>
          <a:xfrm>
            <a:off x="1619146" y="4409494"/>
            <a:ext cx="1354520" cy="4287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kumimoji="1" lang="zh-CN" altLang="en-US" dirty="0"/>
              <a:t>编辑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sz="quarter" idx="12" hasCustomPrompt="1"/>
          </p:nvPr>
        </p:nvSpPr>
        <p:spPr>
          <a:xfrm>
            <a:off x="959039" y="4793833"/>
            <a:ext cx="2673350" cy="7286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600">
                <a:solidFill>
                  <a:srgbClr val="888888"/>
                </a:solidFill>
              </a:defRPr>
            </a:lvl1pPr>
          </a:lstStyle>
          <a:p>
            <a:pPr lvl="0"/>
            <a:r>
              <a:rPr kumimoji="1" lang="zh-CN" altLang="en-US" dirty="0"/>
              <a:t>编辑</a:t>
            </a:r>
          </a:p>
        </p:txBody>
      </p:sp>
      <p:sp>
        <p:nvSpPr>
          <p:cNvPr id="31" name="图片占位符 9"/>
          <p:cNvSpPr>
            <a:spLocks noGrp="1"/>
          </p:cNvSpPr>
          <p:nvPr>
            <p:ph type="pic" sz="quarter" idx="13"/>
          </p:nvPr>
        </p:nvSpPr>
        <p:spPr>
          <a:xfrm>
            <a:off x="4966250" y="1783105"/>
            <a:ext cx="2303462" cy="2303463"/>
          </a:xfrm>
          <a:prstGeom prst="ellipse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kumimoji="1" lang="zh-CN" altLang="en-US"/>
          </a:p>
        </p:txBody>
      </p:sp>
      <p:sp>
        <p:nvSpPr>
          <p:cNvPr id="32" name="内容占位符 14"/>
          <p:cNvSpPr>
            <a:spLocks noGrp="1"/>
          </p:cNvSpPr>
          <p:nvPr>
            <p:ph sz="quarter" idx="14" hasCustomPrompt="1"/>
          </p:nvPr>
        </p:nvSpPr>
        <p:spPr>
          <a:xfrm>
            <a:off x="5440721" y="4409494"/>
            <a:ext cx="1354520" cy="4287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kumimoji="1" lang="zh-CN" altLang="en-US" dirty="0"/>
              <a:t>编辑</a:t>
            </a:r>
          </a:p>
        </p:txBody>
      </p:sp>
      <p:sp>
        <p:nvSpPr>
          <p:cNvPr id="33" name="内容占位符 16"/>
          <p:cNvSpPr>
            <a:spLocks noGrp="1"/>
          </p:cNvSpPr>
          <p:nvPr>
            <p:ph sz="quarter" idx="15" hasCustomPrompt="1"/>
          </p:nvPr>
        </p:nvSpPr>
        <p:spPr>
          <a:xfrm>
            <a:off x="4780614" y="4793833"/>
            <a:ext cx="2673350" cy="7286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600">
                <a:solidFill>
                  <a:srgbClr val="888888"/>
                </a:solidFill>
              </a:defRPr>
            </a:lvl1pPr>
          </a:lstStyle>
          <a:p>
            <a:pPr lvl="0"/>
            <a:r>
              <a:rPr kumimoji="1" lang="zh-CN" altLang="en-US" dirty="0"/>
              <a:t>编辑</a:t>
            </a:r>
          </a:p>
        </p:txBody>
      </p:sp>
      <p:sp>
        <p:nvSpPr>
          <p:cNvPr id="34" name="图片占位符 9"/>
          <p:cNvSpPr>
            <a:spLocks noGrp="1"/>
          </p:cNvSpPr>
          <p:nvPr>
            <p:ph type="pic" sz="quarter" idx="16"/>
          </p:nvPr>
        </p:nvSpPr>
        <p:spPr>
          <a:xfrm>
            <a:off x="8602189" y="1783105"/>
            <a:ext cx="2303462" cy="2303463"/>
          </a:xfrm>
          <a:prstGeom prst="ellipse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kumimoji="1" lang="zh-CN" altLang="en-US"/>
          </a:p>
        </p:txBody>
      </p:sp>
      <p:sp>
        <p:nvSpPr>
          <p:cNvPr id="41" name="内容占位符 14"/>
          <p:cNvSpPr>
            <a:spLocks noGrp="1"/>
          </p:cNvSpPr>
          <p:nvPr>
            <p:ph sz="quarter" idx="17" hasCustomPrompt="1"/>
          </p:nvPr>
        </p:nvSpPr>
        <p:spPr>
          <a:xfrm>
            <a:off x="9076660" y="4409494"/>
            <a:ext cx="1354520" cy="4287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kumimoji="1" lang="zh-CN" altLang="en-US" dirty="0"/>
              <a:t>编辑</a:t>
            </a:r>
          </a:p>
        </p:txBody>
      </p:sp>
      <p:sp>
        <p:nvSpPr>
          <p:cNvPr id="42" name="内容占位符 16"/>
          <p:cNvSpPr>
            <a:spLocks noGrp="1"/>
          </p:cNvSpPr>
          <p:nvPr>
            <p:ph sz="quarter" idx="18" hasCustomPrompt="1"/>
          </p:nvPr>
        </p:nvSpPr>
        <p:spPr>
          <a:xfrm>
            <a:off x="8416553" y="4793833"/>
            <a:ext cx="2673350" cy="7286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600">
                <a:solidFill>
                  <a:srgbClr val="888888"/>
                </a:solidFill>
              </a:defRPr>
            </a:lvl1pPr>
          </a:lstStyle>
          <a:p>
            <a:pPr lvl="0"/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0720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5"/>
          <p:cNvSpPr>
            <a:spLocks noGrp="1"/>
          </p:cNvSpPr>
          <p:nvPr>
            <p:ph sz="quarter" idx="14"/>
          </p:nvPr>
        </p:nvSpPr>
        <p:spPr>
          <a:xfrm>
            <a:off x="574303" y="1567409"/>
            <a:ext cx="11023530" cy="4270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574303" y="2179694"/>
            <a:ext cx="11023530" cy="12579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rgbClr val="888888"/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5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占位符 27"/>
          <p:cNvSpPr>
            <a:spLocks noGrp="1"/>
          </p:cNvSpPr>
          <p:nvPr>
            <p:ph type="body" sz="quarter" idx="11" hasCustomPrompt="1"/>
          </p:nvPr>
        </p:nvSpPr>
        <p:spPr>
          <a:xfrm>
            <a:off x="883753" y="1505581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zh-CN" altLang="en-US" sz="1600" b="1" kern="1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52" name="文本占位符 27"/>
          <p:cNvSpPr>
            <a:spLocks noGrp="1"/>
          </p:cNvSpPr>
          <p:nvPr>
            <p:ph type="body" sz="quarter" idx="12" hasCustomPrompt="1"/>
          </p:nvPr>
        </p:nvSpPr>
        <p:spPr>
          <a:xfrm>
            <a:off x="883753" y="1767338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50000"/>
              </a:lnSpc>
              <a:buNone/>
              <a:defRPr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55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41487" y="3125053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zh-CN" altLang="en-US" sz="1600" b="1" kern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56" name="文本占位符 27"/>
          <p:cNvSpPr>
            <a:spLocks noGrp="1"/>
          </p:cNvSpPr>
          <p:nvPr>
            <p:ph type="body" sz="quarter" idx="14" hasCustomPrompt="1"/>
          </p:nvPr>
        </p:nvSpPr>
        <p:spPr>
          <a:xfrm>
            <a:off x="41487" y="3386810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50000"/>
              </a:lnSpc>
              <a:buNone/>
              <a:defRPr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57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632010" y="4908443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zh-CN" altLang="en-US" sz="1600" b="1" kern="1200" dirty="0" smtClean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58" name="文本占位符 27"/>
          <p:cNvSpPr>
            <a:spLocks noGrp="1"/>
          </p:cNvSpPr>
          <p:nvPr>
            <p:ph type="body" sz="quarter" idx="16" hasCustomPrompt="1"/>
          </p:nvPr>
        </p:nvSpPr>
        <p:spPr>
          <a:xfrm>
            <a:off x="632010" y="5170200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50000"/>
              </a:lnSpc>
              <a:buNone/>
              <a:defRPr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59" name="文本占位符 27"/>
          <p:cNvSpPr>
            <a:spLocks noGrp="1"/>
          </p:cNvSpPr>
          <p:nvPr>
            <p:ph type="body" sz="quarter" idx="17" hasCustomPrompt="1"/>
          </p:nvPr>
        </p:nvSpPr>
        <p:spPr>
          <a:xfrm>
            <a:off x="8815260" y="1443589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600" b="1" kern="1200" dirty="0" smtClean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0" name="文本占位符 27"/>
          <p:cNvSpPr>
            <a:spLocks noGrp="1"/>
          </p:cNvSpPr>
          <p:nvPr>
            <p:ph type="body" sz="quarter" idx="18" hasCustomPrompt="1"/>
          </p:nvPr>
        </p:nvSpPr>
        <p:spPr>
          <a:xfrm>
            <a:off x="8815260" y="1705346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142</a:t>
            </a:r>
            <a:endParaRPr lang="zh-CN" altLang="en-US" dirty="0"/>
          </a:p>
        </p:txBody>
      </p:sp>
      <p:sp>
        <p:nvSpPr>
          <p:cNvPr id="61" name="文本占位符 27"/>
          <p:cNvSpPr>
            <a:spLocks noGrp="1"/>
          </p:cNvSpPr>
          <p:nvPr>
            <p:ph type="body" sz="quarter" idx="19" hasCustomPrompt="1"/>
          </p:nvPr>
        </p:nvSpPr>
        <p:spPr>
          <a:xfrm>
            <a:off x="9594818" y="3125053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600" b="1" kern="1200" dirty="0" smtClean="0">
                <a:solidFill>
                  <a:schemeClr val="accent4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2" name="文本占位符 27"/>
          <p:cNvSpPr>
            <a:spLocks noGrp="1"/>
          </p:cNvSpPr>
          <p:nvPr>
            <p:ph type="body" sz="quarter" idx="20" hasCustomPrompt="1"/>
          </p:nvPr>
        </p:nvSpPr>
        <p:spPr>
          <a:xfrm>
            <a:off x="9594818" y="3386810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3" name="文本占位符 27"/>
          <p:cNvSpPr>
            <a:spLocks noGrp="1"/>
          </p:cNvSpPr>
          <p:nvPr>
            <p:ph type="body" sz="quarter" idx="21" hasCustomPrompt="1"/>
          </p:nvPr>
        </p:nvSpPr>
        <p:spPr>
          <a:xfrm>
            <a:off x="9042301" y="4908443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1600" b="1" kern="1200" dirty="0" smtClean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4" name="文本占位符 27"/>
          <p:cNvSpPr>
            <a:spLocks noGrp="1"/>
          </p:cNvSpPr>
          <p:nvPr>
            <p:ph type="body" sz="quarter" idx="22" hasCustomPrompt="1"/>
          </p:nvPr>
        </p:nvSpPr>
        <p:spPr>
          <a:xfrm>
            <a:off x="9042301" y="5170200"/>
            <a:ext cx="2508250" cy="4460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69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584767" y="1287871"/>
            <a:ext cx="10495936" cy="556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单击此处编辑母版文本样式，微软雅黑，</a:t>
            </a:r>
            <a:r>
              <a:rPr lang="en-US" altLang="zh-CN" dirty="0"/>
              <a:t>16</a:t>
            </a:r>
          </a:p>
        </p:txBody>
      </p:sp>
      <p:sp>
        <p:nvSpPr>
          <p:cNvPr id="11" name="表格占位符 10"/>
          <p:cNvSpPr>
            <a:spLocks noGrp="1"/>
          </p:cNvSpPr>
          <p:nvPr>
            <p:ph type="tbl" sz="quarter" idx="17"/>
          </p:nvPr>
        </p:nvSpPr>
        <p:spPr>
          <a:xfrm>
            <a:off x="658814" y="1852264"/>
            <a:ext cx="10801666" cy="41467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5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+表格+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584767" y="1287871"/>
            <a:ext cx="10495936" cy="556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单击此处编辑母版文本样式，微软雅黑，</a:t>
            </a:r>
            <a:r>
              <a:rPr lang="en-US" altLang="zh-CN" dirty="0"/>
              <a:t>16</a:t>
            </a:r>
          </a:p>
        </p:txBody>
      </p:sp>
      <p:sp>
        <p:nvSpPr>
          <p:cNvPr id="11" name="表格占位符 10"/>
          <p:cNvSpPr>
            <a:spLocks noGrp="1"/>
          </p:cNvSpPr>
          <p:nvPr>
            <p:ph type="tbl" sz="quarter" idx="17"/>
          </p:nvPr>
        </p:nvSpPr>
        <p:spPr>
          <a:xfrm>
            <a:off x="658814" y="1852264"/>
            <a:ext cx="10801666" cy="35510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/>
          </a:p>
        </p:txBody>
      </p:sp>
      <p:sp>
        <p:nvSpPr>
          <p:cNvPr id="5" name="文本占位符 18"/>
          <p:cNvSpPr>
            <a:spLocks noGrp="1"/>
          </p:cNvSpPr>
          <p:nvPr>
            <p:ph type="body" sz="quarter" idx="18" hasCustomPrompt="1"/>
          </p:nvPr>
        </p:nvSpPr>
        <p:spPr>
          <a:xfrm>
            <a:off x="574303" y="5403273"/>
            <a:ext cx="10495936" cy="556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200" b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此处可填写备注，微软雅黑，</a:t>
            </a:r>
            <a:r>
              <a:rPr lang="en-US" altLang="zh-C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93763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574607" y="1287870"/>
            <a:ext cx="10495936" cy="4799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单击此处编辑母版文本样式，微软雅黑，</a:t>
            </a:r>
            <a:r>
              <a:rPr lang="en-US" altLang="zh-CN" dirty="0"/>
              <a:t>16</a:t>
            </a:r>
          </a:p>
        </p:txBody>
      </p:sp>
      <p:sp>
        <p:nvSpPr>
          <p:cNvPr id="8" name="图表占位符 4"/>
          <p:cNvSpPr>
            <a:spLocks noGrp="1"/>
          </p:cNvSpPr>
          <p:nvPr>
            <p:ph type="chart" sz="quarter" idx="18"/>
          </p:nvPr>
        </p:nvSpPr>
        <p:spPr>
          <a:xfrm>
            <a:off x="658813" y="1847850"/>
            <a:ext cx="10514012" cy="38639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275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367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DF6957B-7B83-4A08-B658-3E9929E635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052557-5EA0-410C-8EDA-01E8C145B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98" y="2432510"/>
            <a:ext cx="2987750" cy="18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5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17165E-FF23-4DEB-97A1-DB4730B1FDB7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2018-6-6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70ACA-A039-424C-951A-F59CD3B4092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7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2018-6-6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0C913308-F349-4B6D-A68A-DD1791B4A57B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3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546593" y="1645920"/>
            <a:ext cx="10176555" cy="294189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5000"/>
              </a:lnSpc>
              <a:buClr>
                <a:schemeClr val="accent1"/>
              </a:buClr>
              <a:buFont typeface="Arial" charset="0"/>
              <a:buChar char="•"/>
              <a:defRPr kumimoji="1" lang="zh-CN" altLang="en-US" sz="22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编辑母版文本样式，微软雅黑，</a:t>
            </a:r>
            <a:r>
              <a:rPr lang="en-US" altLang="zh-CN" dirty="0"/>
              <a:t>22</a:t>
            </a:r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432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0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811668" y="3132714"/>
            <a:ext cx="6568665" cy="5925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章节页标题，</a:t>
            </a:r>
            <a:r>
              <a:rPr lang="en-US" altLang="zh-CN" dirty="0"/>
              <a:t>32pt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4BDF77-00D9-4D43-A62B-C297B09402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62FD9D-F862-4A77-A16A-0405FAA9E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740" y="0"/>
            <a:ext cx="1576685" cy="9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副标题+文本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1" hasCustomPrompt="1"/>
          </p:nvPr>
        </p:nvSpPr>
        <p:spPr bwMode="gray">
          <a:xfrm>
            <a:off x="557418" y="1333433"/>
            <a:ext cx="10522326" cy="639763"/>
          </a:xfrm>
          <a:prstGeom prst="rect">
            <a:avLst/>
          </a:prstGeom>
        </p:spPr>
        <p:txBody>
          <a:bodyPr lIns="121899" tIns="60949" rIns="121899" bIns="60949" anchor="t" anchorCtr="0">
            <a:normAutofit/>
          </a:bodyPr>
          <a:lstStyle>
            <a:lvl1pPr marL="0" indent="0">
              <a:buNone/>
              <a:defRPr sz="22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22</a:t>
            </a:r>
            <a:endParaRPr 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2"/>
          </p:nvPr>
        </p:nvSpPr>
        <p:spPr>
          <a:xfrm>
            <a:off x="564144" y="2048827"/>
            <a:ext cx="10515600" cy="32269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lang="zh-CN" altLang="en-US" sz="2000" kern="1200" dirty="0" smtClean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MT" charset="0"/>
              <a:buChar char="-"/>
              <a:defRPr lang="zh-CN" altLang="en-US" sz="1600" kern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lang="zh-CN" altLang="en-US" sz="1800" kern="1200" dirty="0" smtClean="0">
                <a:solidFill>
                  <a:srgbClr val="939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微软雅黑" panose="020B0503020204020204" pitchFamily="34" charset="-122"/>
              <a:buChar char="–"/>
              <a:defRPr lang="zh-CN" altLang="en-US" sz="1600" kern="1200" dirty="0" smtClean="0">
                <a:solidFill>
                  <a:srgbClr val="939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微软雅黑" panose="020B0503020204020204" pitchFamily="34" charset="-122"/>
              <a:buChar char="–"/>
              <a:defRPr lang="zh-CN" altLang="en-US" sz="1600" kern="1200" dirty="0">
                <a:solidFill>
                  <a:srgbClr val="939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1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纯文本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2"/>
          </p:nvPr>
        </p:nvSpPr>
        <p:spPr>
          <a:xfrm>
            <a:off x="564144" y="1231709"/>
            <a:ext cx="10515600" cy="479944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lang="zh-CN" altLang="en-US" sz="2000" kern="1200" dirty="0" smtClean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MT" charset="0"/>
              <a:buChar char="-"/>
              <a:defRPr lang="zh-CN" altLang="en-US" sz="1600" kern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lang="zh-CN" altLang="en-US" sz="1800" kern="1200" dirty="0" smtClean="0">
                <a:solidFill>
                  <a:srgbClr val="939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微软雅黑" panose="020B0503020204020204" pitchFamily="34" charset="-122"/>
              <a:buChar char="–"/>
              <a:defRPr lang="zh-CN" altLang="en-US" sz="1600" kern="1200" dirty="0" smtClean="0">
                <a:solidFill>
                  <a:srgbClr val="939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微软雅黑" panose="020B0503020204020204" pitchFamily="34" charset="-122"/>
              <a:buChar char="–"/>
              <a:defRPr lang="zh-CN" altLang="en-US" sz="1600" kern="1200" dirty="0">
                <a:solidFill>
                  <a:srgbClr val="939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579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EEF51A0-15CB-44E5-88C1-8FD21C5997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00552C-4631-4C4B-846E-EB3D464462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740" y="0"/>
            <a:ext cx="1576685" cy="9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039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文本_三列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4464" y="6304871"/>
            <a:ext cx="4055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EE7C072-DD45-4944-B501-499F010E499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32113" y="2189019"/>
            <a:ext cx="3631325" cy="4115852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defRPr sz="20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4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2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2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 bwMode="gray">
          <a:xfrm>
            <a:off x="532113" y="361201"/>
            <a:ext cx="11251324" cy="597132"/>
          </a:xfrm>
          <a:prstGeom prst="rect">
            <a:avLst/>
          </a:prstGeom>
        </p:spPr>
        <p:txBody>
          <a:bodyPr lIns="121899" tIns="60949" rIns="121899" bIns="60949" anchor="ctr">
            <a:noAutofit/>
          </a:bodyPr>
          <a:lstStyle>
            <a:lvl1pPr marL="0" indent="0">
              <a:buNone/>
              <a:defRPr sz="3200" b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 bwMode="gray">
          <a:xfrm>
            <a:off x="4342112" y="2189018"/>
            <a:ext cx="3631325" cy="4115852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defRPr sz="20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4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2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2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 bwMode="gray">
          <a:xfrm>
            <a:off x="8152112" y="2189018"/>
            <a:ext cx="3631325" cy="4115852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defRPr sz="20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4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2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2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 bwMode="gray">
          <a:xfrm>
            <a:off x="557418" y="1393632"/>
            <a:ext cx="3606020" cy="439949"/>
          </a:xfrm>
          <a:prstGeom prst="rect">
            <a:avLst/>
          </a:prstGeom>
        </p:spPr>
        <p:txBody>
          <a:bodyPr lIns="121899" tIns="60949" rIns="121899" bIns="60949" anchor="t" anchorCtr="0">
            <a:normAutofit/>
          </a:bodyPr>
          <a:lstStyle>
            <a:lvl1pPr marL="0" indent="0">
              <a:buNone/>
              <a:defRPr sz="22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22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 bwMode="gray">
          <a:xfrm>
            <a:off x="4342112" y="1393632"/>
            <a:ext cx="3606020" cy="439949"/>
          </a:xfrm>
          <a:prstGeom prst="rect">
            <a:avLst/>
          </a:prstGeom>
        </p:spPr>
        <p:txBody>
          <a:bodyPr lIns="121899" tIns="60949" rIns="121899" bIns="60949" anchor="t" anchorCtr="0">
            <a:normAutofit/>
          </a:bodyPr>
          <a:lstStyle>
            <a:lvl1pPr marL="0" indent="0">
              <a:buNone/>
              <a:defRPr sz="22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/>
              <a:t>微软</a:t>
            </a:r>
            <a:r>
              <a:rPr lang="zh-CN" altLang="en-US" dirty="0"/>
              <a:t>雅黑，</a:t>
            </a:r>
            <a:r>
              <a:rPr lang="en-US" altLang="zh-CN" dirty="0"/>
              <a:t>22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6" hasCustomPrompt="1"/>
          </p:nvPr>
        </p:nvSpPr>
        <p:spPr bwMode="gray">
          <a:xfrm>
            <a:off x="8152112" y="1393632"/>
            <a:ext cx="3606020" cy="439949"/>
          </a:xfrm>
          <a:prstGeom prst="rect">
            <a:avLst/>
          </a:prstGeom>
        </p:spPr>
        <p:txBody>
          <a:bodyPr lIns="121899" tIns="60949" rIns="121899" bIns="60949" anchor="t" anchorCtr="0">
            <a:normAutofit/>
          </a:bodyPr>
          <a:lstStyle>
            <a:lvl1pPr marL="0" indent="0">
              <a:buNone/>
              <a:defRPr sz="22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/>
              <a:t>微软</a:t>
            </a:r>
            <a:r>
              <a:rPr lang="zh-CN" altLang="en-US" dirty="0"/>
              <a:t>雅黑，</a:t>
            </a:r>
            <a:r>
              <a:rPr lang="en-US" altLang="zh-CN" dirty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2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73466" y="1764819"/>
            <a:ext cx="5156525" cy="34174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4"/>
          </p:nvPr>
        </p:nvSpPr>
        <p:spPr>
          <a:xfrm>
            <a:off x="6306097" y="1764819"/>
            <a:ext cx="4783805" cy="4270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06097" y="2377104"/>
            <a:ext cx="4783805" cy="280519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Arial" charset="0"/>
              <a:buChar char="•"/>
              <a:defRPr sz="1600">
                <a:solidFill>
                  <a:srgbClr val="888888"/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34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2栏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79" y="1111206"/>
            <a:ext cx="5732163" cy="555879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7731783" y="1749582"/>
            <a:ext cx="4460217" cy="303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/>
          </a:p>
        </p:txBody>
      </p:sp>
      <p:sp>
        <p:nvSpPr>
          <p:cNvPr id="17" name="内容占位符 15"/>
          <p:cNvSpPr>
            <a:spLocks noGrp="1"/>
          </p:cNvSpPr>
          <p:nvPr>
            <p:ph sz="quarter" idx="14"/>
          </p:nvPr>
        </p:nvSpPr>
        <p:spPr>
          <a:xfrm>
            <a:off x="1218663" y="2109800"/>
            <a:ext cx="4932754" cy="4270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1218662" y="2722084"/>
            <a:ext cx="4932755" cy="257035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Arial" charset="0"/>
              <a:buChar char="•"/>
              <a:defRPr sz="1600">
                <a:solidFill>
                  <a:srgbClr val="888888"/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90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灯片编号占位符 12"/>
          <p:cNvSpPr txBox="1">
            <a:spLocks/>
          </p:cNvSpPr>
          <p:nvPr userDrawn="1"/>
        </p:nvSpPr>
        <p:spPr>
          <a:xfrm flipH="1">
            <a:off x="0" y="6537616"/>
            <a:ext cx="457200" cy="209551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90000">
            <a:noAutofit/>
          </a:bodyPr>
          <a:lstStyle>
            <a:defPPr>
              <a:defRPr lang="zh-CN"/>
            </a:defPPr>
            <a:lvl1pPr algn="ctr">
              <a:defRPr kumimoji="1" sz="110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>
              <a:solidFill>
                <a:srgbClr val="00AE66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574303" y="353341"/>
            <a:ext cx="1051560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单击此处编辑母版标题样式，微软雅黑，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59141" y="6444838"/>
            <a:ext cx="418556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WE ARE LIANJIA,2017 LIANJIA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ALL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RIGHTS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RESERVED</a:t>
            </a:r>
            <a:endParaRPr kumimoji="1" lang="zh-CN" altLang="en-US" sz="1200" dirty="0">
              <a:solidFill>
                <a:prstClr val="white">
                  <a:lumMod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0" y="6537616"/>
            <a:ext cx="462064" cy="209551"/>
          </a:xfrm>
          <a:prstGeom prst="rect">
            <a:avLst/>
          </a:prstGeom>
          <a:solidFill>
            <a:srgbClr val="3075FC"/>
          </a:solidFill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EE7C072-DD45-4944-B501-499F010E499E}" type="slidenum">
              <a:rPr lang="zh-CN" altLang="en-US" sz="1100" smtClean="0">
                <a:solidFill>
                  <a:prstClr val="white"/>
                </a:solidFill>
                <a:ea typeface="Adobe Hebrew" charset="0"/>
                <a:cs typeface="Adobe Hebrew" charset="0"/>
              </a:rPr>
              <a:pPr algn="ctr">
                <a:defRPr/>
              </a:pPr>
              <a:t>‹#›</a:t>
            </a:fld>
            <a:endParaRPr lang="zh-CN" altLang="en-US" sz="1100" dirty="0">
              <a:solidFill>
                <a:prstClr val="white"/>
              </a:solidFill>
              <a:ea typeface="Adobe Hebrew" charset="0"/>
              <a:cs typeface="Adobe Hebrew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279E9F-2269-4E29-A872-69DB42B5B43F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79" y="0"/>
            <a:ext cx="1497821" cy="9228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1B05EE6-D0C4-428F-ABC6-D2145EBBADD7}"/>
              </a:ext>
            </a:extLst>
          </p:cNvPr>
          <p:cNvSpPr/>
          <p:nvPr userDrawn="1"/>
        </p:nvSpPr>
        <p:spPr>
          <a:xfrm>
            <a:off x="437322" y="6410739"/>
            <a:ext cx="4982817" cy="337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>
          <p15:clr>
            <a:srgbClr val="F26B43"/>
          </p15:clr>
        </p15:guide>
        <p15:guide id="2" pos="4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indy\Desktop\公司ppt模板\V2.0\6.15\白首页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" y="14963"/>
            <a:ext cx="12189600" cy="685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9"/>
          <p:cNvSpPr txBox="1"/>
          <p:nvPr/>
        </p:nvSpPr>
        <p:spPr>
          <a:xfrm>
            <a:off x="1201782" y="2307668"/>
            <a:ext cx="10415939" cy="1446550"/>
          </a:xfrm>
          <a:prstGeom prst="rect">
            <a:avLst/>
          </a:prstGeom>
          <a:noFill/>
          <a:effectLst>
            <a:glow rad="952500">
              <a:schemeClr val="tx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集团内部招聘暨人才内部流动管理制度</a:t>
            </a:r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</a:p>
          <a:p>
            <a:pPr algn="ctr"/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V2.1</a:t>
            </a:r>
            <a:r>
              <a:rPr kumimoji="1"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版</a:t>
            </a:r>
            <a:r>
              <a:rPr kumimoji="1"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宣导及培训</a:t>
            </a:r>
            <a:endParaRPr kumimoji="1"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5344509" y="4062680"/>
            <a:ext cx="1569660" cy="646331"/>
          </a:xfrm>
          <a:prstGeom prst="rect">
            <a:avLst/>
          </a:prstGeom>
          <a:noFill/>
          <a:effectLst>
            <a:outerShdw blurRad="254000" sx="102000" sy="102000" algn="ctr" rotWithShape="0">
              <a:srgbClr val="00AE66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贝壳招聘中心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2"/>
          </p:nvPr>
        </p:nvSpPr>
        <p:spPr>
          <a:xfrm>
            <a:off x="692100" y="2828546"/>
            <a:ext cx="11077303" cy="36732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解答：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、本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制度用于集团内由平台直接服务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与支持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的贝壳、链家、德佑、高策等组织</a:t>
            </a:r>
            <a:r>
              <a:rPr lang="zh-CN" altLang="en-US" sz="1600" b="1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总监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以下级别员工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的内部招聘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及组织间调转管理。贝壳组织内调转管理另行规定。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、面向全集团进行内部招聘及集团内各品牌间人员流动，需要按本制度相关规定执行，但总监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及以上级别人员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的管理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由平台组织发展中心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负责。</a:t>
            </a:r>
            <a:endParaRPr lang="en-US" altLang="zh-CN" sz="1600" dirty="0" smtClean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、增加了</a:t>
            </a:r>
            <a:r>
              <a:rPr lang="zh-CN" altLang="en-US" sz="1600" b="1" dirty="0">
                <a:solidFill>
                  <a:srgbClr val="00A75B"/>
                </a:solidFill>
                <a:latin typeface="+mn-ea"/>
                <a:ea typeface="+mn-ea"/>
                <a:cs typeface="+mn-cs"/>
              </a:rPr>
              <a:t>“离职至关联公司”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的人员流动处理方式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，用于规范、协调集团内各品牌与关联公司之间的人才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流动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。比如与金融（贝壳金控、中融信、理房通），与自如。</a:t>
            </a:r>
            <a:endParaRPr lang="zh-CN" altLang="zh-CN" sz="16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一、适用范围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2100" y="971441"/>
            <a:ext cx="43439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疑问：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、这个制度是讲什么的？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、哪些工作在这个制度的管理范围内？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、和 </a:t>
            </a:r>
            <a:r>
              <a:rPr lang="en-US" altLang="zh-CN" sz="1600" dirty="0" smtClean="0">
                <a:latin typeface="+mn-ea"/>
              </a:rPr>
              <a:t>V1.0 </a:t>
            </a:r>
            <a:r>
              <a:rPr lang="zh-CN" altLang="en-US" sz="1600" dirty="0" smtClean="0">
                <a:latin typeface="+mn-ea"/>
              </a:rPr>
              <a:t>版本相比，适用范围有哪些变化？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1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574303" y="260258"/>
            <a:ext cx="10515600" cy="618100"/>
          </a:xfrm>
        </p:spPr>
        <p:txBody>
          <a:bodyPr/>
          <a:lstStyle/>
          <a:p>
            <a:r>
              <a:rPr kumimoji="1" lang="zh-CN" altLang="en-US" sz="2800" dirty="0" smtClean="0"/>
              <a:t>二、链家内部招聘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92100" y="878358"/>
            <a:ext cx="102800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疑问：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、如何进行面向全集团的内部招聘？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、进行内部招聘前有哪些注意事项？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、内部招聘如何发布，流程是怎样的？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92100" y="2543124"/>
            <a:ext cx="11195100" cy="3843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+mn-ea"/>
              </a:rPr>
              <a:t>解答：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、总监及以上</a:t>
            </a:r>
            <a:r>
              <a:rPr lang="zh-CN" altLang="en-US" sz="1600" dirty="0" smtClean="0">
                <a:latin typeface="+mn-ea"/>
              </a:rPr>
              <a:t>级别岗位的人员应由竞聘产生，</a:t>
            </a:r>
            <a:r>
              <a:rPr lang="zh-CN" altLang="en-US" sz="1600" dirty="0">
                <a:latin typeface="+mn-ea"/>
              </a:rPr>
              <a:t>由平台组织发展中心</a:t>
            </a:r>
            <a:r>
              <a:rPr lang="zh-CN" altLang="en-US" sz="1600" dirty="0" smtClean="0">
                <a:latin typeface="+mn-ea"/>
              </a:rPr>
              <a:t>负责，管理参考</a:t>
            </a:r>
            <a:r>
              <a:rPr lang="zh-CN" altLang="zh-CN" sz="1600" dirty="0" smtClean="0">
                <a:latin typeface="+mn-ea"/>
              </a:rPr>
              <a:t>《平台及事业部核心人员管理办法》</a:t>
            </a:r>
            <a:r>
              <a:rPr lang="zh-CN" altLang="zh-CN" sz="1600" dirty="0">
                <a:latin typeface="+mn-ea"/>
              </a:rPr>
              <a:t>及</a:t>
            </a:r>
            <a:r>
              <a:rPr lang="zh-CN" altLang="zh-CN" sz="1600" dirty="0" smtClean="0">
                <a:latin typeface="+mn-ea"/>
              </a:rPr>
              <a:t>《城市公司核心管理人员管理办法》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zh-CN" sz="1600" dirty="0" smtClean="0">
                <a:latin typeface="+mn-ea"/>
              </a:rPr>
              <a:t>但</a:t>
            </a:r>
            <a:r>
              <a:rPr lang="zh-CN" altLang="zh-CN" sz="1600" dirty="0">
                <a:latin typeface="+mn-ea"/>
              </a:rPr>
              <a:t>总监级人员的调转</a:t>
            </a:r>
            <a:r>
              <a:rPr lang="zh-CN" altLang="zh-CN" sz="1600" dirty="0" smtClean="0">
                <a:latin typeface="+mn-ea"/>
              </a:rPr>
              <a:t>补助</a:t>
            </a:r>
            <a:r>
              <a:rPr lang="zh-CN" altLang="en-US" sz="1600" dirty="0" smtClean="0">
                <a:latin typeface="+mn-ea"/>
              </a:rPr>
              <a:t>可</a:t>
            </a:r>
            <a:r>
              <a:rPr lang="zh-CN" altLang="zh-CN" sz="1600" dirty="0" smtClean="0">
                <a:latin typeface="+mn-ea"/>
              </a:rPr>
              <a:t>参照</a:t>
            </a:r>
            <a:r>
              <a:rPr lang="zh-CN" altLang="zh-CN" sz="1600" dirty="0">
                <a:latin typeface="+mn-ea"/>
              </a:rPr>
              <a:t>本制度执行</a:t>
            </a:r>
            <a:r>
              <a:rPr lang="zh-CN" altLang="zh-CN" sz="1600" dirty="0" smtClean="0">
                <a:latin typeface="+mn-ea"/>
              </a:rPr>
              <a:t>。</a:t>
            </a:r>
            <a:r>
              <a:rPr lang="zh-CN" altLang="en-US" sz="1600" dirty="0" smtClean="0">
                <a:latin typeface="+mn-ea"/>
              </a:rPr>
              <a:t>总监以下岗位内部招聘每月通过内聘系统发布职位，</a:t>
            </a:r>
            <a:r>
              <a:rPr lang="en-US" altLang="zh-CN" sz="1600" dirty="0" smtClean="0">
                <a:latin typeface="+mn-ea"/>
              </a:rPr>
              <a:t>6</a:t>
            </a:r>
            <a:r>
              <a:rPr lang="zh-CN" altLang="en-US" sz="1600" dirty="0" smtClean="0">
                <a:latin typeface="+mn-ea"/>
              </a:rPr>
              <a:t>月按临时流程执行，</a:t>
            </a:r>
            <a:r>
              <a:rPr lang="en-US" altLang="zh-CN" sz="1600" dirty="0" smtClean="0">
                <a:latin typeface="+mn-ea"/>
              </a:rPr>
              <a:t>7</a:t>
            </a:r>
            <a:r>
              <a:rPr lang="zh-CN" altLang="en-US" sz="1600" dirty="0" smtClean="0">
                <a:latin typeface="+mn-ea"/>
              </a:rPr>
              <a:t>月开始恢复正常流程。面向全集团的内部招聘由贝壳招聘中心负责，只面向某品牌的内部招聘由相关品牌总部人力负责；</a:t>
            </a: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zh-CN" altLang="en-US" sz="1600" b="1" dirty="0" smtClean="0">
                <a:latin typeface="+mn-ea"/>
              </a:rPr>
              <a:t>注意事项主要包括编制确认、补助审批及时间节点。</a:t>
            </a:r>
            <a:r>
              <a:rPr lang="zh-CN" altLang="en-US" sz="1600" dirty="0" smtClean="0">
                <a:latin typeface="+mn-ea"/>
              </a:rPr>
              <a:t>内部招聘发布前需要确保符合编制</a:t>
            </a:r>
            <a:r>
              <a:rPr lang="zh-CN" altLang="en-US" sz="1600" b="1" dirty="0" smtClean="0">
                <a:latin typeface="+mn-ea"/>
              </a:rPr>
              <a:t>，</a:t>
            </a:r>
            <a:r>
              <a:rPr lang="zh-CN" altLang="en-US" sz="1600" dirty="0" smtClean="0">
                <a:latin typeface="+mn-ea"/>
              </a:rPr>
              <a:t>设置</a:t>
            </a:r>
            <a:r>
              <a:rPr lang="zh-CN" altLang="en-US" sz="1600" dirty="0">
                <a:latin typeface="+mn-ea"/>
              </a:rPr>
              <a:t>调转</a:t>
            </a:r>
            <a:r>
              <a:rPr lang="zh-CN" altLang="en-US" sz="1600" dirty="0" smtClean="0">
                <a:latin typeface="+mn-ea"/>
              </a:rPr>
              <a:t>补助的，</a:t>
            </a:r>
            <a:r>
              <a:rPr lang="zh-CN" altLang="en-US" sz="1600" dirty="0">
                <a:latin typeface="+mn-ea"/>
              </a:rPr>
              <a:t>需提前</a:t>
            </a:r>
            <a:r>
              <a:rPr lang="zh-CN" altLang="en-US" sz="1600" dirty="0" smtClean="0">
                <a:latin typeface="+mn-ea"/>
              </a:rPr>
              <a:t>申请，</a:t>
            </a:r>
            <a:r>
              <a:rPr lang="zh-CN" altLang="en-US" sz="1600" dirty="0">
                <a:latin typeface="+mn-ea"/>
              </a:rPr>
              <a:t>审批流详</a:t>
            </a:r>
            <a:r>
              <a:rPr lang="zh-CN" altLang="en-US" sz="1600" dirty="0" smtClean="0">
                <a:latin typeface="+mn-ea"/>
              </a:rPr>
              <a:t>见</a:t>
            </a:r>
            <a:r>
              <a:rPr lang="en-US" altLang="zh-CN" sz="1600" dirty="0" smtClean="0">
                <a:latin typeface="+mn-ea"/>
              </a:rPr>
              <a:t>《</a:t>
            </a:r>
            <a:r>
              <a:rPr lang="zh-CN" altLang="en-US" sz="1600" dirty="0" smtClean="0">
                <a:latin typeface="+mn-ea"/>
              </a:rPr>
              <a:t>集团内部</a:t>
            </a:r>
            <a:r>
              <a:rPr lang="zh-CN" altLang="en-US" sz="1600" dirty="0">
                <a:latin typeface="+mn-ea"/>
              </a:rPr>
              <a:t>招聘相关政策授权</a:t>
            </a:r>
            <a:r>
              <a:rPr lang="zh-CN" altLang="en-US" sz="1600" dirty="0" smtClean="0">
                <a:latin typeface="+mn-ea"/>
              </a:rPr>
              <a:t>审批</a:t>
            </a:r>
            <a:r>
              <a:rPr lang="en-US" altLang="zh-CN" sz="1600" dirty="0" smtClean="0">
                <a:latin typeface="+mn-ea"/>
              </a:rPr>
              <a:t>》</a:t>
            </a:r>
            <a:r>
              <a:rPr lang="zh-CN" altLang="en-US" sz="1600" dirty="0" smtClean="0">
                <a:latin typeface="+mn-ea"/>
              </a:rPr>
              <a:t>中说明，编制及调转补助由品牌总部人力自行管控；</a:t>
            </a:r>
            <a:r>
              <a:rPr lang="zh-CN" altLang="en-US" sz="1600" b="1" dirty="0" smtClean="0">
                <a:latin typeface="+mn-ea"/>
              </a:rPr>
              <a:t>当月招聘，次月调转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、只要符合编制、调转补助审批通过，每月报名截止前均可发布内部招聘职位信息，详细流程见</a:t>
            </a:r>
            <a:r>
              <a:rPr lang="en-US" altLang="zh-CN" sz="1600" dirty="0" smtClean="0">
                <a:latin typeface="+mn-ea"/>
              </a:rPr>
              <a:t>《</a:t>
            </a:r>
            <a:r>
              <a:rPr lang="zh-CN" altLang="en-US" sz="1600" dirty="0" smtClean="0">
                <a:latin typeface="+mn-ea"/>
              </a:rPr>
              <a:t>内聘系统操作手册</a:t>
            </a:r>
            <a:r>
              <a:rPr lang="en-US" altLang="zh-CN" sz="1600" dirty="0" smtClean="0">
                <a:latin typeface="+mn-ea"/>
              </a:rPr>
              <a:t>》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7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574303" y="353341"/>
            <a:ext cx="10515600" cy="618100"/>
          </a:xfrm>
        </p:spPr>
        <p:txBody>
          <a:bodyPr/>
          <a:lstStyle/>
          <a:p>
            <a:r>
              <a:rPr kumimoji="1" lang="zh-CN" altLang="en-US" sz="2800" dirty="0" smtClean="0"/>
              <a:t>三、人才流动类别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92100" y="971441"/>
            <a:ext cx="10280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疑问：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、集团内部人才流动有哪几类？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、有哪些规则？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、组织间调转需要符合什么资格？办理流程是怎样的？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4</a:t>
            </a:r>
            <a:r>
              <a:rPr lang="zh-CN" altLang="en-US" sz="1600" dirty="0" smtClean="0">
                <a:latin typeface="+mn-ea"/>
              </a:rPr>
              <a:t>、特殊申请怎么申请？</a:t>
            </a:r>
            <a:endParaRPr lang="zh-CN" altLang="en-US" sz="1600" dirty="0">
              <a:latin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92100" y="2910434"/>
            <a:ext cx="11077303" cy="26169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+mn-ea"/>
              </a:rPr>
              <a:t>解答：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、集团内部人才流动主要包括拓展支持、组织间（原公司间）调转、离职至关联公司三大类。</a:t>
            </a: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、拓展支持、组织间调转、离职至关联公司均有相关规则，详见下文；</a:t>
            </a: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、组织间调转的规则包括：</a:t>
            </a:r>
            <a:r>
              <a:rPr lang="zh-CN" altLang="en-US" sz="1600" b="1" dirty="0"/>
              <a:t>服务时</a:t>
            </a:r>
            <a:r>
              <a:rPr lang="zh-CN" altLang="en-US" sz="1600" b="1" dirty="0" smtClean="0"/>
              <a:t>长、学历、价值观及业绩、晋升调转资格、调转名额</a:t>
            </a:r>
            <a:r>
              <a:rPr lang="zh-CN" altLang="en-US" sz="1600" dirty="0" smtClean="0"/>
              <a:t>，详见下文；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ea"/>
              </a:rPr>
              <a:t>4</a:t>
            </a:r>
            <a:r>
              <a:rPr lang="zh-CN" altLang="en-US" sz="1600" dirty="0" smtClean="0">
                <a:latin typeface="+mn-ea"/>
              </a:rPr>
              <a:t>、详见附件。</a:t>
            </a:r>
            <a:endParaRPr lang="zh-CN" altLang="zh-CN" sz="1600" dirty="0">
              <a:latin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076953"/>
              </p:ext>
            </p:extLst>
          </p:nvPr>
        </p:nvGraphicFramePr>
        <p:xfrm>
          <a:off x="1148686" y="5527344"/>
          <a:ext cx="1376149" cy="1247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演示文稿" showAsIcon="1" r:id="rId4" imgW="914400" imgH="828720" progId="PowerPoint.Show.12">
                  <p:embed/>
                </p:oleObj>
              </mc:Choice>
              <mc:Fallback>
                <p:oleObj name="演示文稿" showAsIcon="1" r:id="rId4" imgW="914400" imgH="8287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8686" y="5527344"/>
                        <a:ext cx="1376149" cy="1247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6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658811" y="1133625"/>
            <a:ext cx="10784251" cy="556804"/>
          </a:xfrm>
        </p:spPr>
        <p:txBody>
          <a:bodyPr/>
          <a:lstStyle/>
          <a:p>
            <a:r>
              <a:rPr kumimoji="1" lang="zh-CN" altLang="en-US" dirty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新增“离职至关联公司”的人才流动类别</a:t>
            </a:r>
            <a:r>
              <a:rPr kumimoji="1" lang="zh-CN" altLang="en-US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，区别于组织间调转的流动方式。</a:t>
            </a:r>
            <a:endParaRPr kumimoji="1" lang="zh-CN" altLang="en-US" dirty="0">
              <a:solidFill>
                <a:srgbClr val="80808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574303" y="353341"/>
            <a:ext cx="10515600" cy="618100"/>
          </a:xfrm>
        </p:spPr>
        <p:txBody>
          <a:bodyPr/>
          <a:lstStyle/>
          <a:p>
            <a:r>
              <a:rPr kumimoji="1" lang="zh-CN" altLang="en-US" sz="2800" dirty="0" smtClean="0"/>
              <a:t>三、人才流动类别</a:t>
            </a:r>
            <a:endParaRPr kumimoji="1" lang="zh-CN" altLang="en-US" sz="2800" dirty="0"/>
          </a:p>
        </p:txBody>
      </p:sp>
      <p:graphicFrame>
        <p:nvGraphicFramePr>
          <p:cNvPr id="9" name="Table 5"/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503614846"/>
              </p:ext>
            </p:extLst>
          </p:nvPr>
        </p:nvGraphicFramePr>
        <p:xfrm>
          <a:off x="658812" y="1675053"/>
          <a:ext cx="10784251" cy="4740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549">
                  <a:extLst>
                    <a:ext uri="{9D8B030D-6E8A-4147-A177-3AD203B41FA5}">
                      <a16:colId xmlns:a16="http://schemas.microsoft.com/office/drawing/2014/main" val="1902878345"/>
                    </a:ext>
                  </a:extLst>
                </a:gridCol>
                <a:gridCol w="183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013">
                  <a:extLst>
                    <a:ext uri="{9D8B030D-6E8A-4147-A177-3AD203B41FA5}">
                      <a16:colId xmlns:a16="http://schemas.microsoft.com/office/drawing/2014/main" val="3356898988"/>
                    </a:ext>
                  </a:extLst>
                </a:gridCol>
                <a:gridCol w="1718013">
                  <a:extLst>
                    <a:ext uri="{9D8B030D-6E8A-4147-A177-3AD203B41FA5}">
                      <a16:colId xmlns:a16="http://schemas.microsoft.com/office/drawing/2014/main" val="1571541407"/>
                    </a:ext>
                  </a:extLst>
                </a:gridCol>
              </a:tblGrid>
              <a:tr h="67722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关键对比项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2F71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拓展支持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2F71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组织间调转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2F71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i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00AE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离职至关联公司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2F71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i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00AE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3332"/>
                  </a:ext>
                </a:extLst>
              </a:tr>
              <a:tr h="677227">
                <a:tc vMerge="1">
                  <a:txBody>
                    <a:bodyPr/>
                    <a:lstStyle/>
                    <a:p>
                      <a:pPr algn="ctr"/>
                      <a:endParaRPr lang="en-US" sz="1800" b="1" i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00AE6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1" i="0" dirty="0"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00AE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公司级调转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2F71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个人调转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2F71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金融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2F71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" charset="-122"/>
                        </a:rPr>
                        <a:t>其他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180939" marR="90469" marT="0" marB="0" anchor="ctr">
                    <a:solidFill>
                      <a:srgbClr val="2F7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需求由谁提出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平台或城市公司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城市公司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员工个人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员工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员工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人才选聘方式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平台选拔外派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公开招聘录用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个人自行应聘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自行沟通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自行沟通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调动类型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非调动</a:t>
                      </a:r>
                      <a:endParaRPr lang="en-US" altLang="zh-CN" sz="1600" b="0" i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（到期后回任）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公司间批量调转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公司间个人调转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离职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离职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劳动关系</a:t>
                      </a:r>
                      <a:endParaRPr lang="en-US" altLang="zh-CN" sz="1600" b="0" i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是否改变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否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是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是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是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是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司龄是否延续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是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是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是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特殊规定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icrosoft YaHei Light" charset="-122"/>
                        </a:rPr>
                        <a:t>否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icrosoft YaHei Light" charset="-122"/>
                      </a:endParaRPr>
                    </a:p>
                  </a:txBody>
                  <a:tcPr marL="180939" marR="9046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5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四</a:t>
            </a:r>
            <a:r>
              <a:rPr lang="zh-CN" altLang="en-US" sz="2800" dirty="0" smtClean="0">
                <a:latin typeface="+mj-ea"/>
                <a:ea typeface="+mj-ea"/>
              </a:rPr>
              <a:t>、基本规则</a:t>
            </a:r>
            <a:r>
              <a:rPr lang="en-US" altLang="zh-CN" sz="2800" dirty="0" smtClean="0">
                <a:latin typeface="+mj-ea"/>
                <a:ea typeface="+mj-ea"/>
              </a:rPr>
              <a:t>-</a:t>
            </a:r>
            <a:r>
              <a:rPr lang="zh-CN" altLang="en-US" sz="2800" dirty="0" smtClean="0">
                <a:latin typeface="+mj-ea"/>
                <a:ea typeface="+mj-ea"/>
              </a:rPr>
              <a:t>拓展支持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53062"/>
              </p:ext>
            </p:extLst>
          </p:nvPr>
        </p:nvGraphicFramePr>
        <p:xfrm>
          <a:off x="532113" y="1319351"/>
          <a:ext cx="11251324" cy="4885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46">
                  <a:extLst>
                    <a:ext uri="{9D8B030D-6E8A-4147-A177-3AD203B41FA5}">
                      <a16:colId xmlns:a16="http://schemas.microsoft.com/office/drawing/2014/main" val="1301897477"/>
                    </a:ext>
                  </a:extLst>
                </a:gridCol>
                <a:gridCol w="9762178">
                  <a:extLst>
                    <a:ext uri="{9D8B030D-6E8A-4147-A177-3AD203B41FA5}">
                      <a16:colId xmlns:a16="http://schemas.microsoft.com/office/drawing/2014/main" val="2321512907"/>
                    </a:ext>
                  </a:extLst>
                </a:gridCol>
              </a:tblGrid>
              <a:tr h="48855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说明项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主要内容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1144"/>
                  </a:ext>
                </a:extLst>
              </a:tr>
              <a:tr h="48855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适用范围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仅适用于职能序列员工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66035"/>
                  </a:ext>
                </a:extLst>
              </a:tr>
              <a:tr h="9771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工作时长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1-6</a:t>
                      </a: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个月（不含</a:t>
                      </a:r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个月），期满回任原岗。其中</a:t>
                      </a:r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1-3</a:t>
                      </a: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个月（不含</a:t>
                      </a:r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个月）可以自行选择“拓展支持”或“长期出差”。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092443"/>
                  </a:ext>
                </a:extLst>
              </a:tr>
              <a:tr h="48855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审批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CN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总监级以下人员外派签批至所属组织负责人即可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总监级人员外派需签批至双方上级组织负责人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094366"/>
                  </a:ext>
                </a:extLst>
              </a:tr>
              <a:tr h="48855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延期申请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CN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需提前1-2周邮件报负责人审批，并报备至发薪部门、招聘中心。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604047"/>
                  </a:ext>
                </a:extLst>
              </a:tr>
              <a:tr h="9771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补助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含住宿（包括酒店、房租、租赁服务）、生活用品、日常支出（水、电、煤气、物业费、卫生费、维修费及其它相关费用），审批单需写明补助由谁</a:t>
                      </a:r>
                      <a:r>
                        <a:rPr lang="zh-CN" altLang="en-US" sz="1600" b="1" u="none" strike="noStrike" dirty="0" smtClean="0">
                          <a:effectLst/>
                          <a:latin typeface="+mn-ea"/>
                          <a:ea typeface="+mn-ea"/>
                        </a:rPr>
                        <a:t>承担，谁提需求谁承担。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9656198"/>
                  </a:ext>
                </a:extLst>
              </a:tr>
              <a:tr h="9771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差旅费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交通费实报实销，每月报销一次往返，报销标准参照集团财务</a:t>
                      </a:r>
                      <a:r>
                        <a:rPr lang="en-US" altLang="zh-CN" sz="1600" b="1" u="none" strike="noStrike" dirty="0" smtClean="0">
                          <a:effectLst/>
                          <a:latin typeface="+mn-ea"/>
                          <a:ea typeface="+mn-ea"/>
                        </a:rPr>
                        <a:t>《</a:t>
                      </a:r>
                      <a:r>
                        <a:rPr lang="zh-CN" altLang="en-US" sz="1600" b="1" u="none" strike="noStrike" dirty="0" smtClean="0">
                          <a:effectLst/>
                          <a:latin typeface="+mn-ea"/>
                          <a:ea typeface="+mn-ea"/>
                        </a:rPr>
                        <a:t>员工</a:t>
                      </a: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费用报销管理标准</a:t>
                      </a:r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出差交通费相关规定执行。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66624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815980"/>
              </p:ext>
            </p:extLst>
          </p:nvPr>
        </p:nvGraphicFramePr>
        <p:xfrm>
          <a:off x="3550691" y="5699819"/>
          <a:ext cx="1212377" cy="1098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0691" y="5699819"/>
                        <a:ext cx="1212377" cy="1098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5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五</a:t>
            </a:r>
            <a:r>
              <a:rPr lang="zh-CN" altLang="en-US" sz="2800" dirty="0" smtClean="0">
                <a:latin typeface="+mj-ea"/>
                <a:ea typeface="+mj-ea"/>
              </a:rPr>
              <a:t>、基本规则</a:t>
            </a:r>
            <a:r>
              <a:rPr lang="en-US" altLang="zh-CN" sz="2800" dirty="0" smtClean="0">
                <a:latin typeface="+mj-ea"/>
                <a:ea typeface="+mj-ea"/>
              </a:rPr>
              <a:t>-</a:t>
            </a:r>
            <a:r>
              <a:rPr lang="zh-CN" altLang="en-US" sz="2800" dirty="0" smtClean="0">
                <a:latin typeface="+mj-ea"/>
                <a:ea typeface="+mj-ea"/>
              </a:rPr>
              <a:t>内部招聘及组织间调转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77722"/>
              </p:ext>
            </p:extLst>
          </p:nvPr>
        </p:nvGraphicFramePr>
        <p:xfrm>
          <a:off x="532112" y="1136469"/>
          <a:ext cx="11251324" cy="5062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569">
                  <a:extLst>
                    <a:ext uri="{9D8B030D-6E8A-4147-A177-3AD203B41FA5}">
                      <a16:colId xmlns:a16="http://schemas.microsoft.com/office/drawing/2014/main" val="1135568049"/>
                    </a:ext>
                  </a:extLst>
                </a:gridCol>
                <a:gridCol w="4811581">
                  <a:extLst>
                    <a:ext uri="{9D8B030D-6E8A-4147-A177-3AD203B41FA5}">
                      <a16:colId xmlns:a16="http://schemas.microsoft.com/office/drawing/2014/main" val="896760727"/>
                    </a:ext>
                  </a:extLst>
                </a:gridCol>
                <a:gridCol w="4617174">
                  <a:extLst>
                    <a:ext uri="{9D8B030D-6E8A-4147-A177-3AD203B41FA5}">
                      <a16:colId xmlns:a16="http://schemas.microsoft.com/office/drawing/2014/main" val="1178436510"/>
                    </a:ext>
                  </a:extLst>
                </a:gridCol>
              </a:tblGrid>
              <a:tr h="4734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基本原则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内部招聘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组织间</a:t>
                      </a:r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调转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255583"/>
                  </a:ext>
                </a:extLst>
              </a:tr>
              <a:tr h="7586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频次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城市公司每年</a:t>
                      </a:r>
                      <a:r>
                        <a:rPr lang="en-US" altLang="zh-CN" sz="16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b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平台线、事业部总部每月</a:t>
                      </a:r>
                      <a:r>
                        <a:rPr lang="en-US" altLang="zh-CN" sz="1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 dirty="0" smtClean="0">
                          <a:effectLst/>
                          <a:latin typeface="+mn-ea"/>
                          <a:ea typeface="+mn-ea"/>
                        </a:rPr>
                        <a:t>组织间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调转每月</a:t>
                      </a:r>
                      <a:r>
                        <a:rPr lang="en-US" altLang="zh-CN" sz="1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b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职能转</a:t>
                      </a:r>
                      <a:r>
                        <a:rPr lang="zh-CN" altLang="en-US" sz="1600" u="none" strike="noStrike" dirty="0" smtClean="0">
                          <a:effectLst/>
                          <a:latin typeface="+mn-ea"/>
                          <a:ea typeface="+mn-ea"/>
                        </a:rPr>
                        <a:t>职能个人调转随时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94685"/>
                  </a:ext>
                </a:extLst>
              </a:tr>
              <a:tr h="6435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服务时长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入职或跨公司调转，运营：满</a:t>
                      </a:r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个月；职能：满</a:t>
                      </a:r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="1" u="none" strike="noStrike" dirty="0" smtClean="0">
                          <a:effectLst/>
                          <a:latin typeface="+mn-ea"/>
                          <a:ea typeface="+mn-ea"/>
                        </a:rPr>
                        <a:t>年，即有资格申请。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74216"/>
                  </a:ext>
                </a:extLst>
              </a:tr>
              <a:tr h="4734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学历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以调入方招聘要求为唯一标准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47474"/>
                  </a:ext>
                </a:extLst>
              </a:tr>
              <a:tr h="9683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价值观、业绩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一年内有二级以上客户投诉、</a:t>
                      </a:r>
                      <a:r>
                        <a:rPr lang="en-US" altLang="zh-CN" sz="1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年内有黄线记录、调转申请前连续</a:t>
                      </a:r>
                      <a:r>
                        <a:rPr lang="en-US" altLang="zh-CN" sz="16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个月</a:t>
                      </a:r>
                      <a:r>
                        <a:rPr lang="en-US" altLang="zh-CN" sz="1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或负业绩，有上述任何一种情况的均不得进行链家公司间调转。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198"/>
                  </a:ext>
                </a:extLst>
              </a:tr>
              <a:tr h="12712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晋升调转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应为平级调转，跨公司调转满</a:t>
                      </a:r>
                      <a:r>
                        <a:rPr lang="en-US" altLang="zh-CN" sz="16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个月方可申请晋升；若为晋升调转，须符合：运营序列，个人业绩</a:t>
                      </a:r>
                      <a:r>
                        <a:rPr lang="en-US" altLang="zh-CN" sz="16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管理层团队业绩半年度公司排名前</a:t>
                      </a:r>
                      <a:r>
                        <a:rPr lang="en-US" altLang="zh-CN" sz="1600" u="none" strike="noStrike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；</a:t>
                      </a: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职能序列，调转前最近一次个人绩效评定为</a:t>
                      </a:r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B+</a:t>
                      </a: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及以上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。且应遵循</a:t>
                      </a:r>
                      <a:r>
                        <a:rPr lang="zh-CN" altLang="en-US" sz="1600" u="none" strike="noStrike" dirty="0" smtClean="0">
                          <a:effectLst/>
                          <a:latin typeface="+mn-ea"/>
                          <a:ea typeface="+mn-ea"/>
                        </a:rPr>
                        <a:t>逐级（职级）晋升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的原则，不可越级晋升</a:t>
                      </a:r>
                      <a:r>
                        <a:rPr lang="zh-CN" altLang="en-US" sz="1600" u="none" strike="noStrike" dirty="0" smtClean="0">
                          <a:effectLst/>
                          <a:latin typeface="+mn-ea"/>
                          <a:ea typeface="+mn-ea"/>
                        </a:rPr>
                        <a:t>。个人申请的个人调转中不得晋升。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24196"/>
                  </a:ext>
                </a:extLst>
              </a:tr>
              <a:tr h="4734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调转名额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每年调转名额应</a:t>
                      </a:r>
                      <a:r>
                        <a:rPr lang="zh-CN" altLang="en-US" sz="1600" b="1" u="none" strike="noStrike" dirty="0" smtClean="0">
                          <a:effectLst/>
                          <a:latin typeface="+mn-ea"/>
                          <a:ea typeface="+mn-ea"/>
                        </a:rPr>
                        <a:t>为公司</a:t>
                      </a:r>
                      <a:r>
                        <a:rPr lang="zh-CN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同期在职人数的</a:t>
                      </a:r>
                      <a:r>
                        <a:rPr lang="en-US" altLang="zh-CN" sz="1600" b="1" u="none" strike="noStrike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altLang="zh-CN" sz="1600" b="1" u="none" strike="noStrike" dirty="0" smtClean="0">
                          <a:effectLst/>
                          <a:latin typeface="+mn-ea"/>
                          <a:ea typeface="+mn-ea"/>
                        </a:rPr>
                        <a:t>%</a:t>
                      </a:r>
                      <a:r>
                        <a:rPr lang="zh-CN" altLang="en-US" sz="1600" b="1" u="none" strike="noStrike" dirty="0" smtClean="0">
                          <a:effectLst/>
                          <a:latin typeface="+mn-ea"/>
                          <a:ea typeface="+mn-ea"/>
                        </a:rPr>
                        <a:t>（调转，运营</a:t>
                      </a:r>
                      <a:r>
                        <a:rPr lang="en-US" altLang="zh-CN" sz="1600" b="1" u="none" strike="noStrike" dirty="0" smtClean="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sz="1600" b="1" u="none" strike="noStrike" dirty="0" smtClean="0">
                          <a:effectLst/>
                          <a:latin typeface="+mn-ea"/>
                          <a:ea typeface="+mn-ea"/>
                        </a:rPr>
                        <a:t>职能）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2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六</a:t>
            </a:r>
            <a:r>
              <a:rPr lang="zh-CN" altLang="en-US" sz="2800" dirty="0" smtClean="0">
                <a:latin typeface="+mj-ea"/>
                <a:ea typeface="+mj-ea"/>
              </a:rPr>
              <a:t>、基本规则</a:t>
            </a:r>
            <a:r>
              <a:rPr lang="en-US" altLang="zh-CN" sz="2800" dirty="0" smtClean="0">
                <a:latin typeface="+mj-ea"/>
                <a:ea typeface="+mj-ea"/>
              </a:rPr>
              <a:t>-</a:t>
            </a:r>
            <a:r>
              <a:rPr lang="zh-CN" altLang="en-US" sz="2800" dirty="0" smtClean="0">
                <a:latin typeface="+mj-ea"/>
                <a:ea typeface="+mj-ea"/>
              </a:rPr>
              <a:t>离职至关联公司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44172"/>
              </p:ext>
            </p:extLst>
          </p:nvPr>
        </p:nvGraphicFramePr>
        <p:xfrm>
          <a:off x="532113" y="1489164"/>
          <a:ext cx="11251325" cy="2749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7063">
                  <a:extLst>
                    <a:ext uri="{9D8B030D-6E8A-4147-A177-3AD203B41FA5}">
                      <a16:colId xmlns:a16="http://schemas.microsoft.com/office/drawing/2014/main" val="1441873985"/>
                    </a:ext>
                  </a:extLst>
                </a:gridCol>
                <a:gridCol w="5268036">
                  <a:extLst>
                    <a:ext uri="{9D8B030D-6E8A-4147-A177-3AD203B41FA5}">
                      <a16:colId xmlns:a16="http://schemas.microsoft.com/office/drawing/2014/main" val="1265022257"/>
                    </a:ext>
                  </a:extLst>
                </a:gridCol>
                <a:gridCol w="4236226">
                  <a:extLst>
                    <a:ext uri="{9D8B030D-6E8A-4147-A177-3AD203B41FA5}">
                      <a16:colId xmlns:a16="http://schemas.microsoft.com/office/drawing/2014/main" val="442021674"/>
                    </a:ext>
                  </a:extLst>
                </a:gridCol>
              </a:tblGrid>
              <a:tr h="6072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基本原则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离职至关联公司</a:t>
                      </a:r>
                      <a:r>
                        <a:rPr lang="en-US" altLang="zh-CN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自如、金融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离职至关联公司</a:t>
                      </a:r>
                      <a:r>
                        <a:rPr lang="en-US" altLang="zh-CN" sz="18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非链家体系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508221"/>
                  </a:ext>
                </a:extLst>
              </a:tr>
              <a:tr h="6072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协商一致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协商一致，立即入职；协商不一致，间隔期（两个月）满方可入职。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231296"/>
                  </a:ext>
                </a:extLst>
              </a:tr>
              <a:tr h="9279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细则</a:t>
                      </a:r>
                      <a:endParaRPr lang="en-US" altLang="zh-CN" sz="160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 smtClean="0">
                          <a:effectLst/>
                          <a:latin typeface="+mn-ea"/>
                          <a:ea typeface="+mn-ea"/>
                        </a:rPr>
                        <a:t>《MLS</a:t>
                      </a:r>
                      <a:r>
                        <a:rPr lang="zh-CN" altLang="en-US" sz="1600" u="none" strike="noStrike" dirty="0" smtClean="0">
                          <a:effectLst/>
                          <a:latin typeface="+mn-ea"/>
                          <a:ea typeface="+mn-ea"/>
                        </a:rPr>
                        <a:t>平台人员跨店东流动规则</a:t>
                      </a:r>
                      <a:r>
                        <a:rPr lang="en-US" altLang="zh-CN" sz="1600" u="none" strike="noStrike" dirty="0" smtClean="0">
                          <a:effectLst/>
                          <a:latin typeface="+mn-ea"/>
                          <a:ea typeface="+mn-ea"/>
                        </a:rPr>
                        <a:t>》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08679"/>
                  </a:ext>
                </a:extLst>
              </a:tr>
              <a:tr h="6072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金融（贝壳金控、中融信、理房通），自如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如：万链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93338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613926"/>
              </p:ext>
            </p:extLst>
          </p:nvPr>
        </p:nvGraphicFramePr>
        <p:xfrm>
          <a:off x="1626357" y="5005648"/>
          <a:ext cx="1780431" cy="161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showAsIcon="1" r:id="rId3" imgW="914400" imgH="828720" progId="Word.Document.8">
                  <p:embed/>
                </p:oleObj>
              </mc:Choice>
              <mc:Fallback>
                <p:oleObj name="Document" showAsIcon="1" r:id="rId3" imgW="914400" imgH="82872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6357" y="5005648"/>
                        <a:ext cx="1780431" cy="1613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036862"/>
              </p:ext>
            </p:extLst>
          </p:nvPr>
        </p:nvGraphicFramePr>
        <p:xfrm>
          <a:off x="4355909" y="5005648"/>
          <a:ext cx="1717345" cy="155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Acrobat Document" showAsIcon="1" r:id="rId5" imgW="914400" imgH="828720" progId="AcroExch.Document.DC">
                  <p:embed/>
                </p:oleObj>
              </mc:Choice>
              <mc:Fallback>
                <p:oleObj name="Acrobat Document" showAsIcon="1" r:id="rId5" imgW="914400" imgH="8287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5909" y="5005648"/>
                        <a:ext cx="1717345" cy="155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325603"/>
              </p:ext>
            </p:extLst>
          </p:nvPr>
        </p:nvGraphicFramePr>
        <p:xfrm>
          <a:off x="7022374" y="5005648"/>
          <a:ext cx="1794079" cy="162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文档" showAsIcon="1" r:id="rId7" imgW="914400" imgH="828720" progId="Word.Document.12">
                  <p:embed/>
                </p:oleObj>
              </mc:Choice>
              <mc:Fallback>
                <p:oleObj name="文档" showAsIcon="1" r:id="rId7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2374" y="5005648"/>
                        <a:ext cx="1794079" cy="1625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5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七</a:t>
            </a:r>
            <a:r>
              <a:rPr lang="zh-CN" altLang="en-US" sz="2800" dirty="0" smtClean="0">
                <a:latin typeface="+mj-ea"/>
                <a:ea typeface="+mj-ea"/>
              </a:rPr>
              <a:t>、细则</a:t>
            </a:r>
            <a:r>
              <a:rPr lang="en-US" altLang="zh-CN" sz="2800" dirty="0" smtClean="0">
                <a:latin typeface="+mj-ea"/>
                <a:ea typeface="+mj-ea"/>
              </a:rPr>
              <a:t>-</a:t>
            </a:r>
            <a:r>
              <a:rPr lang="zh-CN" altLang="en-US" sz="2800" dirty="0" smtClean="0">
                <a:latin typeface="+mj-ea"/>
                <a:ea typeface="+mj-ea"/>
              </a:rPr>
              <a:t>组织间调转</a:t>
            </a:r>
            <a:r>
              <a:rPr lang="en-US" altLang="zh-CN" sz="2800" dirty="0" smtClean="0">
                <a:latin typeface="+mj-ea"/>
                <a:ea typeface="+mj-ea"/>
              </a:rPr>
              <a:t>+</a:t>
            </a:r>
            <a:r>
              <a:rPr lang="zh-CN" altLang="en-US" sz="2800" dirty="0" smtClean="0">
                <a:latin typeface="+mj-ea"/>
                <a:ea typeface="+mj-ea"/>
              </a:rPr>
              <a:t>离职至关联公司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56552"/>
              </p:ext>
            </p:extLst>
          </p:nvPr>
        </p:nvGraphicFramePr>
        <p:xfrm>
          <a:off x="532113" y="1081881"/>
          <a:ext cx="11251324" cy="4902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569">
                  <a:extLst>
                    <a:ext uri="{9D8B030D-6E8A-4147-A177-3AD203B41FA5}">
                      <a16:colId xmlns:a16="http://schemas.microsoft.com/office/drawing/2014/main" val="1135568049"/>
                    </a:ext>
                  </a:extLst>
                </a:gridCol>
                <a:gridCol w="9428755">
                  <a:extLst>
                    <a:ext uri="{9D8B030D-6E8A-4147-A177-3AD203B41FA5}">
                      <a16:colId xmlns:a16="http://schemas.microsoft.com/office/drawing/2014/main" val="896760727"/>
                    </a:ext>
                  </a:extLst>
                </a:gridCol>
              </a:tblGrid>
              <a:tr h="3745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类别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组织间调转</a:t>
                      </a:r>
                      <a:r>
                        <a:rPr lang="en-US" altLang="zh-CN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离职至关联公司细则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255583"/>
                  </a:ext>
                </a:extLst>
              </a:tr>
              <a:tr h="153105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工作交接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、交接时间：经纪人不少于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个工作日；商圈经理及运营总监不少于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个工作日；职能人员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15-30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天。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、交接内容：如业务资料、客户资料、未结及待办事宜、工作清单、作业指南等。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、结清借款。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、员工调转后，如果涉及有在调出公司产生的未结纠纷、投诉、财务情况，员工有责任配合原公司解决。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074216"/>
                  </a:ext>
                </a:extLst>
              </a:tr>
              <a:tr h="299689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调转办理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生效日期：办理异动手续时应明确生效日期，各审批节点及员工确认后生效，生效后员工方可离岗。调转办理过程中发生的一切事宜，以异动生效日期进行界定。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、调出方：员工需按相关规定、流程办理手续，否则有权取消本次调转资格。若调入方接收了此类员工，调出方有权不进行人事系统调整并向平台投诉。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、调入方：一旦确定录用员工，不可更改录用结果，同时应主动协助员工办理调转手续并按调出方要求及时反馈，主动为员工办理社办公积金转移，否则由此带来的损失或不良影响由调入方承担。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员工报到人力前应及时通知用人部门准好接收准备，员工报到当日应与员工书面确认，并及时与享受调转补助的员工签订《员工调转安置协议》，需换签劳动合同的应及时换签劳动合同。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047474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649700"/>
              </p:ext>
            </p:extLst>
          </p:nvPr>
        </p:nvGraphicFramePr>
        <p:xfrm>
          <a:off x="7849738" y="5693584"/>
          <a:ext cx="1171432" cy="106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9738" y="5693584"/>
                        <a:ext cx="1171432" cy="1061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8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idx="11"/>
          </p:nvPr>
        </p:nvSpPr>
        <p:spPr>
          <a:xfrm>
            <a:off x="177271" y="83762"/>
            <a:ext cx="11251324" cy="597132"/>
          </a:xfrm>
        </p:spPr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七</a:t>
            </a:r>
            <a:r>
              <a:rPr lang="zh-CN" altLang="en-US" sz="2800" dirty="0" smtClean="0">
                <a:latin typeface="+mj-ea"/>
                <a:ea typeface="+mj-ea"/>
              </a:rPr>
              <a:t>、细则</a:t>
            </a:r>
            <a:r>
              <a:rPr lang="en-US" altLang="zh-CN" sz="2800" dirty="0" smtClean="0">
                <a:latin typeface="+mj-ea"/>
                <a:ea typeface="+mj-ea"/>
              </a:rPr>
              <a:t>-</a:t>
            </a:r>
            <a:r>
              <a:rPr lang="zh-CN" altLang="en-US" sz="2800" dirty="0" smtClean="0">
                <a:latin typeface="+mj-ea"/>
                <a:ea typeface="+mj-ea"/>
              </a:rPr>
              <a:t>组织间调转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1814"/>
              </p:ext>
            </p:extLst>
          </p:nvPr>
        </p:nvGraphicFramePr>
        <p:xfrm>
          <a:off x="427609" y="680894"/>
          <a:ext cx="11251324" cy="2718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203">
                  <a:extLst>
                    <a:ext uri="{9D8B030D-6E8A-4147-A177-3AD203B41FA5}">
                      <a16:colId xmlns:a16="http://schemas.microsoft.com/office/drawing/2014/main" val="1135568049"/>
                    </a:ext>
                  </a:extLst>
                </a:gridCol>
                <a:gridCol w="9618121">
                  <a:extLst>
                    <a:ext uri="{9D8B030D-6E8A-4147-A177-3AD203B41FA5}">
                      <a16:colId xmlns:a16="http://schemas.microsoft.com/office/drawing/2014/main" val="896760727"/>
                    </a:ext>
                  </a:extLst>
                </a:gridCol>
              </a:tblGrid>
              <a:tr h="5183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类别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公司间调转</a:t>
                      </a:r>
                      <a:r>
                        <a:rPr lang="en-US" altLang="zh-CN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离职至关联公司细则（详见事业部</a:t>
                      </a:r>
                      <a:r>
                        <a:rPr lang="en-US" altLang="zh-CN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r>
                        <a:rPr lang="zh-CN" altLang="en-US" sz="18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战区细则的建议）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2F7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255583"/>
                  </a:ext>
                </a:extLst>
              </a:tr>
              <a:tr h="10627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调转办理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、员工：需按相关要求办理工作交接、异动手续、报到上班，如有特殊情况，应向相关方直属上级及人事提出正式申请，获批后方可特殊处理。否则由此带来的损失或不良影响由员工自行承担。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、因人事政策或人事系统造成调转手续办理日期无法和约定流程（每月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-15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日）一致的，由平台协调调转双方特殊处理。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816597"/>
                  </a:ext>
                </a:extLst>
              </a:tr>
              <a:tr h="4874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调转名额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各城市公司可按不同职务序列（职能、运营）、职级（例如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A/S/M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）的调出比例和名额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94685"/>
                  </a:ext>
                </a:extLst>
              </a:tr>
              <a:tr h="52466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复职间隔期（待定）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贝壳平台专业线、事业部及南北壳总部，其他品牌总部无复职间隔期，但复职后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个月内不得高于原职级和薪级；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城市公司的复职间隔时长为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个月。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074216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427609" y="3513218"/>
            <a:ext cx="11355827" cy="19322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+mn-ea"/>
              </a:rPr>
              <a:t>特别说明</a:t>
            </a:r>
            <a:r>
              <a:rPr lang="zh-CN" altLang="en-US" sz="2000" b="1" dirty="0" smtClean="0">
                <a:latin typeface="+mn-ea"/>
              </a:rPr>
              <a:t>：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、无故限制调转：员工符合调转资格的，若调出方无合理的管理理由，不得无故限制员工流动，否则员工或调入方有权进行投诉。平台将在人力月报中定期反馈被投诉情况。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、结余发放及核算：见附表</a:t>
            </a:r>
            <a:endParaRPr lang="zh-CN" altLang="en-US" sz="1600" dirty="0"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5317"/>
              </p:ext>
            </p:extLst>
          </p:nvPr>
        </p:nvGraphicFramePr>
        <p:xfrm>
          <a:off x="3179928" y="5445458"/>
          <a:ext cx="1435290" cy="130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9928" y="5445458"/>
                        <a:ext cx="1435290" cy="1300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7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2"/>
          </p:nvPr>
        </p:nvSpPr>
        <p:spPr>
          <a:xfrm>
            <a:off x="574303" y="2448769"/>
            <a:ext cx="10907948" cy="3447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+mn-ea"/>
              </a:rPr>
              <a:t>解答：</a:t>
            </a:r>
            <a:endParaRPr lang="en-US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1</a:t>
            </a:r>
            <a:r>
              <a:rPr lang="zh-CN" altLang="en-US" sz="1600" dirty="0" smtClean="0">
                <a:latin typeface="+mn-ea"/>
                <a:ea typeface="+mn-ea"/>
              </a:rPr>
              <a:t>、进行内部招聘时，是否设置调转补助由调入方自行决定。如果设置</a:t>
            </a:r>
            <a:r>
              <a:rPr lang="zh-CN" altLang="en-US" sz="1600" dirty="0">
                <a:latin typeface="+mn-ea"/>
                <a:ea typeface="+mn-ea"/>
              </a:rPr>
              <a:t>调转补助，</a:t>
            </a:r>
            <a:r>
              <a:rPr lang="zh-CN" altLang="en-US" sz="1600" dirty="0" smtClean="0">
                <a:latin typeface="+mn-ea"/>
                <a:ea typeface="+mn-ea"/>
              </a:rPr>
              <a:t>需在发布前完成申请。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、</a:t>
            </a:r>
            <a:r>
              <a:rPr lang="en-US" altLang="zh-CN" sz="1600" b="1" dirty="0" smtClean="0">
                <a:latin typeface="+mn-ea"/>
                <a:ea typeface="+mn-ea"/>
              </a:rPr>
              <a:t>V2.0</a:t>
            </a:r>
            <a:r>
              <a:rPr lang="zh-CN" altLang="en-US" sz="1600" b="1" dirty="0" smtClean="0">
                <a:latin typeface="+mn-ea"/>
                <a:ea typeface="+mn-ea"/>
              </a:rPr>
              <a:t>版本中调转补助只保留了</a:t>
            </a:r>
            <a:r>
              <a:rPr lang="en-US" altLang="zh-CN" sz="1600" b="1" dirty="0" smtClean="0">
                <a:latin typeface="+mn-ea"/>
                <a:ea typeface="+mn-ea"/>
              </a:rPr>
              <a:t>V1.0</a:t>
            </a:r>
            <a:r>
              <a:rPr lang="zh-CN" altLang="en-US" sz="1600" b="1" dirty="0" smtClean="0">
                <a:latin typeface="+mn-ea"/>
                <a:ea typeface="+mn-ea"/>
              </a:rPr>
              <a:t>版本中的基本补助，取消了工资激励补助，且原生活补助即公司</a:t>
            </a:r>
            <a:r>
              <a:rPr lang="zh-CN" altLang="en-US" sz="1600" b="1" dirty="0">
                <a:latin typeface="+mn-ea"/>
                <a:ea typeface="+mn-ea"/>
              </a:rPr>
              <a:t>级调转中员工因到异地报到产生的交通和酒店住宿费用，不再列入补助项。</a:t>
            </a:r>
            <a:r>
              <a:rPr lang="zh-CN" altLang="en-US" sz="1600" dirty="0">
                <a:latin typeface="+mn-ea"/>
                <a:ea typeface="+mn-ea"/>
              </a:rPr>
              <a:t>是否给予报销，由调入方决定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r>
              <a:rPr lang="zh-CN" altLang="en-US" sz="1600" dirty="0">
                <a:latin typeface="+mn-ea"/>
                <a:ea typeface="+mn-ea"/>
              </a:rPr>
              <a:t>如果给予报销，费用成本由调入方承担，其中酒店住宿费用报销到当地公司当日起最多</a:t>
            </a:r>
            <a:r>
              <a:rPr lang="en-US" altLang="zh-CN" sz="1600" dirty="0">
                <a:latin typeface="+mn-ea"/>
                <a:ea typeface="+mn-ea"/>
              </a:rPr>
              <a:t>5</a:t>
            </a:r>
            <a:r>
              <a:rPr lang="zh-CN" altLang="en-US" sz="1600" dirty="0">
                <a:latin typeface="+mn-ea"/>
                <a:ea typeface="+mn-ea"/>
              </a:rPr>
              <a:t>天的酒店住宿费用（费用不超过</a:t>
            </a:r>
            <a:r>
              <a:rPr lang="en-US" altLang="zh-CN" sz="1600" dirty="0">
                <a:latin typeface="+mn-ea"/>
                <a:ea typeface="+mn-ea"/>
              </a:rPr>
              <a:t>500</a:t>
            </a:r>
            <a:r>
              <a:rPr lang="zh-CN" altLang="en-US" sz="1600" dirty="0">
                <a:latin typeface="+mn-ea"/>
                <a:ea typeface="+mn-ea"/>
              </a:rPr>
              <a:t>元</a:t>
            </a:r>
            <a:r>
              <a:rPr lang="en-US" altLang="zh-CN" sz="1600" dirty="0">
                <a:latin typeface="+mn-ea"/>
                <a:ea typeface="+mn-ea"/>
              </a:rPr>
              <a:t>/</a:t>
            </a:r>
            <a:r>
              <a:rPr lang="zh-CN" altLang="en-US" sz="1600" dirty="0">
                <a:latin typeface="+mn-ea"/>
                <a:ea typeface="+mn-ea"/>
              </a:rPr>
              <a:t>天），各城市可根据当地城市情况自行调整，但金额不能超出最高额度。费用报销标准可参照集团财务</a:t>
            </a:r>
            <a:r>
              <a:rPr lang="en-US" altLang="zh-CN" sz="1600" dirty="0" smtClean="0">
                <a:latin typeface="+mn-ea"/>
                <a:ea typeface="+mn-ea"/>
              </a:rPr>
              <a:t>《</a:t>
            </a:r>
            <a:r>
              <a:rPr lang="zh-CN" altLang="en-US" sz="1600" b="1" dirty="0">
                <a:latin typeface="+mn-ea"/>
              </a:rPr>
              <a:t>员工费用报销管理标准</a:t>
            </a:r>
            <a:r>
              <a:rPr lang="en-US" altLang="zh-CN" sz="1600" dirty="0" smtClean="0">
                <a:latin typeface="+mn-ea"/>
                <a:ea typeface="+mn-ea"/>
              </a:rPr>
              <a:t>》</a:t>
            </a:r>
            <a:r>
              <a:rPr lang="zh-CN" altLang="en-US" sz="1600" dirty="0" smtClean="0">
                <a:latin typeface="+mn-ea"/>
                <a:ea typeface="+mn-ea"/>
              </a:rPr>
              <a:t> 。 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3</a:t>
            </a:r>
            <a:r>
              <a:rPr lang="zh-CN" altLang="en-US" sz="1600" dirty="0" smtClean="0">
                <a:latin typeface="+mn-ea"/>
                <a:ea typeface="+mn-ea"/>
              </a:rPr>
              <a:t>、详见附件。</a:t>
            </a:r>
            <a:endParaRPr lang="zh-CN" altLang="zh-CN" sz="1600" dirty="0">
              <a:latin typeface="+mn-ea"/>
              <a:ea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</a:t>
            </a:r>
            <a:r>
              <a:rPr kumimoji="1" lang="zh-CN" altLang="en-US" dirty="0" smtClean="0"/>
              <a:t>、调转补助政策调整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2100" y="971441"/>
            <a:ext cx="102800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疑问：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、调转补助怎样申请？申请时有哪些注意事项？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V1.0</a:t>
            </a:r>
            <a:r>
              <a:rPr lang="zh-CN" altLang="en-US" sz="1600" dirty="0">
                <a:latin typeface="+mn-ea"/>
              </a:rPr>
              <a:t>版本相比</a:t>
            </a:r>
            <a:r>
              <a:rPr lang="zh-CN" altLang="en-US" sz="1600" dirty="0" smtClean="0">
                <a:latin typeface="+mn-ea"/>
              </a:rPr>
              <a:t>，有</a:t>
            </a:r>
            <a:r>
              <a:rPr lang="zh-CN" altLang="en-US" sz="1600" dirty="0">
                <a:latin typeface="+mn-ea"/>
              </a:rPr>
              <a:t>哪些</a:t>
            </a:r>
            <a:r>
              <a:rPr lang="zh-CN" altLang="en-US" sz="1600" dirty="0" smtClean="0">
                <a:latin typeface="+mn-ea"/>
              </a:rPr>
              <a:t>变化？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、对补助退还政策的补充说明。</a:t>
            </a:r>
            <a:endParaRPr lang="zh-CN" altLang="en-US" sz="1600" dirty="0"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20618"/>
              </p:ext>
            </p:extLst>
          </p:nvPr>
        </p:nvGraphicFramePr>
        <p:xfrm>
          <a:off x="2472519" y="5481495"/>
          <a:ext cx="1376149" cy="1247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Acrobat Document" showAsIcon="1" r:id="rId3" imgW="914400" imgH="828720" progId="AcroExch.Document.DC">
                  <p:embed/>
                </p:oleObj>
              </mc:Choice>
              <mc:Fallback>
                <p:oleObj name="Acrobat Document" showAsIcon="1" r:id="rId3" imgW="914400" imgH="8287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519" y="5481495"/>
                        <a:ext cx="1376149" cy="1247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7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74303" y="971441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48"/>
          <p:cNvSpPr txBox="1"/>
          <p:nvPr/>
        </p:nvSpPr>
        <p:spPr>
          <a:xfrm>
            <a:off x="574303" y="343183"/>
            <a:ext cx="1761031" cy="604200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cap="all" spc="209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3200" cap="all" spc="2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内容占位符 5"/>
          <p:cNvSpPr>
            <a:spLocks noGrp="1"/>
          </p:cNvSpPr>
          <p:nvPr>
            <p:ph sz="quarter" idx="11"/>
          </p:nvPr>
        </p:nvSpPr>
        <p:spPr>
          <a:xfrm>
            <a:off x="546593" y="1645920"/>
            <a:ext cx="10176555" cy="2941897"/>
          </a:xfrm>
        </p:spPr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全国内部招聘年报</a:t>
            </a:r>
            <a:endParaRPr lang="en-US" altLang="zh-CN" dirty="0" smtClean="0"/>
          </a:p>
          <a:p>
            <a:r>
              <a:rPr lang="en-US" altLang="zh-CN" dirty="0" smtClean="0"/>
              <a:t>V2.1</a:t>
            </a:r>
            <a:r>
              <a:rPr lang="zh-CN" altLang="en-US" dirty="0" smtClean="0"/>
              <a:t>版</a:t>
            </a:r>
            <a:r>
              <a:rPr lang="zh-CN" altLang="en-US" dirty="0" smtClean="0"/>
              <a:t>内容重点解答</a:t>
            </a:r>
            <a:endParaRPr lang="en-US" altLang="zh-CN" dirty="0" smtClean="0"/>
          </a:p>
          <a:p>
            <a:r>
              <a:rPr kumimoji="1" lang="en-US" altLang="zh-CN" dirty="0" smtClean="0"/>
              <a:t>V2.1</a:t>
            </a:r>
            <a:r>
              <a:rPr lang="zh-CN" altLang="en-US" dirty="0" smtClean="0"/>
              <a:t>版</a:t>
            </a:r>
            <a:r>
              <a:rPr kumimoji="1" lang="zh-CN" altLang="en-US" dirty="0" smtClean="0"/>
              <a:t>流程说明</a:t>
            </a:r>
            <a:endParaRPr kumimoji="1" lang="en-US" altLang="zh-CN" dirty="0" smtClean="0"/>
          </a:p>
          <a:p>
            <a:r>
              <a:rPr lang="en-US" altLang="zh-CN" dirty="0" smtClean="0"/>
              <a:t>V2.1</a:t>
            </a:r>
            <a:r>
              <a:rPr lang="zh-CN" altLang="en-US" dirty="0" smtClean="0"/>
              <a:t>版</a:t>
            </a:r>
            <a:r>
              <a:rPr kumimoji="1" lang="zh-CN" altLang="en-US" dirty="0" smtClean="0"/>
              <a:t>答疑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2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九</a:t>
            </a:r>
            <a:r>
              <a:rPr kumimoji="1" lang="zh-CN" altLang="en-US" sz="2800" dirty="0" smtClean="0"/>
              <a:t>、拓展支持补助政策调整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03" y="971441"/>
            <a:ext cx="10495935" cy="26228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303" y="359426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员工到异地拓展支持产生的交通费用，</a:t>
            </a:r>
            <a:r>
              <a:rPr lang="zh-CN" altLang="en-US" sz="1600" b="1" dirty="0">
                <a:latin typeface="+mn-ea"/>
              </a:rPr>
              <a:t>均为实报实销</a:t>
            </a:r>
            <a:r>
              <a:rPr lang="zh-CN" altLang="en-US" sz="1600" dirty="0">
                <a:latin typeface="+mn-ea"/>
              </a:rPr>
              <a:t>，参照集团财务</a:t>
            </a:r>
            <a:r>
              <a:rPr lang="en-US" altLang="zh-CN" sz="1600" dirty="0">
                <a:latin typeface="+mn-ea"/>
              </a:rPr>
              <a:t>《</a:t>
            </a:r>
            <a:r>
              <a:rPr lang="zh-CN" altLang="en-US" sz="1600" dirty="0">
                <a:latin typeface="+mn-ea"/>
              </a:rPr>
              <a:t>链家员工费用报销管理标准</a:t>
            </a:r>
            <a:r>
              <a:rPr lang="en-US" altLang="zh-CN" sz="1600" dirty="0">
                <a:latin typeface="+mn-ea"/>
              </a:rPr>
              <a:t>》</a:t>
            </a:r>
            <a:r>
              <a:rPr lang="zh-CN" altLang="en-US" sz="1600" dirty="0">
                <a:latin typeface="+mn-ea"/>
              </a:rPr>
              <a:t>出差交通费相关规定执行。 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+mn-ea"/>
              </a:rPr>
              <a:t>差旅费补充说明：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1.</a:t>
            </a:r>
            <a:r>
              <a:rPr lang="zh-CN" altLang="en-US" sz="1600" dirty="0">
                <a:latin typeface="+mn-ea"/>
              </a:rPr>
              <a:t>拓展支持人员可每月报销一次单人往返机票或</a:t>
            </a:r>
            <a:r>
              <a:rPr lang="zh-CN" altLang="en-US" sz="1600" dirty="0" smtClean="0">
                <a:latin typeface="+mn-ea"/>
              </a:rPr>
              <a:t>火车票</a:t>
            </a:r>
            <a:r>
              <a:rPr lang="zh-CN" altLang="en-US" sz="1600" dirty="0">
                <a:latin typeface="+mn-ea"/>
              </a:rPr>
              <a:t>，</a:t>
            </a:r>
            <a:r>
              <a:rPr lang="zh-CN" altLang="en-US" sz="1600" dirty="0" smtClean="0">
                <a:latin typeface="+mn-ea"/>
              </a:rPr>
              <a:t>可</a:t>
            </a:r>
            <a:r>
              <a:rPr lang="zh-CN" altLang="en-US" sz="1600" dirty="0">
                <a:latin typeface="+mn-ea"/>
              </a:rPr>
              <a:t>由员工本人或员工家属使用；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2.</a:t>
            </a:r>
            <a:r>
              <a:rPr lang="zh-CN" altLang="en-US" sz="1600" dirty="0">
                <a:latin typeface="+mn-ea"/>
              </a:rPr>
              <a:t>拓展支持期间，拓展支持人员休假产生的往返机票、火车票可在拓展支持差旅费范围内报销。 </a:t>
            </a:r>
          </a:p>
        </p:txBody>
      </p:sp>
    </p:spTree>
    <p:extLst>
      <p:ext uri="{BB962C8B-B14F-4D97-AF65-F5344CB8AC3E}">
        <p14:creationId xmlns:p14="http://schemas.microsoft.com/office/powerpoint/2010/main" val="40593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5"/>
          <p:cNvSpPr txBox="1">
            <a:spLocks/>
          </p:cNvSpPr>
          <p:nvPr/>
        </p:nvSpPr>
        <p:spPr>
          <a:xfrm>
            <a:off x="3338129" y="2841430"/>
            <a:ext cx="5815283" cy="607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答  疑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1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8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5"/>
          <p:cNvSpPr txBox="1">
            <a:spLocks/>
          </p:cNvSpPr>
          <p:nvPr/>
        </p:nvSpPr>
        <p:spPr>
          <a:xfrm>
            <a:off x="3338129" y="2841430"/>
            <a:ext cx="5815283" cy="607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 smtClean="0"/>
              <a:t>2017</a:t>
            </a:r>
            <a:r>
              <a:rPr lang="zh-CN" altLang="en-US" sz="3200" dirty="0" smtClean="0"/>
              <a:t>全国内部招聘年报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067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93765" y="75332"/>
            <a:ext cx="7444516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 smtClean="0"/>
              <a:t>2017</a:t>
            </a:r>
            <a:r>
              <a:rPr kumimoji="1" lang="zh-CN" altLang="en-US" sz="2400" b="1" dirty="0" smtClean="0"/>
              <a:t>年内部招聘 </a:t>
            </a:r>
            <a:r>
              <a:rPr kumimoji="1" lang="en-US" altLang="zh-CN" sz="2400" b="1" dirty="0" smtClean="0"/>
              <a:t>– </a:t>
            </a:r>
            <a:r>
              <a:rPr kumimoji="1" lang="zh-CN" altLang="en-US" sz="2400" b="1" dirty="0" smtClean="0"/>
              <a:t>每月内招调转人数</a:t>
            </a:r>
            <a:endParaRPr kumimoji="1" lang="zh-CN" altLang="en-US" sz="2400" b="1" dirty="0"/>
          </a:p>
        </p:txBody>
      </p:sp>
      <p:sp>
        <p:nvSpPr>
          <p:cNvPr id="7" name="文本占位符 4"/>
          <p:cNvSpPr txBox="1">
            <a:spLocks/>
          </p:cNvSpPr>
          <p:nvPr/>
        </p:nvSpPr>
        <p:spPr>
          <a:xfrm>
            <a:off x="293764" y="861249"/>
            <a:ext cx="11375071" cy="1090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latin typeface="+mn-ea"/>
              </a:rPr>
              <a:t>2017</a:t>
            </a:r>
            <a:r>
              <a:rPr lang="zh-CN" altLang="en-US" sz="1400" dirty="0" smtClean="0">
                <a:latin typeface="+mn-ea"/>
              </a:rPr>
              <a:t>年，全年运营、职能共调转 </a:t>
            </a:r>
            <a:r>
              <a:rPr lang="en-US" altLang="zh-CN" sz="1400" dirty="0" smtClean="0">
                <a:latin typeface="+mn-ea"/>
              </a:rPr>
              <a:t>2635 </a:t>
            </a:r>
            <a:r>
              <a:rPr lang="zh-CN" altLang="en-US" sz="1400" dirty="0" smtClean="0">
                <a:latin typeface="+mn-ea"/>
              </a:rPr>
              <a:t>人，共进行内部招聘 </a:t>
            </a:r>
            <a:r>
              <a:rPr lang="en-US" altLang="zh-CN" sz="1400" dirty="0" smtClean="0">
                <a:latin typeface="+mn-ea"/>
              </a:rPr>
              <a:t>90 </a:t>
            </a:r>
            <a:r>
              <a:rPr lang="zh-CN" altLang="en-US" sz="1400" dirty="0" smtClean="0">
                <a:latin typeface="+mn-ea"/>
              </a:rPr>
              <a:t>次；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latin typeface="+mn-ea"/>
              </a:rPr>
              <a:t>2017</a:t>
            </a:r>
            <a:r>
              <a:rPr lang="zh-CN" altLang="en-US" sz="1400" dirty="0" smtClean="0">
                <a:latin typeface="+mn-ea"/>
              </a:rPr>
              <a:t>年 </a:t>
            </a:r>
            <a:r>
              <a:rPr lang="en-US" altLang="zh-CN" sz="1400" dirty="0" smtClean="0">
                <a:latin typeface="+mn-ea"/>
              </a:rPr>
              <a:t>5 </a:t>
            </a:r>
            <a:r>
              <a:rPr lang="zh-CN" altLang="en-US" sz="1400" dirty="0" smtClean="0">
                <a:latin typeface="+mn-ea"/>
              </a:rPr>
              <a:t>月，全国各城市申请内部招聘爆发式增长，</a:t>
            </a:r>
            <a:r>
              <a:rPr lang="en-US" altLang="zh-CN" sz="1400" dirty="0" smtClean="0">
                <a:latin typeface="+mn-ea"/>
              </a:rPr>
              <a:t>5 </a:t>
            </a:r>
            <a:r>
              <a:rPr lang="zh-CN" altLang="en-US" sz="1400" dirty="0" smtClean="0">
                <a:latin typeface="+mn-ea"/>
              </a:rPr>
              <a:t>月有 </a:t>
            </a:r>
            <a:r>
              <a:rPr lang="en-US" altLang="zh-CN" sz="1400" dirty="0" smtClean="0">
                <a:latin typeface="+mn-ea"/>
              </a:rPr>
              <a:t>4 </a:t>
            </a:r>
            <a:r>
              <a:rPr lang="zh-CN" altLang="en-US" sz="1400" dirty="0" smtClean="0">
                <a:latin typeface="+mn-ea"/>
              </a:rPr>
              <a:t>个新城市进驻，当月调转人数在全年占比最高，占全年调转人数的 </a:t>
            </a:r>
            <a:r>
              <a:rPr lang="en-US" altLang="zh-CN" sz="1400" dirty="0" smtClean="0">
                <a:latin typeface="+mn-ea"/>
              </a:rPr>
              <a:t>25%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9" name="文本占位符 4"/>
          <p:cNvSpPr txBox="1">
            <a:spLocks/>
          </p:cNvSpPr>
          <p:nvPr/>
        </p:nvSpPr>
        <p:spPr>
          <a:xfrm>
            <a:off x="104932" y="6280057"/>
            <a:ext cx="10472083" cy="3735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数据来源：平台招聘中心每月调转数据记录，已与各城市公司调转数据比对，准确度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95%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以上，其中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12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月的调转数据以面试反馈结果进行计算。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/>
          </p:nvPr>
        </p:nvGraphicFramePr>
        <p:xfrm>
          <a:off x="1965277" y="2078358"/>
          <a:ext cx="8611738" cy="365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65277" y="2119447"/>
            <a:ext cx="1050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单位：人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191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>
            <a:graphicFrameLocks/>
          </p:cNvGraphicFramePr>
          <p:nvPr>
            <p:extLst/>
          </p:nvPr>
        </p:nvGraphicFramePr>
        <p:xfrm>
          <a:off x="706907" y="1611084"/>
          <a:ext cx="10875493" cy="2994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93765" y="75332"/>
            <a:ext cx="7444516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 smtClean="0"/>
              <a:t>2017</a:t>
            </a:r>
            <a:r>
              <a:rPr kumimoji="1" lang="zh-CN" altLang="en-US" sz="2400" b="1" dirty="0" smtClean="0"/>
              <a:t>年内部招聘 </a:t>
            </a:r>
            <a:r>
              <a:rPr kumimoji="1" lang="en-US" altLang="zh-CN" sz="2400" b="1" dirty="0" smtClean="0"/>
              <a:t>– </a:t>
            </a:r>
            <a:r>
              <a:rPr kumimoji="1" lang="zh-CN" altLang="en-US" sz="2400" b="1" dirty="0" smtClean="0"/>
              <a:t>各城市调入、调出人数</a:t>
            </a:r>
            <a:endParaRPr kumimoji="1" lang="zh-CN" altLang="en-US" sz="2400" b="1" dirty="0"/>
          </a:p>
        </p:txBody>
      </p:sp>
      <p:sp>
        <p:nvSpPr>
          <p:cNvPr id="8" name="文本占位符 4"/>
          <p:cNvSpPr txBox="1">
            <a:spLocks/>
          </p:cNvSpPr>
          <p:nvPr/>
        </p:nvSpPr>
        <p:spPr>
          <a:xfrm>
            <a:off x="81888" y="6484485"/>
            <a:ext cx="6777510" cy="3735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注：德佑包括：德佑事业部总部、德佑城市公司、郑州。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/>
          </p:nvPr>
        </p:nvGraphicFramePr>
        <p:xfrm>
          <a:off x="814027" y="3394345"/>
          <a:ext cx="10846583" cy="2808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"/>
          <p:cNvSpPr txBox="1"/>
          <p:nvPr/>
        </p:nvSpPr>
        <p:spPr>
          <a:xfrm>
            <a:off x="706907" y="3931124"/>
            <a:ext cx="1050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dirty="0" smtClean="0"/>
              <a:t>单位：人</a:t>
            </a:r>
            <a:endParaRPr lang="zh-CN" altLang="en-US" sz="1050" dirty="0"/>
          </a:p>
        </p:txBody>
      </p:sp>
      <p:sp>
        <p:nvSpPr>
          <p:cNvPr id="10" name="文本占位符 4"/>
          <p:cNvSpPr txBox="1">
            <a:spLocks/>
          </p:cNvSpPr>
          <p:nvPr/>
        </p:nvSpPr>
        <p:spPr>
          <a:xfrm>
            <a:off x="81888" y="6223595"/>
            <a:ext cx="10472083" cy="3735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数据来源：平台招聘中心每月调转数据记录，已与各城市公司调转数据比对，准确度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95%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以上，其中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12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月的调转数据以面试反馈结果进行计算。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占位符 4"/>
          <p:cNvSpPr txBox="1">
            <a:spLocks/>
          </p:cNvSpPr>
          <p:nvPr/>
        </p:nvSpPr>
        <p:spPr>
          <a:xfrm>
            <a:off x="706907" y="730173"/>
            <a:ext cx="11422742" cy="1004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latin typeface="+mn-ea"/>
              </a:rPr>
              <a:t>2017 </a:t>
            </a:r>
            <a:r>
              <a:rPr lang="zh-CN" altLang="en-US" sz="1400" dirty="0" smtClean="0">
                <a:latin typeface="+mn-ea"/>
              </a:rPr>
              <a:t>年</a:t>
            </a:r>
            <a:r>
              <a:rPr lang="zh-CN" altLang="en-US" sz="1400" dirty="0">
                <a:latin typeface="+mn-ea"/>
              </a:rPr>
              <a:t>，德佑、上海、石家庄、西安调入人数最多，</a:t>
            </a:r>
            <a:r>
              <a:rPr lang="zh-CN" altLang="en-US" sz="1400" dirty="0" smtClean="0">
                <a:latin typeface="+mn-ea"/>
              </a:rPr>
              <a:t>为魅力</a:t>
            </a:r>
            <a:r>
              <a:rPr lang="zh-CN" altLang="en-US" sz="1400" dirty="0">
                <a:latin typeface="+mn-ea"/>
              </a:rPr>
              <a:t>指数最高的城市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事业部</a:t>
            </a:r>
            <a:r>
              <a:rPr lang="zh-CN" altLang="en-US" sz="1400" dirty="0" smtClean="0">
                <a:latin typeface="+mn-ea"/>
              </a:rPr>
              <a:t>；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latin typeface="+mn-ea"/>
              </a:rPr>
              <a:t>2017 </a:t>
            </a:r>
            <a:r>
              <a:rPr lang="zh-CN" altLang="en-US" sz="1400" dirty="0" smtClean="0">
                <a:latin typeface="+mn-ea"/>
              </a:rPr>
              <a:t>年</a:t>
            </a:r>
            <a:r>
              <a:rPr lang="zh-CN" altLang="en-US" sz="1400" dirty="0">
                <a:latin typeface="+mn-ea"/>
              </a:rPr>
              <a:t>，北京共调</a:t>
            </a:r>
            <a:r>
              <a:rPr lang="zh-CN" altLang="en-US" sz="1400" dirty="0" smtClean="0">
                <a:latin typeface="+mn-ea"/>
              </a:rPr>
              <a:t>出 </a:t>
            </a:r>
            <a:r>
              <a:rPr lang="en-US" altLang="zh-CN" sz="1400" dirty="0" smtClean="0">
                <a:latin typeface="+mn-ea"/>
              </a:rPr>
              <a:t>1757 </a:t>
            </a:r>
            <a:r>
              <a:rPr lang="zh-CN" altLang="en-US" sz="1400" dirty="0" smtClean="0">
                <a:latin typeface="+mn-ea"/>
              </a:rPr>
              <a:t>人</a:t>
            </a:r>
            <a:r>
              <a:rPr lang="zh-CN" altLang="en-US" sz="1400" dirty="0">
                <a:latin typeface="+mn-ea"/>
              </a:rPr>
              <a:t>，占</a:t>
            </a:r>
            <a:r>
              <a:rPr lang="zh-CN" altLang="en-US" sz="1400" dirty="0" smtClean="0">
                <a:latin typeface="+mn-ea"/>
              </a:rPr>
              <a:t>比 </a:t>
            </a:r>
            <a:r>
              <a:rPr lang="en-US" altLang="zh-CN" sz="1400" dirty="0" smtClean="0">
                <a:latin typeface="+mn-ea"/>
              </a:rPr>
              <a:t>67</a:t>
            </a:r>
            <a:r>
              <a:rPr lang="en-US" altLang="zh-CN" sz="1400" dirty="0">
                <a:latin typeface="+mn-ea"/>
              </a:rPr>
              <a:t>%</a:t>
            </a:r>
            <a:r>
              <a:rPr lang="zh-CN" altLang="en-US" sz="1400" dirty="0">
                <a:latin typeface="+mn-ea"/>
              </a:rPr>
              <a:t>，为最大“调出方”。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2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93764" y="75332"/>
            <a:ext cx="9559920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 smtClean="0"/>
              <a:t>2017</a:t>
            </a:r>
            <a:r>
              <a:rPr kumimoji="1" lang="zh-CN" altLang="en-US" sz="2400" b="1" dirty="0" smtClean="0"/>
              <a:t>年内部招聘 </a:t>
            </a:r>
            <a:r>
              <a:rPr kumimoji="1" lang="en-US" altLang="zh-CN" sz="2400" b="1" dirty="0" smtClean="0"/>
              <a:t>– </a:t>
            </a:r>
            <a:r>
              <a:rPr kumimoji="1" lang="zh-CN" altLang="en-US" sz="2400" b="1" dirty="0" smtClean="0"/>
              <a:t>调转补助并不是人员调转的最大牵引力</a:t>
            </a:r>
            <a:endParaRPr kumimoji="1"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507362" y="4699356"/>
            <a:ext cx="6132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+mn-ea"/>
              </a:rPr>
              <a:t> 全年公司间调转 </a:t>
            </a:r>
            <a:r>
              <a:rPr lang="en-US" altLang="zh-CN" sz="1400" dirty="0" smtClean="0">
                <a:latin typeface="+mn-ea"/>
              </a:rPr>
              <a:t>2635 </a:t>
            </a:r>
            <a:r>
              <a:rPr lang="zh-CN" altLang="en-US" sz="1400" dirty="0" smtClean="0">
                <a:latin typeface="+mn-ea"/>
              </a:rPr>
              <a:t>人，下半年较上半年增加 </a:t>
            </a:r>
            <a:r>
              <a:rPr lang="en-US" altLang="zh-CN" sz="1400" dirty="0" smtClean="0">
                <a:latin typeface="+mn-ea"/>
              </a:rPr>
              <a:t>379 </a:t>
            </a:r>
            <a:r>
              <a:rPr lang="zh-CN" altLang="en-US" sz="1400" dirty="0" smtClean="0">
                <a:latin typeface="+mn-ea"/>
              </a:rPr>
              <a:t>人，增幅 </a:t>
            </a:r>
            <a:r>
              <a:rPr lang="en-US" altLang="zh-CN" sz="1400" dirty="0" smtClean="0">
                <a:latin typeface="+mn-ea"/>
              </a:rPr>
              <a:t>33.60%</a:t>
            </a:r>
            <a:r>
              <a:rPr lang="zh-CN" altLang="en-US" sz="1400" dirty="0" smtClean="0">
                <a:latin typeface="+mn-ea"/>
              </a:rPr>
              <a:t>；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latin typeface="+mn-ea"/>
              </a:rPr>
              <a:t> 2017 </a:t>
            </a:r>
            <a:r>
              <a:rPr lang="zh-CN" altLang="en-US" sz="1400" dirty="0" smtClean="0">
                <a:latin typeface="+mn-ea"/>
              </a:rPr>
              <a:t>年，有 </a:t>
            </a:r>
            <a:r>
              <a:rPr lang="en-US" altLang="zh-CN" sz="1400" dirty="0">
                <a:latin typeface="+mn-ea"/>
              </a:rPr>
              <a:t>23 </a:t>
            </a:r>
            <a:r>
              <a:rPr lang="zh-CN" altLang="en-US" sz="1400" dirty="0">
                <a:latin typeface="+mn-ea"/>
              </a:rPr>
              <a:t>个城市、事业部内部招聘设置了调转补助，总调转补助 </a:t>
            </a:r>
            <a:r>
              <a:rPr lang="en-US" altLang="zh-CN" sz="1400" dirty="0">
                <a:latin typeface="+mn-ea"/>
              </a:rPr>
              <a:t>12108 </a:t>
            </a:r>
            <a:r>
              <a:rPr lang="zh-CN" altLang="en-US" sz="1400" dirty="0">
                <a:latin typeface="+mn-ea"/>
              </a:rPr>
              <a:t>万元，人均</a:t>
            </a:r>
            <a:r>
              <a:rPr lang="zh-CN" altLang="en-US" sz="1400" dirty="0" smtClean="0">
                <a:latin typeface="+mn-ea"/>
              </a:rPr>
              <a:t>调转成本从上半年的 </a:t>
            </a:r>
            <a:r>
              <a:rPr lang="en-US" altLang="zh-CN" sz="1400" dirty="0" smtClean="0">
                <a:latin typeface="+mn-ea"/>
              </a:rPr>
              <a:t>12.59 </a:t>
            </a:r>
            <a:r>
              <a:rPr lang="zh-CN" altLang="en-US" sz="1400" dirty="0" smtClean="0">
                <a:latin typeface="+mn-ea"/>
              </a:rPr>
              <a:t>万元，降低到下半年的 </a:t>
            </a:r>
            <a:r>
              <a:rPr lang="en-US" altLang="zh-CN" sz="1400" dirty="0" smtClean="0">
                <a:latin typeface="+mn-ea"/>
              </a:rPr>
              <a:t>4.89 </a:t>
            </a:r>
            <a:r>
              <a:rPr lang="zh-CN" altLang="en-US" sz="1400" dirty="0" smtClean="0">
                <a:latin typeface="+mn-ea"/>
              </a:rPr>
              <a:t>万元，人均调转成本减少 </a:t>
            </a:r>
            <a:r>
              <a:rPr lang="en-US" altLang="zh-CN" sz="1400" dirty="0" smtClean="0">
                <a:latin typeface="+mn-ea"/>
              </a:rPr>
              <a:t>7.7 </a:t>
            </a:r>
            <a:r>
              <a:rPr lang="zh-CN" altLang="en-US" sz="1400" dirty="0" smtClean="0">
                <a:latin typeface="+mn-ea"/>
              </a:rPr>
              <a:t>万元，降幅 </a:t>
            </a:r>
            <a:r>
              <a:rPr lang="en-US" altLang="zh-CN" sz="1400" dirty="0" smtClean="0">
                <a:latin typeface="+mn-ea"/>
              </a:rPr>
              <a:t>61.16%</a:t>
            </a:r>
            <a:r>
              <a:rPr lang="zh-CN" altLang="en-US" sz="1400" dirty="0" smtClean="0">
                <a:latin typeface="+mn-ea"/>
              </a:rPr>
              <a:t>。</a:t>
            </a:r>
            <a:endParaRPr lang="zh-CN" altLang="en-US" sz="1400" dirty="0">
              <a:latin typeface="+mn-ea"/>
            </a:endParaRPr>
          </a:p>
        </p:txBody>
      </p:sp>
      <p:graphicFrame>
        <p:nvGraphicFramePr>
          <p:cNvPr id="16" name="图表 15"/>
          <p:cNvGraphicFramePr>
            <a:graphicFrameLocks/>
          </p:cNvGraphicFramePr>
          <p:nvPr>
            <p:extLst/>
          </p:nvPr>
        </p:nvGraphicFramePr>
        <p:xfrm>
          <a:off x="6903703" y="1070150"/>
          <a:ext cx="4490113" cy="3344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/>
          <p:cNvSpPr/>
          <p:nvPr/>
        </p:nvSpPr>
        <p:spPr>
          <a:xfrm>
            <a:off x="6903703" y="4630439"/>
            <a:ext cx="475148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+mn-ea"/>
              </a:rPr>
              <a:t> 员工</a:t>
            </a:r>
            <a:r>
              <a:rPr lang="zh-CN" altLang="en-US" sz="1400" dirty="0">
                <a:latin typeface="+mn-ea"/>
              </a:rPr>
              <a:t>调转最主要原因为“求发展”，占比 </a:t>
            </a:r>
            <a:r>
              <a:rPr lang="en-US" altLang="zh-CN" sz="1400" dirty="0">
                <a:latin typeface="+mn-ea"/>
              </a:rPr>
              <a:t>59</a:t>
            </a:r>
            <a:r>
              <a:rPr lang="en-US" altLang="zh-CN" sz="1400" dirty="0" smtClean="0">
                <a:latin typeface="+mn-ea"/>
              </a:rPr>
              <a:t>%</a:t>
            </a:r>
            <a:r>
              <a:rPr lang="zh-CN" altLang="en-US" sz="1400" dirty="0" smtClean="0">
                <a:latin typeface="+mn-ea"/>
              </a:rPr>
              <a:t>；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+mn-ea"/>
              </a:rPr>
              <a:t> 员工</a:t>
            </a:r>
            <a:r>
              <a:rPr lang="zh-CN" altLang="en-US" sz="1400" dirty="0">
                <a:latin typeface="+mn-ea"/>
              </a:rPr>
              <a:t>调转最关注的为：</a:t>
            </a:r>
            <a:r>
              <a:rPr lang="zh-CN" altLang="en-US" sz="1400" b="1" dirty="0">
                <a:solidFill>
                  <a:srgbClr val="00A75B"/>
                </a:solidFill>
                <a:latin typeface="+mn-ea"/>
              </a:rPr>
              <a:t>晋升</a:t>
            </a:r>
            <a:r>
              <a:rPr lang="en-US" altLang="zh-CN" sz="1400" b="1" dirty="0">
                <a:solidFill>
                  <a:srgbClr val="00A75B"/>
                </a:solidFill>
                <a:latin typeface="+mn-ea"/>
              </a:rPr>
              <a:t>/</a:t>
            </a:r>
            <a:r>
              <a:rPr lang="zh-CN" altLang="en-US" sz="1400" b="1" dirty="0">
                <a:solidFill>
                  <a:srgbClr val="00A75B"/>
                </a:solidFill>
                <a:latin typeface="+mn-ea"/>
              </a:rPr>
              <a:t>职业发展</a:t>
            </a:r>
            <a:r>
              <a:rPr lang="en-US" altLang="zh-CN" sz="1400" b="1" dirty="0">
                <a:solidFill>
                  <a:srgbClr val="00A75B"/>
                </a:solidFill>
                <a:latin typeface="+mn-ea"/>
              </a:rPr>
              <a:t>/</a:t>
            </a:r>
            <a:r>
              <a:rPr lang="zh-CN" altLang="en-US" sz="1400" b="1" dirty="0">
                <a:solidFill>
                  <a:srgbClr val="00A75B"/>
                </a:solidFill>
                <a:latin typeface="+mn-ea"/>
              </a:rPr>
              <a:t>发展空间、福利待遇</a:t>
            </a:r>
            <a:r>
              <a:rPr lang="en-US" altLang="zh-CN" sz="1400" b="1" dirty="0">
                <a:solidFill>
                  <a:srgbClr val="00A75B"/>
                </a:solidFill>
                <a:latin typeface="+mn-ea"/>
              </a:rPr>
              <a:t>/</a:t>
            </a:r>
            <a:r>
              <a:rPr lang="zh-CN" altLang="en-US" sz="1400" b="1" dirty="0">
                <a:solidFill>
                  <a:srgbClr val="00A75B"/>
                </a:solidFill>
                <a:latin typeface="+mn-ea"/>
              </a:rPr>
              <a:t>基本保障、公司发展</a:t>
            </a:r>
            <a:r>
              <a:rPr lang="en-US" altLang="zh-CN" sz="1400" b="1" dirty="0">
                <a:solidFill>
                  <a:srgbClr val="00A75B"/>
                </a:solidFill>
                <a:latin typeface="+mn-ea"/>
              </a:rPr>
              <a:t>/</a:t>
            </a:r>
            <a:r>
              <a:rPr lang="zh-CN" altLang="en-US" sz="1400" b="1" dirty="0">
                <a:solidFill>
                  <a:srgbClr val="00A75B"/>
                </a:solidFill>
                <a:latin typeface="+mn-ea"/>
              </a:rPr>
              <a:t>管理模式</a:t>
            </a:r>
            <a:r>
              <a:rPr lang="en-US" altLang="zh-CN" sz="1400" b="1" dirty="0">
                <a:solidFill>
                  <a:srgbClr val="00A75B"/>
                </a:solidFill>
                <a:latin typeface="+mn-ea"/>
              </a:rPr>
              <a:t>/</a:t>
            </a:r>
            <a:r>
              <a:rPr lang="zh-CN" altLang="en-US" sz="1400" b="1" dirty="0">
                <a:solidFill>
                  <a:srgbClr val="00A75B"/>
                </a:solidFill>
                <a:latin typeface="+mn-ea"/>
              </a:rPr>
              <a:t>文化建设、</a:t>
            </a:r>
            <a:r>
              <a:rPr lang="zh-CN" altLang="en-US" sz="1400" dirty="0">
                <a:latin typeface="+mn-ea"/>
              </a:rPr>
              <a:t>上级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团队建设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组织氛围、房产市场</a:t>
            </a:r>
            <a:r>
              <a:rPr lang="zh-CN" altLang="en-US" sz="1400" dirty="0" smtClean="0">
                <a:latin typeface="+mn-ea"/>
              </a:rPr>
              <a:t>，</a:t>
            </a:r>
            <a:r>
              <a:rPr lang="zh-CN" altLang="en-US" sz="1400" dirty="0">
                <a:latin typeface="+mn-ea"/>
              </a:rPr>
              <a:t>员工</a:t>
            </a:r>
            <a:r>
              <a:rPr lang="zh-CN" altLang="en-US" sz="1400" dirty="0" smtClean="0">
                <a:latin typeface="+mn-ea"/>
              </a:rPr>
              <a:t>希望</a:t>
            </a:r>
            <a:r>
              <a:rPr lang="zh-CN" altLang="en-US" sz="1400" dirty="0">
                <a:latin typeface="+mn-ea"/>
              </a:rPr>
              <a:t>在调转前能够获取足够多有用</a:t>
            </a:r>
            <a:r>
              <a:rPr lang="zh-CN" altLang="en-US" sz="1400" dirty="0" smtClean="0">
                <a:latin typeface="+mn-ea"/>
              </a:rPr>
              <a:t>信息</a:t>
            </a:r>
            <a:r>
              <a:rPr lang="zh-CN" altLang="en-US" sz="1400" dirty="0">
                <a:latin typeface="+mn-ea"/>
              </a:rPr>
              <a:t>。</a:t>
            </a:r>
            <a:endParaRPr lang="en-US" altLang="zh-CN" sz="14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/>
          </p:nvPr>
        </p:nvGraphicFramePr>
        <p:xfrm>
          <a:off x="507362" y="1070150"/>
          <a:ext cx="5782689" cy="360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1"/>
          <p:cNvSpPr txBox="1"/>
          <p:nvPr/>
        </p:nvSpPr>
        <p:spPr>
          <a:xfrm>
            <a:off x="293764" y="1542220"/>
            <a:ext cx="1050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dirty="0" smtClean="0"/>
              <a:t>单位：万元</a:t>
            </a:r>
            <a:endParaRPr lang="zh-CN" altLang="en-US" sz="1050" dirty="0"/>
          </a:p>
        </p:txBody>
      </p:sp>
      <p:sp>
        <p:nvSpPr>
          <p:cNvPr id="12" name="文本框 1"/>
          <p:cNvSpPr txBox="1"/>
          <p:nvPr/>
        </p:nvSpPr>
        <p:spPr>
          <a:xfrm>
            <a:off x="5588732" y="1543093"/>
            <a:ext cx="1050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dirty="0" smtClean="0"/>
              <a:t>单位：人</a:t>
            </a:r>
            <a:endParaRPr lang="zh-CN" altLang="en-US" sz="1050" dirty="0"/>
          </a:p>
        </p:txBody>
      </p:sp>
      <p:sp>
        <p:nvSpPr>
          <p:cNvPr id="13" name="文本占位符 4"/>
          <p:cNvSpPr txBox="1">
            <a:spLocks/>
          </p:cNvSpPr>
          <p:nvPr/>
        </p:nvSpPr>
        <p:spPr>
          <a:xfrm>
            <a:off x="507362" y="6466570"/>
            <a:ext cx="10472083" cy="3735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数据来源：平台招聘中心每月调转数据记录，其中不包括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12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月调转补助。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8029433" y="2962724"/>
            <a:ext cx="1164609" cy="44471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bg1"/>
                </a:solidFill>
              </a:rPr>
              <a:t>个人原因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8366078" y="2107287"/>
            <a:ext cx="1100918" cy="44471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bg1"/>
                </a:solidFill>
              </a:rPr>
              <a:t>家庭原因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表 15"/>
          <p:cNvGraphicFramePr>
            <a:graphicFrameLocks/>
          </p:cNvGraphicFramePr>
          <p:nvPr>
            <p:extLst/>
          </p:nvPr>
        </p:nvGraphicFramePr>
        <p:xfrm>
          <a:off x="5813016" y="3135086"/>
          <a:ext cx="5896763" cy="3156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/>
          </p:nvPr>
        </p:nvGraphicFramePr>
        <p:xfrm>
          <a:off x="413928" y="2982653"/>
          <a:ext cx="4898615" cy="3210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293765" y="75332"/>
            <a:ext cx="5874806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 smtClean="0"/>
              <a:t>2017</a:t>
            </a:r>
            <a:r>
              <a:rPr kumimoji="1" lang="zh-CN" altLang="en-US" sz="2400" b="1" dirty="0" smtClean="0"/>
              <a:t>年内部招聘 </a:t>
            </a:r>
            <a:r>
              <a:rPr kumimoji="1" lang="en-US" altLang="zh-CN" sz="2400" b="1" dirty="0" smtClean="0"/>
              <a:t>– </a:t>
            </a:r>
            <a:r>
              <a:rPr kumimoji="1" lang="zh-CN" altLang="en-US" sz="2400" b="1" dirty="0" smtClean="0"/>
              <a:t>员工调转满意度</a:t>
            </a:r>
            <a:endParaRPr kumimoji="1" lang="zh-CN" altLang="en-US" sz="2400" b="1" dirty="0"/>
          </a:p>
        </p:txBody>
      </p:sp>
      <p:sp>
        <p:nvSpPr>
          <p:cNvPr id="11" name="文本占位符 4"/>
          <p:cNvSpPr txBox="1">
            <a:spLocks/>
          </p:cNvSpPr>
          <p:nvPr/>
        </p:nvSpPr>
        <p:spPr>
          <a:xfrm>
            <a:off x="293765" y="630952"/>
            <a:ext cx="11695035" cy="898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latin typeface="+mn-ea"/>
              </a:rPr>
              <a:t>2017 </a:t>
            </a:r>
            <a:r>
              <a:rPr lang="zh-CN" altLang="en-US" sz="1400" dirty="0" smtClean="0">
                <a:latin typeface="+mn-ea"/>
              </a:rPr>
              <a:t>年 </a:t>
            </a:r>
            <a:r>
              <a:rPr lang="en-US" altLang="zh-CN" sz="1400" dirty="0" smtClean="0">
                <a:latin typeface="+mn-ea"/>
              </a:rPr>
              <a:t>8-11 </a:t>
            </a:r>
            <a:r>
              <a:rPr lang="zh-CN" altLang="en-US" sz="1400" dirty="0" smtClean="0">
                <a:latin typeface="+mn-ea"/>
              </a:rPr>
              <a:t>月发放调研问卷 </a:t>
            </a:r>
            <a:r>
              <a:rPr lang="en-US" altLang="zh-CN" sz="1400" dirty="0" smtClean="0">
                <a:latin typeface="+mn-ea"/>
              </a:rPr>
              <a:t>711 </a:t>
            </a:r>
            <a:r>
              <a:rPr lang="zh-CN" altLang="en-US" sz="1400" dirty="0" smtClean="0">
                <a:latin typeface="+mn-ea"/>
              </a:rPr>
              <a:t>份，回收有效调研问卷 </a:t>
            </a:r>
            <a:r>
              <a:rPr lang="en-US" altLang="zh-CN" sz="1400" dirty="0" smtClean="0">
                <a:latin typeface="+mn-ea"/>
              </a:rPr>
              <a:t>517 </a:t>
            </a:r>
            <a:r>
              <a:rPr lang="zh-CN" altLang="en-US" sz="1400" dirty="0" smtClean="0">
                <a:latin typeface="+mn-ea"/>
              </a:rPr>
              <a:t>份，问卷回收率 </a:t>
            </a:r>
            <a:r>
              <a:rPr lang="en-US" altLang="zh-CN" sz="1400" dirty="0" smtClean="0">
                <a:latin typeface="+mn-ea"/>
              </a:rPr>
              <a:t>73%</a:t>
            </a:r>
            <a:r>
              <a:rPr lang="zh-CN" altLang="en-US" sz="1400" dirty="0" smtClean="0">
                <a:latin typeface="+mn-ea"/>
              </a:rPr>
              <a:t>，各城市公司调入人数作答率均高于 </a:t>
            </a:r>
            <a:r>
              <a:rPr lang="en-US" altLang="zh-CN" sz="1400" dirty="0" smtClean="0">
                <a:latin typeface="+mn-ea"/>
              </a:rPr>
              <a:t>50%</a:t>
            </a:r>
            <a:r>
              <a:rPr lang="zh-CN" altLang="en-US" sz="1400" dirty="0" smtClean="0">
                <a:latin typeface="+mn-ea"/>
              </a:rPr>
              <a:t>；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+mn-ea"/>
              </a:rPr>
              <a:t>员工调转满意度</a:t>
            </a:r>
            <a:r>
              <a:rPr lang="zh-CN" altLang="en-US" sz="1400" dirty="0">
                <a:latin typeface="+mn-ea"/>
              </a:rPr>
              <a:t>较好</a:t>
            </a:r>
            <a:r>
              <a:rPr lang="zh-CN" altLang="en-US" sz="1400" dirty="0" smtClean="0">
                <a:latin typeface="+mn-ea"/>
              </a:rPr>
              <a:t>的城市为</a:t>
            </a:r>
            <a:r>
              <a:rPr lang="zh-CN" altLang="en-US" sz="1400" b="1" dirty="0" smtClean="0">
                <a:solidFill>
                  <a:srgbClr val="00A75B"/>
                </a:solidFill>
                <a:latin typeface="+mn-ea"/>
              </a:rPr>
              <a:t>大连、三河</a:t>
            </a:r>
            <a:r>
              <a:rPr lang="zh-CN" altLang="en-US" sz="1400" dirty="0" smtClean="0">
                <a:latin typeface="+mn-ea"/>
              </a:rPr>
              <a:t>，两个城市无论作为调出方公司还是调入方公司，在调转流程、</a:t>
            </a:r>
            <a:r>
              <a:rPr lang="en-US" altLang="zh-CN" sz="1400" dirty="0" smtClean="0">
                <a:latin typeface="+mn-ea"/>
              </a:rPr>
              <a:t>HR </a:t>
            </a:r>
            <a:r>
              <a:rPr lang="zh-CN" altLang="en-US" sz="1400" dirty="0" smtClean="0">
                <a:latin typeface="+mn-ea"/>
              </a:rPr>
              <a:t>态度、解决员工问题、面试安排、调入调出手续层面均得分较高；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+mn-ea"/>
              </a:rPr>
              <a:t>满意度得分较差的城市为：武汉、德佑、石家庄、南京、成都，在调转流程、解决员工问题、调入手续办理得分较低</a:t>
            </a:r>
            <a:r>
              <a:rPr lang="zh-CN" altLang="en-US" sz="1400" dirty="0">
                <a:latin typeface="+mn-ea"/>
              </a:rPr>
              <a:t>；</a:t>
            </a:r>
            <a:endParaRPr lang="en-US" altLang="zh-CN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b="1" dirty="0">
                <a:solidFill>
                  <a:srgbClr val="00AE66"/>
                </a:solidFill>
              </a:rPr>
              <a:t>★员工</a:t>
            </a:r>
            <a:r>
              <a:rPr lang="zh-CN" altLang="en-US" sz="1400" b="1" dirty="0" smtClean="0">
                <a:solidFill>
                  <a:srgbClr val="00AE66"/>
                </a:solidFill>
              </a:rPr>
              <a:t>建议：希望职能同事能提高工作效率，切实为员工解决调转问题，而不是让员工遇到问题自己想办法。</a:t>
            </a:r>
            <a:endParaRPr lang="zh-CN" altLang="en-US" sz="1400" b="1" dirty="0">
              <a:solidFill>
                <a:srgbClr val="00AE66"/>
              </a:solidFill>
            </a:endParaRPr>
          </a:p>
        </p:txBody>
      </p:sp>
      <p:sp>
        <p:nvSpPr>
          <p:cNvPr id="12" name="文本占位符 4"/>
          <p:cNvSpPr txBox="1">
            <a:spLocks/>
          </p:cNvSpPr>
          <p:nvPr/>
        </p:nvSpPr>
        <p:spPr>
          <a:xfrm>
            <a:off x="264735" y="6192889"/>
            <a:ext cx="5410350" cy="3735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注：为保证数据有效性，已剔除作答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人数 ≤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的城市公司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0933310" y="595487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5" imgW="914400" imgH="828720" progId="Word.Document.8">
                  <p:embed/>
                </p:oleObj>
              </mc:Choice>
              <mc:Fallback>
                <p:oleObj name="Document" showAsIcon="1" r:id="rId5" imgW="914400" imgH="828720" progId="Word.Document.8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33310" y="595487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9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36"/>
    </mc:Choice>
    <mc:Fallback xmlns="">
      <p:transition spd="slow" advTm="11903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93765" y="75332"/>
            <a:ext cx="5874806" cy="61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800" dirty="0"/>
          </a:p>
        </p:txBody>
      </p:sp>
      <p:sp>
        <p:nvSpPr>
          <p:cNvPr id="5" name="文本占位符 2"/>
          <p:cNvSpPr txBox="1"/>
          <p:nvPr/>
        </p:nvSpPr>
        <p:spPr>
          <a:xfrm>
            <a:off x="247963" y="121856"/>
            <a:ext cx="10619906" cy="5089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lang="zh-CN" altLang="en-US" sz="1800" kern="1200" spc="3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chemeClr val="tx1"/>
                </a:solidFill>
              </a:rPr>
              <a:t>内部招聘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|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工作中常见问题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4562" y="800361"/>
            <a:ext cx="1889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对接人更换</a:t>
            </a:r>
            <a:endParaRPr lang="zh-CN" altLang="en-US" sz="20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29587" y="1200471"/>
            <a:ext cx="16639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4563" y="2013583"/>
            <a:ext cx="225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内部招聘宣传</a:t>
            </a:r>
            <a:endParaRPr lang="zh-CN" altLang="en-US" sz="2000" b="1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84617" y="2413693"/>
            <a:ext cx="1708878" cy="6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4596" y="3808756"/>
            <a:ext cx="333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意向明确</a:t>
            </a:r>
            <a:endParaRPr lang="zh-CN" altLang="en-US" sz="2000" b="1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14597" y="4208866"/>
            <a:ext cx="1257746" cy="10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4617" y="4297946"/>
            <a:ext cx="59758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+mn-ea"/>
              </a:rPr>
              <a:t>员工申请个人调转，请员工明确意向城市公司、业务线、大区、门店。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3377" y="1236207"/>
            <a:ext cx="106230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交接工作、反馈更新后</a:t>
            </a:r>
            <a:r>
              <a:rPr lang="en-US" altLang="zh-CN" sz="1400" kern="0" dirty="0" smtClean="0">
                <a:solidFill>
                  <a:srgbClr val="000000"/>
                </a:solidFill>
                <a:latin typeface="微软雅黑"/>
              </a:rPr>
              <a:t>《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通讯录</a:t>
            </a:r>
            <a:r>
              <a:rPr lang="en-US" altLang="zh-CN" sz="1400" kern="0" dirty="0" smtClean="0">
                <a:solidFill>
                  <a:srgbClr val="000000"/>
                </a:solidFill>
                <a:latin typeface="微软雅黑"/>
              </a:rPr>
              <a:t>》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；</a:t>
            </a:r>
            <a:endParaRPr lang="en-US" altLang="zh-CN" sz="1400" kern="0" dirty="0" smtClean="0">
              <a:solidFill>
                <a:srgbClr val="000000"/>
              </a:solidFill>
              <a:latin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400" kern="0" dirty="0" smtClean="0">
                <a:solidFill>
                  <a:srgbClr val="000000"/>
                </a:solidFill>
                <a:latin typeface="微软雅黑"/>
              </a:rPr>
              <a:t>Link—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百宝箱</a:t>
            </a:r>
            <a:r>
              <a:rPr lang="en-US" altLang="zh-CN" sz="1400" kern="0" dirty="0" smtClean="0">
                <a:solidFill>
                  <a:srgbClr val="000000"/>
                </a:solidFill>
                <a:latin typeface="微软雅黑"/>
              </a:rPr>
              <a:t>—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小链知道</a:t>
            </a:r>
            <a:r>
              <a:rPr lang="en-US" altLang="zh-CN" sz="1400" kern="0" dirty="0" smtClean="0">
                <a:solidFill>
                  <a:srgbClr val="000000"/>
                </a:solidFill>
                <a:latin typeface="微软雅黑"/>
              </a:rPr>
              <a:t>—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内部招聘（调转流程、常见问题、通讯录）。</a:t>
            </a:r>
            <a:endParaRPr lang="en-US" altLang="zh-CN" sz="1400" kern="0" dirty="0" smtClean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9587" y="2500802"/>
            <a:ext cx="106230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城市公司提供：公告、推文、海报；</a:t>
            </a:r>
            <a:endParaRPr lang="en-US" altLang="zh-CN" sz="1400" kern="0" dirty="0" smtClean="0">
              <a:solidFill>
                <a:srgbClr val="000000"/>
              </a:solidFill>
              <a:latin typeface="微软雅黑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平台宣传途径：</a:t>
            </a:r>
            <a:r>
              <a:rPr lang="en-US" altLang="zh-CN" sz="1400" kern="0" dirty="0" smtClean="0">
                <a:solidFill>
                  <a:srgbClr val="000000"/>
                </a:solidFill>
                <a:latin typeface="微软雅黑"/>
              </a:rPr>
              <a:t>OA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、</a:t>
            </a:r>
            <a:r>
              <a:rPr lang="en-US" altLang="zh-CN" sz="1400" kern="0" dirty="0" smtClean="0">
                <a:solidFill>
                  <a:srgbClr val="000000"/>
                </a:solidFill>
                <a:latin typeface="微软雅黑"/>
              </a:rPr>
              <a:t>link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订阅号“链</a:t>
            </a:r>
            <a:r>
              <a:rPr lang="en-US" altLang="zh-CN" sz="1400" kern="0" dirty="0" smtClean="0">
                <a:solidFill>
                  <a:srgbClr val="000000"/>
                </a:solidFill>
                <a:latin typeface="微软雅黑"/>
              </a:rPr>
              <a:t>+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新生代”、微信公众号；</a:t>
            </a:r>
            <a:endParaRPr lang="en-US" altLang="zh-CN" sz="1400" kern="0" dirty="0" smtClean="0">
              <a:solidFill>
                <a:srgbClr val="000000"/>
              </a:solidFill>
              <a:latin typeface="微软雅黑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/>
              </a:rPr>
              <a:t>城市公司必须宣传。</a:t>
            </a:r>
            <a:endParaRPr lang="en-US" altLang="zh-CN" sz="1400" kern="0" dirty="0" smtClean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9280" y="4962642"/>
            <a:ext cx="333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333 </a:t>
            </a:r>
            <a:r>
              <a:rPr lang="zh-CN" altLang="en-US" sz="2000" b="1" dirty="0" smtClean="0"/>
              <a:t>要求</a:t>
            </a:r>
            <a:endParaRPr lang="zh-CN" altLang="en-US" sz="2000" b="1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636365" y="5362752"/>
            <a:ext cx="1323062" cy="10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14596" y="5597450"/>
            <a:ext cx="86193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表格切勿隐藏、删减、要对文件重新命名，及时反馈名单，且正文加文字描述。</a:t>
            </a:r>
            <a:endParaRPr lang="zh-CN" altLang="en-US" sz="1400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3" t="16295" r="22439" b="5823"/>
          <a:stretch/>
        </p:blipFill>
        <p:spPr>
          <a:xfrm>
            <a:off x="7399532" y="1216358"/>
            <a:ext cx="4458640" cy="53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5"/>
          <p:cNvSpPr txBox="1">
            <a:spLocks/>
          </p:cNvSpPr>
          <p:nvPr/>
        </p:nvSpPr>
        <p:spPr>
          <a:xfrm>
            <a:off x="3338129" y="2841430"/>
            <a:ext cx="5815283" cy="607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V2.0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版重点内容解答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10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主题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E66"/>
      </a:accent1>
      <a:accent2>
        <a:srgbClr val="32424F"/>
      </a:accent2>
      <a:accent3>
        <a:srgbClr val="637C90"/>
      </a:accent3>
      <a:accent4>
        <a:srgbClr val="99AEBA"/>
      </a:accent4>
      <a:accent5>
        <a:srgbClr val="7F7F7F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2987</Words>
  <Application>Microsoft Office PowerPoint</Application>
  <PresentationFormat>宽屏</PresentationFormat>
  <Paragraphs>228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Adobe Hebrew</vt:lpstr>
      <vt:lpstr>Arial Hebrew</vt:lpstr>
      <vt:lpstr>ArialMT</vt:lpstr>
      <vt:lpstr>Helvetica Neue</vt:lpstr>
      <vt:lpstr>Microsoft YaHei Light</vt:lpstr>
      <vt:lpstr>宋体</vt:lpstr>
      <vt:lpstr>微软雅黑</vt:lpstr>
      <vt:lpstr>微软雅黑</vt:lpstr>
      <vt:lpstr>Arial</vt:lpstr>
      <vt:lpstr>Calibri</vt:lpstr>
      <vt:lpstr>Wingdings</vt:lpstr>
      <vt:lpstr>5_Office 主题</vt:lpstr>
      <vt:lpstr>Document</vt:lpstr>
      <vt:lpstr>演示文稿</vt:lpstr>
      <vt:lpstr>文档</vt:lpstr>
      <vt:lpstr>Acrobat Document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一、适用范围</vt:lpstr>
      <vt:lpstr>二、链家内部招聘</vt:lpstr>
      <vt:lpstr>三、人才流动类别</vt:lpstr>
      <vt:lpstr>三、人才流动类别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八、调转补助政策调整</vt:lpstr>
      <vt:lpstr>九、拓展支持补助政策调整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1-组织调整落地原则</dc:title>
  <dc:creator>lilia</dc:creator>
  <cp:lastModifiedBy>Windows 用户</cp:lastModifiedBy>
  <cp:revision>32</cp:revision>
  <dcterms:created xsi:type="dcterms:W3CDTF">2018-05-20T08:06:34Z</dcterms:created>
  <dcterms:modified xsi:type="dcterms:W3CDTF">2018-06-06T14:44:48Z</dcterms:modified>
</cp:coreProperties>
</file>