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60" r:id="rId4"/>
    <p:sldId id="259" r:id="rId5"/>
    <p:sldId id="258" r:id="rId6"/>
    <p:sldId id="261" r:id="rId7"/>
    <p:sldId id="263" r:id="rId8"/>
    <p:sldId id="268" r:id="rId9"/>
    <p:sldId id="262" r:id="rId10"/>
    <p:sldId id="264" r:id="rId11"/>
    <p:sldId id="265" r:id="rId12"/>
    <p:sldId id="269" r:id="rId13"/>
    <p:sldId id="267" r:id="rId14"/>
    <p:sldId id="270" r:id="rId15"/>
    <p:sldId id="271" r:id="rId16"/>
    <p:sldId id="281" r:id="rId17"/>
    <p:sldId id="272" r:id="rId18"/>
    <p:sldId id="282" r:id="rId19"/>
    <p:sldId id="273" r:id="rId20"/>
    <p:sldId id="279" r:id="rId21"/>
    <p:sldId id="274" r:id="rId22"/>
    <p:sldId id="276" r:id="rId23"/>
    <p:sldId id="280" r:id="rId24"/>
    <p:sldId id="275" r:id="rId25"/>
    <p:sldId id="277" r:id="rId26"/>
    <p:sldId id="278" r:id="rId27"/>
    <p:sldId id="266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2418" autoAdjust="0"/>
  </p:normalViewPr>
  <p:slideViewPr>
    <p:cSldViewPr snapToGrid="0">
      <p:cViewPr varScale="1">
        <p:scale>
          <a:sx n="60" d="100"/>
          <a:sy n="60" d="100"/>
        </p:scale>
        <p:origin x="26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E3E0524-400F-421E-9527-E231E0060771}" type="datetimeFigureOut">
              <a:rPr lang="zh-CN" altLang="en-US" smtClean="0"/>
              <a:pPr/>
              <a:t>2015/12/6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712E73C-7810-48FA-B3C5-ABCEA618B86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6797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这只企鹅名字叫做</a:t>
            </a:r>
            <a:r>
              <a:rPr lang="en-US" altLang="zh-CN" dirty="0" smtClean="0"/>
              <a:t>Tux</a:t>
            </a:r>
            <a:r>
              <a:rPr lang="en-US" altLang="zh-CN" dirty="0" smtClean="0">
                <a:effectLst/>
              </a:rPr>
              <a:t> [</a:t>
            </a:r>
            <a:r>
              <a:rPr lang="en-US" altLang="zh-CN" dirty="0" err="1" smtClean="0">
                <a:effectLst/>
              </a:rPr>
              <a:t>tʌks</a:t>
            </a:r>
            <a:r>
              <a:rPr lang="en-US" altLang="zh-CN" dirty="0" smtClean="0">
                <a:effectLst/>
              </a:rPr>
              <a:t>]</a:t>
            </a:r>
            <a:r>
              <a:rPr lang="zh-CN" altLang="en-US" dirty="0" smtClean="0">
                <a:effectLst/>
              </a:rPr>
              <a:t>， 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2E73C-7810-48FA-B3C5-ABCEA618B86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5098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2E73C-7810-48FA-B3C5-ABCEA618B862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05611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2E73C-7810-48FA-B3C5-ABCEA618B862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53813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2E73C-7810-48FA-B3C5-ABCEA618B862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96638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2E73C-7810-48FA-B3C5-ABCEA618B862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78458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2E73C-7810-48FA-B3C5-ABCEA618B862}" type="slidenum">
              <a:rPr lang="zh-CN" altLang="en-US" smtClean="0"/>
              <a:pPr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5886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Unix</a:t>
            </a:r>
            <a:r>
              <a:rPr lang="zh-CN" altLang="en-US" dirty="0" smtClean="0"/>
              <a:t>最开始规定不能给学生提供源码，但是</a:t>
            </a:r>
            <a:r>
              <a:rPr lang="en-US" altLang="zh-CN" dirty="0" smtClean="0"/>
              <a:t>Linus</a:t>
            </a:r>
            <a:r>
              <a:rPr lang="zh-CN" altLang="en-US" dirty="0" smtClean="0"/>
              <a:t>的导师（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cs typeface="+mn-cs"/>
              </a:rPr>
              <a:t>Tanenbaum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cs typeface="+mn-cs"/>
              </a:rPr>
              <a:t>老师）</a:t>
            </a:r>
            <a:r>
              <a:rPr lang="zh-CN" altLang="en-US" dirty="0" smtClean="0"/>
              <a:t>为了给学生上课，开发了兼容</a:t>
            </a:r>
            <a:r>
              <a:rPr lang="en-US" altLang="zh-CN" dirty="0" smtClean="0"/>
              <a:t>Unix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Minix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Linus</a:t>
            </a:r>
            <a:r>
              <a:rPr lang="zh-CN" altLang="en-US" dirty="0" smtClean="0"/>
              <a:t>就想开发一个比</a:t>
            </a:r>
            <a:r>
              <a:rPr lang="en-US" altLang="zh-CN" dirty="0" err="1" smtClean="0"/>
              <a:t>Minix</a:t>
            </a:r>
            <a:r>
              <a:rPr lang="zh-CN" altLang="en-US" dirty="0" smtClean="0"/>
              <a:t>更好的</a:t>
            </a:r>
            <a:r>
              <a:rPr lang="en-US" altLang="zh-CN" dirty="0" err="1" smtClean="0"/>
              <a:t>Minix</a:t>
            </a:r>
            <a:r>
              <a:rPr lang="zh-CN" altLang="en-US" dirty="0" smtClean="0"/>
              <a:t>，然后就开始写一些硬件驱动，</a:t>
            </a:r>
            <a:r>
              <a:rPr lang="en-US" altLang="zh-CN" dirty="0" smtClean="0"/>
              <a:t>0.0.1</a:t>
            </a:r>
            <a:r>
              <a:rPr lang="zh-CN" altLang="en-US" dirty="0" smtClean="0"/>
              <a:t>版本还是在</a:t>
            </a:r>
            <a:r>
              <a:rPr lang="en-US" altLang="zh-CN" dirty="0" err="1" smtClean="0"/>
              <a:t>Minix</a:t>
            </a:r>
            <a:r>
              <a:rPr lang="zh-CN" altLang="en-US" dirty="0" smtClean="0"/>
              <a:t>上才能跑，</a:t>
            </a:r>
            <a:r>
              <a:rPr lang="en-US" altLang="zh-CN" dirty="0" smtClean="0"/>
              <a:t>0.0.2</a:t>
            </a:r>
            <a:r>
              <a:rPr lang="zh-CN" altLang="en-US" dirty="0" smtClean="0"/>
              <a:t>已经能够使用</a:t>
            </a:r>
            <a:r>
              <a:rPr lang="en-US" altLang="zh-CN" dirty="0" smtClean="0"/>
              <a:t>bash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gcc</a:t>
            </a:r>
            <a:r>
              <a:rPr lang="zh-CN" altLang="en-US" dirty="0" smtClean="0"/>
              <a:t>；</a:t>
            </a:r>
            <a:r>
              <a:rPr lang="en-US" altLang="zh-CN" dirty="0" smtClean="0"/>
              <a:t>Linus</a:t>
            </a:r>
            <a:r>
              <a:rPr lang="zh-CN" altLang="en-US" dirty="0" smtClean="0"/>
              <a:t>把他做的工作共享出来，全世界很多</a:t>
            </a:r>
            <a:r>
              <a:rPr lang="en-US" altLang="zh-CN" dirty="0" smtClean="0"/>
              <a:t>hacker</a:t>
            </a:r>
            <a:r>
              <a:rPr lang="zh-CN" altLang="en-US" dirty="0" smtClean="0"/>
              <a:t>就都来完善这个系统，现在</a:t>
            </a:r>
            <a:r>
              <a:rPr lang="en-US" altLang="zh-CN" dirty="0" smtClean="0"/>
              <a:t>kernel</a:t>
            </a:r>
            <a:r>
              <a:rPr lang="zh-CN" altLang="en-US" dirty="0" smtClean="0"/>
              <a:t>的版本是</a:t>
            </a:r>
            <a:r>
              <a:rPr lang="en-US" altLang="zh-CN" dirty="0" smtClean="0"/>
              <a:t>2.6</a:t>
            </a:r>
          </a:p>
          <a:p>
            <a:r>
              <a:rPr lang="en-US" altLang="zh-CN" dirty="0" smtClean="0"/>
              <a:t>IPC</a:t>
            </a:r>
            <a:r>
              <a:rPr lang="zh-CN" altLang="en-US" dirty="0" smtClean="0"/>
              <a:t>（应用程序和系统接口之间的关系）：</a:t>
            </a:r>
            <a:r>
              <a:rPr lang="en-US" altLang="zh-CN" dirty="0" smtClean="0"/>
              <a:t>POSIX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和 </a:t>
            </a:r>
            <a:r>
              <a:rPr lang="en-US" altLang="zh-CN" baseline="0" dirty="0" smtClean="0"/>
              <a:t>system V</a:t>
            </a:r>
            <a:r>
              <a:rPr lang="zh-CN" altLang="en-US" baseline="0" dirty="0" smtClean="0"/>
              <a:t>，文件安全：</a:t>
            </a:r>
            <a:r>
              <a:rPr lang="en-US" altLang="zh-CN" baseline="0" dirty="0" err="1" smtClean="0"/>
              <a:t>SELinux</a:t>
            </a:r>
            <a:r>
              <a:rPr lang="zh-CN" altLang="en-US" baseline="0" dirty="0" smtClean="0"/>
              <a:t>， 安装软件：</a:t>
            </a:r>
            <a:r>
              <a:rPr lang="en-US" altLang="zh-CN" baseline="0" dirty="0" smtClean="0"/>
              <a:t>RPM </a:t>
            </a:r>
            <a:r>
              <a:rPr lang="zh-CN" altLang="en-US" baseline="0" dirty="0" smtClean="0"/>
              <a:t>和 </a:t>
            </a:r>
            <a:r>
              <a:rPr lang="en-US" altLang="zh-CN" baseline="0" dirty="0" err="1" smtClean="0"/>
              <a:t>dpkg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2E73C-7810-48FA-B3C5-ABCEA618B86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481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大家的环境准备的怎么样，使用</a:t>
            </a:r>
            <a:r>
              <a:rPr lang="en-US" altLang="zh-CN" dirty="0" smtClean="0"/>
              <a:t>Mac</a:t>
            </a:r>
            <a:r>
              <a:rPr lang="zh-CN" altLang="en-US" dirty="0" smtClean="0"/>
              <a:t>的土豪本身就有，就不管了。我用的是</a:t>
            </a:r>
            <a:r>
              <a:rPr lang="en-US" altLang="zh-CN" dirty="0" smtClean="0"/>
              <a:t>centos 6.5 32</a:t>
            </a:r>
            <a:r>
              <a:rPr lang="zh-CN" altLang="en-US" dirty="0" smtClean="0"/>
              <a:t>位，因为自从在种子班上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初步就是在用这个系统，一直就没有换。</a:t>
            </a:r>
            <a:endParaRPr lang="en-US" altLang="zh-CN" dirty="0" smtClean="0"/>
          </a:p>
          <a:p>
            <a:r>
              <a:rPr lang="zh-CN" altLang="en-US" dirty="0" smtClean="0"/>
              <a:t>我们用到的工具是</a:t>
            </a:r>
            <a:r>
              <a:rPr lang="en-US" altLang="zh-CN" dirty="0" smtClean="0"/>
              <a:t>putty</a:t>
            </a:r>
            <a:r>
              <a:rPr lang="zh-CN" altLang="en-US" dirty="0" smtClean="0"/>
              <a:t>，大家在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系统中打开终端，输入命令 </a:t>
            </a:r>
            <a:r>
              <a:rPr lang="en-US" altLang="zh-CN" dirty="0" smtClean="0"/>
              <a:t>ifconfig </a:t>
            </a:r>
            <a:r>
              <a:rPr lang="zh-CN" altLang="en-US" dirty="0" smtClean="0"/>
              <a:t>就能找到当前虚拟机的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地址，通过这个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地址和账户就能使用</a:t>
            </a:r>
            <a:r>
              <a:rPr lang="en-US" altLang="zh-CN" dirty="0" smtClean="0"/>
              <a:t>putty</a:t>
            </a:r>
            <a:r>
              <a:rPr lang="zh-CN" altLang="en-US" dirty="0" smtClean="0"/>
              <a:t>登录你的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系统了。</a:t>
            </a:r>
            <a:endParaRPr lang="en-US" altLang="zh-CN" dirty="0" smtClean="0"/>
          </a:p>
          <a:p>
            <a:r>
              <a:rPr lang="zh-CN" altLang="en-US" dirty="0" smtClean="0"/>
              <a:t>另外一个工具是 </a:t>
            </a:r>
            <a:r>
              <a:rPr lang="en-US" altLang="zh-CN" dirty="0" err="1" smtClean="0"/>
              <a:t>winscp</a:t>
            </a:r>
            <a:r>
              <a:rPr lang="zh-CN" altLang="en-US" baseline="0" dirty="0" smtClean="0"/>
              <a:t>，同样使用</a:t>
            </a:r>
            <a:r>
              <a:rPr lang="en-US" altLang="zh-CN" baseline="0" dirty="0" err="1" smtClean="0"/>
              <a:t>ip</a:t>
            </a:r>
            <a:r>
              <a:rPr lang="zh-CN" altLang="en-US" baseline="0" dirty="0" smtClean="0"/>
              <a:t>地址和账户就能登录你的</a:t>
            </a:r>
            <a:r>
              <a:rPr lang="en-US" altLang="zh-CN" baseline="0" dirty="0" smtClean="0"/>
              <a:t>Linux</a:t>
            </a:r>
            <a:r>
              <a:rPr lang="zh-CN" altLang="en-US" baseline="0" dirty="0" smtClean="0"/>
              <a:t>系统，主要是用来传输文件。</a:t>
            </a:r>
            <a:endParaRPr lang="en-US" altLang="zh-CN" baseline="0" dirty="0" smtClean="0"/>
          </a:p>
          <a:p>
            <a:r>
              <a:rPr lang="en-US" altLang="zh-CN" baseline="0" dirty="0" smtClean="0"/>
              <a:t>【</a:t>
            </a:r>
            <a:r>
              <a:rPr lang="zh-CN" altLang="en-US" baseline="0" dirty="0" smtClean="0"/>
              <a:t>演示</a:t>
            </a:r>
            <a:r>
              <a:rPr lang="en-US" altLang="zh-CN" baseline="0" dirty="0" smtClean="0"/>
              <a:t>&amp;</a:t>
            </a:r>
            <a:r>
              <a:rPr lang="zh-CN" altLang="en-US" baseline="0" dirty="0" smtClean="0"/>
              <a:t>指导下如何操作</a:t>
            </a:r>
            <a:r>
              <a:rPr lang="en-US" altLang="zh-CN" baseline="0" dirty="0" smtClean="0"/>
              <a:t>】</a:t>
            </a:r>
            <a:r>
              <a:rPr lang="zh-CN" altLang="en-US" baseline="0" dirty="0" smtClean="0"/>
              <a:t>确保大家都会即可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2E73C-7810-48FA-B3C5-ABCEA618B86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830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 smtClean="0"/>
              <a:t>远程连接上的就是在运行的</a:t>
            </a:r>
            <a:r>
              <a:rPr lang="en-US" altLang="zh-CN" dirty="0" smtClean="0"/>
              <a:t>bash</a:t>
            </a:r>
            <a:r>
              <a:rPr lang="zh-CN" altLang="en-US" dirty="0" smtClean="0"/>
              <a:t>，命令行的组成一般就是命令</a:t>
            </a:r>
            <a:r>
              <a:rPr lang="en-US" altLang="zh-CN" dirty="0" smtClean="0"/>
              <a:t>+</a:t>
            </a:r>
            <a:r>
              <a:rPr lang="zh-CN" altLang="en-US" dirty="0" smtClean="0"/>
              <a:t>选项</a:t>
            </a:r>
            <a:r>
              <a:rPr lang="en-US" altLang="zh-CN" dirty="0" smtClean="0"/>
              <a:t>+</a:t>
            </a:r>
            <a:r>
              <a:rPr lang="zh-CN" altLang="en-US" dirty="0" smtClean="0"/>
              <a:t>模式</a:t>
            </a:r>
            <a:r>
              <a:rPr lang="en-US" altLang="zh-CN" dirty="0" smtClean="0"/>
              <a:t>+</a:t>
            </a:r>
            <a:r>
              <a:rPr lang="zh-CN" altLang="en-US" dirty="0" smtClean="0"/>
              <a:t>参数，例如</a:t>
            </a:r>
            <a:r>
              <a:rPr lang="en-US" altLang="zh-CN" dirty="0" smtClean="0"/>
              <a:t>grep</a:t>
            </a:r>
            <a:r>
              <a:rPr lang="zh-CN" altLang="en-US" dirty="0" smtClean="0"/>
              <a:t>就是命令，</a:t>
            </a:r>
            <a:r>
              <a:rPr lang="en-US" altLang="zh-CN" dirty="0" smtClean="0"/>
              <a:t>-w</a:t>
            </a:r>
            <a:r>
              <a:rPr lang="zh-CN" altLang="en-US" dirty="0" smtClean="0"/>
              <a:t>是选项，功能是全字匹配，“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”是一个模式，表示要匹配这个字符串，参数是“</a:t>
            </a:r>
            <a:r>
              <a:rPr lang="en-US" altLang="zh-CN" dirty="0" smtClean="0"/>
              <a:t>test.txt</a:t>
            </a:r>
            <a:r>
              <a:rPr lang="zh-CN" altLang="en-US" dirty="0" smtClean="0"/>
              <a:t>”，即需要查找的文件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en-US" altLang="zh-CN" dirty="0" smtClean="0"/>
              <a:t>Tab</a:t>
            </a:r>
            <a:r>
              <a:rPr lang="zh-CN" altLang="en-US" dirty="0" smtClean="0"/>
              <a:t>可以自动补全，在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下可以使用</a:t>
            </a:r>
            <a:r>
              <a:rPr lang="en-US" altLang="zh-CN" dirty="0" smtClean="0"/>
              <a:t>clink</a:t>
            </a:r>
            <a:r>
              <a:rPr lang="zh-CN" altLang="en-US" dirty="0" smtClean="0"/>
              <a:t>获取支持，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也可以由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的环境，具体办法网上有很多办法，推荐</a:t>
            </a:r>
            <a:r>
              <a:rPr lang="en-US" altLang="zh-CN" dirty="0" err="1" smtClean="0"/>
              <a:t>cmder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其他快捷键，还有很多快捷键，记住自己常用的即可，太多记不住的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2E73C-7810-48FA-B3C5-ABCEA618B86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944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后台执行一般可以通过两种方式：在命令后面加一个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符号，或者先把当前的任务暂停（</a:t>
            </a:r>
            <a:r>
              <a:rPr lang="en-US" altLang="zh-CN" dirty="0" err="1" smtClean="0"/>
              <a:t>ctrl+Z</a:t>
            </a:r>
            <a:r>
              <a:rPr lang="zh-CN" altLang="en-US" dirty="0" smtClean="0"/>
              <a:t>），然后使用</a:t>
            </a:r>
            <a:r>
              <a:rPr lang="en-US" altLang="zh-CN" dirty="0" smtClean="0"/>
              <a:t>bg</a:t>
            </a:r>
            <a:r>
              <a:rPr lang="zh-CN" altLang="en-US" dirty="0" smtClean="0"/>
              <a:t>命令调到后台继续执行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jobs –l</a:t>
            </a:r>
            <a:r>
              <a:rPr lang="zh-CN" altLang="en-US" dirty="0" smtClean="0"/>
              <a:t>可以查看当前正在执行的任务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使用 </a:t>
            </a:r>
            <a:r>
              <a:rPr lang="en-US" altLang="zh-CN" baseline="0" dirty="0" smtClean="0"/>
              <a:t>fg</a:t>
            </a:r>
            <a:r>
              <a:rPr lang="zh-CN" altLang="en-US" baseline="0" dirty="0" smtClean="0"/>
              <a:t>命令可以把指定的任务调到前台</a:t>
            </a:r>
            <a:endParaRPr lang="en-US" altLang="zh-CN" baseline="0" dirty="0" smtClean="0"/>
          </a:p>
          <a:p>
            <a:r>
              <a:rPr lang="en-US" altLang="zh-CN" baseline="0" dirty="0" smtClean="0"/>
              <a:t>4. </a:t>
            </a:r>
            <a:r>
              <a:rPr lang="zh-CN" altLang="en-US" baseline="0" dirty="0" smtClean="0"/>
              <a:t>使用</a:t>
            </a:r>
            <a:r>
              <a:rPr lang="en-US" altLang="zh-CN" baseline="0" dirty="0" smtClean="0"/>
              <a:t>kill</a:t>
            </a:r>
            <a:r>
              <a:rPr lang="zh-CN" altLang="en-US" baseline="0" dirty="0" smtClean="0"/>
              <a:t>命令可以结束一个任务</a:t>
            </a:r>
            <a:r>
              <a:rPr lang="en-US" altLang="zh-CN" baseline="0" dirty="0" smtClean="0"/>
              <a:t>【</a:t>
            </a:r>
            <a:r>
              <a:rPr lang="zh-CN" altLang="en-US" baseline="0" dirty="0" smtClean="0"/>
              <a:t>全部加以演示</a:t>
            </a:r>
            <a:r>
              <a:rPr lang="en-US" altLang="zh-CN" baseline="0" dirty="0" smtClean="0"/>
              <a:t>】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2E73C-7810-48FA-B3C5-ABCEA618B86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767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首先需要学会的就是如何获取帮助，使用</a:t>
            </a:r>
            <a:r>
              <a:rPr lang="en-US" altLang="zh-CN" dirty="0" smtClean="0"/>
              <a:t>man</a:t>
            </a:r>
            <a:r>
              <a:rPr lang="zh-CN" altLang="en-US" dirty="0" smtClean="0"/>
              <a:t>命令可以获取系统关于该命令的一些解释，可以让你学会怎么使用一条命令；而有的命令可以通过传递</a:t>
            </a:r>
            <a:r>
              <a:rPr lang="en-US" altLang="zh-CN" dirty="0" smtClean="0"/>
              <a:t>-h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—help</a:t>
            </a:r>
            <a:r>
              <a:rPr lang="zh-CN" altLang="en-US" dirty="0" smtClean="0"/>
              <a:t>参数去获取这个命令自身支持的帮助文档。</a:t>
            </a:r>
            <a:endParaRPr lang="en-US" altLang="zh-CN" dirty="0" smtClean="0"/>
          </a:p>
          <a:p>
            <a:r>
              <a:rPr lang="zh-CN" altLang="en-US" dirty="0" smtClean="0"/>
              <a:t>当然，大家也可以通过使用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或者</a:t>
            </a:r>
            <a:r>
              <a:rPr lang="en-US" altLang="zh-CN" dirty="0" err="1" smtClean="0"/>
              <a:t>baidu</a:t>
            </a:r>
            <a:r>
              <a:rPr lang="zh-CN" altLang="en-US" dirty="0" smtClean="0"/>
              <a:t>直接搜索想要使用的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命令获取帮助文档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2E73C-7810-48FA-B3C5-ABCEA618B862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0247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首先讲下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的文件，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的哲学是一切皆文件，使用</a:t>
            </a:r>
            <a:r>
              <a:rPr lang="en-US" altLang="zh-CN" dirty="0" smtClean="0"/>
              <a:t>file</a:t>
            </a:r>
            <a:r>
              <a:rPr lang="zh-CN" altLang="en-US" dirty="0" smtClean="0"/>
              <a:t>命令可以查看各种文件的类型，使用</a:t>
            </a:r>
            <a:r>
              <a:rPr lang="en-US" altLang="zh-CN" dirty="0" smtClean="0"/>
              <a:t>ls</a:t>
            </a:r>
            <a:r>
              <a:rPr lang="zh-CN" altLang="en-US" dirty="0" smtClean="0"/>
              <a:t>命令可以查看一个文件或者文件夹的一些信息，显示结果的各列信息分别表示。。。</a:t>
            </a:r>
            <a:endParaRPr lang="en-US" altLang="zh-CN" dirty="0" smtClean="0"/>
          </a:p>
          <a:p>
            <a:r>
              <a:rPr lang="en-US" altLang="zh-CN" dirty="0" smtClean="0"/>
              <a:t>Linux</a:t>
            </a:r>
            <a:r>
              <a:rPr lang="zh-CN" altLang="en-US" dirty="0" smtClean="0"/>
              <a:t>下有时候执行一些命令需要使用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权限，我们一般使用</a:t>
            </a:r>
            <a:r>
              <a:rPr lang="en-US" altLang="zh-CN" dirty="0" smtClean="0"/>
              <a:t>sudo</a:t>
            </a:r>
            <a:r>
              <a:rPr lang="zh-CN" altLang="en-US" dirty="0" smtClean="0"/>
              <a:t>提升权限，但是前提是用户得有使用</a:t>
            </a:r>
            <a:r>
              <a:rPr lang="en-US" altLang="zh-CN" dirty="0" smtClean="0"/>
              <a:t>sudo</a:t>
            </a:r>
            <a:r>
              <a:rPr lang="zh-CN" altLang="en-US" dirty="0" smtClean="0"/>
              <a:t>的权限，需要使用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权限在</a:t>
            </a:r>
            <a:r>
              <a:rPr lang="en-US" altLang="zh-CN" dirty="0" smtClean="0"/>
              <a:t>sudoers</a:t>
            </a:r>
            <a:r>
              <a:rPr lang="zh-CN" altLang="en-US" dirty="0" smtClean="0"/>
              <a:t>文件中添加对应的内容</a:t>
            </a:r>
            <a:endParaRPr lang="en-US" altLang="zh-CN" dirty="0" smtClean="0"/>
          </a:p>
          <a:p>
            <a:r>
              <a:rPr lang="zh-CN" altLang="en-US" dirty="0" smtClean="0"/>
              <a:t>硬链接就相当于一个文件有多个名字，通过</a:t>
            </a:r>
            <a:r>
              <a:rPr lang="en-US" altLang="zh-CN" dirty="0" smtClean="0"/>
              <a:t>ls –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可以看到他们的文件节点是一样的，第二个参数表示硬连接的个数；软连接就相当于一个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下的快捷方式</a:t>
            </a:r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en-US" altLang="zh-CN" dirty="0" smtClean="0"/>
              <a:t>chmod</a:t>
            </a:r>
            <a:r>
              <a:rPr lang="zh-CN" altLang="en-US" dirty="0" smtClean="0"/>
              <a:t>修改权限，通过</a:t>
            </a:r>
            <a:r>
              <a:rPr lang="en-US" altLang="zh-CN" dirty="0" smtClean="0"/>
              <a:t>chown</a:t>
            </a:r>
            <a:r>
              <a:rPr lang="zh-CN" altLang="en-US" dirty="0" smtClean="0"/>
              <a:t>改变所有者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2E73C-7810-48FA-B3C5-ABCEA618B86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71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2E73C-7810-48FA-B3C5-ABCEA618B86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6479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2E73C-7810-48FA-B3C5-ABCEA618B862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0189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CA8-EBAA-4CC0-B91A-50FEF1B69AA8}" type="datetime1">
              <a:rPr lang="en-US" altLang="zh-CN" smtClean="0"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4F8AC-397B-4099-9AD9-317769CFCDC6}" type="datetime1">
              <a:rPr lang="en-US" altLang="zh-CN" smtClean="0"/>
              <a:t>12/6/2015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6EA1-E805-4A62-ADEA-0DF9A7D0F6AF}" type="datetime1">
              <a:rPr lang="en-US" altLang="zh-CN" smtClean="0"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89259-2D6D-4C7A-B5FC-4003B45079EA}" type="datetime1">
              <a:rPr lang="en-US" altLang="zh-CN" smtClean="0"/>
              <a:t>12/6/2015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8DAE-D39A-4558-B4A1-C1AE642EFED4}" type="datetime1">
              <a:rPr lang="en-US" altLang="zh-CN" smtClean="0"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D5CC-A934-44D4-A961-CC57FAA0AE3D}" type="datetime1">
              <a:rPr lang="en-US" altLang="zh-CN" smtClean="0"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4B0E-031D-43CB-968D-C099353772F3}" type="datetime1">
              <a:rPr lang="en-US" altLang="zh-CN" smtClean="0"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BCA09-CDD0-4240-8A32-5F57142D9A5E}" type="datetime1">
              <a:rPr lang="en-US" altLang="zh-CN" smtClean="0"/>
              <a:t>12/6/2015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BB4A-ACCD-4CA5-ABAE-4106D55BD7D0}" type="datetime1">
              <a:rPr lang="en-US" altLang="zh-CN" smtClean="0"/>
              <a:t>12/6/2015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C841-3BBE-4BCE-9CB1-C45A9B5A4203}" type="datetime1">
              <a:rPr lang="en-US" altLang="zh-CN" smtClean="0"/>
              <a:t>12/6/2015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DF2AD-6863-49FB-BCFF-870FE2B15AC6}" type="datetime1">
              <a:rPr lang="en-US" altLang="zh-CN" smtClean="0"/>
              <a:t>12/6/2015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8CEC2-59F0-44B6-8418-9CEF86AD8CB2}" type="datetime1">
              <a:rPr lang="en-US" altLang="zh-CN" smtClean="0"/>
              <a:t>12/6/2015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DF2A-728A-4DD0-86C3-50926EBA93CA}" type="datetime1">
              <a:rPr lang="en-US" altLang="zh-CN" smtClean="0"/>
              <a:t>12/6/2015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0B47C68F-8789-4A78-A769-19FE3FC232F0}" type="datetime1">
              <a:rPr lang="en-US" altLang="zh-CN" smtClean="0"/>
              <a:t>12/6/2015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  <a:latin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A4C92AD-2FE9-49F5-BF51-84C2C52512F0}" type="datetime1">
              <a:rPr lang="en-US" altLang="zh-CN" smtClean="0"/>
              <a:pPr/>
              <a:t>12/6/2015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  <a:latin typeface="微软雅黑" panose="020B0503020204020204" pitchFamily="34" charset="-122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niushuai666/article/details/7275406" TargetMode="External"/><Relationship Id="rId2" Type="http://schemas.openxmlformats.org/officeDocument/2006/relationships/hyperlink" Target="https://linux.cn/article-6611-1.html?utm_source=index&amp;utm_medium=mor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inux.cn/article-6610-1.html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入门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10001" y="5411477"/>
            <a:ext cx="10572000" cy="434974"/>
          </a:xfrm>
        </p:spPr>
        <p:txBody>
          <a:bodyPr/>
          <a:lstStyle/>
          <a:p>
            <a:fld id="{D1BEB8E0-4892-4756-B30A-97D5B21D4700}" type="datetime1">
              <a:rPr lang="en-US" altLang="zh-CN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12/6/2015</a:t>
            </a:fld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Dian525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李家祥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656" y="312281"/>
            <a:ext cx="4083605" cy="453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70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创建：</a:t>
            </a:r>
            <a:r>
              <a:rPr lang="en-US" altLang="zh-CN" b="1" dirty="0" smtClean="0"/>
              <a:t>touch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echo</a:t>
            </a:r>
            <a:r>
              <a:rPr lang="zh-CN" altLang="en-US" dirty="0" smtClean="0"/>
              <a:t>重定向、</a:t>
            </a:r>
            <a:r>
              <a:rPr lang="en-US" altLang="zh-CN" dirty="0" smtClean="0"/>
              <a:t>vi/</a:t>
            </a:r>
            <a:r>
              <a:rPr lang="en-US" altLang="zh-CN" b="1" dirty="0" smtClean="0">
                <a:solidFill>
                  <a:srgbClr val="FF0000"/>
                </a:solidFill>
              </a:rPr>
              <a:t>vim</a:t>
            </a:r>
          </a:p>
          <a:p>
            <a:r>
              <a:rPr lang="zh-CN" altLang="en-US" dirty="0" smtClean="0"/>
              <a:t>复制：</a:t>
            </a:r>
            <a:r>
              <a:rPr lang="en-US" altLang="zh-CN" dirty="0" smtClean="0"/>
              <a:t>cp</a:t>
            </a:r>
          </a:p>
          <a:p>
            <a:r>
              <a:rPr lang="zh-CN" altLang="en-US" dirty="0" smtClean="0"/>
              <a:t>移动 </a:t>
            </a:r>
            <a:r>
              <a:rPr lang="en-US" altLang="zh-CN" dirty="0" smtClean="0"/>
              <a:t>&amp; </a:t>
            </a:r>
            <a:r>
              <a:rPr lang="zh-CN" altLang="en-US" dirty="0" smtClean="0"/>
              <a:t>重命名：</a:t>
            </a:r>
            <a:r>
              <a:rPr lang="en-US" altLang="zh-CN" dirty="0" smtClean="0"/>
              <a:t>mv</a:t>
            </a:r>
          </a:p>
          <a:p>
            <a:r>
              <a:rPr lang="zh-CN" altLang="en-US" dirty="0" smtClean="0"/>
              <a:t>删除：</a:t>
            </a:r>
            <a:r>
              <a:rPr lang="en-US" altLang="zh-CN" dirty="0" smtClean="0"/>
              <a:t>rm</a:t>
            </a:r>
          </a:p>
          <a:p>
            <a:r>
              <a:rPr lang="zh-CN" altLang="en-US" dirty="0" smtClean="0"/>
              <a:t>查找：</a:t>
            </a:r>
            <a:r>
              <a:rPr lang="en-US" altLang="zh-CN" dirty="0" smtClean="0"/>
              <a:t>find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grep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which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where</a:t>
            </a:r>
          </a:p>
          <a:p>
            <a:r>
              <a:rPr lang="zh-CN" altLang="en-US" dirty="0" smtClean="0"/>
              <a:t>查看：</a:t>
            </a:r>
            <a:r>
              <a:rPr lang="en-US" altLang="zh-CN" dirty="0" smtClean="0"/>
              <a:t>ls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cat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tail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more</a:t>
            </a:r>
            <a:r>
              <a:rPr lang="zh-CN" altLang="en-US" dirty="0" smtClean="0"/>
              <a:t>、</a:t>
            </a:r>
            <a:r>
              <a:rPr lang="en-US" altLang="zh-CN" b="1" dirty="0" smtClean="0">
                <a:solidFill>
                  <a:srgbClr val="FF0000"/>
                </a:solidFill>
              </a:rPr>
              <a:t>less</a:t>
            </a:r>
            <a:r>
              <a:rPr lang="zh-CN" altLang="en-US" dirty="0" smtClean="0"/>
              <a:t>（翻页显示、查找</a:t>
            </a:r>
            <a:r>
              <a:rPr lang="en-US" altLang="zh-CN" dirty="0" smtClean="0"/>
              <a:t>-</a:t>
            </a:r>
            <a:r>
              <a:rPr lang="zh-CN" altLang="en-US" dirty="0" smtClean="0"/>
              <a:t>和</a:t>
            </a:r>
            <a:r>
              <a:rPr lang="en-US" altLang="zh-CN" dirty="0" smtClean="0"/>
              <a:t>vim</a:t>
            </a:r>
            <a:r>
              <a:rPr lang="zh-CN" altLang="en-US" dirty="0" smtClean="0"/>
              <a:t>类似）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66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Vim</a:t>
            </a:r>
            <a:r>
              <a:rPr lang="zh-CN" altLang="en-US" dirty="0"/>
              <a:t>基本操作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99355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i</a:t>
            </a:r>
            <a:r>
              <a:rPr lang="en-US" altLang="zh-CN" dirty="0"/>
              <a:t> - insert</a:t>
            </a:r>
            <a:r>
              <a:rPr lang="zh-CN" altLang="en-US" dirty="0"/>
              <a:t>模式，可以像一般</a:t>
            </a:r>
            <a:r>
              <a:rPr lang="zh-CN" altLang="en-US" dirty="0" smtClean="0"/>
              <a:t>编辑器使用；</a:t>
            </a:r>
            <a:r>
              <a:rPr lang="en-US" altLang="zh-CN" dirty="0" smtClean="0"/>
              <a:t>esc </a:t>
            </a:r>
            <a:r>
              <a:rPr lang="zh-CN" altLang="en-US" dirty="0" smtClean="0"/>
              <a:t>返回</a:t>
            </a:r>
            <a:r>
              <a:rPr lang="en-US" altLang="zh-CN" dirty="0" smtClean="0"/>
              <a:t> </a:t>
            </a:r>
            <a:r>
              <a:rPr lang="zh-CN" altLang="en-US" dirty="0" smtClean="0"/>
              <a:t>命令模式</a:t>
            </a:r>
            <a:endParaRPr lang="zh-CN" altLang="en-US" dirty="0"/>
          </a:p>
          <a:p>
            <a:r>
              <a:rPr lang="en-US" altLang="zh-CN" dirty="0"/>
              <a:t>0 - </a:t>
            </a:r>
            <a:r>
              <a:rPr lang="zh-CN" altLang="en-US" dirty="0"/>
              <a:t>移到本行行头</a:t>
            </a:r>
          </a:p>
          <a:p>
            <a:r>
              <a:rPr lang="en-US" altLang="zh-CN" dirty="0"/>
              <a:t>$ - </a:t>
            </a:r>
            <a:r>
              <a:rPr lang="zh-CN" altLang="en-US" dirty="0"/>
              <a:t>移到本行行尾</a:t>
            </a:r>
          </a:p>
          <a:p>
            <a:r>
              <a:rPr lang="en-US" altLang="zh-CN" dirty="0"/>
              <a:t>/ - </a:t>
            </a:r>
            <a:r>
              <a:rPr lang="zh-CN" altLang="en-US" dirty="0"/>
              <a:t>搜索：</a:t>
            </a:r>
            <a:r>
              <a:rPr lang="en-US" altLang="zh-CN" dirty="0"/>
              <a:t>N - </a:t>
            </a:r>
            <a:r>
              <a:rPr lang="zh-CN" altLang="en-US" dirty="0"/>
              <a:t>往前搜索  </a:t>
            </a:r>
            <a:r>
              <a:rPr lang="en-US" altLang="zh-CN" dirty="0"/>
              <a:t>n - </a:t>
            </a:r>
            <a:r>
              <a:rPr lang="zh-CN" altLang="en-US" dirty="0"/>
              <a:t>往后搜索</a:t>
            </a:r>
          </a:p>
          <a:p>
            <a:r>
              <a:rPr lang="en-US" altLang="zh-CN" dirty="0" err="1"/>
              <a:t>dd</a:t>
            </a:r>
            <a:r>
              <a:rPr lang="en-US" altLang="zh-CN" dirty="0"/>
              <a:t> - </a:t>
            </a:r>
            <a:r>
              <a:rPr lang="zh-CN" altLang="en-US" dirty="0"/>
              <a:t>删除当</a:t>
            </a:r>
            <a:r>
              <a:rPr lang="zh-CN" altLang="en-US" dirty="0" smtClean="0"/>
              <a:t>前行，</a:t>
            </a:r>
            <a:r>
              <a:rPr lang="en-US" altLang="zh-CN" dirty="0" err="1" smtClean="0"/>
              <a:t>ndd</a:t>
            </a:r>
            <a:r>
              <a:rPr lang="zh-CN" altLang="en-US" dirty="0" smtClean="0"/>
              <a:t>删除</a:t>
            </a:r>
            <a:r>
              <a:rPr lang="en-US" altLang="zh-CN" dirty="0" smtClean="0"/>
              <a:t>n</a:t>
            </a:r>
            <a:r>
              <a:rPr lang="zh-CN" altLang="en-US" dirty="0" smtClean="0"/>
              <a:t>行</a:t>
            </a:r>
            <a:endParaRPr lang="zh-CN" altLang="en-US" dirty="0"/>
          </a:p>
          <a:p>
            <a:r>
              <a:rPr lang="en-US" altLang="zh-CN" dirty="0" err="1"/>
              <a:t>yy</a:t>
            </a:r>
            <a:r>
              <a:rPr lang="en-US" altLang="zh-CN" dirty="0"/>
              <a:t> - </a:t>
            </a:r>
            <a:r>
              <a:rPr lang="zh-CN" altLang="en-US" dirty="0"/>
              <a:t>拷贝当前行（相当于</a:t>
            </a:r>
            <a:r>
              <a:rPr lang="en-US" altLang="zh-CN" dirty="0" err="1"/>
              <a:t>ddP</a:t>
            </a:r>
            <a:r>
              <a:rPr lang="zh-CN" altLang="en-US" dirty="0"/>
              <a:t>）</a:t>
            </a:r>
          </a:p>
          <a:p>
            <a:r>
              <a:rPr lang="en-US" altLang="zh-CN" dirty="0"/>
              <a:t>P/p - </a:t>
            </a:r>
            <a:r>
              <a:rPr lang="zh-CN" altLang="en-US" dirty="0"/>
              <a:t>粘贴与当前位置之前</a:t>
            </a:r>
            <a:r>
              <a:rPr lang="en-US" altLang="zh-CN" dirty="0"/>
              <a:t>/</a:t>
            </a:r>
            <a:r>
              <a:rPr lang="zh-CN" altLang="en-US" dirty="0"/>
              <a:t>之后</a:t>
            </a:r>
          </a:p>
          <a:p>
            <a:r>
              <a:rPr lang="en-US" altLang="zh-CN" dirty="0"/>
              <a:t>u - undo </a:t>
            </a:r>
            <a:r>
              <a:rPr lang="zh-CN" altLang="en-US" dirty="0" smtClean="0"/>
              <a:t>撤销 </a:t>
            </a:r>
            <a:r>
              <a:rPr lang="en-US" altLang="zh-CN" dirty="0" smtClean="0"/>
              <a:t>&amp; ctrl </a:t>
            </a:r>
            <a:r>
              <a:rPr lang="en-US" altLang="zh-CN" dirty="0"/>
              <a:t>+ r - redo </a:t>
            </a:r>
            <a:r>
              <a:rPr lang="zh-CN" altLang="en-US" dirty="0" smtClean="0"/>
              <a:t>重做</a:t>
            </a:r>
            <a:endParaRPr lang="zh-CN" altLang="en-US" dirty="0"/>
          </a:p>
          <a:p>
            <a:r>
              <a:rPr lang="en-US" altLang="zh-CN" dirty="0"/>
              <a:t>:w - </a:t>
            </a:r>
            <a:r>
              <a:rPr lang="zh-CN" altLang="en-US" dirty="0"/>
              <a:t>保存</a:t>
            </a:r>
          </a:p>
          <a:p>
            <a:r>
              <a:rPr lang="en-US" altLang="zh-CN" dirty="0"/>
              <a:t>:x</a:t>
            </a:r>
            <a:r>
              <a:rPr lang="zh-CN" altLang="en-US" dirty="0"/>
              <a:t>、</a:t>
            </a:r>
            <a:r>
              <a:rPr lang="en-US" altLang="zh-CN" dirty="0"/>
              <a:t>ZZ</a:t>
            </a:r>
            <a:r>
              <a:rPr lang="zh-CN" altLang="en-US" dirty="0"/>
              <a:t>、</a:t>
            </a:r>
            <a:r>
              <a:rPr lang="en-US" altLang="zh-CN" dirty="0"/>
              <a:t>:</a:t>
            </a:r>
            <a:r>
              <a:rPr lang="en-US" altLang="zh-CN" dirty="0" err="1"/>
              <a:t>wq</a:t>
            </a:r>
            <a:r>
              <a:rPr lang="en-US" altLang="zh-CN" dirty="0"/>
              <a:t> - </a:t>
            </a:r>
            <a:r>
              <a:rPr lang="zh-CN" altLang="en-US" dirty="0"/>
              <a:t>保存并</a:t>
            </a:r>
            <a:r>
              <a:rPr lang="zh-CN" altLang="en-US" dirty="0" smtClean="0"/>
              <a:t>关闭</a:t>
            </a:r>
            <a:r>
              <a:rPr lang="en-US" altLang="zh-CN" dirty="0"/>
              <a:t> </a:t>
            </a:r>
            <a:r>
              <a:rPr lang="en-US" altLang="zh-CN" dirty="0" smtClean="0"/>
              <a:t>&amp; :q! – </a:t>
            </a:r>
            <a:r>
              <a:rPr lang="zh-CN" altLang="en-US" dirty="0" smtClean="0"/>
              <a:t>强制退出</a:t>
            </a:r>
            <a:endParaRPr lang="en-US" altLang="zh-CN" dirty="0" smtClean="0"/>
          </a:p>
          <a:p>
            <a:r>
              <a:rPr lang="en-US" altLang="zh-CN" dirty="0" smtClean="0"/>
              <a:t>:! &lt;</a:t>
            </a:r>
            <a:r>
              <a:rPr lang="en-US" altLang="zh-CN" dirty="0" err="1" smtClean="0"/>
              <a:t>cmd</a:t>
            </a:r>
            <a:r>
              <a:rPr lang="en-US" altLang="zh-CN" dirty="0" smtClean="0"/>
              <a:t>&gt; &amp; :</a:t>
            </a:r>
            <a:r>
              <a:rPr lang="en-US" altLang="zh-CN" dirty="0" err="1" smtClean="0"/>
              <a:t>sh</a:t>
            </a:r>
            <a:r>
              <a:rPr lang="en-US" altLang="zh-CN" dirty="0"/>
              <a:t>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执行命令 </a:t>
            </a:r>
            <a:r>
              <a:rPr lang="en-US" altLang="zh-CN" dirty="0" smtClean="0"/>
              <a:t>&amp; </a:t>
            </a:r>
            <a:r>
              <a:rPr lang="zh-CN" altLang="en-US" dirty="0" smtClean="0"/>
              <a:t>回到</a:t>
            </a:r>
            <a:r>
              <a:rPr lang="en-US" altLang="zh-CN" dirty="0" smtClean="0"/>
              <a:t>bash</a:t>
            </a:r>
            <a:r>
              <a:rPr lang="zh-CN" altLang="en-US" dirty="0" smtClean="0"/>
              <a:t>，按</a:t>
            </a:r>
            <a:r>
              <a:rPr lang="en-US" altLang="zh-CN" dirty="0" err="1" smtClean="0"/>
              <a:t>ctrl+D</a:t>
            </a:r>
            <a:r>
              <a:rPr lang="zh-CN" altLang="en-US" dirty="0" smtClean="0"/>
              <a:t>再回到</a:t>
            </a:r>
            <a:r>
              <a:rPr lang="en-US" altLang="zh-CN" dirty="0" smtClean="0"/>
              <a:t>vim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92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文件压缩和解压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17" y="2417862"/>
            <a:ext cx="3195888" cy="399994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0426" y="2174696"/>
            <a:ext cx="3752850" cy="44862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470232" y="2417862"/>
            <a:ext cx="3721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tar –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cvf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file.tar *.jpg   //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压缩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tar –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xvf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file.tar //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解压</a:t>
            </a:r>
          </a:p>
        </p:txBody>
      </p:sp>
    </p:spTree>
    <p:extLst>
      <p:ext uri="{BB962C8B-B14F-4D97-AF65-F5344CB8AC3E}">
        <p14:creationId xmlns:p14="http://schemas.microsoft.com/office/powerpoint/2010/main" val="398374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关机重启：</a:t>
            </a:r>
            <a:r>
              <a:rPr lang="en-US" altLang="zh-CN" dirty="0" smtClean="0"/>
              <a:t>shutdown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reboot</a:t>
            </a:r>
            <a:r>
              <a:rPr lang="zh-CN" altLang="en-US" dirty="0" smtClean="0"/>
              <a:t>、</a:t>
            </a:r>
            <a:r>
              <a:rPr lang="en-US" altLang="zh-CN" b="1" dirty="0" err="1" smtClean="0">
                <a:solidFill>
                  <a:srgbClr val="FF0000"/>
                </a:solidFill>
              </a:rPr>
              <a:t>init</a:t>
            </a:r>
            <a:r>
              <a:rPr lang="en-US" altLang="zh-CN" b="1" dirty="0" smtClean="0">
                <a:solidFill>
                  <a:srgbClr val="FF0000"/>
                </a:solidFill>
              </a:rPr>
              <a:t> 0</a:t>
            </a:r>
          </a:p>
          <a:p>
            <a:r>
              <a:rPr lang="zh-CN" altLang="en-US" dirty="0" smtClean="0"/>
              <a:t>应用安装：</a:t>
            </a:r>
            <a:r>
              <a:rPr lang="en-US" altLang="zh-CN" dirty="0" smtClean="0"/>
              <a:t>apt-get(</a:t>
            </a:r>
            <a:r>
              <a:rPr lang="en-US" altLang="zh-CN" dirty="0"/>
              <a:t>U</a:t>
            </a:r>
            <a:r>
              <a:rPr lang="en-US" altLang="zh-CN" dirty="0" smtClean="0"/>
              <a:t>buntu)</a:t>
            </a:r>
            <a:r>
              <a:rPr lang="zh-CN" altLang="en-US" dirty="0" smtClean="0"/>
              <a:t>、</a:t>
            </a:r>
            <a:r>
              <a:rPr lang="en-US" altLang="zh-CN" b="1" dirty="0" smtClean="0">
                <a:solidFill>
                  <a:srgbClr val="FF0000"/>
                </a:solidFill>
              </a:rPr>
              <a:t>yum</a:t>
            </a:r>
            <a:r>
              <a:rPr lang="en-US" altLang="zh-CN" dirty="0" smtClean="0"/>
              <a:t>(CentOS)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configure-&gt;make-&gt;make install</a:t>
            </a:r>
          </a:p>
          <a:p>
            <a:r>
              <a:rPr lang="zh-CN" altLang="en-US" dirty="0" smtClean="0"/>
              <a:t>进程管理：</a:t>
            </a:r>
            <a:r>
              <a:rPr lang="en-US" altLang="zh-CN" dirty="0" smtClean="0"/>
              <a:t>top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free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ps</a:t>
            </a:r>
            <a:endParaRPr lang="en-US" altLang="zh-CN" dirty="0" smtClean="0"/>
          </a:p>
          <a:p>
            <a:r>
              <a:rPr lang="zh-CN" altLang="en-US" dirty="0" smtClean="0"/>
              <a:t>磁盘</a:t>
            </a:r>
            <a:r>
              <a:rPr lang="zh-CN" altLang="en-US" dirty="0"/>
              <a:t>空间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df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du –ah</a:t>
            </a:r>
          </a:p>
          <a:p>
            <a:r>
              <a:rPr lang="zh-CN" altLang="en-US" dirty="0"/>
              <a:t>网络配置：</a:t>
            </a:r>
            <a:r>
              <a:rPr lang="en-US" altLang="zh-CN" dirty="0"/>
              <a:t>ifconfig</a:t>
            </a:r>
            <a:r>
              <a:rPr lang="zh-CN" altLang="en-US" dirty="0"/>
              <a:t>、</a:t>
            </a:r>
            <a:r>
              <a:rPr lang="en-US" altLang="zh-CN" dirty="0" err="1"/>
              <a:t>netstat</a:t>
            </a:r>
            <a:r>
              <a:rPr lang="zh-CN" altLang="en-US" dirty="0"/>
              <a:t>、</a:t>
            </a:r>
            <a:r>
              <a:rPr lang="en-US" altLang="zh-CN" dirty="0"/>
              <a:t>ping</a:t>
            </a:r>
            <a:r>
              <a:rPr lang="zh-CN" altLang="en-US" dirty="0"/>
              <a:t>、</a:t>
            </a:r>
            <a:r>
              <a:rPr lang="en-US" altLang="zh-CN" dirty="0"/>
              <a:t>route</a:t>
            </a:r>
            <a:r>
              <a:rPr lang="zh-CN" altLang="en-US" dirty="0"/>
              <a:t>、</a:t>
            </a:r>
            <a:r>
              <a:rPr lang="en-US" altLang="zh-CN" dirty="0" err="1" smtClean="0"/>
              <a:t>ssh</a:t>
            </a:r>
            <a:endParaRPr lang="en-US" altLang="zh-CN" dirty="0" smtClean="0"/>
          </a:p>
          <a:p>
            <a:r>
              <a:rPr lang="zh-CN" altLang="en-US" dirty="0" smtClean="0"/>
              <a:t>编程调试：</a:t>
            </a:r>
            <a:r>
              <a:rPr lang="en-US" altLang="zh-CN" dirty="0" err="1" smtClean="0"/>
              <a:t>gcc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gdb</a:t>
            </a:r>
            <a:r>
              <a:rPr lang="en-US" altLang="zh-CN" dirty="0" smtClean="0"/>
              <a:t>(</a:t>
            </a:r>
            <a:r>
              <a:rPr lang="zh-CN" altLang="en-US" dirty="0" smtClean="0"/>
              <a:t>编译时添加</a:t>
            </a:r>
            <a:r>
              <a:rPr lang="en-US" altLang="zh-CN" dirty="0" smtClean="0"/>
              <a:t>-g</a:t>
            </a:r>
            <a:r>
              <a:rPr lang="zh-CN" altLang="en-US" dirty="0" smtClean="0"/>
              <a:t>选项以支持源码级调试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01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awk</a:t>
            </a:r>
            <a:r>
              <a:rPr lang="en-US" altLang="zh-CN" dirty="0" smtClean="0"/>
              <a:t> &amp; </a:t>
            </a:r>
            <a:r>
              <a:rPr lang="en-US" altLang="zh-CN" dirty="0" err="1" smtClean="0"/>
              <a:t>sed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文本占位符 5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/>
          <a:lstStyle/>
          <a:p>
            <a:r>
              <a:rPr lang="zh-CN" altLang="en-US" dirty="0" smtClean="0"/>
              <a:t>两个强大的工具简介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675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awk</a:t>
            </a:r>
            <a:r>
              <a:rPr lang="en-US" altLang="zh-CN" dirty="0" smtClean="0"/>
              <a:t>-</a:t>
            </a:r>
            <a:r>
              <a:rPr lang="zh-CN" altLang="en-US" dirty="0"/>
              <a:t>数据处理</a:t>
            </a:r>
            <a:r>
              <a:rPr lang="zh-CN" altLang="en-US" dirty="0" smtClean="0"/>
              <a:t>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0000" y="2524676"/>
            <a:ext cx="10554574" cy="363651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将一行分为数个“字段”进行处理</a:t>
            </a:r>
            <a:endParaRPr lang="en-US" altLang="zh-CN" dirty="0" smtClean="0"/>
          </a:p>
          <a:p>
            <a:r>
              <a:rPr lang="zh-CN" altLang="en-US" dirty="0"/>
              <a:t>基本语法</a:t>
            </a:r>
            <a:r>
              <a:rPr lang="en-US" altLang="zh-CN" dirty="0" err="1"/>
              <a:t>awk</a:t>
            </a:r>
            <a:r>
              <a:rPr lang="en-US" altLang="zh-CN" dirty="0"/>
              <a:t> '{pattern + action}' {filenames}</a:t>
            </a:r>
          </a:p>
          <a:p>
            <a:r>
              <a:rPr lang="en-US" altLang="zh-CN" dirty="0"/>
              <a:t>-F</a:t>
            </a:r>
            <a:r>
              <a:rPr lang="zh-CN" altLang="en-US" dirty="0"/>
              <a:t>指定域分隔符 </a:t>
            </a:r>
            <a:r>
              <a:rPr lang="en-US" altLang="zh-CN" dirty="0"/>
              <a:t>‘</a:t>
            </a:r>
            <a:r>
              <a:rPr lang="en-US" altLang="zh-CN" dirty="0" err="1"/>
              <a:t>balabala</a:t>
            </a:r>
            <a:r>
              <a:rPr lang="en-US" altLang="zh-CN" dirty="0"/>
              <a:t>’</a:t>
            </a:r>
          </a:p>
          <a:p>
            <a:r>
              <a:rPr lang="zh-CN" altLang="en-US" dirty="0"/>
              <a:t>以</a:t>
            </a:r>
            <a:r>
              <a:rPr lang="en-US" altLang="zh-CN" dirty="0"/>
              <a:t>/n</a:t>
            </a:r>
            <a:r>
              <a:rPr lang="zh-CN" altLang="en-US" dirty="0"/>
              <a:t>换行符分割一条记录，按指定域分隔符划分域，然后填充域，</a:t>
            </a:r>
            <a:r>
              <a:rPr lang="en-US" altLang="zh-CN" dirty="0"/>
              <a:t>$0</a:t>
            </a:r>
            <a:r>
              <a:rPr lang="zh-CN" altLang="en-US" dirty="0"/>
              <a:t>表示所有域</a:t>
            </a:r>
            <a:r>
              <a:rPr lang="en-US" altLang="zh-CN" dirty="0"/>
              <a:t>,$1</a:t>
            </a:r>
            <a:r>
              <a:rPr lang="zh-CN" altLang="en-US" dirty="0"/>
              <a:t>表示第一个域</a:t>
            </a:r>
            <a:r>
              <a:rPr lang="en-US" altLang="zh-CN" dirty="0"/>
              <a:t>,$n</a:t>
            </a:r>
            <a:r>
              <a:rPr lang="zh-CN" altLang="en-US" dirty="0"/>
              <a:t>表示第</a:t>
            </a:r>
            <a:r>
              <a:rPr lang="en-US" altLang="zh-CN" dirty="0"/>
              <a:t>n</a:t>
            </a:r>
            <a:r>
              <a:rPr lang="zh-CN" altLang="en-US" dirty="0"/>
              <a:t>个域</a:t>
            </a:r>
            <a:endParaRPr lang="en-US" altLang="zh-CN" dirty="0"/>
          </a:p>
          <a:p>
            <a:r>
              <a:rPr lang="zh-CN" altLang="en-US" dirty="0"/>
              <a:t>搜索：</a:t>
            </a:r>
            <a:r>
              <a:rPr lang="en-US" altLang="zh-CN" dirty="0" err="1"/>
              <a:t>awk</a:t>
            </a:r>
            <a:r>
              <a:rPr lang="en-US" altLang="zh-CN" dirty="0"/>
              <a:t> -F: </a:t>
            </a:r>
            <a:r>
              <a:rPr lang="en-US" altLang="zh-CN" dirty="0" smtClean="0"/>
              <a:t>‘/</a:t>
            </a:r>
            <a:r>
              <a:rPr lang="en-US" altLang="zh-CN" dirty="0" err="1"/>
              <a:t>balabala</a:t>
            </a:r>
            <a:r>
              <a:rPr lang="en-US" altLang="zh-CN" dirty="0"/>
              <a:t>/’   files                  pattern (</a:t>
            </a:r>
            <a:r>
              <a:rPr lang="zh-CN" altLang="en-US" dirty="0"/>
              <a:t>搜索支持正则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awk</a:t>
            </a:r>
            <a:r>
              <a:rPr lang="en-US" altLang="zh-CN" dirty="0"/>
              <a:t> -F: '/</a:t>
            </a:r>
            <a:r>
              <a:rPr lang="en-US" altLang="zh-CN" dirty="0" err="1"/>
              <a:t>balabala</a:t>
            </a:r>
            <a:r>
              <a:rPr lang="en-US" altLang="zh-CN" dirty="0"/>
              <a:t>/ { print $7 } ' files                 </a:t>
            </a:r>
            <a:r>
              <a:rPr lang="en-US" altLang="zh-CN" dirty="0" err="1"/>
              <a:t>pattern+action</a:t>
            </a:r>
            <a:endParaRPr lang="en-US" altLang="zh-CN" dirty="0"/>
          </a:p>
          <a:p>
            <a:r>
              <a:rPr lang="en-US" altLang="zh-CN" dirty="0" smtClean="0"/>
              <a:t>echo </a:t>
            </a:r>
            <a:r>
              <a:rPr lang="en-US" altLang="zh-CN" dirty="0"/>
              <a:t>$</a:t>
            </a:r>
            <a:r>
              <a:rPr lang="en-US" altLang="zh-CN" dirty="0" smtClean="0"/>
              <a:t>a | </a:t>
            </a:r>
            <a:r>
              <a:rPr lang="en-US" altLang="zh-CN" dirty="0" err="1" smtClean="0"/>
              <a:t>awk</a:t>
            </a:r>
            <a:r>
              <a:rPr lang="en-US" altLang="zh-CN" dirty="0" smtClean="0"/>
              <a:t> </a:t>
            </a:r>
            <a:r>
              <a:rPr lang="en-US" altLang="zh-CN" dirty="0"/>
              <a:t>‘{print </a:t>
            </a:r>
            <a:r>
              <a:rPr lang="en-US" altLang="zh-CN" dirty="0" err="1"/>
              <a:t>substr</a:t>
            </a:r>
            <a:r>
              <a:rPr lang="en-US" altLang="zh-CN" dirty="0"/>
              <a:t>(,</a:t>
            </a:r>
            <a:r>
              <a:rPr lang="en-US" altLang="zh-CN" dirty="0" smtClean="0"/>
              <a:t>1,3)}’last –n 5 | </a:t>
            </a:r>
            <a:r>
              <a:rPr lang="en-US" altLang="zh-CN" dirty="0" err="1" smtClean="0"/>
              <a:t>awk</a:t>
            </a:r>
            <a:r>
              <a:rPr lang="en-US" altLang="zh-CN" dirty="0" smtClean="0"/>
              <a:t>‘{print $1 “\t”$3}</a:t>
            </a:r>
            <a:r>
              <a:rPr lang="zh-CN" altLang="en-US" dirty="0" smtClean="0"/>
              <a:t>’</a:t>
            </a:r>
            <a:endParaRPr lang="en-US" altLang="zh-CN" dirty="0"/>
          </a:p>
          <a:p>
            <a:r>
              <a:rPr lang="en-US" altLang="zh-CN" dirty="0" err="1"/>
              <a:t>awk</a:t>
            </a:r>
            <a:r>
              <a:rPr lang="en-US" altLang="zh-CN" dirty="0"/>
              <a:t>   ‘ BEGIN { CMD1 }   { CMD2 }   END { CMD3 }‘   AWK</a:t>
            </a:r>
            <a:r>
              <a:rPr lang="zh-CN" altLang="en-US" dirty="0"/>
              <a:t>编程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55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awk</a:t>
            </a:r>
            <a:r>
              <a:rPr lang="zh-CN" altLang="en-US" dirty="0" smtClean="0"/>
              <a:t>内置变量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772071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ARGC              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命令行</a:t>
            </a:r>
            <a:r>
              <a:rPr lang="zh-CN" altLang="en-US" dirty="0"/>
              <a:t>参数个数</a:t>
            </a:r>
          </a:p>
          <a:p>
            <a:r>
              <a:rPr lang="en-US" altLang="zh-CN" dirty="0"/>
              <a:t>ARGV                 </a:t>
            </a:r>
            <a:r>
              <a:rPr lang="en-US" altLang="zh-CN" dirty="0" smtClean="0"/>
              <a:t> </a:t>
            </a:r>
            <a:r>
              <a:rPr lang="zh-CN" altLang="en-US" dirty="0" smtClean="0"/>
              <a:t>命令行</a:t>
            </a:r>
            <a:r>
              <a:rPr lang="zh-CN" altLang="en-US" dirty="0"/>
              <a:t>参数排列</a:t>
            </a:r>
          </a:p>
          <a:p>
            <a:r>
              <a:rPr lang="en-US" altLang="zh-CN" dirty="0"/>
              <a:t>ENVIRON            </a:t>
            </a:r>
            <a:r>
              <a:rPr lang="zh-CN" altLang="en-US" dirty="0"/>
              <a:t>支持队列中系统环境变量的使用</a:t>
            </a:r>
          </a:p>
          <a:p>
            <a:r>
              <a:rPr lang="en-US" altLang="zh-CN" dirty="0"/>
              <a:t>FILENAME           </a:t>
            </a:r>
            <a:r>
              <a:rPr lang="en-US" altLang="zh-CN" dirty="0" err="1"/>
              <a:t>awk</a:t>
            </a:r>
            <a:r>
              <a:rPr lang="zh-CN" altLang="en-US" dirty="0"/>
              <a:t>浏览的文件名</a:t>
            </a:r>
          </a:p>
          <a:p>
            <a:r>
              <a:rPr lang="en-US" altLang="zh-CN" dirty="0"/>
              <a:t>FNR                     </a:t>
            </a:r>
            <a:r>
              <a:rPr lang="zh-CN" altLang="en-US" dirty="0"/>
              <a:t>浏览文件的记录数</a:t>
            </a:r>
          </a:p>
          <a:p>
            <a:r>
              <a:rPr lang="en-US" altLang="zh-CN" dirty="0"/>
              <a:t>FS                      </a:t>
            </a:r>
            <a:r>
              <a:rPr lang="en-US" altLang="zh-CN" dirty="0" smtClean="0"/>
              <a:t>  </a:t>
            </a:r>
            <a:r>
              <a:rPr lang="zh-CN" altLang="en-US" dirty="0"/>
              <a:t>设置输入域分隔符，等价于命令行 </a:t>
            </a:r>
            <a:r>
              <a:rPr lang="en-US" altLang="zh-CN" dirty="0"/>
              <a:t>-F</a:t>
            </a:r>
            <a:r>
              <a:rPr lang="zh-CN" altLang="en-US" dirty="0"/>
              <a:t>选项</a:t>
            </a:r>
          </a:p>
          <a:p>
            <a:r>
              <a:rPr lang="en-US" altLang="zh-CN" dirty="0"/>
              <a:t>NF                    </a:t>
            </a:r>
            <a:r>
              <a:rPr lang="en-US" altLang="zh-CN" dirty="0" smtClean="0"/>
              <a:t>   </a:t>
            </a:r>
            <a:r>
              <a:rPr lang="zh-CN" altLang="en-US" dirty="0"/>
              <a:t>浏览记录的域的个数</a:t>
            </a:r>
          </a:p>
          <a:p>
            <a:r>
              <a:rPr lang="en-US" altLang="zh-CN" dirty="0"/>
              <a:t>NR                      </a:t>
            </a:r>
            <a:r>
              <a:rPr lang="zh-CN" altLang="en-US" dirty="0"/>
              <a:t>已读的记录数</a:t>
            </a:r>
          </a:p>
          <a:p>
            <a:r>
              <a:rPr lang="en-US" altLang="zh-CN" dirty="0"/>
              <a:t>OFS                   </a:t>
            </a:r>
            <a:r>
              <a:rPr lang="en-US" altLang="zh-CN" dirty="0" smtClean="0"/>
              <a:t> </a:t>
            </a:r>
            <a:r>
              <a:rPr lang="zh-CN" altLang="en-US" dirty="0" smtClean="0"/>
              <a:t>输出</a:t>
            </a:r>
            <a:r>
              <a:rPr lang="zh-CN" altLang="en-US" dirty="0"/>
              <a:t>域分隔符</a:t>
            </a:r>
          </a:p>
          <a:p>
            <a:r>
              <a:rPr lang="en-US" altLang="zh-CN" dirty="0"/>
              <a:t>ORS                 </a:t>
            </a:r>
            <a:r>
              <a:rPr lang="en-US" altLang="zh-CN" dirty="0" smtClean="0"/>
              <a:t>   </a:t>
            </a:r>
            <a:r>
              <a:rPr lang="zh-CN" altLang="en-US" dirty="0"/>
              <a:t>输出记录分隔符</a:t>
            </a:r>
          </a:p>
          <a:p>
            <a:r>
              <a:rPr lang="en-US" altLang="zh-CN" dirty="0"/>
              <a:t>RS                     </a:t>
            </a:r>
            <a:r>
              <a:rPr lang="en-US" altLang="zh-CN" dirty="0" smtClean="0"/>
              <a:t>  </a:t>
            </a:r>
            <a:r>
              <a:rPr lang="zh-CN" altLang="en-US" dirty="0"/>
              <a:t>控制记录分隔符</a:t>
            </a:r>
            <a:endParaRPr lang="en-US" altLang="zh-CN" dirty="0"/>
          </a:p>
          <a:p>
            <a:r>
              <a:rPr lang="zh-CN" altLang="en-US" dirty="0"/>
              <a:t>示例：</a:t>
            </a:r>
            <a:r>
              <a:rPr lang="en-US" altLang="zh-CN" dirty="0" err="1"/>
              <a:t>awk</a:t>
            </a:r>
            <a:r>
              <a:rPr lang="en-US" altLang="zh-CN" dirty="0"/>
              <a:t>  -F ':'  '{print "filename:"   FILENAME  }' 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passwd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95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sed</a:t>
            </a:r>
            <a:r>
              <a:rPr lang="en-US" altLang="zh-CN" dirty="0" smtClean="0"/>
              <a:t>-</a:t>
            </a:r>
            <a:r>
              <a:rPr lang="zh-CN" altLang="en-US" dirty="0" smtClean="0"/>
              <a:t>编辑命令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语法：</a:t>
            </a:r>
            <a:r>
              <a:rPr lang="en-US" altLang="zh-CN" dirty="0" err="1"/>
              <a:t>sed</a:t>
            </a:r>
            <a:r>
              <a:rPr lang="en-US" altLang="zh-CN" dirty="0"/>
              <a:t> [-</a:t>
            </a:r>
            <a:r>
              <a:rPr lang="en-US" altLang="zh-CN" dirty="0" err="1"/>
              <a:t>nefr</a:t>
            </a:r>
            <a:r>
              <a:rPr lang="en-US" altLang="zh-CN" dirty="0"/>
              <a:t>] [</a:t>
            </a:r>
            <a:r>
              <a:rPr lang="zh-CN" altLang="en-US" dirty="0"/>
              <a:t>动作</a:t>
            </a:r>
            <a:r>
              <a:rPr lang="en-US" altLang="zh-CN" dirty="0"/>
              <a:t>]   [</a:t>
            </a:r>
            <a:r>
              <a:rPr lang="zh-CN" altLang="en-US" dirty="0"/>
              <a:t>动作</a:t>
            </a:r>
            <a:r>
              <a:rPr lang="en-US" altLang="zh-CN" dirty="0"/>
              <a:t>] = ‘[ [n1] [, n2] ] Function’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行操作：</a:t>
            </a:r>
            <a:endParaRPr lang="en-US" altLang="zh-CN" dirty="0"/>
          </a:p>
          <a:p>
            <a:r>
              <a:rPr lang="en-US" altLang="zh-CN" dirty="0" err="1"/>
              <a:t>sed</a:t>
            </a:r>
            <a:r>
              <a:rPr lang="en-US" altLang="zh-CN" dirty="0"/>
              <a:t> ‘5d‘     </a:t>
            </a:r>
            <a:r>
              <a:rPr lang="zh-CN" altLang="en-US" dirty="0"/>
              <a:t>删除第</a:t>
            </a:r>
            <a:r>
              <a:rPr lang="en-US" altLang="zh-CN" dirty="0"/>
              <a:t>5</a:t>
            </a:r>
            <a:r>
              <a:rPr lang="zh-CN" altLang="en-US" dirty="0"/>
              <a:t>行</a:t>
            </a:r>
            <a:endParaRPr lang="en-US" altLang="zh-CN" dirty="0"/>
          </a:p>
          <a:p>
            <a:r>
              <a:rPr lang="en-US" altLang="zh-CN" dirty="0" err="1"/>
              <a:t>sed</a:t>
            </a:r>
            <a:r>
              <a:rPr lang="en-US" altLang="zh-CN" dirty="0"/>
              <a:t> ‘2,5d‘  </a:t>
            </a:r>
            <a:r>
              <a:rPr lang="zh-CN" altLang="en-US" dirty="0"/>
              <a:t>删除第</a:t>
            </a:r>
            <a:r>
              <a:rPr lang="en-US" altLang="zh-CN" dirty="0"/>
              <a:t>2</a:t>
            </a:r>
            <a:r>
              <a:rPr lang="zh-CN" altLang="en-US" dirty="0"/>
              <a:t>到</a:t>
            </a:r>
            <a:r>
              <a:rPr lang="en-US" altLang="zh-CN" dirty="0"/>
              <a:t>5</a:t>
            </a:r>
            <a:r>
              <a:rPr lang="zh-CN" altLang="en-US" dirty="0"/>
              <a:t>行</a:t>
            </a:r>
            <a:endParaRPr lang="en-US" altLang="zh-CN" dirty="0"/>
          </a:p>
          <a:p>
            <a:r>
              <a:rPr lang="en-US" altLang="zh-CN" dirty="0" err="1"/>
              <a:t>sed</a:t>
            </a:r>
            <a:r>
              <a:rPr lang="en-US" altLang="zh-CN" dirty="0"/>
              <a:t> ‘2,$d‘  </a:t>
            </a:r>
            <a:r>
              <a:rPr lang="zh-CN" altLang="en-US" dirty="0"/>
              <a:t>删除第</a:t>
            </a:r>
            <a:r>
              <a:rPr lang="en-US" altLang="zh-CN" dirty="0"/>
              <a:t>2</a:t>
            </a:r>
            <a:r>
              <a:rPr lang="zh-CN" altLang="en-US" dirty="0"/>
              <a:t>行及其后面的行</a:t>
            </a:r>
            <a:endParaRPr lang="en-US" altLang="zh-CN" dirty="0"/>
          </a:p>
          <a:p>
            <a:r>
              <a:rPr lang="en-US" altLang="zh-CN" dirty="0" err="1"/>
              <a:t>sed</a:t>
            </a:r>
            <a:r>
              <a:rPr lang="en-US" altLang="zh-CN" dirty="0"/>
              <a:t> ‘2,5c NULL‘ </a:t>
            </a: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到</a:t>
            </a:r>
            <a:r>
              <a:rPr lang="en-US" altLang="zh-CN" dirty="0"/>
              <a:t>5</a:t>
            </a:r>
            <a:r>
              <a:rPr lang="zh-CN" altLang="en-US" dirty="0"/>
              <a:t>行替换为 </a:t>
            </a:r>
            <a:r>
              <a:rPr lang="en-US" altLang="zh-CN" dirty="0"/>
              <a:t>NULL </a:t>
            </a:r>
            <a:r>
              <a:rPr lang="zh-CN" altLang="en-US" dirty="0"/>
              <a:t>一行</a:t>
            </a:r>
            <a:endParaRPr lang="en-US" altLang="zh-CN" dirty="0"/>
          </a:p>
          <a:p>
            <a:r>
              <a:rPr lang="en-US" altLang="zh-CN" dirty="0" err="1"/>
              <a:t>sed</a:t>
            </a:r>
            <a:r>
              <a:rPr lang="en-US" altLang="zh-CN" dirty="0"/>
              <a:t> -n ‘2,5p‘      </a:t>
            </a:r>
            <a:r>
              <a:rPr lang="zh-CN" altLang="en-US" dirty="0"/>
              <a:t>显示第</a:t>
            </a:r>
            <a:r>
              <a:rPr lang="en-US" altLang="zh-CN" dirty="0"/>
              <a:t>2</a:t>
            </a:r>
            <a:r>
              <a:rPr lang="zh-CN" altLang="en-US" dirty="0"/>
              <a:t>到</a:t>
            </a:r>
            <a:r>
              <a:rPr lang="en-US" altLang="zh-CN" dirty="0"/>
              <a:t>5</a:t>
            </a:r>
            <a:r>
              <a:rPr lang="zh-CN" altLang="en-US" dirty="0"/>
              <a:t>行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9075" y="2202811"/>
            <a:ext cx="1889256" cy="367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53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Sed</a:t>
            </a:r>
            <a:r>
              <a:rPr lang="en-US" altLang="zh-CN" dirty="0" smtClean="0"/>
              <a:t>-</a:t>
            </a:r>
            <a:r>
              <a:rPr lang="zh-CN" altLang="en-US" dirty="0" smtClean="0"/>
              <a:t>编辑命令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搜索</a:t>
            </a:r>
            <a:r>
              <a:rPr lang="en-US" altLang="zh-CN" dirty="0"/>
              <a:t>+</a:t>
            </a:r>
            <a:r>
              <a:rPr lang="zh-CN" altLang="en-US" dirty="0"/>
              <a:t>处理：</a:t>
            </a:r>
            <a:endParaRPr lang="en-US" altLang="zh-CN" dirty="0"/>
          </a:p>
          <a:p>
            <a:r>
              <a:rPr lang="en-US" altLang="zh-CN" dirty="0" err="1"/>
              <a:t>sed</a:t>
            </a:r>
            <a:r>
              <a:rPr lang="en-US" altLang="zh-CN" dirty="0"/>
              <a:t>  -n ‘/</a:t>
            </a:r>
            <a:r>
              <a:rPr lang="en-US" altLang="zh-CN" dirty="0" err="1"/>
              <a:t>balabala</a:t>
            </a:r>
            <a:r>
              <a:rPr lang="en-US" altLang="zh-CN" dirty="0"/>
              <a:t>/p‘   </a:t>
            </a:r>
            <a:r>
              <a:rPr lang="zh-CN" altLang="en-US" dirty="0"/>
              <a:t>仅显示包含</a:t>
            </a:r>
            <a:r>
              <a:rPr lang="en-US" altLang="zh-CN" dirty="0" err="1"/>
              <a:t>balabala</a:t>
            </a:r>
            <a:r>
              <a:rPr lang="zh-CN" altLang="en-US" dirty="0"/>
              <a:t>的行</a:t>
            </a:r>
            <a:endParaRPr lang="en-US" altLang="zh-CN" dirty="0"/>
          </a:p>
          <a:p>
            <a:r>
              <a:rPr lang="en-US" altLang="zh-CN" dirty="0" err="1"/>
              <a:t>sed</a:t>
            </a:r>
            <a:r>
              <a:rPr lang="en-US" altLang="zh-CN" dirty="0"/>
              <a:t>  </a:t>
            </a:r>
            <a:r>
              <a:rPr lang="en-US" altLang="zh-CN" dirty="0" smtClean="0"/>
              <a:t>‘</a:t>
            </a:r>
            <a:r>
              <a:rPr lang="en-US" altLang="zh-CN" dirty="0"/>
              <a:t>s/Old </a:t>
            </a:r>
            <a:r>
              <a:rPr lang="en-US" altLang="zh-CN" dirty="0" err="1"/>
              <a:t>str</a:t>
            </a:r>
            <a:r>
              <a:rPr lang="en-US" altLang="zh-CN" dirty="0"/>
              <a:t>/New </a:t>
            </a:r>
            <a:r>
              <a:rPr lang="en-US" altLang="zh-CN" dirty="0" err="1"/>
              <a:t>str</a:t>
            </a:r>
            <a:r>
              <a:rPr lang="en-US" altLang="zh-CN" dirty="0"/>
              <a:t>/g‘          </a:t>
            </a:r>
            <a:r>
              <a:rPr lang="zh-CN" altLang="en-US" dirty="0"/>
              <a:t>替换，</a:t>
            </a:r>
            <a:r>
              <a:rPr lang="en-US" altLang="zh-CN" dirty="0"/>
              <a:t>s/</a:t>
            </a:r>
            <a:r>
              <a:rPr lang="en-US" altLang="zh-CN" dirty="0" err="1"/>
              <a:t>ksksks</a:t>
            </a:r>
            <a:r>
              <a:rPr lang="en-US" altLang="zh-CN" dirty="0"/>
              <a:t>//g </a:t>
            </a:r>
            <a:r>
              <a:rPr lang="zh-CN" altLang="en-US" dirty="0"/>
              <a:t>一般是删除</a:t>
            </a:r>
            <a:r>
              <a:rPr lang="en-US" altLang="zh-CN" dirty="0" err="1"/>
              <a:t>ksksks</a:t>
            </a:r>
            <a:r>
              <a:rPr lang="zh-CN" altLang="en-US" dirty="0"/>
              <a:t>的常用办法</a:t>
            </a:r>
            <a:endParaRPr lang="en-US" altLang="zh-CN" dirty="0"/>
          </a:p>
          <a:p>
            <a:r>
              <a:rPr lang="en-US" altLang="zh-CN" dirty="0" err="1" smtClean="0"/>
              <a:t>sed</a:t>
            </a:r>
            <a:r>
              <a:rPr lang="en-US" altLang="zh-CN" dirty="0" smtClean="0"/>
              <a:t>  </a:t>
            </a:r>
            <a:r>
              <a:rPr lang="en-US" altLang="zh-CN" dirty="0"/>
              <a:t>-n ‘/</a:t>
            </a:r>
            <a:r>
              <a:rPr lang="en-US" altLang="zh-CN" dirty="0" err="1"/>
              <a:t>sh</a:t>
            </a:r>
            <a:r>
              <a:rPr lang="en-US" altLang="zh-CN" dirty="0"/>
              <a:t>/</a:t>
            </a:r>
            <a:r>
              <a:rPr lang="en-US" altLang="zh-CN" b="1" dirty="0">
                <a:solidFill>
                  <a:srgbClr val="FF0000"/>
                </a:solidFill>
              </a:rPr>
              <a:t>{</a:t>
            </a:r>
            <a:r>
              <a:rPr lang="en-US" altLang="zh-CN" dirty="0"/>
              <a:t>s/</a:t>
            </a:r>
            <a:r>
              <a:rPr lang="en-US" altLang="zh-CN" dirty="0" err="1"/>
              <a:t>sh</a:t>
            </a:r>
            <a:r>
              <a:rPr lang="en-US" altLang="zh-CN" dirty="0"/>
              <a:t>/bash/</a:t>
            </a:r>
            <a:r>
              <a:rPr lang="en-US" altLang="zh-CN" b="1" dirty="0"/>
              <a:t>;</a:t>
            </a:r>
            <a:r>
              <a:rPr lang="en-US" altLang="zh-CN" dirty="0" err="1"/>
              <a:t>p</a:t>
            </a:r>
            <a:r>
              <a:rPr lang="en-US" altLang="zh-CN" b="1" dirty="0" err="1"/>
              <a:t>;</a:t>
            </a:r>
            <a:r>
              <a:rPr lang="en-US" altLang="zh-CN" dirty="0" err="1"/>
              <a:t>q</a:t>
            </a:r>
            <a:r>
              <a:rPr lang="en-US" altLang="zh-CN" b="1" dirty="0">
                <a:solidFill>
                  <a:srgbClr val="FF0000"/>
                </a:solidFill>
              </a:rPr>
              <a:t>}</a:t>
            </a:r>
            <a:r>
              <a:rPr lang="en-US" altLang="zh-CN" dirty="0"/>
              <a:t>’    </a:t>
            </a:r>
            <a:r>
              <a:rPr lang="zh-CN" altLang="en-US" dirty="0"/>
              <a:t>寻找包含</a:t>
            </a:r>
            <a:r>
              <a:rPr lang="en-US" altLang="zh-CN" dirty="0" err="1"/>
              <a:t>sh</a:t>
            </a:r>
            <a:r>
              <a:rPr lang="zh-CN" altLang="en-US" dirty="0"/>
              <a:t>的行，再执行替换动作</a:t>
            </a:r>
            <a:endParaRPr lang="en-US" altLang="zh-CN" dirty="0"/>
          </a:p>
          <a:p>
            <a:r>
              <a:rPr lang="en-US" altLang="zh-CN" dirty="0" err="1"/>
              <a:t>sed</a:t>
            </a:r>
            <a:r>
              <a:rPr lang="en-US" altLang="zh-CN" dirty="0"/>
              <a:t> -e ‘3,$d’ -e ‘s/</a:t>
            </a:r>
            <a:r>
              <a:rPr lang="en-US" altLang="zh-CN" dirty="0" err="1"/>
              <a:t>sh</a:t>
            </a:r>
            <a:r>
              <a:rPr lang="en-US" altLang="zh-CN" dirty="0"/>
              <a:t>/bash/‘      </a:t>
            </a:r>
            <a:r>
              <a:rPr lang="zh-CN" altLang="en-US" dirty="0"/>
              <a:t>多点编辑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77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Shell</a:t>
            </a:r>
            <a:r>
              <a:rPr lang="zh-CN" altLang="en-US" dirty="0"/>
              <a:t> </a:t>
            </a:r>
            <a:r>
              <a:rPr lang="en-US" altLang="zh-CN" dirty="0" smtClean="0"/>
              <a:t>Scripts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文本占位符 5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/>
          <a:lstStyle/>
          <a:p>
            <a:r>
              <a:rPr lang="en-US" altLang="zh-CN" dirty="0" smtClean="0"/>
              <a:t>Shell </a:t>
            </a:r>
            <a:r>
              <a:rPr lang="zh-CN" altLang="en-US" dirty="0" smtClean="0"/>
              <a:t>脚本基础知识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882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What’s Linux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之父：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Linus Torvalds</a:t>
            </a: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一个开源系统，诞生于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1991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免费，安全稳定，服务器系统首选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的魅力在于命令行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众多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Ubuntu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CentOS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Arch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inux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SUSE Linux 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796" y="2611970"/>
            <a:ext cx="2857143" cy="2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27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What’s shell scripts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4200"/>
          </a:xfrm>
        </p:spPr>
        <p:txBody>
          <a:bodyPr>
            <a:normAutofit/>
          </a:bodyPr>
          <a:lstStyle/>
          <a:p>
            <a:r>
              <a:rPr lang="en-US" altLang="zh-CN" dirty="0"/>
              <a:t>Shell</a:t>
            </a:r>
            <a:r>
              <a:rPr lang="zh-CN" altLang="en-US" dirty="0"/>
              <a:t>既是一种命令语言，又是一种程序设计语言</a:t>
            </a:r>
            <a:endParaRPr lang="en-US" altLang="zh-CN" dirty="0"/>
          </a:p>
          <a:p>
            <a:r>
              <a:rPr lang="en-US" altLang="zh-CN" dirty="0"/>
              <a:t>Linux</a:t>
            </a:r>
            <a:r>
              <a:rPr lang="zh-CN" altLang="en-US" dirty="0"/>
              <a:t>的</a:t>
            </a:r>
            <a:r>
              <a:rPr lang="en-US" altLang="zh-CN" dirty="0"/>
              <a:t>bash</a:t>
            </a:r>
            <a:r>
              <a:rPr lang="zh-CN" altLang="en-US" dirty="0"/>
              <a:t>是一种</a:t>
            </a:r>
            <a:r>
              <a:rPr lang="en-US" altLang="zh-CN" dirty="0"/>
              <a:t>shell</a:t>
            </a:r>
          </a:p>
          <a:p>
            <a:r>
              <a:rPr lang="en-US" altLang="zh-CN" dirty="0"/>
              <a:t>Shell</a:t>
            </a:r>
            <a:r>
              <a:rPr lang="zh-CN" altLang="en-US" dirty="0"/>
              <a:t>有两种执行命令的方式：</a:t>
            </a:r>
          </a:p>
          <a:p>
            <a:pPr marL="400050" lvl="1" indent="0">
              <a:buNone/>
            </a:pPr>
            <a:r>
              <a:rPr lang="zh-CN" altLang="en-US" sz="1800" dirty="0"/>
              <a:t>交互式（</a:t>
            </a:r>
            <a:r>
              <a:rPr lang="en-US" altLang="zh-CN" sz="1800" dirty="0"/>
              <a:t>Interactive</a:t>
            </a:r>
            <a:r>
              <a:rPr lang="zh-CN" altLang="en-US" sz="1800" dirty="0"/>
              <a:t>）：解释执行用户的命令，用户输入一条命令，</a:t>
            </a:r>
            <a:r>
              <a:rPr lang="en-US" altLang="zh-CN" sz="1800" dirty="0"/>
              <a:t>Shell</a:t>
            </a:r>
            <a:r>
              <a:rPr lang="zh-CN" altLang="en-US" sz="1800" dirty="0"/>
              <a:t>就解释执行一条。</a:t>
            </a:r>
          </a:p>
          <a:p>
            <a:pPr marL="400050" lvl="1" indent="0">
              <a:buNone/>
            </a:pPr>
            <a:r>
              <a:rPr lang="en-US" altLang="zh-CN" sz="1800" dirty="0"/>
              <a:t>Shell</a:t>
            </a:r>
            <a:r>
              <a:rPr lang="zh-CN" altLang="en-US" sz="1800" dirty="0"/>
              <a:t>脚本（</a:t>
            </a:r>
            <a:r>
              <a:rPr lang="en-US" altLang="zh-CN" sz="1800" dirty="0"/>
              <a:t> Shell scripts </a:t>
            </a:r>
            <a:r>
              <a:rPr lang="zh-CN" altLang="en-US" sz="1800" dirty="0"/>
              <a:t>）：用户事先写一个</a:t>
            </a:r>
            <a:r>
              <a:rPr lang="en-US" altLang="zh-CN" sz="1800" dirty="0"/>
              <a:t>Shell</a:t>
            </a:r>
            <a:r>
              <a:rPr lang="zh-CN" altLang="en-US" sz="1800" dirty="0"/>
              <a:t>脚本，其中有很多条命令，让</a:t>
            </a:r>
            <a:r>
              <a:rPr lang="en-US" altLang="zh-CN" sz="1800" dirty="0"/>
              <a:t>Shell</a:t>
            </a:r>
            <a:r>
              <a:rPr lang="zh-CN" altLang="en-US" sz="1800" dirty="0"/>
              <a:t>一次把这些命令执行完，而不必一条一条地敲命令</a:t>
            </a:r>
            <a:endParaRPr lang="en-US" altLang="zh-CN" sz="1800" dirty="0"/>
          </a:p>
          <a:p>
            <a:r>
              <a:rPr lang="zh-CN" altLang="en-US" dirty="0"/>
              <a:t>解释性程序，不需要</a:t>
            </a:r>
            <a:r>
              <a:rPr lang="zh-CN" altLang="en-US" dirty="0" smtClean="0"/>
              <a:t>编译</a:t>
            </a:r>
            <a:endParaRPr lang="en-US" altLang="zh-CN" dirty="0" smtClean="0"/>
          </a:p>
          <a:p>
            <a:r>
              <a:rPr lang="zh-CN" altLang="en-US" dirty="0" smtClean="0"/>
              <a:t>自动化</a:t>
            </a:r>
            <a:r>
              <a:rPr lang="zh-CN" altLang="en-US" dirty="0"/>
              <a:t>执行命令，提高效率</a:t>
            </a:r>
            <a:endParaRPr lang="en-US" altLang="zh-CN" dirty="0"/>
          </a:p>
          <a:p>
            <a:r>
              <a:rPr lang="zh-CN" altLang="en-US" dirty="0"/>
              <a:t>但是要确保安全 </a:t>
            </a:r>
            <a:r>
              <a:rPr lang="en-US" altLang="zh-CN" b="1" dirty="0">
                <a:solidFill>
                  <a:srgbClr val="FF0000"/>
                </a:solidFill>
              </a:rPr>
              <a:t>:() { :|:&amp; }; </a:t>
            </a:r>
            <a:r>
              <a:rPr lang="en-US" altLang="zh-CN" b="1" dirty="0" smtClean="0">
                <a:solidFill>
                  <a:srgbClr val="FF0000"/>
                </a:solidFill>
              </a:rPr>
              <a:t>: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54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Shell</a:t>
            </a:r>
            <a:r>
              <a:rPr lang="zh-CN" altLang="en-US" dirty="0" smtClean="0"/>
              <a:t>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#!/bin/</a:t>
            </a:r>
            <a:r>
              <a:rPr lang="en-US" altLang="zh-CN" dirty="0" err="1"/>
              <a:t>sh</a:t>
            </a:r>
            <a:r>
              <a:rPr lang="en-US" altLang="zh-CN" dirty="0"/>
              <a:t>  </a:t>
            </a:r>
          </a:p>
          <a:p>
            <a:r>
              <a:rPr lang="zh-CN" altLang="en-US" dirty="0"/>
              <a:t>用</a:t>
            </a:r>
            <a:r>
              <a:rPr lang="en-US" altLang="zh-CN" dirty="0"/>
              <a:t>#</a:t>
            </a:r>
            <a:r>
              <a:rPr lang="zh-CN" altLang="en-US" dirty="0"/>
              <a:t>注释</a:t>
            </a:r>
          </a:p>
          <a:p>
            <a:r>
              <a:rPr lang="zh-CN" altLang="en-US" dirty="0"/>
              <a:t>变量</a:t>
            </a:r>
          </a:p>
          <a:p>
            <a:r>
              <a:rPr lang="zh-CN" altLang="en-US" dirty="0"/>
              <a:t>定义：</a:t>
            </a:r>
            <a:r>
              <a:rPr lang="en-US" altLang="zh-CN" dirty="0"/>
              <a:t>STR=“</a:t>
            </a:r>
            <a:r>
              <a:rPr lang="en-US" altLang="zh-CN" dirty="0" err="1"/>
              <a:t>blablabla</a:t>
            </a:r>
            <a:r>
              <a:rPr lang="en-US" altLang="zh-CN" dirty="0" smtClean="0"/>
              <a:t>” </a:t>
            </a:r>
            <a:r>
              <a:rPr lang="zh-CN" altLang="en-US" dirty="0" smtClean="0"/>
              <a:t>使用</a:t>
            </a:r>
            <a:r>
              <a:rPr lang="zh-CN" altLang="en-US" dirty="0"/>
              <a:t>：</a:t>
            </a:r>
            <a:r>
              <a:rPr lang="en-US" altLang="zh-CN" dirty="0"/>
              <a:t>echo $STR</a:t>
            </a:r>
          </a:p>
          <a:p>
            <a:r>
              <a:rPr lang="zh-CN" altLang="en-US" dirty="0"/>
              <a:t>特殊变量：</a:t>
            </a:r>
            <a:r>
              <a:rPr lang="en-US" altLang="zh-CN" dirty="0"/>
              <a:t>$0</a:t>
            </a:r>
            <a:r>
              <a:rPr lang="zh-CN" altLang="en-US" dirty="0"/>
              <a:t>、 </a:t>
            </a:r>
            <a:r>
              <a:rPr lang="en-US" altLang="zh-CN" dirty="0"/>
              <a:t>$1</a:t>
            </a:r>
            <a:r>
              <a:rPr lang="zh-CN" altLang="en-US" dirty="0"/>
              <a:t>、</a:t>
            </a:r>
            <a:r>
              <a:rPr lang="en-US" altLang="zh-CN" dirty="0"/>
              <a:t>… $N</a:t>
            </a:r>
            <a:r>
              <a:rPr lang="zh-CN" altLang="en-US" dirty="0"/>
              <a:t>、</a:t>
            </a:r>
            <a:r>
              <a:rPr lang="en-US" altLang="zh-CN" dirty="0"/>
              <a:t>$#</a:t>
            </a:r>
            <a:r>
              <a:rPr lang="zh-CN" altLang="en-US" dirty="0"/>
              <a:t>、</a:t>
            </a:r>
            <a:r>
              <a:rPr lang="en-US" altLang="zh-CN" dirty="0"/>
              <a:t>$*</a:t>
            </a:r>
            <a:r>
              <a:rPr lang="zh-CN" altLang="en-US" dirty="0"/>
              <a:t>、</a:t>
            </a:r>
            <a:r>
              <a:rPr lang="en-US" altLang="zh-CN" dirty="0"/>
              <a:t>$@</a:t>
            </a:r>
            <a:r>
              <a:rPr lang="zh-CN" altLang="en-US" dirty="0"/>
              <a:t>、</a:t>
            </a:r>
            <a:r>
              <a:rPr lang="en-US" altLang="zh-CN" dirty="0"/>
              <a:t>$?</a:t>
            </a:r>
            <a:r>
              <a:rPr lang="zh-CN" altLang="en-US" dirty="0"/>
              <a:t>、</a:t>
            </a:r>
            <a:r>
              <a:rPr lang="en-US" altLang="zh-CN" dirty="0"/>
              <a:t>$$</a:t>
            </a:r>
          </a:p>
          <a:p>
            <a:r>
              <a:rPr lang="zh-CN" altLang="en-US" dirty="0"/>
              <a:t>管道，如</a:t>
            </a:r>
            <a:r>
              <a:rPr lang="en-US" altLang="zh-CN" dirty="0"/>
              <a:t>ls -l /| head -3</a:t>
            </a:r>
          </a:p>
          <a:p>
            <a:r>
              <a:rPr lang="en-US" altLang="zh-CN" dirty="0"/>
              <a:t>test –n $STR </a:t>
            </a:r>
            <a:r>
              <a:rPr lang="zh-CN" altLang="en-US" dirty="0"/>
              <a:t>或 </a:t>
            </a:r>
            <a:r>
              <a:rPr lang="en-US" altLang="zh-CN" dirty="0"/>
              <a:t>[ -n $STR ]</a:t>
            </a:r>
          </a:p>
          <a:p>
            <a:r>
              <a:rPr lang="zh-CN" altLang="en-US" dirty="0"/>
              <a:t>函数 </a:t>
            </a:r>
            <a:r>
              <a:rPr lang="en-US" altLang="zh-CN" dirty="0"/>
              <a:t>fun () { … </a:t>
            </a:r>
            <a:r>
              <a:rPr lang="en-US" altLang="zh-CN" dirty="0" smtClean="0"/>
              <a:t>}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10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" y="2285799"/>
            <a:ext cx="3361162" cy="175658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81"/>
          <a:stretch/>
        </p:blipFill>
        <p:spPr>
          <a:xfrm>
            <a:off x="810000" y="4042386"/>
            <a:ext cx="4499937" cy="268439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596" y="2596286"/>
            <a:ext cx="5188893" cy="381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52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条件判断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10000" y="2745526"/>
            <a:ext cx="3126993" cy="317035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if</a:t>
            </a:r>
            <a:r>
              <a:rPr lang="en-US" altLang="zh-CN" dirty="0" smtClean="0"/>
              <a:t>   [ </a:t>
            </a:r>
            <a:r>
              <a:rPr lang="en-US" altLang="zh-CN" dirty="0" err="1" smtClean="0"/>
              <a:t>cond</a:t>
            </a:r>
            <a:r>
              <a:rPr lang="zh-CN" altLang="en-US" dirty="0" smtClean="0"/>
              <a:t> </a:t>
            </a:r>
            <a:r>
              <a:rPr lang="en-US" altLang="zh-CN" dirty="0" smtClean="0"/>
              <a:t>]; </a:t>
            </a:r>
            <a:r>
              <a:rPr lang="en-US" altLang="zh-CN" b="1" dirty="0" smtClean="0">
                <a:solidFill>
                  <a:srgbClr val="FF0000"/>
                </a:solidFill>
              </a:rPr>
              <a:t>then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…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f</a:t>
            </a:r>
            <a:r>
              <a:rPr lang="en-US" altLang="zh-CN" b="1" dirty="0" smtClean="0">
                <a:solidFill>
                  <a:srgbClr val="FF0000"/>
                </a:solidFill>
              </a:rPr>
              <a:t>i</a:t>
            </a:r>
          </a:p>
          <a:p>
            <a:pPr marL="0" indent="0">
              <a:buNone/>
            </a:pP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b="1" dirty="0" smtClean="0">
              <a:solidFill>
                <a:srgbClr val="FF0000"/>
              </a:solidFill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538519" y="2745527"/>
            <a:ext cx="3118970" cy="317035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if</a:t>
            </a:r>
            <a:r>
              <a:rPr lang="en-US" altLang="zh-CN" dirty="0"/>
              <a:t>   [ </a:t>
            </a:r>
            <a:r>
              <a:rPr lang="en-US" altLang="zh-CN" dirty="0" err="1" smtClean="0"/>
              <a:t>cond</a:t>
            </a:r>
            <a:r>
              <a:rPr lang="zh-CN" altLang="en-US" dirty="0" smtClean="0"/>
              <a:t> </a:t>
            </a:r>
            <a:r>
              <a:rPr lang="en-US" altLang="zh-CN" dirty="0"/>
              <a:t>]; </a:t>
            </a:r>
            <a:r>
              <a:rPr lang="en-US" altLang="zh-CN" b="1" dirty="0">
                <a:solidFill>
                  <a:srgbClr val="FF0000"/>
                </a:solidFill>
              </a:rPr>
              <a:t>then</a:t>
            </a:r>
          </a:p>
          <a:p>
            <a:pPr marL="0" indent="0">
              <a:buNone/>
            </a:pPr>
            <a:r>
              <a:rPr lang="en-US" altLang="zh-CN" dirty="0"/>
              <a:t>	…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else</a:t>
            </a:r>
          </a:p>
          <a:p>
            <a:pPr marL="0" indent="0">
              <a:buNone/>
            </a:pPr>
            <a:r>
              <a:rPr lang="en-US" altLang="zh-CN" dirty="0"/>
              <a:t>	…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f</a:t>
            </a:r>
            <a:r>
              <a:rPr lang="en-US" altLang="zh-CN" b="1" dirty="0" smtClean="0">
                <a:solidFill>
                  <a:srgbClr val="FF0000"/>
                </a:solidFill>
              </a:rPr>
              <a:t>i</a:t>
            </a:r>
          </a:p>
          <a:p>
            <a:pPr marL="0" indent="0">
              <a:buNone/>
            </a:pP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8259016" y="2745528"/>
            <a:ext cx="3126993" cy="317035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if</a:t>
            </a:r>
            <a:r>
              <a:rPr lang="en-US" altLang="zh-CN" b="1" dirty="0" smtClean="0"/>
              <a:t>   </a:t>
            </a:r>
            <a:r>
              <a:rPr lang="en-US" altLang="zh-CN" b="1" dirty="0"/>
              <a:t>[ </a:t>
            </a:r>
            <a:r>
              <a:rPr lang="en-US" altLang="zh-CN" b="1" dirty="0" err="1" smtClean="0"/>
              <a:t>cond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]; </a:t>
            </a:r>
            <a:r>
              <a:rPr lang="en-US" altLang="zh-CN" b="1" dirty="0">
                <a:solidFill>
                  <a:srgbClr val="FF0000"/>
                </a:solidFill>
              </a:rPr>
              <a:t>then</a:t>
            </a:r>
          </a:p>
          <a:p>
            <a:pPr marL="0" indent="0">
              <a:buNone/>
            </a:pPr>
            <a:r>
              <a:rPr lang="en-US" altLang="zh-CN" b="1" dirty="0"/>
              <a:t>	…</a:t>
            </a:r>
          </a:p>
          <a:p>
            <a:pPr marL="0" indent="0">
              <a:buNone/>
            </a:pPr>
            <a:r>
              <a:rPr lang="en-US" altLang="zh-CN" b="1" dirty="0" err="1">
                <a:solidFill>
                  <a:srgbClr val="FF0000"/>
                </a:solidFill>
              </a:rPr>
              <a:t>elif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/>
              <a:t>[ </a:t>
            </a:r>
            <a:r>
              <a:rPr lang="en-US" altLang="zh-CN" b="1" dirty="0" err="1"/>
              <a:t>cond</a:t>
            </a:r>
            <a:r>
              <a:rPr lang="en-US" altLang="zh-CN" b="1" dirty="0"/>
              <a:t> ];then</a:t>
            </a:r>
          </a:p>
          <a:p>
            <a:pPr marL="0" indent="0">
              <a:buNone/>
            </a:pPr>
            <a:r>
              <a:rPr lang="en-US" altLang="zh-CN" b="1" dirty="0"/>
              <a:t>	…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else</a:t>
            </a:r>
          </a:p>
          <a:p>
            <a:pPr marL="0" indent="0">
              <a:buNone/>
            </a:pPr>
            <a:r>
              <a:rPr lang="en-US" altLang="zh-CN" b="1" dirty="0"/>
              <a:t>	…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fi</a:t>
            </a:r>
          </a:p>
          <a:p>
            <a:pPr marL="0" indent="0">
              <a:buFont typeface="Wingdings 2" charset="2"/>
              <a:buNone/>
            </a:pPr>
            <a:endParaRPr lang="en-US" altLang="zh-CN" b="1" dirty="0" smtClean="0">
              <a:solidFill>
                <a:srgbClr val="FF0000"/>
              </a:solidFill>
            </a:endParaRPr>
          </a:p>
          <a:p>
            <a:pPr marL="0" indent="0">
              <a:buFont typeface="Wingdings 2" charset="2"/>
              <a:buNone/>
            </a:pP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Font typeface="Wingdings 2" charset="2"/>
              <a:buNone/>
            </a:pPr>
            <a:endParaRPr lang="en-US" altLang="zh-CN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222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循环控制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810000" y="2667162"/>
            <a:ext cx="2849634" cy="15500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for</a:t>
            </a:r>
            <a:r>
              <a:rPr lang="en-US" altLang="zh-CN" dirty="0"/>
              <a:t> </a:t>
            </a:r>
            <a:r>
              <a:rPr lang="en-US" altLang="zh-CN" dirty="0" err="1"/>
              <a:t>var</a:t>
            </a:r>
            <a:r>
              <a:rPr lang="en-US" altLang="zh-CN" dirty="0"/>
              <a:t> in list;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do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…</a:t>
            </a: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done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37843" y="2673294"/>
            <a:ext cx="2849634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while</a:t>
            </a:r>
            <a:r>
              <a:rPr lang="en-US" altLang="zh-CN" sz="2000" dirty="0"/>
              <a:t> [ </a:t>
            </a:r>
            <a:r>
              <a:rPr lang="en-US" altLang="zh-CN" sz="2000" dirty="0" err="1"/>
              <a:t>cond</a:t>
            </a:r>
            <a:r>
              <a:rPr lang="zh-CN" altLang="en-US" sz="2000" dirty="0"/>
              <a:t> </a:t>
            </a:r>
            <a:r>
              <a:rPr lang="en-US" altLang="zh-CN" sz="2000" dirty="0"/>
              <a:t>]; do</a:t>
            </a:r>
          </a:p>
          <a:p>
            <a:r>
              <a:rPr lang="en-US" altLang="zh-CN" sz="2000" dirty="0"/>
              <a:t>	…</a:t>
            </a:r>
          </a:p>
          <a:p>
            <a:r>
              <a:rPr lang="en-US" altLang="zh-CN" sz="2000" b="1" dirty="0">
                <a:solidFill>
                  <a:srgbClr val="FF0000"/>
                </a:solidFill>
              </a:rPr>
              <a:t>done</a:t>
            </a:r>
          </a:p>
          <a:p>
            <a:endParaRPr lang="zh-CN" altLang="en-US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810000" y="4929159"/>
            <a:ext cx="2849634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until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[ </a:t>
            </a:r>
            <a:r>
              <a:rPr lang="en-US" altLang="zh-CN" sz="2000" dirty="0" err="1"/>
              <a:t>cond</a:t>
            </a:r>
            <a:r>
              <a:rPr lang="zh-CN" altLang="en-US" sz="2000" dirty="0"/>
              <a:t> </a:t>
            </a:r>
            <a:r>
              <a:rPr lang="en-US" altLang="zh-CN" sz="2000" dirty="0"/>
              <a:t>]; do</a:t>
            </a:r>
          </a:p>
          <a:p>
            <a:r>
              <a:rPr lang="en-US" altLang="zh-CN" sz="2000" dirty="0"/>
              <a:t>	…</a:t>
            </a:r>
          </a:p>
          <a:p>
            <a:r>
              <a:rPr lang="en-US" altLang="zh-CN" sz="2000" b="1" dirty="0">
                <a:solidFill>
                  <a:srgbClr val="FF0000"/>
                </a:solidFill>
              </a:rPr>
              <a:t>done</a:t>
            </a:r>
          </a:p>
          <a:p>
            <a:endParaRPr lang="zh-CN" altLang="en-US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4337843" y="4775271"/>
            <a:ext cx="2601479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case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var</a:t>
            </a:r>
            <a:r>
              <a:rPr lang="en-US" altLang="zh-CN" sz="2000" dirty="0"/>
              <a:t> in</a:t>
            </a:r>
          </a:p>
          <a:p>
            <a:r>
              <a:rPr lang="en-US" altLang="zh-CN" sz="2000" dirty="0"/>
              <a:t>	pattern1 ) … ;;</a:t>
            </a:r>
          </a:p>
          <a:p>
            <a:r>
              <a:rPr lang="en-US" altLang="zh-CN" sz="2000" dirty="0"/>
              <a:t>	pattern2 ) … ;;</a:t>
            </a:r>
          </a:p>
          <a:p>
            <a:r>
              <a:rPr lang="en-US" altLang="zh-CN" sz="2000" b="1" dirty="0" err="1">
                <a:solidFill>
                  <a:srgbClr val="FF0000"/>
                </a:solidFill>
              </a:rPr>
              <a:t>esac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endParaRPr lang="zh-CN" altLang="en-US" sz="2000" dirty="0"/>
          </a:p>
        </p:txBody>
      </p:sp>
      <p:sp>
        <p:nvSpPr>
          <p:cNvPr id="9" name="文本框 8"/>
          <p:cNvSpPr txBox="1"/>
          <p:nvPr/>
        </p:nvSpPr>
        <p:spPr>
          <a:xfrm>
            <a:off x="7865686" y="2667162"/>
            <a:ext cx="3764467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while [ $# -</a:t>
            </a:r>
            <a:r>
              <a:rPr lang="en-US" altLang="zh-CN" sz="2000" b="1" dirty="0" err="1">
                <a:solidFill>
                  <a:srgbClr val="FF0000"/>
                </a:solidFill>
              </a:rPr>
              <a:t>gt</a:t>
            </a:r>
            <a:r>
              <a:rPr lang="en-US" altLang="zh-CN" sz="2000" b="1" dirty="0">
                <a:solidFill>
                  <a:srgbClr val="FF0000"/>
                </a:solidFill>
              </a:rPr>
              <a:t> 0 ]do 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    case </a:t>
            </a:r>
            <a:r>
              <a:rPr lang="en-US" altLang="zh-CN" sz="2000" b="1" dirty="0">
                <a:solidFill>
                  <a:srgbClr val="FF0000"/>
                </a:solidFill>
              </a:rPr>
              <a:t>"$1" in 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   -</a:t>
            </a:r>
            <a:r>
              <a:rPr lang="en-US" altLang="zh-CN" sz="2000" b="1" dirty="0"/>
              <a:t>n) N="$2"; shift</a:t>
            </a:r>
            <a:r>
              <a:rPr lang="en-US" altLang="zh-CN" sz="2000" b="1" dirty="0" smtClean="0"/>
              <a:t>;;</a:t>
            </a:r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   -</a:t>
            </a:r>
            <a:r>
              <a:rPr lang="en-US" altLang="zh-CN" sz="2000" b="1" dirty="0"/>
              <a:t>d) DIR="$2"; shift;;   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     </a:t>
            </a:r>
            <a:r>
              <a:rPr lang="en-US" altLang="zh-CN" sz="2000" b="1" dirty="0"/>
              <a:t>*) usage</a:t>
            </a:r>
            <a:r>
              <a:rPr lang="en-US" altLang="zh-CN" sz="2000" b="1" dirty="0" smtClean="0"/>
              <a:t>;;</a:t>
            </a:r>
          </a:p>
          <a:p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 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esac</a:t>
            </a:r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  shift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done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7162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如何调试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-n 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读一遍脚本中的命令但不执行，用于检查脚本中的语法错误 </a:t>
            </a:r>
            <a:endParaRPr lang="en-US" altLang="zh-CN" dirty="0"/>
          </a:p>
          <a:p>
            <a:r>
              <a:rPr lang="en-US" altLang="zh-CN" dirty="0"/>
              <a:t>-v 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一边执行脚本，一边将执行过的脚本命令打印到标准错误输出 </a:t>
            </a:r>
            <a:endParaRPr lang="en-US" altLang="zh-CN" dirty="0"/>
          </a:p>
          <a:p>
            <a:r>
              <a:rPr lang="en-US" altLang="zh-CN" dirty="0"/>
              <a:t>-x  (</a:t>
            </a:r>
            <a:r>
              <a:rPr lang="zh-CN" altLang="en-US" dirty="0"/>
              <a:t>代码中添加 </a:t>
            </a:r>
            <a:r>
              <a:rPr lang="en-US" altLang="zh-CN" dirty="0"/>
              <a:t>set +x   set –x </a:t>
            </a:r>
            <a:r>
              <a:rPr lang="zh-CN" altLang="en-US" dirty="0"/>
              <a:t>控制调试范围</a:t>
            </a:r>
            <a:r>
              <a:rPr lang="en-US" altLang="zh-CN" dirty="0"/>
              <a:t>)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提供跟踪执行信息，将执行的每一条命令和结果依次打印出来</a:t>
            </a:r>
            <a:endParaRPr lang="en-US" altLang="zh-CN" dirty="0"/>
          </a:p>
          <a:p>
            <a:r>
              <a:rPr lang="en-US" altLang="zh-CN" dirty="0"/>
              <a:t>Echo </a:t>
            </a:r>
            <a:r>
              <a:rPr lang="zh-CN" altLang="en-US" dirty="0"/>
              <a:t>打印中间结果</a:t>
            </a:r>
            <a:endParaRPr lang="en-US" altLang="zh-CN" dirty="0"/>
          </a:p>
          <a:p>
            <a:r>
              <a:rPr lang="zh-CN" altLang="en-US" dirty="0"/>
              <a:t>最好的调试方法是用脑子去</a:t>
            </a:r>
            <a:r>
              <a:rPr lang="zh-CN" altLang="en-US" dirty="0" smtClean="0"/>
              <a:t>想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06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推荐资源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一些网站、网址和订阅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77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</a:t>
            </a:r>
            <a:r>
              <a:rPr lang="zh-CN" altLang="en-US" dirty="0" smtClean="0"/>
              <a:t>资源推荐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hlinkClick r:id="rId2"/>
              </a:rPr>
              <a:t>使用</a:t>
            </a:r>
            <a:r>
              <a:rPr lang="en-US" altLang="zh-CN" dirty="0" smtClean="0">
                <a:hlinkClick r:id="rId2"/>
              </a:rPr>
              <a:t>Linux/Unix</a:t>
            </a:r>
            <a:r>
              <a:rPr lang="zh-CN" altLang="en-US" dirty="0" smtClean="0">
                <a:hlinkClick r:id="rId2"/>
              </a:rPr>
              <a:t>处理文件</a:t>
            </a:r>
            <a:endParaRPr lang="en-US" altLang="zh-CN" dirty="0" smtClean="0"/>
          </a:p>
          <a:p>
            <a:r>
              <a:rPr lang="en-US" altLang="zh-CN" dirty="0" smtClean="0"/>
              <a:t>Vim</a:t>
            </a:r>
            <a:r>
              <a:rPr lang="zh-CN" altLang="en-US" dirty="0" smtClean="0"/>
              <a:t>：</a:t>
            </a:r>
            <a:r>
              <a:rPr lang="en-US" altLang="zh-CN" dirty="0" smtClean="0">
                <a:hlinkClick r:id="rId3"/>
              </a:rPr>
              <a:t>Vim</a:t>
            </a:r>
            <a:r>
              <a:rPr lang="zh-CN" altLang="en-US" dirty="0" smtClean="0">
                <a:hlinkClick r:id="rId3"/>
              </a:rPr>
              <a:t>简明教程</a:t>
            </a:r>
            <a:r>
              <a:rPr lang="zh-CN" altLang="en-US" dirty="0" smtClean="0"/>
              <a:t> 、</a:t>
            </a:r>
            <a:r>
              <a:rPr lang="zh-CN" altLang="en-US" dirty="0" smtClean="0">
                <a:hlinkClick r:id="rId4"/>
              </a:rPr>
              <a:t>一起来说</a:t>
            </a:r>
            <a:r>
              <a:rPr lang="en-US" altLang="zh-CN" dirty="0" smtClean="0">
                <a:hlinkClick r:id="rId4"/>
              </a:rPr>
              <a:t>vim</a:t>
            </a:r>
            <a:r>
              <a:rPr lang="zh-CN" altLang="en-US" dirty="0" smtClean="0">
                <a:hlinkClick r:id="rId4"/>
              </a:rPr>
              <a:t>语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err="1" smtClean="0"/>
              <a:t>Sed&amp;Awk</a:t>
            </a:r>
            <a:r>
              <a:rPr lang="zh-CN" altLang="en-US" dirty="0" smtClean="0"/>
              <a:t>电子书</a:t>
            </a:r>
            <a:endParaRPr lang="en-US" altLang="zh-CN" dirty="0" smtClean="0"/>
          </a:p>
          <a:p>
            <a:r>
              <a:rPr lang="en-US" altLang="zh-CN" dirty="0" smtClean="0"/>
              <a:t>Linux</a:t>
            </a:r>
            <a:r>
              <a:rPr lang="zh-CN" altLang="en-US" dirty="0" smtClean="0"/>
              <a:t>中国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9146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Home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稍后和</a:t>
            </a:r>
            <a:r>
              <a:rPr lang="en-US" altLang="zh-CN" dirty="0" err="1" smtClean="0"/>
              <a:t>ppt</a:t>
            </a:r>
            <a:r>
              <a:rPr lang="zh-CN" altLang="en-US" dirty="0" smtClean="0"/>
              <a:t>资料一起发出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1985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 U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文本占位符 5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942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环境和工具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 err="1"/>
              <a:t>VirtualBox</a:t>
            </a:r>
            <a:r>
              <a:rPr lang="en-US" altLang="zh-CN" dirty="0"/>
              <a:t> / VMWare</a:t>
            </a:r>
          </a:p>
          <a:p>
            <a:r>
              <a:rPr lang="zh-CN" altLang="en-US" dirty="0" smtClean="0"/>
              <a:t>新建虚拟机</a:t>
            </a:r>
            <a:r>
              <a:rPr lang="en-US" altLang="zh-CN" dirty="0" smtClean="0"/>
              <a:t>CentOS 6.5 32bit</a:t>
            </a:r>
          </a:p>
          <a:p>
            <a:r>
              <a:rPr lang="en-US" altLang="zh-CN" dirty="0" smtClean="0"/>
              <a:t>Putty – </a:t>
            </a:r>
            <a:r>
              <a:rPr lang="zh-CN" altLang="en-US" dirty="0" smtClean="0"/>
              <a:t>连接虚拟机</a:t>
            </a:r>
            <a:endParaRPr lang="en-US" altLang="zh-CN" dirty="0" smtClean="0"/>
          </a:p>
          <a:p>
            <a:r>
              <a:rPr lang="en-US" altLang="zh-CN" dirty="0" err="1" smtClean="0"/>
              <a:t>Winscp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和虚拟机建立</a:t>
            </a:r>
            <a:r>
              <a:rPr lang="en-US" altLang="zh-CN" dirty="0" smtClean="0"/>
              <a:t>FTP</a:t>
            </a:r>
            <a:r>
              <a:rPr lang="zh-CN" altLang="en-US" dirty="0" smtClean="0"/>
              <a:t>连接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51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Bash</a:t>
            </a:r>
            <a:r>
              <a:rPr lang="zh-CN" altLang="en-US" dirty="0" smtClean="0"/>
              <a:t>基本操作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文本占位符 5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/>
          <a:lstStyle/>
          <a:p>
            <a:r>
              <a:rPr lang="zh-CN" altLang="en-US" dirty="0" smtClean="0"/>
              <a:t>怎么使用</a:t>
            </a:r>
            <a:r>
              <a:rPr lang="en-US" altLang="zh-CN" dirty="0" smtClean="0"/>
              <a:t>bash</a:t>
            </a:r>
            <a:r>
              <a:rPr lang="zh-CN" altLang="en-US" dirty="0" smtClean="0"/>
              <a:t>和相关的知识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446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</a:t>
            </a:r>
            <a:r>
              <a:rPr lang="en-US" altLang="zh-CN" dirty="0" smtClean="0"/>
              <a:t>ash</a:t>
            </a:r>
            <a:r>
              <a:rPr lang="zh-CN" altLang="en-US" dirty="0" smtClean="0"/>
              <a:t>的基本操作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命令行提示符：</a:t>
            </a:r>
            <a:r>
              <a:rPr lang="en-US" altLang="zh-CN" dirty="0" smtClean="0"/>
              <a:t>PS1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$</a:t>
            </a:r>
            <a:r>
              <a:rPr lang="zh-CN" altLang="en-US" dirty="0"/>
              <a:t>和</a:t>
            </a:r>
            <a:r>
              <a:rPr lang="en-US" altLang="zh-CN" dirty="0" smtClean="0"/>
              <a:t>#</a:t>
            </a:r>
          </a:p>
          <a:p>
            <a:r>
              <a:rPr lang="zh-CN" altLang="en-US" dirty="0" smtClean="0"/>
              <a:t>命令行组成：</a:t>
            </a:r>
            <a:r>
              <a:rPr lang="en-US" altLang="zh-CN" dirty="0"/>
              <a:t>[</a:t>
            </a:r>
            <a:r>
              <a:rPr lang="en-US" altLang="zh-CN" dirty="0" smtClean="0"/>
              <a:t>command] </a:t>
            </a:r>
            <a:r>
              <a:rPr lang="en-US" altLang="zh-CN" dirty="0"/>
              <a:t>[options] [pattern] [parameter</a:t>
            </a:r>
            <a:r>
              <a:rPr lang="en-US" altLang="zh-CN" dirty="0" smtClean="0"/>
              <a:t>]</a:t>
            </a:r>
            <a:r>
              <a:rPr lang="zh-CN" altLang="en-US" dirty="0" smtClean="0"/>
              <a:t>，如：</a:t>
            </a:r>
            <a:r>
              <a:rPr lang="en-US" altLang="zh-CN" dirty="0" smtClean="0"/>
              <a:t>grep –w “Linux” test.txt</a:t>
            </a:r>
          </a:p>
          <a:p>
            <a:r>
              <a:rPr lang="zh-CN" altLang="en-US" dirty="0" smtClean="0"/>
              <a:t>自动补全：</a:t>
            </a:r>
            <a:r>
              <a:rPr lang="en-US" altLang="zh-CN" dirty="0" smtClean="0"/>
              <a:t>tab (win</a:t>
            </a:r>
            <a:r>
              <a:rPr lang="zh-CN" altLang="en-US" dirty="0" smtClean="0"/>
              <a:t>下可以通过</a:t>
            </a:r>
            <a:r>
              <a:rPr lang="en-US" altLang="zh-CN" dirty="0" smtClean="0"/>
              <a:t>clink</a:t>
            </a:r>
            <a:r>
              <a:rPr lang="zh-CN" altLang="en-US" dirty="0" smtClean="0"/>
              <a:t>获取自动补全的支持，</a:t>
            </a:r>
            <a:r>
              <a:rPr lang="en-US" altLang="zh-CN" dirty="0" err="1" smtClean="0"/>
              <a:t>Cygwin+ConEmu+Clink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cmder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历史命令：</a:t>
            </a:r>
            <a:r>
              <a:rPr lang="en-US" altLang="zh-CN" dirty="0" smtClean="0"/>
              <a:t>history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!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ctrl + 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up key &amp; down key</a:t>
            </a:r>
          </a:p>
          <a:p>
            <a:r>
              <a:rPr lang="zh-CN" altLang="en-US" dirty="0" smtClean="0"/>
              <a:t>清屏 </a:t>
            </a:r>
            <a:r>
              <a:rPr lang="en-US" altLang="zh-CN" dirty="0" smtClean="0"/>
              <a:t>- ctrl + L </a:t>
            </a:r>
            <a:endParaRPr lang="en-US" altLang="zh-CN" dirty="0"/>
          </a:p>
          <a:p>
            <a:r>
              <a:rPr lang="zh-CN" altLang="en-US" dirty="0" smtClean="0"/>
              <a:t>移动光标：</a:t>
            </a:r>
            <a:r>
              <a:rPr lang="en-US" altLang="zh-CN" dirty="0" smtClean="0"/>
              <a:t>ctrl + A/E (</a:t>
            </a:r>
            <a:r>
              <a:rPr lang="zh-CN" altLang="en-US" dirty="0" smtClean="0"/>
              <a:t>移动到行首</a:t>
            </a:r>
            <a:r>
              <a:rPr lang="en-US" altLang="zh-CN" dirty="0" smtClean="0"/>
              <a:t>/</a:t>
            </a:r>
            <a:r>
              <a:rPr lang="zh-CN" altLang="en-US" dirty="0" smtClean="0"/>
              <a:t>行尾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zh-CN" altLang="en-US" dirty="0" smtClean="0"/>
              <a:t>删除命令操作：</a:t>
            </a:r>
            <a:r>
              <a:rPr lang="en-US" altLang="zh-CN" dirty="0" smtClean="0"/>
              <a:t>ctrl + U/K/W (</a:t>
            </a:r>
            <a:r>
              <a:rPr lang="zh-CN" altLang="en-US" dirty="0" smtClean="0"/>
              <a:t>删至行首</a:t>
            </a:r>
            <a:r>
              <a:rPr lang="en-US" altLang="zh-CN" dirty="0" smtClean="0"/>
              <a:t>/</a:t>
            </a:r>
            <a:r>
              <a:rPr lang="zh-CN" altLang="en-US" dirty="0" smtClean="0"/>
              <a:t>行尾</a:t>
            </a:r>
            <a:r>
              <a:rPr lang="en-US" altLang="zh-CN" dirty="0" smtClean="0"/>
              <a:t>/</a:t>
            </a:r>
            <a:r>
              <a:rPr lang="zh-CN" altLang="en-US" dirty="0" smtClean="0"/>
              <a:t>一个单词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4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前台和后台切换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后台执行：命令后添加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ctrl + Z </a:t>
            </a:r>
            <a:r>
              <a:rPr lang="zh-CN" altLang="en-US" dirty="0" smtClean="0"/>
              <a:t>加上</a:t>
            </a:r>
            <a:r>
              <a:rPr lang="en-US" altLang="zh-CN" dirty="0" smtClean="0"/>
              <a:t> bg %[number]</a:t>
            </a:r>
            <a:endParaRPr lang="en-US" altLang="zh-CN" dirty="0"/>
          </a:p>
          <a:p>
            <a:r>
              <a:rPr lang="zh-CN" altLang="en-US" dirty="0"/>
              <a:t>查看</a:t>
            </a:r>
            <a:r>
              <a:rPr lang="zh-CN" altLang="en-US" dirty="0" smtClean="0"/>
              <a:t>正在执行的任务：</a:t>
            </a:r>
            <a:r>
              <a:rPr lang="en-US" altLang="zh-CN" dirty="0" smtClean="0"/>
              <a:t>jobs –l</a:t>
            </a:r>
          </a:p>
          <a:p>
            <a:r>
              <a:rPr lang="zh-CN" altLang="en-US" dirty="0"/>
              <a:t>将</a:t>
            </a:r>
            <a:r>
              <a:rPr lang="zh-CN" altLang="en-US" dirty="0" smtClean="0"/>
              <a:t>任务提取到前台：</a:t>
            </a:r>
            <a:r>
              <a:rPr lang="en-US" altLang="zh-CN" dirty="0" smtClean="0"/>
              <a:t>fg %[number]</a:t>
            </a:r>
          </a:p>
          <a:p>
            <a:r>
              <a:rPr lang="zh-CN" altLang="en-US" dirty="0" smtClean="0"/>
              <a:t>结束一个任务：</a:t>
            </a:r>
            <a:r>
              <a:rPr lang="en-US" altLang="zh-CN" dirty="0" smtClean="0"/>
              <a:t>kill %[number]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72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常用命令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/>
          <a:lstStyle/>
          <a:p>
            <a:r>
              <a:rPr lang="zh-CN" altLang="en-US" dirty="0" smtClean="0"/>
              <a:t>常用命令介绍，记住常用的；会用即可，不懂就查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754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获取帮助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man</a:t>
            </a:r>
          </a:p>
          <a:p>
            <a:r>
              <a:rPr lang="en-US" altLang="zh-CN" dirty="0"/>
              <a:t>i</a:t>
            </a:r>
            <a:r>
              <a:rPr lang="en-US" altLang="zh-CN" dirty="0" smtClean="0"/>
              <a:t>nfo</a:t>
            </a:r>
          </a:p>
          <a:p>
            <a:r>
              <a:rPr lang="en-US" altLang="zh-CN" dirty="0" smtClean="0"/>
              <a:t>-h or –help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Google</a:t>
            </a:r>
            <a:r>
              <a:rPr lang="en-US" altLang="zh-CN" dirty="0" smtClean="0"/>
              <a:t> or Baidu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73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文件及权限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一切皆文件：文件类型：</a:t>
            </a:r>
            <a:r>
              <a:rPr lang="en-US" altLang="zh-CN" dirty="0" smtClean="0"/>
              <a:t>File</a:t>
            </a:r>
            <a:endParaRPr lang="en-US" altLang="zh-CN" dirty="0"/>
          </a:p>
          <a:p>
            <a:r>
              <a:rPr lang="en-US" altLang="zh-CN" dirty="0" smtClean="0"/>
              <a:t>Ls</a:t>
            </a:r>
            <a:r>
              <a:rPr lang="zh-CN" altLang="en-US" dirty="0" smtClean="0"/>
              <a:t>命令的各列：类型</a:t>
            </a:r>
            <a:r>
              <a:rPr lang="en-US" altLang="zh-CN" dirty="0" smtClean="0"/>
              <a:t>-</a:t>
            </a:r>
            <a:r>
              <a:rPr lang="zh-CN" altLang="en-US" dirty="0" smtClean="0"/>
              <a:t>权限</a:t>
            </a:r>
            <a:r>
              <a:rPr lang="en-US" altLang="zh-CN" dirty="0"/>
              <a:t> </a:t>
            </a:r>
            <a:r>
              <a:rPr lang="zh-CN" altLang="en-US" dirty="0" smtClean="0"/>
              <a:t>硬链接数</a:t>
            </a:r>
            <a:r>
              <a:rPr lang="en-US" altLang="zh-CN" dirty="0" smtClean="0"/>
              <a:t>/</a:t>
            </a:r>
            <a:r>
              <a:rPr lang="zh-CN" altLang="en-US" dirty="0" smtClean="0"/>
              <a:t>占用节点数 拥有者 拥有者所在组 占用空间 </a:t>
            </a:r>
            <a:r>
              <a:rPr lang="en-US" altLang="zh-CN" dirty="0" smtClean="0"/>
              <a:t>- -</a:t>
            </a:r>
          </a:p>
          <a:p>
            <a:r>
              <a:rPr lang="en-US" altLang="zh-CN" dirty="0"/>
              <a:t>r</a:t>
            </a:r>
            <a:r>
              <a:rPr lang="en-US" altLang="zh-CN" dirty="0" smtClean="0"/>
              <a:t>oot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sudo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sudoer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zh-CN" altLang="en-US" dirty="0" smtClean="0"/>
              <a:t>文件的权限：</a:t>
            </a:r>
            <a:r>
              <a:rPr lang="en-US" altLang="zh-CN" dirty="0" smtClean="0"/>
              <a:t>RWX</a:t>
            </a:r>
          </a:p>
          <a:p>
            <a:r>
              <a:rPr lang="zh-CN" altLang="en-US" dirty="0" smtClean="0"/>
              <a:t>链接文件：硬链接</a:t>
            </a:r>
            <a:r>
              <a:rPr lang="en-US" altLang="zh-CN" dirty="0" smtClean="0"/>
              <a:t>ln a a-hard-link &amp; </a:t>
            </a:r>
            <a:r>
              <a:rPr lang="zh-CN" altLang="en-US" dirty="0" smtClean="0"/>
              <a:t>软连接</a:t>
            </a:r>
            <a:r>
              <a:rPr lang="en-US" altLang="zh-CN" dirty="0" smtClean="0"/>
              <a:t>ln –s a a-soft-link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ls –</a:t>
            </a:r>
            <a:r>
              <a:rPr lang="en-US" altLang="zh-CN" dirty="0" err="1" smtClean="0"/>
              <a:t>i</a:t>
            </a:r>
            <a:endParaRPr lang="en-US" altLang="zh-CN" dirty="0" smtClean="0"/>
          </a:p>
          <a:p>
            <a:r>
              <a:rPr lang="zh-CN" altLang="en-US" dirty="0" smtClean="0"/>
              <a:t>修改文件权限、拥有者：</a:t>
            </a:r>
            <a:r>
              <a:rPr lang="en-US" altLang="zh-CN" dirty="0" smtClean="0"/>
              <a:t>chmod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chown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96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TM03457503[[fn=引用]]</Template>
  <TotalTime>793</TotalTime>
  <Words>2047</Words>
  <Application>Microsoft Office PowerPoint</Application>
  <PresentationFormat>宽屏</PresentationFormat>
  <Paragraphs>254</Paragraphs>
  <Slides>29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5" baseType="lpstr">
      <vt:lpstr>宋体</vt:lpstr>
      <vt:lpstr>微软雅黑</vt:lpstr>
      <vt:lpstr>Century Gothic</vt:lpstr>
      <vt:lpstr>Wingdings 2</vt:lpstr>
      <vt:lpstr>Wingdings 3</vt:lpstr>
      <vt:lpstr>引用</vt:lpstr>
      <vt:lpstr>Linux入门</vt:lpstr>
      <vt:lpstr>What’s Linux</vt:lpstr>
      <vt:lpstr>环境和工具</vt:lpstr>
      <vt:lpstr>Bash基本操作</vt:lpstr>
      <vt:lpstr>bash的基本操作</vt:lpstr>
      <vt:lpstr>前台和后台切换</vt:lpstr>
      <vt:lpstr>Linux常用命令</vt:lpstr>
      <vt:lpstr>获取帮助</vt:lpstr>
      <vt:lpstr>文件及权限</vt:lpstr>
      <vt:lpstr>文件操作</vt:lpstr>
      <vt:lpstr>Vim基本操作</vt:lpstr>
      <vt:lpstr>文件压缩和解压</vt:lpstr>
      <vt:lpstr>其他命令</vt:lpstr>
      <vt:lpstr>awk &amp; sed</vt:lpstr>
      <vt:lpstr>awk-数据处理工具</vt:lpstr>
      <vt:lpstr>awk内置变量</vt:lpstr>
      <vt:lpstr>sed-编辑命令</vt:lpstr>
      <vt:lpstr>Sed-编辑命令</vt:lpstr>
      <vt:lpstr>Shell Scripts</vt:lpstr>
      <vt:lpstr>What’s shell scripts</vt:lpstr>
      <vt:lpstr>Shell基础</vt:lpstr>
      <vt:lpstr>TEST</vt:lpstr>
      <vt:lpstr>条件判断</vt:lpstr>
      <vt:lpstr>循环控制</vt:lpstr>
      <vt:lpstr>如何调试</vt:lpstr>
      <vt:lpstr>推荐资源</vt:lpstr>
      <vt:lpstr>其他资源推荐</vt:lpstr>
      <vt:lpstr>Home Work</vt:lpstr>
      <vt:lpstr>Thank 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Linux入门</dc:title>
  <dc:creator>Jiaxiang Li</dc:creator>
  <cp:lastModifiedBy>Jiaxiang Li</cp:lastModifiedBy>
  <cp:revision>61</cp:revision>
  <dcterms:created xsi:type="dcterms:W3CDTF">2015-12-02T10:19:28Z</dcterms:created>
  <dcterms:modified xsi:type="dcterms:W3CDTF">2015-12-06T07:49:12Z</dcterms:modified>
</cp:coreProperties>
</file>