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5" r:id="rId11"/>
    <p:sldId id="266" r:id="rId12"/>
    <p:sldId id="267" r:id="rId13"/>
    <p:sldId id="269" r:id="rId14"/>
    <p:sldId id="268" r:id="rId15"/>
    <p:sldId id="274" r:id="rId16"/>
    <p:sldId id="284" r:id="rId17"/>
    <p:sldId id="273" r:id="rId18"/>
    <p:sldId id="285" r:id="rId19"/>
    <p:sldId id="275" r:id="rId20"/>
    <p:sldId id="286" r:id="rId21"/>
    <p:sldId id="276" r:id="rId22"/>
    <p:sldId id="287" r:id="rId23"/>
    <p:sldId id="291" r:id="rId24"/>
    <p:sldId id="292" r:id="rId25"/>
    <p:sldId id="270" r:id="rId26"/>
    <p:sldId id="271" r:id="rId27"/>
    <p:sldId id="272" r:id="rId28"/>
    <p:sldId id="277" r:id="rId29"/>
    <p:sldId id="288" r:id="rId30"/>
    <p:sldId id="278" r:id="rId31"/>
    <p:sldId id="289" r:id="rId32"/>
    <p:sldId id="279" r:id="rId33"/>
    <p:sldId id="280" r:id="rId34"/>
    <p:sldId id="290" r:id="rId35"/>
    <p:sldId id="281" r:id="rId36"/>
    <p:sldId id="282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7A51-2A59-4850-A73A-A3B425F3FCDF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075A-725D-4365-A359-203B3F847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C819-AC25-40CD-A673-5570E5510BE2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7172-C5C3-446D-82D8-BF62290ABE1A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3AE8-6ED1-48B8-9ABF-7D6F4E97D7E9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6EF4-3476-4E08-A357-1FE3F73AB0F9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797-179E-4F9E-9EFA-B0228C141151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151C-9A0E-47D8-93EB-15E4B803B753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2198-AA9D-4D7B-B950-F6A245415D07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CA28-A52B-4E48-9D2F-76CA89A581A2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C9B3-0808-4E35-9091-EE25171D0CAA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DA7D-D67D-457C-B4AF-06CD9CCA32AB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9354-F9E5-4064-A498-A80637A88A51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2ADA-FFB8-4860-B5AA-BB70E1A974E6}" type="datetime1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EDEA-CAA7-4E54-B56E-19DDA859C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Autofit/>
          </a:bodyPr>
          <a:lstStyle/>
          <a:p>
            <a:endParaRPr lang="en-US" sz="3600" b="1" dirty="0" smtClean="0"/>
          </a:p>
          <a:p>
            <a:endParaRPr lang="en-US" sz="3600" b="1" dirty="0" smtClean="0"/>
          </a:p>
          <a:p>
            <a:pPr algn="ctr"/>
            <a:r>
              <a:rPr lang="en-US" sz="3600" b="1" dirty="0" smtClean="0"/>
              <a:t>Array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algn="r"/>
            <a:r>
              <a:rPr lang="en-US" sz="2000" dirty="0" err="1" smtClean="0"/>
              <a:t>Agung</a:t>
            </a:r>
            <a:r>
              <a:rPr lang="en-US" sz="2000" dirty="0" smtClean="0"/>
              <a:t> </a:t>
            </a:r>
            <a:r>
              <a:rPr lang="en-US" sz="2000" dirty="0" err="1" smtClean="0"/>
              <a:t>Sasongko</a:t>
            </a:r>
            <a:r>
              <a:rPr lang="en-US" sz="2000" dirty="0" smtClean="0"/>
              <a:t>, </a:t>
            </a:r>
            <a:r>
              <a:rPr lang="en-US" sz="2000" dirty="0" err="1" smtClean="0"/>
              <a:t>M.Kom</a:t>
            </a:r>
            <a:endParaRPr lang="en-US" sz="2000" dirty="0" smtClean="0"/>
          </a:p>
          <a:p>
            <a:pPr algn="r"/>
            <a:r>
              <a:rPr lang="en-US" sz="2000" dirty="0" smtClean="0"/>
              <a:t>AMIK “BSI Pontianak”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Array: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x[5];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x[0] = 9;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x[4] = 10;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float </a:t>
            </a:r>
            <a:r>
              <a:rPr lang="en-US" sz="2800" b="1" dirty="0" smtClean="0">
                <a:latin typeface="Courier New" pitchFamily="49" charset="0"/>
              </a:rPr>
              <a:t>t</a:t>
            </a:r>
            <a:r>
              <a:rPr lang="en-US" sz="2800" dirty="0" smtClean="0">
                <a:latin typeface="Courier New" pitchFamily="49" charset="0"/>
              </a:rPr>
              <a:t>[3];</a:t>
            </a:r>
            <a:endParaRPr lang="en-US" sz="28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t[1] = 9.5;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t[2] = 2.12;</a:t>
            </a: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 - Array | </a:t>
            </a:r>
            <a:r>
              <a:rPr lang="en-US" dirty="0" err="1" smtClean="0"/>
              <a:t>Agung</a:t>
            </a:r>
            <a:r>
              <a:rPr lang="en-US" dirty="0" smtClean="0"/>
              <a:t> </a:t>
            </a:r>
            <a:r>
              <a:rPr lang="en-US" dirty="0" err="1" smtClean="0"/>
              <a:t>Sasongko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600" y="1905000"/>
          <a:ext cx="3810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9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?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?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?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10</a:t>
                      </a:r>
                      <a:endParaRPr lang="en-US" sz="40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4191000"/>
          <a:ext cx="2468880" cy="98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</a:tblGrid>
              <a:tr h="59005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?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9.5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2.12</a:t>
                      </a:r>
                      <a:endParaRPr lang="en-US" sz="2800" b="0" dirty="0"/>
                    </a:p>
                  </a:txBody>
                  <a:tcPr/>
                </a:tc>
              </a:tr>
              <a:tr h="1719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array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2 </a:t>
            </a:r>
            <a:r>
              <a:rPr lang="en-US" dirty="0" err="1" smtClean="0"/>
              <a:t>dari</a:t>
            </a:r>
            <a:r>
              <a:rPr lang="en-US" dirty="0" smtClean="0"/>
              <a:t> array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sz="3500" dirty="0" smtClean="0">
                <a:latin typeface="Courier New" pitchFamily="49" charset="0"/>
              </a:rPr>
              <a:t>x[2];</a:t>
            </a:r>
          </a:p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&lt;&lt;x[2];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209800"/>
          <a:ext cx="3810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9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7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23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10</a:t>
                      </a:r>
                      <a:endParaRPr lang="en-US" sz="40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: “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 smtClean="0"/>
              <a:t>Direktur</a:t>
            </a:r>
            <a:r>
              <a:rPr lang="en-US" dirty="0" smtClean="0"/>
              <a:t>”?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Dari </a:t>
            </a:r>
            <a:r>
              <a:rPr lang="en-US" dirty="0" err="1" smtClean="0"/>
              <a:t>isi</a:t>
            </a:r>
            <a:r>
              <a:rPr lang="en-US" dirty="0" smtClean="0"/>
              <a:t> array. 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char x[9] = “</a:t>
            </a:r>
            <a:r>
              <a:rPr lang="en-US" dirty="0" err="1" smtClean="0">
                <a:latin typeface="Courier New" pitchFamily="49" charset="0"/>
              </a:rPr>
              <a:t>buku</a:t>
            </a:r>
            <a:r>
              <a:rPr lang="en-US" dirty="0" smtClean="0">
                <a:latin typeface="Courier New" pitchFamily="49" charset="0"/>
              </a:rPr>
              <a:t>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&lt;&lt;x[2]&lt;&lt;x[3]; </a:t>
            </a:r>
            <a:r>
              <a:rPr lang="en-US" dirty="0" smtClean="0"/>
              <a:t>??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	9,   10,   12.412,   2005,   90002.2</a:t>
            </a:r>
          </a:p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Courier New" pitchFamily="49" charset="0"/>
              </a:rPr>
              <a:t>long x[] = 1,2,3,4,5;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1. char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nmJab</a:t>
            </a:r>
            <a:r>
              <a:rPr lang="en-US" dirty="0" smtClean="0">
                <a:latin typeface="Courier New" pitchFamily="49" charset="0"/>
              </a:rPr>
              <a:t>[18];</a:t>
            </a:r>
          </a:p>
          <a:p>
            <a:pPr marL="596646" indent="-514350">
              <a:buNone/>
            </a:pPr>
            <a:r>
              <a:rPr lang="en-US" dirty="0" smtClean="0"/>
              <a:t>2.  Yang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</a:t>
            </a:r>
            <a:r>
              <a:rPr lang="en-US" dirty="0" err="1" smtClean="0"/>
              <a:t>ku</a:t>
            </a:r>
            <a:r>
              <a:rPr lang="en-US" dirty="0" smtClean="0"/>
              <a:t>”</a:t>
            </a:r>
          </a:p>
          <a:p>
            <a:pPr marL="596646" indent="-514350">
              <a:buNone/>
            </a:pPr>
            <a:r>
              <a:rPr lang="en-US" dirty="0" smtClean="0"/>
              <a:t>3. float x[5];  </a:t>
            </a:r>
            <a:r>
              <a:rPr lang="en-US" dirty="0" err="1" smtClean="0"/>
              <a:t>atau</a:t>
            </a:r>
            <a:r>
              <a:rPr lang="en-US" dirty="0" smtClean="0"/>
              <a:t> double x[5];</a:t>
            </a:r>
          </a:p>
          <a:p>
            <a:pPr marL="596646" indent="-51435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Deklarasi</a:t>
            </a:r>
            <a:r>
              <a:rPr lang="en-US" dirty="0" smtClean="0"/>
              <a:t> variable array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.</a:t>
            </a:r>
          </a:p>
          <a:p>
            <a:pPr marL="596646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marL="596646" indent="-514350"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long </a:t>
            </a:r>
            <a:r>
              <a:rPr lang="en-US" dirty="0" smtClean="0">
                <a:latin typeface="Courier New" pitchFamily="49" charset="0"/>
              </a:rPr>
              <a:t>x[] = </a:t>
            </a:r>
            <a:r>
              <a:rPr lang="en-US" b="1" dirty="0" smtClean="0">
                <a:latin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</a:rPr>
              <a:t>1,2,3,4,5</a:t>
            </a:r>
            <a:r>
              <a:rPr lang="en-US" b="1" dirty="0" smtClean="0">
                <a:latin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866888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</a:rPr>
              <a:t>iostream.h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</a:rPr>
              <a:t>conio.h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data[5] = {2,4,5,1,2};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for(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 &lt; 5; 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</a:rPr>
              <a:t>&lt;&lt;"</a:t>
            </a:r>
            <a:r>
              <a:rPr lang="en-US" sz="2000" dirty="0" err="1" smtClean="0">
                <a:latin typeface="Courier New" pitchFamily="49" charset="0"/>
              </a:rPr>
              <a:t>Isi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ke</a:t>
            </a:r>
            <a:r>
              <a:rPr lang="en-US" sz="2000" dirty="0" smtClean="0">
                <a:latin typeface="Courier New" pitchFamily="49" charset="0"/>
              </a:rPr>
              <a:t>-"&lt;&lt;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&lt;&lt;" 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</a:rPr>
              <a:t>&lt;&lt;data[</a:t>
            </a:r>
            <a:r>
              <a:rPr lang="en-US" sz="2000" dirty="0" err="1" smtClean="0">
                <a:latin typeface="Courier New" pitchFamily="49" charset="0"/>
              </a:rPr>
              <a:t>elemen</a:t>
            </a:r>
            <a:r>
              <a:rPr lang="en-US" sz="2000" dirty="0" smtClean="0">
                <a:latin typeface="Courier New" pitchFamily="49" charset="0"/>
              </a:rPr>
              <a:t>]&lt;&lt;</a:t>
            </a:r>
            <a:r>
              <a:rPr lang="en-US" sz="2000" dirty="0" err="1" smtClean="0">
                <a:latin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</a:rPr>
              <a:t>;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getch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6126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866888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iostream.h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conio.h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data[5];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for(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Masukkan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ke</a:t>
            </a:r>
            <a:r>
              <a:rPr lang="en-US" sz="1600" dirty="0" smtClean="0">
                <a:latin typeface="Courier New" pitchFamily="49" charset="0"/>
              </a:rPr>
              <a:t>-"&lt;&lt;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&lt;&lt;":";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</a:rPr>
              <a:t>&gt;&gt;data[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}                                                  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</a:t>
            </a:r>
            <a:r>
              <a:rPr lang="en-US" sz="1600" dirty="0" err="1" smtClean="0">
                <a:latin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</a:rPr>
              <a:t>&lt;&lt;</a:t>
            </a:r>
            <a:r>
              <a:rPr lang="en-US" sz="1600" dirty="0" err="1" smtClean="0">
                <a:latin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Hasil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pengisian</a:t>
            </a:r>
            <a:r>
              <a:rPr lang="en-US" sz="1600" dirty="0" smtClean="0">
                <a:latin typeface="Courier New" pitchFamily="49" charset="0"/>
              </a:rPr>
              <a:t> array :"&lt;&lt;</a:t>
            </a:r>
            <a:r>
              <a:rPr lang="en-US" sz="1600" dirty="0" err="1" smtClean="0">
                <a:latin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for(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 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Isi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ke</a:t>
            </a:r>
            <a:r>
              <a:rPr lang="en-US" sz="1600" dirty="0" smtClean="0">
                <a:latin typeface="Courier New" pitchFamily="49" charset="0"/>
              </a:rPr>
              <a:t>-"&lt;&lt;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&lt;&lt;":"&lt;&lt;data[</a:t>
            </a:r>
            <a:r>
              <a:rPr lang="en-US" sz="1600" dirty="0" err="1" smtClean="0">
                <a:latin typeface="Courier New" pitchFamily="49" charset="0"/>
              </a:rPr>
              <a:t>elemen</a:t>
            </a:r>
            <a:r>
              <a:rPr lang="en-US" sz="1600" dirty="0" smtClean="0">
                <a:latin typeface="Courier New" pitchFamily="49" charset="0"/>
              </a:rPr>
              <a:t>]&lt;&lt;</a:t>
            </a:r>
            <a:r>
              <a:rPr lang="en-US" sz="1600" dirty="0" err="1" smtClean="0">
                <a:latin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5410200" cy="48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305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conio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data[100];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max,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Jumlah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yang </a:t>
            </a:r>
            <a:r>
              <a:rPr lang="en-US" sz="1400" dirty="0" err="1" smtClean="0">
                <a:latin typeface="Courier New" pitchFamily="49" charset="0"/>
              </a:rPr>
              <a:t>ingin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masukkan</a:t>
            </a:r>
            <a:r>
              <a:rPr lang="en-US" sz="1400" dirty="0" smtClean="0">
                <a:latin typeface="Courier New" pitchFamily="49" charset="0"/>
              </a:rPr>
              <a:t> : 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&gt;&gt;max;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&lt; max;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Masukkan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</a:rPr>
              <a:t>-"&lt;&lt;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&lt;&lt;":";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&gt;&gt;data[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Hasil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pengisian</a:t>
            </a:r>
            <a:r>
              <a:rPr lang="en-US" sz="1400" dirty="0" smtClean="0">
                <a:latin typeface="Courier New" pitchFamily="49" charset="0"/>
              </a:rPr>
              <a:t> array :"&lt;&lt;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&lt;max;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Isi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</a:rPr>
              <a:t>-"&lt;&lt;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&lt;&lt;":"&lt;&lt;data[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]&lt;&lt;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Array (</a:t>
            </a:r>
            <a:r>
              <a:rPr lang="en-US" dirty="0" err="1" smtClean="0"/>
              <a:t>Larik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berjenis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  </a:t>
            </a:r>
            <a:r>
              <a:rPr lang="en-US" sz="4000" b="1" dirty="0" smtClean="0">
                <a:latin typeface="Courier New" pitchFamily="49" charset="0"/>
              </a:rPr>
              <a:t>char  </a:t>
            </a:r>
            <a:r>
              <a:rPr lang="en-US" sz="4000" dirty="0" smtClean="0">
                <a:latin typeface="Courier New" pitchFamily="49" charset="0"/>
              </a:rPr>
              <a:t>x[8];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4800" y="6492875"/>
            <a:ext cx="2895600" cy="365125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 - Array | </a:t>
            </a:r>
            <a:r>
              <a:rPr lang="en-US" dirty="0" err="1" smtClean="0"/>
              <a:t>Agung</a:t>
            </a:r>
            <a:r>
              <a:rPr lang="en-US" dirty="0" smtClean="0"/>
              <a:t> </a:t>
            </a:r>
            <a:r>
              <a:rPr lang="en-US" dirty="0" err="1" smtClean="0"/>
              <a:t>Sasongko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4648200"/>
          <a:ext cx="6096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7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831714" y="1797686"/>
            <a:ext cx="381000" cy="5472427"/>
          </a:xfrm>
          <a:prstGeom prst="rightBrace">
            <a:avLst>
              <a:gd name="adj1" fmla="val 8333"/>
              <a:gd name="adj2" fmla="val 5025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365760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4869814" y="3435986"/>
            <a:ext cx="304800" cy="5472427"/>
          </a:xfrm>
          <a:prstGeom prst="rightBrace">
            <a:avLst>
              <a:gd name="adj1" fmla="val 8333"/>
              <a:gd name="adj2" fmla="val 5025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6273225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index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76487" y="2839244"/>
            <a:ext cx="43910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305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conio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data[10] = {10,110,120,20,130,150,200,250,50,100};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 = 0;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Masukkan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angka</a:t>
            </a:r>
            <a:r>
              <a:rPr lang="en-US" sz="1400" dirty="0" smtClean="0">
                <a:latin typeface="Courier New" pitchFamily="49" charset="0"/>
              </a:rPr>
              <a:t> yang </a:t>
            </a:r>
            <a:r>
              <a:rPr lang="en-US" sz="1400" dirty="0" err="1" smtClean="0">
                <a:latin typeface="Courier New" pitchFamily="49" charset="0"/>
              </a:rPr>
              <a:t>ingin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 : 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&lt; 10;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if(data[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] == 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Angka</a:t>
            </a:r>
            <a:r>
              <a:rPr lang="en-US" sz="1400" dirty="0" smtClean="0">
                <a:latin typeface="Courier New" pitchFamily="49" charset="0"/>
              </a:rPr>
              <a:t> yang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adalah</a:t>
            </a:r>
            <a:r>
              <a:rPr lang="en-US" sz="1400" dirty="0" smtClean="0">
                <a:latin typeface="Courier New" pitchFamily="49" charset="0"/>
              </a:rPr>
              <a:t> : "&lt;&lt;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ditemukan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index </a:t>
            </a:r>
            <a:r>
              <a:rPr lang="en-US" sz="1400" dirty="0" err="1" smtClean="0">
                <a:latin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</a:rPr>
              <a:t>- : "&lt;&lt;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if(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 == 0){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Angka</a:t>
            </a:r>
            <a:r>
              <a:rPr lang="en-US" sz="1400" dirty="0" smtClean="0">
                <a:latin typeface="Courier New" pitchFamily="49" charset="0"/>
              </a:rPr>
              <a:t> "&lt;&lt;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&lt;&lt;" </a:t>
            </a:r>
            <a:r>
              <a:rPr lang="en-US" sz="1400" dirty="0" err="1" smtClean="0">
                <a:latin typeface="Courier New" pitchFamily="49" charset="0"/>
              </a:rPr>
              <a:t>tidak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temukan</a:t>
            </a:r>
            <a:r>
              <a:rPr lang="en-US" sz="1400" dirty="0" smtClean="0">
                <a:latin typeface="Courier New" pitchFamily="49" charset="0"/>
              </a:rPr>
              <a:t>!";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"/>
            <a:ext cx="7638288" cy="5943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 </a:t>
            </a:r>
            <a:r>
              <a:rPr lang="en-US" sz="2400" dirty="0" err="1" smtClean="0"/>
              <a:t>tadi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10 </a:t>
            </a:r>
            <a:r>
              <a:rPr lang="en-US" sz="2400" dirty="0" err="1" smtClean="0"/>
              <a:t>deret</a:t>
            </a:r>
            <a:r>
              <a:rPr lang="en-US" sz="2400" dirty="0" smtClean="0"/>
              <a:t> data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Dan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sekuensial</a:t>
            </a:r>
            <a:r>
              <a:rPr lang="en-US" sz="2400" dirty="0" smtClean="0"/>
              <a:t>. </a:t>
            </a:r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jalankan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deret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Dan </a:t>
            </a:r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deret</a:t>
            </a:r>
            <a:r>
              <a:rPr lang="en-US" sz="2400" dirty="0" smtClean="0"/>
              <a:t> data!</a:t>
            </a:r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914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81600"/>
            <a:ext cx="77947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019288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iostream.h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conio.h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data[100], max,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iMax</a:t>
            </a:r>
            <a:r>
              <a:rPr lang="en-US" sz="1400" dirty="0" smtClean="0">
                <a:latin typeface="Courier New" pitchFamily="49" charset="0"/>
              </a:rPr>
              <a:t>=0, </a:t>
            </a:r>
            <a:r>
              <a:rPr lang="en-US" sz="1400" dirty="0" err="1" smtClean="0">
                <a:latin typeface="Courier New" pitchFamily="49" charset="0"/>
              </a:rPr>
              <a:t>iMin</a:t>
            </a:r>
            <a:r>
              <a:rPr lang="en-US" sz="1400" dirty="0" smtClean="0">
                <a:latin typeface="Courier New" pitchFamily="49" charset="0"/>
              </a:rPr>
              <a:t>=0;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Jumlah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yang </a:t>
            </a:r>
            <a:r>
              <a:rPr lang="en-US" sz="1400" dirty="0" err="1" smtClean="0">
                <a:latin typeface="Courier New" pitchFamily="49" charset="0"/>
              </a:rPr>
              <a:t>ingin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masukkan</a:t>
            </a:r>
            <a:r>
              <a:rPr lang="en-US" sz="1400" dirty="0" smtClean="0">
                <a:latin typeface="Courier New" pitchFamily="49" charset="0"/>
              </a:rPr>
              <a:t> : "; 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&gt;&gt;max;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&lt; max;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Masukkan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</a:rPr>
              <a:t>-"&lt;&lt;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&lt;&lt;":";   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&gt;&gt;data[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Hasil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pengisian</a:t>
            </a:r>
            <a:r>
              <a:rPr lang="en-US" sz="1400" dirty="0" smtClean="0">
                <a:latin typeface="Courier New" pitchFamily="49" charset="0"/>
              </a:rPr>
              <a:t> array :"&lt;&lt;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 = 1;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&lt;max;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if(data[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] &gt; data[</a:t>
            </a:r>
            <a:r>
              <a:rPr lang="en-US" sz="1400" dirty="0" err="1" smtClean="0">
                <a:latin typeface="Courier New" pitchFamily="49" charset="0"/>
              </a:rPr>
              <a:t>iMax</a:t>
            </a:r>
            <a:r>
              <a:rPr lang="en-US" sz="1400" dirty="0" smtClean="0">
                <a:latin typeface="Courier New" pitchFamily="49" charset="0"/>
              </a:rPr>
              <a:t>]){ </a:t>
            </a:r>
            <a:r>
              <a:rPr lang="en-US" sz="1400" dirty="0" err="1" smtClean="0">
                <a:latin typeface="Courier New" pitchFamily="49" charset="0"/>
              </a:rPr>
              <a:t>iMax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 	if(data[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] &lt; data[</a:t>
            </a:r>
            <a:r>
              <a:rPr lang="en-US" sz="1400" dirty="0" err="1" smtClean="0">
                <a:latin typeface="Courier New" pitchFamily="49" charset="0"/>
              </a:rPr>
              <a:t>iMin</a:t>
            </a:r>
            <a:r>
              <a:rPr lang="en-US" sz="1400" dirty="0" smtClean="0">
                <a:latin typeface="Courier New" pitchFamily="49" charset="0"/>
              </a:rPr>
              <a:t>]){ </a:t>
            </a:r>
            <a:r>
              <a:rPr lang="en-US" sz="1400" dirty="0" err="1" smtClean="0">
                <a:latin typeface="Courier New" pitchFamily="49" charset="0"/>
              </a:rPr>
              <a:t>iMin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elemen</a:t>
            </a:r>
            <a:r>
              <a:rPr lang="en-US" sz="1400" dirty="0" smtClean="0">
                <a:latin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Angka</a:t>
            </a:r>
            <a:r>
              <a:rPr lang="en-US" sz="1400" dirty="0" smtClean="0">
                <a:latin typeface="Courier New" pitchFamily="49" charset="0"/>
              </a:rPr>
              <a:t> max </a:t>
            </a:r>
            <a:r>
              <a:rPr lang="en-US" sz="1400" dirty="0" err="1" smtClean="0">
                <a:latin typeface="Courier New" pitchFamily="49" charset="0"/>
              </a:rPr>
              <a:t>adalah</a:t>
            </a:r>
            <a:r>
              <a:rPr lang="en-US" sz="1400" dirty="0" smtClean="0">
                <a:latin typeface="Courier New" pitchFamily="49" charset="0"/>
              </a:rPr>
              <a:t> "&lt;&lt;data[</a:t>
            </a:r>
            <a:r>
              <a:rPr lang="en-US" sz="1400" dirty="0" err="1" smtClean="0">
                <a:latin typeface="Courier New" pitchFamily="49" charset="0"/>
              </a:rPr>
              <a:t>iMax</a:t>
            </a:r>
            <a:r>
              <a:rPr lang="en-US" sz="1400" dirty="0" smtClean="0">
                <a:latin typeface="Courier New" pitchFamily="49" charset="0"/>
              </a:rPr>
              <a:t>]&lt;&lt;"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index </a:t>
            </a:r>
            <a:r>
              <a:rPr lang="en-US" sz="1400" dirty="0" err="1" smtClean="0">
                <a:latin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</a:rPr>
              <a:t>-"&lt;&lt;</a:t>
            </a:r>
            <a:r>
              <a:rPr lang="en-US" sz="1400" dirty="0" err="1" smtClean="0">
                <a:latin typeface="Courier New" pitchFamily="49" charset="0"/>
              </a:rPr>
              <a:t>iMax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Angka</a:t>
            </a:r>
            <a:r>
              <a:rPr lang="en-US" sz="1400" dirty="0" smtClean="0">
                <a:latin typeface="Courier New" pitchFamily="49" charset="0"/>
              </a:rPr>
              <a:t> min </a:t>
            </a:r>
            <a:r>
              <a:rPr lang="en-US" sz="1400" dirty="0" err="1" smtClean="0">
                <a:latin typeface="Courier New" pitchFamily="49" charset="0"/>
              </a:rPr>
              <a:t>adalah</a:t>
            </a:r>
            <a:r>
              <a:rPr lang="en-US" sz="1400" dirty="0" smtClean="0">
                <a:latin typeface="Courier New" pitchFamily="49" charset="0"/>
              </a:rPr>
              <a:t> "&lt;&lt;data[</a:t>
            </a:r>
            <a:r>
              <a:rPr lang="en-US" sz="1400" dirty="0" err="1" smtClean="0">
                <a:latin typeface="Courier New" pitchFamily="49" charset="0"/>
              </a:rPr>
              <a:t>iMin</a:t>
            </a:r>
            <a:r>
              <a:rPr lang="en-US" sz="1400" dirty="0" smtClean="0">
                <a:latin typeface="Courier New" pitchFamily="49" charset="0"/>
              </a:rPr>
              <a:t>]&lt;&lt;"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index </a:t>
            </a:r>
            <a:r>
              <a:rPr lang="en-US" sz="1400" dirty="0" err="1" smtClean="0">
                <a:latin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</a:rPr>
              <a:t>-"&lt;&lt;</a:t>
            </a:r>
            <a:r>
              <a:rPr lang="en-US" sz="1400" dirty="0" err="1" smtClean="0">
                <a:latin typeface="Courier New" pitchFamily="49" charset="0"/>
              </a:rPr>
              <a:t>iMin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88689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Multidimensi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dianalogika-kan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Matrix, (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data[4][3];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3962400"/>
          <a:ext cx="381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4724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   data[4][3];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</a:rPr>
              <a:t>dft</a:t>
            </a:r>
            <a:r>
              <a:rPr lang="en-US" dirty="0" smtClean="0">
                <a:latin typeface="Courier New" pitchFamily="49" charset="0"/>
              </a:rPr>
              <a:t>[5][20];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</a:rPr>
              <a:t>  x[100][200];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Dst</a:t>
            </a:r>
            <a:r>
              <a:rPr lang="en-US" b="1" dirty="0" smtClean="0">
                <a:latin typeface="Courier New" pitchFamily="49" charset="0"/>
              </a:rPr>
              <a:t>……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perkelas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[5][2];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286000"/>
          <a:ext cx="457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828800"/>
                <a:gridCol w="20574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Pemrograman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305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iostream.h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conio.h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[5][2] = {{100,90},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	     {90,80},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	     {78,100},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	     {90,90},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	     {66,100}};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Isi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dari</a:t>
            </a:r>
            <a:r>
              <a:rPr lang="en-US" sz="1400" dirty="0" smtClean="0">
                <a:latin typeface="Courier New" pitchFamily="49" charset="0"/>
              </a:rPr>
              <a:t> array </a:t>
            </a:r>
            <a:r>
              <a:rPr lang="en-US" sz="1400" dirty="0" err="1" smtClean="0">
                <a:latin typeface="Courier New" pitchFamily="49" charset="0"/>
              </a:rPr>
              <a:t>dua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dimensi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[5][2] : \n";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 &lt; 5;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for(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=0;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&lt;2;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][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]&lt;&lt;" , 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49218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Array </a:t>
            </a:r>
            <a:r>
              <a:rPr lang="en-US" b="1" dirty="0" err="1" smtClean="0"/>
              <a:t>satu</a:t>
            </a:r>
            <a:r>
              <a:rPr lang="en-US" dirty="0" smtClean="0"/>
              <a:t> </a:t>
            </a:r>
            <a:r>
              <a:rPr lang="en-US" b="1" dirty="0" err="1" smtClean="0"/>
              <a:t>dimensi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Courier New" pitchFamily="49" charset="0"/>
              </a:rPr>
              <a:t>Tipe_Data</a:t>
            </a: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</a:rPr>
              <a:t>nama_variabel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jumlah_elemen</a:t>
            </a:r>
            <a:r>
              <a:rPr lang="en-US" sz="2000" b="1" dirty="0" smtClean="0">
                <a:latin typeface="Courier New" pitchFamily="49" charset="0"/>
              </a:rPr>
              <a:t>]</a:t>
            </a:r>
          </a:p>
          <a:p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b="1" u="sng" dirty="0" err="1" smtClean="0">
                <a:latin typeface="Gill Sans MT" pitchFamily="34" charset="0"/>
              </a:rPr>
              <a:t>Contoh</a:t>
            </a:r>
            <a:r>
              <a:rPr lang="en-US" sz="2800" b="1" u="sng" dirty="0" smtClean="0">
                <a:latin typeface="Gill Sans MT" pitchFamily="34" charset="0"/>
              </a:rPr>
              <a:t> : </a:t>
            </a:r>
            <a:endParaRPr lang="en-US" sz="2000" b="1" u="sng" dirty="0" smtClean="0">
              <a:latin typeface="Gill Sans MT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char </a:t>
            </a:r>
            <a:r>
              <a:rPr lang="en-US" sz="2000" b="1" dirty="0" err="1" smtClean="0">
                <a:latin typeface="Courier New" pitchFamily="49" charset="0"/>
              </a:rPr>
              <a:t>nama</a:t>
            </a:r>
            <a:r>
              <a:rPr lang="en-US" sz="2000" b="1" dirty="0" smtClean="0">
                <a:latin typeface="Courier New" pitchFamily="49" charset="0"/>
              </a:rPr>
              <a:t>[20];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double </a:t>
            </a:r>
            <a:r>
              <a:rPr lang="en-US" sz="2000" b="1" dirty="0" err="1" smtClean="0">
                <a:latin typeface="Courier New" pitchFamily="49" charset="0"/>
              </a:rPr>
              <a:t>daftarGaji</a:t>
            </a:r>
            <a:r>
              <a:rPr lang="en-US" sz="2000" b="1" dirty="0" smtClean="0">
                <a:latin typeface="Courier New" pitchFamily="49" charset="0"/>
              </a:rPr>
              <a:t>[100];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float  y[10];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long  </a:t>
            </a:r>
            <a:r>
              <a:rPr lang="en-US" sz="2000" b="1" dirty="0" err="1" smtClean="0">
                <a:latin typeface="Courier New" pitchFamily="49" charset="0"/>
              </a:rPr>
              <a:t>dfthrg</a:t>
            </a:r>
            <a:r>
              <a:rPr lang="en-US" sz="2000" b="1" dirty="0" smtClean="0">
                <a:latin typeface="Courier New" pitchFamily="49" charset="0"/>
              </a:rPr>
              <a:t>[100];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</a:p>
          <a:p>
            <a:pPr>
              <a:buNone/>
            </a:pPr>
            <a:r>
              <a:rPr lang="en-US" b="1" dirty="0" smtClean="0">
                <a:latin typeface="Gill Sans MT" pitchFamily="34" charset="0"/>
              </a:rPr>
              <a:t>	</a:t>
            </a:r>
            <a:r>
              <a:rPr lang="en-US" b="1" dirty="0" err="1" smtClean="0">
                <a:latin typeface="Gill Sans MT" pitchFamily="34" charset="0"/>
              </a:rPr>
              <a:t>dsb</a:t>
            </a:r>
            <a:r>
              <a:rPr lang="en-US" b="1" dirty="0" smtClean="0">
                <a:latin typeface="Gill Sans MT" pitchFamily="34" charset="0"/>
              </a:rPr>
              <a:t>…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305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iostream.h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conio.h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[5][2],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 &lt; 5;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++){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for(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=0;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&lt;2;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++){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["&lt;&lt;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&lt;&lt;"]["&lt;&lt;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&lt;&lt;"] : 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][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Isi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dari</a:t>
            </a:r>
            <a:r>
              <a:rPr lang="en-US" sz="1400" dirty="0" smtClean="0">
                <a:latin typeface="Courier New" pitchFamily="49" charset="0"/>
              </a:rPr>
              <a:t> array </a:t>
            </a:r>
            <a:r>
              <a:rPr lang="en-US" sz="1400" dirty="0" err="1" smtClean="0">
                <a:latin typeface="Courier New" pitchFamily="49" charset="0"/>
              </a:rPr>
              <a:t>dua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dimensi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[5][2] : \n";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 &lt; 5; 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for(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=0;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&lt;2; 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++){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nilai</a:t>
            </a: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</a:rPr>
              <a:t>][</a:t>
            </a:r>
            <a:r>
              <a:rPr lang="en-US" sz="1400" dirty="0" err="1" smtClean="0">
                <a:latin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</a:rPr>
              <a:t>]&lt;&lt;" , 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"/>
            <a:ext cx="66303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barang</a:t>
            </a:r>
            <a:r>
              <a:rPr lang="en-US" dirty="0" smtClean="0"/>
              <a:t> mini market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char data[4][3][30];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2286000"/>
          <a:ext cx="5181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3108960"/>
                <a:gridCol w="12954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Tepung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Terigu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Buku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Snack </a:t>
                      </a:r>
                      <a:r>
                        <a:rPr lang="en-US" dirty="0" err="1" smtClean="0"/>
                        <a:t>Kacang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Soda </a:t>
                      </a:r>
                      <a:r>
                        <a:rPr lang="en-US" dirty="0" err="1" smtClean="0"/>
                        <a:t>kue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305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iostream.h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</a:rPr>
              <a:t>conio.h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char data[4][3][30] = {{"A01","Tepung Terigu","12500"},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               {"A02","Buku Tulis","7800"},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                    {"A03","Snack Kacang","3500"}, 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                    {"A04","Soda Kue","800"}};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char 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[30];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index, 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=0;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Masukkan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kode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barang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untuk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mencari</a:t>
            </a:r>
            <a:r>
              <a:rPr lang="en-US" sz="1400" dirty="0" smtClean="0">
                <a:latin typeface="Courier New" pitchFamily="49" charset="0"/>
              </a:rPr>
              <a:t> data </a:t>
            </a:r>
            <a:r>
              <a:rPr lang="en-US" sz="1400" dirty="0" err="1" smtClean="0">
                <a:latin typeface="Courier New" pitchFamily="49" charset="0"/>
              </a:rPr>
              <a:t>barang</a:t>
            </a:r>
            <a:r>
              <a:rPr lang="en-US" sz="1400" dirty="0" smtClean="0">
                <a:latin typeface="Courier New" pitchFamily="49" charset="0"/>
              </a:rPr>
              <a:t> : ";  </a:t>
            </a:r>
            <a:r>
              <a:rPr lang="en-US" sz="1400" dirty="0" err="1" smtClean="0">
                <a:latin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for(index=0;index&lt;=4;index++){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if( !</a:t>
            </a:r>
            <a:r>
              <a:rPr lang="en-US" sz="1400" dirty="0" err="1" smtClean="0">
                <a:latin typeface="Courier New" pitchFamily="49" charset="0"/>
              </a:rPr>
              <a:t>strcmp</a:t>
            </a:r>
            <a:r>
              <a:rPr lang="en-US" sz="1400" dirty="0" smtClean="0">
                <a:latin typeface="Courier New" pitchFamily="49" charset="0"/>
              </a:rPr>
              <a:t>(data[index][0], </a:t>
            </a:r>
            <a:r>
              <a:rPr lang="en-US" sz="1400" dirty="0" err="1" smtClean="0">
                <a:latin typeface="Courier New" pitchFamily="49" charset="0"/>
              </a:rPr>
              <a:t>strupr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)) 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Kode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barang</a:t>
            </a:r>
            <a:r>
              <a:rPr lang="en-US" sz="1400" dirty="0" smtClean="0">
                <a:latin typeface="Courier New" pitchFamily="49" charset="0"/>
              </a:rPr>
              <a:t> : "&lt;&lt;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&lt;&lt;" 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</a:t>
            </a:r>
            <a:r>
              <a:rPr lang="en-US" sz="1400" dirty="0" smtClean="0">
                <a:latin typeface="Courier New" pitchFamily="49" charset="0"/>
              </a:rPr>
              <a:t> index "&lt;&lt;index&lt;&lt;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Nama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Barang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adalah</a:t>
            </a:r>
            <a:r>
              <a:rPr lang="en-US" sz="1400" dirty="0" smtClean="0">
                <a:latin typeface="Courier New" pitchFamily="49" charset="0"/>
              </a:rPr>
              <a:t>      : "&lt;&lt;data[index][1]&lt;&lt;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Harga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Barang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adalah</a:t>
            </a:r>
            <a:r>
              <a:rPr lang="en-US" sz="1400" dirty="0" smtClean="0">
                <a:latin typeface="Courier New" pitchFamily="49" charset="0"/>
              </a:rPr>
              <a:t>     : "&lt;&lt;data[index][2]&lt;&lt;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	}   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if(</a:t>
            </a:r>
            <a:r>
              <a:rPr lang="en-US" sz="1400" dirty="0" err="1" smtClean="0">
                <a:latin typeface="Courier New" pitchFamily="49" charset="0"/>
              </a:rPr>
              <a:t>ketemu</a:t>
            </a:r>
            <a:r>
              <a:rPr lang="en-US" sz="1400" dirty="0" smtClean="0">
                <a:latin typeface="Courier New" pitchFamily="49" charset="0"/>
              </a:rPr>
              <a:t>==0)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Kode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barang</a:t>
            </a:r>
            <a:r>
              <a:rPr lang="en-US" sz="1400" dirty="0" smtClean="0">
                <a:latin typeface="Courier New" pitchFamily="49" charset="0"/>
              </a:rPr>
              <a:t> : "&lt;&lt;</a:t>
            </a:r>
            <a:r>
              <a:rPr lang="en-US" sz="1400" dirty="0" err="1" smtClean="0">
                <a:latin typeface="Courier New" pitchFamily="49" charset="0"/>
              </a:rPr>
              <a:t>cari</a:t>
            </a:r>
            <a:r>
              <a:rPr lang="en-US" sz="1400" dirty="0" smtClean="0">
                <a:latin typeface="Courier New" pitchFamily="49" charset="0"/>
              </a:rPr>
              <a:t>&lt;&lt;" </a:t>
            </a:r>
            <a:r>
              <a:rPr lang="en-US" sz="1400" dirty="0" err="1" smtClean="0">
                <a:latin typeface="Courier New" pitchFamily="49" charset="0"/>
              </a:rPr>
              <a:t>tidak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ditemukan</a:t>
            </a:r>
            <a:r>
              <a:rPr lang="en-US" sz="1400" dirty="0" smtClean="0">
                <a:latin typeface="Courier New" pitchFamily="49" charset="0"/>
              </a:rPr>
              <a:t>!";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Dari program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mengisi</a:t>
            </a:r>
            <a:r>
              <a:rPr lang="en-US" sz="2400" dirty="0" smtClean="0"/>
              <a:t> array Data </a:t>
            </a:r>
            <a:r>
              <a:rPr lang="en-US" sz="2400" dirty="0" err="1" smtClean="0"/>
              <a:t>multidimensi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data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terdaftar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data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terdaftar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00400"/>
            <a:ext cx="630889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762000"/>
          <a:ext cx="3733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61"/>
                <a:gridCol w="675861"/>
                <a:gridCol w="1467678"/>
                <a:gridCol w="914400"/>
              </a:tblGrid>
              <a:tr h="355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Tepung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Terigu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Buku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Snack </a:t>
                      </a:r>
                      <a:r>
                        <a:rPr lang="en-US" dirty="0" err="1" smtClean="0"/>
                        <a:t>Kacang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Soda </a:t>
                      </a:r>
                      <a:r>
                        <a:rPr lang="en-US" dirty="0" err="1" smtClean="0"/>
                        <a:t>kue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410200"/>
            <a:ext cx="6629400" cy="136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5105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Buatlah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masukkan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dirty="0" err="1" smtClean="0"/>
              <a:t>Pembeli</a:t>
            </a:r>
            <a:r>
              <a:rPr lang="en-US" sz="1800" dirty="0" smtClean="0"/>
              <a:t>   : &lt;input&gt;</a:t>
            </a:r>
          </a:p>
          <a:p>
            <a:pPr lvl="1"/>
            <a:r>
              <a:rPr lang="en-US" sz="1800" dirty="0" err="1" smtClean="0"/>
              <a:t>Kode</a:t>
            </a:r>
            <a:r>
              <a:rPr lang="en-US" sz="1800" dirty="0" smtClean="0"/>
              <a:t> </a:t>
            </a:r>
            <a:r>
              <a:rPr lang="en-US" sz="1800" dirty="0" err="1" smtClean="0"/>
              <a:t>Tiket</a:t>
            </a:r>
            <a:r>
              <a:rPr lang="en-US" sz="1800" dirty="0" smtClean="0"/>
              <a:t> [X03 / Y02 / Z02] : &lt;input&gt;</a:t>
            </a:r>
          </a:p>
          <a:p>
            <a:pPr lvl="1"/>
            <a:r>
              <a:rPr lang="en-US" sz="1800" dirty="0" err="1" smtClean="0"/>
              <a:t>Jenis</a:t>
            </a:r>
            <a:r>
              <a:rPr lang="en-US" sz="1800" dirty="0" smtClean="0"/>
              <a:t> </a:t>
            </a:r>
            <a:r>
              <a:rPr lang="en-US" sz="1800" dirty="0" err="1" smtClean="0"/>
              <a:t>tiket</a:t>
            </a:r>
            <a:r>
              <a:rPr lang="en-US" sz="1800" dirty="0" smtClean="0"/>
              <a:t> [a / b / c ] : &lt;input&gt;</a:t>
            </a:r>
          </a:p>
          <a:p>
            <a:pPr lvl="1"/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Beli</a:t>
            </a:r>
            <a:r>
              <a:rPr lang="en-US" sz="1800" dirty="0" smtClean="0"/>
              <a:t>        : &lt;input&gt;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sbb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</a:t>
            </a:r>
            <a:r>
              <a:rPr lang="en-US" sz="1600" dirty="0" smtClean="0"/>
              <a:t>		: &lt;output&gt;</a:t>
            </a:r>
          </a:p>
          <a:p>
            <a:pPr lvl="1"/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tiket</a:t>
            </a:r>
            <a:r>
              <a:rPr lang="en-US" sz="1600" dirty="0" smtClean="0"/>
              <a:t>		: &lt;output&gt;</a:t>
            </a:r>
          </a:p>
          <a:p>
            <a:pPr lvl="1"/>
            <a:r>
              <a:rPr lang="en-US" sz="1600" dirty="0" err="1" smtClean="0"/>
              <a:t>Harga</a:t>
            </a:r>
            <a:r>
              <a:rPr lang="en-US" sz="1600" dirty="0" smtClean="0"/>
              <a:t> </a:t>
            </a:r>
            <a:r>
              <a:rPr lang="en-US" sz="1600" dirty="0" err="1" smtClean="0"/>
              <a:t>Tiket</a:t>
            </a:r>
            <a:r>
              <a:rPr lang="en-US" sz="1600" dirty="0" smtClean="0"/>
              <a:t>		: &lt;output&gt;</a:t>
            </a:r>
          </a:p>
          <a:p>
            <a:pPr lvl="1"/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Beli</a:t>
            </a:r>
            <a:r>
              <a:rPr lang="en-US" sz="1600" dirty="0" smtClean="0"/>
              <a:t>		: &lt;output&gt;</a:t>
            </a:r>
          </a:p>
          <a:p>
            <a:pPr lvl="1"/>
            <a:r>
              <a:rPr lang="en-US" sz="1600" dirty="0" smtClean="0"/>
              <a:t>Total </a:t>
            </a:r>
            <a:r>
              <a:rPr lang="en-US" sz="1600" dirty="0" err="1" smtClean="0"/>
              <a:t>Harga</a:t>
            </a:r>
            <a:r>
              <a:rPr lang="en-US" sz="1600" dirty="0" smtClean="0"/>
              <a:t>		: &lt;output&gt;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200400"/>
          <a:ext cx="4495800" cy="131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597"/>
                <a:gridCol w="1430215"/>
                <a:gridCol w="745587"/>
                <a:gridCol w="685800"/>
                <a:gridCol w="990601"/>
              </a:tblGrid>
              <a:tr h="43994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Kode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Nama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Tiket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Eco 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VIP 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VVP (c)</a:t>
                      </a:r>
                      <a:endParaRPr lang="en-US" sz="1200" dirty="0"/>
                    </a:p>
                  </a:txBody>
                  <a:tcPr/>
                </a:tc>
              </a:tr>
              <a:tr h="285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Jazz Concert 2012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1.000.000</a:t>
                      </a:r>
                      <a:endParaRPr lang="en-US" sz="1200" dirty="0"/>
                    </a:p>
                  </a:txBody>
                  <a:tcPr/>
                </a:tc>
              </a:tr>
              <a:tr h="285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Dewa</a:t>
                      </a:r>
                      <a:r>
                        <a:rPr lang="en-US" sz="1200" dirty="0" smtClean="0"/>
                        <a:t> 19 Concert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380.000</a:t>
                      </a:r>
                      <a:endParaRPr lang="en-US" sz="1200" dirty="0"/>
                    </a:p>
                  </a:txBody>
                  <a:tcPr/>
                </a:tc>
              </a:tr>
              <a:tr h="285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Diva Concert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560.000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conio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stdlib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	char data[3][5][30] =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   {"X03", "Java Jazz Concert", "50000", "250000", "1000000"},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   {"Y02", "</a:t>
            </a:r>
            <a:r>
              <a:rPr lang="en-US" sz="1600" dirty="0" err="1" smtClean="0">
                <a:latin typeface="Courier New" pitchFamily="49" charset="0"/>
              </a:rPr>
              <a:t>Dewa</a:t>
            </a:r>
            <a:r>
              <a:rPr lang="en-US" sz="1600" dirty="0" smtClean="0">
                <a:latin typeface="Courier New" pitchFamily="49" charset="0"/>
              </a:rPr>
              <a:t> 19 Concert", "15000", "150000", "380000"},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   {"Z02", "Diva Concert", "25000", "200000", "560000"}};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char </a:t>
            </a:r>
            <a:r>
              <a:rPr lang="en-US" sz="1600" dirty="0" err="1" smtClean="0">
                <a:latin typeface="Courier New" pitchFamily="49" charset="0"/>
              </a:rPr>
              <a:t>np</a:t>
            </a:r>
            <a:r>
              <a:rPr lang="en-US" sz="1600" dirty="0" smtClean="0">
                <a:latin typeface="Courier New" pitchFamily="49" charset="0"/>
              </a:rPr>
              <a:t>[20], </a:t>
            </a:r>
            <a:r>
              <a:rPr lang="en-US" sz="1600" dirty="0" err="1" smtClean="0">
                <a:latin typeface="Courier New" pitchFamily="49" charset="0"/>
              </a:rPr>
              <a:t>kt</a:t>
            </a:r>
            <a:r>
              <a:rPr lang="en-US" sz="1600" dirty="0" smtClean="0">
                <a:latin typeface="Courier New" pitchFamily="49" charset="0"/>
              </a:rPr>
              <a:t>[4], </a:t>
            </a:r>
            <a:r>
              <a:rPr lang="en-US" sz="1600" dirty="0" err="1" smtClean="0">
                <a:latin typeface="Courier New" pitchFamily="49" charset="0"/>
              </a:rPr>
              <a:t>jt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idxketemu</a:t>
            </a:r>
            <a:r>
              <a:rPr lang="en-US" sz="1600" dirty="0" smtClean="0">
                <a:latin typeface="Courier New" pitchFamily="49" charset="0"/>
              </a:rPr>
              <a:t>=-1, index, </a:t>
            </a:r>
            <a:r>
              <a:rPr lang="en-US" sz="1600" dirty="0" err="1" smtClean="0">
                <a:latin typeface="Courier New" pitchFamily="49" charset="0"/>
              </a:rPr>
              <a:t>idxjt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jb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long </a:t>
            </a:r>
            <a:r>
              <a:rPr lang="en-US" sz="1600" dirty="0" err="1" smtClean="0">
                <a:latin typeface="Courier New" pitchFamily="49" charset="0"/>
              </a:rPr>
              <a:t>harga</a:t>
            </a:r>
            <a:r>
              <a:rPr lang="en-US" sz="1600" dirty="0" smtClean="0">
                <a:latin typeface="Courier New" pitchFamily="49" charset="0"/>
              </a:rPr>
              <a:t>, total;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Nama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Pembeli</a:t>
            </a:r>
            <a:r>
              <a:rPr lang="en-US" sz="1600" dirty="0" smtClean="0">
                <a:latin typeface="Courier New" pitchFamily="49" charset="0"/>
              </a:rPr>
              <a:t>                 : ";  </a:t>
            </a:r>
            <a:r>
              <a:rPr lang="en-US" sz="1600" dirty="0" err="1" smtClean="0">
                <a:latin typeface="Courier New" pitchFamily="49" charset="0"/>
              </a:rPr>
              <a:t>cin.getline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np</a:t>
            </a:r>
            <a:r>
              <a:rPr lang="en-US" sz="1600" dirty="0" smtClean="0">
                <a:latin typeface="Courier New" pitchFamily="49" charset="0"/>
              </a:rPr>
              <a:t>, 20);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Kode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Tiket</a:t>
            </a:r>
            <a:r>
              <a:rPr lang="en-US" sz="1600" dirty="0" smtClean="0">
                <a:latin typeface="Courier New" pitchFamily="49" charset="0"/>
              </a:rPr>
              <a:t> [X03 / Y02 / Z02] : ";  </a:t>
            </a:r>
            <a:r>
              <a:rPr lang="en-US" sz="1600" dirty="0" err="1" smtClean="0">
                <a:latin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</a:rPr>
              <a:t>&gt;&gt;</a:t>
            </a:r>
            <a:r>
              <a:rPr lang="en-US" sz="1600" dirty="0" err="1" smtClean="0">
                <a:latin typeface="Courier New" pitchFamily="49" charset="0"/>
              </a:rPr>
              <a:t>kt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Jenis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Tiket</a:t>
            </a:r>
            <a:r>
              <a:rPr lang="en-US" sz="1600" dirty="0" smtClean="0">
                <a:latin typeface="Courier New" pitchFamily="49" charset="0"/>
              </a:rPr>
              <a:t> [a / b / c]      : ";  </a:t>
            </a:r>
            <a:r>
              <a:rPr lang="en-US" sz="1600" dirty="0" err="1" smtClean="0">
                <a:latin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</a:rPr>
              <a:t>&gt;&gt;</a:t>
            </a:r>
            <a:r>
              <a:rPr lang="en-US" sz="1600" dirty="0" err="1" smtClean="0">
                <a:latin typeface="Courier New" pitchFamily="49" charset="0"/>
              </a:rPr>
              <a:t>jt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&lt;&lt;"</a:t>
            </a:r>
            <a:r>
              <a:rPr lang="en-US" sz="1600" dirty="0" err="1" smtClean="0">
                <a:latin typeface="Courier New" pitchFamily="49" charset="0"/>
              </a:rPr>
              <a:t>Jumlah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beli</a:t>
            </a:r>
            <a:r>
              <a:rPr lang="en-US" sz="1600" dirty="0" smtClean="0">
                <a:latin typeface="Courier New" pitchFamily="49" charset="0"/>
              </a:rPr>
              <a:t>                  : ";  </a:t>
            </a:r>
            <a:r>
              <a:rPr lang="en-US" sz="1600" dirty="0" err="1" smtClean="0">
                <a:latin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</a:rPr>
              <a:t>&gt;&gt;</a:t>
            </a:r>
            <a:r>
              <a:rPr lang="en-US" sz="1600" dirty="0" err="1" smtClean="0">
                <a:latin typeface="Courier New" pitchFamily="49" charset="0"/>
              </a:rPr>
              <a:t>jb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"/>
            <a:ext cx="749808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clrscr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for(index=0; index&lt;3; index++){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if(!</a:t>
            </a:r>
            <a:r>
              <a:rPr lang="en-US" sz="1400" dirty="0" err="1" smtClean="0">
                <a:latin typeface="Courier New" pitchFamily="49" charset="0"/>
              </a:rPr>
              <a:t>strcmp</a:t>
            </a:r>
            <a:r>
              <a:rPr lang="en-US" sz="1400" dirty="0" smtClean="0">
                <a:latin typeface="Courier New" pitchFamily="49" charset="0"/>
              </a:rPr>
              <a:t>(data[index][0],</a:t>
            </a:r>
            <a:r>
              <a:rPr lang="en-US" sz="1400" dirty="0" err="1" smtClean="0">
                <a:latin typeface="Courier New" pitchFamily="49" charset="0"/>
              </a:rPr>
              <a:t>kt</a:t>
            </a:r>
            <a:r>
              <a:rPr lang="en-US" sz="1400" dirty="0" smtClean="0">
                <a:latin typeface="Courier New" pitchFamily="49" charset="0"/>
              </a:rPr>
              <a:t>)){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idxketemu</a:t>
            </a:r>
            <a:r>
              <a:rPr lang="en-US" sz="1400" dirty="0" smtClean="0">
                <a:latin typeface="Courier New" pitchFamily="49" charset="0"/>
              </a:rPr>
              <a:t> = index;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  break;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idxjt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jt</a:t>
            </a:r>
            <a:r>
              <a:rPr lang="en-US" sz="1400" dirty="0" smtClean="0">
                <a:latin typeface="Courier New" pitchFamily="49" charset="0"/>
              </a:rPr>
              <a:t> == 'a'? 2 : (</a:t>
            </a:r>
            <a:r>
              <a:rPr lang="en-US" sz="1400" dirty="0" err="1" smtClean="0">
                <a:latin typeface="Courier New" pitchFamily="49" charset="0"/>
              </a:rPr>
              <a:t>jt</a:t>
            </a:r>
            <a:r>
              <a:rPr lang="en-US" sz="1400" dirty="0" smtClean="0">
                <a:latin typeface="Courier New" pitchFamily="49" charset="0"/>
              </a:rPr>
              <a:t> == 'b' ? 3 : 4);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if(</a:t>
            </a:r>
            <a:r>
              <a:rPr lang="en-US" sz="1400" dirty="0" err="1" smtClean="0">
                <a:latin typeface="Courier New" pitchFamily="49" charset="0"/>
              </a:rPr>
              <a:t>idxketemu</a:t>
            </a:r>
            <a:r>
              <a:rPr lang="en-US" sz="1400" dirty="0" smtClean="0">
                <a:latin typeface="Courier New" pitchFamily="49" charset="0"/>
              </a:rPr>
              <a:t>&gt;=0)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clrscr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Nama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Pembeli</a:t>
            </a:r>
            <a:r>
              <a:rPr lang="en-US" sz="1400" dirty="0" smtClean="0">
                <a:latin typeface="Courier New" pitchFamily="49" charset="0"/>
              </a:rPr>
              <a:t>            : "&lt;&lt;</a:t>
            </a:r>
            <a:r>
              <a:rPr lang="en-US" sz="1400" dirty="0" err="1" smtClean="0">
                <a:latin typeface="Courier New" pitchFamily="49" charset="0"/>
              </a:rPr>
              <a:t>np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Nama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Tiket</a:t>
            </a:r>
            <a:r>
              <a:rPr lang="en-US" sz="1400" dirty="0" smtClean="0">
                <a:latin typeface="Courier New" pitchFamily="49" charset="0"/>
              </a:rPr>
              <a:t>              : "&lt;&lt;data[</a:t>
            </a:r>
            <a:r>
              <a:rPr lang="en-US" sz="1400" dirty="0" err="1" smtClean="0">
                <a:latin typeface="Courier New" pitchFamily="49" charset="0"/>
              </a:rPr>
              <a:t>idxketemu</a:t>
            </a:r>
            <a:r>
              <a:rPr lang="en-US" sz="1400" dirty="0" smtClean="0">
                <a:latin typeface="Courier New" pitchFamily="49" charset="0"/>
              </a:rPr>
              <a:t>][1]&lt;&lt;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harga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atoi</a:t>
            </a:r>
            <a:r>
              <a:rPr lang="en-US" sz="1400" dirty="0" smtClean="0">
                <a:latin typeface="Courier New" pitchFamily="49" charset="0"/>
              </a:rPr>
              <a:t>(data[</a:t>
            </a:r>
            <a:r>
              <a:rPr lang="en-US" sz="1400" dirty="0" err="1" smtClean="0">
                <a:latin typeface="Courier New" pitchFamily="49" charset="0"/>
              </a:rPr>
              <a:t>idxketemu</a:t>
            </a:r>
            <a:r>
              <a:rPr lang="en-US" sz="1400" dirty="0" smtClean="0">
                <a:latin typeface="Courier New" pitchFamily="49" charset="0"/>
              </a:rPr>
              <a:t>][</a:t>
            </a:r>
            <a:r>
              <a:rPr lang="en-US" sz="1400" dirty="0" err="1" smtClean="0">
                <a:latin typeface="Courier New" pitchFamily="49" charset="0"/>
              </a:rPr>
              <a:t>idxjt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Harga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Tiket</a:t>
            </a:r>
            <a:r>
              <a:rPr lang="en-US" sz="1400" dirty="0" smtClean="0">
                <a:latin typeface="Courier New" pitchFamily="49" charset="0"/>
              </a:rPr>
              <a:t>             : "&lt;&lt;</a:t>
            </a:r>
            <a:r>
              <a:rPr lang="en-US" sz="1400" dirty="0" err="1" smtClean="0">
                <a:latin typeface="Courier New" pitchFamily="49" charset="0"/>
              </a:rPr>
              <a:t>harga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Jumlah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beli</a:t>
            </a:r>
            <a:r>
              <a:rPr lang="en-US" sz="1400" dirty="0" smtClean="0">
                <a:latin typeface="Courier New" pitchFamily="49" charset="0"/>
              </a:rPr>
              <a:t>             : "&lt;&lt;</a:t>
            </a:r>
            <a:r>
              <a:rPr lang="en-US" sz="1400" dirty="0" err="1" smtClean="0">
                <a:latin typeface="Courier New" pitchFamily="49" charset="0"/>
              </a:rPr>
              <a:t>jb</a:t>
            </a:r>
            <a:r>
              <a:rPr lang="en-US" sz="1400" dirty="0" smtClean="0">
                <a:latin typeface="Courier New" pitchFamily="49" charset="0"/>
              </a:rPr>
              <a:t>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	     total = </a:t>
            </a:r>
            <a:r>
              <a:rPr lang="en-US" sz="1400" dirty="0" err="1" smtClean="0">
                <a:latin typeface="Courier New" pitchFamily="49" charset="0"/>
              </a:rPr>
              <a:t>harga</a:t>
            </a:r>
            <a:r>
              <a:rPr lang="en-US" sz="1400" dirty="0" smtClean="0">
                <a:latin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</a:rPr>
              <a:t>jb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&lt;&lt;"Total </a:t>
            </a:r>
            <a:r>
              <a:rPr lang="en-US" sz="1400" dirty="0" err="1" smtClean="0">
                <a:latin typeface="Courier New" pitchFamily="49" charset="0"/>
              </a:rPr>
              <a:t>Harga</a:t>
            </a:r>
            <a:r>
              <a:rPr lang="en-US" sz="1400" dirty="0" smtClean="0">
                <a:latin typeface="Courier New" pitchFamily="49" charset="0"/>
              </a:rPr>
              <a:t>             : "&lt;&lt;total&lt;&lt;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}else{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&lt;&lt;"</a:t>
            </a:r>
            <a:r>
              <a:rPr lang="en-US" sz="1400" dirty="0" err="1" smtClean="0">
                <a:latin typeface="Courier New" pitchFamily="49" charset="0"/>
              </a:rPr>
              <a:t>Maap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kode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tiket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tidak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tersedia</a:t>
            </a:r>
            <a:r>
              <a:rPr lang="en-US" sz="1400" dirty="0" smtClean="0">
                <a:latin typeface="Courier New" pitchFamily="49" charset="0"/>
              </a:rPr>
              <a:t>!";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getch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 err="1" smtClean="0"/>
              <a:t>nim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8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.	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		</a:t>
            </a:r>
            <a:r>
              <a:rPr lang="en-US" sz="2800" b="1" dirty="0" smtClean="0">
                <a:latin typeface="Courier New" pitchFamily="49" charset="0"/>
              </a:rPr>
              <a:t>char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</a:rPr>
              <a:t>nim</a:t>
            </a:r>
            <a:r>
              <a:rPr lang="en-US" sz="2800" dirty="0" smtClean="0">
                <a:latin typeface="Courier New" pitchFamily="49" charset="0"/>
              </a:rPr>
              <a:t>[9];</a:t>
            </a:r>
          </a:p>
          <a:p>
            <a:r>
              <a:rPr lang="en-US" sz="2800" dirty="0" smtClean="0"/>
              <a:t>Data </a:t>
            </a:r>
            <a:r>
              <a:rPr lang="en-US" sz="2800" dirty="0" err="1" smtClean="0"/>
              <a:t>No.Telepon</a:t>
            </a:r>
            <a:r>
              <a:rPr lang="en-US" sz="2800" dirty="0" smtClean="0"/>
              <a:t>, </a:t>
            </a:r>
            <a:r>
              <a:rPr lang="en-US" sz="2800" dirty="0" err="1" smtClean="0"/>
              <a:t>misalkan</a:t>
            </a:r>
            <a:r>
              <a:rPr lang="en-US" sz="2800" dirty="0" smtClean="0"/>
              <a:t> no </a:t>
            </a:r>
            <a:r>
              <a:rPr lang="en-US" sz="2800" dirty="0" err="1" smtClean="0"/>
              <a:t>telpon</a:t>
            </a:r>
            <a:r>
              <a:rPr lang="en-US" sz="2800" dirty="0" smtClean="0"/>
              <a:t> max 12 </a:t>
            </a:r>
            <a:r>
              <a:rPr lang="en-US" sz="2800" dirty="0" err="1" smtClean="0"/>
              <a:t>karakter</a:t>
            </a:r>
            <a:endParaRPr lang="en-US" sz="2800" dirty="0" smtClean="0"/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</a:rPr>
              <a:t>char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notelp</a:t>
            </a:r>
            <a:r>
              <a:rPr lang="en-US" sz="2400" dirty="0" smtClean="0">
                <a:latin typeface="Courier New" pitchFamily="49" charset="0"/>
              </a:rPr>
              <a:t>[13];</a:t>
            </a:r>
            <a:endParaRPr lang="en-US" sz="2400" dirty="0" smtClean="0"/>
          </a:p>
          <a:p>
            <a:r>
              <a:rPr lang="en-US" sz="2800" dirty="0" smtClean="0"/>
              <a:t>Data 5 </a:t>
            </a:r>
            <a:r>
              <a:rPr lang="en-US" sz="2800" dirty="0" err="1" smtClean="0"/>
              <a:t>urut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 	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x[5];</a:t>
            </a:r>
          </a:p>
          <a:p>
            <a:r>
              <a:rPr lang="en-US" sz="2400" dirty="0" smtClean="0"/>
              <a:t>Data 100 </a:t>
            </a:r>
            <a:r>
              <a:rPr lang="en-US" sz="2400" dirty="0" err="1" smtClean="0"/>
              <a:t>urut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</a:rPr>
              <a:t>float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terserah</a:t>
            </a:r>
            <a:r>
              <a:rPr lang="en-US" sz="2400" dirty="0" smtClean="0">
                <a:latin typeface="Courier New" pitchFamily="49" charset="0"/>
              </a:rPr>
              <a:t>[100];</a:t>
            </a:r>
          </a:p>
          <a:p>
            <a:pPr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Array: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char  </a:t>
            </a:r>
            <a:r>
              <a:rPr lang="en-US" sz="2800" dirty="0" smtClean="0">
                <a:latin typeface="Courier New" pitchFamily="49" charset="0"/>
              </a:rPr>
              <a:t>x[8] = {‘</a:t>
            </a:r>
            <a:r>
              <a:rPr lang="en-US" sz="2800" dirty="0" err="1" smtClean="0">
                <a:latin typeface="Courier New" pitchFamily="49" charset="0"/>
              </a:rPr>
              <a:t>a’,’y’,’a’,’m</a:t>
            </a:r>
            <a:r>
              <a:rPr lang="en-US" sz="2800" dirty="0" smtClean="0">
                <a:latin typeface="Courier New" pitchFamily="49" charset="0"/>
              </a:rPr>
              <a:t>’};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36192" y="4876800"/>
          <a:ext cx="6096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a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y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a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m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\0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7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4255742" y="1852450"/>
            <a:ext cx="642928" cy="54724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992" y="365760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Array: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char  </a:t>
            </a:r>
            <a:r>
              <a:rPr lang="en-US" sz="2800" dirty="0" smtClean="0">
                <a:latin typeface="Courier New" pitchFamily="49" charset="0"/>
              </a:rPr>
              <a:t>x[8] = “BSI”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36192" y="4876800"/>
          <a:ext cx="6096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B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S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I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\0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\0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7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4255742" y="1852450"/>
            <a:ext cx="642928" cy="54724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992" y="365760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Array: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char  </a:t>
            </a:r>
            <a:r>
              <a:rPr lang="en-US" sz="2800" dirty="0" smtClean="0">
                <a:latin typeface="Courier New" pitchFamily="49" charset="0"/>
              </a:rPr>
              <a:t>x[8];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x[0] = ‘B’;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x[1] = ‘S’;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x[2] = ‘I’;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36192" y="4876800"/>
          <a:ext cx="6096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B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S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I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?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?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?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?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?</a:t>
                      </a:r>
                      <a:endParaRPr lang="en-US" sz="48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7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4255742" y="1852450"/>
            <a:ext cx="642928" cy="54724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992" y="365760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Array: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char  </a:t>
            </a:r>
            <a:r>
              <a:rPr lang="en-US" sz="2800" dirty="0" smtClean="0">
                <a:latin typeface="Courier New" pitchFamily="49" charset="0"/>
              </a:rPr>
              <a:t>x[8];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</a:rPr>
              <a:t>strcpy</a:t>
            </a:r>
            <a:r>
              <a:rPr lang="en-US" sz="2800" dirty="0" smtClean="0">
                <a:latin typeface="Courier New" pitchFamily="49" charset="0"/>
              </a:rPr>
              <a:t>(x, “</a:t>
            </a:r>
            <a:r>
              <a:rPr lang="en-US" sz="2800" dirty="0" err="1" smtClean="0">
                <a:latin typeface="Courier New" pitchFamily="49" charset="0"/>
              </a:rPr>
              <a:t>Kuliah</a:t>
            </a:r>
            <a:r>
              <a:rPr lang="en-US" sz="2800" dirty="0" smtClean="0">
                <a:latin typeface="Courier New" pitchFamily="49" charset="0"/>
              </a:rPr>
              <a:t>”);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36192" y="4876800"/>
          <a:ext cx="6096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K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u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l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/>
                        <a:t>i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a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h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\0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?</a:t>
                      </a:r>
                      <a:endParaRPr lang="en-US" sz="48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7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4255742" y="1852450"/>
            <a:ext cx="642928" cy="54724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992" y="365760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Array: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x[8] = {2,5,7,9,10,14};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dan Pemrograman C++ - Array | Agung Sasongko, M.Kom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36192" y="48768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2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5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7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9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/>
                        <a:t>10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14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0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/>
                        <a:t>0</a:t>
                      </a:r>
                      <a:endParaRPr lang="en-US" sz="4400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7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4255742" y="1852450"/>
            <a:ext cx="642928" cy="54724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992" y="365760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1413</Words>
  <Application>Microsoft Office PowerPoint</Application>
  <PresentationFormat>On-screen Show (4:3)</PresentationFormat>
  <Paragraphs>641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Algoritma dan Pemrograman 1 C++</vt:lpstr>
      <vt:lpstr>Pengertian Array (Larik)</vt:lpstr>
      <vt:lpstr>Deklarasi Variabel Array satu dimensi</vt:lpstr>
      <vt:lpstr>Contoh Pembuatan:</vt:lpstr>
      <vt:lpstr>Contoh Pengisian Array:</vt:lpstr>
      <vt:lpstr>Contoh Pengisian Array:</vt:lpstr>
      <vt:lpstr>Contoh Pengisian Array:</vt:lpstr>
      <vt:lpstr>Contoh Pengisian Array:</vt:lpstr>
      <vt:lpstr>Contoh Pengisian Array:</vt:lpstr>
      <vt:lpstr>Contoh Pengisian Array:</vt:lpstr>
      <vt:lpstr>Membaca isi Array</vt:lpstr>
      <vt:lpstr>Latihan 1</vt:lpstr>
      <vt:lpstr>Latihan 1</vt:lpstr>
      <vt:lpstr>Jawaban Latihan 1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Array Multidimensi</vt:lpstr>
      <vt:lpstr>Contoh deklarasi</vt:lpstr>
      <vt:lpstr>Contoh Kasus:</vt:lpstr>
      <vt:lpstr>Slide 28</vt:lpstr>
      <vt:lpstr>Slide 29</vt:lpstr>
      <vt:lpstr>Slide 30</vt:lpstr>
      <vt:lpstr>Slide 31</vt:lpstr>
      <vt:lpstr>Contoh Kasus:</vt:lpstr>
      <vt:lpstr>Slide 33</vt:lpstr>
      <vt:lpstr>Slide 34</vt:lpstr>
      <vt:lpstr>Latihan:</vt:lpstr>
      <vt:lpstr>Slide 36</vt:lpstr>
      <vt:lpstr>Slide 37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1 C++</dc:title>
  <dc:creator>agoenxz21</dc:creator>
  <cp:lastModifiedBy>agoenxz21</cp:lastModifiedBy>
  <cp:revision>85</cp:revision>
  <dcterms:created xsi:type="dcterms:W3CDTF">2012-11-08T14:08:31Z</dcterms:created>
  <dcterms:modified xsi:type="dcterms:W3CDTF">2013-02-24T14:26:50Z</dcterms:modified>
</cp:coreProperties>
</file>