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Lst>
  <p:notesMasterIdLst>
    <p:notesMasterId r:id="rId5"/>
  </p:notesMasterIdLst>
  <p:sldIdLst>
    <p:sldId id="256" r:id="rId4"/>
    <p:sldId id="257" r:id="rId6"/>
    <p:sldId id="300" r:id="rId7"/>
    <p:sldId id="301" r:id="rId8"/>
    <p:sldId id="302" r:id="rId9"/>
    <p:sldId id="299" r:id="rId10"/>
    <p:sldId id="292" r:id="rId11"/>
    <p:sldId id="293" r:id="rId12"/>
    <p:sldId id="294" r:id="rId13"/>
    <p:sldId id="296" r:id="rId14"/>
    <p:sldId id="297" r:id="rId15"/>
    <p:sldId id="298" r:id="rId16"/>
  </p:sldIdLst>
  <p:sldSz cx="12192000" cy="6858000"/>
  <p:notesSz cx="6858000" cy="9144000"/>
  <p:embeddedFontLst>
    <p:embeddedFont>
      <p:font typeface="Arial Black" panose="020B0A04020102020204" pitchFamily="34" charset="0"/>
      <p:regular r:id="rId20"/>
      <p:bold r:id="rId21"/>
    </p:embeddedFont>
    <p:embeddedFont>
      <p:font typeface="Open Sans Condensed"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1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9"/>
        <p:cNvGrpSpPr/>
        <p:nvPr/>
      </p:nvGrpSpPr>
      <p:grpSpPr>
        <a:xfrm>
          <a:off x="0" y="0"/>
          <a:ext cx="0" cy="0"/>
          <a:chOff x="0" y="0"/>
          <a:chExt cx="0" cy="0"/>
        </a:xfrm>
      </p:grpSpPr>
      <p:sp>
        <p:nvSpPr>
          <p:cNvPr id="30" name="Google Shape;30;p23"/>
          <p:cNvSpPr txBox="1">
            <a:spLocks noGrp="1"/>
          </p:cNvSpPr>
          <p:nvPr>
            <p:ph type="ctrTitle"/>
          </p:nvPr>
        </p:nvSpPr>
        <p:spPr>
          <a:xfrm>
            <a:off x="3962400" y="1828800"/>
            <a:ext cx="80264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3"/>
          <p:cNvSpPr txBox="1">
            <a:spLocks noGrp="1"/>
          </p:cNvSpPr>
          <p:nvPr>
            <p:ph type="subTitle" idx="1"/>
          </p:nvPr>
        </p:nvSpPr>
        <p:spPr>
          <a:xfrm>
            <a:off x="3962400" y="4267200"/>
            <a:ext cx="80264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2" name="Google Shape;32;p23"/>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3" name="Google Shape;33;p2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4" name="Google Shape;34;p2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7"/>
        <p:cNvGrpSpPr/>
        <p:nvPr/>
      </p:nvGrpSpPr>
      <p:grpSpPr>
        <a:xfrm>
          <a:off x="0" y="0"/>
          <a:ext cx="0" cy="0"/>
          <a:chOff x="0" y="0"/>
          <a:chExt cx="0" cy="0"/>
        </a:xfrm>
      </p:grpSpPr>
      <p:sp>
        <p:nvSpPr>
          <p:cNvPr id="108" name="Google Shape;108;p3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110" name="Google Shape;110;p3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11"/>
        <p:cNvGrpSpPr/>
        <p:nvPr/>
      </p:nvGrpSpPr>
      <p:grpSpPr>
        <a:xfrm>
          <a:off x="0" y="0"/>
          <a:ext cx="0" cy="0"/>
          <a:chOff x="0" y="0"/>
          <a:chExt cx="0" cy="0"/>
        </a:xfrm>
      </p:grpSpPr>
      <p:sp>
        <p:nvSpPr>
          <p:cNvPr id="112" name="Google Shape;112;p34"/>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115" name="Google Shape;115;p3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116"/>
        <p:cNvGrpSpPr/>
        <p:nvPr/>
      </p:nvGrpSpPr>
      <p:grpSpPr>
        <a:xfrm>
          <a:off x="0" y="0"/>
          <a:ext cx="0" cy="0"/>
          <a:chOff x="0" y="0"/>
          <a:chExt cx="0" cy="0"/>
        </a:xfrm>
      </p:grpSpPr>
      <p:sp>
        <p:nvSpPr>
          <p:cNvPr id="117" name="Google Shape;117;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p:txBody>
      </p:sp>
      <p:sp>
        <p:nvSpPr>
          <p:cNvPr id="119" name="Google Shape;119;p3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p:txBody>
      </p:sp>
      <p:sp>
        <p:nvSpPr>
          <p:cNvPr id="120" name="Google Shape;120;p3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p:txBody>
      </p:sp>
      <p:sp>
        <p:nvSpPr>
          <p:cNvPr id="121" name="Google Shape;121;p3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p:txBody>
      </p:sp>
      <p:sp>
        <p:nvSpPr>
          <p:cNvPr id="122" name="Google Shape;122;p3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124" name="Google Shape;124;p3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6"/>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20"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p:txBody>
      </p:sp>
      <p:sp>
        <p:nvSpPr>
          <p:cNvPr id="128" name="Google Shape;128;p36"/>
          <p:cNvSpPr txBox="1">
            <a:spLocks noGrp="1"/>
          </p:cNvSpPr>
          <p:nvPr>
            <p:ph type="body" idx="2"/>
          </p:nvPr>
        </p:nvSpPr>
        <p:spPr>
          <a:xfrm>
            <a:off x="6197600" y="1981200"/>
            <a:ext cx="53848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20"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p:txBody>
      </p:sp>
      <p:sp>
        <p:nvSpPr>
          <p:cNvPr id="129" name="Google Shape;129;p36"/>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131" name="Google Shape;131;p3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2"/>
        <p:cNvGrpSpPr/>
        <p:nvPr/>
      </p:nvGrpSpPr>
      <p:grpSpPr>
        <a:xfrm>
          <a:off x="0" y="0"/>
          <a:ext cx="0" cy="0"/>
          <a:chOff x="0" y="0"/>
          <a:chExt cx="0" cy="0"/>
        </a:xfrm>
      </p:grpSpPr>
      <p:sp>
        <p:nvSpPr>
          <p:cNvPr id="133" name="Google Shape;133;p3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p:txBody>
      </p:sp>
      <p:sp>
        <p:nvSpPr>
          <p:cNvPr id="135" name="Google Shape;135;p37"/>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137" name="Google Shape;137;p3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4" name="Google Shape;54;p2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56" name="Google Shape;56;p2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a:spLocks noGrp="1"/>
          </p:cNvSpPr>
          <p:nvPr>
            <p:ph type="body" idx="1"/>
          </p:nvPr>
        </p:nvSpPr>
        <p:spPr>
          <a:xfrm>
            <a:off x="609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0" name="Google Shape;60;p26"/>
          <p:cNvSpPr txBox="1">
            <a:spLocks noGrp="1"/>
          </p:cNvSpPr>
          <p:nvPr>
            <p:ph type="body" idx="2"/>
          </p:nvPr>
        </p:nvSpPr>
        <p:spPr>
          <a:xfrm>
            <a:off x="6197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1" name="Google Shape;61;p26"/>
          <p:cNvSpPr txBox="1">
            <a:spLocks noGrp="1"/>
          </p:cNvSpPr>
          <p:nvPr>
            <p:ph type="body" idx="3"/>
          </p:nvPr>
        </p:nvSpPr>
        <p:spPr>
          <a:xfrm>
            <a:off x="609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2" name="Google Shape;62;p26"/>
          <p:cNvSpPr txBox="1">
            <a:spLocks noGrp="1"/>
          </p:cNvSpPr>
          <p:nvPr>
            <p:ph type="body" idx="4"/>
          </p:nvPr>
        </p:nvSpPr>
        <p:spPr>
          <a:xfrm>
            <a:off x="6197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3" name="Google Shape;63;p26"/>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64" name="Google Shape;64;p2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Open Sans Condensed" panose="020B0806030504020204" pitchFamily="2" charset="0"/>
                <a:ea typeface="Open Sans Condensed" panose="020B0806030504020204" pitchFamily="2" charset="0"/>
                <a:cs typeface="Open Sans Condensed" panose="020B0806030504020204" pitchFamily="2" charset="0"/>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65" name="Google Shape;65;p2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matchingName="Title, Text, and 2 Content">
  <p:cSld name="TEXT_AND_TWO_OBJECTS">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27"/>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69" name="Google Shape;69;p27"/>
          <p:cNvSpPr txBox="1">
            <a:spLocks noGrp="1"/>
          </p:cNvSpPr>
          <p:nvPr>
            <p:ph type="body" idx="2"/>
          </p:nvPr>
        </p:nvSpPr>
        <p:spPr>
          <a:xfrm>
            <a:off x="6197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70" name="Google Shape;70;p27"/>
          <p:cNvSpPr txBox="1">
            <a:spLocks noGrp="1"/>
          </p:cNvSpPr>
          <p:nvPr>
            <p:ph type="body" idx="3"/>
          </p:nvPr>
        </p:nvSpPr>
        <p:spPr>
          <a:xfrm>
            <a:off x="6197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71" name="Google Shape;71;p27"/>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72" name="Google Shape;72;p2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73" name="Google Shape;73;p2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anose="020B0806030504020204" pitchFamily="2" charset="0"/>
                <a:ea typeface="Open Sans Condensed" panose="020B0806030504020204" pitchFamily="2" charset="0"/>
                <a:cs typeface="Open Sans Condensed" panose="020B0806030504020204"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77" name="Google Shape;77;p28"/>
          <p:cNvSpPr txBox="1">
            <a:spLocks noGrp="1"/>
          </p:cNvSpPr>
          <p:nvPr>
            <p:ph type="body" idx="2"/>
          </p:nvPr>
        </p:nvSpPr>
        <p:spPr>
          <a:xfrm>
            <a:off x="6197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78" name="Google Shape;78;p28"/>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80" name="Google Shape;80;p2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29"/>
          <p:cNvSpPr txBox="1">
            <a:spLocks noGrp="1"/>
          </p:cNvSpPr>
          <p:nvPr>
            <p:ph type="title"/>
          </p:nvPr>
        </p:nvSpPr>
        <p:spPr>
          <a:xfrm rot="5400000">
            <a:off x="7505700" y="1790700"/>
            <a:ext cx="54102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a:spLocks noGrp="1"/>
          </p:cNvSpPr>
          <p:nvPr>
            <p:ph type="body" idx="1"/>
          </p:nvPr>
        </p:nvSpPr>
        <p:spPr>
          <a:xfrm rot="5400000">
            <a:off x="1917700" y="-850900"/>
            <a:ext cx="5410200" cy="80264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84" name="Google Shape;84;p29"/>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86" name="Google Shape;86;p2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a:spLocks noGrp="1"/>
          </p:cNvSpPr>
          <p:nvPr>
            <p:ph type="body" idx="1"/>
          </p:nvPr>
        </p:nvSpPr>
        <p:spPr>
          <a:xfrm rot="5400000">
            <a:off x="4152900" y="-1562100"/>
            <a:ext cx="3886200" cy="10972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90" name="Google Shape;90;p30"/>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92" name="Google Shape;92;p3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93"/>
        <p:cNvGrpSpPr/>
        <p:nvPr/>
      </p:nvGrpSpPr>
      <p:grpSpPr>
        <a:xfrm>
          <a:off x="0" y="0"/>
          <a:ext cx="0" cy="0"/>
          <a:chOff x="0" y="0"/>
          <a:chExt cx="0" cy="0"/>
        </a:xfrm>
      </p:grpSpPr>
      <p:sp>
        <p:nvSpPr>
          <p:cNvPr id="94" name="Google Shape;94;p3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1"/>
          <p:cNvSpPr>
            <a:spLocks noGrp="1"/>
          </p:cNvSpPr>
          <p:nvPr>
            <p:ph type="pic" idx="2"/>
          </p:nvPr>
        </p:nvSpPr>
        <p:spPr>
          <a:xfrm>
            <a:off x="2389717" y="612775"/>
            <a:ext cx="7315200" cy="4114800"/>
          </a:xfrm>
          <a:prstGeom prst="rect">
            <a:avLst/>
          </a:prstGeom>
          <a:noFill/>
          <a:ln>
            <a:noFill/>
          </a:ln>
        </p:spPr>
      </p:sp>
      <p:sp>
        <p:nvSpPr>
          <p:cNvPr id="96" name="Google Shape;96;p3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p:txBody>
      </p:sp>
      <p:sp>
        <p:nvSpPr>
          <p:cNvPr id="97" name="Google Shape;97;p31"/>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99" name="Google Shape;99;p3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100"/>
        <p:cNvGrpSpPr/>
        <p:nvPr/>
      </p:nvGrpSpPr>
      <p:grpSpPr>
        <a:xfrm>
          <a:off x="0" y="0"/>
          <a:ext cx="0" cy="0"/>
          <a:chOff x="0" y="0"/>
          <a:chExt cx="0" cy="0"/>
        </a:xfrm>
      </p:grpSpPr>
      <p:sp>
        <p:nvSpPr>
          <p:cNvPr id="101" name="Google Shape;101;p3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p:txBody>
      </p:sp>
      <p:sp>
        <p:nvSpPr>
          <p:cNvPr id="103" name="Google Shape;103;p3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p:txBody>
      </p:sp>
      <p:sp>
        <p:nvSpPr>
          <p:cNvPr id="104" name="Google Shape;104;p3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a:p>
        </p:txBody>
      </p:sp>
      <p:sp>
        <p:nvSpPr>
          <p:cNvPr id="106" name="Google Shape;106;p3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4" Type="http://schemas.openxmlformats.org/officeDocument/2006/relationships/theme" Target="../theme/theme2.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0" y="0"/>
            <a:ext cx="12192000" cy="6858000"/>
            <a:chOff x="0" y="0"/>
            <a:chExt cx="5760" cy="4320"/>
          </a:xfrm>
        </p:grpSpPr>
        <p:sp>
          <p:nvSpPr>
            <p:cNvPr id="11" name="Google Shape;11;p22"/>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2" name="Google Shape;12;p22"/>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3" name="Google Shape;13;p22"/>
            <p:cNvGrpSpPr/>
            <p:nvPr/>
          </p:nvGrpSpPr>
          <p:grpSpPr>
            <a:xfrm>
              <a:off x="0" y="672"/>
              <a:ext cx="1806" cy="1989"/>
              <a:chOff x="0" y="672"/>
              <a:chExt cx="1806" cy="1989"/>
            </a:xfrm>
          </p:grpSpPr>
          <p:sp>
            <p:nvSpPr>
              <p:cNvPr id="14" name="Google Shape;14;p22"/>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5" name="Google Shape;15;p22"/>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6" name="Google Shape;16;p22"/>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7" name="Google Shape;17;p22"/>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8" name="Google Shape;18;p22"/>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9" name="Google Shape;19;p22"/>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0" name="Google Shape;20;p22"/>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1" name="Google Shape;21;p22"/>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2" name="Google Shape;22;p22"/>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22"/>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sp>
        <p:nvSpPr>
          <p:cNvPr id="24" name="Google Shape;24;p22"/>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5" name="Google Shape;25;p22"/>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6" name="Google Shape;26;p22"/>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7" name="Google Shape;27;p2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8" name="Google Shape;28;p2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2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7" name="Google Shape;37;p2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0" marR="0" lvl="1"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2pPr>
            <a:lvl3pPr marL="0" marR="0" lvl="2"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3pPr>
            <a:lvl4pPr marL="0" marR="0" lvl="3"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4pPr>
            <a:lvl5pPr marL="0" marR="0" lvl="4"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5pPr>
            <a:lvl6pPr marL="0" marR="0" lvl="5"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6pPr>
            <a:lvl7pPr marL="0" marR="0" lvl="6"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7pPr>
            <a:lvl8pPr marL="0" marR="0" lvl="7"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8pPr>
            <a:lvl9pPr marL="0" marR="0" lvl="8" indent="0" algn="r" rtl="0">
              <a:lnSpc>
                <a:spcPct val="100000"/>
              </a:lnSpc>
              <a:spcBef>
                <a:spcPts val="0"/>
              </a:spcBef>
              <a:spcAft>
                <a:spcPts val="0"/>
              </a:spcAft>
              <a:buClr>
                <a:schemeClr val="dk1"/>
              </a:buClr>
              <a:buSzPts val="1200"/>
              <a:buFont typeface="Arial Black" panose="020B0A04020102020204"/>
              <a:buNone/>
              <a:defRPr sz="1200" b="0" i="0" u="none">
                <a:solidFill>
                  <a:schemeClr val="dk1"/>
                </a:solidFill>
                <a:latin typeface="Arial Black" panose="020B0A04020102020204"/>
                <a:ea typeface="Arial Black" panose="020B0A04020102020204"/>
                <a:cs typeface="Arial Black" panose="020B0A04020102020204"/>
                <a:sym typeface="Arial Black" panose="020B0A04020102020204"/>
              </a:defRPr>
            </a:lvl9pPr>
          </a:lstStyle>
          <a:p>
            <a:fld id="{00000000-1234-1234-1234-123412341234}" type="slidenum">
              <a:rPr lang="en-US" smtClean="0"/>
            </a:fld>
            <a:endParaRPr lang="en-US" sz="140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8" name="Google Shape;38;p24"/>
          <p:cNvGrpSpPr/>
          <p:nvPr/>
        </p:nvGrpSpPr>
        <p:grpSpPr>
          <a:xfrm>
            <a:off x="0" y="0"/>
            <a:ext cx="12192000" cy="546100"/>
            <a:chOff x="0" y="0"/>
            <a:chExt cx="5760" cy="344"/>
          </a:xfrm>
        </p:grpSpPr>
        <p:sp>
          <p:nvSpPr>
            <p:cNvPr id="39" name="Google Shape;39;p24"/>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0" name="Google Shape;40;p24"/>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1" name="Google Shape;41;p24"/>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2" name="Google Shape;42;p24"/>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3" name="Google Shape;43;p24"/>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4" name="Google Shape;44;p24"/>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 name="Google Shape;45;p24"/>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6" name="Google Shape;46;p24"/>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7" name="Google Shape;47;p24"/>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48" name="Google Shape;48;p24"/>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9" name="Google Shape;49;p24"/>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0" name="Google Shape;50;p2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Open Sans Condensed" panose="020B0806030504020204" pitchFamily="2" charset="0"/>
          <a:ea typeface="Open Sans Condensed" panose="020B0806030504020204" pitchFamily="2" charset="0"/>
          <a:cs typeface="Open Sans Condensed" panose="020B0806030504020204" pitchFamily="2"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Open Sans Condensed" panose="020B0806030504020204" pitchFamily="2" charset="0"/>
          <a:ea typeface="Open Sans Condensed" panose="020B0806030504020204" pitchFamily="2" charset="0"/>
          <a:cs typeface="Open Sans Condensed" panose="020B0806030504020204" pitchFamily="2"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4495800" y="1828800"/>
            <a:ext cx="6019800" cy="2209800"/>
          </a:xfrm>
          <a:prstGeom prst="rect">
            <a:avLst/>
          </a:prstGeom>
          <a:noFill/>
          <a:ln>
            <a:noFill/>
          </a:ln>
        </p:spPr>
        <p:txBody>
          <a:bodyPr spcFirstLastPara="1" wrap="square" lIns="91425" tIns="45700" rIns="91425" bIns="45700" anchor="ctr" anchorCtr="0">
            <a:noAutofit/>
          </a:bodyPr>
          <a:lstStyle/>
          <a:p>
            <a:pPr>
              <a:buClr>
                <a:srgbClr val="FFFFFF"/>
              </a:buClr>
              <a:buSzPts val="4000"/>
            </a:pPr>
            <a:r>
              <a:rPr lang="en-US" dirty="0"/>
              <a:t>SYSTEM DESIGN </a:t>
            </a:r>
            <a:br>
              <a:rPr lang="en-US" dirty="0"/>
            </a:br>
            <a:r>
              <a:rPr lang="en-US" dirty="0"/>
              <a:t>(DESAIN SISTEM)</a:t>
            </a:r>
            <a:endParaRPr lang="en-US" dirty="0"/>
          </a:p>
        </p:txBody>
      </p:sp>
      <p:sp>
        <p:nvSpPr>
          <p:cNvPr id="144" name="Google Shape;144;p1"/>
          <p:cNvSpPr txBox="1">
            <a:spLocks noGrp="1"/>
          </p:cNvSpPr>
          <p:nvPr>
            <p:ph type="subTitle" idx="1"/>
          </p:nvPr>
        </p:nvSpPr>
        <p:spPr>
          <a:xfrm>
            <a:off x="1828800" y="4267200"/>
            <a:ext cx="6019800" cy="1752600"/>
          </a:xfrm>
          <a:prstGeom prst="rect">
            <a:avLst/>
          </a:prstGeom>
          <a:noFill/>
          <a:ln>
            <a:noFill/>
          </a:ln>
        </p:spPr>
        <p:txBody>
          <a:bodyPr spcFirstLastPara="1" wrap="square" lIns="91425" tIns="45700" rIns="91425" bIns="45700" anchor="t" anchorCtr="0">
            <a:noAutofit/>
          </a:bodyPr>
          <a:lstStyle/>
          <a:p>
            <a:pPr marL="0" indent="0">
              <a:spcBef>
                <a:spcPts val="0"/>
              </a:spcBef>
            </a:pPr>
          </a:p>
          <a:p>
            <a:pPr marL="0" indent="0">
              <a:spcBef>
                <a:spcPts val="480"/>
              </a:spcBef>
              <a:buSzPts val="1800"/>
            </a:pPr>
            <a:r>
              <a:rPr lang="en-US" sz="2400"/>
              <a:t>INFORMATIKA - SMA KRISTEN KANAAN</a:t>
            </a:r>
            <a:endParaRPr lang="en-US" sz="2400"/>
          </a:p>
          <a:p>
            <a:pPr marL="0" indent="0">
              <a:spcBef>
                <a:spcPts val="480"/>
              </a:spcBef>
              <a:buSzPts val="1800"/>
            </a:pPr>
            <a:r>
              <a:rPr lang="en-US" sz="2400"/>
              <a:t>Kristian </a:t>
            </a:r>
            <a:r>
              <a:rPr lang="en-US" sz="2400"/>
              <a:t>Reformis, S.Kom</a:t>
            </a:r>
            <a:endParaRPr lang="en-US" sz="2400"/>
          </a:p>
          <a:p>
            <a:pPr marL="0" indent="0">
              <a:spcBef>
                <a:spcPts val="480"/>
              </a:spcBef>
              <a:buSzPts val="1800"/>
            </a:pPr>
            <a:endParaRPr lang="en-US" sz="2400"/>
          </a:p>
          <a:p>
            <a:pPr marL="0" indent="0">
              <a:spcBef>
                <a:spcPts val="480"/>
              </a:spcBef>
              <a:buSzPts val="1800"/>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FLOWCHART</a:t>
            </a:r>
            <a:endParaRPr dirty="0"/>
          </a:p>
        </p:txBody>
      </p:sp>
      <p:sp>
        <p:nvSpPr>
          <p:cNvPr id="151" name="Google Shape;151;p2"/>
          <p:cNvSpPr txBox="1">
            <a:spLocks noGrp="1"/>
          </p:cNvSpPr>
          <p:nvPr>
            <p:ph type="body" idx="1"/>
          </p:nvPr>
        </p:nvSpPr>
        <p:spPr>
          <a:xfrm>
            <a:off x="505460" y="1485900"/>
            <a:ext cx="11181715" cy="49980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dirty="0">
                <a:latin typeface="Open Sans Condensed Light" panose="020B0306030504020204" charset="0"/>
                <a:cs typeface="Open Sans Condensed Light" panose="020B0306030504020204" charset="0"/>
              </a:rPr>
              <a:t>Flowchart atau bagan alur adalah diagram yang menampilkan langkah-langkah dan keputusan untuk melakukan sebuah proses dari suatu program. Setiap langkah digambarkan dalam bentuk diagram dan dihubungkan dengan garis atau arah panah.</a:t>
            </a:r>
            <a:endParaRPr dirty="0">
              <a:latin typeface="Open Sans Condensed Light" panose="020B0306030504020204" charset="0"/>
              <a:cs typeface="Open Sans Condensed Light" panose="020B0306030504020204" charset="0"/>
            </a:endParaRPr>
          </a:p>
          <a:p>
            <a:pPr marL="342900" indent="-342900" algn="l">
              <a:spcBef>
                <a:spcPts val="0"/>
              </a:spcBef>
              <a:buSzPts val="1800"/>
            </a:pPr>
            <a:r>
              <a:rPr dirty="0">
                <a:latin typeface="Open Sans Condensed Light" panose="020B0306030504020204" charset="0"/>
                <a:cs typeface="Open Sans Condensed Light" panose="020B0306030504020204" charset="0"/>
              </a:rPr>
              <a:t>Flowchart berperan penting dalam memutuskan sebuah langkah atau fungsionalitas dari sebuah proyek pembuatan program yang melibatkan banyak orang sekaligus. Selain itu dengan menggunakan bagan alur proses dari sebuah program akan lebih jelas, ringkas, dan mengurangi kemungkinan untuk salah penafsiran. Penggunaan flowchart dalam dunia pemrograman juga merupakan cara yang bagus untuk menghubungkan antara kebutuhan teknis dan non-teknis.</a:t>
            </a:r>
            <a:endParaRPr dirty="0">
              <a:latin typeface="Open Sans Condensed Light" panose="020B0306030504020204" charset="0"/>
              <a:cs typeface="Open Sans Condensed Light" panose="020B0306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P spid="151" grpId="0" build="p"/>
      <p:bldP spid="151"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SIMBOL FLOWCHART</a:t>
            </a:r>
            <a:endParaRPr dirty="0"/>
          </a:p>
        </p:txBody>
      </p:sp>
      <p:sp>
        <p:nvSpPr>
          <p:cNvPr id="2" name="Text Placeholder 1"/>
          <p:cNvSpPr/>
          <p:nvPr>
            <p:ph type="body" idx="1"/>
          </p:nvPr>
        </p:nvSpPr>
        <p:spPr/>
        <p:txBody>
          <a:bodyPr/>
          <a:p>
            <a:endParaRPr lang="en-US"/>
          </a:p>
        </p:txBody>
      </p:sp>
      <p:pic>
        <p:nvPicPr>
          <p:cNvPr id="3" name="Picture 2"/>
          <p:cNvPicPr>
            <a:picLocks noChangeAspect="1"/>
          </p:cNvPicPr>
          <p:nvPr/>
        </p:nvPicPr>
        <p:blipFill>
          <a:blip r:embed="rId1"/>
          <a:stretch>
            <a:fillRect/>
          </a:stretch>
        </p:blipFill>
        <p:spPr>
          <a:xfrm>
            <a:off x="2019935" y="1197610"/>
            <a:ext cx="8152130" cy="5453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CONTOH FLOWCHART</a:t>
            </a:r>
            <a:endParaRPr dirty="0"/>
          </a:p>
        </p:txBody>
      </p:sp>
      <p:sp>
        <p:nvSpPr>
          <p:cNvPr id="2" name="Text Placeholder 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4440555" y="0"/>
            <a:ext cx="4001770" cy="6851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PRE - TEST</a:t>
            </a:r>
            <a:endParaRPr lang="en-US" dirty="0"/>
          </a:p>
        </p:txBody>
      </p:sp>
      <p:sp>
        <p:nvSpPr>
          <p:cNvPr id="151" name="Google Shape;151;p2"/>
          <p:cNvSpPr txBox="1">
            <a:spLocks noGrp="1"/>
          </p:cNvSpPr>
          <p:nvPr>
            <p:ph type="body" idx="1"/>
          </p:nvPr>
        </p:nvSpPr>
        <p:spPr>
          <a:xfrm>
            <a:off x="505460" y="1485900"/>
            <a:ext cx="11181715" cy="49980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Bagaimana jikalau sekolah ini tidak memiliki proses, aturan atau langkah dalam pendaftaran, pembayaran, pembelajaran dan kelulusan?</a:t>
            </a:r>
            <a:endParaRPr lang="en-US" dirty="0">
              <a:latin typeface="Open Sans Condensed Light" panose="020B0306030504020204" charset="0"/>
              <a:cs typeface="Open Sans Condensed Light" panose="020B0306030504020204" charset="0"/>
            </a:endParaRPr>
          </a:p>
          <a:p>
            <a:pPr marL="342900" indent="-342900" algn="l">
              <a:spcBef>
                <a:spcPts val="0"/>
              </a:spcBef>
              <a:buSzPts val="1800"/>
            </a:pPr>
            <a:endParaRPr lang="en-US" dirty="0">
              <a:latin typeface="Open Sans Condensed Light" panose="020B0306030504020204" charset="0"/>
              <a:cs typeface="Open Sans Condensed Light" panose="020B0306030504020204" charset="0"/>
            </a:endParaRPr>
          </a:p>
          <a:p>
            <a:pPr marL="342900" indent="-342900" algn="l">
              <a:spcBef>
                <a:spcPts val="0"/>
              </a:spcBef>
              <a:buSzPts val="1800"/>
            </a:pPr>
            <a:r>
              <a:rPr lang="en-US" dirty="0">
                <a:latin typeface="Open Sans Condensed Light" panose="020B0306030504020204" charset="0"/>
                <a:cs typeface="Open Sans Condensed Light" panose="020B0306030504020204" charset="0"/>
              </a:rPr>
              <a:t>Setelah menjawab pertanyaan diatas hubungkan kebutuhan akan sistem dalam sekolah ini?</a:t>
            </a:r>
            <a:endParaRPr lang="en-US" dirty="0">
              <a:latin typeface="Open Sans Condensed Light" panose="020B0306030504020204" charset="0"/>
              <a:cs typeface="Open Sans Condensed Light" panose="020B0306030504020204" charset="0"/>
            </a:endParaRPr>
          </a:p>
          <a:p>
            <a:pPr marL="342900" indent="-342900" algn="l">
              <a:spcBef>
                <a:spcPts val="0"/>
              </a:spcBef>
              <a:buSzPts val="1800"/>
            </a:pPr>
            <a:endParaRPr lang="en-US" dirty="0">
              <a:latin typeface="Open Sans Condensed Light" panose="020B0306030504020204" charset="0"/>
              <a:cs typeface="Open Sans Condensed Light" panose="020B0306030504020204" charset="0"/>
            </a:endParaRPr>
          </a:p>
          <a:p>
            <a:pPr marL="342900" indent="-342900" algn="l">
              <a:spcBef>
                <a:spcPts val="0"/>
              </a:spcBef>
              <a:buSzPts val="1800"/>
            </a:pPr>
            <a:r>
              <a:rPr lang="en-US" dirty="0">
                <a:latin typeface="Open Sans Condensed Light" panose="020B0306030504020204" charset="0"/>
                <a:cs typeface="Open Sans Condensed Light" panose="020B0306030504020204" charset="0"/>
              </a:rPr>
              <a:t>Menurutmu, Apakah itu sistem? </a:t>
            </a:r>
            <a:endParaRPr lang="en-US" dirty="0">
              <a:latin typeface="Open Sans Condensed Light" panose="020B0306030504020204" charset="0"/>
              <a:cs typeface="Open Sans Condensed Light" panose="020B0306030504020204" charset="0"/>
            </a:endParaRPr>
          </a:p>
          <a:p>
            <a:pPr marL="342900" indent="-342900" algn="l">
              <a:spcBef>
                <a:spcPts val="0"/>
              </a:spcBef>
              <a:buSzPts val="1800"/>
            </a:pPr>
            <a:r>
              <a:rPr lang="en-US" i="1" dirty="0">
                <a:latin typeface="Open Sans Condensed Light" panose="020B0306030504020204" charset="0"/>
                <a:cs typeface="Open Sans Condensed Light" panose="020B0306030504020204" charset="0"/>
              </a:rPr>
              <a:t>Sistem merupakan sekumpulan elemen, himpunan dari suatu unsur, komponen fungsional yang saling berhubungan dan berinteraksi satu sama lain untuk mencapai tujuan yang diharapkan.</a:t>
            </a:r>
            <a:endParaRPr lang="en-US" i="1" dirty="0">
              <a:latin typeface="Open Sans Condensed Light" panose="020B0306030504020204" charset="0"/>
              <a:cs typeface="Open Sans Condensed Light" panose="020B0306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151"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KETERHUBUNGAN SISTEM</a:t>
            </a:r>
            <a:endParaRPr lang="en-US" dirty="0"/>
          </a:p>
        </p:txBody>
      </p:sp>
      <p:sp>
        <p:nvSpPr>
          <p:cNvPr id="151" name="Google Shape;151;p2"/>
          <p:cNvSpPr txBox="1">
            <a:spLocks noGrp="1"/>
          </p:cNvSpPr>
          <p:nvPr>
            <p:ph type="body" idx="1"/>
          </p:nvPr>
        </p:nvSpPr>
        <p:spPr>
          <a:xfrm>
            <a:off x="505460" y="5003800"/>
            <a:ext cx="4183380" cy="14801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Sistem Politik</a:t>
            </a:r>
            <a:endParaRPr lang="en-US" dirty="0">
              <a:latin typeface="Open Sans Condensed Light" panose="020B0306030504020204" charset="0"/>
              <a:cs typeface="Open Sans Condensed Light" panose="020B0306030504020204" charset="0"/>
            </a:endParaRPr>
          </a:p>
        </p:txBody>
      </p:sp>
      <p:pic>
        <p:nvPicPr>
          <p:cNvPr id="2" name="Picture 1"/>
          <p:cNvPicPr>
            <a:picLocks noChangeAspect="1"/>
          </p:cNvPicPr>
          <p:nvPr/>
        </p:nvPicPr>
        <p:blipFill>
          <a:blip r:embed="rId1"/>
          <a:stretch>
            <a:fillRect/>
          </a:stretch>
        </p:blipFill>
        <p:spPr>
          <a:xfrm>
            <a:off x="505460" y="1867535"/>
            <a:ext cx="4183380" cy="2910840"/>
          </a:xfrm>
          <a:prstGeom prst="rect">
            <a:avLst/>
          </a:prstGeom>
        </p:spPr>
      </p:pic>
      <p:pic>
        <p:nvPicPr>
          <p:cNvPr id="3" name="Picture 2"/>
          <p:cNvPicPr>
            <a:picLocks noChangeAspect="1"/>
          </p:cNvPicPr>
          <p:nvPr/>
        </p:nvPicPr>
        <p:blipFill>
          <a:blip r:embed="rId2"/>
          <a:stretch>
            <a:fillRect/>
          </a:stretch>
        </p:blipFill>
        <p:spPr>
          <a:xfrm>
            <a:off x="7252970" y="1867535"/>
            <a:ext cx="4351655" cy="2902585"/>
          </a:xfrm>
          <a:prstGeom prst="rect">
            <a:avLst/>
          </a:prstGeom>
        </p:spPr>
      </p:pic>
      <p:sp>
        <p:nvSpPr>
          <p:cNvPr id="4" name="Google Shape;151;p2"/>
          <p:cNvSpPr txBox="1">
            <a:spLocks noGrp="1"/>
          </p:cNvSpPr>
          <p:nvPr/>
        </p:nvSpPr>
        <p:spPr>
          <a:xfrm>
            <a:off x="7252970" y="5003800"/>
            <a:ext cx="4183380" cy="148018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14325" algn="l" rtl="0">
              <a:lnSpc>
                <a:spcPct val="100000"/>
              </a:lnSpc>
              <a:spcBef>
                <a:spcPts val="360"/>
              </a:spcBef>
              <a:spcAft>
                <a:spcPts val="0"/>
              </a:spcAft>
              <a:buClr>
                <a:schemeClr val="lt2"/>
              </a:buClr>
              <a:buSzPts val="1350"/>
              <a:buFont typeface="Noto Sans Symbols"/>
              <a:buChar char="■"/>
              <a:defRPr sz="3200" b="0" i="0" u="none" strike="noStrike" cap="none">
                <a:solidFill>
                  <a:schemeClr val="dk1"/>
                </a:solidFill>
                <a:latin typeface="Open Sans Condensed" panose="020B0806030504020204" pitchFamily="2" charset="0"/>
                <a:ea typeface="Open Sans Condensed" panose="020B0806030504020204" pitchFamily="2" charset="0"/>
                <a:cs typeface="Open Sans Condensed" panose="020B0806030504020204" pitchFamily="2" charset="0"/>
                <a:sym typeface="Arial" panose="020B0604020202020204"/>
              </a:defRPr>
            </a:lvl1pPr>
            <a:lvl2pPr marL="914400" marR="0" lvl="1" indent="-320040" algn="l" rtl="0">
              <a:lnSpc>
                <a:spcPct val="100000"/>
              </a:lnSpc>
              <a:spcBef>
                <a:spcPts val="360"/>
              </a:spcBef>
              <a:spcAft>
                <a:spcPts val="0"/>
              </a:spcAft>
              <a:buClr>
                <a:schemeClr val="accent2"/>
              </a:buClr>
              <a:buSzPts val="1440"/>
              <a:buFont typeface="Noto Sans Symbols"/>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02895" algn="l" rtl="0">
              <a:lnSpc>
                <a:spcPct val="100000"/>
              </a:lnSpc>
              <a:spcBef>
                <a:spcPts val="360"/>
              </a:spcBef>
              <a:spcAft>
                <a:spcPts val="0"/>
              </a:spcAft>
              <a:buClr>
                <a:schemeClr val="lt2"/>
              </a:buClr>
              <a:buSzPts val="1170"/>
              <a:buFont typeface="Noto Sans Symbols"/>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08610" algn="l" rtl="0">
              <a:lnSpc>
                <a:spcPct val="100000"/>
              </a:lnSpc>
              <a:spcBef>
                <a:spcPts val="360"/>
              </a:spcBef>
              <a:spcAft>
                <a:spcPts val="0"/>
              </a:spcAft>
              <a:buClr>
                <a:schemeClr val="accent2"/>
              </a:buClr>
              <a:buSzPts val="126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Sistem Pemerintahan</a:t>
            </a:r>
            <a:endParaRPr lang="en-US" dirty="0">
              <a:latin typeface="Open Sans Condensed Light" panose="020B0306030504020204" charset="0"/>
              <a:cs typeface="Open Sans Condensed Light" panose="020B0306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151" grpId="1" build="p"/>
      <p:bldP spid="4" grpId="0" build="p"/>
      <p:bldP spid="4"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KETERHUBUNGAN SISTEM</a:t>
            </a:r>
            <a:endParaRPr lang="en-US" dirty="0"/>
          </a:p>
        </p:txBody>
      </p:sp>
      <p:sp>
        <p:nvSpPr>
          <p:cNvPr id="151" name="Google Shape;151;p2"/>
          <p:cNvSpPr txBox="1">
            <a:spLocks noGrp="1"/>
          </p:cNvSpPr>
          <p:nvPr>
            <p:ph type="body" idx="1"/>
          </p:nvPr>
        </p:nvSpPr>
        <p:spPr>
          <a:xfrm>
            <a:off x="505460" y="5003800"/>
            <a:ext cx="4183380" cy="14801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Ideologi</a:t>
            </a:r>
            <a:endParaRPr lang="en-US" dirty="0">
              <a:latin typeface="Open Sans Condensed Light" panose="020B0306030504020204" charset="0"/>
              <a:cs typeface="Open Sans Condensed Light" panose="020B0306030504020204" charset="0"/>
            </a:endParaRPr>
          </a:p>
        </p:txBody>
      </p:sp>
      <p:sp>
        <p:nvSpPr>
          <p:cNvPr id="4" name="Google Shape;151;p2"/>
          <p:cNvSpPr txBox="1">
            <a:spLocks noGrp="1"/>
          </p:cNvSpPr>
          <p:nvPr/>
        </p:nvSpPr>
        <p:spPr>
          <a:xfrm>
            <a:off x="7252970" y="5003800"/>
            <a:ext cx="4183380" cy="148018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14325" algn="l" rtl="0">
              <a:lnSpc>
                <a:spcPct val="100000"/>
              </a:lnSpc>
              <a:spcBef>
                <a:spcPts val="360"/>
              </a:spcBef>
              <a:spcAft>
                <a:spcPts val="0"/>
              </a:spcAft>
              <a:buClr>
                <a:schemeClr val="lt2"/>
              </a:buClr>
              <a:buSzPts val="1350"/>
              <a:buFont typeface="Noto Sans Symbols"/>
              <a:buChar char="■"/>
              <a:defRPr sz="3200" b="0" i="0" u="none" strike="noStrike" cap="none">
                <a:solidFill>
                  <a:schemeClr val="dk1"/>
                </a:solidFill>
                <a:latin typeface="Open Sans Condensed" panose="020B0806030504020204" pitchFamily="2" charset="0"/>
                <a:ea typeface="Open Sans Condensed" panose="020B0806030504020204" pitchFamily="2" charset="0"/>
                <a:cs typeface="Open Sans Condensed" panose="020B0806030504020204" pitchFamily="2" charset="0"/>
                <a:sym typeface="Arial" panose="020B0604020202020204"/>
              </a:defRPr>
            </a:lvl1pPr>
            <a:lvl2pPr marL="914400" marR="0" lvl="1" indent="-320040" algn="l" rtl="0">
              <a:lnSpc>
                <a:spcPct val="100000"/>
              </a:lnSpc>
              <a:spcBef>
                <a:spcPts val="360"/>
              </a:spcBef>
              <a:spcAft>
                <a:spcPts val="0"/>
              </a:spcAft>
              <a:buClr>
                <a:schemeClr val="accent2"/>
              </a:buClr>
              <a:buSzPts val="1440"/>
              <a:buFont typeface="Noto Sans Symbols"/>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02895" algn="l" rtl="0">
              <a:lnSpc>
                <a:spcPct val="100000"/>
              </a:lnSpc>
              <a:spcBef>
                <a:spcPts val="360"/>
              </a:spcBef>
              <a:spcAft>
                <a:spcPts val="0"/>
              </a:spcAft>
              <a:buClr>
                <a:schemeClr val="lt2"/>
              </a:buClr>
              <a:buSzPts val="1170"/>
              <a:buFont typeface="Noto Sans Symbols"/>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08610" algn="l" rtl="0">
              <a:lnSpc>
                <a:spcPct val="100000"/>
              </a:lnSpc>
              <a:spcBef>
                <a:spcPts val="360"/>
              </a:spcBef>
              <a:spcAft>
                <a:spcPts val="0"/>
              </a:spcAft>
              <a:buClr>
                <a:schemeClr val="accent2"/>
              </a:buClr>
              <a:buSzPts val="126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Sistem Pemerintahan</a:t>
            </a:r>
            <a:endParaRPr lang="en-US" dirty="0">
              <a:latin typeface="Open Sans Condensed Light" panose="020B0306030504020204" charset="0"/>
              <a:cs typeface="Open Sans Condensed Light" panose="020B0306030504020204" charset="0"/>
            </a:endParaRPr>
          </a:p>
        </p:txBody>
      </p:sp>
      <p:pic>
        <p:nvPicPr>
          <p:cNvPr id="7" name="Picture 6"/>
          <p:cNvPicPr>
            <a:picLocks noChangeAspect="1"/>
          </p:cNvPicPr>
          <p:nvPr/>
        </p:nvPicPr>
        <p:blipFill>
          <a:blip r:embed="rId1"/>
          <a:stretch>
            <a:fillRect/>
          </a:stretch>
        </p:blipFill>
        <p:spPr>
          <a:xfrm>
            <a:off x="505460" y="1831340"/>
            <a:ext cx="4796155" cy="3195955"/>
          </a:xfrm>
          <a:prstGeom prst="rect">
            <a:avLst/>
          </a:prstGeom>
        </p:spPr>
      </p:pic>
      <p:pic>
        <p:nvPicPr>
          <p:cNvPr id="8" name="Picture 7"/>
          <p:cNvPicPr>
            <a:picLocks noChangeAspect="1"/>
          </p:cNvPicPr>
          <p:nvPr/>
        </p:nvPicPr>
        <p:blipFill>
          <a:blip r:embed="rId2"/>
          <a:stretch>
            <a:fillRect/>
          </a:stretch>
        </p:blipFill>
        <p:spPr>
          <a:xfrm>
            <a:off x="7252970" y="1793240"/>
            <a:ext cx="4110355" cy="2903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151" grpId="1" build="p"/>
      <p:bldP spid="4" grpId="0" build="p"/>
      <p:bldP spid="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KETERHUBUNGAN SISTEM</a:t>
            </a:r>
            <a:endParaRPr lang="en-US" dirty="0"/>
          </a:p>
        </p:txBody>
      </p:sp>
      <p:sp>
        <p:nvSpPr>
          <p:cNvPr id="151" name="Google Shape;151;p2"/>
          <p:cNvSpPr txBox="1">
            <a:spLocks noGrp="1"/>
          </p:cNvSpPr>
          <p:nvPr>
            <p:ph type="body" idx="1"/>
          </p:nvPr>
        </p:nvSpPr>
        <p:spPr>
          <a:xfrm>
            <a:off x="505460" y="2689225"/>
            <a:ext cx="4183380" cy="14801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Tesis </a:t>
            </a:r>
            <a:endParaRPr lang="en-US" dirty="0">
              <a:latin typeface="Open Sans Condensed Light" panose="020B0306030504020204" charset="0"/>
              <a:cs typeface="Open Sans Condensed Light" panose="020B0306030504020204" charset="0"/>
            </a:endParaRPr>
          </a:p>
        </p:txBody>
      </p:sp>
      <p:sp>
        <p:nvSpPr>
          <p:cNvPr id="4" name="Google Shape;151;p2"/>
          <p:cNvSpPr txBox="1">
            <a:spLocks noGrp="1"/>
          </p:cNvSpPr>
          <p:nvPr/>
        </p:nvSpPr>
        <p:spPr>
          <a:xfrm>
            <a:off x="7452360" y="2689225"/>
            <a:ext cx="4183380" cy="148018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14325" algn="l" rtl="0">
              <a:lnSpc>
                <a:spcPct val="100000"/>
              </a:lnSpc>
              <a:spcBef>
                <a:spcPts val="360"/>
              </a:spcBef>
              <a:spcAft>
                <a:spcPts val="0"/>
              </a:spcAft>
              <a:buClr>
                <a:schemeClr val="lt2"/>
              </a:buClr>
              <a:buSzPts val="1350"/>
              <a:buFont typeface="Noto Sans Symbols"/>
              <a:buChar char="■"/>
              <a:defRPr sz="3200" b="0" i="0" u="none" strike="noStrike" cap="none">
                <a:solidFill>
                  <a:schemeClr val="dk1"/>
                </a:solidFill>
                <a:latin typeface="Open Sans Condensed" panose="020B0806030504020204" pitchFamily="2" charset="0"/>
                <a:ea typeface="Open Sans Condensed" panose="020B0806030504020204" pitchFamily="2" charset="0"/>
                <a:cs typeface="Open Sans Condensed" panose="020B0806030504020204" pitchFamily="2" charset="0"/>
                <a:sym typeface="Arial" panose="020B0604020202020204"/>
              </a:defRPr>
            </a:lvl1pPr>
            <a:lvl2pPr marL="914400" marR="0" lvl="1" indent="-320040" algn="l" rtl="0">
              <a:lnSpc>
                <a:spcPct val="100000"/>
              </a:lnSpc>
              <a:spcBef>
                <a:spcPts val="360"/>
              </a:spcBef>
              <a:spcAft>
                <a:spcPts val="0"/>
              </a:spcAft>
              <a:buClr>
                <a:schemeClr val="accent2"/>
              </a:buClr>
              <a:buSzPts val="1440"/>
              <a:buFont typeface="Noto Sans Symbols"/>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02895" algn="l" rtl="0">
              <a:lnSpc>
                <a:spcPct val="100000"/>
              </a:lnSpc>
              <a:spcBef>
                <a:spcPts val="360"/>
              </a:spcBef>
              <a:spcAft>
                <a:spcPts val="0"/>
              </a:spcAft>
              <a:buClr>
                <a:schemeClr val="lt2"/>
              </a:buClr>
              <a:buSzPts val="1170"/>
              <a:buFont typeface="Noto Sans Symbols"/>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08610" algn="l" rtl="0">
              <a:lnSpc>
                <a:spcPct val="100000"/>
              </a:lnSpc>
              <a:spcBef>
                <a:spcPts val="360"/>
              </a:spcBef>
              <a:spcAft>
                <a:spcPts val="0"/>
              </a:spcAft>
              <a:buClr>
                <a:schemeClr val="accent2"/>
              </a:buClr>
              <a:buSzPts val="126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42900" indent="-342900" algn="l">
              <a:spcBef>
                <a:spcPts val="0"/>
              </a:spcBef>
              <a:buSzPts val="1800"/>
            </a:pPr>
            <a:r>
              <a:rPr lang="en-US" dirty="0">
                <a:latin typeface="Open Sans Condensed Light" panose="020B0306030504020204" charset="0"/>
                <a:cs typeface="Open Sans Condensed Light" panose="020B0306030504020204" charset="0"/>
              </a:rPr>
              <a:t>Antitesis</a:t>
            </a:r>
            <a:endParaRPr lang="en-US" dirty="0">
              <a:latin typeface="Open Sans Condensed Light" panose="020B0306030504020204" charset="0"/>
              <a:cs typeface="Open Sans Condensed Light" panose="020B0306030504020204" charset="0"/>
            </a:endParaRPr>
          </a:p>
        </p:txBody>
      </p:sp>
      <p:sp>
        <p:nvSpPr>
          <p:cNvPr id="2" name="Google Shape;151;p2"/>
          <p:cNvSpPr txBox="1">
            <a:spLocks noGrp="1"/>
          </p:cNvSpPr>
          <p:nvPr/>
        </p:nvSpPr>
        <p:spPr>
          <a:xfrm>
            <a:off x="4004310" y="4168775"/>
            <a:ext cx="4183380" cy="148018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14325" algn="l" rtl="0">
              <a:lnSpc>
                <a:spcPct val="100000"/>
              </a:lnSpc>
              <a:spcBef>
                <a:spcPts val="360"/>
              </a:spcBef>
              <a:spcAft>
                <a:spcPts val="0"/>
              </a:spcAft>
              <a:buClr>
                <a:schemeClr val="lt2"/>
              </a:buClr>
              <a:buSzPts val="1350"/>
              <a:buFont typeface="Noto Sans Symbols"/>
              <a:buChar char="■"/>
              <a:defRPr sz="3200" b="0" i="0" u="none" strike="noStrike" cap="none">
                <a:solidFill>
                  <a:schemeClr val="dk1"/>
                </a:solidFill>
                <a:latin typeface="Open Sans Condensed" panose="020B0806030504020204" pitchFamily="2" charset="0"/>
                <a:ea typeface="Open Sans Condensed" panose="020B0806030504020204" pitchFamily="2" charset="0"/>
                <a:cs typeface="Open Sans Condensed" panose="020B0806030504020204" pitchFamily="2" charset="0"/>
                <a:sym typeface="Arial" panose="020B0604020202020204"/>
              </a:defRPr>
            </a:lvl1pPr>
            <a:lvl2pPr marL="914400" marR="0" lvl="1" indent="-320040" algn="l" rtl="0">
              <a:lnSpc>
                <a:spcPct val="100000"/>
              </a:lnSpc>
              <a:spcBef>
                <a:spcPts val="360"/>
              </a:spcBef>
              <a:spcAft>
                <a:spcPts val="0"/>
              </a:spcAft>
              <a:buClr>
                <a:schemeClr val="accent2"/>
              </a:buClr>
              <a:buSzPts val="1440"/>
              <a:buFont typeface="Noto Sans Symbols"/>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02895" algn="l" rtl="0">
              <a:lnSpc>
                <a:spcPct val="100000"/>
              </a:lnSpc>
              <a:spcBef>
                <a:spcPts val="360"/>
              </a:spcBef>
              <a:spcAft>
                <a:spcPts val="0"/>
              </a:spcAft>
              <a:buClr>
                <a:schemeClr val="lt2"/>
              </a:buClr>
              <a:buSzPts val="1170"/>
              <a:buFont typeface="Noto Sans Symbols"/>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08610" algn="l" rtl="0">
              <a:lnSpc>
                <a:spcPct val="100000"/>
              </a:lnSpc>
              <a:spcBef>
                <a:spcPts val="360"/>
              </a:spcBef>
              <a:spcAft>
                <a:spcPts val="0"/>
              </a:spcAft>
              <a:buClr>
                <a:schemeClr val="accent2"/>
              </a:buClr>
              <a:buSzPts val="126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lt2"/>
              </a:buClr>
              <a:buSzPts val="18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42900" indent="-342900" algn="ctr">
              <a:spcBef>
                <a:spcPts val="0"/>
              </a:spcBef>
              <a:buSzPts val="1800"/>
            </a:pPr>
            <a:r>
              <a:rPr lang="en-US" dirty="0">
                <a:latin typeface="Open Sans Condensed Light" panose="020B0306030504020204" charset="0"/>
                <a:cs typeface="Open Sans Condensed Light" panose="020B0306030504020204" charset="0"/>
              </a:rPr>
              <a:t>Sintesis</a:t>
            </a:r>
            <a:endParaRPr lang="en-US" dirty="0">
              <a:latin typeface="Open Sans Condensed Light" panose="020B0306030504020204" charset="0"/>
              <a:cs typeface="Open Sans Condensed Light" panose="020B0306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151" grpId="1" build="p"/>
      <p:bldP spid="4" grpId="0" build="p"/>
      <p:bldP spid="4" grpId="1" build="p"/>
      <p:bldP spid="2" grpId="0" build="p"/>
      <p:bldP spid="2"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TUJUAN DAN GAMBARAN TAHAP</a:t>
            </a:r>
            <a:endParaRPr dirty="0"/>
          </a:p>
        </p:txBody>
      </p:sp>
      <p:sp>
        <p:nvSpPr>
          <p:cNvPr id="151" name="Google Shape;151;p2"/>
          <p:cNvSpPr txBox="1">
            <a:spLocks noGrp="1"/>
          </p:cNvSpPr>
          <p:nvPr>
            <p:ph type="body" idx="1"/>
          </p:nvPr>
        </p:nvSpPr>
        <p:spPr>
          <a:xfrm>
            <a:off x="505460" y="1485900"/>
            <a:ext cx="11181715" cy="49980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dirty="0">
                <a:latin typeface="Open Sans Condensed Light" panose="020B0306030504020204" charset="0"/>
                <a:cs typeface="Open Sans Condensed Light" panose="020B0306030504020204" charset="0"/>
              </a:rPr>
              <a:t>Tujuan dari desain sistem secara umum adalah untuk </a:t>
            </a:r>
            <a:r>
              <a:rPr b="1" dirty="0">
                <a:highlight>
                  <a:srgbClr val="FFFF00"/>
                </a:highlight>
                <a:latin typeface="Open Sans Condensed Light" panose="020B0306030504020204" charset="0"/>
                <a:cs typeface="Open Sans Condensed Light" panose="020B0306030504020204" charset="0"/>
              </a:rPr>
              <a:t>memberikan gambaran</a:t>
            </a:r>
            <a:r>
              <a:rPr lang="en-US" b="1" dirty="0">
                <a:highlight>
                  <a:srgbClr val="FFFF00"/>
                </a:highlight>
                <a:latin typeface="Open Sans Condensed Light" panose="020B0306030504020204" charset="0"/>
                <a:cs typeface="Open Sans Condensed Light" panose="020B0306030504020204" charset="0"/>
              </a:rPr>
              <a:t> </a:t>
            </a:r>
            <a:r>
              <a:rPr b="1" dirty="0">
                <a:highlight>
                  <a:srgbClr val="FFFF00"/>
                </a:highlight>
                <a:latin typeface="Open Sans Condensed Light" panose="020B0306030504020204" charset="0"/>
                <a:cs typeface="Open Sans Condensed Light" panose="020B0306030504020204" charset="0"/>
              </a:rPr>
              <a:t>secara umum kepada user tentang sistem yang baru</a:t>
            </a:r>
            <a:r>
              <a:rPr b="1" dirty="0">
                <a:latin typeface="Open Sans Condensed Light" panose="020B0306030504020204" charset="0"/>
                <a:cs typeface="Open Sans Condensed Light" panose="020B0306030504020204" charset="0"/>
              </a:rPr>
              <a:t>.</a:t>
            </a:r>
            <a:r>
              <a:rPr dirty="0">
                <a:latin typeface="Open Sans Condensed Light" panose="020B0306030504020204" charset="0"/>
                <a:cs typeface="Open Sans Condensed Light" panose="020B0306030504020204" charset="0"/>
              </a:rPr>
              <a:t> Desain sistem merupakan</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persiapan dari desain terinci dan mengidentifikasikan komponen-komponen sistem</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informasi yang akan didesain secara rinci. </a:t>
            </a:r>
            <a:r>
              <a:rPr b="1" dirty="0">
                <a:highlight>
                  <a:srgbClr val="FFFF00"/>
                </a:highlight>
                <a:latin typeface="Open Sans Condensed Light" panose="020B0306030504020204" charset="0"/>
                <a:cs typeface="Open Sans Condensed Light" panose="020B0306030504020204" charset="0"/>
              </a:rPr>
              <a:t>Desain terinci dimaksudkan untuk</a:t>
            </a:r>
            <a:r>
              <a:rPr lang="en-US" b="1" dirty="0">
                <a:highlight>
                  <a:srgbClr val="FFFF00"/>
                </a:highlight>
                <a:latin typeface="Open Sans Condensed Light" panose="020B0306030504020204" charset="0"/>
                <a:cs typeface="Open Sans Condensed Light" panose="020B0306030504020204" charset="0"/>
              </a:rPr>
              <a:t> </a:t>
            </a:r>
            <a:r>
              <a:rPr b="1" dirty="0">
                <a:highlight>
                  <a:srgbClr val="FFFF00"/>
                </a:highlight>
                <a:latin typeface="Open Sans Condensed Light" panose="020B0306030504020204" charset="0"/>
                <a:cs typeface="Open Sans Condensed Light" panose="020B0306030504020204" charset="0"/>
              </a:rPr>
              <a:t>pemrograman komputer dan ahli teknik lainnya yang akan mengimplementasikan sistem.</a:t>
            </a:r>
            <a:r>
              <a:rPr lang="en-US" b="1" dirty="0">
                <a:highlight>
                  <a:srgbClr val="FFFF00"/>
                </a:highlight>
                <a:latin typeface="Open Sans Condensed Light" panose="020B0306030504020204" charset="0"/>
                <a:cs typeface="Open Sans Condensed Light" panose="020B0306030504020204" charset="0"/>
              </a:rPr>
              <a:t> </a:t>
            </a:r>
            <a:endParaRPr lang="en-US" b="1" dirty="0">
              <a:highlight>
                <a:srgbClr val="FFFF00"/>
              </a:highlight>
              <a:latin typeface="Open Sans Condensed Light" panose="020B0306030504020204" charset="0"/>
              <a:cs typeface="Open Sans Condensed Light" panose="020B0306030504020204" charset="0"/>
            </a:endParaRPr>
          </a:p>
          <a:p>
            <a:pPr marL="0" indent="0" algn="l">
              <a:spcBef>
                <a:spcPts val="0"/>
              </a:spcBef>
              <a:buSzPts val="1800"/>
              <a:buNone/>
            </a:pPr>
            <a:endParaRPr lang="en-US" b="1" dirty="0">
              <a:highlight>
                <a:srgbClr val="FFFF00"/>
              </a:highlight>
              <a:latin typeface="Open Sans Condensed Light" panose="020B0306030504020204" charset="0"/>
              <a:cs typeface="Open Sans Condensed Light" panose="020B0306030504020204" charset="0"/>
            </a:endParaRPr>
          </a:p>
          <a:p>
            <a:pPr marL="342900" indent="-342900" algn="l">
              <a:spcBef>
                <a:spcPts val="0"/>
              </a:spcBef>
              <a:buSzPts val="1800"/>
            </a:pPr>
            <a:r>
              <a:rPr dirty="0">
                <a:latin typeface="Open Sans Condensed Light" panose="020B0306030504020204" charset="0"/>
                <a:cs typeface="Open Sans Condensed Light" panose="020B0306030504020204" charset="0"/>
              </a:rPr>
              <a:t>Tahap desain sistem secara umum dilakukan setelah </a:t>
            </a:r>
            <a:r>
              <a:rPr b="1" dirty="0">
                <a:highlight>
                  <a:srgbClr val="FFFF00"/>
                </a:highlight>
                <a:latin typeface="Open Sans Condensed Light" panose="020B0306030504020204" charset="0"/>
                <a:cs typeface="Open Sans Condensed Light" panose="020B0306030504020204" charset="0"/>
              </a:rPr>
              <a:t>tahap analisis sistem</a:t>
            </a:r>
            <a:r>
              <a:rPr dirty="0">
                <a:latin typeface="Open Sans Condensed Light" panose="020B0306030504020204" charset="0"/>
                <a:cs typeface="Open Sans Condensed Light" panose="020B0306030504020204" charset="0"/>
              </a:rPr>
              <a:t> selesai</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dilakukan dan hasil analisis disetujui oleh manajemen.</a:t>
            </a:r>
            <a:endParaRPr dirty="0">
              <a:latin typeface="Open Sans Condensed Light" panose="020B0306030504020204" charset="0"/>
              <a:cs typeface="Open Sans Condensed Light" panose="020B0306030504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584960" y="457200"/>
            <a:ext cx="902335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TEKNIK DESAIN SISTEM SECARA UMUM</a:t>
            </a:r>
            <a:endParaRPr lang="en-US" dirty="0"/>
          </a:p>
        </p:txBody>
      </p:sp>
      <p:sp>
        <p:nvSpPr>
          <p:cNvPr id="151" name="Google Shape;151;p2"/>
          <p:cNvSpPr txBox="1">
            <a:spLocks noGrp="1"/>
          </p:cNvSpPr>
          <p:nvPr>
            <p:ph type="body" idx="1"/>
          </p:nvPr>
        </p:nvSpPr>
        <p:spPr>
          <a:xfrm>
            <a:off x="505460" y="1485900"/>
            <a:ext cx="11181715" cy="4998085"/>
          </a:xfrm>
          <a:prstGeom prst="rect">
            <a:avLst/>
          </a:prstGeom>
          <a:noFill/>
          <a:ln>
            <a:noFill/>
          </a:ln>
        </p:spPr>
        <p:txBody>
          <a:bodyPr spcFirstLastPara="1" wrap="square" lIns="91425" tIns="45700" rIns="91425" bIns="45700" anchor="t" anchorCtr="0">
            <a:noAutofit/>
          </a:bodyPr>
          <a:lstStyle/>
          <a:p>
            <a:pPr marL="342900" indent="-342900" algn="l">
              <a:spcBef>
                <a:spcPts val="0"/>
              </a:spcBef>
              <a:buSzPts val="1800"/>
            </a:pPr>
            <a:r>
              <a:rPr dirty="0">
                <a:latin typeface="Open Sans Condensed Light" panose="020B0306030504020204" charset="0"/>
                <a:cs typeface="Open Sans Condensed Light" panose="020B0306030504020204" charset="0"/>
              </a:rPr>
              <a:t>Pada desain sistem informasi, semua teknik-teknik yang digunakan di tahap</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analisis sistem dapat juga digunakan pada tahap ini, misal flowchart dan </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ormulir-</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formulir. Di samping itu terdapat beberapa teknik lain yang dapat diterapkan pada</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tahap desain sistem ini yiatu </a:t>
            </a:r>
            <a:r>
              <a:rPr b="1" dirty="0">
                <a:highlight>
                  <a:srgbClr val="FFFF00"/>
                </a:highlight>
                <a:latin typeface="Open Sans Condensed Light" panose="020B0306030504020204" charset="0"/>
                <a:cs typeface="Open Sans Condensed Light" panose="020B0306030504020204" charset="0"/>
              </a:rPr>
              <a:t>teknik sketsa</a:t>
            </a:r>
            <a:r>
              <a:rPr dirty="0">
                <a:latin typeface="Open Sans Condensed Light" panose="020B0306030504020204" charset="0"/>
                <a:cs typeface="Open Sans Condensed Light" panose="020B0306030504020204" charset="0"/>
              </a:rPr>
              <a:t> (dilakukan dengan menggunakan</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lembar kosong untuk sketsa desain) dan </a:t>
            </a:r>
            <a:r>
              <a:rPr b="1" dirty="0">
                <a:highlight>
                  <a:srgbClr val="FFFF00"/>
                </a:highlight>
                <a:latin typeface="Open Sans Condensed Light" panose="020B0306030504020204" charset="0"/>
                <a:cs typeface="Open Sans Condensed Light" panose="020B0306030504020204" charset="0"/>
              </a:rPr>
              <a:t>prototyping</a:t>
            </a:r>
            <a:r>
              <a:rPr dirty="0">
                <a:latin typeface="Open Sans Condensed Light" panose="020B0306030504020204" charset="0"/>
                <a:cs typeface="Open Sans Condensed Light" panose="020B0306030504020204" charset="0"/>
              </a:rPr>
              <a:t> (pembuatan </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suatu model</a:t>
            </a:r>
            <a:r>
              <a:rPr lang="en-US" dirty="0">
                <a:latin typeface="Open Sans Condensed Light" panose="020B0306030504020204" charset="0"/>
                <a:cs typeface="Open Sans Condensed Light" panose="020B0306030504020204" charset="0"/>
              </a:rPr>
              <a:t> </a:t>
            </a:r>
            <a:r>
              <a:rPr dirty="0">
                <a:latin typeface="Open Sans Condensed Light" panose="020B0306030504020204" charset="0"/>
                <a:cs typeface="Open Sans Condensed Light" panose="020B0306030504020204" charset="0"/>
              </a:rPr>
              <a:t>kerja dari sistem final) secepat mungkin.</a:t>
            </a:r>
            <a:endParaRPr dirty="0">
              <a:latin typeface="Open Sans Condensed Light" panose="020B0306030504020204" charset="0"/>
              <a:cs typeface="Open Sans Condensed Light" panose="020B0306030504020204" charset="0"/>
            </a:endParaRPr>
          </a:p>
          <a:p>
            <a:pPr marL="342900" indent="-342900" algn="l">
              <a:spcBef>
                <a:spcPts val="0"/>
              </a:spcBef>
              <a:buSzPts val="1800"/>
            </a:pPr>
            <a:endParaRPr dirty="0">
              <a:latin typeface="Open Sans Condensed Light" panose="020B0306030504020204" charset="0"/>
              <a:cs typeface="Open Sans Condensed Light" panose="020B0306030504020204" charset="0"/>
            </a:endParaRPr>
          </a:p>
          <a:p>
            <a:pPr marL="342900" indent="-342900" algn="l">
              <a:spcBef>
                <a:spcPts val="0"/>
              </a:spcBef>
              <a:buSzPts val="1800"/>
            </a:pPr>
            <a:r>
              <a:rPr sz="2800" dirty="0">
                <a:latin typeface="Open Sans Condensed Light" panose="020B0306030504020204" charset="0"/>
                <a:cs typeface="Open Sans Condensed Light" panose="020B0306030504020204" charset="0"/>
              </a:rPr>
              <a:t>Sistem prototype ini kemudian dapat diperiksa oleh user untuk menentukan</a:t>
            </a:r>
            <a:r>
              <a:rPr lang="en-US" sz="2800" dirty="0">
                <a:latin typeface="Open Sans Condensed Light" panose="020B0306030504020204" charset="0"/>
                <a:cs typeface="Open Sans Condensed Light" panose="020B0306030504020204" charset="0"/>
              </a:rPr>
              <a:t> </a:t>
            </a:r>
            <a:r>
              <a:rPr sz="2800" dirty="0">
                <a:latin typeface="Open Sans Condensed Light" panose="020B0306030504020204" charset="0"/>
                <a:cs typeface="Open Sans Condensed Light" panose="020B0306030504020204" charset="0"/>
              </a:rPr>
              <a:t>apakah sudah sesuai dengan yang diinginkan. Pendekatan prototype pada tah</a:t>
            </a:r>
            <a:r>
              <a:rPr lang="en-US" sz="2800" dirty="0">
                <a:latin typeface="Open Sans Condensed Light" panose="020B0306030504020204" charset="0"/>
                <a:cs typeface="Open Sans Condensed Light" panose="020B0306030504020204" charset="0"/>
              </a:rPr>
              <a:t>a</a:t>
            </a:r>
            <a:r>
              <a:rPr sz="2800" dirty="0">
                <a:latin typeface="Open Sans Condensed Light" panose="020B0306030504020204" charset="0"/>
                <a:cs typeface="Open Sans Condensed Light" panose="020B0306030504020204" charset="0"/>
              </a:rPr>
              <a:t>p</a:t>
            </a:r>
            <a:r>
              <a:rPr lang="en-US" sz="2800" dirty="0">
                <a:latin typeface="Open Sans Condensed Light" panose="020B0306030504020204" charset="0"/>
                <a:cs typeface="Open Sans Condensed Light" panose="020B0306030504020204" charset="0"/>
              </a:rPr>
              <a:t> </a:t>
            </a:r>
            <a:r>
              <a:rPr sz="2800" dirty="0">
                <a:latin typeface="Open Sans Condensed Light" panose="020B0306030504020204" charset="0"/>
                <a:cs typeface="Open Sans Condensed Light" panose="020B0306030504020204" charset="0"/>
              </a:rPr>
              <a:t>desain sistem ini disebut dengan design by prototyping. Prototype di review </a:t>
            </a:r>
            <a:r>
              <a:rPr lang="en-US" sz="2800" dirty="0">
                <a:latin typeface="Open Sans Condensed Light" panose="020B0306030504020204" charset="0"/>
                <a:cs typeface="Open Sans Condensed Light" panose="020B0306030504020204" charset="0"/>
              </a:rPr>
              <a:t>oleh </a:t>
            </a:r>
            <a:r>
              <a:rPr sz="2800" dirty="0">
                <a:latin typeface="Open Sans Condensed Light" panose="020B0306030504020204" charset="0"/>
                <a:cs typeface="Open Sans Condensed Light" panose="020B0306030504020204" charset="0"/>
              </a:rPr>
              <a:t>user, perubahan-perubahan baru kemudian di kembangkan. Proses ini disebut</a:t>
            </a:r>
            <a:r>
              <a:rPr lang="en-US" sz="2800" dirty="0">
                <a:latin typeface="Open Sans Condensed Light" panose="020B0306030504020204" charset="0"/>
                <a:cs typeface="Open Sans Condensed Light" panose="020B0306030504020204" charset="0"/>
              </a:rPr>
              <a:t> </a:t>
            </a:r>
            <a:r>
              <a:rPr sz="2800" dirty="0">
                <a:latin typeface="Open Sans Condensed Light" panose="020B0306030504020204" charset="0"/>
                <a:cs typeface="Open Sans Condensed Light" panose="020B0306030504020204" charset="0"/>
              </a:rPr>
              <a:t>dengan prototype Loop</a:t>
            </a:r>
            <a:endParaRPr sz="2800" dirty="0">
              <a:latin typeface="Open Sans Condensed Light" panose="020B0306030504020204" charset="0"/>
              <a:cs typeface="Open Sans Condensed Light" panose="020B0306030504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584960" y="457200"/>
            <a:ext cx="902335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TEKNIK DESAIN SISTEM SECARA UMUM</a:t>
            </a:r>
            <a:endParaRPr lang="en-US" dirty="0"/>
          </a:p>
        </p:txBody>
      </p:sp>
      <p:sp>
        <p:nvSpPr>
          <p:cNvPr id="2" name="Text Placeholder 1"/>
          <p:cNvSpPr/>
          <p:nvPr>
            <p:ph type="body" idx="1"/>
          </p:nvPr>
        </p:nvSpPr>
        <p:spPr/>
        <p:txBody>
          <a:bodyPr/>
          <a:p>
            <a:endParaRPr lang="en-US"/>
          </a:p>
        </p:txBody>
      </p:sp>
      <p:pic>
        <p:nvPicPr>
          <p:cNvPr id="3" name="Picture 2"/>
          <p:cNvPicPr>
            <a:picLocks noChangeAspect="1"/>
          </p:cNvPicPr>
          <p:nvPr/>
        </p:nvPicPr>
        <p:blipFill>
          <a:blip r:embed="rId1"/>
          <a:stretch>
            <a:fillRect/>
          </a:stretch>
        </p:blipFill>
        <p:spPr>
          <a:xfrm>
            <a:off x="2653665" y="1485900"/>
            <a:ext cx="6884035" cy="5163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584960" y="457200"/>
            <a:ext cx="9023350" cy="10287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dirty="0"/>
              <a:t>TEKNIK DESAIN SISTEM SECARA UMUM</a:t>
            </a:r>
            <a:endParaRPr lang="en-US" dirty="0"/>
          </a:p>
        </p:txBody>
      </p:sp>
      <p:sp>
        <p:nvSpPr>
          <p:cNvPr id="2" name="Text Placeholder 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2606675" y="1694815"/>
            <a:ext cx="6980555" cy="5163185"/>
          </a:xfrm>
          <a:prstGeom prst="rect">
            <a:avLst/>
          </a:prstGeom>
        </p:spPr>
      </p:pic>
    </p:spTree>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2764</Words>
  <Application>WPS Presentation</Application>
  <PresentationFormat>Widescreen</PresentationFormat>
  <Paragraphs>61</Paragraphs>
  <Slides>12</Slides>
  <Notes>23</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12</vt:i4>
      </vt:variant>
    </vt:vector>
  </HeadingPairs>
  <TitlesOfParts>
    <vt:vector size="30" baseType="lpstr">
      <vt:lpstr>Arial</vt:lpstr>
      <vt:lpstr>SimSun</vt:lpstr>
      <vt:lpstr>Wingdings</vt:lpstr>
      <vt:lpstr>Arial</vt:lpstr>
      <vt:lpstr>Noto Sans Symbols</vt:lpstr>
      <vt:lpstr>Poppins ExtraLight</vt:lpstr>
      <vt:lpstr>Arial Black</vt:lpstr>
      <vt:lpstr>Open Sans Condensed</vt:lpstr>
      <vt:lpstr>Courier New</vt:lpstr>
      <vt:lpstr>Microsoft YaHei</vt:lpstr>
      <vt:lpstr>Droid Sans Fallback</vt:lpstr>
      <vt:lpstr>Arial Unicode MS</vt:lpstr>
      <vt:lpstr>Nunito Medium</vt:lpstr>
      <vt:lpstr>Open Sans Light</vt:lpstr>
      <vt:lpstr>Open Sans Condensed Light</vt:lpstr>
      <vt:lpstr>OpenSymbol</vt:lpstr>
      <vt:lpstr>1_Pixel</vt:lpstr>
      <vt:lpstr>Pixel</vt:lpstr>
      <vt:lpstr>GERBANG LOGIKA DAN ALJABAR BOOLEAN</vt:lpstr>
      <vt:lpstr>GERBANG LOGIKA</vt:lpstr>
      <vt:lpstr>PRE - TEST</vt:lpstr>
      <vt:lpstr>KETERHUBUNGAN SISTEM</vt:lpstr>
      <vt:lpstr>KETERHUBUNGAN SISTEM</vt:lpstr>
      <vt:lpstr>TUJUAN DAN GAMBARAN TAHAP</vt:lpstr>
      <vt:lpstr>TUJUAN DAN GAMBARAN TAHAP</vt:lpstr>
      <vt:lpstr>TEKNIK DESAIN SISTEM SECARA UMUM</vt:lpstr>
      <vt:lpstr>TEKNIK DESAIN SISTEM SECARA UMUM</vt:lpstr>
      <vt:lpstr>TUJUAN DAN GAMBARAN TAHAP</vt:lpstr>
      <vt:lpstr>FLOWCHART</vt:lpstr>
      <vt:lpstr>SIMBOL FLOWCHART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GERBANG LOGIKA DAN ALJABAR BOOLEAN</dc:title>
  <dc:creator>olbi</dc:creator>
  <cp:lastModifiedBy>tianreformis</cp:lastModifiedBy>
  <cp:revision>15</cp:revision>
  <dcterms:created xsi:type="dcterms:W3CDTF">2022-10-04T06:30:31Z</dcterms:created>
  <dcterms:modified xsi:type="dcterms:W3CDTF">2022-10-04T06:30:31Z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