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49" r:id="rId5"/>
    <p:sldId id="257" r:id="rId6"/>
    <p:sldId id="367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Barlow Semi Condensed Medium" panose="00000606000000000000" pitchFamily="2" charset="0"/>
      <p:regular r:id="rId25"/>
      <p:bold r:id="rId26"/>
      <p:italic r:id="rId27"/>
      <p:boldItalic r:id="rId28"/>
    </p:embeddedFont>
    <p:embeddedFont>
      <p:font typeface="Fira Code" pitchFamily="1" charset="0"/>
      <p:regular r:id="rId29"/>
      <p:bold r:id="rId30"/>
    </p:embeddedFont>
    <p:embeddedFont>
      <p:font typeface="Fjalla One" panose="020B0604020202020204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 panose="00000606000000000000"/>
              <a:ea typeface="Barlow Semi Condensed Medium" panose="00000606000000000000"/>
              <a:cs typeface="Barlow Semi Condensed Medium" panose="00000606000000000000"/>
              <a:sym typeface="Barlow Semi Condensed Medium" panose="000006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 panose="00000606000000000000"/>
              <a:buAutoNum type="arabicPeriod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 panose="00000506000000000000"/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</a:lstStyle>
          <a:p/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650560" y="8581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51400" y="1588770"/>
            <a:ext cx="4259580" cy="1791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 dirty="0">
                <a:solidFill>
                  <a:schemeClr val="dk2"/>
                </a:solidFill>
              </a:rPr>
              <a:t>LINGKUP SOAL PAS TIK XII</a:t>
            </a:r>
            <a:endParaRPr lang="en-US" altLang="en-GB"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974044" y="3333672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accent1"/>
                </a:solidFill>
              </a:rPr>
              <a:t>SMA KRISTEN KANAAN BANJARMASIN</a:t>
            </a:r>
            <a:endParaRPr lang="en-US" sz="1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b="1" dirty="0"/>
              <a:t>Kristian </a:t>
            </a:r>
            <a:r>
              <a:rPr lang="en-US" sz="1600" b="1" dirty="0" err="1"/>
              <a:t>Reformis</a:t>
            </a:r>
            <a:r>
              <a:rPr lang="en-US" sz="1600" b="1" dirty="0"/>
              <a:t>, </a:t>
            </a:r>
            <a:r>
              <a:rPr lang="en-US" sz="1600" b="1" dirty="0" err="1"/>
              <a:t>S.Kom</a:t>
            </a:r>
            <a:endParaRPr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#7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>
                <a:solidFill>
                  <a:schemeClr val="tx1"/>
                </a:solidFill>
              </a:rPr>
              <a:t>Sebutkan (C2)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296545" y="1723390"/>
            <a:ext cx="8550910" cy="2350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 marL="0" indent="0" algn="l"/>
            <a:r>
              <a:rPr lang="en-US" sz="2000">
                <a:solidFill>
                  <a:schemeClr val="tx1"/>
                </a:solidFill>
              </a:rPr>
              <a:t>Fungsi dan perbedaan dari Toolbox, Event Properties dan Name.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#7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>
                <a:solidFill>
                  <a:schemeClr val="tx1"/>
                </a:solidFill>
              </a:rPr>
              <a:t>Sebutkan (C2)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296545" y="1723390"/>
            <a:ext cx="8550910" cy="2350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 marL="0" indent="0" algn="l"/>
            <a:r>
              <a:rPr lang="en-US" sz="2000">
                <a:solidFill>
                  <a:schemeClr val="tx1"/>
                </a:solidFill>
              </a:rPr>
              <a:t>Fungsi dan kegunaan Toolbox TextBox, Button, RadioButton...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#7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 dirty="0">
                <a:solidFill>
                  <a:schemeClr val="tx1"/>
                </a:solidFill>
              </a:rPr>
              <a:t>(C6)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296545" y="2571750"/>
            <a:ext cx="8550910" cy="1501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 marL="0" indent="0" algn="l"/>
            <a:r>
              <a:rPr lang="en-US" sz="2000" dirty="0" err="1">
                <a:solidFill>
                  <a:schemeClr val="tx1"/>
                </a:solidFill>
              </a:rPr>
              <a:t>Jelaskan</a:t>
            </a:r>
            <a:r>
              <a:rPr lang="en-US" sz="2000" dirty="0">
                <a:solidFill>
                  <a:schemeClr val="tx1"/>
                </a:solidFill>
              </a:rPr>
              <a:t> function yang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Button yang </a:t>
            </a:r>
            <a:r>
              <a:rPr lang="en-US" sz="2000" dirty="0" err="1">
                <a:solidFill>
                  <a:schemeClr val="tx1"/>
                </a:solidFill>
              </a:rPr>
              <a:t>bercetak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hijau()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...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1586230"/>
            <a:ext cx="500062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#7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 dirty="0">
                <a:solidFill>
                  <a:schemeClr val="tx1"/>
                </a:solidFill>
              </a:rPr>
              <a:t>(C6)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296545" y="2571750"/>
            <a:ext cx="8550910" cy="1501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 marL="0" indent="0" algn="l"/>
            <a:r>
              <a:rPr lang="en-US" sz="2000" dirty="0" err="1">
                <a:solidFill>
                  <a:schemeClr val="tx1"/>
                </a:solidFill>
              </a:rPr>
              <a:t>Jelaskan</a:t>
            </a:r>
            <a:r>
              <a:rPr lang="en-US" sz="2000" dirty="0">
                <a:solidFill>
                  <a:schemeClr val="tx1"/>
                </a:solidFill>
              </a:rPr>
              <a:t> function() yang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Button yang </a:t>
            </a:r>
            <a:r>
              <a:rPr lang="en-US" sz="2000" dirty="0" err="1">
                <a:solidFill>
                  <a:schemeClr val="tx1"/>
                </a:solidFill>
              </a:rPr>
              <a:t>bercetak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...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1586230"/>
            <a:ext cx="500062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#7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 dirty="0">
                <a:solidFill>
                  <a:schemeClr val="tx1"/>
                </a:solidFill>
              </a:rPr>
              <a:t>(C5)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296545" y="1530276"/>
            <a:ext cx="8550910" cy="20829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Private Sub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btnHasilKurang_</a:t>
            </a:r>
            <a:r>
              <a:rPr lang="en-US" b="1" dirty="0" err="1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Click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(sender As Object, e As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EventArgs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) Handles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btnHasilKurang.Click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Fira Code" panose="020B0809050000020004" pitchFamily="1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Dim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angka1, angka2,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hasil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As Double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Fira Code" panose="020B0809050000020004" pitchFamily="1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       angka1 = 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Val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(txtAngka1.Text)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Fira Code" panose="020B0809050000020004" pitchFamily="1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       angka2 = Val(txtAngka2.Text)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Fira Code" panose="020B0809050000020004" pitchFamily="1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hasil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= angka1 - angka2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Fira Code" panose="020B0809050000020004" pitchFamily="1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txtHasil.Text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hasil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Fira Code" panose="020B0809050000020004" pitchFamily="1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Fira Code" panose="020B0809050000020004" pitchFamily="1" charset="0"/>
              </a:rPr>
              <a:t>    End Sub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/>
        </p:nvSpPr>
        <p:spPr>
          <a:xfrm>
            <a:off x="296545" y="3563056"/>
            <a:ext cx="7595430" cy="20829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 algn="l"/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Jelaskan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kegunaan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dari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 function() yang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bercetak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tebal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Asap Condensed" panose="020F0506030202060203"/>
              </a:rPr>
              <a:t>diatas</a:t>
            </a:r>
            <a:endParaRPr lang="en-US" sz="2400" dirty="0">
              <a:solidFill>
                <a:schemeClr val="tx1"/>
              </a:solidFill>
              <a:latin typeface="Asap Condensed" panose="020F050603020206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635" y="127635"/>
            <a:ext cx="9145270" cy="923925"/>
          </a:xfrm>
        </p:spPr>
        <p:txBody>
          <a:bodyPr anchor="ctr" anchorCtr="0"/>
          <a:lstStyle/>
          <a:p>
            <a:pPr algn="ctr"/>
            <a:r>
              <a:rPr lang="en-US" sz="4400"/>
              <a:t>PAS TIK</a:t>
            </a:r>
            <a:endParaRPr lang="en-US" sz="4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345" y="1132205"/>
            <a:ext cx="8702675" cy="3689350"/>
          </a:xfrm>
        </p:spPr>
        <p:txBody>
          <a:bodyPr anchor="t" anchorCtr="0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DURASI : 120 MENIT (2 JAM), Masih </a:t>
            </a:r>
            <a:r>
              <a:rPr lang="en-US" sz="2400" dirty="0" err="1">
                <a:solidFill>
                  <a:schemeClr val="tx1"/>
                </a:solidFill>
              </a:rPr>
              <a:t>dievaluasi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JUMLAH SOAL : 30 PG + 2 ESSAY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POIN SOAL : </a:t>
            </a:r>
            <a:r>
              <a:rPr lang="en-US" sz="2400" b="1" dirty="0">
                <a:solidFill>
                  <a:schemeClr val="tx1"/>
                </a:solidFill>
              </a:rPr>
              <a:t>3 POINT PG</a:t>
            </a:r>
            <a:r>
              <a:rPr lang="en-US" sz="2400" dirty="0">
                <a:solidFill>
                  <a:schemeClr val="tx1"/>
                </a:solidFill>
              </a:rPr>
              <a:t> + </a:t>
            </a:r>
            <a:r>
              <a:rPr lang="en-US" sz="2400" b="1" dirty="0">
                <a:solidFill>
                  <a:schemeClr val="tx1"/>
                </a:solidFill>
              </a:rPr>
              <a:t>5 ESSAY</a:t>
            </a:r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KESULITAN : C1 - C6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C1 (MENGINGAT), C2 (MEMAHAMI), C3 (MENGAPLIKASIKAN), C4 (MENGANALISIS), C5 (EVALUASI), C6 (MENCIPTA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&gt;90% &gt;C4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LINGKUP SOAL</a:t>
            </a:r>
            <a:endParaRPr lang="en-US" altLang="en-GB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608330" y="1059180"/>
          <a:ext cx="7677150" cy="33147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612265"/>
                <a:gridCol w="2887345"/>
                <a:gridCol w="3177540"/>
              </a:tblGrid>
              <a:tr h="552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KD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Narasi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Jumlah Soal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3.1 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Logic Gate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3.2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sap Condensed" panose="020F0506030202060203" charset="0"/>
                          <a:cs typeface="Asap Condensed" panose="020F0506030202060203" charset="0"/>
                        </a:rPr>
                        <a:t>Proteus </a:t>
                      </a:r>
                      <a:endParaRPr lang="en-US" sz="1600" dirty="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3.3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Desain Sistem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 PG 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3.4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Flowchart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3.5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Visual Studio 2012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Asap Condensed" panose="020F0506030202060203" charset="0"/>
                          <a:cs typeface="Asap Condensed" panose="020F0506030202060203" charset="0"/>
                        </a:rPr>
                        <a:t>6 </a:t>
                      </a:r>
                      <a:r>
                        <a:rPr lang="en-US" sz="1600" dirty="0" err="1">
                          <a:latin typeface="Asap Condensed" panose="020F0506030202060203" charset="0"/>
                          <a:cs typeface="Asap Condensed" panose="020F0506030202060203" charset="0"/>
                        </a:rPr>
                        <a:t>Soal</a:t>
                      </a:r>
                      <a:r>
                        <a:rPr lang="en-US" sz="1600" dirty="0">
                          <a:latin typeface="Asap Condensed" panose="020F0506030202060203" charset="0"/>
                          <a:cs typeface="Asap Condensed" panose="020F0506030202060203" charset="0"/>
                        </a:rPr>
                        <a:t> PG + 2 </a:t>
                      </a:r>
                      <a:r>
                        <a:rPr lang="en-US" sz="1600" dirty="0" err="1">
                          <a:latin typeface="Asap Condensed" panose="020F0506030202060203" charset="0"/>
                          <a:cs typeface="Asap Condensed" panose="020F0506030202060203" charset="0"/>
                        </a:rPr>
                        <a:t>Soal</a:t>
                      </a:r>
                      <a:r>
                        <a:rPr lang="en-US" sz="1600" dirty="0">
                          <a:latin typeface="Asap Condensed" panose="020F0506030202060203" charset="0"/>
                          <a:cs typeface="Asap Condensed" panose="020F0506030202060203" charset="0"/>
                        </a:rPr>
                        <a:t> Essay</a:t>
                      </a:r>
                      <a:endParaRPr lang="en-US" sz="1600" dirty="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#1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2648585"/>
          </a:xfrm>
        </p:spPr>
        <p:txBody>
          <a:bodyPr anchor="t" anchorCtr="0"/>
          <a:lstStyle/>
          <a:p>
            <a:pPr marL="0" indent="0" algn="l"/>
            <a:r>
              <a:rPr lang="en-US" sz="2000" b="1">
                <a:solidFill>
                  <a:schemeClr val="tx1"/>
                </a:solidFill>
              </a:rPr>
              <a:t>Tentukanlah (C2)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1. Tabel yang dibuat dengan Logic Gate 4 input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#2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 dirty="0" err="1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Tentukanlah</a:t>
            </a:r>
            <a:r>
              <a:rPr lang="en-US" sz="2000" b="1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 (C2)</a:t>
            </a:r>
            <a:b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</a:b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Diagram </a:t>
            </a:r>
            <a:r>
              <a:rPr lang="en-US" sz="2000" dirty="0" err="1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Gerbang</a:t>
            </a: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Logika</a:t>
            </a: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Tabel</a:t>
            </a: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Kebenaran</a:t>
            </a: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....</a:t>
            </a:r>
            <a:b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</a:b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a. (A*B) + (C)</a:t>
            </a:r>
            <a:b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</a:b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b. ~(N+0) * (Q*R)</a:t>
            </a:r>
            <a:b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</a:b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c. ~(A) </a:t>
            </a:r>
            <a:b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</a:b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d. (A)*~(B+~~C)</a:t>
            </a:r>
            <a:b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</a:b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  <a:t>e</a:t>
            </a:r>
            <a: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  <a:sym typeface="+mn-ea"/>
              </a:rPr>
              <a:t>. (A)*~(E+~~D)+B+C (cukup buat diagram)</a:t>
            </a:r>
            <a:br>
              <a:rPr lang="en-US" sz="2000" dirty="0">
                <a:solidFill>
                  <a:schemeClr val="tx1"/>
                </a:solidFill>
                <a:latin typeface="Fira Code" panose="020B0809050000020004" pitchFamily="1" charset="0"/>
                <a:cs typeface="Fira Code" panose="020B0809050000020004" pitchFamily="1" charset="0"/>
              </a:rPr>
            </a:br>
            <a:endParaRPr lang="en-US" sz="2000" dirty="0">
              <a:solidFill>
                <a:schemeClr val="tx1"/>
              </a:solidFill>
              <a:latin typeface="Fira Code" panose="020B0809050000020004" pitchFamily="1" charset="0"/>
              <a:cs typeface="Fira Code" panose="020B0809050000020004" pitchFamily="1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#3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>
                <a:solidFill>
                  <a:schemeClr val="tx1"/>
                </a:solidFill>
              </a:rPr>
              <a:t>Jelaskan (C1)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		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a. Fungsi dari gambar berikut dalam Flowchart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  <a:sym typeface="+mn-ea"/>
              </a:rPr>
              <a:t>. Nama dan fungsi dari gambar berikut dalam Flowchart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1579245"/>
            <a:ext cx="107378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2758440"/>
            <a:ext cx="1105535" cy="744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#4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>
                <a:solidFill>
                  <a:schemeClr val="tx1"/>
                </a:solidFill>
              </a:rPr>
              <a:t>Evaluasi (C5)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	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553210"/>
            <a:ext cx="4040505" cy="818515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/>
        </p:nvSpPr>
        <p:spPr>
          <a:xfrm>
            <a:off x="390525" y="2525395"/>
            <a:ext cx="8521065" cy="2491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 marL="0" indent="0" algn="l"/>
            <a:r>
              <a:rPr lang="en-US" sz="2000">
                <a:solidFill>
                  <a:schemeClr val="tx1"/>
                </a:solidFill>
              </a:rPr>
              <a:t>Bagaimana cara menjalankan lampu ke 1, 3, 5, 7 secara bergantian dengan jangka waktu 0.5 detik....(bisa dijawab dengan penjelasan logis atau dengan code C++ pada CodeVision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#5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>
                <a:solidFill>
                  <a:schemeClr val="tx1"/>
                </a:solidFill>
              </a:rPr>
              <a:t>Buatlah (C6)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Sebuah flowchart untuk masuk ke aplikasi TikTok.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923925"/>
          </a:xfrm>
        </p:spPr>
        <p:txBody>
          <a:bodyPr/>
          <a:lstStyle/>
          <a:p>
            <a:pPr algn="ctr"/>
            <a:r>
              <a:rPr lang="en-US" sz="4400" b="1"/>
              <a:t>Contoh Soal #6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545" y="1080770"/>
            <a:ext cx="8550910" cy="3779520"/>
          </a:xfrm>
        </p:spPr>
        <p:txBody>
          <a:bodyPr anchor="t" anchorCtr="0"/>
          <a:lstStyle/>
          <a:p>
            <a:pPr marL="0" indent="0" algn="l"/>
            <a:r>
              <a:rPr lang="en-US" sz="2000" b="1">
                <a:solidFill>
                  <a:schemeClr val="tx1"/>
                </a:solidFill>
              </a:rPr>
              <a:t>Mengaplikasikan (C3)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1569720"/>
            <a:ext cx="2870835" cy="23495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/>
        </p:nvSpPr>
        <p:spPr>
          <a:xfrm>
            <a:off x="4124325" y="1569720"/>
            <a:ext cx="4872990" cy="2350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>
            <a:pPr marL="0" indent="0" algn="l"/>
            <a:r>
              <a:rPr lang="en-US" sz="2000">
                <a:solidFill>
                  <a:schemeClr val="tx1"/>
                </a:solidFill>
              </a:rPr>
              <a:t>Sebutkan dan jelaskan kegunaan dari gambar devices disamping dalam pembuatan lampu berjalan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WPS Presentation</Application>
  <PresentationFormat>On-screen Show (16:9)</PresentationFormat>
  <Paragraphs>113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Arial</vt:lpstr>
      <vt:lpstr>Fjalla One</vt:lpstr>
      <vt:lpstr>Barlow Semi Condensed Medium</vt:lpstr>
      <vt:lpstr>Barlow Semi Condensed</vt:lpstr>
      <vt:lpstr>Roboto Condensed Light</vt:lpstr>
      <vt:lpstr>Asap Condensed</vt:lpstr>
      <vt:lpstr>Microsoft YaHei</vt:lpstr>
      <vt:lpstr>Droid Sans Fallback</vt:lpstr>
      <vt:lpstr>Arial Unicode MS</vt:lpstr>
      <vt:lpstr>Fira Code</vt:lpstr>
      <vt:lpstr>Asap Condensed</vt:lpstr>
      <vt:lpstr>OpenSymbol</vt:lpstr>
      <vt:lpstr>Bakbak One</vt:lpstr>
      <vt:lpstr>Asap Condensed Medium</vt:lpstr>
      <vt:lpstr>Technology Consulting by Slidesgo</vt:lpstr>
      <vt:lpstr>LINGKUP SOAL PAS TIK XII</vt:lpstr>
      <vt:lpstr>DURASI : 120 MENIT (2 JAM), Masih dievaluasi. JUMLAH SOAL : 30 PG + 2 ESSAY  POIN SOAL : 3 POINT PG + 5 ESSAY  KESULITAN : C1 - C6 C1 (MENGINGAT), C2 (MEMAHAMI), C3 (MENGAPLIKASIKAN), C4 (MENGANALISIS), C5 (EVALUASI), C6 (MENCIPTA &gt;90% &gt;C4</vt:lpstr>
      <vt:lpstr>LINGKUP SOAL</vt:lpstr>
      <vt:lpstr>Tentukanlah (C2) 1. Tabel yang dibuat dengan Logic Gate 4 input</vt:lpstr>
      <vt:lpstr>Tentukanlah (C2) Diagram Gerbang Logika dan Tabel Kebenaran dari.... a. (A*B) + (C) b. ~(N+0) * (Q*R) c. ~(A)  d. (A)*~(B+~~C) </vt:lpstr>
      <vt:lpstr>Jelaskan (C1) 		   a. Fungsi dari gambar berikut dalam Flowchart    b. Nama dan fungsi dari gambar berikut dalam Flowchart</vt:lpstr>
      <vt:lpstr>Evaluasi (C5) 	</vt:lpstr>
      <vt:lpstr>Buatlah (C6) Sebuah flowchart untuk masuk ke aplikasi TikTok.</vt:lpstr>
      <vt:lpstr>Mengaplikasikan (C3) </vt:lpstr>
      <vt:lpstr>Sebutkan (C2) </vt:lpstr>
      <vt:lpstr>Sebutkan (C2) </vt:lpstr>
      <vt:lpstr>(C6) </vt:lpstr>
      <vt:lpstr>(C6) </vt:lpstr>
      <vt:lpstr>(C5)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KELAS XI</dc:title>
  <dc:creator/>
  <cp:lastModifiedBy>tianreformis</cp:lastModifiedBy>
  <cp:revision>19</cp:revision>
  <dcterms:created xsi:type="dcterms:W3CDTF">2022-11-19T01:55:35Z</dcterms:created>
  <dcterms:modified xsi:type="dcterms:W3CDTF">2022-11-19T01:55:35Z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