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20.fntdata" ContentType="application/x-fontdata"/>
  <Override PartName="/ppt/fonts/font21.fntdata" ContentType="application/x-fontdata"/>
  <Override PartName="/ppt/fonts/font22.fntdata" ContentType="application/x-fontdata"/>
  <Override PartName="/ppt/fonts/font23.fntdata" ContentType="application/x-fontdata"/>
  <Override PartName="/ppt/fonts/font24.fntdata" ContentType="application/x-fontdata"/>
  <Override PartName="/ppt/fonts/font25.fntdata" ContentType="application/x-fontdata"/>
  <Override PartName="/ppt/fonts/font26.fntdata" ContentType="application/x-fontdata"/>
  <Override PartName="/ppt/fonts/font27.fntdata" ContentType="application/x-fontdata"/>
  <Override PartName="/ppt/fonts/font28.fntdata" ContentType="application/x-fontdata"/>
  <Override PartName="/ppt/fonts/font29.fntdata" ContentType="application/x-fontdata"/>
  <Override PartName="/ppt/fonts/font3.fntdata" ContentType="application/x-fontdata"/>
  <Override PartName="/ppt/fonts/font30.fntdata" ContentType="application/x-fontdata"/>
  <Override PartName="/ppt/fonts/font31.fntdata" ContentType="application/x-fontdata"/>
  <Override PartName="/ppt/fonts/font32.fntdata" ContentType="application/x-fontdata"/>
  <Override PartName="/ppt/fonts/font3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49" r:id="rId5"/>
    <p:sldId id="257" r:id="rId6"/>
    <p:sldId id="350" r:id="rId7"/>
    <p:sldId id="352" r:id="rId8"/>
    <p:sldId id="356" r:id="rId9"/>
    <p:sldId id="358" r:id="rId10"/>
    <p:sldId id="360" r:id="rId11"/>
    <p:sldId id="359" r:id="rId12"/>
    <p:sldId id="367" r:id="rId13"/>
    <p:sldId id="353" r:id="rId14"/>
    <p:sldId id="354" r:id="rId15"/>
    <p:sldId id="355" r:id="rId16"/>
    <p:sldId id="372" r:id="rId17"/>
  </p:sldIdLst>
  <p:sldSz cx="9144000" cy="5143500" type="screen16x9"/>
  <p:notesSz cx="6858000" cy="9144000"/>
  <p:embeddedFontLst>
    <p:embeddedFont>
      <p:font typeface="Abel" panose="020B0604020202020204" charset="0"/>
      <p:regular r:id="rId21"/>
    </p:embeddedFont>
    <p:embeddedFont>
      <p:font typeface="Amatic SC" panose="00000500000000000000" pitchFamily="2" charset="-79"/>
      <p:regular r:id="rId22"/>
      <p:bold r:id="rId23"/>
    </p:embeddedFont>
    <p:embeddedFont>
      <p:font typeface="Barlow Semi Condensed" panose="00000506000000000000" pitchFamily="2" charset="0"/>
      <p:regular r:id="rId24"/>
      <p:bold r:id="rId25"/>
      <p:italic r:id="rId26"/>
      <p:boldItalic r:id="rId27"/>
    </p:embeddedFont>
    <p:embeddedFont>
      <p:font typeface="Barlow Semi Condensed Light" panose="00000406000000000000" pitchFamily="2" charset="0"/>
      <p:regular r:id="rId28"/>
      <p:bold r:id="rId29"/>
      <p:italic r:id="rId30"/>
      <p:boldItalic r:id="rId31"/>
    </p:embeddedFont>
    <p:embeddedFont>
      <p:font typeface="Barlow Semi Condensed Medium" panose="00000606000000000000" pitchFamily="2" charset="0"/>
      <p:regular r:id="rId32"/>
      <p:bold r:id="rId33"/>
      <p:italic r:id="rId34"/>
      <p:bold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Fjalla One" panose="020B0604020202020204" charset="0"/>
      <p:regular r:id="rId40"/>
    </p:embeddedFont>
    <p:embeddedFont>
      <p:font typeface="Proxima Nova" panose="020B0604020202020204" charset="0"/>
      <p:regular r:id="rId41"/>
      <p:bold r:id="rId42"/>
      <p:italic r:id="rId43"/>
      <p:boldItalic r:id="rId44"/>
    </p:embeddedFont>
    <p:embeddedFont>
      <p:font typeface="Proxima Nova Semibold" panose="020B0604020202020204" charset="0"/>
      <p:regular r:id="rId45"/>
      <p:bold r:id="rId46"/>
      <p:boldItalic r:id="rId47"/>
    </p:embeddedFont>
    <p:embeddedFont>
      <p:font typeface="Roboto Condensed Light" panose="02000000000000000000" pitchFamily="2" charset="0"/>
      <p:regular r:id="rId48"/>
      <p:italic r:id="rId49"/>
    </p:embeddedFont>
    <p:embeddedFont>
      <p:font typeface="Roboto Medium" panose="02000000000000000000" pitchFamily="2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font" Target="fonts/font33.fntdata"/><Relationship Id="rId52" Type="http://schemas.openxmlformats.org/officeDocument/2006/relationships/font" Target="fonts/font32.fntdata"/><Relationship Id="rId51" Type="http://schemas.openxmlformats.org/officeDocument/2006/relationships/font" Target="fonts/font31.fntdata"/><Relationship Id="rId50" Type="http://schemas.openxmlformats.org/officeDocument/2006/relationships/font" Target="fonts/font30.fntdata"/><Relationship Id="rId5" Type="http://schemas.openxmlformats.org/officeDocument/2006/relationships/slide" Target="slides/slide2.xml"/><Relationship Id="rId49" Type="http://schemas.openxmlformats.org/officeDocument/2006/relationships/font" Target="fonts/font29.fntdata"/><Relationship Id="rId48" Type="http://schemas.openxmlformats.org/officeDocument/2006/relationships/font" Target="fonts/font28.fntdata"/><Relationship Id="rId47" Type="http://schemas.openxmlformats.org/officeDocument/2006/relationships/font" Target="fonts/font27.fntdata"/><Relationship Id="rId46" Type="http://schemas.openxmlformats.org/officeDocument/2006/relationships/font" Target="fonts/font26.fntdata"/><Relationship Id="rId45" Type="http://schemas.openxmlformats.org/officeDocument/2006/relationships/font" Target="fonts/font25.fntdata"/><Relationship Id="rId44" Type="http://schemas.openxmlformats.org/officeDocument/2006/relationships/font" Target="fonts/font24.fntdata"/><Relationship Id="rId43" Type="http://schemas.openxmlformats.org/officeDocument/2006/relationships/font" Target="fonts/font23.fntdata"/><Relationship Id="rId42" Type="http://schemas.openxmlformats.org/officeDocument/2006/relationships/font" Target="fonts/font22.fntdata"/><Relationship Id="rId41" Type="http://schemas.openxmlformats.org/officeDocument/2006/relationships/font" Target="fonts/font21.fntdata"/><Relationship Id="rId40" Type="http://schemas.openxmlformats.org/officeDocument/2006/relationships/font" Target="fonts/font20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9.fntdata"/><Relationship Id="rId38" Type="http://schemas.openxmlformats.org/officeDocument/2006/relationships/font" Target="fonts/font18.fntdata"/><Relationship Id="rId37" Type="http://schemas.openxmlformats.org/officeDocument/2006/relationships/font" Target="fonts/font17.fntdata"/><Relationship Id="rId36" Type="http://schemas.openxmlformats.org/officeDocument/2006/relationships/font" Target="fonts/font16.fntdata"/><Relationship Id="rId35" Type="http://schemas.openxmlformats.org/officeDocument/2006/relationships/font" Target="fonts/font15.fntdata"/><Relationship Id="rId34" Type="http://schemas.openxmlformats.org/officeDocument/2006/relationships/font" Target="fonts/font14.fntdata"/><Relationship Id="rId33" Type="http://schemas.openxmlformats.org/officeDocument/2006/relationships/font" Target="fonts/font13.fntdata"/><Relationship Id="rId32" Type="http://schemas.openxmlformats.org/officeDocument/2006/relationships/font" Target="fonts/font12.fntdata"/><Relationship Id="rId31" Type="http://schemas.openxmlformats.org/officeDocument/2006/relationships/font" Target="fonts/font11.fntdata"/><Relationship Id="rId30" Type="http://schemas.openxmlformats.org/officeDocument/2006/relationships/font" Target="fonts/font10.fntdata"/><Relationship Id="rId3" Type="http://schemas.openxmlformats.org/officeDocument/2006/relationships/slide" Target="slides/slide1.xml"/><Relationship Id="rId29" Type="http://schemas.openxmlformats.org/officeDocument/2006/relationships/font" Target="fonts/font9.fntdata"/><Relationship Id="rId28" Type="http://schemas.openxmlformats.org/officeDocument/2006/relationships/font" Target="fonts/font8.fntdata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rPr>
              <a:t>CREDITS:</a:t>
            </a:r>
            <a:r>
              <a:rPr lang="en-GB" sz="11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 This presentation template was created by </a:t>
            </a:r>
            <a:r>
              <a:rPr lang="en-GB" sz="1100">
                <a:solidFill>
                  <a:schemeClr val="accent1"/>
                </a:solidFill>
                <a:uFill>
                  <a:noFill/>
                </a:u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  <a:hlinkClick r:id="rId2"/>
              </a:rPr>
              <a:t>Slidesgo</a:t>
            </a:r>
            <a:r>
              <a:rPr lang="en-GB" sz="11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, including icons by </a:t>
            </a:r>
            <a:r>
              <a:rPr lang="en-GB" sz="1100">
                <a:solidFill>
                  <a:schemeClr val="accent1"/>
                </a:solidFill>
                <a:uFill>
                  <a:noFill/>
                </a:u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  <a:hlinkClick r:id="rId3"/>
              </a:rPr>
              <a:t>Flaticon</a:t>
            </a:r>
            <a:r>
              <a:rPr lang="en-GB" sz="11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, infographics &amp; images by </a:t>
            </a:r>
            <a:r>
              <a:rPr lang="en-GB" sz="1100">
                <a:solidFill>
                  <a:schemeClr val="accent1"/>
                </a:solidFill>
                <a:uFill>
                  <a:noFill/>
                </a:u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  <a:hlinkClick r:id="rId4"/>
              </a:rPr>
              <a:t>Freepik</a:t>
            </a:r>
            <a:r>
              <a:rPr lang="en-GB" sz="11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 and illustrations by </a:t>
            </a:r>
            <a:r>
              <a:rPr lang="en-GB" sz="1100">
                <a:solidFill>
                  <a:schemeClr val="accent1"/>
                </a:solidFill>
                <a:uFill>
                  <a:noFill/>
                </a:u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  <a:hlinkClick r:id="rId5"/>
              </a:rPr>
              <a:t>Stories</a:t>
            </a:r>
            <a:endParaRPr>
              <a:solidFill>
                <a:schemeClr val="dk2"/>
              </a:solidFill>
              <a:latin typeface="Barlow Semi Condensed Medium" panose="00000606000000000000"/>
              <a:ea typeface="Barlow Semi Condensed Medium" panose="00000606000000000000"/>
              <a:cs typeface="Barlow Semi Condensed Medium" panose="00000606000000000000"/>
              <a:sym typeface="Barlow Semi Condensed Medium" panose="00000606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 panose="00000606000000000000"/>
              <a:buAutoNum type="arabicPeriod"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lpha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roman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rabi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lpha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roman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rabi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lpha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roman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●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○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■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●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○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■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●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○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■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 panose="00000506000000000000"/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</a:lstStyle>
          <a:p/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2" Type="http://schemas.openxmlformats.org/officeDocument/2006/relationships/theme" Target="../theme/theme1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-650560" y="8581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851400" y="1588770"/>
            <a:ext cx="4259580" cy="17919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000" dirty="0">
                <a:solidFill>
                  <a:schemeClr val="dk2"/>
                </a:solidFill>
              </a:rPr>
              <a:t>LINGKUP SOAL PAS TIK XI</a:t>
            </a:r>
            <a:endParaRPr lang="en-US" altLang="en-GB"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4974044" y="3333672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600" dirty="0">
                <a:solidFill>
                  <a:schemeClr val="accent1"/>
                </a:solidFill>
              </a:rPr>
              <a:t>SMA KRISTEN KANAAN BANJARMASIN</a:t>
            </a:r>
            <a:endParaRPr lang="en-US" sz="16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600" b="1" dirty="0"/>
              <a:t>Kristian </a:t>
            </a:r>
            <a:r>
              <a:rPr lang="en-US" sz="1600" b="1" dirty="0" err="1"/>
              <a:t>Reformis</a:t>
            </a:r>
            <a:r>
              <a:rPr lang="en-US" sz="1600" b="1" dirty="0"/>
              <a:t>, </a:t>
            </a:r>
            <a:r>
              <a:rPr lang="en-US" sz="1600" b="1" dirty="0" err="1"/>
              <a:t>S.Kom</a:t>
            </a:r>
            <a:endParaRPr sz="16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923925"/>
          </a:xfrm>
        </p:spPr>
        <p:txBody>
          <a:bodyPr/>
          <a:p>
            <a:pPr algn="ctr"/>
            <a:r>
              <a:rPr lang="en-US" sz="4400" b="1"/>
              <a:t>Contoh Soal #2</a:t>
            </a:r>
            <a:endParaRPr lang="en-US" sz="4400" b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505" y="1134110"/>
            <a:ext cx="7885430" cy="2302510"/>
          </a:xfrm>
        </p:spPr>
        <p:txBody>
          <a:bodyPr anchor="t" anchorCtr="0"/>
          <a:p>
            <a:pPr marL="0" indent="0" algn="l">
              <a:buFont typeface="Arial" panose="020B0604020202020204" pitchFamily="34" charset="0"/>
            </a:pPr>
            <a:r>
              <a:rPr lang="en-US" sz="2000" b="1">
                <a:solidFill>
                  <a:schemeClr val="tx1"/>
                </a:solidFill>
              </a:rPr>
              <a:t>Tentukanlah bentuk negatif dari  (Operasi Full)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1. 110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</a:b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2. 11000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</a:b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3. 110011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</a:b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4. 1111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</a:b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5. 10111111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</a:br>
            <a:endParaRPr lang="en-US" sz="2000">
              <a:solidFill>
                <a:schemeClr val="tx1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923925"/>
          </a:xfrm>
        </p:spPr>
        <p:txBody>
          <a:bodyPr/>
          <a:p>
            <a:pPr algn="ctr"/>
            <a:r>
              <a:rPr lang="en-US" sz="4400" b="1"/>
              <a:t>Contoh Soal</a:t>
            </a:r>
            <a:endParaRPr lang="en-US" sz="4400" b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505" y="1134110"/>
            <a:ext cx="7885430" cy="3485515"/>
          </a:xfrm>
        </p:spPr>
        <p:txBody>
          <a:bodyPr anchor="t" anchorCtr="0"/>
          <a:p>
            <a:pPr marL="0" indent="0" algn="l"/>
            <a:r>
              <a:rPr lang="en-US" sz="2000" b="1">
                <a:solidFill>
                  <a:schemeClr val="tx1"/>
                </a:solidFill>
              </a:rPr>
              <a:t>Perhatikan baris kode berikut...! (C3)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&lt;!DOCTYPE html&gt;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&lt;head&gt;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	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&lt;/head&gt;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	&lt;body&gt;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	&lt;/body&gt;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&lt;/html&gt;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2000" b="1">
                <a:solidFill>
                  <a:schemeClr val="tx1"/>
                </a:solidFill>
                <a:latin typeface="Barlow Semi Condensed" panose="00000506000000000000" charset="0"/>
                <a:cs typeface="Barlow Semi Condensed" panose="00000506000000000000" charset="0"/>
              </a:rPr>
              <a:t>Tambahkan title dengan nama “TIK KELAS XI IPA”, pada baris kode diatas....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endParaRPr lang="en-US" sz="2000">
              <a:solidFill>
                <a:schemeClr val="tx1"/>
              </a:solidFill>
              <a:latin typeface="Fira Code" panose="020B0809050000020004" charset="0"/>
              <a:cs typeface="Fira Code" panose="020B08090500000200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929765" y="0"/>
            <a:ext cx="5181600" cy="923925"/>
          </a:xfrm>
        </p:spPr>
        <p:txBody>
          <a:bodyPr/>
          <a:p>
            <a:pPr algn="ctr"/>
            <a:r>
              <a:rPr lang="en-US" sz="4400" b="1"/>
              <a:t>Contoh Soal</a:t>
            </a:r>
            <a:endParaRPr lang="en-US" sz="4400" b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745" y="923925"/>
            <a:ext cx="8803640" cy="3807460"/>
          </a:xfrm>
        </p:spPr>
        <p:txBody>
          <a:bodyPr/>
          <a:p>
            <a:pPr algn="l"/>
            <a:r>
              <a:rPr lang="en-US" sz="2000" b="1">
                <a:solidFill>
                  <a:schemeClr val="tx1"/>
                </a:solidFill>
              </a:rPr>
              <a:t>Perhatikan baris kode berikut....(C4)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 &lt;script&gt;</a:t>
            </a:r>
            <a:br>
              <a:rPr lang="en-US" sz="14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14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        var nama ="Yohanes Kevin";</a:t>
            </a:r>
            <a:br>
              <a:rPr lang="en-US" sz="14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14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        var nilai =90;</a:t>
            </a:r>
            <a:br>
              <a:rPr lang="en-US" sz="14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14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        document.getElementById("demo").innerHTML=nama+nilai;</a:t>
            </a:r>
            <a:br>
              <a:rPr lang="en-US" sz="14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br>
              <a:rPr lang="en-US" sz="14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14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        let kelas = "XI IPS 2";</a:t>
            </a:r>
            <a:br>
              <a:rPr lang="en-US" sz="14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14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        let nilai_kelas = "75";</a:t>
            </a:r>
            <a:br>
              <a:rPr lang="en-US" sz="14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14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        let nilai_kebersihan = "80";</a:t>
            </a:r>
            <a:br>
              <a:rPr lang="en-US" sz="14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14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        document.getElementById("demo2").innerHTML=nilai_kelas+nilai_kebersihan;</a:t>
            </a:r>
            <a:br>
              <a:rPr lang="en-US" sz="2000">
                <a:solidFill>
                  <a:schemeClr val="tx1"/>
                </a:solidFill>
              </a:rPr>
            </a:b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Tentukan kesalahan dari program diatas...</a:t>
            </a:r>
            <a:br>
              <a:rPr lang="en-US" sz="2000">
                <a:solidFill>
                  <a:schemeClr val="tx1"/>
                </a:solidFill>
              </a:rPr>
            </a:br>
            <a:br>
              <a:rPr lang="en-US" sz="2000">
                <a:solidFill>
                  <a:schemeClr val="tx1"/>
                </a:solidFill>
              </a:rPr>
            </a:br>
            <a:br>
              <a:rPr lang="en-US" sz="2000">
                <a:solidFill>
                  <a:schemeClr val="tx1"/>
                </a:solidFill>
              </a:rPr>
            </a:b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929765" y="0"/>
            <a:ext cx="5181600" cy="923925"/>
          </a:xfrm>
        </p:spPr>
        <p:txBody>
          <a:bodyPr/>
          <a:p>
            <a:pPr algn="ctr"/>
            <a:r>
              <a:rPr lang="en-US" sz="4400" b="1"/>
              <a:t>Contoh Soal</a:t>
            </a:r>
            <a:endParaRPr lang="en-US" sz="4400" b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745" y="923925"/>
            <a:ext cx="8803640" cy="3807460"/>
          </a:xfrm>
        </p:spPr>
        <p:txBody>
          <a:bodyPr vert="horz" anchor="t" anchorCtr="0"/>
          <a:p>
            <a:pPr algn="l">
              <a:lnSpc>
                <a:spcPct val="110000"/>
              </a:lnSpc>
            </a:pPr>
            <a:r>
              <a:rPr lang="en-US" sz="2000" b="1">
                <a:solidFill>
                  <a:schemeClr val="tx1"/>
                </a:solidFill>
              </a:rPr>
              <a:t>Perhatikan baris kode berikut....(C5)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 </a:t>
            </a:r>
            <a:r>
              <a:rPr lang="en-US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const phi = 3.14;</a:t>
            </a:r>
            <a:br>
              <a:rPr lang="en-US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        let jari_jari=5;</a:t>
            </a:r>
            <a:br>
              <a:rPr lang="en-US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b="1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	let hasil = phi * jari_jari * jari_jari;</a:t>
            </a:r>
            <a:br>
              <a:rPr lang="en-US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        document.getElementById("demo3").innerHTML=hasil;</a:t>
            </a:r>
            <a:br>
              <a:rPr lang="en-US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Tambahkan </a:t>
            </a:r>
            <a:r>
              <a:rPr lang="en-US" sz="2000">
                <a:solidFill>
                  <a:schemeClr val="tx1"/>
                </a:solidFill>
              </a:rPr>
              <a:t>kekurangan dari program diatas untuk menghitung luas lingkaran...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929765" y="0"/>
            <a:ext cx="5181600" cy="923925"/>
          </a:xfrm>
        </p:spPr>
        <p:txBody>
          <a:bodyPr/>
          <a:p>
            <a:pPr algn="ctr"/>
            <a:r>
              <a:rPr lang="en-US" sz="4400" b="1"/>
              <a:t>Contoh Soal</a:t>
            </a:r>
            <a:endParaRPr lang="en-US" sz="4400" b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745" y="923925"/>
            <a:ext cx="8803640" cy="4142105"/>
          </a:xfrm>
        </p:spPr>
        <p:txBody>
          <a:bodyPr vert="horz" anchor="t" anchorCtr="0"/>
          <a:p>
            <a:pPr algn="l">
              <a:lnSpc>
                <a:spcPct val="110000"/>
              </a:lnSpc>
            </a:pPr>
            <a:r>
              <a:rPr lang="en-US" sz="1800" b="1">
                <a:solidFill>
                  <a:schemeClr val="tx1"/>
                </a:solidFill>
              </a:rPr>
              <a:t>Perhatikan baris kode berikut....(C5)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table, tr, td{</a:t>
            </a:r>
            <a:br>
              <a:rPr lang="en-US" sz="14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14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    border: 1px solid black;</a:t>
            </a:r>
            <a:br>
              <a:rPr lang="en-US" sz="14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14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    border-radius: 10px;</a:t>
            </a:r>
            <a:br>
              <a:rPr lang="en-US" sz="14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14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}</a:t>
            </a:r>
            <a:br>
              <a:rPr lang="en-US" sz="14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br>
              <a:rPr lang="en-US" sz="14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14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th {</a:t>
            </a:r>
            <a:br>
              <a:rPr lang="en-US" sz="14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14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    </a:t>
            </a:r>
            <a:r>
              <a:rPr lang="en-US" sz="1400" b="1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background-color</a:t>
            </a:r>
            <a:r>
              <a:rPr lang="en-US" sz="14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: bisque;</a:t>
            </a:r>
            <a:br>
              <a:rPr lang="en-US" sz="14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14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}</a:t>
            </a:r>
            <a:br>
              <a:rPr lang="en-US" sz="14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14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body {</a:t>
            </a:r>
            <a:br>
              <a:rPr lang="en-US" sz="14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14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    background-color: gainsboro;</a:t>
            </a:r>
            <a:br>
              <a:rPr lang="en-US" sz="14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14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    font-family: 'Courier New', Courier, monospace;</a:t>
            </a:r>
            <a:br>
              <a:rPr lang="en-US" sz="14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14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    </a:t>
            </a:r>
            <a:r>
              <a:rPr lang="en-US" sz="1400" b="1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padding-left</a:t>
            </a:r>
            <a:r>
              <a:rPr lang="en-US" sz="14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: 20px;</a:t>
            </a:r>
            <a:br>
              <a:rPr lang="en-US" sz="14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14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    </a:t>
            </a:r>
            <a:r>
              <a:rPr lang="en-US" sz="1400" b="1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padding-top</a:t>
            </a:r>
            <a:r>
              <a:rPr lang="en-US" sz="14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: 20px;</a:t>
            </a:r>
            <a:br>
              <a:rPr lang="en-US" sz="14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14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}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Jelaskan fungsi yang bercetak tebal diatas</a:t>
            </a:r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-635" y="127635"/>
            <a:ext cx="9145270" cy="923925"/>
          </a:xfrm>
        </p:spPr>
        <p:txBody>
          <a:bodyPr anchor="ctr" anchorCtr="0"/>
          <a:p>
            <a:pPr algn="ctr"/>
            <a:r>
              <a:rPr lang="en-US" sz="4400"/>
              <a:t>PAS TIK</a:t>
            </a:r>
            <a:endParaRPr lang="en-US" sz="4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3050" y="1145540"/>
            <a:ext cx="8702675" cy="3689350"/>
          </a:xfrm>
        </p:spPr>
        <p:txBody>
          <a:bodyPr anchor="t" anchorCtr="0"/>
          <a:p>
            <a:pPr algn="l"/>
            <a:r>
              <a:rPr lang="en-US" sz="2400">
                <a:solidFill>
                  <a:schemeClr val="tx1"/>
                </a:solidFill>
              </a:rPr>
              <a:t>DURASI : 120 MENIT (2 JAM)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JUMLAH SOAL : 30 PG + 2 ESSAY 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POIN SOAL : </a:t>
            </a:r>
            <a:r>
              <a:rPr lang="en-US" sz="2400" b="1">
                <a:solidFill>
                  <a:schemeClr val="tx1"/>
                </a:solidFill>
              </a:rPr>
              <a:t>3 POINT PG</a:t>
            </a:r>
            <a:r>
              <a:rPr lang="en-US" sz="2400">
                <a:solidFill>
                  <a:schemeClr val="tx1"/>
                </a:solidFill>
              </a:rPr>
              <a:t> + </a:t>
            </a:r>
            <a:r>
              <a:rPr lang="en-US" sz="2400" b="1">
                <a:solidFill>
                  <a:schemeClr val="tx1"/>
                </a:solidFill>
              </a:rPr>
              <a:t>5 ESSAY</a:t>
            </a:r>
            <a:br>
              <a:rPr lang="en-US" sz="2400" b="1">
                <a:solidFill>
                  <a:schemeClr val="tx1"/>
                </a:solidFill>
              </a:rPr>
            </a:br>
            <a:br>
              <a:rPr lang="en-US" sz="2400" b="1">
                <a:solidFill>
                  <a:schemeClr val="tx1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KESULITAN : C1 - C6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C1 (MENGINGAT), C2 (MEMAHAMI), C3 (MENGAPLIKASIKAN), C4 (MENGANALISIS), C5 (EVALUASI), C6 (MENCIPTA</a:t>
            </a:r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LINGKUP SOAL</a:t>
            </a:r>
            <a:endParaRPr lang="en-US" altLang="en-GB" dirty="0"/>
          </a:p>
        </p:txBody>
      </p:sp>
      <p:graphicFrame>
        <p:nvGraphicFramePr>
          <p:cNvPr id="2" name="Table 1"/>
          <p:cNvGraphicFramePr/>
          <p:nvPr/>
        </p:nvGraphicFramePr>
        <p:xfrm>
          <a:off x="608330" y="1059180"/>
          <a:ext cx="7677150" cy="3314700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1612265"/>
                <a:gridCol w="2887345"/>
                <a:gridCol w="3177540"/>
              </a:tblGrid>
              <a:tr h="552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KD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Narasi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Jumlah Soal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</a:tr>
              <a:tr h="552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3.1 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Struktur, fungsi, denisi dan perhitungan bilangan biner.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6 Soal PG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</a:tr>
              <a:tr h="552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3.2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Pemrograman Web - HTML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6 Soal PG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</a:tr>
              <a:tr h="552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3.3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Pemrograman Web - CSS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6 Soal  PG 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</a:tr>
              <a:tr h="552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3.4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Pemrograman Web - JS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6 Soal PG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</a:tr>
              <a:tr h="552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3.5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Kombinasi - HTML, CSS, JS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6 Soal PG + 2 Soal Essay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962400" y="0"/>
            <a:ext cx="5181600" cy="923925"/>
          </a:xfrm>
        </p:spPr>
        <p:txBody>
          <a:bodyPr/>
          <a:p>
            <a:r>
              <a:rPr lang="en-US" sz="4400" b="1"/>
              <a:t>Contoh Soal</a:t>
            </a:r>
            <a:endParaRPr lang="en-US" sz="4400" b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8310" y="923925"/>
            <a:ext cx="6821170" cy="3807460"/>
          </a:xfrm>
        </p:spPr>
        <p:txBody>
          <a:bodyPr/>
          <a:p>
            <a:pPr algn="l"/>
            <a:r>
              <a:rPr lang="en-US" sz="2000">
                <a:solidFill>
                  <a:schemeClr val="tx1"/>
                </a:solidFill>
              </a:rPr>
              <a:t>Perhatikan baris kode berikut....(C1)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&lt;</a:t>
            </a:r>
            <a:r>
              <a:rPr lang="en-US" sz="2000" b="1" u="sng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!DOCTYPE html</a:t>
            </a: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&gt;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&lt;head&gt;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	&lt;</a:t>
            </a:r>
            <a:r>
              <a:rPr lang="en-US" sz="2000" b="1" u="sng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title</a:t>
            </a: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&gt;&lt;/title&gt;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&lt;/head&gt;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&lt;</a:t>
            </a: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body&gt;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&lt;/body&gt;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&lt;/html&gt;</a:t>
            </a:r>
            <a:br>
              <a:rPr lang="en-US" sz="2000">
                <a:solidFill>
                  <a:schemeClr val="tx1"/>
                </a:solidFill>
              </a:rPr>
            </a:b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Jelaskan fungsi dari </a:t>
            </a:r>
            <a:r>
              <a:rPr lang="en-US" sz="2000" i="1">
                <a:solidFill>
                  <a:schemeClr val="tx1"/>
                </a:solidFill>
              </a:rPr>
              <a:t>tag</a:t>
            </a:r>
            <a:r>
              <a:rPr lang="en-US" sz="2000">
                <a:solidFill>
                  <a:schemeClr val="tx1"/>
                </a:solidFill>
              </a:rPr>
              <a:t>  yang bercetak tebal diatas....</a:t>
            </a:r>
            <a:br>
              <a:rPr lang="en-US" sz="2000">
                <a:solidFill>
                  <a:schemeClr val="tx1"/>
                </a:solidFill>
              </a:rPr>
            </a:br>
            <a:br>
              <a:rPr lang="en-US" sz="2000">
                <a:solidFill>
                  <a:schemeClr val="tx1"/>
                </a:solidFill>
              </a:rPr>
            </a:b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962400" y="0"/>
            <a:ext cx="5181600" cy="923925"/>
          </a:xfrm>
        </p:spPr>
        <p:txBody>
          <a:bodyPr/>
          <a:p>
            <a:r>
              <a:rPr lang="en-US" sz="4400" b="1"/>
              <a:t>Contoh Soal</a:t>
            </a:r>
            <a:endParaRPr lang="en-US" sz="4400" b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6545" y="1120775"/>
            <a:ext cx="8550910" cy="2648585"/>
          </a:xfrm>
        </p:spPr>
        <p:txBody>
          <a:bodyPr anchor="t" anchorCtr="0"/>
          <a:p>
            <a:pPr marL="0" indent="0" algn="l"/>
            <a:r>
              <a:rPr lang="en-US" sz="2000">
                <a:solidFill>
                  <a:schemeClr val="tx1"/>
                </a:solidFill>
              </a:rPr>
              <a:t>Tentukanlah....(C2)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1. 10011 * 11011 = 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2. 1100 + 1000 = 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3. 11011 - 00111 = 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br>
              <a:rPr lang="en-US" sz="2000">
                <a:solidFill>
                  <a:schemeClr val="tx1"/>
                </a:solidFill>
              </a:rPr>
            </a:br>
            <a:br>
              <a:rPr lang="en-US" sz="2000">
                <a:solidFill>
                  <a:schemeClr val="tx1"/>
                </a:solidFill>
              </a:rPr>
            </a:br>
            <a:br>
              <a:rPr lang="en-US" sz="2000">
                <a:solidFill>
                  <a:schemeClr val="tx1"/>
                </a:solidFill>
              </a:rPr>
            </a:br>
            <a:br>
              <a:rPr lang="en-US" sz="2000">
                <a:solidFill>
                  <a:schemeClr val="tx1"/>
                </a:solidFill>
              </a:rPr>
            </a:br>
            <a:br>
              <a:rPr lang="en-US" sz="2000">
                <a:solidFill>
                  <a:schemeClr val="tx1"/>
                </a:solidFill>
              </a:rPr>
            </a:b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923925"/>
          </a:xfrm>
        </p:spPr>
        <p:txBody>
          <a:bodyPr/>
          <a:p>
            <a:pPr algn="ctr"/>
            <a:r>
              <a:rPr lang="en-US" sz="4400" b="1"/>
              <a:t>Contoh Soal</a:t>
            </a:r>
            <a:endParaRPr lang="en-US" sz="4400" b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505" y="1134110"/>
            <a:ext cx="7885430" cy="2302510"/>
          </a:xfrm>
        </p:spPr>
        <p:txBody>
          <a:bodyPr anchor="t" anchorCtr="0"/>
          <a:p>
            <a:pPr marL="0" indent="0" algn="l"/>
            <a:r>
              <a:rPr lang="en-US" sz="2000">
                <a:solidFill>
                  <a:schemeClr val="tx1"/>
                </a:solidFill>
              </a:rPr>
              <a:t>Manakah yang termasuk biner 5 digit, mengapa? (C2)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100101 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01101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11001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00110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111011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endParaRPr lang="en-US" sz="2000">
              <a:solidFill>
                <a:schemeClr val="tx1"/>
              </a:solidFill>
              <a:latin typeface="Fira Code" panose="020B0809050000020004" charset="0"/>
              <a:cs typeface="Fira Code" panose="020B08090500000200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923925"/>
          </a:xfrm>
        </p:spPr>
        <p:txBody>
          <a:bodyPr/>
          <a:p>
            <a:pPr algn="ctr"/>
            <a:r>
              <a:rPr lang="en-US" sz="4400" b="1"/>
              <a:t>Contoh Soal</a:t>
            </a:r>
            <a:endParaRPr lang="en-US" sz="4400" b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505" y="1134110"/>
            <a:ext cx="7885430" cy="2302510"/>
          </a:xfrm>
        </p:spPr>
        <p:txBody>
          <a:bodyPr anchor="t" anchorCtr="0"/>
          <a:p>
            <a:pPr marL="0" indent="0" algn="l">
              <a:buFont typeface="Arial" panose="020B0604020202020204" pitchFamily="34" charset="0"/>
            </a:pPr>
            <a:r>
              <a:rPr lang="en-US" sz="2000" b="1">
                <a:solidFill>
                  <a:schemeClr val="tx1"/>
                </a:solidFill>
                <a:latin typeface="Barlow Semi Condensed" panose="00000506000000000000" charset="0"/>
                <a:cs typeface="Barlow Semi Condensed" panose="00000506000000000000" charset="0"/>
              </a:rPr>
              <a:t>Ubahlah bilangan berikut menjadi, sign bit... (C2)</a:t>
            </a:r>
            <a:br>
              <a:rPr lang="en-US" sz="2000">
                <a:solidFill>
                  <a:schemeClr val="tx1"/>
                </a:solidFill>
                <a:latin typeface="Barlow Semi Condensed" panose="00000506000000000000" charset="0"/>
                <a:cs typeface="Barlow Semi Condensed" panose="00000506000000000000" charset="0"/>
              </a:rPr>
            </a:b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1. 11011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2. 011101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3. 0111111</a:t>
            </a:r>
            <a:endParaRPr lang="en-US" sz="2000">
              <a:solidFill>
                <a:schemeClr val="tx1"/>
              </a:solidFill>
              <a:latin typeface="Fira Code" panose="020B0809050000020004" charset="0"/>
              <a:cs typeface="Fira Code" panose="020B08090500000200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923925"/>
          </a:xfrm>
        </p:spPr>
        <p:txBody>
          <a:bodyPr/>
          <a:p>
            <a:pPr algn="ctr"/>
            <a:r>
              <a:rPr lang="en-US" sz="4400" b="1"/>
              <a:t>Contoh Soal</a:t>
            </a:r>
            <a:endParaRPr lang="en-US" sz="4400" b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505" y="1134110"/>
            <a:ext cx="7885430" cy="3314065"/>
          </a:xfrm>
        </p:spPr>
        <p:txBody>
          <a:bodyPr anchor="t" anchorCtr="0"/>
          <a:p>
            <a:pPr marL="0" indent="0" algn="l">
              <a:buFont typeface="Arial" panose="020B0604020202020204" pitchFamily="34" charset="0"/>
            </a:pPr>
            <a:r>
              <a:rPr lang="en-US" sz="2000" b="1">
                <a:solidFill>
                  <a:schemeClr val="tx1"/>
                </a:solidFill>
              </a:rPr>
              <a:t>Ubahlah bilangan berikut menjadi komplement 1  (C2).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1. 11010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2. 11000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3. 110011</a:t>
            </a:r>
            <a:endParaRPr lang="en-US" sz="2000">
              <a:solidFill>
                <a:schemeClr val="tx1"/>
              </a:solidFill>
              <a:latin typeface="Fira Code" panose="020B0809050000020004" charset="0"/>
              <a:cs typeface="Fira Code" panose="020B08090500000200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923925"/>
          </a:xfrm>
        </p:spPr>
        <p:txBody>
          <a:bodyPr/>
          <a:p>
            <a:pPr algn="ctr"/>
            <a:r>
              <a:rPr lang="en-US" sz="4400" b="1"/>
              <a:t>Contoh Soal</a:t>
            </a:r>
            <a:endParaRPr lang="en-US" sz="4400" b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505" y="1134110"/>
            <a:ext cx="7885430" cy="2302510"/>
          </a:xfrm>
        </p:spPr>
        <p:txBody>
          <a:bodyPr anchor="t" anchorCtr="0"/>
          <a:p>
            <a:pPr marL="0" indent="0" algn="l">
              <a:buFont typeface="Arial" panose="020B0604020202020204" pitchFamily="34" charset="0"/>
            </a:pPr>
            <a:r>
              <a:rPr lang="en-US" sz="2000" b="1">
                <a:solidFill>
                  <a:schemeClr val="tx1"/>
                </a:solidFill>
              </a:rPr>
              <a:t>Ubahlah bilangan berikut menjadi komplement 2. (C2)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1. 11010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</a:b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2. 11000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</a:b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3. 110011</a:t>
            </a:r>
            <a:endParaRPr lang="en-US" sz="2000">
              <a:solidFill>
                <a:schemeClr val="tx1"/>
              </a:solidFill>
              <a:latin typeface="Fira Code" panose="020B0809050000020004" charset="0"/>
              <a:cs typeface="Fira Code" panose="020B08090500000200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2496</Words>
  <Application>WPS Presentation</Application>
  <PresentationFormat>On-screen Show (16:9)</PresentationFormat>
  <Paragraphs>91</Paragraphs>
  <Slides>14</Slides>
  <Notes>49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SimSun</vt:lpstr>
      <vt:lpstr>Wingdings</vt:lpstr>
      <vt:lpstr>Arial</vt:lpstr>
      <vt:lpstr>Fjalla One</vt:lpstr>
      <vt:lpstr>Barlow Semi Condensed Medium</vt:lpstr>
      <vt:lpstr>Barlow Semi Condensed</vt:lpstr>
      <vt:lpstr>Roboto Condensed Light</vt:lpstr>
      <vt:lpstr>Asap Condensed</vt:lpstr>
      <vt:lpstr>Fira Code</vt:lpstr>
      <vt:lpstr>Microsoft YaHei</vt:lpstr>
      <vt:lpstr>Droid Sans Fallback</vt:lpstr>
      <vt:lpstr>Arial Unicode MS</vt:lpstr>
      <vt:lpstr>Barlow Semi Condensed</vt:lpstr>
      <vt:lpstr>Technology Consulting by Slidesgo</vt:lpstr>
      <vt:lpstr>LINGKUP SOAL PAS TIK XI</vt:lpstr>
      <vt:lpstr>DURASI : 120 MENIT (2 JAM) JUMLAH SOAL : 30 PG + 2 ESSAY  POIN SOAL : 3 POINT PG + 5 ESSAY  KESULITAN : C1 - C6 C1 (MENGINGAT), C2 (MEMAHAMI), C3 (MENGAPLIKASIKAN), C4 (MENGANALISIS), C5 (EVALUASI), C6 (MENCIPTA</vt:lpstr>
      <vt:lpstr>LINGKUP SOAL</vt:lpstr>
      <vt:lpstr>Perhatikan baris kode berikut....(C1) &lt;!DOCTYPE html&gt; &lt;head&gt; 	&lt;title&gt;&lt;/title&gt; &lt;/head&gt; &lt;body&gt; &lt;/body&gt; &lt;/html&gt;  Jelaskan fungsi dari tag  yang bercetak tebal diatas....  </vt:lpstr>
      <vt:lpstr>Tentukanlah....(C2) 1. 10011 * 11011 =  2. 1100 + 1000 =  3. 11011 - 00111 =       </vt:lpstr>
      <vt:lpstr>Manakah yang termasuk biner 5 digit, mengapa? (C2) 100101  01101 11001 00110 111011 </vt:lpstr>
      <vt:lpstr>Ubahlah bilangan berikut menjadi, sign bit... (C2) 1. 11011 2. 011101 3. 0111111</vt:lpstr>
      <vt:lpstr>Ubahlah bilangan berikut menjadi komplement 1  (C2). 1. 11010 2. 11000 3. 110011</vt:lpstr>
      <vt:lpstr>Ubahlah bilangan berikut menjadi komplement 2. (C2) 1. 11010 2. 11000 3. 110011</vt:lpstr>
      <vt:lpstr>Tentukanlah bentuk negatif dari  (Operasi Full) 1. 110 2. 11000 3. 110011 4. 1111 5. 10111111 </vt:lpstr>
      <vt:lpstr>Perhatikan baris kode berikut...! (C3) &lt;!DOCTYPE html&gt; &lt;head&gt; 	 &lt;/head&gt; 	&lt;body&gt; 	&lt;/body&gt; &lt;/html&gt; Tambahkan title dengan nama “TIK KELAS XI IPA”, pada baris kode diatas.... </vt:lpstr>
      <vt:lpstr>Perhatikan baris kode berikut....(C4)  &lt;script&gt;         var nama ="Yohanes Kevin";         var nilai =90;         document.getElementById("demo").innerHTML=nama+nilai;          let kelas = "XI IPS 2";         let nilai_kelas = "75";         let nilai_kebersihan = "80";         document.getElementById("demo2").innerHTML=nilai_kelas+nilai_kebersihan;  Tentukan kesalahan dari program diatas...   </vt:lpstr>
      <vt:lpstr>Perhatikan baris kode berikut....(C5)  const phi = 3.14;         let jari_jari=5;         document.getElementById("demo3").innerHTML=hasil;  Tambahkan kekurangan dari program diatas untuk menghitung luas lingkaran...</vt:lpstr>
      <vt:lpstr>Perhatikan baris kode berikut....(C5)  const phi = 3.14;         let jari_jari=5; 	let hasil = phi * jari_jari * jari_jari;         document.getElementById("demo3").innerHTML=hasil;  Tambahkan kekurangan dari program diatas untuk menghitung luas lingkaran...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 KELAS XI</dc:title>
  <dc:creator/>
  <cp:lastModifiedBy>tianreformis</cp:lastModifiedBy>
  <cp:revision>16</cp:revision>
  <dcterms:created xsi:type="dcterms:W3CDTF">2022-11-19T01:55:39Z</dcterms:created>
  <dcterms:modified xsi:type="dcterms:W3CDTF">2022-11-19T01:55:39Z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