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18600" cy="6832600"/>
  <p:notesSz cx="9118600" cy="6832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600" cy="6832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5316" cy="1145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801" y="437895"/>
            <a:ext cx="372300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2316585"/>
            <a:ext cx="5800725" cy="16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415" y="894341"/>
            <a:ext cx="568833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E5FFFF"/>
                </a:solidFill>
                <a:latin typeface="Tahoma"/>
                <a:cs typeface="Tahoma"/>
              </a:rPr>
              <a:t>Aritmatika</a:t>
            </a:r>
            <a:r>
              <a:rPr dirty="0" sz="5400" spc="5">
                <a:solidFill>
                  <a:srgbClr val="E5FFFF"/>
                </a:solidFill>
                <a:latin typeface="Tahoma"/>
                <a:cs typeface="Tahoma"/>
              </a:rPr>
              <a:t> </a:t>
            </a:r>
            <a:r>
              <a:rPr dirty="0" sz="5400" spc="-10">
                <a:solidFill>
                  <a:srgbClr val="E5FFFF"/>
                </a:solidFill>
                <a:latin typeface="Tahoma"/>
                <a:cs typeface="Tahoma"/>
              </a:rPr>
              <a:t>Biner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1602" y="1230375"/>
            <a:ext cx="786130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60"/>
              </a:lnSpc>
              <a:spcBef>
                <a:spcPts val="100"/>
              </a:spcBef>
            </a:pPr>
            <a:r>
              <a:rPr dirty="0" sz="2800" b="1">
                <a:solidFill>
                  <a:srgbClr val="FF9A00"/>
                </a:solidFill>
                <a:latin typeface="Arial"/>
                <a:cs typeface="Arial"/>
              </a:rPr>
              <a:t>Dua</a:t>
            </a:r>
            <a:r>
              <a:rPr dirty="0" sz="2800" spc="5" b="1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9A00"/>
                </a:solidFill>
                <a:latin typeface="Arial"/>
                <a:cs typeface="Arial"/>
              </a:rPr>
              <a:t>bilangan</a:t>
            </a:r>
            <a:r>
              <a:rPr dirty="0" sz="2800" spc="5" b="1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9A00"/>
                </a:solidFill>
                <a:latin typeface="Arial"/>
                <a:cs typeface="Arial"/>
              </a:rPr>
              <a:t>positif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Dilakukan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secara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langsung.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+9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+4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6002" y="468375"/>
            <a:ext cx="68446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Penjumlahan</a:t>
            </a:r>
            <a:r>
              <a:rPr dirty="0" spc="-30"/>
              <a:t> </a:t>
            </a:r>
            <a:r>
              <a:rPr dirty="0"/>
              <a:t>di</a:t>
            </a:r>
            <a:r>
              <a:rPr dirty="0" spc="-25"/>
              <a:t> </a:t>
            </a:r>
            <a:r>
              <a:rPr dirty="0"/>
              <a:t>Sistem</a:t>
            </a:r>
            <a:r>
              <a:rPr dirty="0" spc="-30"/>
              <a:t> </a:t>
            </a:r>
            <a:r>
              <a:rPr dirty="0"/>
              <a:t>Komplemen</a:t>
            </a:r>
            <a:r>
              <a:rPr dirty="0" spc="-30"/>
              <a:t> </a:t>
            </a:r>
            <a:r>
              <a:rPr dirty="0"/>
              <a:t>ke</a:t>
            </a:r>
            <a:r>
              <a:rPr dirty="0" spc="-25"/>
              <a:t> </a:t>
            </a:r>
            <a:r>
              <a:rPr dirty="0" spc="-50"/>
              <a:t>2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06500" y="2621385"/>
          <a:ext cx="5734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/>
                <a:gridCol w="823594"/>
                <a:gridCol w="800734"/>
                <a:gridCol w="812800"/>
                <a:gridCol w="819785"/>
                <a:gridCol w="819785"/>
                <a:gridCol w="819785"/>
              </a:tblGrid>
              <a:tr h="551815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+9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87884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+4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288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581401" y="4964176"/>
            <a:ext cx="5621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Bit tanda ikut dalam operasi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225800" y="44831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02" y="468375"/>
            <a:ext cx="8072755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969895" algn="l"/>
                <a:tab pos="3796029" algn="l"/>
                <a:tab pos="5234305" algn="l"/>
                <a:tab pos="6891655" algn="l"/>
              </a:tabLst>
            </a:pPr>
            <a:r>
              <a:rPr dirty="0" spc="-10">
                <a:solidFill>
                  <a:srgbClr val="FF9A00"/>
                </a:solidFill>
              </a:rPr>
              <a:t>Bilangan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positif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25">
                <a:solidFill>
                  <a:srgbClr val="FF9A00"/>
                </a:solidFill>
              </a:rPr>
              <a:t>dan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sebuah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bilangan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negatif </a:t>
            </a:r>
            <a:r>
              <a:rPr dirty="0">
                <a:solidFill>
                  <a:srgbClr val="FF9A00"/>
                </a:solidFill>
              </a:rPr>
              <a:t>yang</a:t>
            </a:r>
            <a:r>
              <a:rPr dirty="0" spc="-15">
                <a:solidFill>
                  <a:srgbClr val="FF9A00"/>
                </a:solidFill>
              </a:rPr>
              <a:t> </a:t>
            </a:r>
            <a:r>
              <a:rPr dirty="0">
                <a:solidFill>
                  <a:srgbClr val="FF9A00"/>
                </a:solidFill>
              </a:rPr>
              <a:t>lebih</a:t>
            </a:r>
            <a:r>
              <a:rPr dirty="0" spc="-5">
                <a:solidFill>
                  <a:srgbClr val="FF9A00"/>
                </a:solidFill>
              </a:rPr>
              <a:t> </a:t>
            </a:r>
            <a:r>
              <a:rPr dirty="0" spc="-10">
                <a:solidFill>
                  <a:srgbClr val="FF9A00"/>
                </a:solidFill>
              </a:rPr>
              <a:t>kecil</a:t>
            </a:r>
          </a:p>
          <a:p>
            <a:pPr marL="12700" marR="9525">
              <a:lnSpc>
                <a:spcPts val="2880"/>
              </a:lnSpc>
              <a:spcBef>
                <a:spcPts val="95"/>
              </a:spcBef>
              <a:tabLst>
                <a:tab pos="868044" algn="l"/>
                <a:tab pos="2757805" algn="l"/>
                <a:tab pos="3249295" algn="l"/>
                <a:tab pos="3901440" algn="l"/>
                <a:tab pos="4401185" algn="l"/>
                <a:tab pos="5732780" algn="l"/>
                <a:tab pos="6147435" algn="l"/>
                <a:tab pos="7545705" algn="l"/>
              </a:tabLst>
            </a:pP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+9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-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spc="-50" b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diperoleh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0" b="0">
                <a:solidFill>
                  <a:srgbClr val="FFFFFF"/>
                </a:solidFill>
                <a:latin typeface="Arial"/>
                <a:cs typeface="Arial"/>
              </a:rPr>
              <a:t>dari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komplemen ke dua dari 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+4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30300" y="2545185"/>
          <a:ext cx="5467350" cy="138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/>
                <a:gridCol w="865505"/>
                <a:gridCol w="681990"/>
                <a:gridCol w="774064"/>
                <a:gridCol w="781050"/>
                <a:gridCol w="781050"/>
                <a:gridCol w="781050"/>
              </a:tblGrid>
              <a:tr h="43815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+9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972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534035"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97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2810"/>
                        </a:lnSpc>
                        <a:spcBef>
                          <a:spcPts val="33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2805"/>
                        </a:lnSpc>
                        <a:spcBef>
                          <a:spcPts val="34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80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99720">
                        <a:lnSpc>
                          <a:spcPts val="280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2301494" y="3492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780" y="529095"/>
                </a:lnTo>
                <a:lnTo>
                  <a:pt x="359975" y="516688"/>
                </a:lnTo>
                <a:lnTo>
                  <a:pt x="401545" y="496936"/>
                </a:lnTo>
                <a:lnTo>
                  <a:pt x="438751" y="470600"/>
                </a:lnTo>
                <a:lnTo>
                  <a:pt x="470851" y="438437"/>
                </a:lnTo>
                <a:lnTo>
                  <a:pt x="497106" y="401207"/>
                </a:lnTo>
                <a:lnTo>
                  <a:pt x="516776" y="359668"/>
                </a:lnTo>
                <a:lnTo>
                  <a:pt x="529120" y="314579"/>
                </a:lnTo>
                <a:lnTo>
                  <a:pt x="533400" y="266700"/>
                </a:lnTo>
                <a:lnTo>
                  <a:pt x="529120" y="218820"/>
                </a:lnTo>
                <a:lnTo>
                  <a:pt x="516776" y="173731"/>
                </a:lnTo>
                <a:lnTo>
                  <a:pt x="497106" y="132192"/>
                </a:lnTo>
                <a:lnTo>
                  <a:pt x="470851" y="94962"/>
                </a:lnTo>
                <a:lnTo>
                  <a:pt x="438751" y="62799"/>
                </a:lnTo>
                <a:lnTo>
                  <a:pt x="401545" y="36463"/>
                </a:lnTo>
                <a:lnTo>
                  <a:pt x="359975" y="16711"/>
                </a:lnTo>
                <a:lnTo>
                  <a:pt x="314780" y="4304"/>
                </a:lnTo>
                <a:lnTo>
                  <a:pt x="2667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048001" y="4583176"/>
            <a:ext cx="6365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Carry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diabaikan,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hasilnya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adalah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00101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+5)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540000" y="4102100"/>
            <a:ext cx="76200" cy="538480"/>
          </a:xfrm>
          <a:custGeom>
            <a:avLst/>
            <a:gdLst/>
            <a:ahLst/>
            <a:cxnLst/>
            <a:rect l="l" t="t" r="r" b="b"/>
            <a:pathLst>
              <a:path w="76200" h="5384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5384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538479">
                <a:moveTo>
                  <a:pt x="42672" y="5334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533400"/>
                </a:lnTo>
                <a:lnTo>
                  <a:pt x="35051" y="536448"/>
                </a:lnTo>
                <a:lnTo>
                  <a:pt x="38100" y="537972"/>
                </a:lnTo>
                <a:lnTo>
                  <a:pt x="41148" y="536448"/>
                </a:lnTo>
                <a:lnTo>
                  <a:pt x="42672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02" y="315975"/>
            <a:ext cx="8072755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969895" algn="l"/>
                <a:tab pos="3796029" algn="l"/>
                <a:tab pos="5234305" algn="l"/>
                <a:tab pos="6891655" algn="l"/>
              </a:tabLst>
            </a:pPr>
            <a:r>
              <a:rPr dirty="0" spc="-10">
                <a:solidFill>
                  <a:srgbClr val="FF9A00"/>
                </a:solidFill>
              </a:rPr>
              <a:t>Bilangan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positif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25">
                <a:solidFill>
                  <a:srgbClr val="FF9A00"/>
                </a:solidFill>
              </a:rPr>
              <a:t>dan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sebuah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bilangan</a:t>
            </a:r>
            <a:r>
              <a:rPr dirty="0">
                <a:solidFill>
                  <a:srgbClr val="FF9A00"/>
                </a:solidFill>
              </a:rPr>
              <a:t>	</a:t>
            </a:r>
            <a:r>
              <a:rPr dirty="0" spc="-10">
                <a:solidFill>
                  <a:srgbClr val="FF9A00"/>
                </a:solidFill>
              </a:rPr>
              <a:t>negatif </a:t>
            </a:r>
            <a:r>
              <a:rPr dirty="0">
                <a:solidFill>
                  <a:srgbClr val="FF9A00"/>
                </a:solidFill>
              </a:rPr>
              <a:t>yang</a:t>
            </a:r>
            <a:r>
              <a:rPr dirty="0" spc="-15">
                <a:solidFill>
                  <a:srgbClr val="FF9A00"/>
                </a:solidFill>
              </a:rPr>
              <a:t> </a:t>
            </a:r>
            <a:r>
              <a:rPr dirty="0">
                <a:solidFill>
                  <a:srgbClr val="FF9A00"/>
                </a:solidFill>
              </a:rPr>
              <a:t>lebih</a:t>
            </a:r>
            <a:r>
              <a:rPr dirty="0" spc="-5">
                <a:solidFill>
                  <a:srgbClr val="FF9A00"/>
                </a:solidFill>
              </a:rPr>
              <a:t> </a:t>
            </a:r>
            <a:r>
              <a:rPr dirty="0" spc="-10">
                <a:solidFill>
                  <a:srgbClr val="FF9A00"/>
                </a:solidFill>
              </a:rPr>
              <a:t>Besar</a:t>
            </a:r>
          </a:p>
          <a:p>
            <a:pPr marL="12700" marR="9525">
              <a:lnSpc>
                <a:spcPts val="2880"/>
              </a:lnSpc>
              <a:spcBef>
                <a:spcPts val="95"/>
              </a:spcBef>
              <a:tabLst>
                <a:tab pos="868044" algn="l"/>
                <a:tab pos="2757805" algn="l"/>
                <a:tab pos="3172460" algn="l"/>
                <a:tab pos="3825240" algn="l"/>
                <a:tab pos="4401185" algn="l"/>
                <a:tab pos="5732780" algn="l"/>
                <a:tab pos="6147435" algn="l"/>
                <a:tab pos="7545705" algn="l"/>
              </a:tabLst>
            </a:pP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spc="-50" b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+4.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spc="-50" b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diperoleh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0" b="0">
                <a:solidFill>
                  <a:srgbClr val="FFFFFF"/>
                </a:solidFill>
                <a:latin typeface="Arial"/>
                <a:cs typeface="Arial"/>
              </a:rPr>
              <a:t>dari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komplemen ke dua dari 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+9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30300" y="2316585"/>
          <a:ext cx="5800725" cy="161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/>
                <a:gridCol w="831850"/>
                <a:gridCol w="808989"/>
                <a:gridCol w="821689"/>
                <a:gridCol w="852804"/>
                <a:gridCol w="804545"/>
                <a:gridCol w="828675"/>
              </a:tblGrid>
              <a:tr h="493395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064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702310"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+4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0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ts val="279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810001" y="4366767"/>
            <a:ext cx="5621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Bit tanda ikut dalam operasi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65601" y="4000753"/>
            <a:ext cx="76200" cy="386080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860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386079">
                <a:moveTo>
                  <a:pt x="42672" y="3810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381000"/>
                </a:lnTo>
                <a:lnTo>
                  <a:pt x="34289" y="384048"/>
                </a:lnTo>
                <a:lnTo>
                  <a:pt x="38100" y="385572"/>
                </a:lnTo>
                <a:lnTo>
                  <a:pt x="41148" y="384048"/>
                </a:lnTo>
                <a:lnTo>
                  <a:pt x="42672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02" y="528574"/>
            <a:ext cx="8069580" cy="11830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60"/>
              </a:lnSpc>
              <a:spcBef>
                <a:spcPts val="100"/>
              </a:spcBef>
            </a:pPr>
            <a:r>
              <a:rPr dirty="0">
                <a:solidFill>
                  <a:srgbClr val="FF9A00"/>
                </a:solidFill>
              </a:rPr>
              <a:t>Dua</a:t>
            </a:r>
            <a:r>
              <a:rPr dirty="0" spc="5">
                <a:solidFill>
                  <a:srgbClr val="FF9A00"/>
                </a:solidFill>
              </a:rPr>
              <a:t> </a:t>
            </a:r>
            <a:r>
              <a:rPr dirty="0">
                <a:solidFill>
                  <a:srgbClr val="FF9A00"/>
                </a:solidFill>
              </a:rPr>
              <a:t>Bilangan</a:t>
            </a:r>
            <a:r>
              <a:rPr dirty="0" spc="5">
                <a:solidFill>
                  <a:srgbClr val="FF9A00"/>
                </a:solidFill>
              </a:rPr>
              <a:t> </a:t>
            </a:r>
            <a:r>
              <a:rPr dirty="0" spc="-10">
                <a:solidFill>
                  <a:srgbClr val="FF9A00"/>
                </a:solidFill>
              </a:rPr>
              <a:t>Negatif</a:t>
            </a:r>
          </a:p>
          <a:p>
            <a:pPr marL="12700" marR="5080">
              <a:lnSpc>
                <a:spcPts val="2870"/>
              </a:lnSpc>
              <a:spcBef>
                <a:spcPts val="105"/>
              </a:spcBef>
            </a:pP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2400" spc="9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-4.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dirty="0" sz="2400" spc="9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400" spc="8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masing</a:t>
            </a:r>
            <a:r>
              <a:rPr dirty="0" sz="2400" spc="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 b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masing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diperoleh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dari komplemen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ke dua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dari +9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spc="-50" b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301494" y="3492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780" y="529095"/>
                </a:lnTo>
                <a:lnTo>
                  <a:pt x="359975" y="516688"/>
                </a:lnTo>
                <a:lnTo>
                  <a:pt x="401545" y="496936"/>
                </a:lnTo>
                <a:lnTo>
                  <a:pt x="438751" y="470600"/>
                </a:lnTo>
                <a:lnTo>
                  <a:pt x="470851" y="438437"/>
                </a:lnTo>
                <a:lnTo>
                  <a:pt x="497106" y="401207"/>
                </a:lnTo>
                <a:lnTo>
                  <a:pt x="516776" y="359668"/>
                </a:lnTo>
                <a:lnTo>
                  <a:pt x="529120" y="314579"/>
                </a:lnTo>
                <a:lnTo>
                  <a:pt x="533400" y="266700"/>
                </a:lnTo>
                <a:lnTo>
                  <a:pt x="529120" y="218820"/>
                </a:lnTo>
                <a:lnTo>
                  <a:pt x="516776" y="173731"/>
                </a:lnTo>
                <a:lnTo>
                  <a:pt x="497106" y="132192"/>
                </a:lnTo>
                <a:lnTo>
                  <a:pt x="470851" y="94962"/>
                </a:lnTo>
                <a:lnTo>
                  <a:pt x="438751" y="62799"/>
                </a:lnTo>
                <a:lnTo>
                  <a:pt x="401545" y="36463"/>
                </a:lnTo>
                <a:lnTo>
                  <a:pt x="359975" y="16711"/>
                </a:lnTo>
                <a:lnTo>
                  <a:pt x="314780" y="4304"/>
                </a:lnTo>
                <a:lnTo>
                  <a:pt x="2667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30300" y="2316585"/>
          <a:ext cx="5800725" cy="161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/>
                <a:gridCol w="904240"/>
                <a:gridCol w="765175"/>
                <a:gridCol w="822325"/>
                <a:gridCol w="853439"/>
                <a:gridCol w="805179"/>
                <a:gridCol w="829310"/>
              </a:tblGrid>
              <a:tr h="493395">
                <a:tc>
                  <a:txBody>
                    <a:bodyPr/>
                    <a:lstStyle/>
                    <a:p>
                      <a:pPr algn="r" marR="262255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702310">
                <a:tc>
                  <a:txBody>
                    <a:bodyPr/>
                    <a:lstStyle/>
                    <a:p>
                      <a:pPr algn="r" marR="26225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2446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16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2810"/>
                        </a:lnSpc>
                        <a:spcBef>
                          <a:spcPts val="37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2840"/>
                        </a:lnSpc>
                        <a:spcBef>
                          <a:spcPts val="34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ts val="284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ts val="284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ts val="284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ts val="284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3165601" y="4000753"/>
            <a:ext cx="76200" cy="386080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860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386079">
                <a:moveTo>
                  <a:pt x="42672" y="3810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381000"/>
                </a:lnTo>
                <a:lnTo>
                  <a:pt x="34289" y="384048"/>
                </a:lnTo>
                <a:lnTo>
                  <a:pt x="38100" y="385572"/>
                </a:lnTo>
                <a:lnTo>
                  <a:pt x="41148" y="384048"/>
                </a:lnTo>
                <a:lnTo>
                  <a:pt x="42672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71801" y="4366767"/>
            <a:ext cx="645922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Bit tanda ikut dalam operasi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Carry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diabaikan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540000" y="4102100"/>
            <a:ext cx="76200" cy="843280"/>
          </a:xfrm>
          <a:custGeom>
            <a:avLst/>
            <a:gdLst/>
            <a:ahLst/>
            <a:cxnLst/>
            <a:rect l="l" t="t" r="r" b="b"/>
            <a:pathLst>
              <a:path w="76200" h="843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8432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843279">
                <a:moveTo>
                  <a:pt x="42672" y="8382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838200"/>
                </a:lnTo>
                <a:lnTo>
                  <a:pt x="35051" y="841248"/>
                </a:lnTo>
                <a:lnTo>
                  <a:pt x="38100" y="842772"/>
                </a:lnTo>
                <a:lnTo>
                  <a:pt x="41148" y="841248"/>
                </a:lnTo>
                <a:lnTo>
                  <a:pt x="42672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79222"/>
            <a:ext cx="372300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Operasi</a:t>
            </a:r>
            <a:r>
              <a:rPr dirty="0" spc="-5"/>
              <a:t> </a:t>
            </a:r>
            <a:r>
              <a:rPr dirty="0" spc="-10"/>
              <a:t>Pengurangan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962150" y="3333750"/>
          <a:ext cx="5270500" cy="2010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/>
                <a:gridCol w="1052195"/>
                <a:gridCol w="1051559"/>
                <a:gridCol w="1052195"/>
                <a:gridCol w="1050925"/>
              </a:tblGrid>
              <a:tr h="502284">
                <a:tc>
                  <a:txBody>
                    <a:bodyPr/>
                    <a:lstStyle/>
                    <a:p>
                      <a:pPr algn="r" marR="4406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r" marR="4406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Pinjam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r" marR="4406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Hasil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24001" y="805941"/>
            <a:ext cx="2997200" cy="253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096645" indent="-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Aturan</a:t>
            </a: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Umum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87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=1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pinjam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dirty="0" sz="2400" spc="-10">
                <a:solidFill>
                  <a:srgbClr val="3333FF"/>
                </a:solidFill>
                <a:latin typeface="Arial"/>
                <a:cs typeface="Arial"/>
              </a:rPr>
              <a:t>Misal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Operasi</a:t>
            </a:r>
            <a:r>
              <a:rPr dirty="0" spc="-5"/>
              <a:t> </a:t>
            </a:r>
            <a:r>
              <a:rPr dirty="0" spc="-10"/>
              <a:t>Pengurangan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7801" y="864615"/>
            <a:ext cx="7766050" cy="337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Operasi</a:t>
            </a:r>
            <a:r>
              <a:rPr dirty="0" sz="24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pengurangan</a:t>
            </a:r>
            <a:r>
              <a:rPr dirty="0" sz="24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melibatkan</a:t>
            </a:r>
            <a:r>
              <a:rPr dirty="0" sz="24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komplemen</a:t>
            </a:r>
            <a:r>
              <a:rPr dirty="0" sz="24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dirty="0" sz="24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4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pada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dasarnya</a:t>
            </a:r>
            <a:r>
              <a:rPr dirty="0" sz="2400" spc="58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melibatkan</a:t>
            </a:r>
            <a:r>
              <a:rPr dirty="0" sz="2400" spc="5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operasi</a:t>
            </a:r>
            <a:r>
              <a:rPr dirty="0" sz="2400" spc="5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r>
              <a:rPr dirty="0" sz="2400" spc="5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tidak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berbeda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dengan contoh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contoh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operasi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penjumlahan sebelumnya.</a:t>
            </a:r>
            <a:endParaRPr sz="2400">
              <a:latin typeface="Arial"/>
              <a:cs typeface="Arial"/>
            </a:endParaRPr>
          </a:p>
          <a:p>
            <a:pPr algn="just" marL="12700">
              <a:lnSpc>
                <a:spcPts val="3345"/>
              </a:lnSpc>
            </a:pPr>
            <a:r>
              <a:rPr dirty="0" sz="2800">
                <a:solidFill>
                  <a:srgbClr val="3333FF"/>
                </a:solidFill>
                <a:latin typeface="Arial"/>
                <a:cs typeface="Arial"/>
              </a:rPr>
              <a:t>Prosedur</a:t>
            </a:r>
            <a:r>
              <a:rPr dirty="0" sz="2800" spc="5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333FF"/>
                </a:solidFill>
                <a:latin typeface="Arial"/>
                <a:cs typeface="Arial"/>
              </a:rPr>
              <a:t>pengurangan</a:t>
            </a:r>
            <a:endParaRPr sz="2800">
              <a:latin typeface="Arial"/>
              <a:cs typeface="Arial"/>
            </a:endParaRPr>
          </a:p>
          <a:p>
            <a:pPr algn="just" marL="812800" indent="-343535">
              <a:lnSpc>
                <a:spcPts val="2875"/>
              </a:lnSpc>
              <a:spcBef>
                <a:spcPts val="5"/>
              </a:spcBef>
              <a:buAutoNum type="arabicPeriod"/>
              <a:tabLst>
                <a:tab pos="8134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Negasikan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pengurang.</a:t>
            </a:r>
            <a:endParaRPr sz="2400">
              <a:latin typeface="Arial"/>
              <a:cs typeface="Arial"/>
            </a:endParaRPr>
          </a:p>
          <a:p>
            <a:pPr algn="just" marL="812800" indent="-343535">
              <a:lnSpc>
                <a:spcPts val="2875"/>
              </a:lnSpc>
              <a:buAutoNum type="arabicPeriod"/>
              <a:tabLst>
                <a:tab pos="8134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Tambahkan pada yang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dikurangi</a:t>
            </a:r>
            <a:endParaRPr sz="2400">
              <a:latin typeface="Arial"/>
              <a:cs typeface="Arial"/>
            </a:endParaRPr>
          </a:p>
          <a:p>
            <a:pPr algn="just" marL="812800" marR="7620" indent="-342900">
              <a:lnSpc>
                <a:spcPts val="2870"/>
              </a:lnSpc>
              <a:spcBef>
                <a:spcPts val="100"/>
              </a:spcBef>
              <a:buAutoNum type="arabicPeriod"/>
              <a:tabLst>
                <a:tab pos="8134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Hasil</a:t>
            </a:r>
            <a:r>
              <a:rPr dirty="0" sz="2400" spc="58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penjumlahan</a:t>
            </a:r>
            <a:r>
              <a:rPr dirty="0" sz="2400" spc="5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merupakan</a:t>
            </a:r>
            <a:r>
              <a:rPr dirty="0" sz="2400" spc="5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selisih</a:t>
            </a:r>
            <a:r>
              <a:rPr dirty="0" sz="2400" spc="5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antara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pengurang dan yang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dikurangi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001" y="468376"/>
            <a:ext cx="3093085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+9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dikurangi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+4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+9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01001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+4</a:t>
            </a:r>
            <a:r>
              <a:rPr dirty="0" u="sng" sz="24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cs typeface="Wingdings"/>
              </a:rPr>
              <a:t></a:t>
            </a:r>
            <a:r>
              <a:rPr dirty="0" u="sng" sz="24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00100</a:t>
            </a:r>
            <a:r>
              <a:rPr dirty="0" u="sng" sz="24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93893" y="1839976"/>
            <a:ext cx="687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akan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92363" y="1839976"/>
            <a:ext cx="1703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memberikan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07939" y="1839976"/>
            <a:ext cx="652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hasil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72357" y="1839976"/>
            <a:ext cx="687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71199" y="1839976"/>
            <a:ext cx="771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sama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7801" y="1839976"/>
            <a:ext cx="2434590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17625" algn="l"/>
              </a:tabLst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Operasi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tersebut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dengan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operasi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+9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01001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dirty="0" u="sng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-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4</a:t>
            </a:r>
            <a:r>
              <a:rPr dirty="0" u="sng" sz="24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cs typeface="Wingdings"/>
              </a:rPr>
              <a:t></a:t>
            </a:r>
            <a:r>
              <a:rPr dirty="0" u="sng" sz="2400" spc="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11100</a:t>
            </a:r>
            <a:r>
              <a:rPr dirty="0" u="sng" sz="240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73300" y="4635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399" y="266700"/>
                </a:ln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130300" y="3611985"/>
          <a:ext cx="5267325" cy="142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/>
                <a:gridCol w="505459"/>
                <a:gridCol w="337820"/>
                <a:gridCol w="645794"/>
                <a:gridCol w="745489"/>
                <a:gridCol w="752475"/>
                <a:gridCol w="752475"/>
                <a:gridCol w="752475"/>
              </a:tblGrid>
              <a:tr h="443230"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+9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11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549275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1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810"/>
                        </a:lnSpc>
                        <a:spcBef>
                          <a:spcPts val="49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85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2276601" y="5726176"/>
            <a:ext cx="6365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Carry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diabaikan,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hasilnya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adalah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00101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+5)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491994" y="5216144"/>
            <a:ext cx="76200" cy="539115"/>
          </a:xfrm>
          <a:custGeom>
            <a:avLst/>
            <a:gdLst/>
            <a:ahLst/>
            <a:cxnLst/>
            <a:rect l="l" t="t" r="r" b="b"/>
            <a:pathLst>
              <a:path w="76200" h="53911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7"/>
                </a:lnTo>
                <a:lnTo>
                  <a:pt x="35051" y="60197"/>
                </a:lnTo>
                <a:lnTo>
                  <a:pt x="38100" y="59435"/>
                </a:lnTo>
                <a:lnTo>
                  <a:pt x="41910" y="60197"/>
                </a:lnTo>
                <a:lnTo>
                  <a:pt x="43433" y="64007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539114">
                <a:moveTo>
                  <a:pt x="43433" y="76200"/>
                </a:moveTo>
                <a:lnTo>
                  <a:pt x="43433" y="64007"/>
                </a:lnTo>
                <a:lnTo>
                  <a:pt x="41910" y="60197"/>
                </a:lnTo>
                <a:lnTo>
                  <a:pt x="38100" y="59435"/>
                </a:lnTo>
                <a:lnTo>
                  <a:pt x="35051" y="60197"/>
                </a:lnTo>
                <a:lnTo>
                  <a:pt x="33528" y="64007"/>
                </a:lnTo>
                <a:lnTo>
                  <a:pt x="33528" y="76200"/>
                </a:lnTo>
                <a:lnTo>
                  <a:pt x="43433" y="76200"/>
                </a:lnTo>
                <a:close/>
              </a:path>
              <a:path w="76200" h="539114">
                <a:moveTo>
                  <a:pt x="43433" y="533400"/>
                </a:moveTo>
                <a:lnTo>
                  <a:pt x="43433" y="76200"/>
                </a:lnTo>
                <a:lnTo>
                  <a:pt x="33528" y="76200"/>
                </a:lnTo>
                <a:lnTo>
                  <a:pt x="33528" y="533400"/>
                </a:lnTo>
                <a:lnTo>
                  <a:pt x="35051" y="537209"/>
                </a:lnTo>
                <a:lnTo>
                  <a:pt x="38100" y="538733"/>
                </a:lnTo>
                <a:lnTo>
                  <a:pt x="41910" y="537209"/>
                </a:lnTo>
                <a:lnTo>
                  <a:pt x="43433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20700" y="1936316"/>
          <a:ext cx="6983095" cy="353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809625"/>
                <a:gridCol w="809625"/>
                <a:gridCol w="810260"/>
                <a:gridCol w="810260"/>
                <a:gridCol w="810260"/>
                <a:gridCol w="810260"/>
                <a:gridCol w="1316354"/>
              </a:tblGrid>
              <a:tr h="473075"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6550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518795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6486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</a:tr>
              <a:tr h="51689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6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73075"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64235">
                        <a:lnSpc>
                          <a:spcPts val="3279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99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401" y="668019"/>
            <a:ext cx="7809230" cy="819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Perkalian </a:t>
            </a:r>
            <a:r>
              <a:rPr dirty="0" spc="-10" b="0">
                <a:latin typeface="Arial"/>
                <a:cs typeface="Arial"/>
              </a:rPr>
              <a:t>Biner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Perkalian biner dilakukan sebagaimana perkalian 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desimal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00" y="368300"/>
            <a:ext cx="8458199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127" y="703849"/>
            <a:ext cx="173736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0">
                <a:solidFill>
                  <a:srgbClr val="E5FFFF"/>
                </a:solidFill>
                <a:latin typeface="Tahoma"/>
                <a:cs typeface="Tahoma"/>
              </a:rPr>
              <a:t>TUGAS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4001" y="1902154"/>
            <a:ext cx="6996430" cy="35306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860"/>
              </a:spcBef>
              <a:buClr>
                <a:srgbClr val="00CCFF"/>
              </a:buClr>
              <a:buSzPct val="6562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Kerjakan</a:t>
            </a:r>
            <a:r>
              <a:rPr dirty="0" sz="3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dirty="0" sz="32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matematis</a:t>
            </a:r>
            <a:r>
              <a:rPr dirty="0" sz="3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berikut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621665" algn="l"/>
              </a:tabLst>
            </a:pPr>
            <a:r>
              <a:rPr dirty="0" sz="2100" spc="-25">
                <a:solidFill>
                  <a:srgbClr val="00CCFF"/>
                </a:solidFill>
                <a:latin typeface="Tahoma"/>
                <a:cs typeface="Tahoma"/>
              </a:rPr>
              <a:t>a.</a:t>
            </a:r>
            <a:r>
              <a:rPr dirty="0" sz="2100">
                <a:solidFill>
                  <a:srgbClr val="00CCFF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10010</a:t>
            </a:r>
            <a:r>
              <a:rPr dirty="0" sz="3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3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10001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621665" algn="l"/>
              </a:tabLst>
            </a:pPr>
            <a:r>
              <a:rPr dirty="0" sz="2100" spc="-25">
                <a:solidFill>
                  <a:srgbClr val="00CCFF"/>
                </a:solidFill>
                <a:latin typeface="Tahoma"/>
                <a:cs typeface="Tahoma"/>
              </a:rPr>
              <a:t>b.</a:t>
            </a:r>
            <a:r>
              <a:rPr dirty="0" sz="2100">
                <a:solidFill>
                  <a:srgbClr val="00CCFF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00100</a:t>
            </a:r>
            <a:r>
              <a:rPr dirty="0" sz="3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3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00111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621665" algn="l"/>
                <a:tab pos="2262505" algn="l"/>
              </a:tabLst>
            </a:pPr>
            <a:r>
              <a:rPr dirty="0" sz="2100" spc="-25">
                <a:solidFill>
                  <a:srgbClr val="00CCFF"/>
                </a:solidFill>
                <a:latin typeface="Tahoma"/>
                <a:cs typeface="Tahoma"/>
              </a:rPr>
              <a:t>c.</a:t>
            </a:r>
            <a:r>
              <a:rPr dirty="0" sz="2100">
                <a:solidFill>
                  <a:srgbClr val="00CCFF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10111</a:t>
            </a:r>
            <a:r>
              <a:rPr dirty="0" sz="3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00101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621665" algn="l"/>
              </a:tabLst>
            </a:pPr>
            <a:r>
              <a:rPr dirty="0" sz="2100" spc="-25">
                <a:solidFill>
                  <a:srgbClr val="00CCFF"/>
                </a:solidFill>
                <a:latin typeface="Tahoma"/>
                <a:cs typeface="Tahoma"/>
              </a:rPr>
              <a:t>d.</a:t>
            </a:r>
            <a:r>
              <a:rPr dirty="0" sz="2100">
                <a:solidFill>
                  <a:srgbClr val="00CCFF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10011</a:t>
            </a:r>
            <a:r>
              <a:rPr dirty="0" sz="3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3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01110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621665" algn="l"/>
              </a:tabLst>
            </a:pPr>
            <a:r>
              <a:rPr dirty="0" sz="2100" spc="-25">
                <a:solidFill>
                  <a:srgbClr val="00CCFF"/>
                </a:solidFill>
                <a:latin typeface="Tahoma"/>
                <a:cs typeface="Tahoma"/>
              </a:rPr>
              <a:t>e.</a:t>
            </a:r>
            <a:r>
              <a:rPr dirty="0" sz="2100">
                <a:solidFill>
                  <a:srgbClr val="00CCFF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10001</a:t>
            </a:r>
            <a:r>
              <a:rPr dirty="0" sz="3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3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10111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607" y="551449"/>
            <a:ext cx="39624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7955" algn="l"/>
              </a:tabLst>
            </a:pPr>
            <a:r>
              <a:rPr dirty="0" sz="4400" spc="-10" b="0">
                <a:solidFill>
                  <a:srgbClr val="E5FFFF"/>
                </a:solidFill>
                <a:latin typeface="Tahoma"/>
                <a:cs typeface="Tahoma"/>
              </a:rPr>
              <a:t>Aritmatika</a:t>
            </a:r>
            <a:r>
              <a:rPr dirty="0" sz="4400" b="0">
                <a:solidFill>
                  <a:srgbClr val="E5FFFF"/>
                </a:solidFill>
                <a:latin typeface="Tahoma"/>
                <a:cs typeface="Tahoma"/>
              </a:rPr>
              <a:t>	</a:t>
            </a:r>
            <a:r>
              <a:rPr dirty="0" sz="4400" spc="-20" b="0">
                <a:solidFill>
                  <a:srgbClr val="E5FFFF"/>
                </a:solidFill>
                <a:latin typeface="Tahoma"/>
                <a:cs typeface="Tahoma"/>
              </a:rPr>
              <a:t>Biner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4001" y="1577848"/>
            <a:ext cx="8072120" cy="13893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just" marL="354965" marR="5080" indent="-342900">
              <a:lnSpc>
                <a:spcPts val="3450"/>
              </a:lnSpc>
              <a:spcBef>
                <a:spcPts val="535"/>
              </a:spcBef>
              <a:buClr>
                <a:srgbClr val="00CCFF"/>
              </a:buClr>
              <a:buSzPct val="6562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dirty="0" sz="3200" spc="10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aritmatika</a:t>
            </a:r>
            <a:r>
              <a:rPr dirty="0" sz="3200" spc="10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untuk</a:t>
            </a:r>
            <a:r>
              <a:rPr dirty="0" sz="3200" spc="10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bilangan</a:t>
            </a:r>
            <a:r>
              <a:rPr dirty="0" sz="3200" spc="10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biner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dilakukan</a:t>
            </a:r>
            <a:r>
              <a:rPr dirty="0" sz="3200" spc="2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dengan</a:t>
            </a:r>
            <a:r>
              <a:rPr dirty="0" sz="3200" spc="2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cara</a:t>
            </a:r>
            <a:r>
              <a:rPr dirty="0" sz="3200" spc="2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hampir</a:t>
            </a:r>
            <a:r>
              <a:rPr dirty="0" sz="3200" spc="2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ahoma"/>
                <a:cs typeface="Tahoma"/>
              </a:rPr>
              <a:t>sama</a:t>
            </a:r>
            <a:r>
              <a:rPr dirty="0" sz="32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dengan</a:t>
            </a:r>
            <a:r>
              <a:rPr dirty="0" sz="3200" spc="3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opersai</a:t>
            </a:r>
            <a:r>
              <a:rPr dirty="0" sz="3200" spc="3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aritmatika</a:t>
            </a:r>
            <a:r>
              <a:rPr dirty="0" sz="3200" spc="3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untuk</a:t>
            </a:r>
            <a:r>
              <a:rPr dirty="0" sz="3200" spc="3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bilangan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93472" y="2892289"/>
            <a:ext cx="5601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5625" algn="l"/>
              </a:tabLst>
            </a:pP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Penjumlahan,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pengurangan,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76786" y="3330439"/>
            <a:ext cx="57175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9315" algn="l"/>
                <a:tab pos="3039745" algn="l"/>
                <a:tab pos="4930140" algn="l"/>
              </a:tabLst>
            </a:pPr>
            <a:r>
              <a:rPr dirty="0" sz="3200" spc="-25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pembagian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dilakukan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digit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6607" y="2892289"/>
            <a:ext cx="1655445" cy="13893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</a:pP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desimal.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perkalian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dirty="0" sz="3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digit.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4001" y="4304283"/>
            <a:ext cx="8072120" cy="18275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just" marL="354965" marR="5080" indent="-342900">
              <a:lnSpc>
                <a:spcPts val="3450"/>
              </a:lnSpc>
              <a:spcBef>
                <a:spcPts val="535"/>
              </a:spcBef>
              <a:buClr>
                <a:srgbClr val="00CCFF"/>
              </a:buClr>
              <a:buSzPct val="6562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Kelebihan</a:t>
            </a:r>
            <a:r>
              <a:rPr dirty="0" sz="3200" spc="1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dirty="0" sz="3200" spc="1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suatu</a:t>
            </a:r>
            <a:r>
              <a:rPr dirty="0" sz="3200" spc="1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digit</a:t>
            </a:r>
            <a:r>
              <a:rPr dirty="0" sz="3200" spc="1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dirty="0" sz="3200" spc="1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proses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penjumlahan</a:t>
            </a:r>
            <a:r>
              <a:rPr dirty="0" sz="3200" spc="45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3200" spc="4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perkalian</a:t>
            </a:r>
            <a:r>
              <a:rPr dirty="0" sz="3200" spc="4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3200" spc="4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menjadi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bawaan</a:t>
            </a:r>
            <a:r>
              <a:rPr dirty="0" sz="3200" spc="59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(carry)</a:t>
            </a:r>
            <a:r>
              <a:rPr dirty="0" sz="3200" spc="59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dirty="0" sz="3200" spc="59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nantinya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ditambahkan</a:t>
            </a:r>
            <a:r>
              <a:rPr dirty="0" sz="3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dirty="0" sz="3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digit</a:t>
            </a:r>
            <a:r>
              <a:rPr dirty="0" sz="3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sebelah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kirinya.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293" y="703849"/>
            <a:ext cx="36537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b="0">
                <a:solidFill>
                  <a:srgbClr val="E5FFFF"/>
                </a:solidFill>
                <a:latin typeface="Tahoma"/>
                <a:cs typeface="Tahoma"/>
              </a:rPr>
              <a:t>Daftar</a:t>
            </a:r>
            <a:r>
              <a:rPr dirty="0" sz="4400" spc="-130" b="0">
                <a:solidFill>
                  <a:srgbClr val="E5FFFF"/>
                </a:solidFill>
                <a:latin typeface="Tahoma"/>
                <a:cs typeface="Tahoma"/>
              </a:rPr>
              <a:t> </a:t>
            </a:r>
            <a:r>
              <a:rPr dirty="0" sz="4400" spc="-10" b="0">
                <a:solidFill>
                  <a:srgbClr val="E5FFFF"/>
                </a:solidFill>
                <a:latin typeface="Tahoma"/>
                <a:cs typeface="Tahoma"/>
              </a:rPr>
              <a:t>Pustaka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4001" y="1999233"/>
            <a:ext cx="7816215" cy="314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0CCFF"/>
              </a:buClr>
              <a:buSzPct val="65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3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Principles</a:t>
            </a:r>
            <a:r>
              <a:rPr dirty="0" sz="3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Applications,</a:t>
            </a:r>
            <a:r>
              <a:rPr dirty="0" sz="3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Leach-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Malvino,</a:t>
            </a:r>
            <a:r>
              <a:rPr dirty="0" sz="3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ahoma"/>
                <a:cs typeface="Tahoma"/>
              </a:rPr>
              <a:t>McGraw-</a:t>
            </a:r>
            <a:r>
              <a:rPr dirty="0" sz="3200" spc="-20">
                <a:solidFill>
                  <a:srgbClr val="FFFFFF"/>
                </a:solidFill>
                <a:latin typeface="Tahoma"/>
                <a:cs typeface="Tahoma"/>
              </a:rPr>
              <a:t>Hill</a:t>
            </a:r>
            <a:endParaRPr sz="3200">
              <a:latin typeface="Tahoma"/>
              <a:cs typeface="Tahoma"/>
            </a:endParaRPr>
          </a:p>
          <a:p>
            <a:pPr marL="354965" marR="1015365" indent="-342900">
              <a:lnSpc>
                <a:spcPct val="100000"/>
              </a:lnSpc>
              <a:spcBef>
                <a:spcPts val="760"/>
              </a:spcBef>
              <a:buClr>
                <a:srgbClr val="00CCFF"/>
              </a:buClr>
              <a:buSzPct val="65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dirty="0" sz="3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Diugital</a:t>
            </a:r>
            <a:r>
              <a:rPr dirty="0" sz="3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konsep</a:t>
            </a:r>
            <a:r>
              <a:rPr dirty="0" sz="3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3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aplikasi,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freddy</a:t>
            </a:r>
            <a:r>
              <a:rPr dirty="0" sz="3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kurniawan,</a:t>
            </a:r>
            <a:r>
              <a:rPr dirty="0" sz="3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ahoma"/>
                <a:cs typeface="Tahoma"/>
              </a:rPr>
              <a:t>ST.</a:t>
            </a:r>
            <a:endParaRPr sz="3200">
              <a:latin typeface="Tahoma"/>
              <a:cs typeface="Tahoma"/>
            </a:endParaRPr>
          </a:p>
          <a:p>
            <a:pPr marL="354965" marR="824865" indent="-342900">
              <a:lnSpc>
                <a:spcPct val="100000"/>
              </a:lnSpc>
              <a:spcBef>
                <a:spcPts val="760"/>
              </a:spcBef>
              <a:buClr>
                <a:srgbClr val="00CCFF"/>
              </a:buClr>
              <a:buSzPct val="65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Elektronika</a:t>
            </a:r>
            <a:r>
              <a:rPr dirty="0" sz="3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Digiltal</a:t>
            </a:r>
            <a:r>
              <a:rPr dirty="0" sz="3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konsep</a:t>
            </a:r>
            <a:r>
              <a:rPr dirty="0" sz="3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dasar</a:t>
            </a:r>
            <a:r>
              <a:rPr dirty="0" sz="3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32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aplikasinya,</a:t>
            </a:r>
            <a:r>
              <a:rPr dirty="0" sz="3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Sumarna,</a:t>
            </a:r>
            <a:r>
              <a:rPr dirty="0" sz="3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GRAHA</a:t>
            </a:r>
            <a:r>
              <a:rPr dirty="0" sz="3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ahoma"/>
                <a:cs typeface="Tahoma"/>
              </a:rPr>
              <a:t>ILMU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717" y="703849"/>
            <a:ext cx="37274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5FFFF"/>
                </a:solidFill>
                <a:latin typeface="Tahoma"/>
                <a:cs typeface="Tahoma"/>
              </a:rPr>
              <a:t>Penjumlahan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6886" y="1999224"/>
            <a:ext cx="7093584" cy="3051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735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Aturan</a:t>
            </a:r>
            <a:r>
              <a:rPr dirty="0" sz="3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dasar</a:t>
            </a:r>
            <a:r>
              <a:rPr dirty="0" sz="3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penjumlahan</a:t>
            </a:r>
            <a:r>
              <a:rPr dirty="0" sz="3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dirty="0" sz="3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bilangan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biner</a:t>
            </a:r>
            <a:r>
              <a:rPr dirty="0" sz="3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2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28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simpan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(carry)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23950" y="819150"/>
          <a:ext cx="7023100" cy="249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1447800"/>
                <a:gridCol w="990600"/>
                <a:gridCol w="1066800"/>
                <a:gridCol w="10668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925" sz="225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baseline="25925"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(1000)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925" sz="225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25925" sz="22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(100)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925" sz="225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25925" sz="225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925" sz="225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baseline="25925"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Simpan</a:t>
                      </a:r>
                      <a:r>
                        <a:rPr dirty="0" sz="220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(carry)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Jumlah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6002" y="315976"/>
            <a:ext cx="2994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Penjumlahan 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Desimal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3950" y="4095750"/>
          <a:ext cx="5727700" cy="264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609600"/>
                <a:gridCol w="533400"/>
                <a:gridCol w="685800"/>
                <a:gridCol w="609600"/>
                <a:gridCol w="609600"/>
                <a:gridCol w="609600"/>
              </a:tblGrid>
              <a:tr h="821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55"/>
                        </a:lnSpc>
                      </a:pPr>
                      <a:r>
                        <a:rPr dirty="0" baseline="-16203" sz="360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455"/>
                        </a:lnSpc>
                      </a:pPr>
                      <a:r>
                        <a:rPr dirty="0" baseline="-16203" sz="360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5"/>
                        </a:lnSpc>
                      </a:pPr>
                      <a:r>
                        <a:rPr dirty="0" baseline="-16203" sz="360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5"/>
                        </a:lnSpc>
                      </a:pPr>
                      <a:r>
                        <a:rPr dirty="0" baseline="-16203" sz="360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dirty="0" baseline="-16203" sz="360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dirty="0" baseline="-16203" sz="3600" spc="-3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Simpan</a:t>
                      </a:r>
                      <a:r>
                        <a:rPr dirty="0" sz="2400" spc="-105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(carry)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9A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Jumlah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133602" y="3516376"/>
            <a:ext cx="2604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Penjumlahan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401" y="382269"/>
            <a:ext cx="5847080" cy="13068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Bit</a:t>
            </a:r>
            <a:r>
              <a:rPr dirty="0" spc="-5"/>
              <a:t> </a:t>
            </a:r>
            <a:r>
              <a:rPr dirty="0" spc="-10"/>
              <a:t>Bertanda</a:t>
            </a: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b="0">
                <a:solidFill>
                  <a:srgbClr val="FFFFFF"/>
                </a:solidFill>
                <a:latin typeface="Arial"/>
                <a:cs typeface="Arial"/>
              </a:rPr>
              <a:t>Bit 0 menyatakan bilangan </a:t>
            </a:r>
            <a:r>
              <a:rPr dirty="0" spc="-10" b="0">
                <a:solidFill>
                  <a:srgbClr val="FFFFFF"/>
                </a:solidFill>
                <a:latin typeface="Arial"/>
                <a:cs typeface="Arial"/>
              </a:rPr>
              <a:t>positif </a:t>
            </a:r>
            <a:r>
              <a:rPr dirty="0" b="0">
                <a:solidFill>
                  <a:srgbClr val="FFFFFF"/>
                </a:solidFill>
                <a:latin typeface="Arial"/>
                <a:cs typeface="Arial"/>
              </a:rPr>
              <a:t>Bit 1 menyatakan bilangan </a:t>
            </a:r>
            <a:r>
              <a:rPr dirty="0" spc="-10" b="0">
                <a:solidFill>
                  <a:srgbClr val="FFFFFF"/>
                </a:solidFill>
                <a:latin typeface="Arial"/>
                <a:cs typeface="Arial"/>
              </a:rPr>
              <a:t>negatif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52550" y="1962150"/>
          <a:ext cx="6413500" cy="135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840"/>
                <a:gridCol w="754379"/>
                <a:gridCol w="754380"/>
                <a:gridCol w="753744"/>
                <a:gridCol w="754380"/>
                <a:gridCol w="753745"/>
                <a:gridCol w="754379"/>
                <a:gridCol w="1123950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76350" y="4248150"/>
          <a:ext cx="6413500" cy="135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840"/>
                <a:gridCol w="754379"/>
                <a:gridCol w="754380"/>
                <a:gridCol w="753744"/>
                <a:gridCol w="754380"/>
                <a:gridCol w="753745"/>
                <a:gridCol w="754379"/>
                <a:gridCol w="1123950"/>
              </a:tblGrid>
              <a:tr h="6858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baseline="-20467" sz="2850" spc="-37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baseline="-20467" sz="285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2199385" y="3387344"/>
            <a:ext cx="4266565" cy="334010"/>
          </a:xfrm>
          <a:custGeom>
            <a:avLst/>
            <a:gdLst/>
            <a:ahLst/>
            <a:cxnLst/>
            <a:rect l="l" t="t" r="r" b="b"/>
            <a:pathLst>
              <a:path w="4266565" h="334010">
                <a:moveTo>
                  <a:pt x="4266437" y="57911"/>
                </a:moveTo>
                <a:lnTo>
                  <a:pt x="4243682" y="110626"/>
                </a:lnTo>
                <a:lnTo>
                  <a:pt x="4181817" y="154737"/>
                </a:lnTo>
                <a:lnTo>
                  <a:pt x="4138742" y="172499"/>
                </a:lnTo>
                <a:lnTo>
                  <a:pt x="4088920" y="186831"/>
                </a:lnTo>
                <a:lnTo>
                  <a:pt x="4033359" y="197305"/>
                </a:lnTo>
                <a:lnTo>
                  <a:pt x="3973069" y="203496"/>
                </a:lnTo>
                <a:lnTo>
                  <a:pt x="3909059" y="204977"/>
                </a:lnTo>
                <a:lnTo>
                  <a:pt x="2487167" y="185927"/>
                </a:lnTo>
                <a:lnTo>
                  <a:pt x="2423157" y="187610"/>
                </a:lnTo>
                <a:lnTo>
                  <a:pt x="2362860" y="193915"/>
                </a:lnTo>
                <a:lnTo>
                  <a:pt x="2307279" y="204441"/>
                </a:lnTo>
                <a:lnTo>
                  <a:pt x="2257418" y="218787"/>
                </a:lnTo>
                <a:lnTo>
                  <a:pt x="2214280" y="236550"/>
                </a:lnTo>
                <a:lnTo>
                  <a:pt x="2178868" y="257330"/>
                </a:lnTo>
                <a:lnTo>
                  <a:pt x="2135238" y="306334"/>
                </a:lnTo>
                <a:lnTo>
                  <a:pt x="2129027" y="333755"/>
                </a:lnTo>
                <a:lnTo>
                  <a:pt x="2123776" y="306171"/>
                </a:lnTo>
                <a:lnTo>
                  <a:pt x="2081727" y="255975"/>
                </a:lnTo>
                <a:lnTo>
                  <a:pt x="2046936" y="234242"/>
                </a:lnTo>
                <a:lnTo>
                  <a:pt x="2004306" y="215337"/>
                </a:lnTo>
                <a:lnTo>
                  <a:pt x="1954840" y="199700"/>
                </a:lnTo>
                <a:lnTo>
                  <a:pt x="1899541" y="187769"/>
                </a:lnTo>
                <a:lnTo>
                  <a:pt x="1839413" y="179984"/>
                </a:lnTo>
                <a:lnTo>
                  <a:pt x="1775459" y="176783"/>
                </a:lnTo>
                <a:lnTo>
                  <a:pt x="353568" y="156971"/>
                </a:lnTo>
                <a:lnTo>
                  <a:pt x="289614" y="153771"/>
                </a:lnTo>
                <a:lnTo>
                  <a:pt x="229486" y="145986"/>
                </a:lnTo>
                <a:lnTo>
                  <a:pt x="174187" y="134055"/>
                </a:lnTo>
                <a:lnTo>
                  <a:pt x="124721" y="118418"/>
                </a:lnTo>
                <a:lnTo>
                  <a:pt x="82091" y="99513"/>
                </a:lnTo>
                <a:lnTo>
                  <a:pt x="47300" y="77780"/>
                </a:lnTo>
                <a:lnTo>
                  <a:pt x="5251" y="27584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123185" y="5673344"/>
            <a:ext cx="4266565" cy="334010"/>
          </a:xfrm>
          <a:custGeom>
            <a:avLst/>
            <a:gdLst/>
            <a:ahLst/>
            <a:cxnLst/>
            <a:rect l="l" t="t" r="r" b="b"/>
            <a:pathLst>
              <a:path w="4266565" h="334010">
                <a:moveTo>
                  <a:pt x="4266437" y="57911"/>
                </a:moveTo>
                <a:lnTo>
                  <a:pt x="4243682" y="110626"/>
                </a:lnTo>
                <a:lnTo>
                  <a:pt x="4181817" y="154737"/>
                </a:lnTo>
                <a:lnTo>
                  <a:pt x="4138742" y="172499"/>
                </a:lnTo>
                <a:lnTo>
                  <a:pt x="4088920" y="186831"/>
                </a:lnTo>
                <a:lnTo>
                  <a:pt x="4033359" y="197305"/>
                </a:lnTo>
                <a:lnTo>
                  <a:pt x="3973069" y="203496"/>
                </a:lnTo>
                <a:lnTo>
                  <a:pt x="3909060" y="204977"/>
                </a:lnTo>
                <a:lnTo>
                  <a:pt x="2487168" y="185927"/>
                </a:lnTo>
                <a:lnTo>
                  <a:pt x="2423157" y="187610"/>
                </a:lnTo>
                <a:lnTo>
                  <a:pt x="2362860" y="193915"/>
                </a:lnTo>
                <a:lnTo>
                  <a:pt x="2307279" y="204441"/>
                </a:lnTo>
                <a:lnTo>
                  <a:pt x="2257418" y="218787"/>
                </a:lnTo>
                <a:lnTo>
                  <a:pt x="2214280" y="236550"/>
                </a:lnTo>
                <a:lnTo>
                  <a:pt x="2178868" y="257330"/>
                </a:lnTo>
                <a:lnTo>
                  <a:pt x="2135238" y="306334"/>
                </a:lnTo>
                <a:lnTo>
                  <a:pt x="2129028" y="333755"/>
                </a:lnTo>
                <a:lnTo>
                  <a:pt x="2123776" y="306171"/>
                </a:lnTo>
                <a:lnTo>
                  <a:pt x="2081727" y="255975"/>
                </a:lnTo>
                <a:lnTo>
                  <a:pt x="2046936" y="234242"/>
                </a:lnTo>
                <a:lnTo>
                  <a:pt x="2004306" y="215337"/>
                </a:lnTo>
                <a:lnTo>
                  <a:pt x="1954840" y="199700"/>
                </a:lnTo>
                <a:lnTo>
                  <a:pt x="1899541" y="187769"/>
                </a:lnTo>
                <a:lnTo>
                  <a:pt x="1839413" y="179984"/>
                </a:lnTo>
                <a:lnTo>
                  <a:pt x="1775460" y="176783"/>
                </a:lnTo>
                <a:lnTo>
                  <a:pt x="353568" y="156971"/>
                </a:lnTo>
                <a:lnTo>
                  <a:pt x="289614" y="153771"/>
                </a:lnTo>
                <a:lnTo>
                  <a:pt x="229486" y="145986"/>
                </a:lnTo>
                <a:lnTo>
                  <a:pt x="174187" y="134055"/>
                </a:lnTo>
                <a:lnTo>
                  <a:pt x="124721" y="118418"/>
                </a:lnTo>
                <a:lnTo>
                  <a:pt x="82091" y="99513"/>
                </a:lnTo>
                <a:lnTo>
                  <a:pt x="47300" y="77780"/>
                </a:lnTo>
                <a:lnTo>
                  <a:pt x="5251" y="27584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09802" y="3595623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Tanda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3609" y="5957816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Tanda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85798" y="3337052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909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09879">
                <a:moveTo>
                  <a:pt x="42671" y="76200"/>
                </a:moveTo>
                <a:lnTo>
                  <a:pt x="42671" y="63246"/>
                </a:lnTo>
                <a:lnTo>
                  <a:pt x="41909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309879">
                <a:moveTo>
                  <a:pt x="42671" y="3048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304800"/>
                </a:lnTo>
                <a:lnTo>
                  <a:pt x="35051" y="307848"/>
                </a:lnTo>
                <a:lnTo>
                  <a:pt x="38100" y="309372"/>
                </a:lnTo>
                <a:lnTo>
                  <a:pt x="41909" y="307848"/>
                </a:lnTo>
                <a:lnTo>
                  <a:pt x="42671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96644" y="5642102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309879">
                <a:moveTo>
                  <a:pt x="43433" y="76200"/>
                </a:moveTo>
                <a:lnTo>
                  <a:pt x="43433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3" y="76200"/>
                </a:lnTo>
                <a:close/>
              </a:path>
              <a:path w="76200" h="309879">
                <a:moveTo>
                  <a:pt x="43433" y="304800"/>
                </a:moveTo>
                <a:lnTo>
                  <a:pt x="43433" y="76200"/>
                </a:lnTo>
                <a:lnTo>
                  <a:pt x="33528" y="76200"/>
                </a:lnTo>
                <a:lnTo>
                  <a:pt x="33528" y="304800"/>
                </a:lnTo>
                <a:lnTo>
                  <a:pt x="35051" y="307848"/>
                </a:lnTo>
                <a:lnTo>
                  <a:pt x="38100" y="309372"/>
                </a:lnTo>
                <a:lnTo>
                  <a:pt x="41910" y="307848"/>
                </a:lnTo>
                <a:lnTo>
                  <a:pt x="43433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746500" y="3748023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46500" y="6110216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801" y="393699"/>
            <a:ext cx="285369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Komplemen</a:t>
            </a:r>
            <a:r>
              <a:rPr dirty="0" spc="-5"/>
              <a:t> </a:t>
            </a:r>
            <a:r>
              <a:rPr dirty="0"/>
              <a:t>ke </a:t>
            </a:r>
            <a:r>
              <a:rPr dirty="0" spc="-50"/>
              <a:t>2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90550" y="3943350"/>
          <a:ext cx="541718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/>
                <a:gridCol w="772160"/>
                <a:gridCol w="772794"/>
                <a:gridCol w="773430"/>
                <a:gridCol w="769619"/>
                <a:gridCol w="773429"/>
                <a:gridCol w="773429"/>
              </a:tblGrid>
              <a:tr h="76200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447801" y="925576"/>
            <a:ext cx="8329295" cy="435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324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Metode untuk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menyatakan bit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bertanda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digunakan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sistem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komplement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kedua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(2’s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form)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3333FF"/>
                </a:solidFill>
                <a:latin typeface="Arial"/>
                <a:cs typeface="Arial"/>
              </a:rPr>
              <a:t>Komplemen</a:t>
            </a:r>
            <a:r>
              <a:rPr dirty="0" sz="2800" spc="-5" b="1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FF"/>
                </a:solidFill>
                <a:latin typeface="Arial"/>
                <a:cs typeface="Arial"/>
              </a:rPr>
              <a:t>ke </a:t>
            </a:r>
            <a:r>
              <a:rPr dirty="0" sz="2800" spc="-50" b="1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88900">
              <a:lnSpc>
                <a:spcPts val="2875"/>
              </a:lnSpc>
              <a:spcBef>
                <a:spcPts val="83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diubah menjadi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ts val="287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diubah menjadi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44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/>
              <a:cs typeface="Arial"/>
            </a:endParaRPr>
          </a:p>
          <a:p>
            <a:pPr marL="5803900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Awal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5803900">
              <a:lnSpc>
                <a:spcPct val="100000"/>
              </a:lnSpc>
              <a:spcBef>
                <a:spcPts val="167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Komplemen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pertama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801" y="393699"/>
            <a:ext cx="45148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Membuat</a:t>
            </a:r>
            <a:r>
              <a:rPr dirty="0" spc="-5"/>
              <a:t> </a:t>
            </a:r>
            <a:r>
              <a:rPr dirty="0"/>
              <a:t>Komplemen ke </a:t>
            </a:r>
            <a:r>
              <a:rPr dirty="0" spc="-50"/>
              <a:t>2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8150" y="2495550"/>
          <a:ext cx="6032500" cy="2072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2664"/>
                <a:gridCol w="1003300"/>
                <a:gridCol w="1003300"/>
                <a:gridCol w="1002664"/>
                <a:gridCol w="1003300"/>
              </a:tblGrid>
              <a:tr h="516890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339A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339A3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339A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339A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339A3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339A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24001" y="925576"/>
            <a:ext cx="8551545" cy="353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Ubah bit awal menjadi komplemen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pertama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75"/>
              </a:lnSpc>
              <a:buAutoNum type="arabicPeriod"/>
              <a:tabLst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Tambahkan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pada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terakhir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(LSB)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Misal</a:t>
            </a:r>
            <a:endParaRPr sz="2400">
              <a:latin typeface="Arial"/>
              <a:cs typeface="Arial"/>
            </a:endParaRPr>
          </a:p>
          <a:p>
            <a:pPr marL="6108700" marR="5080" indent="-3175">
              <a:lnSpc>
                <a:spcPct val="175000"/>
              </a:lnSpc>
              <a:spcBef>
                <a:spcPts val="109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Awal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45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Komplemen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6160770" marR="5080" indent="-52705">
              <a:lnSpc>
                <a:spcPct val="150000"/>
              </a:lnSpc>
              <a:spcBef>
                <a:spcPts val="6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Tambah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pada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LSB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Komplemen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801" y="423417"/>
            <a:ext cx="822070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Menyatakan</a:t>
            </a:r>
            <a:r>
              <a:rPr dirty="0" sz="2400" spc="-35"/>
              <a:t> </a:t>
            </a:r>
            <a:r>
              <a:rPr dirty="0" sz="2400"/>
              <a:t>Bilangan</a:t>
            </a:r>
            <a:r>
              <a:rPr dirty="0" sz="2400" spc="-30"/>
              <a:t> </a:t>
            </a:r>
            <a:r>
              <a:rPr dirty="0" sz="2400"/>
              <a:t>Bertanda</a:t>
            </a:r>
            <a:r>
              <a:rPr dirty="0" sz="2400" spc="-30"/>
              <a:t> </a:t>
            </a:r>
            <a:r>
              <a:rPr dirty="0" sz="2400"/>
              <a:t>dengan</a:t>
            </a:r>
            <a:r>
              <a:rPr dirty="0" sz="2400" spc="-30"/>
              <a:t> </a:t>
            </a:r>
            <a:r>
              <a:rPr dirty="0" sz="2400"/>
              <a:t>Komplemen</a:t>
            </a:r>
            <a:r>
              <a:rPr dirty="0" sz="2400" spc="-30"/>
              <a:t> </a:t>
            </a:r>
            <a:r>
              <a:rPr dirty="0" sz="2400"/>
              <a:t>ke</a:t>
            </a:r>
            <a:r>
              <a:rPr dirty="0" sz="2400" spc="-30"/>
              <a:t> </a:t>
            </a:r>
            <a:r>
              <a:rPr dirty="0" sz="2400" spc="-50"/>
              <a:t>2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600201" y="925576"/>
            <a:ext cx="7840345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35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Apabila</a:t>
            </a:r>
            <a:r>
              <a:rPr dirty="0" sz="2400" spc="34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bilangannya</a:t>
            </a:r>
            <a:r>
              <a:rPr dirty="0" sz="2400" spc="3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positif,</a:t>
            </a:r>
            <a:r>
              <a:rPr dirty="0" sz="2400" spc="3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dirty="0" sz="2400" spc="3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dinyatakan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dirty="0" sz="24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r>
              <a:rPr dirty="0" sz="24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aslinya</a:t>
            </a:r>
            <a:r>
              <a:rPr dirty="0" sz="24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spc="5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4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tanda</a:t>
            </a:r>
            <a:r>
              <a:rPr dirty="0" sz="24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dirty="0" sz="2400" spc="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diletakkan</a:t>
            </a:r>
            <a:r>
              <a:rPr dirty="0" sz="2400" spc="5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depan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MSB.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ts val="2870"/>
              </a:lnSpc>
              <a:spcBef>
                <a:spcPts val="85"/>
              </a:spcBef>
              <a:buAutoNum type="arabicPeriod"/>
              <a:tabLst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Apabila</a:t>
            </a:r>
            <a:r>
              <a:rPr dirty="0" sz="2400" spc="22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bilangannya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negatif,</a:t>
            </a:r>
            <a:r>
              <a:rPr dirty="0" sz="2400" spc="21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dirty="0" sz="2400" spc="22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dinyatakan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bentuk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komplemen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tanda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diletakkan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depan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MSB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85750" y="3638550"/>
          <a:ext cx="8394700" cy="56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866774"/>
                <a:gridCol w="866139"/>
                <a:gridCol w="866775"/>
                <a:gridCol w="866139"/>
                <a:gridCol w="865505"/>
                <a:gridCol w="868045"/>
                <a:gridCol w="2315210"/>
              </a:tblGrid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Biner</a:t>
                      </a:r>
                      <a:r>
                        <a:rPr dirty="0" sz="28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45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98704" y="5130546"/>
          <a:ext cx="8382000" cy="56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866774"/>
                <a:gridCol w="866139"/>
                <a:gridCol w="866775"/>
                <a:gridCol w="866139"/>
                <a:gridCol w="865505"/>
                <a:gridCol w="868045"/>
                <a:gridCol w="2301875"/>
              </a:tblGrid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Biner</a:t>
                      </a:r>
                      <a:r>
                        <a:rPr dirty="0" sz="28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45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71602" y="6008878"/>
            <a:ext cx="12223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 Tanda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054" y="5746496"/>
            <a:ext cx="76200" cy="23393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63397" y="4442205"/>
            <a:ext cx="12223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 Tanda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50" y="4254500"/>
            <a:ext cx="76200" cy="233172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438147" y="4224782"/>
            <a:ext cx="4876165" cy="414020"/>
          </a:xfrm>
          <a:custGeom>
            <a:avLst/>
            <a:gdLst/>
            <a:ahLst/>
            <a:cxnLst/>
            <a:rect l="l" t="t" r="r" b="b"/>
            <a:pathLst>
              <a:path w="4876165" h="414020">
                <a:moveTo>
                  <a:pt x="4876037" y="65531"/>
                </a:moveTo>
                <a:lnTo>
                  <a:pt x="4854476" y="125461"/>
                </a:lnTo>
                <a:lnTo>
                  <a:pt x="4796082" y="177015"/>
                </a:lnTo>
                <a:lnTo>
                  <a:pt x="4755165" y="198691"/>
                </a:lnTo>
                <a:lnTo>
                  <a:pt x="4707550" y="217121"/>
                </a:lnTo>
                <a:lnTo>
                  <a:pt x="4654074" y="231920"/>
                </a:lnTo>
                <a:lnTo>
                  <a:pt x="4595573" y="242706"/>
                </a:lnTo>
                <a:lnTo>
                  <a:pt x="4532884" y="249093"/>
                </a:lnTo>
                <a:lnTo>
                  <a:pt x="4466843" y="250697"/>
                </a:lnTo>
                <a:lnTo>
                  <a:pt x="2841497" y="228600"/>
                </a:lnTo>
                <a:lnTo>
                  <a:pt x="2775643" y="230204"/>
                </a:lnTo>
                <a:lnTo>
                  <a:pt x="2713067" y="236591"/>
                </a:lnTo>
                <a:lnTo>
                  <a:pt x="2654624" y="247377"/>
                </a:lnTo>
                <a:lnTo>
                  <a:pt x="2601169" y="262176"/>
                </a:lnTo>
                <a:lnTo>
                  <a:pt x="2553557" y="280606"/>
                </a:lnTo>
                <a:lnTo>
                  <a:pt x="2512643" y="302282"/>
                </a:lnTo>
                <a:lnTo>
                  <a:pt x="2479282" y="326820"/>
                </a:lnTo>
                <a:lnTo>
                  <a:pt x="2438638" y="382946"/>
                </a:lnTo>
                <a:lnTo>
                  <a:pt x="2433065" y="413765"/>
                </a:lnTo>
                <a:lnTo>
                  <a:pt x="2427991" y="382812"/>
                </a:lnTo>
                <a:lnTo>
                  <a:pt x="2388509" y="325668"/>
                </a:lnTo>
                <a:lnTo>
                  <a:pt x="2355756" y="300282"/>
                </a:lnTo>
                <a:lnTo>
                  <a:pt x="2315432" y="277558"/>
                </a:lnTo>
                <a:lnTo>
                  <a:pt x="2268364" y="257897"/>
                </a:lnTo>
                <a:lnTo>
                  <a:pt x="2215380" y="241701"/>
                </a:lnTo>
                <a:lnTo>
                  <a:pt x="2157307" y="229374"/>
                </a:lnTo>
                <a:lnTo>
                  <a:pt x="2094973" y="221316"/>
                </a:lnTo>
                <a:lnTo>
                  <a:pt x="2029205" y="217931"/>
                </a:lnTo>
                <a:lnTo>
                  <a:pt x="403859" y="195833"/>
                </a:lnTo>
                <a:lnTo>
                  <a:pt x="337886" y="192449"/>
                </a:lnTo>
                <a:lnTo>
                  <a:pt x="275392" y="184391"/>
                </a:lnTo>
                <a:lnTo>
                  <a:pt x="217205" y="172064"/>
                </a:lnTo>
                <a:lnTo>
                  <a:pt x="164153" y="155868"/>
                </a:lnTo>
                <a:lnTo>
                  <a:pt x="117062" y="136207"/>
                </a:lnTo>
                <a:lnTo>
                  <a:pt x="76760" y="113483"/>
                </a:lnTo>
                <a:lnTo>
                  <a:pt x="44076" y="88097"/>
                </a:lnTo>
                <a:lnTo>
                  <a:pt x="4868" y="30953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343402" y="4584700"/>
            <a:ext cx="11747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Biner</a:t>
            </a:r>
            <a:r>
              <a:rPr dirty="0" sz="2200" spc="-20">
                <a:solidFill>
                  <a:srgbClr val="FFFFFF"/>
                </a:solidFill>
                <a:latin typeface="Arial"/>
                <a:cs typeface="Arial"/>
              </a:rPr>
              <a:t> asli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285747" y="5745734"/>
            <a:ext cx="4876165" cy="414020"/>
          </a:xfrm>
          <a:custGeom>
            <a:avLst/>
            <a:gdLst/>
            <a:ahLst/>
            <a:cxnLst/>
            <a:rect l="l" t="t" r="r" b="b"/>
            <a:pathLst>
              <a:path w="4876165" h="414020">
                <a:moveTo>
                  <a:pt x="4876037" y="65531"/>
                </a:moveTo>
                <a:lnTo>
                  <a:pt x="4854476" y="125461"/>
                </a:lnTo>
                <a:lnTo>
                  <a:pt x="4796082" y="177015"/>
                </a:lnTo>
                <a:lnTo>
                  <a:pt x="4755165" y="198691"/>
                </a:lnTo>
                <a:lnTo>
                  <a:pt x="4707550" y="217121"/>
                </a:lnTo>
                <a:lnTo>
                  <a:pt x="4654074" y="231920"/>
                </a:lnTo>
                <a:lnTo>
                  <a:pt x="4595573" y="242706"/>
                </a:lnTo>
                <a:lnTo>
                  <a:pt x="4532884" y="249093"/>
                </a:lnTo>
                <a:lnTo>
                  <a:pt x="4466844" y="250697"/>
                </a:lnTo>
                <a:lnTo>
                  <a:pt x="2841498" y="228600"/>
                </a:lnTo>
                <a:lnTo>
                  <a:pt x="2775643" y="230204"/>
                </a:lnTo>
                <a:lnTo>
                  <a:pt x="2713067" y="236591"/>
                </a:lnTo>
                <a:lnTo>
                  <a:pt x="2654624" y="247377"/>
                </a:lnTo>
                <a:lnTo>
                  <a:pt x="2601169" y="262176"/>
                </a:lnTo>
                <a:lnTo>
                  <a:pt x="2553557" y="280606"/>
                </a:lnTo>
                <a:lnTo>
                  <a:pt x="2512643" y="302282"/>
                </a:lnTo>
                <a:lnTo>
                  <a:pt x="2479282" y="326820"/>
                </a:lnTo>
                <a:lnTo>
                  <a:pt x="2438638" y="382946"/>
                </a:lnTo>
                <a:lnTo>
                  <a:pt x="2433066" y="413765"/>
                </a:lnTo>
                <a:lnTo>
                  <a:pt x="2427991" y="382812"/>
                </a:lnTo>
                <a:lnTo>
                  <a:pt x="2388509" y="325668"/>
                </a:lnTo>
                <a:lnTo>
                  <a:pt x="2355756" y="300282"/>
                </a:lnTo>
                <a:lnTo>
                  <a:pt x="2315432" y="277558"/>
                </a:lnTo>
                <a:lnTo>
                  <a:pt x="2268364" y="257897"/>
                </a:lnTo>
                <a:lnTo>
                  <a:pt x="2215380" y="241701"/>
                </a:lnTo>
                <a:lnTo>
                  <a:pt x="2157307" y="229374"/>
                </a:lnTo>
                <a:lnTo>
                  <a:pt x="2094973" y="221316"/>
                </a:lnTo>
                <a:lnTo>
                  <a:pt x="2029206" y="217931"/>
                </a:lnTo>
                <a:lnTo>
                  <a:pt x="403859" y="195833"/>
                </a:lnTo>
                <a:lnTo>
                  <a:pt x="337886" y="192449"/>
                </a:lnTo>
                <a:lnTo>
                  <a:pt x="275392" y="184391"/>
                </a:lnTo>
                <a:lnTo>
                  <a:pt x="217205" y="172064"/>
                </a:lnTo>
                <a:lnTo>
                  <a:pt x="164153" y="155868"/>
                </a:lnTo>
                <a:lnTo>
                  <a:pt x="117062" y="136207"/>
                </a:lnTo>
                <a:lnTo>
                  <a:pt x="76760" y="113483"/>
                </a:lnTo>
                <a:lnTo>
                  <a:pt x="44076" y="88097"/>
                </a:lnTo>
                <a:lnTo>
                  <a:pt x="4868" y="30953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114801" y="6184900"/>
            <a:ext cx="21240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Komplemen ke </a:t>
            </a:r>
            <a:r>
              <a:rPr dirty="0" sz="2200" spc="-5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28751" y="233300"/>
          <a:ext cx="8260080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1838960"/>
                <a:gridCol w="3666490"/>
                <a:gridCol w="1139825"/>
              </a:tblGrid>
              <a:tr h="662305">
                <a:tc>
                  <a:txBody>
                    <a:bodyPr/>
                    <a:lstStyle/>
                    <a:p>
                      <a:pPr marL="31750">
                        <a:lnSpc>
                          <a:spcPts val="3979"/>
                        </a:lnSpc>
                      </a:pPr>
                      <a:r>
                        <a:rPr dirty="0" sz="3600" spc="-10" b="1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Negasi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63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Operasi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1811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mengubah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18110"/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30"/>
                        </a:spcBef>
                        <a:tabLst>
                          <a:tab pos="1588135" algn="l"/>
                        </a:tabLst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sebuah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bilangan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181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18110"/>
                </a:tc>
              </a:tr>
              <a:tr h="412115">
                <a:tc>
                  <a:txBody>
                    <a:bodyPr/>
                    <a:lstStyle/>
                    <a:p>
                      <a:pPr marL="31750">
                        <a:lnSpc>
                          <a:spcPts val="3145"/>
                        </a:lnSpc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menjadi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145"/>
                        </a:lnSpc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bilangan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ts val="3145"/>
                        </a:lnSpc>
                        <a:tabLst>
                          <a:tab pos="1412240" algn="l"/>
                        </a:tabLst>
                      </a:pP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positif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ekuivalennya,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3145"/>
                        </a:lnSpc>
                      </a:pPr>
                      <a:r>
                        <a:rPr dirty="0" sz="2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atau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47801" y="1855967"/>
            <a:ext cx="822261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mengubah</a:t>
            </a:r>
            <a:r>
              <a:rPr dirty="0" sz="28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dirty="0" sz="28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positif</a:t>
            </a:r>
            <a:r>
              <a:rPr dirty="0" sz="28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menadi</a:t>
            </a:r>
            <a:r>
              <a:rPr dirty="0" sz="28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dirty="0" sz="28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negatif ekuivalennya.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214120" algn="l"/>
                <a:tab pos="3170555" algn="l"/>
                <a:tab pos="5342890" algn="l"/>
                <a:tab pos="7198359" algn="l"/>
              </a:tabLst>
            </a:pPr>
            <a:r>
              <a:rPr dirty="0" sz="2800" spc="-25">
                <a:solidFill>
                  <a:srgbClr val="FFFFFF"/>
                </a:solidFill>
                <a:latin typeface="Arial"/>
                <a:cs typeface="Arial"/>
              </a:rPr>
              <a:t>Hal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tersebut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dilakukan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meng-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komplemenkan ke 2 dari biner yang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dikehendaki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Misal : negasi dari + 9 adalah – 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62204" y="3991056"/>
            <a:ext cx="1925955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+ 9 =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01001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- 9 =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10111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+ 9 =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01001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59175" y="3991056"/>
            <a:ext cx="4168775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Biner 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awal</a:t>
            </a:r>
            <a:endParaRPr sz="2800">
              <a:latin typeface="Arial"/>
              <a:cs typeface="Arial"/>
            </a:endParaRPr>
          </a:p>
          <a:p>
            <a:pPr marL="111125" marR="5080" indent="-7239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Negasi (Komplemen ke </a:t>
            </a:r>
            <a:r>
              <a:rPr dirty="0" sz="2800" spc="-25">
                <a:solidFill>
                  <a:srgbClr val="FFFFFF"/>
                </a:solidFill>
                <a:latin typeface="Arial"/>
                <a:cs typeface="Arial"/>
              </a:rPr>
              <a:t>2)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Di negasi 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lagi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Najwa</dc:creator>
  <dc:title>Aritmatika Biner</dc:title>
  <dcterms:created xsi:type="dcterms:W3CDTF">2022-07-21T02:28:51Z</dcterms:created>
  <dcterms:modified xsi:type="dcterms:W3CDTF">2022-07-21T02:28:51Z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2008-09-15T00:00:00Z</vt:filetime>
  </property>
  <property fmtid="{D5CDD505-2E9C-101B-9397-08002B2CF9AE}" pid="3" name="Creator">
    <vt:lpwstr>Acrobat PDFMaker 6.0 for PowerPoint</vt:lpwstr>
  </property>
  <property fmtid="{D5CDD505-2E9C-101B-9397-08002B2CF9AE}" pid="4" name="LastSaved">
    <vt:filetime>2022-07-21T00:00:00Z</vt:filetime>
  </property>
</Properties>
</file>