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92" r:id="rId7"/>
    <p:sldId id="258" r:id="rId8"/>
    <p:sldId id="293" r:id="rId9"/>
    <p:sldId id="294" r:id="rId10"/>
    <p:sldId id="295" r:id="rId11"/>
    <p:sldId id="296" r:id="rId12"/>
    <p:sldId id="297" r:id="rId13"/>
    <p:sldId id="291"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Lst>
  <p:sldSz cx="9144000" cy="5143500"/>
  <p:notesSz cx="6858000" cy="9144000"/>
  <p:embeddedFontLst>
    <p:embeddedFont>
      <p:font typeface="Roboto" charset="0"/>
      <p:regular r:id="rId50"/>
      <p:bold r:id="rId51"/>
      <p:italic r:id="rId52"/>
      <p:boldItalic r:id="rId53"/>
    </p:embeddedFont>
    <p:embeddedFont>
      <p:font typeface="Proxima Nova" charset="0"/>
      <p:regular r:id="rId54"/>
      <p:bold r:id="rId55"/>
      <p:italic r:id="rId56"/>
      <p:boldItalic r:id="rId57"/>
    </p:embeddedFont>
    <p:embeddedFont>
      <p:font typeface="Proxima Nova Semibold" charset="0"/>
      <p:regular r:id="rId58"/>
      <p:bold r:id="rId59"/>
      <p:boldItalic r:id="rId60"/>
    </p:embeddedFont>
    <p:embeddedFont>
      <p:font typeface="Fira Sans Extra Condensed" charset="0"/>
      <p:regular r:id="rId61"/>
      <p:bold r:id="rId62"/>
      <p:italic r:id="rId63"/>
      <p:boldItalic r:id="rId64"/>
    </p:embeddedFont>
    <p:embeddedFont>
      <p:font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00. Introduction" id="{7ae313e3-84c9-443a-b064-0815075caf47}">
          <p14:sldIdLst>
            <p14:sldId id="256"/>
            <p14:sldId id="257"/>
            <p14:sldId id="292"/>
            <p14:sldId id="258"/>
            <p14:sldId id="293"/>
            <p14:sldId id="294"/>
            <p14:sldId id="295"/>
            <p14:sldId id="296"/>
            <p14:sldId id="297"/>
          </p14:sldIdLst>
        </p14:section>
        <p14:section name="Template" id="{4051266a-f899-465a-bf38-b4de8eacfc01}">
          <p14:sldIdLst>
            <p14:sldId id="291"/>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DE6020B-4719-4C51-8589-16FF4E1D90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8" Type="http://schemas.openxmlformats.org/officeDocument/2006/relationships/font" Target="fonts/font19.fntdata"/><Relationship Id="rId67" Type="http://schemas.openxmlformats.org/officeDocument/2006/relationships/font" Target="fonts/font18.fntdata"/><Relationship Id="rId66" Type="http://schemas.openxmlformats.org/officeDocument/2006/relationships/font" Target="fonts/font17.fntdata"/><Relationship Id="rId65" Type="http://schemas.openxmlformats.org/officeDocument/2006/relationships/font" Target="fonts/font16.fntdata"/><Relationship Id="rId64" Type="http://schemas.openxmlformats.org/officeDocument/2006/relationships/font" Target="fonts/font15.fntdata"/><Relationship Id="rId63" Type="http://schemas.openxmlformats.org/officeDocument/2006/relationships/font" Target="fonts/font14.fntdata"/><Relationship Id="rId62" Type="http://schemas.openxmlformats.org/officeDocument/2006/relationships/font" Target="fonts/font13.fntdata"/><Relationship Id="rId61" Type="http://schemas.openxmlformats.org/officeDocument/2006/relationships/font" Target="fonts/font12.fntdata"/><Relationship Id="rId60" Type="http://schemas.openxmlformats.org/officeDocument/2006/relationships/font" Target="fonts/font11.fntdata"/><Relationship Id="rId6" Type="http://schemas.openxmlformats.org/officeDocument/2006/relationships/slide" Target="slides/slide2.xml"/><Relationship Id="rId59" Type="http://schemas.openxmlformats.org/officeDocument/2006/relationships/font" Target="fonts/font10.fntdata"/><Relationship Id="rId58" Type="http://schemas.openxmlformats.org/officeDocument/2006/relationships/font" Target="fonts/font9.fntdata"/><Relationship Id="rId57" Type="http://schemas.openxmlformats.org/officeDocument/2006/relationships/font" Target="fonts/font8.fntdata"/><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gdcb566e1d5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e9566a474a_0_10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e96fd5876e_0_4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e96fd5876e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6" name="Shape 736"/>
        <p:cNvGrpSpPr/>
        <p:nvPr/>
      </p:nvGrpSpPr>
      <p:grpSpPr>
        <a:xfrm>
          <a:off x="0" y="0"/>
          <a:ext cx="0" cy="0"/>
          <a:chOff x="0" y="0"/>
          <a:chExt cx="0" cy="0"/>
        </a:xfrm>
      </p:grpSpPr>
      <p:sp>
        <p:nvSpPr>
          <p:cNvPr id="737" name="Google Shape;737;ge96fd5876e_0_8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2" name="Shape 782"/>
        <p:cNvGrpSpPr/>
        <p:nvPr/>
      </p:nvGrpSpPr>
      <p:grpSpPr>
        <a:xfrm>
          <a:off x="0" y="0"/>
          <a:ext cx="0" cy="0"/>
          <a:chOff x="0" y="0"/>
          <a:chExt cx="0" cy="0"/>
        </a:xfrm>
      </p:grpSpPr>
      <p:sp>
        <p:nvSpPr>
          <p:cNvPr id="783" name="Google Shape;783;ge96fd5876e_0_6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e96fd5876e_0_9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2" name="Shape 932"/>
        <p:cNvGrpSpPr/>
        <p:nvPr/>
      </p:nvGrpSpPr>
      <p:grpSpPr>
        <a:xfrm>
          <a:off x="0" y="0"/>
          <a:ext cx="0" cy="0"/>
          <a:chOff x="0" y="0"/>
          <a:chExt cx="0" cy="0"/>
        </a:xfrm>
      </p:grpSpPr>
      <p:sp>
        <p:nvSpPr>
          <p:cNvPr id="933" name="Google Shape;933;ge96fd5876e_0_1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0" name="Shape 1000"/>
        <p:cNvGrpSpPr/>
        <p:nvPr/>
      </p:nvGrpSpPr>
      <p:grpSpPr>
        <a:xfrm>
          <a:off x="0" y="0"/>
          <a:ext cx="0" cy="0"/>
          <a:chOff x="0" y="0"/>
          <a:chExt cx="0" cy="0"/>
        </a:xfrm>
      </p:grpSpPr>
      <p:sp>
        <p:nvSpPr>
          <p:cNvPr id="1001" name="Google Shape;1001;ge96fd5876e_0_1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e96fd5876e_0_1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9" name="Shape 1079"/>
        <p:cNvGrpSpPr/>
        <p:nvPr/>
      </p:nvGrpSpPr>
      <p:grpSpPr>
        <a:xfrm>
          <a:off x="0" y="0"/>
          <a:ext cx="0" cy="0"/>
          <a:chOff x="0" y="0"/>
          <a:chExt cx="0" cy="0"/>
        </a:xfrm>
      </p:grpSpPr>
      <p:sp>
        <p:nvSpPr>
          <p:cNvPr id="1080" name="Google Shape;1080;ge96fd5876e_0_14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0" name="Shape 1180"/>
        <p:cNvGrpSpPr/>
        <p:nvPr/>
      </p:nvGrpSpPr>
      <p:grpSpPr>
        <a:xfrm>
          <a:off x="0" y="0"/>
          <a:ext cx="0" cy="0"/>
          <a:chOff x="0" y="0"/>
          <a:chExt cx="0" cy="0"/>
        </a:xfrm>
      </p:grpSpPr>
      <p:sp>
        <p:nvSpPr>
          <p:cNvPr id="1181" name="Google Shape;1181;ge96fd5876e_0_16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8" name="Shape 1258"/>
        <p:cNvGrpSpPr/>
        <p:nvPr/>
      </p:nvGrpSpPr>
      <p:grpSpPr>
        <a:xfrm>
          <a:off x="0" y="0"/>
          <a:ext cx="0" cy="0"/>
          <a:chOff x="0" y="0"/>
          <a:chExt cx="0" cy="0"/>
        </a:xfrm>
      </p:grpSpPr>
      <p:sp>
        <p:nvSpPr>
          <p:cNvPr id="1259" name="Google Shape;1259;ge96fd5876e_0_1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2" name="Shape 1372"/>
        <p:cNvGrpSpPr/>
        <p:nvPr/>
      </p:nvGrpSpPr>
      <p:grpSpPr>
        <a:xfrm>
          <a:off x="0" y="0"/>
          <a:ext cx="0" cy="0"/>
          <a:chOff x="0" y="0"/>
          <a:chExt cx="0" cy="0"/>
        </a:xfrm>
      </p:grpSpPr>
      <p:sp>
        <p:nvSpPr>
          <p:cNvPr id="1373" name="Google Shape;1373;ge96fd5876e_0_20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2" name="Shape 1432"/>
        <p:cNvGrpSpPr/>
        <p:nvPr/>
      </p:nvGrpSpPr>
      <p:grpSpPr>
        <a:xfrm>
          <a:off x="0" y="0"/>
          <a:ext cx="0" cy="0"/>
          <a:chOff x="0" y="0"/>
          <a:chExt cx="0" cy="0"/>
        </a:xfrm>
      </p:grpSpPr>
      <p:sp>
        <p:nvSpPr>
          <p:cNvPr id="1433" name="Google Shape;1433;ge96fd5876e_0_2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9" name="Shape 1539"/>
        <p:cNvGrpSpPr/>
        <p:nvPr/>
      </p:nvGrpSpPr>
      <p:grpSpPr>
        <a:xfrm>
          <a:off x="0" y="0"/>
          <a:ext cx="0" cy="0"/>
          <a:chOff x="0" y="0"/>
          <a:chExt cx="0" cy="0"/>
        </a:xfrm>
      </p:grpSpPr>
      <p:sp>
        <p:nvSpPr>
          <p:cNvPr id="1540" name="Google Shape;1540;ge96fd5876e_0_2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2" name="Shape 1652"/>
        <p:cNvGrpSpPr/>
        <p:nvPr/>
      </p:nvGrpSpPr>
      <p:grpSpPr>
        <a:xfrm>
          <a:off x="0" y="0"/>
          <a:ext cx="0" cy="0"/>
          <a:chOff x="0" y="0"/>
          <a:chExt cx="0" cy="0"/>
        </a:xfrm>
      </p:grpSpPr>
      <p:sp>
        <p:nvSpPr>
          <p:cNvPr id="1653" name="Google Shape;1653;ge96fd5876e_0_25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5" name="Shape 1735"/>
        <p:cNvGrpSpPr/>
        <p:nvPr/>
      </p:nvGrpSpPr>
      <p:grpSpPr>
        <a:xfrm>
          <a:off x="0" y="0"/>
          <a:ext cx="0" cy="0"/>
          <a:chOff x="0" y="0"/>
          <a:chExt cx="0" cy="0"/>
        </a:xfrm>
      </p:grpSpPr>
      <p:sp>
        <p:nvSpPr>
          <p:cNvPr id="1736" name="Google Shape;1736;ge96fd5876e_0_32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5" name="Shape 1785"/>
        <p:cNvGrpSpPr/>
        <p:nvPr/>
      </p:nvGrpSpPr>
      <p:grpSpPr>
        <a:xfrm>
          <a:off x="0" y="0"/>
          <a:ext cx="0" cy="0"/>
          <a:chOff x="0" y="0"/>
          <a:chExt cx="0" cy="0"/>
        </a:xfrm>
      </p:grpSpPr>
      <p:sp>
        <p:nvSpPr>
          <p:cNvPr id="1786" name="Google Shape;1786;ge96fd5876e_0_3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1" name="Shape 1851"/>
        <p:cNvGrpSpPr/>
        <p:nvPr/>
      </p:nvGrpSpPr>
      <p:grpSpPr>
        <a:xfrm>
          <a:off x="0" y="0"/>
          <a:ext cx="0" cy="0"/>
          <a:chOff x="0" y="0"/>
          <a:chExt cx="0" cy="0"/>
        </a:xfrm>
      </p:grpSpPr>
      <p:sp>
        <p:nvSpPr>
          <p:cNvPr id="1852" name="Google Shape;1852;ge96fd5876e_0_35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7" name="Shape 1917"/>
        <p:cNvGrpSpPr/>
        <p:nvPr/>
      </p:nvGrpSpPr>
      <p:grpSpPr>
        <a:xfrm>
          <a:off x="0" y="0"/>
          <a:ext cx="0" cy="0"/>
          <a:chOff x="0" y="0"/>
          <a:chExt cx="0" cy="0"/>
        </a:xfrm>
      </p:grpSpPr>
      <p:sp>
        <p:nvSpPr>
          <p:cNvPr id="1918" name="Google Shape;1918;ge96fd5876e_0_37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0" name="Shape 2000"/>
        <p:cNvGrpSpPr/>
        <p:nvPr/>
      </p:nvGrpSpPr>
      <p:grpSpPr>
        <a:xfrm>
          <a:off x="0" y="0"/>
          <a:ext cx="0" cy="0"/>
          <a:chOff x="0" y="0"/>
          <a:chExt cx="0" cy="0"/>
        </a:xfrm>
      </p:grpSpPr>
      <p:sp>
        <p:nvSpPr>
          <p:cNvPr id="2001" name="Google Shape;2001;ge96fd5876e_0_39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6" name="Shape 2056"/>
        <p:cNvGrpSpPr/>
        <p:nvPr/>
      </p:nvGrpSpPr>
      <p:grpSpPr>
        <a:xfrm>
          <a:off x="0" y="0"/>
          <a:ext cx="0" cy="0"/>
          <a:chOff x="0" y="0"/>
          <a:chExt cx="0" cy="0"/>
        </a:xfrm>
      </p:grpSpPr>
      <p:sp>
        <p:nvSpPr>
          <p:cNvPr id="2057" name="Google Shape;2057;ge96fd5876e_0_4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2" name="Shape 2132"/>
        <p:cNvGrpSpPr/>
        <p:nvPr/>
      </p:nvGrpSpPr>
      <p:grpSpPr>
        <a:xfrm>
          <a:off x="0" y="0"/>
          <a:ext cx="0" cy="0"/>
          <a:chOff x="0" y="0"/>
          <a:chExt cx="0" cy="0"/>
        </a:xfrm>
      </p:grpSpPr>
      <p:sp>
        <p:nvSpPr>
          <p:cNvPr id="2133" name="Google Shape;2133;ge96fd5876e_0_4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e96fd5876e_0_4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9" name="Shape 2189"/>
        <p:cNvGrpSpPr/>
        <p:nvPr/>
      </p:nvGrpSpPr>
      <p:grpSpPr>
        <a:xfrm>
          <a:off x="0" y="0"/>
          <a:ext cx="0" cy="0"/>
          <a:chOff x="0" y="0"/>
          <a:chExt cx="0" cy="0"/>
        </a:xfrm>
      </p:grpSpPr>
      <p:sp>
        <p:nvSpPr>
          <p:cNvPr id="2190" name="Google Shape;2190;ge96fd5876e_0_44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5" name="Shape 2195"/>
        <p:cNvGrpSpPr/>
        <p:nvPr/>
      </p:nvGrpSpPr>
      <p:grpSpPr>
        <a:xfrm>
          <a:off x="0" y="0"/>
          <a:ext cx="0" cy="0"/>
          <a:chOff x="0" y="0"/>
          <a:chExt cx="0" cy="0"/>
        </a:xfrm>
      </p:grpSpPr>
      <p:sp>
        <p:nvSpPr>
          <p:cNvPr id="2196" name="Google Shape;2196;ge96fd5876e_0_45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e96fd5876e_0_45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8" name="Shape 2308"/>
        <p:cNvGrpSpPr/>
        <p:nvPr/>
      </p:nvGrpSpPr>
      <p:grpSpPr>
        <a:xfrm>
          <a:off x="0" y="0"/>
          <a:ext cx="0" cy="0"/>
          <a:chOff x="0" y="0"/>
          <a:chExt cx="0" cy="0"/>
        </a:xfrm>
      </p:grpSpPr>
      <p:sp>
        <p:nvSpPr>
          <p:cNvPr id="2309" name="Google Shape;2309;ge96fd5876e_0_47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2" name="Shape 2452"/>
        <p:cNvGrpSpPr/>
        <p:nvPr/>
      </p:nvGrpSpPr>
      <p:grpSpPr>
        <a:xfrm>
          <a:off x="0" y="0"/>
          <a:ext cx="0" cy="0"/>
          <a:chOff x="0" y="0"/>
          <a:chExt cx="0" cy="0"/>
        </a:xfrm>
      </p:grpSpPr>
      <p:sp>
        <p:nvSpPr>
          <p:cNvPr id="2453" name="Google Shape;2453;ge96fd5876e_0_5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3" name="Shape 2513"/>
        <p:cNvGrpSpPr/>
        <p:nvPr/>
      </p:nvGrpSpPr>
      <p:grpSpPr>
        <a:xfrm>
          <a:off x="0" y="0"/>
          <a:ext cx="0" cy="0"/>
          <a:chOff x="0" y="0"/>
          <a:chExt cx="0" cy="0"/>
        </a:xfrm>
      </p:grpSpPr>
      <p:sp>
        <p:nvSpPr>
          <p:cNvPr id="2514" name="Google Shape;2514;ge4f2e5e747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0" name="Shape 2520"/>
        <p:cNvGrpSpPr/>
        <p:nvPr/>
      </p:nvGrpSpPr>
      <p:grpSpPr>
        <a:xfrm>
          <a:off x="0" y="0"/>
          <a:ext cx="0" cy="0"/>
          <a:chOff x="0" y="0"/>
          <a:chExt cx="0" cy="0"/>
        </a:xfrm>
      </p:grpSpPr>
      <p:sp>
        <p:nvSpPr>
          <p:cNvPr id="2521" name="Google Shape;2521;ge4f2e5e747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e4f2e5e747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7" name="Shape 2527"/>
        <p:cNvGrpSpPr/>
        <p:nvPr/>
      </p:nvGrpSpPr>
      <p:grpSpPr>
        <a:xfrm>
          <a:off x="0" y="0"/>
          <a:ext cx="0" cy="0"/>
          <a:chOff x="0" y="0"/>
          <a:chExt cx="0" cy="0"/>
        </a:xfrm>
      </p:grpSpPr>
      <p:sp>
        <p:nvSpPr>
          <p:cNvPr id="2528" name="Google Shape;2528;ge4f2e5e747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4" name="Shape 34"/>
        <p:cNvGrpSpPr/>
        <p:nvPr/>
      </p:nvGrpSpPr>
      <p:grpSpPr>
        <a:xfrm>
          <a:off x="0" y="0"/>
          <a:ext cx="0" cy="0"/>
          <a:chOff x="0" y="0"/>
          <a:chExt cx="0" cy="0"/>
        </a:xfrm>
      </p:grpSpPr>
      <p:sp>
        <p:nvSpPr>
          <p:cNvPr id="35" name="Google Shape;3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 name="Google Shape;19;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2" name="Shape 32"/>
        <p:cNvGrpSpPr/>
        <p:nvPr/>
      </p:nvGrpSpPr>
      <p:grpSpPr>
        <a:xfrm>
          <a:off x="0" y="0"/>
          <a:ext cx="0" cy="0"/>
          <a:chOff x="0" y="0"/>
          <a:chExt cx="0" cy="0"/>
        </a:xfrm>
      </p:grpSpPr>
      <p:sp>
        <p:nvSpPr>
          <p:cNvPr id="33" name="Google Shape;33;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38" name="Shape 38"/>
        <p:cNvGrpSpPr/>
        <p:nvPr/>
      </p:nvGrpSpPr>
      <p:grpSpPr>
        <a:xfrm>
          <a:off x="0" y="0"/>
          <a:ext cx="0" cy="0"/>
          <a:chOff x="0" y="0"/>
          <a:chExt cx="0" cy="0"/>
        </a:xfrm>
      </p:grpSpPr>
      <p:sp>
        <p:nvSpPr>
          <p:cNvPr id="39" name="Google Shape;39;p13"/>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0" name="Google Shape;40;p13"/>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5.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image" Target="../media/image5.png"/><Relationship Id="rId1" Type="http://schemas.openxmlformats.org/officeDocument/2006/relationships/hyperlink" Target="https://docs.google.com/spreadsheets/d/19FeIRuXJx9UT93clUlzz1NoXdboyWKnovnHMDtdCS48/copy#gid=481487198"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5.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image" Target="../media/image6.png"/><Relationship Id="rId1" Type="http://schemas.openxmlformats.org/officeDocument/2006/relationships/hyperlink" Target="https://docs.google.com/spreadsheets/d/19FeIRuXJx9UT93clUlzz1NoXdboyWKnovnHMDtdCS48/copy#gid=209504518"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5.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image" Target="../media/image7.png"/><Relationship Id="rId1" Type="http://schemas.openxmlformats.org/officeDocument/2006/relationships/hyperlink" Target="https://docs.google.com/spreadsheets/d/19FeIRuXJx9UT93clUlzz1NoXdboyWKnovnHMDtdCS48/copy#gid=1595013267"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2.xml"/><Relationship Id="rId3" Type="http://schemas.openxmlformats.org/officeDocument/2006/relationships/hyperlink" Target="http://bit.ly/30B07Gq" TargetMode="External"/><Relationship Id="rId2" Type="http://schemas.openxmlformats.org/officeDocument/2006/relationships/hyperlink" Target="http://bit.ly/33VAFh3" TargetMode="External"/><Relationship Id="rId1" Type="http://schemas.openxmlformats.org/officeDocument/2006/relationships/hyperlink" Target="http://bit.ly/2PfT4lq" TargetMode="Externa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2.xml"/><Relationship Id="rId3" Type="http://schemas.openxmlformats.org/officeDocument/2006/relationships/hyperlink" Target="http://bit.ly/30B07Gq" TargetMode="External"/><Relationship Id="rId2" Type="http://schemas.openxmlformats.org/officeDocument/2006/relationships/hyperlink" Target="http://bit.ly/33VAFh3" TargetMode="External"/><Relationship Id="rId1" Type="http://schemas.openxmlformats.org/officeDocument/2006/relationships/hyperlink" Target="http://bit.ly/2PfT4lq" TargetMode="Externa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2.xml"/><Relationship Id="rId2" Type="http://schemas.openxmlformats.org/officeDocument/2006/relationships/hyperlink" Target="http://bit.ly/30B07Gq" TargetMode="External"/><Relationship Id="rId1" Type="http://schemas.openxmlformats.org/officeDocument/2006/relationships/hyperlink" Target="https://bit.ly/2ZjL1p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5"/>
          <p:cNvSpPr txBox="1"/>
          <p:nvPr>
            <p:ph type="ctrTitle"/>
          </p:nvPr>
        </p:nvSpPr>
        <p:spPr>
          <a:xfrm>
            <a:off x="4829810" y="1743075"/>
            <a:ext cx="4260850" cy="12966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Materi Kelas X</a:t>
            </a:r>
            <a:endParaRPr lang="en-US" altLang="en-GB"/>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Subtitle 0"/>
          <p:cNvSpPr/>
          <p:nvPr>
            <p:ph type="subTitle" idx="1"/>
          </p:nvPr>
        </p:nvSpPr>
        <p:spPr/>
        <p:txBody>
          <a:bodyPr/>
          <a:p>
            <a:r>
              <a:rPr lang="en-US" b="1"/>
              <a:t>AY 2022 - 2023</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MATERI KELAS X SEMESTER</a:t>
            </a:r>
            <a:endParaRPr lang="en-US" altLang="en-GB"/>
          </a:p>
        </p:txBody>
      </p:sp>
      <p:grpSp>
        <p:nvGrpSpPr>
          <p:cNvPr id="236" name="Google Shape;236;p16"/>
          <p:cNvGrpSpPr/>
          <p:nvPr/>
        </p:nvGrpSpPr>
        <p:grpSpPr>
          <a:xfrm>
            <a:off x="3297249" y="1027913"/>
            <a:ext cx="2653665" cy="699770"/>
            <a:chOff x="3297249" y="1027913"/>
            <a:chExt cx="2653665" cy="69977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800" b="1">
                  <a:solidFill>
                    <a:schemeClr val="tx1"/>
                  </a:solidFill>
                  <a:latin typeface="Fira Sans Condensed ExtraLight" panose="020B0403050000020004" charset="0"/>
                  <a:cs typeface="Fira Sans Condensed ExtraLight" panose="020B0403050000020004" charset="0"/>
                </a:rPr>
                <a:t>3.1</a:t>
              </a:r>
              <a:endParaRPr lang="en-US" sz="1800" b="1">
                <a:solidFill>
                  <a:schemeClr val="tx1"/>
                </a:solidFill>
                <a:latin typeface="Fira Sans Condensed ExtraLight" panose="020B0403050000020004" charset="0"/>
                <a:cs typeface="Fira Sans Condensed ExtraLight" panose="020B0403050000020004" charset="0"/>
              </a:endParaRPr>
            </a:p>
          </p:txBody>
        </p:sp>
        <p:sp>
          <p:nvSpPr>
            <p:cNvPr id="239" name="Google Shape;239;p16"/>
            <p:cNvSpPr txBox="1"/>
            <p:nvPr/>
          </p:nvSpPr>
          <p:spPr>
            <a:xfrm>
              <a:off x="3969714" y="1027913"/>
              <a:ext cx="1981200" cy="699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latin typeface="Fira Sans Extra Condensed"/>
                  <a:ea typeface="Fira Sans Extra Condensed"/>
                  <a:cs typeface="Fira Sans Extra Condensed"/>
                  <a:sym typeface="Fira Sans Extra Condensed"/>
                </a:rPr>
                <a:t>Mengenal Integrasi Aplikasi Office</a:t>
              </a:r>
              <a:endParaRPr lang="en-US" altLang="en-GB" sz="1600" b="1">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Compact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665" cy="682838"/>
            <a:chOff x="3297248" y="2502860"/>
            <a:chExt cx="2653665" cy="682838"/>
          </a:xfrm>
        </p:grpSpPr>
        <p:sp>
          <p:nvSpPr>
            <p:cNvPr id="306" name="Google Shape;306;p16"/>
            <p:cNvSpPr txBox="1"/>
            <p:nvPr/>
          </p:nvSpPr>
          <p:spPr>
            <a:xfrm>
              <a:off x="3969713" y="2502860"/>
              <a:ext cx="1981200" cy="6273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rgbClr val="000000"/>
                  </a:solidFill>
                  <a:latin typeface="Fira Sans Extra Condensed"/>
                  <a:ea typeface="Fira Sans Extra Condensed"/>
                  <a:cs typeface="Fira Sans Extra Condensed"/>
                  <a:sym typeface="Fira Sans Extra Condensed"/>
                </a:rPr>
                <a:t>Interaksi Perangkat Keras</a:t>
              </a:r>
              <a:endParaRPr lang="en-US" altLang="en-GB" sz="1600" b="1">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lt1"/>
                  </a:solidFill>
                  <a:latin typeface="Fira Sans Extra Condensed"/>
                  <a:ea typeface="Fira Sans Extra Condensed"/>
                  <a:cs typeface="Fira Sans Extra Condensed"/>
                  <a:sym typeface="Fira Sans Extra Condensed"/>
                </a:rPr>
                <a:t>3.2</a:t>
              </a:r>
              <a:endParaRPr lang="en-US" altLang="en-GB" sz="1800" b="1">
                <a:solidFill>
                  <a:schemeClr val="lt1"/>
                </a:solidFill>
                <a:latin typeface="Fira Sans Extra Condensed"/>
                <a:ea typeface="Fira Sans Extra Condensed"/>
                <a:cs typeface="Fira Sans Extra Condensed"/>
                <a:sym typeface="Fira Sans Extra Condensed"/>
              </a:endParaRPr>
            </a:p>
          </p:txBody>
        </p:sp>
      </p:grpSp>
      <p:grpSp>
        <p:nvGrpSpPr>
          <p:cNvPr id="309" name="Google Shape;309;p16"/>
          <p:cNvGrpSpPr/>
          <p:nvPr/>
        </p:nvGrpSpPr>
        <p:grpSpPr>
          <a:xfrm>
            <a:off x="3297248" y="3977808"/>
            <a:ext cx="2653500" cy="673315"/>
            <a:chOff x="3297248" y="3977808"/>
            <a:chExt cx="2653500" cy="673315"/>
          </a:xfrm>
        </p:grpSpPr>
        <p:sp>
          <p:nvSpPr>
            <p:cNvPr id="311" name="Google Shape;311;p16"/>
            <p:cNvSpPr txBox="1"/>
            <p:nvPr/>
          </p:nvSpPr>
          <p:spPr>
            <a:xfrm>
              <a:off x="3969548" y="3977808"/>
              <a:ext cx="1981200" cy="5734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latin typeface="Fira Sans Extra Condensed"/>
                  <a:ea typeface="Fira Sans Extra Condensed"/>
                  <a:cs typeface="Fira Sans Extra Condensed"/>
                  <a:sym typeface="Fira Sans Extra Condensed"/>
                </a:rPr>
                <a:t>Jaringan Komputer</a:t>
              </a:r>
              <a:endParaRPr lang="en-US" altLang="en-GB" sz="1600" b="1">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lt1"/>
                  </a:solidFill>
                  <a:latin typeface="Fira Sans Extra Condensed"/>
                  <a:ea typeface="Fira Sans Extra Condensed"/>
                  <a:cs typeface="Fira Sans Extra Condensed"/>
                  <a:sym typeface="Fira Sans Extra Condensed"/>
                </a:rPr>
                <a:t>3.3 </a:t>
              </a:r>
              <a:endParaRPr lang="en-US" altLang="en-GB" sz="1800" b="1">
                <a:solidFill>
                  <a:schemeClr val="lt1"/>
                </a:solidFill>
                <a:latin typeface="Fira Sans Extra Condensed"/>
                <a:ea typeface="Fira Sans Extra Condensed"/>
                <a:cs typeface="Fira Sans Extra Condensed"/>
                <a:sym typeface="Fira Sans Extra Condensed"/>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Convert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Saturn is the only planet with rings</a:t>
                </a:r>
                <a:endParaRPr>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Integrate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934" y="1705974"/>
            <a:ext cx="0" cy="883285"/>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933" y="3185698"/>
            <a:ext cx="0" cy="869315"/>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latin typeface="Fira Sans Extra Condensed"/>
                <a:ea typeface="Fira Sans Extra Condensed"/>
                <a:cs typeface="Fira Sans Extra Condensed"/>
                <a:sym typeface="Fira Sans Extra Condensed"/>
              </a:rPr>
              <a:t>Some machine learning applications</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2" name="Google Shape;412;p18"/>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18"/>
          <p:cNvGrpSpPr/>
          <p:nvPr/>
        </p:nvGrpSpPr>
        <p:grpSpPr>
          <a:xfrm>
            <a:off x="4122280" y="1390725"/>
            <a:ext cx="4412143" cy="331813"/>
            <a:chOff x="4122280" y="1390725"/>
            <a:chExt cx="4412143"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Spam filtering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18"/>
          <p:cNvGrpSpPr/>
          <p:nvPr/>
        </p:nvGrpSpPr>
        <p:grpSpPr>
          <a:xfrm>
            <a:off x="4122280" y="3397024"/>
            <a:ext cx="4412143" cy="331802"/>
            <a:chOff x="4122280" y="3397024"/>
            <a:chExt cx="4412143" cy="331802"/>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Risk assessment</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 name="Google Shape;435;p18"/>
          <p:cNvGrpSpPr/>
          <p:nvPr/>
        </p:nvGrpSpPr>
        <p:grpSpPr>
          <a:xfrm>
            <a:off x="4134997" y="2393875"/>
            <a:ext cx="4399426" cy="331805"/>
            <a:chOff x="4134997" y="2393875"/>
            <a:chExt cx="4399426" cy="331805"/>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The Earth is the planet where we all live</a:t>
              </a:r>
              <a:endParaRPr>
                <a:latin typeface="Roboto"/>
                <a:ea typeface="Roboto"/>
                <a:cs typeface="Roboto"/>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Mobile banking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961063" y="4241025"/>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18"/>
          <p:cNvGrpSpPr/>
          <p:nvPr/>
        </p:nvGrpSpPr>
        <p:grpSpPr>
          <a:xfrm>
            <a:off x="4122280" y="4400167"/>
            <a:ext cx="4412143" cy="331809"/>
            <a:chOff x="4122280" y="4400167"/>
            <a:chExt cx="4412143" cy="331809"/>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Social networks</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5" name="Google Shape;485;p19"/>
          <p:cNvGrpSpPr/>
          <p:nvPr/>
        </p:nvGrpSpPr>
        <p:grpSpPr>
          <a:xfrm>
            <a:off x="788010" y="1211750"/>
            <a:ext cx="1981204" cy="3520213"/>
            <a:chOff x="788010" y="1211750"/>
            <a:chExt cx="1981204" cy="3520213"/>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74785" y="1211750"/>
            <a:ext cx="1981204" cy="3520213"/>
            <a:chOff x="6374785" y="1211750"/>
            <a:chExt cx="1981204" cy="35202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5" name="Google Shape;515;p19"/>
          <p:cNvCxnSpPr>
            <a:stCxn id="488" idx="6"/>
            <a:endCxn id="513" idx="2"/>
          </p:cNvCxnSpPr>
          <p:nvPr/>
        </p:nvCxnSpPr>
        <p:spPr>
          <a:xfrm>
            <a:off x="2171035" y="1604150"/>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rot="10800000">
            <a:off x="4567285" y="1604150"/>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77863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a:stCxn id="451" idx="2"/>
            <a:endCxn id="486" idx="0"/>
          </p:cNvCxnSpPr>
          <p:nvPr/>
        </p:nvCxnSpPr>
        <p:spPr>
          <a:xfrm>
            <a:off x="1778600" y="36293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a:stCxn id="450" idx="2"/>
            <a:endCxn id="490" idx="0"/>
          </p:cNvCxnSpPr>
          <p:nvPr/>
        </p:nvCxnSpPr>
        <p:spPr>
          <a:xfrm>
            <a:off x="7365400" y="3629350"/>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5" name="Google Shape;525;p20"/>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Yes, Saturn is a gas giant that has several rings</a:t>
              </a:r>
              <a:endParaRPr>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grpSp>
        <p:nvGrpSpPr>
          <p:cNvPr id="590" name="Google Shape;590;p21"/>
          <p:cNvGrpSpPr/>
          <p:nvPr/>
        </p:nvGrpSpPr>
        <p:grpSpPr>
          <a:xfrm>
            <a:off x="457200" y="1036100"/>
            <a:ext cx="2912362" cy="1211700"/>
            <a:chOff x="457200" y="1036100"/>
            <a:chExt cx="2912362" cy="1211700"/>
          </a:xfrm>
        </p:grpSpPr>
        <p:sp>
          <p:nvSpPr>
            <p:cNvPr id="591" name="Google Shape;591;p21"/>
            <p:cNvSpPr/>
            <p:nvPr/>
          </p:nvSpPr>
          <p:spPr>
            <a:xfrm>
              <a:off x="457200" y="1036100"/>
              <a:ext cx="2628900" cy="12117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593" name="Google Shape;593;p2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6" name="Google Shape;606;p21"/>
          <p:cNvGrpSpPr/>
          <p:nvPr/>
        </p:nvGrpSpPr>
        <p:grpSpPr>
          <a:xfrm>
            <a:off x="4648173" y="1278038"/>
            <a:ext cx="2943277" cy="671250"/>
            <a:chOff x="4648173" y="1278038"/>
            <a:chExt cx="2943277" cy="671250"/>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3" y="1278038"/>
              <a:ext cx="1981204" cy="671250"/>
              <a:chOff x="6053048" y="700371"/>
              <a:chExt cx="1981204" cy="671250"/>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grpSp>
        <p:nvGrpSpPr>
          <p:cNvPr id="611" name="Google Shape;611;p21"/>
          <p:cNvGrpSpPr/>
          <p:nvPr/>
        </p:nvGrpSpPr>
        <p:grpSpPr>
          <a:xfrm>
            <a:off x="3251181" y="2203696"/>
            <a:ext cx="2943277" cy="671250"/>
            <a:chOff x="3486123" y="2444463"/>
            <a:chExt cx="2943277" cy="671250"/>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3486123" y="2444463"/>
              <a:ext cx="1981204" cy="671250"/>
              <a:chOff x="6053048" y="700371"/>
              <a:chExt cx="1981204" cy="671250"/>
            </a:xfrm>
          </p:grpSpPr>
          <p:sp>
            <p:nvSpPr>
              <p:cNvPr id="614" name="Google Shape;61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616" name="Google Shape;616;p21"/>
          <p:cNvGrpSpPr/>
          <p:nvPr/>
        </p:nvGrpSpPr>
        <p:grpSpPr>
          <a:xfrm>
            <a:off x="1854190" y="3129354"/>
            <a:ext cx="2943277" cy="671250"/>
            <a:chOff x="3486123" y="2444463"/>
            <a:chExt cx="2943277" cy="671250"/>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86123" y="2444463"/>
              <a:ext cx="1981204" cy="671250"/>
              <a:chOff x="6053048" y="700371"/>
              <a:chExt cx="1981204" cy="671250"/>
            </a:xfrm>
          </p:grpSpPr>
          <p:sp>
            <p:nvSpPr>
              <p:cNvPr id="619" name="Google Shape;61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grpSp>
        <p:nvGrpSpPr>
          <p:cNvPr id="621" name="Google Shape;621;p21"/>
          <p:cNvGrpSpPr/>
          <p:nvPr/>
        </p:nvGrpSpPr>
        <p:grpSpPr>
          <a:xfrm>
            <a:off x="457198" y="4055013"/>
            <a:ext cx="2943277" cy="671250"/>
            <a:chOff x="3486123" y="2444463"/>
            <a:chExt cx="2943277" cy="671250"/>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86123" y="2444463"/>
              <a:ext cx="1981204" cy="671250"/>
              <a:chOff x="6053048" y="700371"/>
              <a:chExt cx="1981204" cy="671250"/>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Earth is the third planet from the Sun</a:t>
                </a:r>
                <a:endParaRPr>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rot="10800000" flipH="1">
            <a:off x="4797466" y="2841592"/>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rot="10800000" flipH="1">
            <a:off x="6194458" y="1915933"/>
            <a:ext cx="1094700" cy="623400"/>
          </a:xfrm>
          <a:prstGeom prst="bentConnector2">
            <a:avLst/>
          </a:prstGeom>
          <a:noFill/>
          <a:ln w="9525" cap="flat" cmpd="sng">
            <a:solidFill>
              <a:schemeClr val="dk2"/>
            </a:solidFill>
            <a:prstDash val="solid"/>
            <a:round/>
            <a:headEnd type="none" w="med" len="med"/>
            <a:tailEnd type="triangle" w="med" len="med"/>
          </a:ln>
        </p:spPr>
      </p:cxnSp>
      <p:grpSp>
        <p:nvGrpSpPr>
          <p:cNvPr id="629" name="Google Shape;629;p21"/>
          <p:cNvGrpSpPr/>
          <p:nvPr/>
        </p:nvGrpSpPr>
        <p:grpSpPr>
          <a:xfrm>
            <a:off x="781048" y="1278038"/>
            <a:ext cx="1981204" cy="671250"/>
            <a:chOff x="6053048" y="700371"/>
            <a:chExt cx="1981204" cy="671250"/>
          </a:xfrm>
        </p:grpSpPr>
        <p:sp>
          <p:nvSpPr>
            <p:cNvPr id="630" name="Google Shape;630;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631" name="Google Shape;631;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Saturn is the gas giant that has rings</a:t>
              </a:r>
              <a:endParaRPr>
                <a:latin typeface="Roboto"/>
                <a:ea typeface="Roboto"/>
                <a:cs typeface="Roboto"/>
                <a:sym typeface="Roboto"/>
              </a:endParaRPr>
            </a:p>
          </p:txBody>
        </p:sp>
      </p:gr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 System configuration</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824600"/>
            <a:chOff x="457200" y="959300"/>
            <a:chExt cx="2518200" cy="824600"/>
          </a:xfrm>
        </p:grpSpPr>
        <p:grpSp>
          <p:nvGrpSpPr>
            <p:cNvPr id="697" name="Google Shape;697;p22"/>
            <p:cNvGrpSpPr/>
            <p:nvPr/>
          </p:nvGrpSpPr>
          <p:grpSpPr>
            <a:xfrm>
              <a:off x="914400" y="959300"/>
              <a:ext cx="2061000" cy="824600"/>
              <a:chOff x="457200" y="959300"/>
              <a:chExt cx="2061000"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Power</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824600"/>
            <a:chOff x="457200" y="2970300"/>
            <a:chExt cx="2518200" cy="824600"/>
          </a:xfrm>
        </p:grpSpPr>
        <p:grpSp>
          <p:nvGrpSpPr>
            <p:cNvPr id="702" name="Google Shape;702;p22"/>
            <p:cNvGrpSpPr/>
            <p:nvPr/>
          </p:nvGrpSpPr>
          <p:grpSpPr>
            <a:xfrm>
              <a:off x="914400" y="2970300"/>
              <a:ext cx="2061000" cy="824600"/>
              <a:chOff x="457200" y="2984950"/>
              <a:chExt cx="2061000"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Security</a:t>
                </a:r>
                <a:endParaRPr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200"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Venus has a beautiful name, but it</a:t>
                </a:r>
                <a:r>
                  <a:rPr lang="en-GB">
                    <a:latin typeface="Roboto"/>
                    <a:ea typeface="Roboto"/>
                    <a:cs typeface="Roboto"/>
                    <a:sym typeface="Roboto"/>
                  </a:rPr>
                  <a:t>’</a:t>
                </a:r>
                <a:r>
                  <a:rPr lang="en-GB">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MCU</a:t>
                </a:r>
                <a:endParaRPr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solidFill>
                      <a:srgbClr val="000000"/>
                    </a:solidFill>
                    <a:latin typeface="Roboto"/>
                    <a:ea typeface="Roboto"/>
                    <a:cs typeface="Roboto"/>
                    <a:sym typeface="Roboto"/>
                  </a:rPr>
                  <a:t>Earth is the third planet from the Sun</a:t>
                </a:r>
                <a:endParaRPr>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FPGA</a:t>
                </a:r>
                <a:endParaRPr sz="1800" b="1">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rgbClr val="000000"/>
                    </a:solidFill>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824600"/>
            <a:chOff x="6168600" y="3975800"/>
            <a:chExt cx="2518200" cy="824600"/>
          </a:xfrm>
        </p:grpSpPr>
        <p:grpSp>
          <p:nvGrpSpPr>
            <p:cNvPr id="732" name="Google Shape;732;p22"/>
            <p:cNvGrpSpPr/>
            <p:nvPr/>
          </p:nvGrpSpPr>
          <p:grpSpPr>
            <a:xfrm>
              <a:off x="6168600" y="3975800"/>
              <a:ext cx="2061000" cy="824600"/>
              <a:chOff x="6625825" y="3975800"/>
              <a:chExt cx="2061000" cy="824600"/>
            </a:xfrm>
          </p:grpSpPr>
          <p:sp>
            <p:nvSpPr>
              <p:cNvPr id="733" name="Google Shape;733;p22"/>
              <p:cNvSpPr txBox="1"/>
              <p:nvPr/>
            </p:nvSpPr>
            <p:spPr>
              <a:xfrm>
                <a:off x="6625825"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Wireless</a:t>
                </a:r>
                <a:endParaRPr sz="1800" b="1">
                  <a:solidFill>
                    <a:srgbClr val="000000"/>
                  </a:solidFill>
                  <a:latin typeface="Fira Sans Extra Condensed"/>
                  <a:ea typeface="Fira Sans Extra Condensed"/>
                  <a:cs typeface="Fira Sans Extra Condensed"/>
                  <a:sym typeface="Fira Sans Extra Condensed"/>
                </a:endParaRPr>
              </a:p>
            </p:txBody>
          </p:sp>
          <p:sp>
            <p:nvSpPr>
              <p:cNvPr id="734" name="Google Shape;734;p22"/>
              <p:cNvSpPr txBox="1"/>
              <p:nvPr/>
            </p:nvSpPr>
            <p:spPr>
              <a:xfrm>
                <a:off x="6625825" y="43174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Ceres is located in the main asteroid belt</a:t>
                </a:r>
                <a:endParaRPr>
                  <a:solidFill>
                    <a:srgbClr val="000000"/>
                  </a:solidFill>
                  <a:latin typeface="Roboto"/>
                  <a:ea typeface="Roboto"/>
                  <a:cs typeface="Roboto"/>
                  <a:sym typeface="Roboto"/>
                </a:endParaRPr>
              </a:p>
            </p:txBody>
          </p:sp>
        </p:gr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39" name="Shape 739"/>
        <p:cNvGrpSpPr/>
        <p:nvPr/>
      </p:nvGrpSpPr>
      <p:grpSpPr>
        <a:xfrm>
          <a:off x="0" y="0"/>
          <a:ext cx="0" cy="0"/>
          <a:chOff x="0" y="0"/>
          <a:chExt cx="0" cy="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3"/>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Artificial intelligence</a:t>
            </a:r>
            <a:endParaRPr sz="1800" b="1">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Deep</a:t>
            </a:r>
            <a:r>
              <a:rPr lang="en-GB" sz="1800" b="1">
                <a:solidFill>
                  <a:schemeClr val="dk1"/>
                </a:solidFill>
                <a:latin typeface="Fira Sans Extra Condensed"/>
                <a:ea typeface="Fira Sans Extra Condensed"/>
                <a:cs typeface="Fira Sans Extra Condensed"/>
                <a:sym typeface="Fira Sans Extra Condensed"/>
              </a:rPr>
              <a:t>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23"/>
          <p:cNvCxnSpPr>
            <a:stCxn id="740" idx="6"/>
            <a:endCxn id="769" idx="1"/>
          </p:cNvCxnSpPr>
          <p:nvPr/>
        </p:nvCxnSpPr>
        <p:spPr>
          <a:xfrm>
            <a:off x="5702850" y="1767800"/>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6483000" y="1526288"/>
            <a:ext cx="2203788" cy="483000"/>
            <a:chOff x="6483000" y="1338363"/>
            <a:chExt cx="2203788" cy="483000"/>
          </a:xfrm>
        </p:grpSpPr>
        <p:sp>
          <p:nvSpPr>
            <p:cNvPr id="771" name="Google Shape;771;p23"/>
            <p:cNvSpPr txBox="1"/>
            <p:nvPr/>
          </p:nvSpPr>
          <p:spPr>
            <a:xfrm>
              <a:off x="6625788" y="13383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769" name="Google Shape;769;p23"/>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2" name="Google Shape;772;p23"/>
          <p:cNvGrpSpPr/>
          <p:nvPr/>
        </p:nvGrpSpPr>
        <p:grpSpPr>
          <a:xfrm>
            <a:off x="6483000" y="2660488"/>
            <a:ext cx="2203788" cy="483000"/>
            <a:chOff x="6483000" y="2472563"/>
            <a:chExt cx="2203788" cy="483000"/>
          </a:xfrm>
        </p:grpSpPr>
        <p:sp>
          <p:nvSpPr>
            <p:cNvPr id="773" name="Google Shape;773;p23"/>
            <p:cNvSpPr txBox="1"/>
            <p:nvPr/>
          </p:nvSpPr>
          <p:spPr>
            <a:xfrm>
              <a:off x="6625788" y="24725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774" name="Google Shape;774;p23"/>
            <p:cNvSpPr/>
            <p:nvPr/>
          </p:nvSpPr>
          <p:spPr>
            <a:xfrm>
              <a:off x="6483000" y="2513363"/>
              <a:ext cx="66600"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5" name="Google Shape;775;p23"/>
          <p:cNvGrpSpPr/>
          <p:nvPr/>
        </p:nvGrpSpPr>
        <p:grpSpPr>
          <a:xfrm>
            <a:off x="6483000" y="3800938"/>
            <a:ext cx="2203788" cy="483000"/>
            <a:chOff x="6483000" y="3613013"/>
            <a:chExt cx="2203788" cy="483000"/>
          </a:xfrm>
        </p:grpSpPr>
        <p:sp>
          <p:nvSpPr>
            <p:cNvPr id="776" name="Google Shape;776;p23"/>
            <p:cNvSpPr txBox="1"/>
            <p:nvPr/>
          </p:nvSpPr>
          <p:spPr>
            <a:xfrm>
              <a:off x="6625788" y="361301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Venus has a beautiful name, but i</a:t>
              </a:r>
              <a:r>
                <a:rPr lang="en-GB">
                  <a:latin typeface="Roboto"/>
                  <a:ea typeface="Roboto"/>
                  <a:cs typeface="Roboto"/>
                  <a:sym typeface="Roboto"/>
                </a:rPr>
                <a:t>t’</a:t>
              </a:r>
              <a:r>
                <a:rPr lang="en-GB">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sp>
          <p:nvSpPr>
            <p:cNvPr id="777" name="Google Shape;777;p23"/>
            <p:cNvSpPr/>
            <p:nvPr/>
          </p:nvSpPr>
          <p:spPr>
            <a:xfrm>
              <a:off x="6483000" y="3653813"/>
              <a:ext cx="66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23"/>
          <p:cNvCxnSpPr>
            <a:stCxn id="741" idx="6"/>
            <a:endCxn id="774" idx="1"/>
          </p:cNvCxnSpPr>
          <p:nvPr/>
        </p:nvCxnSpPr>
        <p:spPr>
          <a:xfrm rot="10800000" flipH="1">
            <a:off x="5702850" y="2902113"/>
            <a:ext cx="780300" cy="30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cxnSp>
        <p:nvCxnSpPr>
          <p:cNvPr id="781" name="Google Shape;781;p23"/>
          <p:cNvCxnSpPr>
            <a:stCxn id="742" idx="6"/>
            <a:endCxn id="777" idx="1"/>
          </p:cNvCxnSpPr>
          <p:nvPr/>
        </p:nvCxnSpPr>
        <p:spPr>
          <a:xfrm>
            <a:off x="5702850" y="4042438"/>
            <a:ext cx="7803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5" name="Shape 785"/>
        <p:cNvGrpSpPr/>
        <p:nvPr/>
      </p:nvGrpSpPr>
      <p:grpSpPr>
        <a:xfrm>
          <a:off x="0" y="0"/>
          <a:ext cx="0" cy="0"/>
          <a:chOff x="0" y="0"/>
          <a:chExt cx="0" cy="0"/>
        </a:xfrm>
      </p:grpSpPr>
      <p:sp>
        <p:nvSpPr>
          <p:cNvPr id="786" name="Google Shape;786;p24"/>
          <p:cNvSpPr/>
          <p:nvPr/>
        </p:nvSpPr>
        <p:spPr>
          <a:xfrm>
            <a:off x="4019550" y="3086100"/>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4"/>
          <p:cNvSpPr/>
          <p:nvPr/>
        </p:nvSpPr>
        <p:spPr>
          <a:xfrm>
            <a:off x="4019550" y="1752600"/>
            <a:ext cx="4667400"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2" name="Google Shape;852;p2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853" name="Google Shape;853;p24"/>
          <p:cNvSpPr/>
          <p:nvPr/>
        </p:nvSpPr>
        <p:spPr>
          <a:xfrm>
            <a:off x="5648325" y="1752600"/>
            <a:ext cx="800100"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4"/>
          <p:cNvSpPr/>
          <p:nvPr/>
        </p:nvSpPr>
        <p:spPr>
          <a:xfrm>
            <a:off x="4848300" y="3096263"/>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4"/>
          <p:cNvSpPr/>
          <p:nvPr/>
        </p:nvSpPr>
        <p:spPr>
          <a:xfrm>
            <a:off x="6448425" y="3086100"/>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6" name="Google Shape;856;p24"/>
          <p:cNvCxnSpPr>
            <a:stCxn id="854" idx="0"/>
            <a:endCxn id="853" idx="3"/>
          </p:cNvCxnSpPr>
          <p:nvPr/>
        </p:nvCxnSpPr>
        <p:spPr>
          <a:xfrm rot="-5400000">
            <a:off x="5176650" y="2507363"/>
            <a:ext cx="660600" cy="517200"/>
          </a:xfrm>
          <a:prstGeom prst="bentConnector3">
            <a:avLst>
              <a:gd name="adj1" fmla="val 41142"/>
            </a:avLst>
          </a:prstGeom>
          <a:noFill/>
          <a:ln w="9525" cap="flat" cmpd="sng">
            <a:solidFill>
              <a:schemeClr val="dk2"/>
            </a:solidFill>
            <a:prstDash val="solid"/>
            <a:round/>
            <a:headEnd type="none" w="med" len="med"/>
            <a:tailEnd type="triangle" w="med" len="med"/>
          </a:ln>
        </p:spPr>
      </p:cxnSp>
      <p:cxnSp>
        <p:nvCxnSpPr>
          <p:cNvPr id="857" name="Google Shape;857;p24"/>
          <p:cNvCxnSpPr>
            <a:stCxn id="855" idx="0"/>
            <a:endCxn id="853" idx="5"/>
          </p:cNvCxnSpPr>
          <p:nvPr/>
        </p:nvCxnSpPr>
        <p:spPr>
          <a:xfrm rot="5400000" flipH="1">
            <a:off x="6264525" y="2502150"/>
            <a:ext cx="650700" cy="517200"/>
          </a:xfrm>
          <a:prstGeom prst="bentConnector3">
            <a:avLst>
              <a:gd name="adj1" fmla="val 40987"/>
            </a:avLst>
          </a:prstGeom>
          <a:noFill/>
          <a:ln w="9525" cap="flat" cmpd="sng">
            <a:solidFill>
              <a:schemeClr val="dk2"/>
            </a:solidFill>
            <a:prstDash val="solid"/>
            <a:round/>
            <a:headEnd type="none" w="med" len="med"/>
            <a:tailEnd type="triangle" w="med" len="med"/>
          </a:ln>
        </p:spPr>
      </p:cxnSp>
      <p:cxnSp>
        <p:nvCxnSpPr>
          <p:cNvPr id="858" name="Google Shape;858;p24"/>
          <p:cNvCxnSpPr>
            <a:stCxn id="859" idx="0"/>
            <a:endCxn id="854" idx="4"/>
          </p:cNvCxnSpPr>
          <p:nvPr/>
        </p:nvCxnSpPr>
        <p:spPr>
          <a:xfrm rot="10800000">
            <a:off x="5248350" y="3896400"/>
            <a:ext cx="0" cy="523200"/>
          </a:xfrm>
          <a:prstGeom prst="straightConnector1">
            <a:avLst/>
          </a:prstGeom>
          <a:noFill/>
          <a:ln w="9525" cap="flat" cmpd="sng">
            <a:solidFill>
              <a:schemeClr val="dk2"/>
            </a:solidFill>
            <a:prstDash val="solid"/>
            <a:round/>
            <a:headEnd type="none" w="med" len="med"/>
            <a:tailEnd type="triangle" w="med" len="med"/>
          </a:ln>
        </p:spPr>
      </p:cxnSp>
      <p:cxnSp>
        <p:nvCxnSpPr>
          <p:cNvPr id="860" name="Google Shape;860;p24"/>
          <p:cNvCxnSpPr>
            <a:stCxn id="861" idx="0"/>
            <a:endCxn id="855" idx="4"/>
          </p:cNvCxnSpPr>
          <p:nvPr/>
        </p:nvCxnSpPr>
        <p:spPr>
          <a:xfrm rot="10800000">
            <a:off x="6848475" y="3886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2" name="Google Shape;862;p24"/>
          <p:cNvGrpSpPr/>
          <p:nvPr/>
        </p:nvGrpSpPr>
        <p:grpSpPr>
          <a:xfrm>
            <a:off x="4572000" y="906900"/>
            <a:ext cx="2952825" cy="3825000"/>
            <a:chOff x="4572000" y="906900"/>
            <a:chExt cx="2952825" cy="3825000"/>
          </a:xfrm>
        </p:grpSpPr>
        <p:grpSp>
          <p:nvGrpSpPr>
            <p:cNvPr id="863" name="Google Shape;863;p24"/>
            <p:cNvGrpSpPr/>
            <p:nvPr/>
          </p:nvGrpSpPr>
          <p:grpSpPr>
            <a:xfrm>
              <a:off x="4572000" y="4419600"/>
              <a:ext cx="2952825" cy="312300"/>
              <a:chOff x="4572000" y="4419600"/>
              <a:chExt cx="2952825" cy="312300"/>
            </a:xfrm>
          </p:grpSpPr>
          <p:sp>
            <p:nvSpPr>
              <p:cNvPr id="859" name="Google Shape;859;p24"/>
              <p:cNvSpPr txBox="1"/>
              <p:nvPr/>
            </p:nvSpPr>
            <p:spPr>
              <a:xfrm>
                <a:off x="4572000"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a:ea typeface="Roboto"/>
                    <a:cs typeface="Roboto"/>
                    <a:sym typeface="Roboto"/>
                  </a:rPr>
                  <a:t>Input unit 1</a:t>
                </a:r>
                <a:endParaRPr>
                  <a:solidFill>
                    <a:srgbClr val="000000"/>
                  </a:solidFill>
                  <a:latin typeface="Roboto"/>
                  <a:ea typeface="Roboto"/>
                  <a:cs typeface="Roboto"/>
                  <a:sym typeface="Roboto"/>
                </a:endParaRPr>
              </a:p>
            </p:txBody>
          </p:sp>
          <p:sp>
            <p:nvSpPr>
              <p:cNvPr id="861" name="Google Shape;861;p24"/>
              <p:cNvSpPr txBox="1"/>
              <p:nvPr/>
            </p:nvSpPr>
            <p:spPr>
              <a:xfrm>
                <a:off x="6172125"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a:ea typeface="Roboto"/>
                    <a:cs typeface="Roboto"/>
                    <a:sym typeface="Roboto"/>
                  </a:rPr>
                  <a:t>Input unit 2</a:t>
                </a:r>
                <a:endParaRPr>
                  <a:solidFill>
                    <a:srgbClr val="000000"/>
                  </a:solidFill>
                  <a:latin typeface="Roboto"/>
                  <a:ea typeface="Roboto"/>
                  <a:cs typeface="Roboto"/>
                  <a:sym typeface="Roboto"/>
                </a:endParaRPr>
              </a:p>
            </p:txBody>
          </p:sp>
        </p:grpSp>
        <p:sp>
          <p:nvSpPr>
            <p:cNvPr id="864" name="Google Shape;864;p24"/>
            <p:cNvSpPr txBox="1"/>
            <p:nvPr/>
          </p:nvSpPr>
          <p:spPr>
            <a:xfrm>
              <a:off x="5372025" y="9069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a:ea typeface="Roboto"/>
                  <a:cs typeface="Roboto"/>
                  <a:sym typeface="Roboto"/>
                </a:rPr>
                <a:t>Out</a:t>
              </a:r>
              <a:r>
                <a:rPr lang="en-GB">
                  <a:latin typeface="Roboto"/>
                  <a:ea typeface="Roboto"/>
                  <a:cs typeface="Roboto"/>
                  <a:sym typeface="Roboto"/>
                </a:rPr>
                <a:t>put unit</a:t>
              </a:r>
              <a:endParaRPr>
                <a:solidFill>
                  <a:srgbClr val="000000"/>
                </a:solidFill>
                <a:latin typeface="Roboto"/>
                <a:ea typeface="Roboto"/>
                <a:cs typeface="Roboto"/>
                <a:sym typeface="Roboto"/>
              </a:endParaRPr>
            </a:p>
          </p:txBody>
        </p:sp>
      </p:grpSp>
      <p:cxnSp>
        <p:nvCxnSpPr>
          <p:cNvPr id="865" name="Google Shape;865;p24"/>
          <p:cNvCxnSpPr>
            <a:stCxn id="853" idx="0"/>
            <a:endCxn id="864" idx="2"/>
          </p:cNvCxnSpPr>
          <p:nvPr/>
        </p:nvCxnSpPr>
        <p:spPr>
          <a:xfrm rot="10800000">
            <a:off x="6048375" y="1219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6" name="Google Shape;866;p24"/>
          <p:cNvGrpSpPr/>
          <p:nvPr/>
        </p:nvGrpSpPr>
        <p:grpSpPr>
          <a:xfrm>
            <a:off x="457200" y="1028700"/>
            <a:ext cx="2909562" cy="1021200"/>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69" name="Google Shape;869;p24"/>
          <p:cNvGrpSpPr/>
          <p:nvPr/>
        </p:nvGrpSpPr>
        <p:grpSpPr>
          <a:xfrm>
            <a:off x="781048" y="1175375"/>
            <a:ext cx="1981204" cy="671250"/>
            <a:chOff x="6053048" y="700371"/>
            <a:chExt cx="1981204" cy="671250"/>
          </a:xfrm>
        </p:grpSpPr>
        <p:sp>
          <p:nvSpPr>
            <p:cNvPr id="870" name="Google Shape;870;p24"/>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Neural network</a:t>
              </a:r>
              <a:endParaRPr sz="1800" b="1">
                <a:solidFill>
                  <a:srgbClr val="000000"/>
                </a:solidFill>
                <a:latin typeface="Fira Sans Extra Condensed"/>
                <a:ea typeface="Fira Sans Extra Condensed"/>
                <a:cs typeface="Fira Sans Extra Condensed"/>
                <a:sym typeface="Fira Sans Extra Condensed"/>
              </a:endParaRPr>
            </a:p>
          </p:txBody>
        </p:sp>
        <p:sp>
          <p:nvSpPr>
            <p:cNvPr id="871" name="Google Shape;871;p2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Yes, Saturn is a gas giant that has rings</a:t>
              </a:r>
              <a:endParaRPr>
                <a:latin typeface="Roboto"/>
                <a:ea typeface="Roboto"/>
                <a:cs typeface="Roboto"/>
                <a:sym typeface="Roboto"/>
              </a:endParaRPr>
            </a:p>
          </p:txBody>
        </p:sp>
      </p:grpSp>
      <p:sp>
        <p:nvSpPr>
          <p:cNvPr id="872" name="Google Shape;872;p24"/>
          <p:cNvSpPr/>
          <p:nvPr/>
        </p:nvSpPr>
        <p:spPr>
          <a:xfrm>
            <a:off x="2865500" y="1345145"/>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3" name="Google Shape;873;p24"/>
          <p:cNvGrpSpPr/>
          <p:nvPr/>
        </p:nvGrpSpPr>
        <p:grpSpPr>
          <a:xfrm>
            <a:off x="4019550" y="1996500"/>
            <a:ext cx="4667250" cy="312300"/>
            <a:chOff x="4019550" y="1996500"/>
            <a:chExt cx="4667250" cy="312300"/>
          </a:xfrm>
        </p:grpSpPr>
        <p:sp>
          <p:nvSpPr>
            <p:cNvPr id="874" name="Google Shape;874;p24"/>
            <p:cNvSpPr txBox="1"/>
            <p:nvPr/>
          </p:nvSpPr>
          <p:spPr>
            <a:xfrm>
              <a:off x="7334100" y="19965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Roboto"/>
                  <a:ea typeface="Roboto"/>
                  <a:cs typeface="Roboto"/>
                  <a:sym typeface="Roboto"/>
                </a:rPr>
                <a:t>Output layer</a:t>
              </a:r>
              <a:endParaRPr>
                <a:solidFill>
                  <a:schemeClr val="dk1"/>
                </a:solidFill>
                <a:latin typeface="Roboto"/>
                <a:ea typeface="Roboto"/>
                <a:cs typeface="Roboto"/>
                <a:sym typeface="Roboto"/>
              </a:endParaRPr>
            </a:p>
          </p:txBody>
        </p:sp>
        <p:sp>
          <p:nvSpPr>
            <p:cNvPr id="875" name="Google Shape;875;p24"/>
            <p:cNvSpPr txBox="1"/>
            <p:nvPr/>
          </p:nvSpPr>
          <p:spPr>
            <a:xfrm>
              <a:off x="4019550"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019550" y="3330000"/>
            <a:ext cx="4667250" cy="312300"/>
            <a:chOff x="4019550" y="3330000"/>
            <a:chExt cx="4667250" cy="312300"/>
          </a:xfrm>
        </p:grpSpPr>
        <p:sp>
          <p:nvSpPr>
            <p:cNvPr id="877" name="Google Shape;877;p24"/>
            <p:cNvSpPr txBox="1"/>
            <p:nvPr/>
          </p:nvSpPr>
          <p:spPr>
            <a:xfrm>
              <a:off x="7334100" y="33300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Roboto"/>
                  <a:ea typeface="Roboto"/>
                  <a:cs typeface="Roboto"/>
                  <a:sym typeface="Roboto"/>
                </a:rPr>
                <a:t>Input layer</a:t>
              </a:r>
              <a:endParaRPr>
                <a:solidFill>
                  <a:schemeClr val="dk1"/>
                </a:solidFill>
                <a:latin typeface="Roboto"/>
                <a:ea typeface="Roboto"/>
                <a:cs typeface="Roboto"/>
                <a:sym typeface="Roboto"/>
              </a:endParaRPr>
            </a:p>
          </p:txBody>
        </p:sp>
        <p:sp>
          <p:nvSpPr>
            <p:cNvPr id="878" name="Google Shape;878;p24"/>
            <p:cNvSpPr txBox="1"/>
            <p:nvPr/>
          </p:nvSpPr>
          <p:spPr>
            <a:xfrm>
              <a:off x="4019550" y="33300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2" name="Shape 882"/>
        <p:cNvGrpSpPr/>
        <p:nvPr/>
      </p:nvGrpSpPr>
      <p:grpSpPr>
        <a:xfrm>
          <a:off x="0" y="0"/>
          <a:ext cx="0" cy="0"/>
          <a:chOff x="0" y="0"/>
          <a:chExt cx="0" cy="0"/>
        </a:xfrm>
      </p:grpSpPr>
      <p:sp>
        <p:nvSpPr>
          <p:cNvPr id="883" name="Google Shape;883;p25"/>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884" name="Google Shape;884;p25"/>
          <p:cNvSpPr/>
          <p:nvPr/>
        </p:nvSpPr>
        <p:spPr>
          <a:xfrm>
            <a:off x="457200" y="96202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5" name="Google Shape;885;p25"/>
          <p:cNvGrpSpPr/>
          <p:nvPr/>
        </p:nvGrpSpPr>
        <p:grpSpPr>
          <a:xfrm>
            <a:off x="533400" y="962025"/>
            <a:ext cx="1633700" cy="1638422"/>
            <a:chOff x="533400" y="962025"/>
            <a:chExt cx="1633700" cy="1638422"/>
          </a:xfrm>
        </p:grpSpPr>
        <p:sp>
          <p:nvSpPr>
            <p:cNvPr id="886" name="Google Shape;886;p25"/>
            <p:cNvSpPr/>
            <p:nvPr/>
          </p:nvSpPr>
          <p:spPr>
            <a:xfrm>
              <a:off x="628650" y="109455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1950s</a:t>
              </a:r>
              <a:endParaRPr>
                <a:solidFill>
                  <a:schemeClr val="lt1"/>
                </a:solidFill>
              </a:endParaRPr>
            </a:p>
          </p:txBody>
        </p:sp>
        <p:sp>
          <p:nvSpPr>
            <p:cNvPr id="887" name="Google Shape;887;p25"/>
            <p:cNvSpPr txBox="1"/>
            <p:nvPr/>
          </p:nvSpPr>
          <p:spPr>
            <a:xfrm>
              <a:off x="5334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Simple algorithms</a:t>
              </a:r>
              <a:endParaRPr sz="1600" b="1">
                <a:solidFill>
                  <a:srgbClr val="000000"/>
                </a:solidFill>
                <a:latin typeface="Fira Sans Extra Condensed"/>
                <a:ea typeface="Fira Sans Extra Condensed"/>
                <a:cs typeface="Fira Sans Extra Condensed"/>
                <a:sym typeface="Fira Sans Extra Condensed"/>
              </a:endParaRPr>
            </a:p>
          </p:txBody>
        </p:sp>
        <p:sp>
          <p:nvSpPr>
            <p:cNvPr id="888" name="Google Shape;888;p25"/>
            <p:cNvSpPr txBox="1"/>
            <p:nvPr/>
          </p:nvSpPr>
          <p:spPr>
            <a:xfrm>
              <a:off x="5334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1" name="Google Shape;891;p25"/>
          <p:cNvGrpSpPr/>
          <p:nvPr/>
        </p:nvGrpSpPr>
        <p:grpSpPr>
          <a:xfrm>
            <a:off x="2686000" y="962025"/>
            <a:ext cx="1633700" cy="1638422"/>
            <a:chOff x="2686000" y="962025"/>
            <a:chExt cx="1633700" cy="1638422"/>
          </a:xfrm>
        </p:grpSpPr>
        <p:sp>
          <p:nvSpPr>
            <p:cNvPr id="892" name="Google Shape;892;p25"/>
            <p:cNvSpPr/>
            <p:nvPr/>
          </p:nvSpPr>
          <p:spPr>
            <a:xfrm>
              <a:off x="2781250" y="109455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1960s</a:t>
              </a:r>
              <a:endParaRPr>
                <a:solidFill>
                  <a:schemeClr val="lt1"/>
                </a:solidFill>
              </a:endParaRPr>
            </a:p>
          </p:txBody>
        </p:sp>
        <p:sp>
          <p:nvSpPr>
            <p:cNvPr id="893" name="Google Shape;893;p25"/>
            <p:cNvSpPr txBox="1"/>
            <p:nvPr/>
          </p:nvSpPr>
          <p:spPr>
            <a:xfrm>
              <a:off x="26860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Bayesian methods</a:t>
              </a:r>
              <a:endParaRPr sz="1600" b="1">
                <a:solidFill>
                  <a:srgbClr val="000000"/>
                </a:solidFill>
                <a:latin typeface="Fira Sans Extra Condensed"/>
                <a:ea typeface="Fira Sans Extra Condensed"/>
                <a:cs typeface="Fira Sans Extra Condensed"/>
                <a:sym typeface="Fira Sans Extra Condensed"/>
              </a:endParaRPr>
            </a:p>
          </p:txBody>
        </p:sp>
        <p:sp>
          <p:nvSpPr>
            <p:cNvPr id="894" name="Google Shape;894;p25"/>
            <p:cNvSpPr txBox="1"/>
            <p:nvPr/>
          </p:nvSpPr>
          <p:spPr>
            <a:xfrm>
              <a:off x="26860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Jupiter is a gas giant and the biggest planet</a:t>
              </a:r>
              <a:endParaRPr sz="1200">
                <a:latin typeface="Roboto"/>
                <a:ea typeface="Roboto"/>
                <a:cs typeface="Roboto"/>
                <a:sym typeface="Roboto"/>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7" name="Google Shape;897;p25"/>
          <p:cNvGrpSpPr/>
          <p:nvPr/>
        </p:nvGrpSpPr>
        <p:grpSpPr>
          <a:xfrm>
            <a:off x="4838600" y="962025"/>
            <a:ext cx="1633700" cy="1638422"/>
            <a:chOff x="4838600" y="962025"/>
            <a:chExt cx="1633700" cy="1638422"/>
          </a:xfrm>
        </p:grpSpPr>
        <p:sp>
          <p:nvSpPr>
            <p:cNvPr id="898" name="Google Shape;898;p25"/>
            <p:cNvSpPr/>
            <p:nvPr/>
          </p:nvSpPr>
          <p:spPr>
            <a:xfrm>
              <a:off x="4933850" y="1094550"/>
              <a:ext cx="9240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1970s</a:t>
              </a:r>
              <a:endParaRPr>
                <a:solidFill>
                  <a:schemeClr val="lt1"/>
                </a:solidFill>
              </a:endParaRPr>
            </a:p>
          </p:txBody>
        </p:sp>
        <p:sp>
          <p:nvSpPr>
            <p:cNvPr id="899" name="Google Shape;899;p25"/>
            <p:cNvSpPr txBox="1"/>
            <p:nvPr/>
          </p:nvSpPr>
          <p:spPr>
            <a:xfrm>
              <a:off x="48386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AI winter caused by pessimism</a:t>
              </a:r>
              <a:endParaRPr sz="1600" b="1">
                <a:solidFill>
                  <a:srgbClr val="000000"/>
                </a:solidFill>
                <a:latin typeface="Fira Sans Extra Condensed"/>
                <a:ea typeface="Fira Sans Extra Condensed"/>
                <a:cs typeface="Fira Sans Extra Condensed"/>
                <a:sym typeface="Fira Sans Extra Condensed"/>
              </a:endParaRPr>
            </a:p>
          </p:txBody>
        </p:sp>
        <p:sp>
          <p:nvSpPr>
            <p:cNvPr id="900" name="Google Shape;900;p25"/>
            <p:cNvSpPr txBox="1"/>
            <p:nvPr/>
          </p:nvSpPr>
          <p:spPr>
            <a:xfrm>
              <a:off x="48386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5000" y="962025"/>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3" name="Google Shape;903;p25"/>
          <p:cNvGrpSpPr/>
          <p:nvPr/>
        </p:nvGrpSpPr>
        <p:grpSpPr>
          <a:xfrm>
            <a:off x="6991200" y="962025"/>
            <a:ext cx="1633700" cy="1638422"/>
            <a:chOff x="6991200" y="962025"/>
            <a:chExt cx="1633700" cy="1638422"/>
          </a:xfrm>
        </p:grpSpPr>
        <p:sp>
          <p:nvSpPr>
            <p:cNvPr id="904" name="Google Shape;904;p25"/>
            <p:cNvSpPr/>
            <p:nvPr/>
          </p:nvSpPr>
          <p:spPr>
            <a:xfrm>
              <a:off x="7086450" y="1094550"/>
              <a:ext cx="924000"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1980s</a:t>
              </a:r>
              <a:endParaRPr>
                <a:solidFill>
                  <a:schemeClr val="lt1"/>
                </a:solidFill>
              </a:endParaRPr>
            </a:p>
          </p:txBody>
        </p:sp>
        <p:sp>
          <p:nvSpPr>
            <p:cNvPr id="905" name="Google Shape;905;p25"/>
            <p:cNvSpPr txBox="1"/>
            <p:nvPr/>
          </p:nvSpPr>
          <p:spPr>
            <a:xfrm>
              <a:off x="69912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Resurgence in ML </a:t>
              </a:r>
              <a:r>
                <a:rPr lang="en-GB" sz="1600" b="1">
                  <a:latin typeface="Fira Sans Extra Condensed"/>
                  <a:ea typeface="Fira Sans Extra Condensed"/>
                  <a:cs typeface="Fira Sans Extra Condensed"/>
                  <a:sym typeface="Fira Sans Extra Condensed"/>
                </a:rPr>
                <a:t>research</a:t>
              </a:r>
              <a:endParaRPr sz="1600" b="1">
                <a:solidFill>
                  <a:srgbClr val="000000"/>
                </a:solidFill>
                <a:latin typeface="Fira Sans Extra Condensed"/>
                <a:ea typeface="Fira Sans Extra Condensed"/>
                <a:cs typeface="Fira Sans Extra Condensed"/>
                <a:sym typeface="Fira Sans Extra Condensed"/>
              </a:endParaRPr>
            </a:p>
          </p:txBody>
        </p:sp>
        <p:sp>
          <p:nvSpPr>
            <p:cNvPr id="906" name="Google Shape;906;p25"/>
            <p:cNvSpPr txBox="1"/>
            <p:nvPr/>
          </p:nvSpPr>
          <p:spPr>
            <a:xfrm>
              <a:off x="69912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2290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3816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534200" y="1838325"/>
            <a:ext cx="380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533450" y="309370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2" name="Google Shape;912;p25"/>
          <p:cNvGrpSpPr/>
          <p:nvPr/>
        </p:nvGrpSpPr>
        <p:grpSpPr>
          <a:xfrm>
            <a:off x="1609650" y="3093700"/>
            <a:ext cx="1633700" cy="1638422"/>
            <a:chOff x="1609650" y="3093700"/>
            <a:chExt cx="1633700" cy="1638422"/>
          </a:xfrm>
        </p:grpSpPr>
        <p:sp>
          <p:nvSpPr>
            <p:cNvPr id="913" name="Google Shape;913;p25"/>
            <p:cNvSpPr/>
            <p:nvPr/>
          </p:nvSpPr>
          <p:spPr>
            <a:xfrm>
              <a:off x="1704900" y="3226225"/>
              <a:ext cx="924000"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1990s</a:t>
              </a:r>
              <a:endParaRPr>
                <a:solidFill>
                  <a:schemeClr val="lt1"/>
                </a:solidFill>
              </a:endParaRPr>
            </a:p>
          </p:txBody>
        </p:sp>
        <p:sp>
          <p:nvSpPr>
            <p:cNvPr id="914" name="Google Shape;914;p25"/>
            <p:cNvSpPr txBox="1"/>
            <p:nvPr/>
          </p:nvSpPr>
          <p:spPr>
            <a:xfrm>
              <a:off x="16096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Data-driven approach</a:t>
              </a:r>
              <a:endParaRPr sz="1600" b="1">
                <a:solidFill>
                  <a:srgbClr val="000000"/>
                </a:solidFill>
                <a:latin typeface="Fira Sans Extra Condensed"/>
                <a:ea typeface="Fira Sans Extra Condensed"/>
                <a:cs typeface="Fira Sans Extra Condensed"/>
                <a:sym typeface="Fira Sans Extra Condensed"/>
              </a:endParaRPr>
            </a:p>
          </p:txBody>
        </p:sp>
        <p:sp>
          <p:nvSpPr>
            <p:cNvPr id="915" name="Google Shape;915;p25"/>
            <p:cNvSpPr txBox="1"/>
            <p:nvPr/>
          </p:nvSpPr>
          <p:spPr>
            <a:xfrm>
              <a:off x="16096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The Earth is the third planet from the Sun</a:t>
              </a:r>
              <a:endParaRPr sz="1200">
                <a:solidFill>
                  <a:srgbClr val="000000"/>
                </a:solidFill>
                <a:latin typeface="Roboto"/>
                <a:ea typeface="Roboto"/>
                <a:cs typeface="Roboto"/>
                <a:sym typeface="Roboto"/>
              </a:endParaRP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3686050" y="309370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8" name="Google Shape;918;p25"/>
          <p:cNvGrpSpPr/>
          <p:nvPr/>
        </p:nvGrpSpPr>
        <p:grpSpPr>
          <a:xfrm>
            <a:off x="3762250" y="3093700"/>
            <a:ext cx="1633700" cy="1638425"/>
            <a:chOff x="3762250" y="3093700"/>
            <a:chExt cx="1633700" cy="1638425"/>
          </a:xfrm>
        </p:grpSpPr>
        <p:sp>
          <p:nvSpPr>
            <p:cNvPr id="919" name="Google Shape;919;p25"/>
            <p:cNvSpPr/>
            <p:nvPr/>
          </p:nvSpPr>
          <p:spPr>
            <a:xfrm>
              <a:off x="3857500" y="32262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2000</a:t>
              </a:r>
              <a:r>
                <a:rPr lang="en-GB" sz="1800" b="1">
                  <a:solidFill>
                    <a:schemeClr val="lt1"/>
                  </a:solidFill>
                  <a:latin typeface="Fira Sans Extra Condensed"/>
                  <a:ea typeface="Fira Sans Extra Condensed"/>
                  <a:cs typeface="Fira Sans Extra Condensed"/>
                  <a:sym typeface="Fira Sans Extra Condensed"/>
                </a:rPr>
                <a:t>s</a:t>
              </a:r>
              <a:endParaRPr>
                <a:solidFill>
                  <a:schemeClr val="lt1"/>
                </a:solidFill>
              </a:endParaRPr>
            </a:p>
          </p:txBody>
        </p:sp>
        <p:sp>
          <p:nvSpPr>
            <p:cNvPr id="920" name="Google Shape;920;p25"/>
            <p:cNvSpPr txBox="1"/>
            <p:nvPr/>
          </p:nvSpPr>
          <p:spPr>
            <a:xfrm>
              <a:off x="37622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Support-Vector Clustering</a:t>
              </a:r>
              <a:endParaRPr sz="1600" b="1">
                <a:solidFill>
                  <a:srgbClr val="000000"/>
                </a:solidFill>
                <a:latin typeface="Fira Sans Extra Condensed"/>
                <a:ea typeface="Fira Sans Extra Condensed"/>
                <a:cs typeface="Fira Sans Extra Condensed"/>
                <a:sym typeface="Fira Sans Extra Condensed"/>
              </a:endParaRPr>
            </a:p>
          </p:txBody>
        </p:sp>
        <p:sp>
          <p:nvSpPr>
            <p:cNvPr id="921" name="Google Shape;921;p25"/>
            <p:cNvSpPr txBox="1"/>
            <p:nvPr/>
          </p:nvSpPr>
          <p:spPr>
            <a:xfrm>
              <a:off x="3762250" y="4126725"/>
              <a:ext cx="13959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Ceres is located in the main asteroid belt</a:t>
              </a:r>
              <a:endParaRPr sz="1200">
                <a:latin typeface="Roboto"/>
                <a:ea typeface="Roboto"/>
                <a:cs typeface="Roboto"/>
                <a:sym typeface="Roboto"/>
              </a:endParaRPr>
            </a:p>
          </p:txBody>
        </p:sp>
        <p:sp>
          <p:nvSpPr>
            <p:cNvPr id="922" name="Google Shape;922;p25"/>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Fira Sans Extra Condensed"/>
                  <a:ea typeface="Fira Sans Extra Condensed"/>
                  <a:cs typeface="Fira Sans Extra Condensed"/>
                  <a:sym typeface="Fira Sans Extra Condensed"/>
                </a:rPr>
                <a:t>06</a:t>
              </a:r>
              <a:endParaRPr b="1">
                <a:solidFill>
                  <a:schemeClr val="accent2"/>
                </a:solidFill>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5838650" y="3093700"/>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4" name="Google Shape;924;p25"/>
          <p:cNvGrpSpPr/>
          <p:nvPr/>
        </p:nvGrpSpPr>
        <p:grpSpPr>
          <a:xfrm>
            <a:off x="5914850" y="3093700"/>
            <a:ext cx="1633700" cy="1638422"/>
            <a:chOff x="5914850" y="3093700"/>
            <a:chExt cx="1633700" cy="1638422"/>
          </a:xfrm>
        </p:grpSpPr>
        <p:sp>
          <p:nvSpPr>
            <p:cNvPr id="925" name="Google Shape;925;p25"/>
            <p:cNvSpPr/>
            <p:nvPr/>
          </p:nvSpPr>
          <p:spPr>
            <a:xfrm>
              <a:off x="6010100" y="3226225"/>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2010</a:t>
              </a:r>
              <a:r>
                <a:rPr lang="en-GB" sz="1800" b="1">
                  <a:solidFill>
                    <a:schemeClr val="lt1"/>
                  </a:solidFill>
                  <a:latin typeface="Fira Sans Extra Condensed"/>
                  <a:ea typeface="Fira Sans Extra Condensed"/>
                  <a:cs typeface="Fira Sans Extra Condensed"/>
                  <a:sym typeface="Fira Sans Extra Condensed"/>
                </a:rPr>
                <a:t>s</a:t>
              </a:r>
              <a:endParaRPr>
                <a:solidFill>
                  <a:schemeClr val="lt1"/>
                </a:solidFill>
              </a:endParaRPr>
            </a:p>
          </p:txBody>
        </p:sp>
        <p:sp>
          <p:nvSpPr>
            <p:cNvPr id="926" name="Google Shape;926;p25"/>
            <p:cNvSpPr txBox="1"/>
            <p:nvPr/>
          </p:nvSpPr>
          <p:spPr>
            <a:xfrm>
              <a:off x="59148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Fira Sans Extra Condensed"/>
                  <a:ea typeface="Fira Sans Extra Condensed"/>
                  <a:cs typeface="Fira Sans Extra Condensed"/>
                  <a:sym typeface="Fira Sans Extra Condensed"/>
                </a:rPr>
                <a:t>Deep learning popularity</a:t>
              </a:r>
              <a:endParaRPr sz="1600" b="1">
                <a:solidFill>
                  <a:srgbClr val="000000"/>
                </a:solidFill>
                <a:latin typeface="Fira Sans Extra Condensed"/>
                <a:ea typeface="Fira Sans Extra Condensed"/>
                <a:cs typeface="Fira Sans Extra Condensed"/>
                <a:sym typeface="Fira Sans Extra Condensed"/>
              </a:endParaRPr>
            </a:p>
          </p:txBody>
        </p:sp>
        <p:sp>
          <p:nvSpPr>
            <p:cNvPr id="927" name="Google Shape;927;p25"/>
            <p:cNvSpPr txBox="1"/>
            <p:nvPr/>
          </p:nvSpPr>
          <p:spPr>
            <a:xfrm>
              <a:off x="59148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Fira Sans Extra Condensed"/>
                  <a:ea typeface="Fira Sans Extra Condensed"/>
                  <a:cs typeface="Fira Sans Extra Condensed"/>
                  <a:sym typeface="Fira Sans Extra Condensed"/>
                </a:rPr>
                <a:t>07</a:t>
              </a:r>
              <a:endParaRPr b="1">
                <a:solidFill>
                  <a:schemeClr val="accent1"/>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a:off x="33052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54578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920600" y="213525"/>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5" name="Shape 935"/>
        <p:cNvGrpSpPr/>
        <p:nvPr/>
      </p:nvGrpSpPr>
      <p:grpSpPr>
        <a:xfrm>
          <a:off x="0" y="0"/>
          <a:ext cx="0" cy="0"/>
          <a:chOff x="0" y="0"/>
          <a:chExt cx="0" cy="0"/>
        </a:xfrm>
      </p:grpSpPr>
      <p:sp>
        <p:nvSpPr>
          <p:cNvPr id="936" name="Google Shape;936;p2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8" name="Google Shape;978;p26"/>
          <p:cNvGrpSpPr/>
          <p:nvPr/>
        </p:nvGrpSpPr>
        <p:grpSpPr>
          <a:xfrm>
            <a:off x="457198" y="1157650"/>
            <a:ext cx="3396552" cy="671250"/>
            <a:chOff x="457198" y="1157650"/>
            <a:chExt cx="3396552" cy="671250"/>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0" name="Google Shape;980;p26"/>
            <p:cNvSpPr txBox="1"/>
            <p:nvPr/>
          </p:nvSpPr>
          <p:spPr>
            <a:xfrm>
              <a:off x="457201" y="11576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Continuous improvement</a:t>
              </a:r>
              <a:endParaRPr sz="1800" b="1">
                <a:solidFill>
                  <a:srgbClr val="000000"/>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457198" y="1497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982" name="Google Shape;982;p26"/>
          <p:cNvGrpSpPr/>
          <p:nvPr/>
        </p:nvGrpSpPr>
        <p:grpSpPr>
          <a:xfrm>
            <a:off x="457198" y="2123450"/>
            <a:ext cx="3396552" cy="671238"/>
            <a:chOff x="457198" y="2123450"/>
            <a:chExt cx="3396552" cy="671238"/>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Data acquisition</a:t>
              </a:r>
              <a:endParaRPr sz="1800" b="1">
                <a:solidFill>
                  <a:srgbClr val="000000"/>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457198" y="246288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986" name="Google Shape;986;p26"/>
          <p:cNvGrpSpPr/>
          <p:nvPr/>
        </p:nvGrpSpPr>
        <p:grpSpPr>
          <a:xfrm>
            <a:off x="457198" y="3089247"/>
            <a:ext cx="3396552" cy="671228"/>
            <a:chOff x="457198" y="3089247"/>
            <a:chExt cx="3396552" cy="671228"/>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Patterns identification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Time and resources</a:t>
              </a:r>
              <a:endParaRPr sz="1800" b="1">
                <a:solidFill>
                  <a:srgbClr val="000000"/>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latin typeface="Fira Sans Extra Condensed"/>
                <a:ea typeface="Fira Sans Extra Condensed"/>
                <a:cs typeface="Fira Sans Extra Condensed"/>
                <a:sym typeface="Fira Sans Extra Condensed"/>
              </a:rPr>
              <a:t>Machine learning disadvantages</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850" y="24590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MATERI KELAS X SEMESTER I KD 3</a:t>
            </a:r>
            <a:endParaRPr lang="en-US" altLang="en-GB"/>
          </a:p>
        </p:txBody>
      </p:sp>
      <p:grpSp>
        <p:nvGrpSpPr>
          <p:cNvPr id="236" name="Google Shape;236;p16"/>
          <p:cNvGrpSpPr/>
          <p:nvPr/>
        </p:nvGrpSpPr>
        <p:grpSpPr>
          <a:xfrm>
            <a:off x="3297249" y="1027913"/>
            <a:ext cx="2653665" cy="699770"/>
            <a:chOff x="3297249" y="1027913"/>
            <a:chExt cx="2653665" cy="69977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800" b="1">
                  <a:solidFill>
                    <a:schemeClr val="tx1"/>
                  </a:solidFill>
                  <a:latin typeface="Fira Sans Condensed ExtraLight" panose="020B0403050000020004" charset="0"/>
                  <a:cs typeface="Fira Sans Condensed ExtraLight" panose="020B0403050000020004" charset="0"/>
                </a:rPr>
                <a:t>3.1</a:t>
              </a:r>
              <a:endParaRPr lang="en-US" sz="1800" b="1">
                <a:solidFill>
                  <a:schemeClr val="tx1"/>
                </a:solidFill>
                <a:latin typeface="Fira Sans Condensed ExtraLight" panose="020B0403050000020004" charset="0"/>
                <a:cs typeface="Fira Sans Condensed ExtraLight" panose="020B0403050000020004" charset="0"/>
              </a:endParaRPr>
            </a:p>
          </p:txBody>
        </p:sp>
        <p:sp>
          <p:nvSpPr>
            <p:cNvPr id="239" name="Google Shape;239;p16"/>
            <p:cNvSpPr txBox="1"/>
            <p:nvPr/>
          </p:nvSpPr>
          <p:spPr>
            <a:xfrm>
              <a:off x="3969714" y="1027913"/>
              <a:ext cx="1981200" cy="699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latin typeface="Fira Sans Extra Condensed"/>
                  <a:ea typeface="Fira Sans Extra Condensed"/>
                  <a:cs typeface="Fira Sans Extra Condensed"/>
                  <a:sym typeface="Fira Sans Extra Condensed"/>
                </a:rPr>
                <a:t>Mengenal Integrasi Aplikasi Office</a:t>
              </a:r>
              <a:endParaRPr lang="en-US" altLang="en-GB" sz="1600" b="1">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16"/>
          <p:cNvGrpSpPr/>
          <p:nvPr/>
        </p:nvGrpSpPr>
        <p:grpSpPr>
          <a:xfrm>
            <a:off x="6033350" y="1109875"/>
            <a:ext cx="2653477" cy="596100"/>
            <a:chOff x="6033350" y="1109875"/>
            <a:chExt cx="2653477" cy="596100"/>
          </a:xfrm>
        </p:grpSpPr>
        <p:sp>
          <p:nvSpPr>
            <p:cNvPr id="301" name="Google Shape;301;p16"/>
            <p:cNvSpPr txBox="1"/>
            <p:nvPr/>
          </p:nvSpPr>
          <p:spPr>
            <a:xfrm>
              <a:off x="6705627" y="12120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Analisis Data</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3.4</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grpSp>
        <p:nvGrpSpPr>
          <p:cNvPr id="304" name="Google Shape;304;p16"/>
          <p:cNvGrpSpPr/>
          <p:nvPr/>
        </p:nvGrpSpPr>
        <p:grpSpPr>
          <a:xfrm>
            <a:off x="3297248" y="2502860"/>
            <a:ext cx="2653665" cy="682838"/>
            <a:chOff x="3297248" y="2502860"/>
            <a:chExt cx="2653665" cy="682838"/>
          </a:xfrm>
        </p:grpSpPr>
        <p:sp>
          <p:nvSpPr>
            <p:cNvPr id="306" name="Google Shape;306;p16"/>
            <p:cNvSpPr txBox="1"/>
            <p:nvPr/>
          </p:nvSpPr>
          <p:spPr>
            <a:xfrm>
              <a:off x="3969713" y="2502860"/>
              <a:ext cx="1981200" cy="6273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Interaksi Perangkat Keras</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3.2</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grpSp>
        <p:nvGrpSpPr>
          <p:cNvPr id="309" name="Google Shape;309;p16"/>
          <p:cNvGrpSpPr/>
          <p:nvPr/>
        </p:nvGrpSpPr>
        <p:grpSpPr>
          <a:xfrm>
            <a:off x="3297248" y="3977808"/>
            <a:ext cx="2653500" cy="673315"/>
            <a:chOff x="3297248" y="3977808"/>
            <a:chExt cx="2653500" cy="673315"/>
          </a:xfrm>
        </p:grpSpPr>
        <p:sp>
          <p:nvSpPr>
            <p:cNvPr id="311" name="Google Shape;311;p16"/>
            <p:cNvSpPr txBox="1"/>
            <p:nvPr/>
          </p:nvSpPr>
          <p:spPr>
            <a:xfrm>
              <a:off x="3969548" y="3977808"/>
              <a:ext cx="1981200" cy="5734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Jaringan Komputer</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3.3 </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cxnSp>
        <p:nvCxnSpPr>
          <p:cNvPr id="324" name="Google Shape;324;p16"/>
          <p:cNvCxnSpPr>
            <a:stCxn id="237" idx="4"/>
            <a:endCxn id="308" idx="0"/>
          </p:cNvCxnSpPr>
          <p:nvPr/>
        </p:nvCxnSpPr>
        <p:spPr>
          <a:xfrm>
            <a:off x="3595934" y="1705974"/>
            <a:ext cx="0" cy="883285"/>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933" y="3185698"/>
            <a:ext cx="0" cy="86931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03" name="Shape 1003"/>
        <p:cNvGrpSpPr/>
        <p:nvPr/>
      </p:nvGrpSpPr>
      <p:grpSpPr>
        <a:xfrm>
          <a:off x="0" y="0"/>
          <a:ext cx="0" cy="0"/>
          <a:chOff x="0" y="0"/>
          <a:chExt cx="0" cy="0"/>
        </a:xfrm>
      </p:grpSpPr>
      <p:sp>
        <p:nvSpPr>
          <p:cNvPr id="1004" name="Google Shape;1004;p27"/>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1006" name="Google Shape;1006;p27"/>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7" name="Google Shape;1007;p27"/>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8" name="Google Shape;1008;p27"/>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9" name="Google Shape;1009;p27"/>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0" name="Google Shape;1010;p27"/>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1" name="Google Shape;1011;p27"/>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2" name="Google Shape;1012;p27"/>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Opportunities of machine learning</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013" name="Google Shape;1013;p27"/>
          <p:cNvCxnSpPr>
            <a:stCxn id="1006" idx="6"/>
            <a:endCxn id="1004"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1014" name="Google Shape;1014;p27"/>
          <p:cNvCxnSpPr>
            <a:stCxn id="1004" idx="0"/>
            <a:endCxn id="1011"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5" name="Google Shape;1015;p27"/>
          <p:cNvCxnSpPr>
            <a:stCxn id="1004" idx="2"/>
            <a:endCxn id="1008"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1016" name="Google Shape;1016;p27"/>
          <p:cNvCxnSpPr>
            <a:stCxn id="1004" idx="2"/>
            <a:endCxn id="1009"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7" name="Google Shape;1017;p27"/>
          <p:cNvCxnSpPr>
            <a:stCxn id="1004" idx="1"/>
            <a:endCxn id="1007"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018" name="Google Shape;1018;p27"/>
          <p:cNvCxnSpPr>
            <a:stCxn id="1004" idx="3"/>
            <a:endCxn id="1010"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1019" name="Google Shape;1019;p27"/>
          <p:cNvGrpSpPr/>
          <p:nvPr/>
        </p:nvGrpSpPr>
        <p:grpSpPr>
          <a:xfrm>
            <a:off x="2561188" y="2734263"/>
            <a:ext cx="358853" cy="357415"/>
            <a:chOff x="7963176" y="2289963"/>
            <a:chExt cx="358853" cy="357415"/>
          </a:xfrm>
        </p:grpSpPr>
        <p:sp>
          <p:nvSpPr>
            <p:cNvPr id="1020" name="Google Shape;1020;p27"/>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7"/>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7"/>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7"/>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7"/>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7"/>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6" name="Google Shape;1026;p27"/>
          <p:cNvGrpSpPr/>
          <p:nvPr/>
        </p:nvGrpSpPr>
        <p:grpSpPr>
          <a:xfrm>
            <a:off x="2643581" y="1400996"/>
            <a:ext cx="194135" cy="366593"/>
            <a:chOff x="1710518" y="2876101"/>
            <a:chExt cx="194135" cy="366593"/>
          </a:xfrm>
        </p:grpSpPr>
        <p:sp>
          <p:nvSpPr>
            <p:cNvPr id="1027" name="Google Shape;1027;p27"/>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7"/>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7"/>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0" name="Google Shape;1030;p27"/>
          <p:cNvGrpSpPr/>
          <p:nvPr/>
        </p:nvGrpSpPr>
        <p:grpSpPr>
          <a:xfrm>
            <a:off x="2556983" y="4058602"/>
            <a:ext cx="367302" cy="365289"/>
            <a:chOff x="828892" y="4635792"/>
            <a:chExt cx="367302" cy="365289"/>
          </a:xfrm>
        </p:grpSpPr>
        <p:sp>
          <p:nvSpPr>
            <p:cNvPr id="1031" name="Google Shape;1031;p27"/>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7"/>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7"/>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7"/>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7"/>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6" name="Google Shape;1036;p27"/>
          <p:cNvGrpSpPr/>
          <p:nvPr/>
        </p:nvGrpSpPr>
        <p:grpSpPr>
          <a:xfrm>
            <a:off x="6280774" y="2733658"/>
            <a:ext cx="249578" cy="358888"/>
            <a:chOff x="5646262" y="2290545"/>
            <a:chExt cx="249578" cy="358888"/>
          </a:xfrm>
        </p:grpSpPr>
        <p:sp>
          <p:nvSpPr>
            <p:cNvPr id="1037" name="Google Shape;1037;p27"/>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7"/>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7"/>
          <p:cNvGrpSpPr/>
          <p:nvPr/>
        </p:nvGrpSpPr>
        <p:grpSpPr>
          <a:xfrm>
            <a:off x="6222168" y="4093166"/>
            <a:ext cx="366770" cy="297474"/>
            <a:chOff x="831093" y="2905635"/>
            <a:chExt cx="366770" cy="297474"/>
          </a:xfrm>
        </p:grpSpPr>
        <p:sp>
          <p:nvSpPr>
            <p:cNvPr id="1040" name="Google Shape;1040;p27"/>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7"/>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7"/>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3" name="Google Shape;1043;p27"/>
          <p:cNvGrpSpPr/>
          <p:nvPr/>
        </p:nvGrpSpPr>
        <p:grpSpPr>
          <a:xfrm>
            <a:off x="6268218" y="1400919"/>
            <a:ext cx="274684" cy="366770"/>
            <a:chOff x="876743" y="4633266"/>
            <a:chExt cx="274684" cy="366770"/>
          </a:xfrm>
        </p:grpSpPr>
        <p:sp>
          <p:nvSpPr>
            <p:cNvPr id="1044" name="Google Shape;1044;p27"/>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7"/>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7"/>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7"/>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7"/>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9" name="Google Shape;1049;p27"/>
          <p:cNvGrpSpPr/>
          <p:nvPr/>
        </p:nvGrpSpPr>
        <p:grpSpPr>
          <a:xfrm>
            <a:off x="457198" y="923762"/>
            <a:ext cx="2860902" cy="996150"/>
            <a:chOff x="457198" y="923762"/>
            <a:chExt cx="2860902" cy="996150"/>
          </a:xfrm>
        </p:grpSpPr>
        <p:grpSp>
          <p:nvGrpSpPr>
            <p:cNvPr id="1050" name="Google Shape;1050;p27"/>
            <p:cNvGrpSpPr/>
            <p:nvPr/>
          </p:nvGrpSpPr>
          <p:grpSpPr>
            <a:xfrm>
              <a:off x="457198" y="1248663"/>
              <a:ext cx="1981204" cy="671250"/>
              <a:chOff x="6053048" y="700371"/>
              <a:chExt cx="1981204" cy="671250"/>
            </a:xfrm>
          </p:grpSpPr>
          <p:sp>
            <p:nvSpPr>
              <p:cNvPr id="1051" name="Google Shape;105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Image 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2" name="Google Shape;105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Earth is the planet where we live</a:t>
                </a:r>
                <a:endParaRPr>
                  <a:latin typeface="Roboto"/>
                  <a:ea typeface="Roboto"/>
                  <a:cs typeface="Roboto"/>
                  <a:sym typeface="Roboto"/>
                </a:endParaRPr>
              </a:p>
            </p:txBody>
          </p:sp>
        </p:grpSp>
        <p:sp>
          <p:nvSpPr>
            <p:cNvPr id="1053" name="Google Shape;1053;p27"/>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4" name="Google Shape;1054;p27"/>
          <p:cNvGrpSpPr/>
          <p:nvPr/>
        </p:nvGrpSpPr>
        <p:grpSpPr>
          <a:xfrm>
            <a:off x="457190" y="2258450"/>
            <a:ext cx="2860910" cy="990275"/>
            <a:chOff x="457190" y="2258450"/>
            <a:chExt cx="2860910" cy="990275"/>
          </a:xfrm>
        </p:grpSpPr>
        <p:grpSp>
          <p:nvGrpSpPr>
            <p:cNvPr id="1055" name="Google Shape;1055;p27"/>
            <p:cNvGrpSpPr/>
            <p:nvPr/>
          </p:nvGrpSpPr>
          <p:grpSpPr>
            <a:xfrm>
              <a:off x="457190" y="2577475"/>
              <a:ext cx="1981204" cy="671250"/>
              <a:chOff x="6053048" y="700371"/>
              <a:chExt cx="1981204" cy="671250"/>
            </a:xfrm>
          </p:grpSpPr>
          <p:sp>
            <p:nvSpPr>
              <p:cNvPr id="1056" name="Google Shape;105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Voice </a:t>
                </a:r>
                <a:r>
                  <a:rPr lang="en-GB"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7" name="Google Shape;105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sp>
          <p:nvSpPr>
            <p:cNvPr id="1058" name="Google Shape;1058;p27"/>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9" name="Google Shape;1059;p27"/>
          <p:cNvGrpSpPr/>
          <p:nvPr/>
        </p:nvGrpSpPr>
        <p:grpSpPr>
          <a:xfrm>
            <a:off x="457190" y="3593825"/>
            <a:ext cx="2860910" cy="983696"/>
            <a:chOff x="457190" y="3593825"/>
            <a:chExt cx="2860910" cy="983696"/>
          </a:xfrm>
        </p:grpSpPr>
        <p:grpSp>
          <p:nvGrpSpPr>
            <p:cNvPr id="1060" name="Google Shape;1060;p27"/>
            <p:cNvGrpSpPr/>
            <p:nvPr/>
          </p:nvGrpSpPr>
          <p:grpSpPr>
            <a:xfrm>
              <a:off x="457190" y="3906271"/>
              <a:ext cx="1981204" cy="671250"/>
              <a:chOff x="6053048" y="700371"/>
              <a:chExt cx="1981204" cy="671250"/>
            </a:xfrm>
          </p:grpSpPr>
          <p:sp>
            <p:nvSpPr>
              <p:cNvPr id="1061" name="Google Shape;106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Optical </a:t>
                </a:r>
                <a:r>
                  <a:rPr lang="en-GB"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2" name="Google Shape;106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063" name="Google Shape;1063;p27"/>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4" name="Google Shape;1064;p27"/>
          <p:cNvGrpSpPr/>
          <p:nvPr/>
        </p:nvGrpSpPr>
        <p:grpSpPr>
          <a:xfrm>
            <a:off x="5825888" y="923762"/>
            <a:ext cx="2860915" cy="996150"/>
            <a:chOff x="5825888" y="923762"/>
            <a:chExt cx="2860915" cy="996150"/>
          </a:xfrm>
        </p:grpSpPr>
        <p:grpSp>
          <p:nvGrpSpPr>
            <p:cNvPr id="1065" name="Google Shape;1065;p27"/>
            <p:cNvGrpSpPr/>
            <p:nvPr/>
          </p:nvGrpSpPr>
          <p:grpSpPr>
            <a:xfrm>
              <a:off x="6705598" y="1248663"/>
              <a:ext cx="1981204" cy="671250"/>
              <a:chOff x="6053048" y="700371"/>
              <a:chExt cx="1981204" cy="671250"/>
            </a:xfrm>
          </p:grpSpPr>
          <p:sp>
            <p:nvSpPr>
              <p:cNvPr id="1066" name="Google Shape;106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Customization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7" name="Google Shape;106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068" name="Google Shape;1068;p27"/>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9" name="Google Shape;1069;p27"/>
          <p:cNvGrpSpPr/>
          <p:nvPr/>
        </p:nvGrpSpPr>
        <p:grpSpPr>
          <a:xfrm>
            <a:off x="5825888" y="2258450"/>
            <a:ext cx="2860915" cy="990275"/>
            <a:chOff x="5825888" y="2258450"/>
            <a:chExt cx="2860915" cy="990275"/>
          </a:xfrm>
        </p:grpSpPr>
        <p:grpSp>
          <p:nvGrpSpPr>
            <p:cNvPr id="1070" name="Google Shape;1070;p27"/>
            <p:cNvGrpSpPr/>
            <p:nvPr/>
          </p:nvGrpSpPr>
          <p:grpSpPr>
            <a:xfrm>
              <a:off x="6705598" y="2577475"/>
              <a:ext cx="1981204" cy="671250"/>
              <a:chOff x="6053048" y="700371"/>
              <a:chExt cx="1981204" cy="671250"/>
            </a:xfrm>
          </p:grpSpPr>
          <p:sp>
            <p:nvSpPr>
              <p:cNvPr id="1071" name="Google Shape;107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1072" name="Google Shape;107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sp>
          <p:nvSpPr>
            <p:cNvPr id="1073" name="Google Shape;1073;p27"/>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74" name="Google Shape;1074;p27"/>
          <p:cNvGrpSpPr/>
          <p:nvPr/>
        </p:nvGrpSpPr>
        <p:grpSpPr>
          <a:xfrm>
            <a:off x="5825888" y="3593825"/>
            <a:ext cx="2860915" cy="983696"/>
            <a:chOff x="5825888" y="3593825"/>
            <a:chExt cx="2860915" cy="983696"/>
          </a:xfrm>
        </p:grpSpPr>
        <p:grpSp>
          <p:nvGrpSpPr>
            <p:cNvPr id="1075" name="Google Shape;1075;p27"/>
            <p:cNvGrpSpPr/>
            <p:nvPr/>
          </p:nvGrpSpPr>
          <p:grpSpPr>
            <a:xfrm>
              <a:off x="6705598" y="3906271"/>
              <a:ext cx="1981204" cy="671250"/>
              <a:chOff x="6053048" y="700371"/>
              <a:chExt cx="1981204" cy="671250"/>
            </a:xfrm>
          </p:grpSpPr>
          <p:sp>
            <p:nvSpPr>
              <p:cNvPr id="1076" name="Google Shape;107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Memory data</a:t>
                </a:r>
                <a:endParaRPr sz="1800" b="1">
                  <a:solidFill>
                    <a:srgbClr val="000000"/>
                  </a:solidFill>
                  <a:latin typeface="Fira Sans Extra Condensed"/>
                  <a:ea typeface="Fira Sans Extra Condensed"/>
                  <a:cs typeface="Fira Sans Extra Condensed"/>
                  <a:sym typeface="Fira Sans Extra Condensed"/>
                </a:endParaRPr>
              </a:p>
            </p:txBody>
          </p:sp>
          <p:sp>
            <p:nvSpPr>
              <p:cNvPr id="1077" name="Google Shape;107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Pluto is considered a dwarf planet</a:t>
                </a:r>
                <a:endParaRPr>
                  <a:latin typeface="Roboto"/>
                  <a:ea typeface="Roboto"/>
                  <a:cs typeface="Roboto"/>
                  <a:sym typeface="Roboto"/>
                </a:endParaRPr>
              </a:p>
            </p:txBody>
          </p:sp>
        </p:grpSp>
        <p:sp>
          <p:nvSpPr>
            <p:cNvPr id="1078" name="Google Shape;1078;p27"/>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2" name="Shape 1082"/>
        <p:cNvGrpSpPr/>
        <p:nvPr/>
      </p:nvGrpSpPr>
      <p:grpSpPr>
        <a:xfrm>
          <a:off x="0" y="0"/>
          <a:ext cx="0" cy="0"/>
          <a:chOff x="0" y="0"/>
          <a:chExt cx="0" cy="0"/>
        </a:xfrm>
      </p:grpSpPr>
      <p:sp>
        <p:nvSpPr>
          <p:cNvPr id="1083" name="Google Shape;1083;p28"/>
          <p:cNvSpPr/>
          <p:nvPr/>
        </p:nvSpPr>
        <p:spPr>
          <a:xfrm>
            <a:off x="6057925" y="1198550"/>
            <a:ext cx="2628900"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a:off x="457200" y="11985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086" name="Google Shape;1086;p28"/>
          <p:cNvGrpSpPr/>
          <p:nvPr/>
        </p:nvGrpSpPr>
        <p:grpSpPr>
          <a:xfrm>
            <a:off x="6381773" y="1373513"/>
            <a:ext cx="1981204" cy="671250"/>
            <a:chOff x="6053048" y="700371"/>
            <a:chExt cx="1981204" cy="671250"/>
          </a:xfrm>
        </p:grpSpPr>
        <p:sp>
          <p:nvSpPr>
            <p:cNvPr id="1087" name="Google Shape;1087;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1089" name="Google Shape;1089;p28"/>
          <p:cNvGrpSpPr/>
          <p:nvPr/>
        </p:nvGrpSpPr>
        <p:grpSpPr>
          <a:xfrm>
            <a:off x="781056" y="1373521"/>
            <a:ext cx="1981204" cy="671250"/>
            <a:chOff x="6053048" y="700371"/>
            <a:chExt cx="1981204" cy="671250"/>
          </a:xfrm>
        </p:grpSpPr>
        <p:sp>
          <p:nvSpPr>
            <p:cNvPr id="1090" name="Google Shape;1090;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stCxn id="1093" idx="3"/>
            <a:endCxn id="1101" idx="6"/>
          </p:cNvCxnSpPr>
          <p:nvPr/>
        </p:nvCxnSpPr>
        <p:spPr>
          <a:xfrm rot="10800000">
            <a:off x="5601169" y="2812729"/>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79" name="Google Shape;1179;p28"/>
          <p:cNvCxnSpPr>
            <a:stCxn id="1083" idx="1"/>
            <a:endCxn id="1178" idx="6"/>
          </p:cNvCxnSpPr>
          <p:nvPr/>
        </p:nvCxnSpPr>
        <p:spPr>
          <a:xfrm flipH="1">
            <a:off x="5286925" y="1709150"/>
            <a:ext cx="771000" cy="600"/>
          </a:xfrm>
          <a:prstGeom prst="curvedConnector3">
            <a:avLst>
              <a:gd name="adj1" fmla="val 50005"/>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83" name="Shape 1183"/>
        <p:cNvGrpSpPr/>
        <p:nvPr/>
      </p:nvGrpSpPr>
      <p:grpSpPr>
        <a:xfrm>
          <a:off x="0" y="0"/>
          <a:ext cx="0" cy="0"/>
          <a:chOff x="0" y="0"/>
          <a:chExt cx="0" cy="0"/>
        </a:xfrm>
      </p:grpSpPr>
      <p:sp>
        <p:nvSpPr>
          <p:cNvPr id="1184" name="Google Shape;1184;p2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aphicFrame>
        <p:nvGraphicFramePr>
          <p:cNvPr id="1185" name="Google Shape;1185;p29"/>
          <p:cNvGraphicFramePr/>
          <p:nvPr/>
        </p:nvGraphicFramePr>
        <p:xfrm>
          <a:off x="457200" y="922263"/>
          <a:ext cx="4586325" cy="3500250"/>
        </p:xfrm>
        <a:graphic>
          <a:graphicData uri="http://schemas.openxmlformats.org/drawingml/2006/table">
            <a:tbl>
              <a:tblPr>
                <a:noFill/>
                <a:tableStyleId>{ADE6020B-4719-4C51-8589-16FF4E1D9028}</a:tableStyleId>
              </a:tblPr>
              <a:tblGrid>
                <a:gridCol w="449525"/>
                <a:gridCol w="4136800"/>
              </a:tblGrid>
              <a:tr h="364025">
                <a:tc>
                  <a:txBody>
                    <a:bodyPr/>
                    <a:lstStyle/>
                    <a:p>
                      <a:pPr marL="0" lvl="0" indent="0" algn="l" rtl="0">
                        <a:spcBef>
                          <a:spcPts val="0"/>
                        </a:spcBef>
                        <a:spcAft>
                          <a:spcPts val="0"/>
                        </a:spcAft>
                        <a:buNone/>
                      </a:pPr>
                      <a:r>
                        <a:rPr lang="en-GB"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dk1"/>
                          </a:solidFill>
                          <a:latin typeface="Fira Sans Extra Condensed"/>
                          <a:ea typeface="Fira Sans Extra Condensed"/>
                          <a:cs typeface="Fira Sans Extra Condensed"/>
                          <a:sym typeface="Fira Sans Extra Condensed"/>
                        </a:rPr>
                        <a:t>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latin typeface="Roboto"/>
                          <a:ea typeface="Roboto"/>
                          <a:cs typeface="Roboto"/>
                          <a:sym typeface="Roboto"/>
                        </a:rPr>
                        <a:t>Venus has a beautiful name, but it’s hot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r>
              <a:tr h="364025">
                <a:tc>
                  <a:txBody>
                    <a:bodyPr/>
                    <a:lstStyle/>
                    <a:p>
                      <a:pPr marL="0" lvl="0" indent="0" algn="l" rtl="0">
                        <a:spcBef>
                          <a:spcPts val="0"/>
                        </a:spcBef>
                        <a:spcAft>
                          <a:spcPts val="0"/>
                        </a:spcAft>
                        <a:buNone/>
                      </a:pPr>
                      <a:r>
                        <a:rPr lang="en-GB"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latin typeface="Roboto"/>
                          <a:ea typeface="Roboto"/>
                          <a:cs typeface="Roboto"/>
                          <a:sym typeface="Roboto"/>
                        </a:rPr>
                        <a:t>Despite being red, Mars is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r>
              <a:tr h="364025">
                <a:tc>
                  <a:txBody>
                    <a:bodyPr/>
                    <a:lstStyle/>
                    <a:p>
                      <a:pPr marL="0" lvl="0" indent="0" algn="l" rtl="0">
                        <a:spcBef>
                          <a:spcPts val="0"/>
                        </a:spcBef>
                        <a:spcAft>
                          <a:spcPts val="0"/>
                        </a:spcAft>
                        <a:buNone/>
                      </a:pPr>
                      <a:r>
                        <a:rPr lang="en-GB"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dk1"/>
                          </a:solidFill>
                          <a:latin typeface="Fira Sans Extra Condensed"/>
                          <a:ea typeface="Fira Sans Extra Condensed"/>
                          <a:cs typeface="Fira Sans Extra Condensed"/>
                          <a:sym typeface="Fira Sans Extra Condensed"/>
                        </a:rPr>
                        <a:t>Semi-supervised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latin typeface="Roboto"/>
                          <a:ea typeface="Roboto"/>
                          <a:cs typeface="Roboto"/>
                          <a:sym typeface="Roboto"/>
                        </a:rPr>
                        <a:t>The Earth is the third planet from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r>
              <a:tr h="364025">
                <a:tc>
                  <a:txBody>
                    <a:bodyPr/>
                    <a:lstStyle/>
                    <a:p>
                      <a:pPr marL="0" lvl="0" indent="0" algn="l" rtl="0">
                        <a:spcBef>
                          <a:spcPts val="0"/>
                        </a:spcBef>
                        <a:spcAft>
                          <a:spcPts val="0"/>
                        </a:spcAft>
                        <a:buNone/>
                      </a:pPr>
                      <a:r>
                        <a:rPr lang="en-GB"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dk1"/>
                          </a:solidFill>
                          <a:latin typeface="Fira Sans Extra Condensed"/>
                          <a:ea typeface="Fira Sans Extra Condensed"/>
                          <a:cs typeface="Fira Sans Extra Condensed"/>
                          <a:sym typeface="Fira Sans Extra Condensed"/>
                        </a:rPr>
                        <a:t>Reinforcement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r>
              <a:tr h="364025">
                <a:tc>
                  <a:txBody>
                    <a:bodyPr/>
                    <a:lstStyle/>
                    <a:p>
                      <a:pPr marL="0" lvl="0" indent="0" algn="l" rtl="0">
                        <a:spcBef>
                          <a:spcPts val="0"/>
                        </a:spcBef>
                        <a:spcAft>
                          <a:spcPts val="0"/>
                        </a:spcAft>
                        <a:buNone/>
                      </a:pPr>
                      <a:r>
                        <a:rPr lang="en-GB"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dk1"/>
                          </a:solidFill>
                          <a:latin typeface="Fira Sans Extra Condensed"/>
                          <a:ea typeface="Fira Sans Extra Condensed"/>
                          <a:cs typeface="Fira Sans Extra Condensed"/>
                          <a:sym typeface="Fira Sans Extra Condensed"/>
                        </a:rPr>
                        <a:t>Dimensionality reduction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latin typeface="Roboto"/>
                          <a:ea typeface="Roboto"/>
                          <a:cs typeface="Roboto"/>
                          <a:sym typeface="Roboto"/>
                        </a:rPr>
                        <a:t>Pluto is considered a dwarf planet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61" name="Shape 1261"/>
        <p:cNvGrpSpPr/>
        <p:nvPr/>
      </p:nvGrpSpPr>
      <p:grpSpPr>
        <a:xfrm>
          <a:off x="0" y="0"/>
          <a:ext cx="0" cy="0"/>
          <a:chOff x="0" y="0"/>
          <a:chExt cx="0" cy="0"/>
        </a:xfrm>
      </p:grpSpPr>
      <p:sp>
        <p:nvSpPr>
          <p:cNvPr id="1262" name="Google Shape;1262;p30"/>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263" name="Google Shape;1263;p30"/>
          <p:cNvGrpSpPr/>
          <p:nvPr/>
        </p:nvGrpSpPr>
        <p:grpSpPr>
          <a:xfrm>
            <a:off x="457197" y="1512105"/>
            <a:ext cx="2381210" cy="824600"/>
            <a:chOff x="457200" y="959300"/>
            <a:chExt cx="2518200" cy="824600"/>
          </a:xfrm>
        </p:grpSpPr>
        <p:grpSp>
          <p:nvGrpSpPr>
            <p:cNvPr id="1264" name="Google Shape;1264;p30"/>
            <p:cNvGrpSpPr/>
            <p:nvPr/>
          </p:nvGrpSpPr>
          <p:grpSpPr>
            <a:xfrm>
              <a:off x="914400" y="959300"/>
              <a:ext cx="2061000" cy="824600"/>
              <a:chOff x="457200" y="959300"/>
              <a:chExt cx="2061000" cy="824600"/>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305606" y="1509839"/>
            <a:ext cx="2381197" cy="824600"/>
            <a:chOff x="6305606" y="1509839"/>
            <a:chExt cx="2381197" cy="824600"/>
          </a:xfrm>
        </p:grpSpPr>
        <p:grpSp>
          <p:nvGrpSpPr>
            <p:cNvPr id="1269" name="Google Shape;1269;p30"/>
            <p:cNvGrpSpPr/>
            <p:nvPr/>
          </p:nvGrpSpPr>
          <p:grpSpPr>
            <a:xfrm>
              <a:off x="6305606" y="1509839"/>
              <a:ext cx="1948882" cy="824600"/>
              <a:chOff x="457200" y="2087425"/>
              <a:chExt cx="2061000" cy="824600"/>
            </a:xfrm>
          </p:grpSpPr>
          <p:sp>
            <p:nvSpPr>
              <p:cNvPr id="1270" name="Google Shape;127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71" name="Google Shape;127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272" name="Google Shape;1272;p30"/>
            <p:cNvSpPr txBox="1"/>
            <p:nvPr/>
          </p:nvSpPr>
          <p:spPr>
            <a:xfrm>
              <a:off x="8254503" y="1509839"/>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2988260"/>
            <a:ext cx="2381210" cy="824600"/>
            <a:chOff x="457200" y="959300"/>
            <a:chExt cx="2518200" cy="824600"/>
          </a:xfrm>
        </p:grpSpPr>
        <p:grpSp>
          <p:nvGrpSpPr>
            <p:cNvPr id="1274" name="Google Shape;1274;p30"/>
            <p:cNvGrpSpPr/>
            <p:nvPr/>
          </p:nvGrpSpPr>
          <p:grpSpPr>
            <a:xfrm>
              <a:off x="914400" y="959300"/>
              <a:ext cx="2061000" cy="824600"/>
              <a:chOff x="457200" y="959300"/>
              <a:chExt cx="2061000" cy="824600"/>
            </a:xfrm>
          </p:grpSpPr>
          <p:sp>
            <p:nvSpPr>
              <p:cNvPr id="1275" name="Google Shape;127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276" name="Google Shape;127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Earth is the planet where we live</a:t>
                </a:r>
                <a:endParaRPr>
                  <a:latin typeface="Roboto"/>
                  <a:ea typeface="Roboto"/>
                  <a:cs typeface="Roboto"/>
                  <a:sym typeface="Roboto"/>
                </a:endParaRPr>
              </a:p>
            </p:txBody>
          </p:sp>
        </p:grpSp>
        <p:sp>
          <p:nvSpPr>
            <p:cNvPr id="1277" name="Google Shape;127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278" name="Google Shape;1278;p30"/>
          <p:cNvGrpSpPr/>
          <p:nvPr/>
        </p:nvGrpSpPr>
        <p:grpSpPr>
          <a:xfrm>
            <a:off x="6305606" y="2986010"/>
            <a:ext cx="2381197" cy="824600"/>
            <a:chOff x="6305606" y="2986010"/>
            <a:chExt cx="2381197" cy="824600"/>
          </a:xfrm>
        </p:grpSpPr>
        <p:grpSp>
          <p:nvGrpSpPr>
            <p:cNvPr id="1279" name="Google Shape;1279;p30"/>
            <p:cNvGrpSpPr/>
            <p:nvPr/>
          </p:nvGrpSpPr>
          <p:grpSpPr>
            <a:xfrm>
              <a:off x="6305606" y="2986010"/>
              <a:ext cx="1948882" cy="824600"/>
              <a:chOff x="457200" y="2087425"/>
              <a:chExt cx="2061000" cy="824600"/>
            </a:xfrm>
          </p:grpSpPr>
          <p:sp>
            <p:nvSpPr>
              <p:cNvPr id="1280" name="Google Shape;128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Imitation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81" name="Google Shape;128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282" name="Google Shape;1282;p30"/>
            <p:cNvSpPr txBox="1"/>
            <p:nvPr/>
          </p:nvSpPr>
          <p:spPr>
            <a:xfrm>
              <a:off x="8254503" y="2986010"/>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7" name="Google Shape;1287;p30"/>
          <p:cNvGrpSpPr/>
          <p:nvPr/>
        </p:nvGrpSpPr>
        <p:grpSpPr>
          <a:xfrm>
            <a:off x="3229376" y="1038225"/>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75" name="Shape 1375"/>
        <p:cNvGrpSpPr/>
        <p:nvPr/>
      </p:nvGrpSpPr>
      <p:grpSpPr>
        <a:xfrm>
          <a:off x="0" y="0"/>
          <a:ext cx="0" cy="0"/>
          <a:chOff x="0" y="0"/>
          <a:chExt cx="0" cy="0"/>
        </a:xfrm>
      </p:grpSpPr>
      <p:pic>
        <p:nvPicPr>
          <p:cNvPr id="1376" name="Google Shape;1376;p31" title="Gráfico">
            <a:hlinkClick r:id="rId1"/>
          </p:cNvPr>
          <p:cNvPicPr preferRelativeResize="0"/>
          <p:nvPr/>
        </p:nvPicPr>
        <p:blipFill>
          <a:blip r:embed="rId2"/>
          <a:stretch>
            <a:fillRect/>
          </a:stretch>
        </p:blipFill>
        <p:spPr>
          <a:xfrm>
            <a:off x="1809760" y="1072925"/>
            <a:ext cx="5524481" cy="3415450"/>
          </a:xfrm>
          <a:prstGeom prst="rect">
            <a:avLst/>
          </a:prstGeom>
          <a:noFill/>
          <a:ln>
            <a:noFill/>
          </a:ln>
        </p:spPr>
      </p:pic>
      <p:sp>
        <p:nvSpPr>
          <p:cNvPr id="1377" name="Google Shape;1377;p3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378" name="Google Shape;1378;p31"/>
          <p:cNvGrpSpPr/>
          <p:nvPr/>
        </p:nvGrpSpPr>
        <p:grpSpPr>
          <a:xfrm flipH="1">
            <a:off x="5324632" y="1737393"/>
            <a:ext cx="2564311" cy="2664201"/>
            <a:chOff x="457200" y="1322450"/>
            <a:chExt cx="3281689" cy="3409523"/>
          </a:xfrm>
        </p:grpSpPr>
        <p:sp>
          <p:nvSpPr>
            <p:cNvPr id="1379" name="Google Shape;1379;p31"/>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1"/>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31"/>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31"/>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1"/>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1"/>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1"/>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1"/>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1"/>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1"/>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1"/>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1"/>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1"/>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1"/>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1"/>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31"/>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1"/>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1"/>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1"/>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1"/>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1"/>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1"/>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1"/>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1"/>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1"/>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1"/>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1"/>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1"/>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1"/>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1"/>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31"/>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1"/>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1"/>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1"/>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1"/>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1"/>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1"/>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1"/>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1"/>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1"/>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9" name="Google Shape;1419;p31"/>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latin typeface="Roboto"/>
                <a:ea typeface="Roboto"/>
                <a:cs typeface="Roboto"/>
                <a:sym typeface="Roboto"/>
              </a:rPr>
              <a:t>Follow the link in the graph to modify its data and then paste the new one here. </a:t>
            </a:r>
            <a:r>
              <a:rPr lang="en-GB" sz="1200" b="1">
                <a:solidFill>
                  <a:schemeClr val="dk1"/>
                </a:solidFill>
                <a:latin typeface="Roboto"/>
                <a:ea typeface="Roboto"/>
                <a:cs typeface="Roboto"/>
                <a:sym typeface="Roboto"/>
              </a:rPr>
              <a:t>For more info, </a:t>
            </a:r>
            <a:r>
              <a:rPr lang="en-GB" sz="1200" b="1">
                <a:solidFill>
                  <a:schemeClr val="dk1"/>
                </a:solidFill>
                <a:uFill>
                  <a:noFill/>
                </a:uFill>
                <a:latin typeface="Roboto"/>
                <a:ea typeface="Roboto"/>
                <a:cs typeface="Roboto"/>
                <a:sym typeface="Roboto"/>
                <a:hlinkClick r:id="rId3"/>
              </a:rPr>
              <a:t>click here</a:t>
            </a:r>
            <a:endParaRPr sz="1200">
              <a:solidFill>
                <a:schemeClr val="dk1"/>
              </a:solidFill>
              <a:latin typeface="Roboto"/>
              <a:ea typeface="Roboto"/>
              <a:cs typeface="Roboto"/>
              <a:sym typeface="Roboto"/>
            </a:endParaRPr>
          </a:p>
        </p:txBody>
      </p:sp>
      <p:grpSp>
        <p:nvGrpSpPr>
          <p:cNvPr id="1420" name="Google Shape;1420;p31"/>
          <p:cNvGrpSpPr/>
          <p:nvPr/>
        </p:nvGrpSpPr>
        <p:grpSpPr>
          <a:xfrm>
            <a:off x="6454800" y="995163"/>
            <a:ext cx="2232000" cy="1399988"/>
            <a:chOff x="6454800" y="995163"/>
            <a:chExt cx="2232000" cy="1399988"/>
          </a:xfrm>
        </p:grpSpPr>
        <p:sp>
          <p:nvSpPr>
            <p:cNvPr id="1421" name="Google Shape;1421;p31"/>
            <p:cNvSpPr txBox="1"/>
            <p:nvPr/>
          </p:nvSpPr>
          <p:spPr>
            <a:xfrm>
              <a:off x="6454800" y="1333550"/>
              <a:ext cx="2232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Intrusion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22" name="Google Shape;1422;p31"/>
            <p:cNvSpPr txBox="1"/>
            <p:nvPr/>
          </p:nvSpPr>
          <p:spPr>
            <a:xfrm>
              <a:off x="7281540" y="1675150"/>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sp>
          <p:nvSpPr>
            <p:cNvPr id="1423" name="Google Shape;1423;p31"/>
            <p:cNvSpPr txBox="1"/>
            <p:nvPr/>
          </p:nvSpPr>
          <p:spPr>
            <a:xfrm>
              <a:off x="7281540" y="995163"/>
              <a:ext cx="1405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Fira Sans Extra Condensed"/>
                  <a:ea typeface="Fira Sans Extra Condensed"/>
                  <a:cs typeface="Fira Sans Extra Condensed"/>
                  <a:sym typeface="Fira Sans Extra Condensed"/>
                </a:rPr>
                <a:t>2</a:t>
              </a:r>
              <a:r>
                <a:rPr lang="en-GB" sz="1800" b="1">
                  <a:solidFill>
                    <a:schemeClr val="accent1"/>
                  </a:solidFill>
                  <a:latin typeface="Fira Sans Extra Condensed"/>
                  <a:ea typeface="Fira Sans Extra Condensed"/>
                  <a:cs typeface="Fira Sans Extra Condensed"/>
                  <a:sym typeface="Fira Sans Extra Condensed"/>
                </a:rPr>
                <a:t>0%</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424" name="Google Shape;1424;p31"/>
          <p:cNvGrpSpPr/>
          <p:nvPr/>
        </p:nvGrpSpPr>
        <p:grpSpPr>
          <a:xfrm>
            <a:off x="457191" y="995163"/>
            <a:ext cx="2232008" cy="1399988"/>
            <a:chOff x="457191" y="995163"/>
            <a:chExt cx="2232008" cy="1399988"/>
          </a:xfrm>
        </p:grpSpPr>
        <p:sp>
          <p:nvSpPr>
            <p:cNvPr id="1425" name="Google Shape;1425;p31"/>
            <p:cNvSpPr txBox="1"/>
            <p:nvPr/>
          </p:nvSpPr>
          <p:spPr>
            <a:xfrm>
              <a:off x="457200" y="1333550"/>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Data mining</a:t>
              </a:r>
              <a:endParaRPr sz="1800" b="1">
                <a:solidFill>
                  <a:srgbClr val="000000"/>
                </a:solidFill>
                <a:latin typeface="Fira Sans Extra Condensed"/>
                <a:ea typeface="Fira Sans Extra Condensed"/>
                <a:cs typeface="Fira Sans Extra Condensed"/>
                <a:sym typeface="Fira Sans Extra Condensed"/>
              </a:endParaRPr>
            </a:p>
          </p:txBody>
        </p:sp>
        <p:sp>
          <p:nvSpPr>
            <p:cNvPr id="1426" name="Google Shape;1426;p31"/>
            <p:cNvSpPr txBox="1"/>
            <p:nvPr/>
          </p:nvSpPr>
          <p:spPr>
            <a:xfrm>
              <a:off x="457191" y="1675150"/>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 </a:t>
              </a:r>
              <a:endParaRPr>
                <a:latin typeface="Roboto"/>
                <a:ea typeface="Roboto"/>
                <a:cs typeface="Roboto"/>
                <a:sym typeface="Roboto"/>
              </a:endParaRPr>
            </a:p>
          </p:txBody>
        </p:sp>
        <p:sp>
          <p:nvSpPr>
            <p:cNvPr id="1427" name="Google Shape;1427;p31"/>
            <p:cNvSpPr txBox="1"/>
            <p:nvPr/>
          </p:nvSpPr>
          <p:spPr>
            <a:xfrm>
              <a:off x="457191" y="995163"/>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4"/>
                  </a:solidFill>
                  <a:latin typeface="Fira Sans Extra Condensed"/>
                  <a:ea typeface="Fira Sans Extra Condensed"/>
                  <a:cs typeface="Fira Sans Extra Condensed"/>
                  <a:sym typeface="Fira Sans Extra Condensed"/>
                </a:rPr>
                <a:t>45</a:t>
              </a:r>
              <a:r>
                <a:rPr lang="en-GB" sz="1800" b="1">
                  <a:solidFill>
                    <a:schemeClr val="accent4"/>
                  </a:solidFill>
                  <a:latin typeface="Fira Sans Extra Condensed"/>
                  <a:ea typeface="Fira Sans Extra Condensed"/>
                  <a:cs typeface="Fira Sans Extra Condensed"/>
                  <a:sym typeface="Fira Sans Extra Condensed"/>
                </a:rPr>
                <a:t>%</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428" name="Google Shape;1428;p31"/>
          <p:cNvGrpSpPr/>
          <p:nvPr/>
        </p:nvGrpSpPr>
        <p:grpSpPr>
          <a:xfrm>
            <a:off x="457191" y="2789388"/>
            <a:ext cx="2232008" cy="1399988"/>
            <a:chOff x="457191" y="2789388"/>
            <a:chExt cx="2232008" cy="1399988"/>
          </a:xfrm>
        </p:grpSpPr>
        <p:sp>
          <p:nvSpPr>
            <p:cNvPr id="1429" name="Google Shape;1429;p31"/>
            <p:cNvSpPr txBox="1"/>
            <p:nvPr/>
          </p:nvSpPr>
          <p:spPr>
            <a:xfrm>
              <a:off x="457200" y="3127775"/>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Continuous production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30" name="Google Shape;1430;p31"/>
            <p:cNvSpPr txBox="1"/>
            <p:nvPr/>
          </p:nvSpPr>
          <p:spPr>
            <a:xfrm>
              <a:off x="457191" y="34693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Despite being red, Mars is a very cold place</a:t>
              </a:r>
              <a:endParaRPr>
                <a:latin typeface="Roboto"/>
                <a:ea typeface="Roboto"/>
                <a:cs typeface="Roboto"/>
                <a:sym typeface="Roboto"/>
              </a:endParaRPr>
            </a:p>
          </p:txBody>
        </p:sp>
        <p:sp>
          <p:nvSpPr>
            <p:cNvPr id="1431" name="Google Shape;1431;p31"/>
            <p:cNvSpPr txBox="1"/>
            <p:nvPr/>
          </p:nvSpPr>
          <p:spPr>
            <a:xfrm>
              <a:off x="457191" y="2789388"/>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2"/>
                  </a:solidFill>
                  <a:latin typeface="Fira Sans Extra Condensed"/>
                  <a:ea typeface="Fira Sans Extra Condensed"/>
                  <a:cs typeface="Fira Sans Extra Condensed"/>
                  <a:sym typeface="Fira Sans Extra Condensed"/>
                </a:rPr>
                <a:t>35</a:t>
              </a:r>
              <a:r>
                <a:rPr lang="en-GB" sz="1800" b="1">
                  <a:solidFill>
                    <a:schemeClr val="accent2"/>
                  </a:solidFill>
                  <a:latin typeface="Fira Sans Extra Condensed"/>
                  <a:ea typeface="Fira Sans Extra Condensed"/>
                  <a:cs typeface="Fira Sans Extra Condensed"/>
                  <a:sym typeface="Fira Sans Extra Condensed"/>
                </a:rPr>
                <a:t>%</a:t>
              </a:r>
              <a:endParaRPr sz="18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35" name="Shape 1435"/>
        <p:cNvGrpSpPr/>
        <p:nvPr/>
      </p:nvGrpSpPr>
      <p:grpSpPr>
        <a:xfrm>
          <a:off x="0" y="0"/>
          <a:ext cx="0" cy="0"/>
          <a:chOff x="0" y="0"/>
          <a:chExt cx="0" cy="0"/>
        </a:xfrm>
      </p:grpSpPr>
      <p:sp>
        <p:nvSpPr>
          <p:cNvPr id="1436" name="Google Shape;1436;p32"/>
          <p:cNvSpPr/>
          <p:nvPr/>
        </p:nvSpPr>
        <p:spPr>
          <a:xfrm>
            <a:off x="5683350" y="3550875"/>
            <a:ext cx="3000000" cy="118110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2"/>
          <p:cNvSpPr/>
          <p:nvPr/>
        </p:nvSpPr>
        <p:spPr>
          <a:xfrm>
            <a:off x="5683350" y="1219200"/>
            <a:ext cx="3000000" cy="118110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3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Machine learning objectives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811388" y="1276350"/>
            <a:ext cx="2743930" cy="1066800"/>
            <a:chOff x="5811388" y="1276350"/>
            <a:chExt cx="2743930" cy="1066800"/>
          </a:xfrm>
        </p:grpSpPr>
        <p:sp>
          <p:nvSpPr>
            <p:cNvPr id="1530" name="Google Shape;1530;p32"/>
            <p:cNvSpPr txBox="1"/>
            <p:nvPr/>
          </p:nvSpPr>
          <p:spPr>
            <a:xfrm>
              <a:off x="6574110" y="1883550"/>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531" name="Google Shape;1531;p32"/>
            <p:cNvSpPr txBox="1"/>
            <p:nvPr/>
          </p:nvSpPr>
          <p:spPr>
            <a:xfrm>
              <a:off x="6773017" y="140413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Classify data</a:t>
              </a:r>
              <a:endParaRPr sz="18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811388" y="3608025"/>
            <a:ext cx="2743930" cy="1066800"/>
            <a:chOff x="5811388" y="3608025"/>
            <a:chExt cx="2743930" cy="1066800"/>
          </a:xfrm>
        </p:grpSpPr>
        <p:sp>
          <p:nvSpPr>
            <p:cNvPr id="1534" name="Google Shape;1534;p32"/>
            <p:cNvSpPr txBox="1"/>
            <p:nvPr/>
          </p:nvSpPr>
          <p:spPr>
            <a:xfrm>
              <a:off x="6574110" y="4215225"/>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The Earth is the planet where we live</a:t>
              </a:r>
              <a:endParaRPr>
                <a:latin typeface="Roboto"/>
                <a:ea typeface="Roboto"/>
                <a:cs typeface="Roboto"/>
                <a:sym typeface="Roboto"/>
              </a:endParaRPr>
            </a:p>
          </p:txBody>
        </p:sp>
        <p:sp>
          <p:nvSpPr>
            <p:cNvPr id="1535" name="Google Shape;1535;p32"/>
            <p:cNvSpPr txBox="1"/>
            <p:nvPr/>
          </p:nvSpPr>
          <p:spPr>
            <a:xfrm>
              <a:off x="6773017" y="3735813"/>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Make predictions</a:t>
              </a:r>
              <a:endParaRPr sz="1800" b="1">
                <a:solidFill>
                  <a:schemeClr val="dk1"/>
                </a:solidFill>
                <a:latin typeface="Fira Sans Extra Condensed"/>
                <a:ea typeface="Fira Sans Extra Condensed"/>
                <a:cs typeface="Fira Sans Extra Condensed"/>
                <a:sym typeface="Fira Sans Extra Condensed"/>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stCxn id="1438" idx="3"/>
            <a:endCxn id="1437" idx="1"/>
          </p:cNvCxnSpPr>
          <p:nvPr/>
        </p:nvCxnSpPr>
        <p:spPr>
          <a:xfrm rot="10800000" flipH="1">
            <a:off x="4572300" y="18098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300" y="29756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42" name="Shape 1542"/>
        <p:cNvGrpSpPr/>
        <p:nvPr/>
      </p:nvGrpSpPr>
      <p:grpSpPr>
        <a:xfrm>
          <a:off x="0" y="0"/>
          <a:ext cx="0" cy="0"/>
          <a:chOff x="0" y="0"/>
          <a:chExt cx="0" cy="0"/>
        </a:xfrm>
      </p:grpSpPr>
      <p:sp>
        <p:nvSpPr>
          <p:cNvPr id="1543" name="Google Shape;1543;p33"/>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pic>
        <p:nvPicPr>
          <p:cNvPr id="1544" name="Google Shape;1544;p33" title="Gráfico">
            <a:hlinkClick r:id="rId1"/>
          </p:cNvPr>
          <p:cNvPicPr preferRelativeResize="0"/>
          <p:nvPr/>
        </p:nvPicPr>
        <p:blipFill rotWithShape="1">
          <a:blip r:embed="rId2"/>
          <a:srcRect t="3164" r="6375" b="8441"/>
          <a:stretch>
            <a:fillRect/>
          </a:stretch>
        </p:blipFill>
        <p:spPr>
          <a:xfrm>
            <a:off x="2931850" y="1250050"/>
            <a:ext cx="4726249" cy="2615800"/>
          </a:xfrm>
          <a:prstGeom prst="rect">
            <a:avLst/>
          </a:prstGeom>
          <a:noFill/>
          <a:ln>
            <a:noFill/>
          </a:ln>
        </p:spPr>
      </p:pic>
      <p:sp>
        <p:nvSpPr>
          <p:cNvPr id="1545" name="Google Shape;1545;p33"/>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latin typeface="Roboto"/>
                <a:ea typeface="Roboto"/>
                <a:cs typeface="Roboto"/>
                <a:sym typeface="Roboto"/>
              </a:rPr>
              <a:t>Follow the link in the graph to modify its data and then paste the new one here. </a:t>
            </a:r>
            <a:r>
              <a:rPr lang="en-GB" sz="1200" b="1">
                <a:solidFill>
                  <a:schemeClr val="dk1"/>
                </a:solidFill>
                <a:latin typeface="Roboto"/>
                <a:ea typeface="Roboto"/>
                <a:cs typeface="Roboto"/>
                <a:sym typeface="Roboto"/>
              </a:rPr>
              <a:t>For more info, </a:t>
            </a:r>
            <a:r>
              <a:rPr lang="en-GB" sz="1200" b="1">
                <a:solidFill>
                  <a:schemeClr val="dk1"/>
                </a:solidFill>
                <a:uFill>
                  <a:noFill/>
                </a:uFill>
                <a:latin typeface="Roboto"/>
                <a:ea typeface="Roboto"/>
                <a:cs typeface="Roboto"/>
                <a:sym typeface="Roboto"/>
                <a:hlinkClick r:id="rId3"/>
              </a:rPr>
              <a:t>click here</a:t>
            </a:r>
            <a:endParaRPr sz="1200">
              <a:solidFill>
                <a:schemeClr val="dk1"/>
              </a:solidFill>
              <a:latin typeface="Roboto"/>
              <a:ea typeface="Roboto"/>
              <a:cs typeface="Roboto"/>
              <a:sym typeface="Roboto"/>
            </a:endParaRPr>
          </a:p>
        </p:txBody>
      </p:sp>
      <p:grpSp>
        <p:nvGrpSpPr>
          <p:cNvPr id="1546" name="Google Shape;1546;p33"/>
          <p:cNvGrpSpPr/>
          <p:nvPr/>
        </p:nvGrpSpPr>
        <p:grpSpPr>
          <a:xfrm>
            <a:off x="457197" y="1090380"/>
            <a:ext cx="2381210" cy="824600"/>
            <a:chOff x="457200" y="959300"/>
            <a:chExt cx="2518200" cy="824600"/>
          </a:xfrm>
        </p:grpSpPr>
        <p:grpSp>
          <p:nvGrpSpPr>
            <p:cNvPr id="1547" name="Google Shape;1547;p33"/>
            <p:cNvGrpSpPr/>
            <p:nvPr/>
          </p:nvGrpSpPr>
          <p:grpSpPr>
            <a:xfrm>
              <a:off x="914400" y="959300"/>
              <a:ext cx="2061000" cy="824600"/>
              <a:chOff x="457200" y="959300"/>
              <a:chExt cx="2061000" cy="824600"/>
            </a:xfrm>
          </p:grpSpPr>
          <p:sp>
            <p:nvSpPr>
              <p:cNvPr id="1548" name="Google Shape;154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549" name="Google Shape;154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457191" y="2145645"/>
            <a:ext cx="2381210" cy="824600"/>
            <a:chOff x="457200" y="1964800"/>
            <a:chExt cx="2518200" cy="824600"/>
          </a:xfrm>
        </p:grpSpPr>
        <p:grpSp>
          <p:nvGrpSpPr>
            <p:cNvPr id="1552" name="Google Shape;1552;p33"/>
            <p:cNvGrpSpPr/>
            <p:nvPr/>
          </p:nvGrpSpPr>
          <p:grpSpPr>
            <a:xfrm>
              <a:off x="914400" y="1964800"/>
              <a:ext cx="2061000" cy="824600"/>
              <a:chOff x="457200" y="2087425"/>
              <a:chExt cx="2061000" cy="824600"/>
            </a:xfrm>
          </p:grpSpPr>
          <p:sp>
            <p:nvSpPr>
              <p:cNvPr id="1553" name="Google Shape;1553;p3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554" name="Google Shape;1554;p3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457197" y="3200910"/>
            <a:ext cx="2381210" cy="824600"/>
            <a:chOff x="457200" y="959300"/>
            <a:chExt cx="2518200" cy="824600"/>
          </a:xfrm>
        </p:grpSpPr>
        <p:grpSp>
          <p:nvGrpSpPr>
            <p:cNvPr id="1557" name="Google Shape;1557;p33"/>
            <p:cNvGrpSpPr/>
            <p:nvPr/>
          </p:nvGrpSpPr>
          <p:grpSpPr>
            <a:xfrm>
              <a:off x="914400" y="959300"/>
              <a:ext cx="2061000" cy="824600"/>
              <a:chOff x="457200" y="959300"/>
              <a:chExt cx="2061000" cy="824600"/>
            </a:xfrm>
          </p:grpSpPr>
          <p:sp>
            <p:nvSpPr>
              <p:cNvPr id="1558" name="Google Shape;155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559" name="Google Shape;155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Neptune is</a:t>
                </a:r>
                <a:r>
                  <a:rPr lang="en-GB">
                    <a:latin typeface="Roboto"/>
                    <a:ea typeface="Roboto"/>
                    <a:cs typeface="Roboto"/>
                    <a:sym typeface="Roboto"/>
                  </a:rPr>
                  <a:t> very far away from the Sun</a:t>
                </a:r>
                <a:endParaRPr>
                  <a:latin typeface="Roboto"/>
                  <a:ea typeface="Roboto"/>
                  <a:cs typeface="Roboto"/>
                  <a:sym typeface="Roboto"/>
                </a:endParaRPr>
              </a:p>
            </p:txBody>
          </p:sp>
        </p:gr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3771900" y="395830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100%</a:t>
            </a:r>
            <a:endParaRPr>
              <a:solidFill>
                <a:schemeClr val="lt1"/>
              </a:solidFill>
            </a:endParaRPr>
          </a:p>
        </p:txBody>
      </p:sp>
      <p:sp>
        <p:nvSpPr>
          <p:cNvPr id="1562" name="Google Shape;1562;p33"/>
          <p:cNvSpPr/>
          <p:nvPr/>
        </p:nvSpPr>
        <p:spPr>
          <a:xfrm>
            <a:off x="5124450" y="395830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5</a:t>
            </a:r>
            <a:r>
              <a:rPr lang="en-GB" sz="1800" b="1">
                <a:solidFill>
                  <a:schemeClr val="lt1"/>
                </a:solidFill>
                <a:latin typeface="Fira Sans Extra Condensed"/>
                <a:ea typeface="Fira Sans Extra Condensed"/>
                <a:cs typeface="Fira Sans Extra Condensed"/>
                <a:sym typeface="Fira Sans Extra Condensed"/>
              </a:rPr>
              <a:t>0%</a:t>
            </a:r>
            <a:endParaRPr>
              <a:solidFill>
                <a:schemeClr val="lt1"/>
              </a:solidFill>
            </a:endParaRPr>
          </a:p>
        </p:txBody>
      </p:sp>
      <p:sp>
        <p:nvSpPr>
          <p:cNvPr id="1563" name="Google Shape;1563;p33"/>
          <p:cNvSpPr/>
          <p:nvPr/>
        </p:nvSpPr>
        <p:spPr>
          <a:xfrm>
            <a:off x="6477000" y="3958300"/>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25</a:t>
            </a:r>
            <a:r>
              <a:rPr lang="en-GB" sz="1800" b="1">
                <a:solidFill>
                  <a:schemeClr val="lt1"/>
                </a:solidFill>
                <a:latin typeface="Fira Sans Extra Condensed"/>
                <a:ea typeface="Fira Sans Extra Condensed"/>
                <a:cs typeface="Fira Sans Extra Condensed"/>
                <a:sym typeface="Fira Sans Extra Condensed"/>
              </a:rPr>
              <a:t>%</a:t>
            </a:r>
            <a:endParaRPr>
              <a:solidFill>
                <a:schemeClr val="lt1"/>
              </a:solidFill>
            </a:endParaRPr>
          </a:p>
        </p:txBody>
      </p:sp>
      <p:grpSp>
        <p:nvGrpSpPr>
          <p:cNvPr id="1564" name="Google Shape;1564;p33"/>
          <p:cNvGrpSpPr/>
          <p:nvPr/>
        </p:nvGrpSpPr>
        <p:grpSpPr>
          <a:xfrm>
            <a:off x="7008555" y="1088126"/>
            <a:ext cx="1678246" cy="3165373"/>
            <a:chOff x="3161760" y="1088175"/>
            <a:chExt cx="1931905" cy="3643804"/>
          </a:xfrm>
        </p:grpSpPr>
        <p:sp>
          <p:nvSpPr>
            <p:cNvPr id="1565" name="Google Shape;1565;p33"/>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3"/>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3"/>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3"/>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3"/>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3"/>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3"/>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3"/>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3"/>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3"/>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3"/>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3"/>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3"/>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3"/>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3"/>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3"/>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3"/>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3"/>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3"/>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3"/>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3"/>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3"/>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3"/>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3"/>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3"/>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3"/>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3"/>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3"/>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3"/>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3"/>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3"/>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3"/>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3"/>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3"/>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3"/>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3"/>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3"/>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3"/>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3"/>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3"/>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3"/>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3"/>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3"/>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3"/>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3"/>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3"/>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3"/>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3"/>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3"/>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3"/>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3"/>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3"/>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3"/>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33"/>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33"/>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33"/>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33"/>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33"/>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33"/>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33"/>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33"/>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33"/>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3"/>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3"/>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3"/>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3"/>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3"/>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3"/>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3"/>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3"/>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3"/>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3"/>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3"/>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3"/>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3"/>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3"/>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3"/>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3"/>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3"/>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3"/>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3"/>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3"/>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3"/>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3"/>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3"/>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3"/>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3"/>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55" name="Shape 1655"/>
        <p:cNvGrpSpPr/>
        <p:nvPr/>
      </p:nvGrpSpPr>
      <p:grpSpPr>
        <a:xfrm>
          <a:off x="0" y="0"/>
          <a:ext cx="0" cy="0"/>
          <a:chOff x="0" y="0"/>
          <a:chExt cx="0" cy="0"/>
        </a:xfrm>
      </p:grpSpPr>
      <p:sp>
        <p:nvSpPr>
          <p:cNvPr id="1656" name="Google Shape;1656;p3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aphicFrame>
        <p:nvGraphicFramePr>
          <p:cNvPr id="1657" name="Google Shape;1657;p34"/>
          <p:cNvGraphicFramePr/>
          <p:nvPr/>
        </p:nvGraphicFramePr>
        <p:xfrm>
          <a:off x="457200" y="1209075"/>
          <a:ext cx="5948400" cy="3418100"/>
        </p:xfrm>
        <a:graphic>
          <a:graphicData uri="http://schemas.openxmlformats.org/drawingml/2006/table">
            <a:tbl>
              <a:tblPr>
                <a:noFill/>
                <a:tableStyleId>{ADE6020B-4719-4C51-8589-16FF4E1D9028}</a:tableStyleId>
              </a:tblPr>
              <a:tblGrid>
                <a:gridCol w="2621775"/>
                <a:gridCol w="3326625"/>
              </a:tblGrid>
              <a:tr h="504350">
                <a:tc gridSpan="2">
                  <a:txBody>
                    <a:bodyPr/>
                    <a:lstStyle/>
                    <a:p>
                      <a:pPr marL="0" lvl="0" indent="0" algn="ctr" rtl="0">
                        <a:spcBef>
                          <a:spcPts val="0"/>
                        </a:spcBef>
                        <a:spcAft>
                          <a:spcPts val="0"/>
                        </a:spcAft>
                        <a:buNone/>
                      </a:pPr>
                      <a:r>
                        <a:rPr lang="en-GB" sz="2100" b="1">
                          <a:solidFill>
                            <a:schemeClr val="dk1"/>
                          </a:solidFill>
                          <a:latin typeface="Fira Sans Extra Condensed"/>
                          <a:ea typeface="Fira Sans Extra Condensed"/>
                          <a:cs typeface="Fira Sans Extra Condensed"/>
                          <a:sym typeface="Fira Sans Extra Condensed"/>
                        </a:rPr>
                        <a:t>Models</a:t>
                      </a:r>
                      <a:endParaRPr sz="21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Artificial neural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The Earth is the planet we live on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Decision trees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Mercury is the smallest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Support-vector machines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Regression analysis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Bayesian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Venus has a beautiful name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85625">
                <a:tc>
                  <a:txBody>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Genetic algorithms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  Pluto is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bl>
          </a:graphicData>
        </a:graphic>
      </p:graphicFrame>
      <p:grpSp>
        <p:nvGrpSpPr>
          <p:cNvPr id="1658" name="Google Shape;1658;p34"/>
          <p:cNvGrpSpPr/>
          <p:nvPr/>
        </p:nvGrpSpPr>
        <p:grpSpPr>
          <a:xfrm>
            <a:off x="6275561" y="1209065"/>
            <a:ext cx="2411226" cy="3405834"/>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38" name="Shape 1738"/>
        <p:cNvGrpSpPr/>
        <p:nvPr/>
      </p:nvGrpSpPr>
      <p:grpSpPr>
        <a:xfrm>
          <a:off x="0" y="0"/>
          <a:ext cx="0" cy="0"/>
          <a:chOff x="0" y="0"/>
          <a:chExt cx="0" cy="0"/>
        </a:xfrm>
      </p:grpSpPr>
      <p:sp>
        <p:nvSpPr>
          <p:cNvPr id="1739" name="Google Shape;1739;p35"/>
          <p:cNvSpPr/>
          <p:nvPr/>
        </p:nvSpPr>
        <p:spPr>
          <a:xfrm>
            <a:off x="4160625" y="2988113"/>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59638" y="10259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7300975" y="2028313"/>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1019288" y="10259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744" name="Google Shape;1744;p35"/>
          <p:cNvGrpSpPr/>
          <p:nvPr/>
        </p:nvGrpSpPr>
        <p:grpSpPr>
          <a:xfrm>
            <a:off x="1251221" y="1291306"/>
            <a:ext cx="360818" cy="294030"/>
            <a:chOff x="7963196" y="2903752"/>
            <a:chExt cx="360818" cy="294030"/>
          </a:xfrm>
        </p:grpSpPr>
        <p:sp>
          <p:nvSpPr>
            <p:cNvPr id="1745" name="Google Shape;1745;p35"/>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8" name="Google Shape;1748;p35"/>
          <p:cNvGrpSpPr/>
          <p:nvPr/>
        </p:nvGrpSpPr>
        <p:grpSpPr>
          <a:xfrm>
            <a:off x="457201" y="1945230"/>
            <a:ext cx="1948882" cy="824600"/>
            <a:chOff x="457200" y="959300"/>
            <a:chExt cx="2061000" cy="824600"/>
          </a:xfrm>
        </p:grpSpPr>
        <p:sp>
          <p:nvSpPr>
            <p:cNvPr id="1749" name="Google Shape;1749;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Collect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0" name="Google Shape;1750;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751" name="Google Shape;1751;p35"/>
          <p:cNvGrpSpPr/>
          <p:nvPr/>
        </p:nvGrpSpPr>
        <p:grpSpPr>
          <a:xfrm>
            <a:off x="4411141" y="1255456"/>
            <a:ext cx="321730" cy="365708"/>
            <a:chOff x="2440779" y="4628606"/>
            <a:chExt cx="321730" cy="365708"/>
          </a:xfrm>
        </p:grpSpPr>
        <p:sp>
          <p:nvSpPr>
            <p:cNvPr id="1752" name="Google Shape;1752;p35"/>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5" name="Google Shape;1755;p35"/>
          <p:cNvGrpSpPr/>
          <p:nvPr/>
        </p:nvGrpSpPr>
        <p:grpSpPr>
          <a:xfrm>
            <a:off x="3597551" y="1945230"/>
            <a:ext cx="1948882" cy="824600"/>
            <a:chOff x="457200" y="959300"/>
            <a:chExt cx="2061000" cy="824600"/>
          </a:xfrm>
        </p:grpSpPr>
        <p:sp>
          <p:nvSpPr>
            <p:cNvPr id="1756" name="Google Shape;175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Prepare</a:t>
              </a:r>
              <a:r>
                <a:rPr lang="en-GB" sz="1800" b="1">
                  <a:latin typeface="Fira Sans Extra Condensed"/>
                  <a:ea typeface="Fira Sans Extra Condensed"/>
                  <a:cs typeface="Fira Sans Extra Condensed"/>
                  <a:sym typeface="Fira Sans Extra Condensed"/>
                </a:rPr>
                <a: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7" name="Google Shape;175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The Earth is the third planet from the Sun</a:t>
              </a:r>
              <a:endParaRPr>
                <a:latin typeface="Roboto"/>
                <a:ea typeface="Roboto"/>
                <a:cs typeface="Roboto"/>
                <a:sym typeface="Roboto"/>
              </a:endParaRPr>
            </a:p>
          </p:txBody>
        </p:sp>
      </p:grpSp>
      <p:grpSp>
        <p:nvGrpSpPr>
          <p:cNvPr id="1758" name="Google Shape;1758;p35"/>
          <p:cNvGrpSpPr/>
          <p:nvPr/>
        </p:nvGrpSpPr>
        <p:grpSpPr>
          <a:xfrm>
            <a:off x="7532914" y="2263025"/>
            <a:ext cx="360819" cy="355292"/>
            <a:chOff x="4781114" y="2878202"/>
            <a:chExt cx="360819" cy="355292"/>
          </a:xfrm>
        </p:grpSpPr>
        <p:sp>
          <p:nvSpPr>
            <p:cNvPr id="1759" name="Google Shape;1759;p35"/>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7" name="Google Shape;1767;p35"/>
          <p:cNvGrpSpPr/>
          <p:nvPr/>
        </p:nvGrpSpPr>
        <p:grpSpPr>
          <a:xfrm>
            <a:off x="6738901" y="2929230"/>
            <a:ext cx="1948882" cy="824600"/>
            <a:chOff x="457200" y="959300"/>
            <a:chExt cx="2061000" cy="824600"/>
          </a:xfrm>
        </p:grpSpPr>
        <p:sp>
          <p:nvSpPr>
            <p:cNvPr id="1768" name="Google Shape;1768;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Train a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769" name="Google Shape;1769;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770" name="Google Shape;1770;p35"/>
          <p:cNvSpPr/>
          <p:nvPr/>
        </p:nvSpPr>
        <p:spPr>
          <a:xfrm>
            <a:off x="4377954" y="3217722"/>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1019288" y="2988113"/>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2" name="Google Shape;1772;p35"/>
          <p:cNvGrpSpPr/>
          <p:nvPr/>
        </p:nvGrpSpPr>
        <p:grpSpPr>
          <a:xfrm>
            <a:off x="457201" y="3907380"/>
            <a:ext cx="1948882" cy="824600"/>
            <a:chOff x="457200" y="959300"/>
            <a:chExt cx="2061000" cy="824600"/>
          </a:xfrm>
        </p:grpSpPr>
        <p:sp>
          <p:nvSpPr>
            <p:cNvPr id="1773" name="Google Shape;1773;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Improve </a:t>
              </a:r>
              <a:endParaRPr sz="1800" b="1">
                <a:solidFill>
                  <a:srgbClr val="000000"/>
                </a:solidFill>
                <a:latin typeface="Fira Sans Extra Condensed"/>
                <a:ea typeface="Fira Sans Extra Condensed"/>
                <a:cs typeface="Fira Sans Extra Condensed"/>
                <a:sym typeface="Fira Sans Extra Condensed"/>
              </a:endParaRPr>
            </a:p>
          </p:txBody>
        </p:sp>
        <p:sp>
          <p:nvSpPr>
            <p:cNvPr id="1774" name="Google Shape;1774;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  Pluto is considered a dwarf planet</a:t>
              </a:r>
              <a:endParaRPr>
                <a:latin typeface="Roboto"/>
                <a:ea typeface="Roboto"/>
                <a:cs typeface="Roboto"/>
                <a:sym typeface="Roboto"/>
              </a:endParaRPr>
            </a:p>
          </p:txBody>
        </p:sp>
      </p:grpSp>
      <p:grpSp>
        <p:nvGrpSpPr>
          <p:cNvPr id="1775" name="Google Shape;1775;p35"/>
          <p:cNvGrpSpPr/>
          <p:nvPr/>
        </p:nvGrpSpPr>
        <p:grpSpPr>
          <a:xfrm>
            <a:off x="3598551" y="3907380"/>
            <a:ext cx="1948882" cy="824600"/>
            <a:chOff x="457200" y="959300"/>
            <a:chExt cx="2061000" cy="824600"/>
          </a:xfrm>
        </p:grpSpPr>
        <p:sp>
          <p:nvSpPr>
            <p:cNvPr id="1776" name="Google Shape;177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Evaluate the model</a:t>
              </a:r>
              <a:endParaRPr sz="1800" b="1">
                <a:latin typeface="Fira Sans Extra Condensed"/>
                <a:ea typeface="Fira Sans Extra Condensed"/>
                <a:cs typeface="Fira Sans Extra Condensed"/>
                <a:sym typeface="Fira Sans Extra Condensed"/>
              </a:endParaRPr>
            </a:p>
          </p:txBody>
        </p:sp>
        <p:sp>
          <p:nvSpPr>
            <p:cNvPr id="1777" name="Google Shape;177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1778" name="Google Shape;1778;p35"/>
          <p:cNvGrpSpPr/>
          <p:nvPr/>
        </p:nvGrpSpPr>
        <p:grpSpPr>
          <a:xfrm>
            <a:off x="1243322" y="3221070"/>
            <a:ext cx="376627" cy="358819"/>
            <a:chOff x="2430622" y="2290545"/>
            <a:chExt cx="376627" cy="358819"/>
          </a:xfrm>
        </p:grpSpPr>
        <p:sp>
          <p:nvSpPr>
            <p:cNvPr id="1779" name="Google Shape;1779;p35"/>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81" name="Google Shape;1781;p35"/>
          <p:cNvCxnSpPr>
            <a:stCxn id="1742" idx="6"/>
            <a:endCxn id="1740" idx="2"/>
          </p:cNvCxnSpPr>
          <p:nvPr/>
        </p:nvCxnSpPr>
        <p:spPr>
          <a:xfrm>
            <a:off x="1843988" y="1438313"/>
            <a:ext cx="2315700" cy="0"/>
          </a:xfrm>
          <a:prstGeom prst="straightConnector1">
            <a:avLst/>
          </a:prstGeom>
          <a:noFill/>
          <a:ln w="9525" cap="flat" cmpd="sng">
            <a:solidFill>
              <a:schemeClr val="dk2"/>
            </a:solidFill>
            <a:prstDash val="solid"/>
            <a:round/>
            <a:headEnd type="none" w="med" len="med"/>
            <a:tailEnd type="triangle" w="med" len="med"/>
          </a:ln>
        </p:spPr>
      </p:cxnSp>
      <p:cxnSp>
        <p:nvCxnSpPr>
          <p:cNvPr id="1782" name="Google Shape;1782;p35"/>
          <p:cNvCxnSpPr>
            <a:stCxn id="1740" idx="6"/>
            <a:endCxn id="1741" idx="1"/>
          </p:cNvCxnSpPr>
          <p:nvPr/>
        </p:nvCxnSpPr>
        <p:spPr>
          <a:xfrm>
            <a:off x="4984338" y="1438313"/>
            <a:ext cx="2437500" cy="710700"/>
          </a:xfrm>
          <a:prstGeom prst="straightConnector1">
            <a:avLst/>
          </a:prstGeom>
          <a:noFill/>
          <a:ln w="9525" cap="flat" cmpd="sng">
            <a:solidFill>
              <a:schemeClr val="dk2"/>
            </a:solidFill>
            <a:prstDash val="solid"/>
            <a:round/>
            <a:headEnd type="none" w="med" len="med"/>
            <a:tailEnd type="triangle" w="med" len="med"/>
          </a:ln>
        </p:spPr>
      </p:cxnSp>
      <p:cxnSp>
        <p:nvCxnSpPr>
          <p:cNvPr id="1783" name="Google Shape;1783;p35"/>
          <p:cNvCxnSpPr>
            <a:stCxn id="1741" idx="3"/>
            <a:endCxn id="1739" idx="6"/>
          </p:cNvCxnSpPr>
          <p:nvPr/>
        </p:nvCxnSpPr>
        <p:spPr>
          <a:xfrm flipH="1">
            <a:off x="4985450" y="2732238"/>
            <a:ext cx="2436300" cy="668100"/>
          </a:xfrm>
          <a:prstGeom prst="straightConnector1">
            <a:avLst/>
          </a:prstGeom>
          <a:noFill/>
          <a:ln w="9525" cap="flat" cmpd="sng">
            <a:solidFill>
              <a:schemeClr val="dk2"/>
            </a:solidFill>
            <a:prstDash val="solid"/>
            <a:round/>
            <a:headEnd type="none" w="med" len="med"/>
            <a:tailEnd type="triangle" w="med" len="med"/>
          </a:ln>
        </p:spPr>
      </p:cxnSp>
      <p:cxnSp>
        <p:nvCxnSpPr>
          <p:cNvPr id="1784" name="Google Shape;1784;p35"/>
          <p:cNvCxnSpPr>
            <a:stCxn id="1739" idx="2"/>
            <a:endCxn id="1771" idx="6"/>
          </p:cNvCxnSpPr>
          <p:nvPr/>
        </p:nvCxnSpPr>
        <p:spPr>
          <a:xfrm rot="10800000">
            <a:off x="1844025" y="3400463"/>
            <a:ext cx="2316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88"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8" name="Google Shape;1828;p36"/>
          <p:cNvSpPr/>
          <p:nvPr/>
        </p:nvSpPr>
        <p:spPr>
          <a:xfrm>
            <a:off x="457200" y="2628875"/>
            <a:ext cx="2061000" cy="15036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830" name="Google Shape;1830;p36"/>
          <p:cNvGrpSpPr/>
          <p:nvPr/>
        </p:nvGrpSpPr>
        <p:grpSpPr>
          <a:xfrm>
            <a:off x="457200" y="1333163"/>
            <a:ext cx="2061000" cy="824600"/>
            <a:chOff x="457200" y="959300"/>
            <a:chExt cx="2061000" cy="824600"/>
          </a:xfrm>
        </p:grpSpPr>
        <p:sp>
          <p:nvSpPr>
            <p:cNvPr id="1831" name="Google Shape;1831;p36"/>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2" name="Google Shape;1832;p36"/>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833" name="Google Shape;1833;p36"/>
          <p:cNvGrpSpPr/>
          <p:nvPr/>
        </p:nvGrpSpPr>
        <p:grpSpPr>
          <a:xfrm>
            <a:off x="6625800" y="1333175"/>
            <a:ext cx="2061000" cy="824600"/>
            <a:chOff x="457200" y="2087425"/>
            <a:chExt cx="2061000" cy="824600"/>
          </a:xfrm>
        </p:grpSpPr>
        <p:sp>
          <p:nvSpPr>
            <p:cNvPr id="1834" name="Google Shape;1834;p36"/>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Outputs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5" name="Google Shape;1835;p36"/>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836" name="Google Shape;1836;p36"/>
          <p:cNvSpPr/>
          <p:nvPr/>
        </p:nvSpPr>
        <p:spPr>
          <a:xfrm>
            <a:off x="9289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6"/>
          <p:cNvSpPr txBox="1"/>
          <p:nvPr/>
        </p:nvSpPr>
        <p:spPr>
          <a:xfrm>
            <a:off x="10711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838" name="Google Shape;1838;p36"/>
          <p:cNvSpPr/>
          <p:nvPr/>
        </p:nvSpPr>
        <p:spPr>
          <a:xfrm>
            <a:off x="9289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0" name="Google Shape;1840;p36"/>
          <p:cNvSpPr/>
          <p:nvPr/>
        </p:nvSpPr>
        <p:spPr>
          <a:xfrm>
            <a:off x="9289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 3</a:t>
            </a: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625800" y="2628875"/>
            <a:ext cx="2061000" cy="1503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6"/>
          <p:cNvSpPr/>
          <p:nvPr/>
        </p:nvSpPr>
        <p:spPr>
          <a:xfrm>
            <a:off x="70975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6"/>
          <p:cNvSpPr txBox="1"/>
          <p:nvPr/>
        </p:nvSpPr>
        <p:spPr>
          <a:xfrm>
            <a:off x="72397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Outp</a:t>
            </a:r>
            <a:r>
              <a:rPr lang="en-GB" sz="1800" b="1">
                <a:latin typeface="Fira Sans Extra Condensed"/>
                <a:ea typeface="Fira Sans Extra Condensed"/>
                <a:cs typeface="Fira Sans Extra Condensed"/>
                <a:sym typeface="Fira Sans Extra Condensed"/>
              </a:rPr>
              <a:t>ut 1</a:t>
            </a:r>
            <a:endParaRPr sz="1800" b="1">
              <a:solidFill>
                <a:srgbClr val="000000"/>
              </a:solidFill>
              <a:latin typeface="Fira Sans Extra Condensed"/>
              <a:ea typeface="Fira Sans Extra Condensed"/>
              <a:cs typeface="Fira Sans Extra Condensed"/>
              <a:sym typeface="Fira Sans Extra Condensed"/>
            </a:endParaRPr>
          </a:p>
        </p:txBody>
      </p:sp>
      <p:sp>
        <p:nvSpPr>
          <p:cNvPr id="1845" name="Google Shape;1845;p36"/>
          <p:cNvSpPr/>
          <p:nvPr/>
        </p:nvSpPr>
        <p:spPr>
          <a:xfrm>
            <a:off x="70975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6"/>
          <p:cNvSpPr txBox="1"/>
          <p:nvPr/>
        </p:nvSpPr>
        <p:spPr>
          <a:xfrm>
            <a:off x="72397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Outp</a:t>
            </a:r>
            <a:r>
              <a:rPr lang="en-GB" sz="1800" b="1">
                <a:latin typeface="Fira Sans Extra Condensed"/>
                <a:ea typeface="Fira Sans Extra Condensed"/>
                <a:cs typeface="Fira Sans Extra Condensed"/>
                <a:sym typeface="Fira Sans Extra Condensed"/>
              </a:rPr>
              <a:t>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7" name="Google Shape;1847;p36"/>
          <p:cNvSpPr/>
          <p:nvPr/>
        </p:nvSpPr>
        <p:spPr>
          <a:xfrm>
            <a:off x="70975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6"/>
          <p:cNvSpPr txBox="1"/>
          <p:nvPr/>
        </p:nvSpPr>
        <p:spPr>
          <a:xfrm>
            <a:off x="72397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Out</a:t>
            </a:r>
            <a:r>
              <a:rPr lang="en-GB" sz="1800" b="1">
                <a:latin typeface="Fira Sans Extra Condensed"/>
                <a:ea typeface="Fira Sans Extra Condensed"/>
                <a:cs typeface="Fira Sans Extra Condensed"/>
                <a:sym typeface="Fira Sans Extra Condensed"/>
              </a:rPr>
              <a:t>put 3</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stCxn id="1828" idx="3"/>
            <a:endCxn id="1826" idx="2"/>
          </p:cNvCxnSpPr>
          <p:nvPr/>
        </p:nvCxnSpPr>
        <p:spPr>
          <a:xfrm rot="10800000" flipH="1">
            <a:off x="2518200" y="2879375"/>
            <a:ext cx="1386300" cy="501300"/>
          </a:xfrm>
          <a:prstGeom prst="curvedConnector3">
            <a:avLst>
              <a:gd name="adj1" fmla="val 50005"/>
            </a:avLst>
          </a:prstGeom>
          <a:noFill/>
          <a:ln w="9525" cap="flat" cmpd="sng">
            <a:solidFill>
              <a:schemeClr val="dk2"/>
            </a:solidFill>
            <a:prstDash val="solid"/>
            <a:round/>
            <a:headEnd type="none" w="med" len="med"/>
            <a:tailEnd type="stealth" w="med" len="med"/>
          </a:ln>
        </p:spPr>
      </p:cxnSp>
      <p:cxnSp>
        <p:nvCxnSpPr>
          <p:cNvPr id="1850" name="Google Shape;1850;p36"/>
          <p:cNvCxnSpPr>
            <a:stCxn id="1842" idx="2"/>
            <a:endCxn id="1827" idx="6"/>
          </p:cNvCxnSpPr>
          <p:nvPr/>
        </p:nvCxnSpPr>
        <p:spPr>
          <a:xfrm rot="5400000">
            <a:off x="6597150" y="3382325"/>
            <a:ext cx="309000" cy="1809300"/>
          </a:xfrm>
          <a:prstGeom prst="curvedConnector2">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MATERI KELAS X SEMESTER I KD 4 </a:t>
            </a:r>
            <a:endParaRPr lang="en-US" altLang="en-GB"/>
          </a:p>
        </p:txBody>
      </p:sp>
      <p:grpSp>
        <p:nvGrpSpPr>
          <p:cNvPr id="236" name="Google Shape;236;p16"/>
          <p:cNvGrpSpPr/>
          <p:nvPr/>
        </p:nvGrpSpPr>
        <p:grpSpPr>
          <a:xfrm>
            <a:off x="3297249" y="1027913"/>
            <a:ext cx="2653665" cy="699770"/>
            <a:chOff x="3297249" y="1027913"/>
            <a:chExt cx="2653665" cy="69977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800" b="1">
                  <a:solidFill>
                    <a:schemeClr val="tx1"/>
                  </a:solidFill>
                  <a:latin typeface="Fira Sans Condensed ExtraLight" panose="020B0403050000020004" charset="0"/>
                  <a:cs typeface="Fira Sans Condensed ExtraLight" panose="020B0403050000020004" charset="0"/>
                </a:rPr>
                <a:t>4.1</a:t>
              </a:r>
              <a:endParaRPr lang="en-US" sz="1800" b="1">
                <a:solidFill>
                  <a:schemeClr val="tx1"/>
                </a:solidFill>
                <a:latin typeface="Fira Sans Condensed ExtraLight" panose="020B0403050000020004" charset="0"/>
                <a:cs typeface="Fira Sans Condensed ExtraLight" panose="020B0403050000020004" charset="0"/>
              </a:endParaRPr>
            </a:p>
          </p:txBody>
        </p:sp>
        <p:sp>
          <p:nvSpPr>
            <p:cNvPr id="239" name="Google Shape;239;p16"/>
            <p:cNvSpPr txBox="1"/>
            <p:nvPr/>
          </p:nvSpPr>
          <p:spPr>
            <a:xfrm>
              <a:off x="3969714" y="1027913"/>
              <a:ext cx="1981200" cy="699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latin typeface="Fira Sans Extra Condensed"/>
                  <a:ea typeface="Fira Sans Extra Condensed"/>
                  <a:cs typeface="Fira Sans Extra Condensed"/>
                  <a:sym typeface="Fira Sans Extra Condensed"/>
                </a:rPr>
                <a:t>Mengenal Integrasi Aplikasi Office</a:t>
              </a:r>
              <a:endParaRPr lang="en-US" altLang="en-GB" sz="1600" b="1">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16"/>
          <p:cNvGrpSpPr/>
          <p:nvPr/>
        </p:nvGrpSpPr>
        <p:grpSpPr>
          <a:xfrm>
            <a:off x="6033350" y="1109875"/>
            <a:ext cx="2653477" cy="596100"/>
            <a:chOff x="6033350" y="1109875"/>
            <a:chExt cx="2653477" cy="596100"/>
          </a:xfrm>
        </p:grpSpPr>
        <p:sp>
          <p:nvSpPr>
            <p:cNvPr id="301" name="Google Shape;301;p16"/>
            <p:cNvSpPr txBox="1"/>
            <p:nvPr/>
          </p:nvSpPr>
          <p:spPr>
            <a:xfrm>
              <a:off x="6705627" y="12120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Analisis Data</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4.4</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grpSp>
        <p:nvGrpSpPr>
          <p:cNvPr id="304" name="Google Shape;304;p16"/>
          <p:cNvGrpSpPr/>
          <p:nvPr/>
        </p:nvGrpSpPr>
        <p:grpSpPr>
          <a:xfrm>
            <a:off x="3297248" y="2502860"/>
            <a:ext cx="2653665" cy="682838"/>
            <a:chOff x="3297248" y="2502860"/>
            <a:chExt cx="2653665" cy="682838"/>
          </a:xfrm>
        </p:grpSpPr>
        <p:sp>
          <p:nvSpPr>
            <p:cNvPr id="306" name="Google Shape;306;p16"/>
            <p:cNvSpPr txBox="1"/>
            <p:nvPr/>
          </p:nvSpPr>
          <p:spPr>
            <a:xfrm>
              <a:off x="3969713" y="2502860"/>
              <a:ext cx="1981200" cy="6273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Interaksi Perangkat Keras</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4.2</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grpSp>
        <p:nvGrpSpPr>
          <p:cNvPr id="309" name="Google Shape;309;p16"/>
          <p:cNvGrpSpPr/>
          <p:nvPr/>
        </p:nvGrpSpPr>
        <p:grpSpPr>
          <a:xfrm>
            <a:off x="3297248" y="3977808"/>
            <a:ext cx="2653500" cy="673315"/>
            <a:chOff x="3297248" y="3977808"/>
            <a:chExt cx="2653500" cy="673315"/>
          </a:xfrm>
        </p:grpSpPr>
        <p:sp>
          <p:nvSpPr>
            <p:cNvPr id="311" name="Google Shape;311;p16"/>
            <p:cNvSpPr txBox="1"/>
            <p:nvPr/>
          </p:nvSpPr>
          <p:spPr>
            <a:xfrm>
              <a:off x="3969548" y="3977808"/>
              <a:ext cx="1981200" cy="5734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b="1">
                  <a:solidFill>
                    <a:schemeClr val="tx1"/>
                  </a:solidFill>
                  <a:latin typeface="Fira Sans Extra Condensed"/>
                  <a:ea typeface="Fira Sans Extra Condensed"/>
                  <a:cs typeface="Fira Sans Extra Condensed"/>
                  <a:sym typeface="Fira Sans Extra Condensed"/>
                </a:rPr>
                <a:t>Jaringan Komputer</a:t>
              </a:r>
              <a:endParaRPr lang="en-US" altLang="en-GB" sz="1600" b="1">
                <a:solidFill>
                  <a:schemeClr val="tx1"/>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en-GB" sz="1800" b="1">
                  <a:solidFill>
                    <a:schemeClr val="tx1"/>
                  </a:solidFill>
                  <a:latin typeface="Fira Sans Extra Condensed"/>
                  <a:ea typeface="Fira Sans Extra Condensed"/>
                  <a:cs typeface="Fira Sans Extra Condensed"/>
                  <a:sym typeface="Fira Sans Extra Condensed"/>
                </a:rPr>
                <a:t>4.3 </a:t>
              </a:r>
              <a:endParaRPr lang="en-US" altLang="en-GB" sz="1800" b="1">
                <a:solidFill>
                  <a:schemeClr val="tx1"/>
                </a:solidFill>
                <a:latin typeface="Fira Sans Extra Condensed"/>
                <a:ea typeface="Fira Sans Extra Condensed"/>
                <a:cs typeface="Fira Sans Extra Condensed"/>
                <a:sym typeface="Fira Sans Extra Condensed"/>
              </a:endParaRPr>
            </a:p>
          </p:txBody>
        </p:sp>
      </p:grpSp>
      <p:cxnSp>
        <p:nvCxnSpPr>
          <p:cNvPr id="324" name="Google Shape;324;p16"/>
          <p:cNvCxnSpPr>
            <a:stCxn id="237" idx="4"/>
            <a:endCxn id="308" idx="0"/>
          </p:cNvCxnSpPr>
          <p:nvPr/>
        </p:nvCxnSpPr>
        <p:spPr>
          <a:xfrm>
            <a:off x="3595934" y="1705974"/>
            <a:ext cx="0" cy="883285"/>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933" y="3185698"/>
            <a:ext cx="0" cy="86931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854" name="Shape 1854"/>
        <p:cNvGrpSpPr/>
        <p:nvPr/>
      </p:nvGrpSpPr>
      <p:grpSpPr>
        <a:xfrm>
          <a:off x="0" y="0"/>
          <a:ext cx="0" cy="0"/>
          <a:chOff x="0" y="0"/>
          <a:chExt cx="0" cy="0"/>
        </a:xfrm>
      </p:grpSpPr>
      <p:sp>
        <p:nvSpPr>
          <p:cNvPr id="1855" name="Google Shape;1855;p37"/>
          <p:cNvSpPr/>
          <p:nvPr/>
        </p:nvSpPr>
        <p:spPr>
          <a:xfrm>
            <a:off x="6012650" y="1417275"/>
            <a:ext cx="2668500" cy="320040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7"/>
          <p:cNvSpPr/>
          <p:nvPr/>
        </p:nvSpPr>
        <p:spPr>
          <a:xfrm>
            <a:off x="3243725" y="1417275"/>
            <a:ext cx="2668500" cy="320040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7"/>
          <p:cNvSpPr/>
          <p:nvPr/>
        </p:nvSpPr>
        <p:spPr>
          <a:xfrm>
            <a:off x="474800" y="1417275"/>
            <a:ext cx="2668500" cy="32004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1859" name="Google Shape;1859;p37"/>
          <p:cNvSpPr/>
          <p:nvPr/>
        </p:nvSpPr>
        <p:spPr>
          <a:xfrm>
            <a:off x="474800" y="114780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7"/>
          <p:cNvSpPr/>
          <p:nvPr/>
        </p:nvSpPr>
        <p:spPr>
          <a:xfrm>
            <a:off x="3243713" y="1147800"/>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7"/>
          <p:cNvSpPr/>
          <p:nvPr/>
        </p:nvSpPr>
        <p:spPr>
          <a:xfrm>
            <a:off x="6012638" y="114780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2" name="Google Shape;1862;p37"/>
          <p:cNvGrpSpPr/>
          <p:nvPr/>
        </p:nvGrpSpPr>
        <p:grpSpPr>
          <a:xfrm>
            <a:off x="688824" y="1262175"/>
            <a:ext cx="2240451" cy="3153525"/>
            <a:chOff x="688824" y="1376475"/>
            <a:chExt cx="2240451" cy="3153525"/>
          </a:xfrm>
        </p:grpSpPr>
        <p:sp>
          <p:nvSpPr>
            <p:cNvPr id="1863" name="Google Shape;1863;p37"/>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Supervised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64" name="Google Shape;1864;p37"/>
            <p:cNvGrpSpPr/>
            <p:nvPr/>
          </p:nvGrpSpPr>
          <p:grpSpPr>
            <a:xfrm>
              <a:off x="688834" y="1973951"/>
              <a:ext cx="2240441" cy="1488799"/>
              <a:chOff x="695359" y="2302076"/>
              <a:chExt cx="2240441" cy="1488799"/>
            </a:xfrm>
          </p:grpSpPr>
          <p:sp>
            <p:nvSpPr>
              <p:cNvPr id="1865" name="Google Shape;1865;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1866" name="Google Shape;1866;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Fraud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Email spam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Diagnostics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Image classification</a:t>
                </a:r>
                <a:endParaRPr>
                  <a:latin typeface="Roboto"/>
                  <a:ea typeface="Roboto"/>
                  <a:cs typeface="Roboto"/>
                  <a:sym typeface="Roboto"/>
                </a:endParaRPr>
              </a:p>
            </p:txBody>
          </p:sp>
        </p:grpSp>
        <p:grpSp>
          <p:nvGrpSpPr>
            <p:cNvPr id="1867" name="Google Shape;1867;p37"/>
            <p:cNvGrpSpPr/>
            <p:nvPr/>
          </p:nvGrpSpPr>
          <p:grpSpPr>
            <a:xfrm>
              <a:off x="688834" y="3613901"/>
              <a:ext cx="2240441" cy="916099"/>
              <a:chOff x="695359" y="2302076"/>
              <a:chExt cx="2240441" cy="916099"/>
            </a:xfrm>
          </p:grpSpPr>
          <p:sp>
            <p:nvSpPr>
              <p:cNvPr id="1868" name="Google Shape;1868;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69" name="Google Shape;1869;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Risk assessment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Score prediction</a:t>
                </a:r>
                <a:endParaRPr>
                  <a:latin typeface="Roboto"/>
                  <a:ea typeface="Roboto"/>
                  <a:cs typeface="Roboto"/>
                  <a:sym typeface="Roboto"/>
                </a:endParaRPr>
              </a:p>
            </p:txBody>
          </p:sp>
        </p:grpSp>
      </p:grpSp>
      <p:grpSp>
        <p:nvGrpSpPr>
          <p:cNvPr id="1870" name="Google Shape;1870;p37"/>
          <p:cNvGrpSpPr/>
          <p:nvPr/>
        </p:nvGrpSpPr>
        <p:grpSpPr>
          <a:xfrm>
            <a:off x="3451784" y="1262175"/>
            <a:ext cx="2246353" cy="3153525"/>
            <a:chOff x="3451784" y="1376475"/>
            <a:chExt cx="2246353" cy="3153525"/>
          </a:xfrm>
        </p:grpSpPr>
        <p:sp>
          <p:nvSpPr>
            <p:cNvPr id="1871" name="Google Shape;1871;p37"/>
            <p:cNvSpPr txBox="1"/>
            <p:nvPr/>
          </p:nvSpPr>
          <p:spPr>
            <a:xfrm>
              <a:off x="3457736"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Uns</a:t>
              </a:r>
              <a:r>
                <a:rPr lang="en-GB" sz="1800" b="1">
                  <a:solidFill>
                    <a:schemeClr val="lt1"/>
                  </a:solidFill>
                  <a:latin typeface="Fira Sans Extra Condensed"/>
                  <a:ea typeface="Fira Sans Extra Condensed"/>
                  <a:cs typeface="Fira Sans Extra Condensed"/>
                  <a:sym typeface="Fira Sans Extra Condensed"/>
                </a:rPr>
                <a:t>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2" name="Google Shape;1872;p37"/>
            <p:cNvGrpSpPr/>
            <p:nvPr/>
          </p:nvGrpSpPr>
          <p:grpSpPr>
            <a:xfrm>
              <a:off x="3451784" y="1973951"/>
              <a:ext cx="2240441" cy="1488799"/>
              <a:chOff x="695359" y="2302076"/>
              <a:chExt cx="2240441" cy="1488799"/>
            </a:xfrm>
          </p:grpSpPr>
          <p:sp>
            <p:nvSpPr>
              <p:cNvPr id="1873" name="Google Shape;1873;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874" name="Google Shape;1874;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Text mining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Data visualization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Face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Voice detection</a:t>
                </a:r>
                <a:endParaRPr>
                  <a:latin typeface="Roboto"/>
                  <a:ea typeface="Roboto"/>
                  <a:cs typeface="Roboto"/>
                  <a:sym typeface="Roboto"/>
                </a:endParaRPr>
              </a:p>
            </p:txBody>
          </p:sp>
        </p:grpSp>
        <p:grpSp>
          <p:nvGrpSpPr>
            <p:cNvPr id="1875" name="Google Shape;1875;p37"/>
            <p:cNvGrpSpPr/>
            <p:nvPr/>
          </p:nvGrpSpPr>
          <p:grpSpPr>
            <a:xfrm>
              <a:off x="3451784" y="3613901"/>
              <a:ext cx="2240441" cy="916099"/>
              <a:chOff x="695359" y="2302076"/>
              <a:chExt cx="2240441" cy="916099"/>
            </a:xfrm>
          </p:grpSpPr>
          <p:sp>
            <p:nvSpPr>
              <p:cNvPr id="1876" name="Google Shape;1876;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77" name="Google Shape;1877;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City planning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Targeted marketing</a:t>
                </a:r>
                <a:endParaRPr>
                  <a:latin typeface="Roboto"/>
                  <a:ea typeface="Roboto"/>
                  <a:cs typeface="Roboto"/>
                  <a:sym typeface="Roboto"/>
                </a:endParaRPr>
              </a:p>
            </p:txBody>
          </p:sp>
        </p:grpSp>
      </p:grpSp>
      <p:grpSp>
        <p:nvGrpSpPr>
          <p:cNvPr id="1878" name="Google Shape;1878;p37"/>
          <p:cNvGrpSpPr/>
          <p:nvPr/>
        </p:nvGrpSpPr>
        <p:grpSpPr>
          <a:xfrm>
            <a:off x="7286200" y="3428188"/>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4" name="Google Shape;1914;p37"/>
          <p:cNvGrpSpPr/>
          <p:nvPr/>
        </p:nvGrpSpPr>
        <p:grpSpPr>
          <a:xfrm>
            <a:off x="6214775" y="1262175"/>
            <a:ext cx="2252287" cy="2086275"/>
            <a:chOff x="6214775" y="1376475"/>
            <a:chExt cx="2252287" cy="2086275"/>
          </a:xfrm>
        </p:grpSpPr>
        <p:sp>
          <p:nvSpPr>
            <p:cNvPr id="1915" name="Google Shape;1915;p37"/>
            <p:cNvSpPr txBox="1"/>
            <p:nvPr/>
          </p:nvSpPr>
          <p:spPr>
            <a:xfrm>
              <a:off x="6226661"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Reinforcement</a:t>
              </a:r>
              <a:r>
                <a:rPr lang="en-GB" sz="1800" b="1">
                  <a:solidFill>
                    <a:schemeClr val="lt1"/>
                  </a:solidFill>
                  <a:latin typeface="Fira Sans Extra Condensed"/>
                  <a:ea typeface="Fira Sans Extra Condensed"/>
                  <a:cs typeface="Fira Sans Extra Condensed"/>
                  <a:sym typeface="Fira Sans Extra Condensed"/>
                </a:rPr>
                <a:t> learning</a:t>
              </a:r>
              <a:endParaRPr sz="1800" b="1">
                <a:solidFill>
                  <a:schemeClr val="lt1"/>
                </a:solidFill>
                <a:latin typeface="Fira Sans Extra Condensed"/>
                <a:ea typeface="Fira Sans Extra Condensed"/>
                <a:cs typeface="Fira Sans Extra Condensed"/>
                <a:sym typeface="Fira Sans Extra Condensed"/>
              </a:endParaRPr>
            </a:p>
          </p:txBody>
        </p:sp>
        <p:sp>
          <p:nvSpPr>
            <p:cNvPr id="1916" name="Google Shape;1916;p37"/>
            <p:cNvSpPr txBox="1"/>
            <p:nvPr/>
          </p:nvSpPr>
          <p:spPr>
            <a:xfrm>
              <a:off x="6214775" y="2329350"/>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Finances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Manufacturing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Stock  management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Autonomous cars</a:t>
              </a:r>
              <a:endParaRPr>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920" name="Shape 1920"/>
        <p:cNvGrpSpPr/>
        <p:nvPr/>
      </p:nvGrpSpPr>
      <p:grpSpPr>
        <a:xfrm>
          <a:off x="0" y="0"/>
          <a:ext cx="0" cy="0"/>
          <a:chOff x="0" y="0"/>
          <a:chExt cx="0" cy="0"/>
        </a:xfrm>
      </p:grpSpPr>
      <p:sp>
        <p:nvSpPr>
          <p:cNvPr id="1921" name="Google Shape;1921;p38"/>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1922" name="Google Shape;1922;p38"/>
          <p:cNvGrpSpPr/>
          <p:nvPr/>
        </p:nvGrpSpPr>
        <p:grpSpPr>
          <a:xfrm>
            <a:off x="3448050" y="118165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9" name="Google Shape;1969;p38"/>
          <p:cNvGrpSpPr/>
          <p:nvPr/>
        </p:nvGrpSpPr>
        <p:grpSpPr>
          <a:xfrm>
            <a:off x="457188" y="1105450"/>
            <a:ext cx="2653511" cy="678049"/>
            <a:chOff x="457188" y="1105450"/>
            <a:chExt cx="2653511" cy="678049"/>
          </a:xfrm>
        </p:grpSpPr>
        <p:sp>
          <p:nvSpPr>
            <p:cNvPr id="1970" name="Google Shape;1970;p38"/>
            <p:cNvSpPr/>
            <p:nvPr/>
          </p:nvSpPr>
          <p:spPr>
            <a:xfrm>
              <a:off x="2514599" y="118739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457188" y="1105450"/>
              <a:ext cx="2057413" cy="673388"/>
              <a:chOff x="3969538" y="1108688"/>
              <a:chExt cx="2057413" cy="673388"/>
            </a:xfrm>
          </p:grpSpPr>
          <p:sp>
            <p:nvSpPr>
              <p:cNvPr id="1972" name="Google Shape;1972;p38"/>
              <p:cNvSpPr txBox="1"/>
              <p:nvPr/>
            </p:nvSpPr>
            <p:spPr>
              <a:xfrm>
                <a:off x="3969551" y="1108688"/>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Predict trends</a:t>
                </a:r>
                <a:endParaRPr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1974" name="Google Shape;1974;p38"/>
          <p:cNvGrpSpPr/>
          <p:nvPr/>
        </p:nvGrpSpPr>
        <p:grpSpPr>
          <a:xfrm>
            <a:off x="6033300" y="1105450"/>
            <a:ext cx="2653500" cy="678050"/>
            <a:chOff x="6033300" y="1105450"/>
            <a:chExt cx="2653500" cy="678050"/>
          </a:xfrm>
        </p:grpSpPr>
        <p:grpSp>
          <p:nvGrpSpPr>
            <p:cNvPr id="1975" name="Google Shape;1975;p38"/>
            <p:cNvGrpSpPr/>
            <p:nvPr/>
          </p:nvGrpSpPr>
          <p:grpSpPr>
            <a:xfrm>
              <a:off x="6629400" y="1105450"/>
              <a:ext cx="2057400" cy="671238"/>
              <a:chOff x="5976875" y="700383"/>
              <a:chExt cx="2057400" cy="671238"/>
            </a:xfrm>
          </p:grpSpPr>
          <p:sp>
            <p:nvSpPr>
              <p:cNvPr id="1976" name="Google Shape;1976;p38"/>
              <p:cNvSpPr txBox="1"/>
              <p:nvPr/>
            </p:nvSpPr>
            <p:spPr>
              <a:xfrm>
                <a:off x="5976875" y="700383"/>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Innovation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79" name="Google Shape;1979;p38"/>
          <p:cNvGrpSpPr/>
          <p:nvPr/>
        </p:nvGrpSpPr>
        <p:grpSpPr>
          <a:xfrm>
            <a:off x="457198" y="2579175"/>
            <a:ext cx="2653500" cy="682835"/>
            <a:chOff x="457198" y="2502863"/>
            <a:chExt cx="2653500" cy="682835"/>
          </a:xfrm>
        </p:grpSpPr>
        <p:grpSp>
          <p:nvGrpSpPr>
            <p:cNvPr id="1980" name="Google Shape;1980;p38"/>
            <p:cNvGrpSpPr/>
            <p:nvPr/>
          </p:nvGrpSpPr>
          <p:grpSpPr>
            <a:xfrm>
              <a:off x="457198" y="2502863"/>
              <a:ext cx="2057402" cy="673397"/>
              <a:chOff x="3581360" y="1153915"/>
              <a:chExt cx="2057402" cy="673397"/>
            </a:xfrm>
          </p:grpSpPr>
          <p:sp>
            <p:nvSpPr>
              <p:cNvPr id="1981" name="Google Shape;1981;p38"/>
              <p:cNvSpPr txBox="1"/>
              <p:nvPr/>
            </p:nvSpPr>
            <p:spPr>
              <a:xfrm>
                <a:off x="3581362" y="115391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Target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4" name="Google Shape;1984;p38"/>
          <p:cNvGrpSpPr/>
          <p:nvPr/>
        </p:nvGrpSpPr>
        <p:grpSpPr>
          <a:xfrm>
            <a:off x="457198" y="4057675"/>
            <a:ext cx="2653501" cy="673408"/>
            <a:chOff x="457198" y="4057675"/>
            <a:chExt cx="2653501" cy="673408"/>
          </a:xfrm>
        </p:grpSpPr>
        <p:grpSp>
          <p:nvGrpSpPr>
            <p:cNvPr id="1985" name="Google Shape;1985;p38"/>
            <p:cNvGrpSpPr/>
            <p:nvPr/>
          </p:nvGrpSpPr>
          <p:grpSpPr>
            <a:xfrm>
              <a:off x="457198" y="4057675"/>
              <a:ext cx="2057402" cy="673408"/>
              <a:chOff x="3581360" y="2254813"/>
              <a:chExt cx="2057402" cy="673408"/>
            </a:xfrm>
          </p:grpSpPr>
          <p:sp>
            <p:nvSpPr>
              <p:cNvPr id="1986" name="Google Shape;1986;p38"/>
              <p:cNvSpPr txBox="1"/>
              <p:nvPr/>
            </p:nvSpPr>
            <p:spPr>
              <a:xfrm>
                <a:off x="3581362" y="225481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Advert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1989" name="Google Shape;1989;p38"/>
          <p:cNvGrpSpPr/>
          <p:nvPr/>
        </p:nvGrpSpPr>
        <p:grpSpPr>
          <a:xfrm>
            <a:off x="6033300" y="2564975"/>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Cost 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Neptune is very far away from the Sun</a:t>
                </a:r>
                <a:endParaRPr>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1994" name="Google Shape;1994;p38"/>
          <p:cNvGrpSpPr/>
          <p:nvPr/>
        </p:nvGrpSpPr>
        <p:grpSpPr>
          <a:xfrm>
            <a:off x="6033300" y="4057700"/>
            <a:ext cx="2653500" cy="674275"/>
            <a:chOff x="6033300" y="4057700"/>
            <a:chExt cx="2653500" cy="674275"/>
          </a:xfrm>
        </p:grpSpPr>
        <p:grpSp>
          <p:nvGrpSpPr>
            <p:cNvPr id="1995" name="Google Shape;1995;p38"/>
            <p:cNvGrpSpPr/>
            <p:nvPr/>
          </p:nvGrpSpPr>
          <p:grpSpPr>
            <a:xfrm>
              <a:off x="6629400" y="4057700"/>
              <a:ext cx="2057400" cy="673392"/>
              <a:chOff x="6629450" y="4058588"/>
              <a:chExt cx="2057400" cy="673392"/>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Customer relations</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ML for business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003" name="Shape 2003"/>
        <p:cNvGrpSpPr/>
        <p:nvPr/>
      </p:nvGrpSpPr>
      <p:grpSpPr>
        <a:xfrm>
          <a:off x="0" y="0"/>
          <a:ext cx="0" cy="0"/>
          <a:chOff x="0" y="0"/>
          <a:chExt cx="0" cy="0"/>
        </a:xfrm>
      </p:grpSpPr>
      <p:sp>
        <p:nvSpPr>
          <p:cNvPr id="2004" name="Google Shape;2004;p3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2005" name="Google Shape;2005;p39"/>
          <p:cNvSpPr/>
          <p:nvPr/>
        </p:nvSpPr>
        <p:spPr>
          <a:xfrm>
            <a:off x="2612225" y="1019175"/>
            <a:ext cx="3931500" cy="703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9"/>
          <p:cNvSpPr txBox="1"/>
          <p:nvPr/>
        </p:nvSpPr>
        <p:spPr>
          <a:xfrm>
            <a:off x="2755050" y="1090650"/>
            <a:ext cx="36456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Machine learning application example</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26" name="Google Shape;2026;p39"/>
          <p:cNvGrpSpPr/>
          <p:nvPr/>
        </p:nvGrpSpPr>
        <p:grpSpPr>
          <a:xfrm>
            <a:off x="6745799" y="3200875"/>
            <a:ext cx="1941000" cy="1529475"/>
            <a:chOff x="6846374" y="3042675"/>
            <a:chExt cx="1941000" cy="1529475"/>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030" name="Google Shape;2030;p39"/>
          <p:cNvGrpSpPr/>
          <p:nvPr/>
        </p:nvGrpSpPr>
        <p:grpSpPr>
          <a:xfrm>
            <a:off x="2553383" y="3148560"/>
            <a:ext cx="1941050" cy="1581790"/>
            <a:chOff x="2535800" y="2990360"/>
            <a:chExt cx="1941050" cy="158179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Feature engineering</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535800"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2034" name="Google Shape;2034;p39"/>
          <p:cNvGrpSpPr/>
          <p:nvPr/>
        </p:nvGrpSpPr>
        <p:grpSpPr>
          <a:xfrm>
            <a:off x="457200" y="3148560"/>
            <a:ext cx="1941000" cy="1581790"/>
            <a:chOff x="457200" y="3148560"/>
            <a:chExt cx="1941000" cy="15817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Tweet</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038" name="Google Shape;2038;p39"/>
          <p:cNvGrpSpPr/>
          <p:nvPr/>
        </p:nvGrpSpPr>
        <p:grpSpPr>
          <a:xfrm>
            <a:off x="4649616" y="3200875"/>
            <a:ext cx="1941001" cy="1529475"/>
            <a:chOff x="5111775" y="3042675"/>
            <a:chExt cx="1941001" cy="1529475"/>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1117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059" name="Shape 2059"/>
        <p:cNvGrpSpPr/>
        <p:nvPr/>
      </p:nvGrpSpPr>
      <p:grpSpPr>
        <a:xfrm>
          <a:off x="0" y="0"/>
          <a:ext cx="0" cy="0"/>
          <a:chOff x="0" y="0"/>
          <a:chExt cx="0" cy="0"/>
        </a:xfrm>
      </p:grpSpPr>
      <p:sp>
        <p:nvSpPr>
          <p:cNvPr id="2060" name="Google Shape;2060;p40"/>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pic>
        <p:nvPicPr>
          <p:cNvPr id="2061" name="Google Shape;2061;p40" title="Gráfico">
            <a:hlinkClick r:id="rId1"/>
          </p:cNvPr>
          <p:cNvPicPr preferRelativeResize="0"/>
          <p:nvPr/>
        </p:nvPicPr>
        <p:blipFill>
          <a:blip r:embed="rId2"/>
          <a:stretch>
            <a:fillRect/>
          </a:stretch>
        </p:blipFill>
        <p:spPr>
          <a:xfrm>
            <a:off x="1832350" y="982738"/>
            <a:ext cx="5479301" cy="3387524"/>
          </a:xfrm>
          <a:prstGeom prst="rect">
            <a:avLst/>
          </a:prstGeom>
          <a:noFill/>
          <a:ln>
            <a:noFill/>
          </a:ln>
        </p:spPr>
      </p:pic>
      <p:sp>
        <p:nvSpPr>
          <p:cNvPr id="2062" name="Google Shape;2062;p40"/>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latin typeface="Roboto"/>
                <a:ea typeface="Roboto"/>
                <a:cs typeface="Roboto"/>
                <a:sym typeface="Roboto"/>
              </a:rPr>
              <a:t>Follow the link in the graph to modify its data and then paste the new one here. </a:t>
            </a:r>
            <a:r>
              <a:rPr lang="en-GB" sz="1200" b="1">
                <a:solidFill>
                  <a:schemeClr val="dk1"/>
                </a:solidFill>
                <a:latin typeface="Roboto"/>
                <a:ea typeface="Roboto"/>
                <a:cs typeface="Roboto"/>
                <a:sym typeface="Roboto"/>
              </a:rPr>
              <a:t>For more info, </a:t>
            </a:r>
            <a:r>
              <a:rPr lang="en-GB" sz="1200" b="1">
                <a:solidFill>
                  <a:schemeClr val="dk1"/>
                </a:solidFill>
                <a:uFill>
                  <a:noFill/>
                </a:uFill>
                <a:latin typeface="Roboto"/>
                <a:ea typeface="Roboto"/>
                <a:cs typeface="Roboto"/>
                <a:sym typeface="Roboto"/>
                <a:hlinkClick r:id="rId3"/>
              </a:rPr>
              <a:t>click here</a:t>
            </a:r>
            <a:endParaRPr sz="1200">
              <a:solidFill>
                <a:schemeClr val="dk1"/>
              </a:solidFill>
              <a:latin typeface="Roboto"/>
              <a:ea typeface="Roboto"/>
              <a:cs typeface="Roboto"/>
              <a:sym typeface="Roboto"/>
            </a:endParaRPr>
          </a:p>
        </p:txBody>
      </p:sp>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12" name="Google Shape;2112;p40"/>
          <p:cNvGrpSpPr/>
          <p:nvPr/>
        </p:nvGrpSpPr>
        <p:grpSpPr>
          <a:xfrm>
            <a:off x="457202" y="1180300"/>
            <a:ext cx="1948882" cy="1156405"/>
            <a:chOff x="457202" y="1180300"/>
            <a:chExt cx="1948882" cy="1156405"/>
          </a:xfrm>
        </p:grpSpPr>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2116" name="Google Shape;2116;p40"/>
            <p:cNvSpPr txBox="1"/>
            <p:nvPr/>
          </p:nvSpPr>
          <p:spPr>
            <a:xfrm>
              <a:off x="457202" y="1180300"/>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a:solidFill>
                    <a:schemeClr val="accent4"/>
                  </a:solidFill>
                  <a:latin typeface="Fira Sans Extra Condensed"/>
                  <a:ea typeface="Fira Sans Extra Condensed"/>
                  <a:cs typeface="Fira Sans Extra Condensed"/>
                  <a:sym typeface="Fira Sans Extra Condensed"/>
                </a:rPr>
                <a:t>10%</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2117" name="Google Shape;2117;p40"/>
          <p:cNvGrpSpPr/>
          <p:nvPr/>
        </p:nvGrpSpPr>
        <p:grpSpPr>
          <a:xfrm>
            <a:off x="6737906" y="1178050"/>
            <a:ext cx="1948892" cy="1156389"/>
            <a:chOff x="6737906" y="1178050"/>
            <a:chExt cx="1948892" cy="1156389"/>
          </a:xfrm>
        </p:grpSpPr>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Jupiter</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2121" name="Google Shape;2121;p40"/>
            <p:cNvSpPr txBox="1"/>
            <p:nvPr/>
          </p:nvSpPr>
          <p:spPr>
            <a:xfrm>
              <a:off x="7943698" y="1178050"/>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a:solidFill>
                    <a:schemeClr val="accent1"/>
                  </a:solidFill>
                  <a:latin typeface="Fira Sans Extra Condensed"/>
                  <a:ea typeface="Fira Sans Extra Condensed"/>
                  <a:cs typeface="Fira Sans Extra Condensed"/>
                  <a:sym typeface="Fira Sans Extra Condensed"/>
                </a:rPr>
                <a:t>30%</a:t>
              </a:r>
              <a:endParaRPr sz="2400" b="1">
                <a:solidFill>
                  <a:schemeClr val="accent1"/>
                </a:solidFill>
                <a:latin typeface="Fira Sans Extra Condensed"/>
                <a:ea typeface="Fira Sans Extra Condensed"/>
                <a:cs typeface="Fira Sans Extra Condensed"/>
                <a:sym typeface="Fira Sans Extra Condensed"/>
              </a:endParaRPr>
            </a:p>
          </p:txBody>
        </p:sp>
      </p:grpSp>
      <p:grpSp>
        <p:nvGrpSpPr>
          <p:cNvPr id="2122" name="Google Shape;2122;p40"/>
          <p:cNvGrpSpPr/>
          <p:nvPr/>
        </p:nvGrpSpPr>
        <p:grpSpPr>
          <a:xfrm>
            <a:off x="457202" y="2930001"/>
            <a:ext cx="1948882" cy="1181734"/>
            <a:chOff x="457202" y="2930001"/>
            <a:chExt cx="1948882" cy="1181734"/>
          </a:xfrm>
        </p:grpSpPr>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It’s the farthest planet from the Sun</a:t>
                </a:r>
                <a:endParaRPr>
                  <a:latin typeface="Roboto"/>
                  <a:ea typeface="Roboto"/>
                  <a:cs typeface="Roboto"/>
                  <a:sym typeface="Roboto"/>
                </a:endParaRPr>
              </a:p>
            </p:txBody>
          </p:sp>
        </p:grpSp>
        <p:sp>
          <p:nvSpPr>
            <p:cNvPr id="2126" name="Google Shape;2126;p40"/>
            <p:cNvSpPr txBox="1"/>
            <p:nvPr/>
          </p:nvSpPr>
          <p:spPr>
            <a:xfrm>
              <a:off x="457202" y="2930001"/>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a:solidFill>
                    <a:schemeClr val="accent3"/>
                  </a:solidFill>
                  <a:latin typeface="Fira Sans Extra Condensed"/>
                  <a:ea typeface="Fira Sans Extra Condensed"/>
                  <a:cs typeface="Fira Sans Extra Condensed"/>
                  <a:sym typeface="Fira Sans Extra Condensed"/>
                </a:rPr>
                <a:t>20%</a:t>
              </a:r>
              <a:endParaRPr sz="2400" b="1">
                <a:solidFill>
                  <a:schemeClr val="accent3"/>
                </a:solidFill>
                <a:latin typeface="Fira Sans Extra Condensed"/>
                <a:ea typeface="Fira Sans Extra Condensed"/>
                <a:cs typeface="Fira Sans Extra Condensed"/>
                <a:sym typeface="Fira Sans Extra Condensed"/>
              </a:endParaRPr>
            </a:p>
          </p:txBody>
        </p:sp>
      </p:grpSp>
      <p:grpSp>
        <p:nvGrpSpPr>
          <p:cNvPr id="2127" name="Google Shape;2127;p40"/>
          <p:cNvGrpSpPr/>
          <p:nvPr/>
        </p:nvGrpSpPr>
        <p:grpSpPr>
          <a:xfrm>
            <a:off x="6737906" y="2927753"/>
            <a:ext cx="1948892" cy="1181732"/>
            <a:chOff x="6737906" y="2927753"/>
            <a:chExt cx="1948892" cy="1181732"/>
          </a:xfrm>
        </p:grpSpPr>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131" name="Google Shape;2131;p40"/>
            <p:cNvSpPr txBox="1"/>
            <p:nvPr/>
          </p:nvSpPr>
          <p:spPr>
            <a:xfrm>
              <a:off x="7943698" y="2927753"/>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a:solidFill>
                    <a:schemeClr val="accent2"/>
                  </a:solidFill>
                  <a:latin typeface="Fira Sans Extra Condensed"/>
                  <a:ea typeface="Fira Sans Extra Condensed"/>
                  <a:cs typeface="Fira Sans Extra Condensed"/>
                  <a:sym typeface="Fira Sans Extra Condensed"/>
                </a:rPr>
                <a:t>40%</a:t>
              </a:r>
              <a:endParaRPr sz="24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135" name="Shape 2135"/>
        <p:cNvGrpSpPr/>
        <p:nvPr/>
      </p:nvGrpSpPr>
      <p:grpSpPr>
        <a:xfrm>
          <a:off x="0" y="0"/>
          <a:ext cx="0" cy="0"/>
          <a:chOff x="0" y="0"/>
          <a:chExt cx="0" cy="0"/>
        </a:xfrm>
      </p:grpSpPr>
      <p:sp>
        <p:nvSpPr>
          <p:cNvPr id="2136" name="Google Shape;2136;p41"/>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2137" name="Google Shape;2137;p41"/>
          <p:cNvGrpSpPr/>
          <p:nvPr/>
        </p:nvGrpSpPr>
        <p:grpSpPr>
          <a:xfrm>
            <a:off x="3476550" y="1157425"/>
            <a:ext cx="2190899" cy="687575"/>
            <a:chOff x="457201" y="1091275"/>
            <a:chExt cx="2190899" cy="687575"/>
          </a:xfrm>
        </p:grpSpPr>
        <p:grpSp>
          <p:nvGrpSpPr>
            <p:cNvPr id="2138" name="Google Shape;2138;p41"/>
            <p:cNvGrpSpPr/>
            <p:nvPr/>
          </p:nvGrpSpPr>
          <p:grpSpPr>
            <a:xfrm>
              <a:off x="457201" y="1105450"/>
              <a:ext cx="2057400" cy="673400"/>
              <a:chOff x="457201" y="1105450"/>
              <a:chExt cx="2057400" cy="673400"/>
            </a:xfrm>
          </p:grpSpPr>
          <p:sp>
            <p:nvSpPr>
              <p:cNvPr id="2139" name="Google Shape;2139;p41"/>
              <p:cNvSpPr txBox="1"/>
              <p:nvPr/>
            </p:nvSpPr>
            <p:spPr>
              <a:xfrm>
                <a:off x="457201" y="11054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Disease diagnosis</a:t>
                </a:r>
                <a:endParaRPr sz="1800" b="1">
                  <a:solidFill>
                    <a:srgbClr val="000000"/>
                  </a:solidFill>
                  <a:latin typeface="Fira Sans Extra Condensed"/>
                  <a:ea typeface="Fira Sans Extra Condensed"/>
                  <a:cs typeface="Fira Sans Extra Condensed"/>
                  <a:sym typeface="Fira Sans Extra Condensed"/>
                </a:endParaRPr>
              </a:p>
            </p:txBody>
          </p:sp>
          <p:sp>
            <p:nvSpPr>
              <p:cNvPr id="2140" name="Google Shape;2140;p41"/>
              <p:cNvSpPr txBox="1"/>
              <p:nvPr/>
            </p:nvSpPr>
            <p:spPr>
              <a:xfrm>
                <a:off x="457201" y="14470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grpSp>
        <p:sp>
          <p:nvSpPr>
            <p:cNvPr id="2141" name="Google Shape;2141;p41"/>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2" name="Google Shape;2142;p41"/>
          <p:cNvGrpSpPr/>
          <p:nvPr/>
        </p:nvGrpSpPr>
        <p:grpSpPr>
          <a:xfrm>
            <a:off x="761925" y="1157425"/>
            <a:ext cx="2190900" cy="682800"/>
            <a:chOff x="457200" y="2574463"/>
            <a:chExt cx="2190900" cy="682800"/>
          </a:xfrm>
        </p:grpSpPr>
        <p:grpSp>
          <p:nvGrpSpPr>
            <p:cNvPr id="2143" name="Google Shape;2143;p41"/>
            <p:cNvGrpSpPr/>
            <p:nvPr/>
          </p:nvGrpSpPr>
          <p:grpSpPr>
            <a:xfrm>
              <a:off x="457200" y="2579175"/>
              <a:ext cx="2057411" cy="673400"/>
              <a:chOff x="457200" y="2579175"/>
              <a:chExt cx="2057411" cy="673400"/>
            </a:xfrm>
          </p:grpSpPr>
          <p:sp>
            <p:nvSpPr>
              <p:cNvPr id="2144" name="Google Shape;2144;p41"/>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Biochemical analysis</a:t>
                </a:r>
                <a:endParaRPr sz="1800" b="1">
                  <a:latin typeface="Fira Sans Extra Condensed"/>
                  <a:ea typeface="Fira Sans Extra Condensed"/>
                  <a:cs typeface="Fira Sans Extra Condensed"/>
                  <a:sym typeface="Fira Sans Extra Condensed"/>
                </a:endParaRPr>
              </a:p>
            </p:txBody>
          </p:sp>
          <p:sp>
            <p:nvSpPr>
              <p:cNvPr id="2145" name="Google Shape;2145;p41"/>
              <p:cNvSpPr txBox="1"/>
              <p:nvPr/>
            </p:nvSpPr>
            <p:spPr>
              <a:xfrm>
                <a:off x="457211" y="2920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2146" name="Google Shape;2146;p41"/>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7" name="Google Shape;2147;p41"/>
          <p:cNvGrpSpPr/>
          <p:nvPr/>
        </p:nvGrpSpPr>
        <p:grpSpPr>
          <a:xfrm>
            <a:off x="6191175" y="1157425"/>
            <a:ext cx="2190900" cy="682800"/>
            <a:chOff x="457200" y="4052888"/>
            <a:chExt cx="2190900" cy="682800"/>
          </a:xfrm>
        </p:grpSpPr>
        <p:grpSp>
          <p:nvGrpSpPr>
            <p:cNvPr id="2148" name="Google Shape;2148;p41"/>
            <p:cNvGrpSpPr/>
            <p:nvPr/>
          </p:nvGrpSpPr>
          <p:grpSpPr>
            <a:xfrm>
              <a:off x="457200" y="4057675"/>
              <a:ext cx="2057412" cy="673402"/>
              <a:chOff x="457200" y="4057675"/>
              <a:chExt cx="2057412" cy="673402"/>
            </a:xfrm>
          </p:grpSpPr>
          <p:sp>
            <p:nvSpPr>
              <p:cNvPr id="2149" name="Google Shape;2149;p41"/>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Drug discovery</a:t>
                </a:r>
                <a:endParaRPr sz="1800" b="1">
                  <a:solidFill>
                    <a:srgbClr val="000000"/>
                  </a:solidFill>
                  <a:latin typeface="Fira Sans Extra Condensed"/>
                  <a:ea typeface="Fira Sans Extra Condensed"/>
                  <a:cs typeface="Fira Sans Extra Condensed"/>
                  <a:sym typeface="Fira Sans Extra Condensed"/>
                </a:endParaRPr>
              </a:p>
            </p:txBody>
          </p:sp>
          <p:sp>
            <p:nvSpPr>
              <p:cNvPr id="2150" name="Google Shape;2150;p41"/>
              <p:cNvSpPr txBox="1"/>
              <p:nvPr/>
            </p:nvSpPr>
            <p:spPr>
              <a:xfrm>
                <a:off x="457211" y="4399277"/>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The </a:t>
                </a:r>
                <a:r>
                  <a:rPr lang="en-GB">
                    <a:latin typeface="Roboto"/>
                    <a:ea typeface="Roboto"/>
                    <a:cs typeface="Roboto"/>
                    <a:sym typeface="Roboto"/>
                  </a:rPr>
                  <a:t>Earth is the third planet from the Sun</a:t>
                </a:r>
                <a:endParaRPr>
                  <a:latin typeface="Roboto"/>
                  <a:ea typeface="Roboto"/>
                  <a:cs typeface="Roboto"/>
                  <a:sym typeface="Roboto"/>
                </a:endParaRPr>
              </a:p>
            </p:txBody>
          </p:sp>
        </p:grpSp>
        <p:sp>
          <p:nvSpPr>
            <p:cNvPr id="2151" name="Google Shape;2151;p41"/>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2" name="Google Shape;2152;p41"/>
          <p:cNvGrpSpPr/>
          <p:nvPr/>
        </p:nvGrpSpPr>
        <p:grpSpPr>
          <a:xfrm flipH="1">
            <a:off x="2190801" y="2219569"/>
            <a:ext cx="4762569" cy="2450834"/>
            <a:chOff x="2190801" y="2219569"/>
            <a:chExt cx="4762569" cy="2450834"/>
          </a:xfrm>
        </p:grpSpPr>
        <p:sp>
          <p:nvSpPr>
            <p:cNvPr id="2153" name="Google Shape;2153;p41"/>
            <p:cNvSpPr/>
            <p:nvPr/>
          </p:nvSpPr>
          <p:spPr>
            <a:xfrm rot="5400000">
              <a:off x="6246122" y="3081577"/>
              <a:ext cx="773113" cy="502416"/>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41"/>
            <p:cNvSpPr/>
            <p:nvPr/>
          </p:nvSpPr>
          <p:spPr>
            <a:xfrm rot="5400000">
              <a:off x="5640005" y="3252694"/>
              <a:ext cx="833140" cy="100154"/>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41"/>
            <p:cNvSpPr/>
            <p:nvPr/>
          </p:nvSpPr>
          <p:spPr>
            <a:xfrm rot="5400000">
              <a:off x="4963876" y="2950460"/>
              <a:ext cx="1182776" cy="354981"/>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41"/>
            <p:cNvSpPr/>
            <p:nvPr/>
          </p:nvSpPr>
          <p:spPr>
            <a:xfrm rot="5400000">
              <a:off x="4017621" y="2875178"/>
              <a:ext cx="1471316" cy="337055"/>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41"/>
            <p:cNvSpPr/>
            <p:nvPr/>
          </p:nvSpPr>
          <p:spPr>
            <a:xfrm rot="5400000">
              <a:off x="3464132" y="3069487"/>
              <a:ext cx="1102685" cy="317073"/>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41"/>
            <p:cNvSpPr/>
            <p:nvPr/>
          </p:nvSpPr>
          <p:spPr>
            <a:xfrm rot="5400000">
              <a:off x="3011824" y="3429118"/>
              <a:ext cx="601420" cy="99085"/>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41"/>
            <p:cNvSpPr/>
            <p:nvPr/>
          </p:nvSpPr>
          <p:spPr>
            <a:xfrm rot="5400000">
              <a:off x="2397284" y="3188472"/>
              <a:ext cx="1082703" cy="99085"/>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41"/>
            <p:cNvSpPr/>
            <p:nvPr/>
          </p:nvSpPr>
          <p:spPr>
            <a:xfrm rot="5400000">
              <a:off x="1983382" y="3148470"/>
              <a:ext cx="907885" cy="353912"/>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41"/>
            <p:cNvSpPr/>
            <p:nvPr/>
          </p:nvSpPr>
          <p:spPr>
            <a:xfrm rot="5400000">
              <a:off x="4363552" y="3511884"/>
              <a:ext cx="268641" cy="100072"/>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41"/>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41"/>
            <p:cNvSpPr/>
            <p:nvPr/>
          </p:nvSpPr>
          <p:spPr>
            <a:xfrm rot="5400000">
              <a:off x="4387280" y="4062118"/>
              <a:ext cx="968981" cy="159112"/>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41"/>
            <p:cNvSpPr/>
            <p:nvPr/>
          </p:nvSpPr>
          <p:spPr>
            <a:xfrm rot="5400000">
              <a:off x="4013382" y="4062118"/>
              <a:ext cx="968981" cy="159112"/>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41"/>
            <p:cNvSpPr/>
            <p:nvPr/>
          </p:nvSpPr>
          <p:spPr>
            <a:xfrm rot="5400000">
              <a:off x="3638950" y="4061584"/>
              <a:ext cx="968981" cy="160181"/>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41"/>
            <p:cNvSpPr/>
            <p:nvPr/>
          </p:nvSpPr>
          <p:spPr>
            <a:xfrm rot="5400000">
              <a:off x="2454104"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41"/>
            <p:cNvSpPr/>
            <p:nvPr/>
          </p:nvSpPr>
          <p:spPr>
            <a:xfrm rot="5400000">
              <a:off x="2828002" y="4061584"/>
              <a:ext cx="968981" cy="160181"/>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41"/>
            <p:cNvSpPr/>
            <p:nvPr/>
          </p:nvSpPr>
          <p:spPr>
            <a:xfrm rot="5400000">
              <a:off x="2080248"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41"/>
            <p:cNvSpPr/>
            <p:nvPr/>
          </p:nvSpPr>
          <p:spPr>
            <a:xfrm rot="5400000">
              <a:off x="5946476"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41"/>
            <p:cNvSpPr/>
            <p:nvPr/>
          </p:nvSpPr>
          <p:spPr>
            <a:xfrm rot="5400000">
              <a:off x="5572619"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41"/>
            <p:cNvSpPr/>
            <p:nvPr/>
          </p:nvSpPr>
          <p:spPr>
            <a:xfrm rot="5400000">
              <a:off x="5198763" y="4061584"/>
              <a:ext cx="968981" cy="160181"/>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41"/>
            <p:cNvSpPr/>
            <p:nvPr/>
          </p:nvSpPr>
          <p:spPr>
            <a:xfrm rot="5400000">
              <a:off x="6713715" y="2876211"/>
              <a:ext cx="240190" cy="239121"/>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41"/>
            <p:cNvSpPr/>
            <p:nvPr/>
          </p:nvSpPr>
          <p:spPr>
            <a:xfrm rot="5400000">
              <a:off x="5937509" y="2776179"/>
              <a:ext cx="239203" cy="240190"/>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41"/>
            <p:cNvSpPr/>
            <p:nvPr/>
          </p:nvSpPr>
          <p:spPr>
            <a:xfrm rot="5400000">
              <a:off x="5308288" y="2422840"/>
              <a:ext cx="239121" cy="239121"/>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41"/>
            <p:cNvSpPr/>
            <p:nvPr/>
          </p:nvSpPr>
          <p:spPr>
            <a:xfrm rot="5400000">
              <a:off x="4378272" y="3237979"/>
              <a:ext cx="239203" cy="239203"/>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41"/>
            <p:cNvSpPr/>
            <p:nvPr/>
          </p:nvSpPr>
          <p:spPr>
            <a:xfrm rot="5400000">
              <a:off x="3786877" y="2606622"/>
              <a:ext cx="239203" cy="240190"/>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41"/>
            <p:cNvSpPr/>
            <p:nvPr/>
          </p:nvSpPr>
          <p:spPr>
            <a:xfrm rot="5400000">
              <a:off x="3192974" y="3107933"/>
              <a:ext cx="239121" cy="240190"/>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41"/>
            <p:cNvSpPr/>
            <p:nvPr/>
          </p:nvSpPr>
          <p:spPr>
            <a:xfrm rot="5400000">
              <a:off x="2819035" y="2606622"/>
              <a:ext cx="239203" cy="240190"/>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41"/>
            <p:cNvSpPr/>
            <p:nvPr/>
          </p:nvSpPr>
          <p:spPr>
            <a:xfrm rot="5400000">
              <a:off x="2190801" y="2776672"/>
              <a:ext cx="239203" cy="239203"/>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41"/>
            <p:cNvSpPr/>
            <p:nvPr/>
          </p:nvSpPr>
          <p:spPr>
            <a:xfrm rot="5400000">
              <a:off x="3969169" y="2002128"/>
              <a:ext cx="1057459" cy="4279092"/>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41"/>
            <p:cNvSpPr/>
            <p:nvPr/>
          </p:nvSpPr>
          <p:spPr>
            <a:xfrm rot="5400000">
              <a:off x="3969169" y="2002128"/>
              <a:ext cx="1057459" cy="4279092"/>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41"/>
            <p:cNvSpPr/>
            <p:nvPr/>
          </p:nvSpPr>
          <p:spPr>
            <a:xfrm rot="5400000">
              <a:off x="4514156" y="2219528"/>
              <a:ext cx="239121" cy="239203"/>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41"/>
            <p:cNvSpPr/>
            <p:nvPr/>
          </p:nvSpPr>
          <p:spPr>
            <a:xfrm rot="5400000">
              <a:off x="5969916" y="273493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41"/>
            <p:cNvSpPr/>
            <p:nvPr/>
          </p:nvSpPr>
          <p:spPr>
            <a:xfrm rot="5400000">
              <a:off x="3819307" y="253655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41"/>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186" name="Google Shape;2186;p41"/>
          <p:cNvCxnSpPr>
            <a:stCxn id="2146" idx="3"/>
            <a:endCxn id="2183"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2187" name="Google Shape;2187;p41"/>
          <p:cNvCxnSpPr>
            <a:stCxn id="2141" idx="3"/>
            <a:endCxn id="2184"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2188" name="Google Shape;2188;p41"/>
          <p:cNvCxnSpPr>
            <a:stCxn id="2151" idx="3"/>
            <a:endCxn id="2185"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192" name="Shape 2192"/>
        <p:cNvGrpSpPr/>
        <p:nvPr/>
      </p:nvGrpSpPr>
      <p:grpSpPr>
        <a:xfrm>
          <a:off x="0" y="0"/>
          <a:ext cx="0" cy="0"/>
          <a:chOff x="0" y="0"/>
          <a:chExt cx="0" cy="0"/>
        </a:xfrm>
      </p:grpSpPr>
      <p:sp>
        <p:nvSpPr>
          <p:cNvPr id="2193" name="Google Shape;2193;p42"/>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aphicFrame>
        <p:nvGraphicFramePr>
          <p:cNvPr id="2194" name="Google Shape;2194;p42"/>
          <p:cNvGraphicFramePr/>
          <p:nvPr/>
        </p:nvGraphicFramePr>
        <p:xfrm>
          <a:off x="457200" y="1107065"/>
          <a:ext cx="8229600" cy="3624975"/>
        </p:xfrm>
        <a:graphic>
          <a:graphicData uri="http://schemas.openxmlformats.org/drawingml/2006/table">
            <a:tbl>
              <a:tblPr>
                <a:noFill/>
                <a:tableStyleId>{ADE6020B-4719-4C51-8589-16FF4E1D9028}</a:tableStyleId>
              </a:tblPr>
              <a:tblGrid>
                <a:gridCol w="642500"/>
                <a:gridCol w="3208800"/>
                <a:gridCol w="4378300"/>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gridSpan="2">
                  <a:txBody>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Common Uses for Machine Learning</a:t>
                      </a:r>
                      <a:endParaRPr sz="18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cPr/>
                </a:tc>
              </a:tr>
              <a:tr h="454125">
                <a:tc>
                  <a:txBody>
                    <a:bodyPr/>
                    <a:lstStyle/>
                    <a:p>
                      <a:pPr marL="0" lvl="0" indent="0" algn="ctr" rtl="0">
                        <a:spcBef>
                          <a:spcPts val="0"/>
                        </a:spcBef>
                        <a:spcAft>
                          <a:spcPts val="0"/>
                        </a:spcAft>
                        <a:buNone/>
                      </a:pPr>
                      <a:r>
                        <a:rPr lang="en-GB"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C</a:t>
                      </a:r>
                      <a:r>
                        <a:rPr lang="en-GB" sz="1600" b="1">
                          <a:solidFill>
                            <a:schemeClr val="lt1"/>
                          </a:solidFill>
                          <a:latin typeface="Fira Sans Extra Condensed"/>
                          <a:ea typeface="Fira Sans Extra Condensed"/>
                          <a:cs typeface="Fira Sans Extra Condensed"/>
                          <a:sym typeface="Fira Sans Extra Condensed"/>
                        </a:rPr>
                        <a:t>hatbot systems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Venus has a beautiful name, but it’s hot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54125">
                <a:tc>
                  <a:txBody>
                    <a:bodyPr/>
                    <a:lstStyle/>
                    <a:p>
                      <a:pPr marL="0" lvl="0" indent="0" algn="ctr" rtl="0">
                        <a:spcBef>
                          <a:spcPts val="0"/>
                        </a:spcBef>
                        <a:spcAft>
                          <a:spcPts val="0"/>
                        </a:spcAft>
                        <a:buNone/>
                      </a:pPr>
                      <a:r>
                        <a:rPr lang="en-GB"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Decision support</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54125">
                <a:tc>
                  <a:txBody>
                    <a:bodyPr/>
                    <a:lstStyle/>
                    <a:p>
                      <a:pPr marL="0" lvl="0" indent="0" algn="ctr" rtl="0">
                        <a:spcBef>
                          <a:spcPts val="0"/>
                        </a:spcBef>
                        <a:spcAft>
                          <a:spcPts val="0"/>
                        </a:spcAft>
                        <a:buNone/>
                      </a:pPr>
                      <a:r>
                        <a:rPr lang="en-GB"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Customer recommendation engines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The Earth is the third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54125">
                <a:tc>
                  <a:txBody>
                    <a:bodyPr/>
                    <a:lstStyle/>
                    <a:p>
                      <a:pPr marL="0" lvl="0" indent="0" algn="ctr" rtl="0">
                        <a:spcBef>
                          <a:spcPts val="0"/>
                        </a:spcBef>
                        <a:spcAft>
                          <a:spcPts val="0"/>
                        </a:spcAft>
                        <a:buNone/>
                      </a:pPr>
                      <a:r>
                        <a:rPr lang="en-GB"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Customer churn modeling</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54125">
                <a:tc>
                  <a:txBody>
                    <a:bodyPr/>
                    <a:lstStyle/>
                    <a:p>
                      <a:pPr marL="0" lvl="0" indent="0" algn="ctr" rtl="0">
                        <a:spcBef>
                          <a:spcPts val="0"/>
                        </a:spcBef>
                        <a:spcAft>
                          <a:spcPts val="0"/>
                        </a:spcAft>
                        <a:buNone/>
                      </a:pPr>
                      <a:r>
                        <a:rPr lang="en-GB" sz="1600" b="1">
                          <a:solidFill>
                            <a:schemeClr val="accent2"/>
                          </a:solidFill>
                          <a:latin typeface="Fira Sans Extra Condensed"/>
                          <a:ea typeface="Fira Sans Extra Condensed"/>
                          <a:cs typeface="Fira Sans Extra Condensed"/>
                          <a:sym typeface="Fira Sans Extra Condensed"/>
                        </a:rPr>
                        <a:t>05</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6EAB8">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P</a:t>
                      </a:r>
                      <a:r>
                        <a:rPr lang="en-GB" sz="1600" b="1">
                          <a:solidFill>
                            <a:schemeClr val="lt1"/>
                          </a:solidFill>
                          <a:latin typeface="Fira Sans Extra Condensed"/>
                          <a:ea typeface="Fira Sans Extra Condensed"/>
                          <a:cs typeface="Fira Sans Extra Condensed"/>
                          <a:sym typeface="Fira Sans Extra Condensed"/>
                        </a:rPr>
                        <a:t>ricing strategies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r h="454125">
                <a:tc>
                  <a:txBody>
                    <a:bodyPr/>
                    <a:lstStyle/>
                    <a:p>
                      <a:pPr marL="0" lvl="0" indent="0" algn="ctr" rtl="0">
                        <a:spcBef>
                          <a:spcPts val="0"/>
                        </a:spcBef>
                        <a:spcAft>
                          <a:spcPts val="0"/>
                        </a:spcAft>
                        <a:buNone/>
                      </a:pPr>
                      <a:r>
                        <a:rPr lang="en-GB" sz="1600" b="1">
                          <a:solidFill>
                            <a:schemeClr val="accent1"/>
                          </a:solidFill>
                          <a:latin typeface="Fira Sans Extra Condensed"/>
                          <a:ea typeface="Fira Sans Extra Condensed"/>
                          <a:cs typeface="Fira Sans Extra Condensed"/>
                          <a:sym typeface="Fira Sans Extra Condensed"/>
                        </a:rPr>
                        <a:t>06</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Customer segmentation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r>
              <a:tr h="454125">
                <a:tc>
                  <a:txBody>
                    <a:bodyPr/>
                    <a:lstStyle/>
                    <a:p>
                      <a:pPr marL="0" lvl="0" indent="0" algn="ctr" rtl="0">
                        <a:spcBef>
                          <a:spcPts val="0"/>
                        </a:spcBef>
                        <a:spcAft>
                          <a:spcPts val="0"/>
                        </a:spcAft>
                        <a:buNone/>
                      </a:pPr>
                      <a:r>
                        <a:rPr lang="en-GB" sz="1600" b="1">
                          <a:solidFill>
                            <a:schemeClr val="accent4"/>
                          </a:solidFill>
                          <a:latin typeface="Fira Sans Extra Condensed"/>
                          <a:ea typeface="Fira Sans Extra Condensed"/>
                          <a:cs typeface="Fira Sans Extra Condensed"/>
                          <a:sym typeface="Fira Sans Extra Condensed"/>
                        </a:rPr>
                        <a:t>07</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GB" sz="1600" b="1">
                          <a:solidFill>
                            <a:schemeClr val="lt1"/>
                          </a:solidFill>
                          <a:latin typeface="Fira Sans Extra Condensed"/>
                          <a:ea typeface="Fira Sans Extra Condensed"/>
                          <a:cs typeface="Fira Sans Extra Condensed"/>
                          <a:sym typeface="Fira Sans Extra Condensed"/>
                        </a:rPr>
                        <a:t>Image classification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a:solidFill>
                            <a:schemeClr val="dk1"/>
                          </a:solidFill>
                          <a:latin typeface="Roboto"/>
                          <a:ea typeface="Roboto"/>
                          <a:cs typeface="Roboto"/>
                          <a:sym typeface="Roboto"/>
                        </a:rPr>
                        <a:t>Pluto is now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198" name="Shape 2198"/>
        <p:cNvGrpSpPr/>
        <p:nvPr/>
      </p:nvGrpSpPr>
      <p:grpSpPr>
        <a:xfrm>
          <a:off x="0" y="0"/>
          <a:ext cx="0" cy="0"/>
          <a:chOff x="0" y="0"/>
          <a:chExt cx="0" cy="0"/>
        </a:xfrm>
      </p:grpSpPr>
      <p:cxnSp>
        <p:nvCxnSpPr>
          <p:cNvPr id="2199" name="Google Shape;2199;p43"/>
          <p:cNvCxnSpPr>
            <a:stCxn id="2200" idx="3"/>
            <a:endCxn id="2201" idx="0"/>
          </p:cNvCxnSpPr>
          <p:nvPr/>
        </p:nvCxnSpPr>
        <p:spPr>
          <a:xfrm>
            <a:off x="2406040" y="1723050"/>
            <a:ext cx="5306400" cy="715200"/>
          </a:xfrm>
          <a:prstGeom prst="bentConnector2">
            <a:avLst/>
          </a:prstGeom>
          <a:noFill/>
          <a:ln w="9525" cap="flat" cmpd="sng">
            <a:solidFill>
              <a:schemeClr val="dk2"/>
            </a:solidFill>
            <a:prstDash val="solid"/>
            <a:round/>
            <a:headEnd type="none" w="med" len="med"/>
            <a:tailEnd type="triangle" w="med" len="med"/>
          </a:ln>
        </p:spPr>
      </p:cxnSp>
      <p:cxnSp>
        <p:nvCxnSpPr>
          <p:cNvPr id="2202" name="Google Shape;2202;p43"/>
          <p:cNvCxnSpPr>
            <a:stCxn id="2203" idx="1"/>
            <a:endCxn id="2204" idx="2"/>
          </p:cNvCxnSpPr>
          <p:nvPr/>
        </p:nvCxnSpPr>
        <p:spPr>
          <a:xfrm rot="10800000">
            <a:off x="1431538" y="3265150"/>
            <a:ext cx="5306400" cy="736800"/>
          </a:xfrm>
          <a:prstGeom prst="bentConnector2">
            <a:avLst/>
          </a:prstGeom>
          <a:noFill/>
          <a:ln w="9525" cap="flat" cmpd="sng">
            <a:solidFill>
              <a:schemeClr val="dk2"/>
            </a:solidFill>
            <a:prstDash val="solid"/>
            <a:round/>
            <a:headEnd type="none" w="med" len="med"/>
            <a:tailEnd type="triangle" w="med" len="med"/>
          </a:ln>
        </p:spPr>
      </p:cxnSp>
      <p:sp>
        <p:nvSpPr>
          <p:cNvPr id="2205" name="Google Shape;2205;p43"/>
          <p:cNvSpPr/>
          <p:nvPr/>
        </p:nvSpPr>
        <p:spPr>
          <a:xfrm>
            <a:off x="3082350" y="1752675"/>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43"/>
          <p:cNvSpPr/>
          <p:nvPr/>
        </p:nvSpPr>
        <p:spPr>
          <a:xfrm>
            <a:off x="3898138" y="1126300"/>
            <a:ext cx="1347900" cy="134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43"/>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2208" name="Google Shape;2208;p43"/>
          <p:cNvGrpSpPr/>
          <p:nvPr/>
        </p:nvGrpSpPr>
        <p:grpSpPr>
          <a:xfrm>
            <a:off x="4076706" y="1296659"/>
            <a:ext cx="990758" cy="1007202"/>
            <a:chOff x="5142325" y="1951175"/>
            <a:chExt cx="1293925" cy="1315400"/>
          </a:xfrm>
        </p:grpSpPr>
        <p:sp>
          <p:nvSpPr>
            <p:cNvPr id="2209" name="Google Shape;2209;p43"/>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43"/>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43"/>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43"/>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43"/>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43"/>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43"/>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43"/>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43"/>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43"/>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43"/>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43"/>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43"/>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43"/>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43"/>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43"/>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43"/>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43"/>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43"/>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43"/>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43"/>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43"/>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43"/>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43"/>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43"/>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43"/>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43"/>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43"/>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43"/>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43"/>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43"/>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43"/>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43"/>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43"/>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43"/>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43"/>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5" name="Google Shape;2245;p43"/>
          <p:cNvGrpSpPr/>
          <p:nvPr/>
        </p:nvGrpSpPr>
        <p:grpSpPr>
          <a:xfrm>
            <a:off x="3597664" y="2893830"/>
            <a:ext cx="1948882" cy="824600"/>
            <a:chOff x="457200" y="959300"/>
            <a:chExt cx="2061000" cy="824600"/>
          </a:xfrm>
        </p:grpSpPr>
        <p:sp>
          <p:nvSpPr>
            <p:cNvPr id="2246" name="Google Shape;2246;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latin typeface="Fira Sans Extra Condensed"/>
                  <a:ea typeface="Fira Sans Extra Condensed"/>
                  <a:cs typeface="Fira Sans Extra Condensed"/>
                  <a:sym typeface="Fira Sans Extra Condensed"/>
                </a:rPr>
                <a:t>Learning system</a:t>
              </a:r>
              <a:endParaRPr sz="2100" b="1">
                <a:solidFill>
                  <a:srgbClr val="000000"/>
                </a:solidFill>
                <a:latin typeface="Fira Sans Extra Condensed"/>
                <a:ea typeface="Fira Sans Extra Condensed"/>
                <a:cs typeface="Fira Sans Extra Condensed"/>
                <a:sym typeface="Fira Sans Extra Condensed"/>
              </a:endParaRPr>
            </a:p>
          </p:txBody>
        </p:sp>
        <p:sp>
          <p:nvSpPr>
            <p:cNvPr id="2247" name="Google Shape;2247;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2248" name="Google Shape;2248;p43"/>
          <p:cNvGrpSpPr/>
          <p:nvPr/>
        </p:nvGrpSpPr>
        <p:grpSpPr>
          <a:xfrm>
            <a:off x="457202" y="2440522"/>
            <a:ext cx="1948882" cy="824600"/>
            <a:chOff x="457200" y="959300"/>
            <a:chExt cx="2061000" cy="824600"/>
          </a:xfrm>
        </p:grpSpPr>
        <p:sp>
          <p:nvSpPr>
            <p:cNvPr id="2249" name="Google Shape;2249;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204" name="Google Shape;2204;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It’s the farthest planet from the Sun</a:t>
              </a:r>
              <a:endParaRPr>
                <a:latin typeface="Roboto"/>
                <a:ea typeface="Roboto"/>
                <a:cs typeface="Roboto"/>
                <a:sym typeface="Roboto"/>
              </a:endParaRPr>
            </a:p>
          </p:txBody>
        </p:sp>
      </p:grpSp>
      <p:grpSp>
        <p:nvGrpSpPr>
          <p:cNvPr id="2250" name="Google Shape;2250;p43"/>
          <p:cNvGrpSpPr/>
          <p:nvPr/>
        </p:nvGrpSpPr>
        <p:grpSpPr>
          <a:xfrm>
            <a:off x="6737906" y="2438272"/>
            <a:ext cx="1948882" cy="824600"/>
            <a:chOff x="457200" y="2087425"/>
            <a:chExt cx="2061000" cy="824600"/>
          </a:xfrm>
        </p:grpSpPr>
        <p:sp>
          <p:nvSpPr>
            <p:cNvPr id="2201" name="Google Shape;2201;p4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251" name="Google Shape;2251;p4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200" name="Google Shape;2200;p43"/>
          <p:cNvSpPr/>
          <p:nvPr/>
        </p:nvSpPr>
        <p:spPr>
          <a:xfrm>
            <a:off x="457240" y="1575450"/>
            <a:ext cx="19488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Input data</a:t>
            </a:r>
            <a:endParaRPr>
              <a:solidFill>
                <a:schemeClr val="lt1"/>
              </a:solidFill>
            </a:endParaRPr>
          </a:p>
        </p:txBody>
      </p:sp>
      <p:sp>
        <p:nvSpPr>
          <p:cNvPr id="2203" name="Google Shape;2203;p43"/>
          <p:cNvSpPr/>
          <p:nvPr/>
        </p:nvSpPr>
        <p:spPr>
          <a:xfrm>
            <a:off x="6737938" y="3854350"/>
            <a:ext cx="19488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Output data</a:t>
            </a:r>
            <a:endParaRPr>
              <a:solidFill>
                <a:schemeClr val="lt1"/>
              </a:solidFill>
            </a:endParaRPr>
          </a:p>
        </p:txBody>
      </p:sp>
      <p:cxnSp>
        <p:nvCxnSpPr>
          <p:cNvPr id="2252" name="Google Shape;2252;p43"/>
          <p:cNvCxnSpPr>
            <a:stCxn id="2200" idx="2"/>
            <a:endCxn id="2249" idx="0"/>
          </p:cNvCxnSpPr>
          <p:nvPr/>
        </p:nvCxnSpPr>
        <p:spPr>
          <a:xfrm rot="-5400000" flipH="1">
            <a:off x="1146940" y="2155350"/>
            <a:ext cx="570000" cy="600"/>
          </a:xfrm>
          <a:prstGeom prst="bentConnector3">
            <a:avLst>
              <a:gd name="adj1" fmla="val 49989"/>
            </a:avLst>
          </a:prstGeom>
          <a:noFill/>
          <a:ln w="9525" cap="flat" cmpd="sng">
            <a:solidFill>
              <a:schemeClr val="dk2"/>
            </a:solidFill>
            <a:prstDash val="solid"/>
            <a:round/>
            <a:headEnd type="none" w="med" len="med"/>
            <a:tailEnd type="oval" w="med" len="med"/>
          </a:ln>
        </p:spPr>
      </p:cxnSp>
      <p:cxnSp>
        <p:nvCxnSpPr>
          <p:cNvPr id="2253" name="Google Shape;2253;p43"/>
          <p:cNvCxnSpPr>
            <a:stCxn id="2203" idx="0"/>
            <a:endCxn id="2251" idx="2"/>
          </p:cNvCxnSpPr>
          <p:nvPr/>
        </p:nvCxnSpPr>
        <p:spPr>
          <a:xfrm rot="-5400000">
            <a:off x="7416838" y="3558250"/>
            <a:ext cx="591600" cy="600"/>
          </a:xfrm>
          <a:prstGeom prst="bentConnector3">
            <a:avLst>
              <a:gd name="adj1" fmla="val 4999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8" name="Google Shape;2258;p4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sp>
        <p:nvSpPr>
          <p:cNvPr id="2259" name="Google Shape;2259;p44"/>
          <p:cNvSpPr/>
          <p:nvPr/>
        </p:nvSpPr>
        <p:spPr>
          <a:xfrm>
            <a:off x="4876800" y="2562225"/>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44"/>
          <p:cNvSpPr/>
          <p:nvPr/>
        </p:nvSpPr>
        <p:spPr>
          <a:xfrm>
            <a:off x="457175" y="2562225"/>
            <a:ext cx="3819600" cy="2169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1" name="Google Shape;2261;p44"/>
          <p:cNvGrpSpPr/>
          <p:nvPr/>
        </p:nvGrpSpPr>
        <p:grpSpPr>
          <a:xfrm>
            <a:off x="695359" y="2842976"/>
            <a:ext cx="3343229" cy="1488799"/>
            <a:chOff x="695359" y="2302076"/>
            <a:chExt cx="3343229" cy="1488799"/>
          </a:xfrm>
        </p:grpSpPr>
        <p:sp>
          <p:nvSpPr>
            <p:cNvPr id="2262"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Efficiency data </a:t>
              </a:r>
              <a:r>
                <a:rPr lang="en-GB">
                  <a:latin typeface="Roboto"/>
                  <a:ea typeface="Roboto"/>
                  <a:cs typeface="Roboto"/>
                  <a:sym typeface="Roboto"/>
                </a:rPr>
                <a:t>managing </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Continuous improvement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Lots of applications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Trend identification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Pattern identification</a:t>
              </a:r>
              <a:endParaRPr>
                <a:latin typeface="Roboto"/>
                <a:ea typeface="Roboto"/>
                <a:cs typeface="Roboto"/>
                <a:sym typeface="Roboto"/>
              </a:endParaRPr>
            </a:p>
          </p:txBody>
        </p:sp>
      </p:grpSp>
      <p:grpSp>
        <p:nvGrpSpPr>
          <p:cNvPr id="2264" name="Google Shape;2264;p44"/>
          <p:cNvGrpSpPr/>
          <p:nvPr/>
        </p:nvGrpSpPr>
        <p:grpSpPr>
          <a:xfrm>
            <a:off x="5114996" y="2842976"/>
            <a:ext cx="3343204" cy="1488799"/>
            <a:chOff x="5114996" y="2302076"/>
            <a:chExt cx="3343204" cy="1488799"/>
          </a:xfrm>
        </p:grpSpPr>
        <p:sp>
          <p:nvSpPr>
            <p:cNvPr id="2265" name="Google Shape;2265;p44"/>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Disadvantages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6" name="Google Shape;2266;p44"/>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a:latin typeface="Roboto"/>
                  <a:ea typeface="Roboto"/>
                  <a:cs typeface="Roboto"/>
                  <a:sym typeface="Roboto"/>
                </a:rPr>
                <a:t>Data acquisition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Time and space</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Time-consuming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High error possibilities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GB">
                  <a:latin typeface="Roboto"/>
                  <a:ea typeface="Roboto"/>
                  <a:cs typeface="Roboto"/>
                  <a:sym typeface="Roboto"/>
                </a:rPr>
                <a:t>Algorithm</a:t>
              </a:r>
              <a:r>
                <a:rPr lang="en-GB">
                  <a:latin typeface="Roboto"/>
                  <a:ea typeface="Roboto"/>
                  <a:cs typeface="Roboto"/>
                  <a:sym typeface="Roboto"/>
                </a:rPr>
                <a:t> selection</a:t>
              </a:r>
              <a:endParaRPr>
                <a:latin typeface="Roboto"/>
                <a:ea typeface="Roboto"/>
                <a:cs typeface="Roboto"/>
                <a:sym typeface="Roboto"/>
              </a:endParaRPr>
            </a:p>
          </p:txBody>
        </p:sp>
      </p:grpSp>
      <p:grpSp>
        <p:nvGrpSpPr>
          <p:cNvPr id="2267" name="Google Shape;2267;p44"/>
          <p:cNvGrpSpPr/>
          <p:nvPr/>
        </p:nvGrpSpPr>
        <p:grpSpPr>
          <a:xfrm>
            <a:off x="3708933" y="2758042"/>
            <a:ext cx="339253" cy="339253"/>
            <a:chOff x="1492675" y="4992125"/>
            <a:chExt cx="481825" cy="481825"/>
          </a:xfrm>
        </p:grpSpPr>
        <p:sp>
          <p:nvSpPr>
            <p:cNvPr id="2268" name="Google Shape;226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9" name="Google Shape;226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70" name="Google Shape;2270;p44"/>
          <p:cNvGrpSpPr/>
          <p:nvPr/>
        </p:nvGrpSpPr>
        <p:grpSpPr>
          <a:xfrm>
            <a:off x="8118950" y="2758042"/>
            <a:ext cx="339253" cy="339253"/>
            <a:chOff x="2085525" y="4992125"/>
            <a:chExt cx="481825" cy="481825"/>
          </a:xfrm>
        </p:grpSpPr>
        <p:sp>
          <p:nvSpPr>
            <p:cNvPr id="2271" name="Google Shape;227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2" name="Google Shape;227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73" name="Google Shape;2273;p44"/>
          <p:cNvSpPr/>
          <p:nvPr/>
        </p:nvSpPr>
        <p:spPr>
          <a:xfrm>
            <a:off x="1219200" y="1200075"/>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44"/>
          <p:cNvSpPr txBox="1"/>
          <p:nvPr/>
        </p:nvSpPr>
        <p:spPr>
          <a:xfrm>
            <a:off x="2202450" y="1296550"/>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Fira Sans Extra Condensed"/>
                <a:ea typeface="Fira Sans Extra Condensed"/>
                <a:cs typeface="Fira Sans Extra Condensed"/>
                <a:sym typeface="Fira Sans Extra Condensed"/>
              </a:rPr>
              <a:t>Machine learning advantages vs disadvantages</a:t>
            </a:r>
            <a:endParaRPr sz="1800" b="1">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stCxn id="2273" idx="2"/>
            <a:endCxn id="2260" idx="0"/>
          </p:cNvCxnSpPr>
          <p:nvPr/>
        </p:nvCxnSpPr>
        <p:spPr>
          <a:xfrm rot="5400000">
            <a:off x="3057600" y="1041975"/>
            <a:ext cx="829800" cy="2211000"/>
          </a:xfrm>
          <a:prstGeom prst="bentConnector3">
            <a:avLst>
              <a:gd name="adj1" fmla="val 49991"/>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H="1">
            <a:off x="5267400" y="1043175"/>
            <a:ext cx="829800" cy="2208600"/>
          </a:xfrm>
          <a:prstGeom prst="bentConnector3">
            <a:avLst>
              <a:gd name="adj1" fmla="val 49991"/>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388734" y="893408"/>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31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45"/>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2316" name="Google Shape;2316;p45"/>
          <p:cNvGrpSpPr/>
          <p:nvPr/>
        </p:nvGrpSpPr>
        <p:grpSpPr>
          <a:xfrm>
            <a:off x="6629400" y="934075"/>
            <a:ext cx="2057400" cy="1081675"/>
            <a:chOff x="6629400" y="934075"/>
            <a:chExt cx="2057400" cy="108167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Analytical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19" name="Google Shape;2319;p45"/>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320" name="Google Shape;2320;p45"/>
          <p:cNvGrpSpPr/>
          <p:nvPr/>
        </p:nvGrpSpPr>
        <p:grpSpPr>
          <a:xfrm>
            <a:off x="3543300" y="934075"/>
            <a:ext cx="2057411" cy="1083827"/>
            <a:chOff x="3543300" y="934075"/>
            <a:chExt cx="2057411" cy="1083827"/>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Choose algorithm</a:t>
              </a:r>
              <a:endParaRPr sz="1800" b="1">
                <a:solidFill>
                  <a:srgbClr val="000000"/>
                </a:solidFill>
                <a:latin typeface="Fira Sans Extra Condensed"/>
                <a:ea typeface="Fira Sans Extra Condensed"/>
                <a:cs typeface="Fira Sans Extra Condensed"/>
                <a:sym typeface="Fira Sans Extra Condensed"/>
              </a:endParaRPr>
            </a:p>
          </p:txBody>
        </p:sp>
        <p:sp>
          <p:nvSpPr>
            <p:cNvPr id="2323" name="Google Shape;2323;p45"/>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324" name="Google Shape;2324;p45"/>
          <p:cNvGrpSpPr/>
          <p:nvPr/>
        </p:nvGrpSpPr>
        <p:grpSpPr>
          <a:xfrm>
            <a:off x="457201" y="934075"/>
            <a:ext cx="2057400" cy="1083825"/>
            <a:chOff x="457201" y="934075"/>
            <a:chExt cx="2057400" cy="1083825"/>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Identify data</a:t>
              </a:r>
              <a:endParaRPr sz="1800" b="1">
                <a:solidFill>
                  <a:srgbClr val="000000"/>
                </a:solidFill>
                <a:latin typeface="Fira Sans Extra Condensed"/>
                <a:ea typeface="Fira Sans Extra Condensed"/>
                <a:cs typeface="Fira Sans Extra Condensed"/>
                <a:sym typeface="Fira Sans Extra Condensed"/>
              </a:endParaRPr>
            </a:p>
          </p:txBody>
        </p:sp>
        <p:sp>
          <p:nvSpPr>
            <p:cNvPr id="2326" name="Google Shape;2326;p45"/>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Venus has a beautiful name, but it’s hot</a:t>
              </a:r>
              <a:endParaRPr>
                <a:latin typeface="Roboto"/>
                <a:ea typeface="Roboto"/>
                <a:cs typeface="Roboto"/>
                <a:sym typeface="Roboto"/>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0" name="Google Shape;2330;p45"/>
          <p:cNvGrpSpPr/>
          <p:nvPr/>
        </p:nvGrpSpPr>
        <p:grpSpPr>
          <a:xfrm>
            <a:off x="6629400" y="3005625"/>
            <a:ext cx="2057400" cy="1081675"/>
            <a:chOff x="6629400" y="3005625"/>
            <a:chExt cx="2057400" cy="108167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Run the model</a:t>
              </a:r>
              <a:endParaRPr sz="1800" b="1">
                <a:latin typeface="Fira Sans Extra Condensed"/>
                <a:ea typeface="Fira Sans Extra Condensed"/>
                <a:cs typeface="Fira Sans Extra Condensed"/>
                <a:sym typeface="Fira Sans Extra Condensed"/>
              </a:endParaRPr>
            </a:p>
          </p:txBody>
        </p:sp>
        <p:sp>
          <p:nvSpPr>
            <p:cNvPr id="2333" name="Google Shape;2333;p45"/>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Neptune is very far away from the Sun</a:t>
              </a:r>
              <a:endParaRPr>
                <a:latin typeface="Roboto"/>
                <a:ea typeface="Roboto"/>
                <a:cs typeface="Roboto"/>
                <a:sym typeface="Roboto"/>
              </a:endParaRPr>
            </a:p>
          </p:txBody>
        </p:sp>
      </p:grpSp>
      <p:grpSp>
        <p:nvGrpSpPr>
          <p:cNvPr id="2334" name="Google Shape;2334;p45"/>
          <p:cNvGrpSpPr/>
          <p:nvPr/>
        </p:nvGrpSpPr>
        <p:grpSpPr>
          <a:xfrm>
            <a:off x="457201" y="3005625"/>
            <a:ext cx="2057400" cy="1083825"/>
            <a:chOff x="457201" y="3005625"/>
            <a:chExt cx="2057400" cy="10838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36" name="Google Shape;2336;p45"/>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455" name="Shape 2455"/>
        <p:cNvGrpSpPr/>
        <p:nvPr/>
      </p:nvGrpSpPr>
      <p:grpSpPr>
        <a:xfrm>
          <a:off x="0" y="0"/>
          <a:ext cx="0" cy="0"/>
          <a:chOff x="0" y="0"/>
          <a:chExt cx="0" cy="0"/>
        </a:xfrm>
      </p:grpSpPr>
      <p:sp>
        <p:nvSpPr>
          <p:cNvPr id="2456" name="Google Shape;2456;p46"/>
          <p:cNvSpPr/>
          <p:nvPr/>
        </p:nvSpPr>
        <p:spPr>
          <a:xfrm>
            <a:off x="7010400" y="2493575"/>
            <a:ext cx="1676400" cy="8382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46"/>
          <p:cNvSpPr/>
          <p:nvPr/>
        </p:nvSpPr>
        <p:spPr>
          <a:xfrm>
            <a:off x="457200" y="2493575"/>
            <a:ext cx="1676400" cy="8382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46"/>
          <p:cNvSpPr/>
          <p:nvPr/>
        </p:nvSpPr>
        <p:spPr>
          <a:xfrm>
            <a:off x="3368513" y="3893763"/>
            <a:ext cx="838200" cy="838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46"/>
          <p:cNvSpPr/>
          <p:nvPr/>
        </p:nvSpPr>
        <p:spPr>
          <a:xfrm>
            <a:off x="3368513" y="1139863"/>
            <a:ext cx="838200" cy="8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46"/>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Machine Learning Infographics</a:t>
            </a:r>
            <a:endParaRPr lang="en-GB"/>
          </a:p>
        </p:txBody>
      </p:sp>
      <p:grpSp>
        <p:nvGrpSpPr>
          <p:cNvPr id="2461" name="Google Shape;2461;p46"/>
          <p:cNvGrpSpPr/>
          <p:nvPr/>
        </p:nvGrpSpPr>
        <p:grpSpPr>
          <a:xfrm>
            <a:off x="695825" y="1139863"/>
            <a:ext cx="1199150" cy="1301625"/>
            <a:chOff x="1183750" y="1120025"/>
            <a:chExt cx="1199150" cy="1301625"/>
          </a:xfrm>
        </p:grpSpPr>
        <p:sp>
          <p:nvSpPr>
            <p:cNvPr id="2462" name="Google Shape;2462;p46"/>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46"/>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46"/>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46"/>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46"/>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46"/>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46"/>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46"/>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46"/>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46"/>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46"/>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46"/>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46"/>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46"/>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46"/>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46"/>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46"/>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46"/>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46"/>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46"/>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46"/>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46"/>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46"/>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46"/>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46"/>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46"/>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46"/>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9" name="Google Shape;2489;p46"/>
          <p:cNvGrpSpPr/>
          <p:nvPr/>
        </p:nvGrpSpPr>
        <p:grpSpPr>
          <a:xfrm>
            <a:off x="3604778" y="4130225"/>
            <a:ext cx="365674" cy="365298"/>
            <a:chOff x="2418003" y="2287650"/>
            <a:chExt cx="365674" cy="365298"/>
          </a:xfrm>
        </p:grpSpPr>
        <p:sp>
          <p:nvSpPr>
            <p:cNvPr id="2490" name="Google Shape;2490;p46"/>
            <p:cNvSpPr/>
            <p:nvPr/>
          </p:nvSpPr>
          <p:spPr>
            <a:xfrm>
              <a:off x="2479080" y="2287650"/>
              <a:ext cx="245504" cy="279770"/>
            </a:xfrm>
            <a:custGeom>
              <a:avLst/>
              <a:gdLst/>
              <a:ahLst/>
              <a:cxnLst/>
              <a:rect l="l" t="t" r="r" b="b"/>
              <a:pathLst>
                <a:path w="7179" h="8181" extrusionOk="0">
                  <a:moveTo>
                    <a:pt x="3572" y="1"/>
                  </a:moveTo>
                  <a:cubicBezTo>
                    <a:pt x="3477" y="1"/>
                    <a:pt x="3382" y="36"/>
                    <a:pt x="3310" y="108"/>
                  </a:cubicBezTo>
                  <a:lnTo>
                    <a:pt x="167" y="3870"/>
                  </a:lnTo>
                  <a:cubicBezTo>
                    <a:pt x="0" y="4061"/>
                    <a:pt x="143" y="4370"/>
                    <a:pt x="405" y="4370"/>
                  </a:cubicBezTo>
                  <a:lnTo>
                    <a:pt x="1977" y="4370"/>
                  </a:lnTo>
                  <a:lnTo>
                    <a:pt x="1977" y="7871"/>
                  </a:lnTo>
                  <a:cubicBezTo>
                    <a:pt x="1977" y="8038"/>
                    <a:pt x="2120" y="8181"/>
                    <a:pt x="2286" y="8181"/>
                  </a:cubicBezTo>
                  <a:lnTo>
                    <a:pt x="4835" y="8181"/>
                  </a:lnTo>
                  <a:cubicBezTo>
                    <a:pt x="5001" y="8181"/>
                    <a:pt x="5168" y="8038"/>
                    <a:pt x="5144" y="7871"/>
                  </a:cubicBezTo>
                  <a:lnTo>
                    <a:pt x="5144" y="4370"/>
                  </a:lnTo>
                  <a:lnTo>
                    <a:pt x="6716" y="4370"/>
                  </a:lnTo>
                  <a:cubicBezTo>
                    <a:pt x="6733" y="4373"/>
                    <a:pt x="6751" y="4375"/>
                    <a:pt x="6767" y="4375"/>
                  </a:cubicBezTo>
                  <a:cubicBezTo>
                    <a:pt x="7024" y="4375"/>
                    <a:pt x="7179" y="4049"/>
                    <a:pt x="6978" y="3870"/>
                  </a:cubicBezTo>
                  <a:lnTo>
                    <a:pt x="3834" y="108"/>
                  </a:lnTo>
                  <a:cubicBezTo>
                    <a:pt x="3763" y="36"/>
                    <a:pt x="3668" y="1"/>
                    <a:pt x="3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46"/>
            <p:cNvSpPr/>
            <p:nvPr/>
          </p:nvSpPr>
          <p:spPr>
            <a:xfrm>
              <a:off x="2418003" y="2503060"/>
              <a:ext cx="365674" cy="149888"/>
            </a:xfrm>
            <a:custGeom>
              <a:avLst/>
              <a:gdLst/>
              <a:ahLst/>
              <a:cxnLst/>
              <a:rect l="l" t="t" r="r" b="b"/>
              <a:pathLst>
                <a:path w="10693" h="4383" extrusionOk="0">
                  <a:moveTo>
                    <a:pt x="333" y="0"/>
                  </a:moveTo>
                  <a:cubicBezTo>
                    <a:pt x="143" y="0"/>
                    <a:pt x="0" y="143"/>
                    <a:pt x="0" y="310"/>
                  </a:cubicBezTo>
                  <a:lnTo>
                    <a:pt x="0" y="3454"/>
                  </a:lnTo>
                  <a:cubicBezTo>
                    <a:pt x="0" y="3954"/>
                    <a:pt x="429" y="4382"/>
                    <a:pt x="953" y="4382"/>
                  </a:cubicBezTo>
                  <a:lnTo>
                    <a:pt x="9740" y="4382"/>
                  </a:lnTo>
                  <a:cubicBezTo>
                    <a:pt x="10264" y="4382"/>
                    <a:pt x="10693" y="3954"/>
                    <a:pt x="10693" y="3454"/>
                  </a:cubicBezTo>
                  <a:lnTo>
                    <a:pt x="10693" y="310"/>
                  </a:lnTo>
                  <a:cubicBezTo>
                    <a:pt x="10693" y="143"/>
                    <a:pt x="10550" y="0"/>
                    <a:pt x="10383" y="0"/>
                  </a:cubicBezTo>
                  <a:lnTo>
                    <a:pt x="9121" y="0"/>
                  </a:lnTo>
                  <a:cubicBezTo>
                    <a:pt x="8954" y="0"/>
                    <a:pt x="8811" y="143"/>
                    <a:pt x="8811" y="310"/>
                  </a:cubicBezTo>
                  <a:lnTo>
                    <a:pt x="8811" y="2501"/>
                  </a:lnTo>
                  <a:lnTo>
                    <a:pt x="1881" y="2501"/>
                  </a:lnTo>
                  <a:lnTo>
                    <a:pt x="1881" y="310"/>
                  </a:lnTo>
                  <a:cubicBezTo>
                    <a:pt x="1905" y="143"/>
                    <a:pt x="1739" y="0"/>
                    <a:pt x="1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2" name="Google Shape;2492;p46"/>
          <p:cNvGrpSpPr/>
          <p:nvPr/>
        </p:nvGrpSpPr>
        <p:grpSpPr>
          <a:xfrm>
            <a:off x="3608423" y="1379769"/>
            <a:ext cx="358390" cy="358390"/>
            <a:chOff x="3209573" y="3461582"/>
            <a:chExt cx="358390" cy="358390"/>
          </a:xfrm>
        </p:grpSpPr>
        <p:sp>
          <p:nvSpPr>
            <p:cNvPr id="2493" name="Google Shape;2493;p46"/>
            <p:cNvSpPr/>
            <p:nvPr/>
          </p:nvSpPr>
          <p:spPr>
            <a:xfrm>
              <a:off x="3269247" y="3461582"/>
              <a:ext cx="239041" cy="274914"/>
            </a:xfrm>
            <a:custGeom>
              <a:avLst/>
              <a:gdLst/>
              <a:ahLst/>
              <a:cxnLst/>
              <a:rect l="l" t="t" r="r" b="b"/>
              <a:pathLst>
                <a:path w="6990" h="8039" extrusionOk="0">
                  <a:moveTo>
                    <a:pt x="2257" y="1"/>
                  </a:moveTo>
                  <a:cubicBezTo>
                    <a:pt x="2090" y="1"/>
                    <a:pt x="1947" y="144"/>
                    <a:pt x="1947" y="311"/>
                  </a:cubicBezTo>
                  <a:lnTo>
                    <a:pt x="1947" y="3740"/>
                  </a:lnTo>
                  <a:lnTo>
                    <a:pt x="423" y="3740"/>
                  </a:lnTo>
                  <a:cubicBezTo>
                    <a:pt x="413" y="3739"/>
                    <a:pt x="404" y="3739"/>
                    <a:pt x="394" y="3739"/>
                  </a:cubicBezTo>
                  <a:cubicBezTo>
                    <a:pt x="128" y="3739"/>
                    <a:pt x="1" y="4056"/>
                    <a:pt x="185" y="4240"/>
                  </a:cubicBezTo>
                  <a:lnTo>
                    <a:pt x="3281" y="7931"/>
                  </a:lnTo>
                  <a:cubicBezTo>
                    <a:pt x="3340" y="8003"/>
                    <a:pt x="3424" y="8038"/>
                    <a:pt x="3510" y="8038"/>
                  </a:cubicBezTo>
                  <a:cubicBezTo>
                    <a:pt x="3596" y="8038"/>
                    <a:pt x="3685" y="8003"/>
                    <a:pt x="3757" y="7931"/>
                  </a:cubicBezTo>
                  <a:lnTo>
                    <a:pt x="6829" y="4240"/>
                  </a:lnTo>
                  <a:cubicBezTo>
                    <a:pt x="6990" y="4056"/>
                    <a:pt x="6862" y="3739"/>
                    <a:pt x="6617" y="3739"/>
                  </a:cubicBezTo>
                  <a:cubicBezTo>
                    <a:pt x="6609" y="3739"/>
                    <a:pt x="6600" y="3739"/>
                    <a:pt x="6591" y="3740"/>
                  </a:cubicBezTo>
                  <a:lnTo>
                    <a:pt x="5043" y="3740"/>
                  </a:lnTo>
                  <a:lnTo>
                    <a:pt x="5043" y="311"/>
                  </a:lnTo>
                  <a:cubicBezTo>
                    <a:pt x="5043" y="144"/>
                    <a:pt x="4924" y="1"/>
                    <a:pt x="4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46"/>
            <p:cNvSpPr/>
            <p:nvPr/>
          </p:nvSpPr>
          <p:spPr>
            <a:xfrm>
              <a:off x="3209573" y="3673333"/>
              <a:ext cx="358390" cy="146639"/>
            </a:xfrm>
            <a:custGeom>
              <a:avLst/>
              <a:gdLst/>
              <a:ahLst/>
              <a:cxnLst/>
              <a:rect l="l" t="t" r="r" b="b"/>
              <a:pathLst>
                <a:path w="10480" h="4288" extrusionOk="0">
                  <a:moveTo>
                    <a:pt x="310" y="1"/>
                  </a:moveTo>
                  <a:cubicBezTo>
                    <a:pt x="144" y="1"/>
                    <a:pt x="1" y="120"/>
                    <a:pt x="1" y="286"/>
                  </a:cubicBezTo>
                  <a:lnTo>
                    <a:pt x="1" y="3358"/>
                  </a:lnTo>
                  <a:cubicBezTo>
                    <a:pt x="1" y="3882"/>
                    <a:pt x="429" y="4287"/>
                    <a:pt x="930" y="4287"/>
                  </a:cubicBezTo>
                  <a:lnTo>
                    <a:pt x="9574" y="4287"/>
                  </a:lnTo>
                  <a:cubicBezTo>
                    <a:pt x="10074" y="4287"/>
                    <a:pt x="10479" y="3882"/>
                    <a:pt x="10479" y="3358"/>
                  </a:cubicBezTo>
                  <a:lnTo>
                    <a:pt x="10479" y="310"/>
                  </a:lnTo>
                  <a:cubicBezTo>
                    <a:pt x="10479" y="144"/>
                    <a:pt x="10360" y="1"/>
                    <a:pt x="10193" y="1"/>
                  </a:cubicBezTo>
                  <a:lnTo>
                    <a:pt x="8931" y="1"/>
                  </a:lnTo>
                  <a:cubicBezTo>
                    <a:pt x="8765" y="1"/>
                    <a:pt x="8645" y="120"/>
                    <a:pt x="8645" y="286"/>
                  </a:cubicBezTo>
                  <a:lnTo>
                    <a:pt x="8645" y="2454"/>
                  </a:lnTo>
                  <a:lnTo>
                    <a:pt x="1834" y="2454"/>
                  </a:lnTo>
                  <a:lnTo>
                    <a:pt x="1834" y="286"/>
                  </a:lnTo>
                  <a:cubicBezTo>
                    <a:pt x="1834" y="120"/>
                    <a:pt x="1692" y="1"/>
                    <a:pt x="1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5" name="Google Shape;2495;p46"/>
          <p:cNvSpPr txBox="1"/>
          <p:nvPr/>
        </p:nvSpPr>
        <p:spPr>
          <a:xfrm>
            <a:off x="5715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496" name="Google Shape;2496;p46"/>
          <p:cNvGrpSpPr/>
          <p:nvPr/>
        </p:nvGrpSpPr>
        <p:grpSpPr>
          <a:xfrm>
            <a:off x="4327663" y="1222250"/>
            <a:ext cx="2057400" cy="673400"/>
            <a:chOff x="4327663" y="1222250"/>
            <a:chExt cx="2057400" cy="673400"/>
          </a:xfrm>
        </p:grpSpPr>
        <p:sp>
          <p:nvSpPr>
            <p:cNvPr id="2497" name="Google Shape;2497;p46"/>
            <p:cNvSpPr txBox="1"/>
            <p:nvPr/>
          </p:nvSpPr>
          <p:spPr>
            <a:xfrm>
              <a:off x="4327663" y="12222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Input data</a:t>
              </a:r>
              <a:endParaRPr sz="1800" b="1">
                <a:solidFill>
                  <a:srgbClr val="000000"/>
                </a:solidFill>
                <a:latin typeface="Fira Sans Extra Condensed"/>
                <a:ea typeface="Fira Sans Extra Condensed"/>
                <a:cs typeface="Fira Sans Extra Condensed"/>
                <a:sym typeface="Fira Sans Extra Condensed"/>
              </a:endParaRPr>
            </a:p>
          </p:txBody>
        </p:sp>
        <p:sp>
          <p:nvSpPr>
            <p:cNvPr id="2498" name="Google Shape;2498;p46"/>
            <p:cNvSpPr txBox="1"/>
            <p:nvPr/>
          </p:nvSpPr>
          <p:spPr>
            <a:xfrm>
              <a:off x="4327663" y="15638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2499" name="Google Shape;2499;p46"/>
          <p:cNvGrpSpPr/>
          <p:nvPr/>
        </p:nvGrpSpPr>
        <p:grpSpPr>
          <a:xfrm>
            <a:off x="4327663" y="3976175"/>
            <a:ext cx="2057400" cy="673400"/>
            <a:chOff x="4327663" y="3976175"/>
            <a:chExt cx="2057400" cy="673400"/>
          </a:xfrm>
        </p:grpSpPr>
        <p:sp>
          <p:nvSpPr>
            <p:cNvPr id="2500" name="Google Shape;2500;p46"/>
            <p:cNvSpPr txBox="1"/>
            <p:nvPr/>
          </p:nvSpPr>
          <p:spPr>
            <a:xfrm>
              <a:off x="4327663" y="3976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501" name="Google Shape;2501;p46"/>
            <p:cNvSpPr txBox="1"/>
            <p:nvPr/>
          </p:nvSpPr>
          <p:spPr>
            <a:xfrm>
              <a:off x="4327663" y="4317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502" name="Google Shape;2502;p46"/>
          <p:cNvSpPr txBox="1"/>
          <p:nvPr/>
        </p:nvSpPr>
        <p:spPr>
          <a:xfrm>
            <a:off x="71247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a:ea typeface="Fira Sans Extra Condensed"/>
                <a:cs typeface="Fira Sans Extra Condensed"/>
                <a:sym typeface="Fira Sans Extra Condensed"/>
              </a:rPr>
              <a:t>Algorithms + techniques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503" name="Google Shape;2503;p46"/>
          <p:cNvGrpSpPr/>
          <p:nvPr/>
        </p:nvGrpSpPr>
        <p:grpSpPr>
          <a:xfrm>
            <a:off x="3145437" y="2398525"/>
            <a:ext cx="3450550" cy="1088388"/>
            <a:chOff x="3145437" y="2398525"/>
            <a:chExt cx="3450550" cy="1088388"/>
          </a:xfrm>
        </p:grpSpPr>
        <p:sp>
          <p:nvSpPr>
            <p:cNvPr id="2504" name="Google Shape;2504;p46"/>
            <p:cNvSpPr txBox="1"/>
            <p:nvPr/>
          </p:nvSpPr>
          <p:spPr>
            <a:xfrm>
              <a:off x="314543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Relationships</a:t>
              </a:r>
              <a:endParaRPr>
                <a:latin typeface="Roboto"/>
                <a:ea typeface="Roboto"/>
                <a:cs typeface="Roboto"/>
                <a:sym typeface="Roboto"/>
              </a:endParaRPr>
            </a:p>
          </p:txBody>
        </p:sp>
        <p:sp>
          <p:nvSpPr>
            <p:cNvPr id="2505" name="Google Shape;2505;p46"/>
            <p:cNvSpPr txBox="1"/>
            <p:nvPr/>
          </p:nvSpPr>
          <p:spPr>
            <a:xfrm>
              <a:off x="514818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Patterns</a:t>
              </a:r>
              <a:endParaRPr>
                <a:latin typeface="Roboto"/>
                <a:ea typeface="Roboto"/>
                <a:cs typeface="Roboto"/>
                <a:sym typeface="Roboto"/>
              </a:endParaRPr>
            </a:p>
          </p:txBody>
        </p:sp>
        <p:sp>
          <p:nvSpPr>
            <p:cNvPr id="2506" name="Google Shape;2506;p46"/>
            <p:cNvSpPr txBox="1"/>
            <p:nvPr/>
          </p:nvSpPr>
          <p:spPr>
            <a:xfrm>
              <a:off x="314543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Dependencies</a:t>
              </a:r>
              <a:endParaRPr>
                <a:latin typeface="Roboto"/>
                <a:ea typeface="Roboto"/>
                <a:cs typeface="Roboto"/>
                <a:sym typeface="Roboto"/>
              </a:endParaRPr>
            </a:p>
          </p:txBody>
        </p:sp>
        <p:sp>
          <p:nvSpPr>
            <p:cNvPr id="2507" name="Google Shape;2507;p46"/>
            <p:cNvSpPr txBox="1"/>
            <p:nvPr/>
          </p:nvSpPr>
          <p:spPr>
            <a:xfrm>
              <a:off x="514818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Structures</a:t>
              </a:r>
              <a:endParaRPr>
                <a:latin typeface="Roboto"/>
                <a:ea typeface="Roboto"/>
                <a:cs typeface="Roboto"/>
                <a:sym typeface="Roboto"/>
              </a:endParaRPr>
            </a:p>
          </p:txBody>
        </p:sp>
      </p:grpSp>
      <p:grpSp>
        <p:nvGrpSpPr>
          <p:cNvPr id="2508" name="Google Shape;2508;p46"/>
          <p:cNvGrpSpPr/>
          <p:nvPr/>
        </p:nvGrpSpPr>
        <p:grpSpPr>
          <a:xfrm>
            <a:off x="3198063" y="2369213"/>
            <a:ext cx="3410100" cy="1133400"/>
            <a:chOff x="3286125" y="2433675"/>
            <a:chExt cx="3410100" cy="1133400"/>
          </a:xfrm>
        </p:grpSpPr>
        <p:cxnSp>
          <p:nvCxnSpPr>
            <p:cNvPr id="2509" name="Google Shape;2509;p46"/>
            <p:cNvCxnSpPr/>
            <p:nvPr/>
          </p:nvCxnSpPr>
          <p:spPr>
            <a:xfrm>
              <a:off x="3286125" y="3000375"/>
              <a:ext cx="3410100" cy="0"/>
            </a:xfrm>
            <a:prstGeom prst="straightConnector1">
              <a:avLst/>
            </a:prstGeom>
            <a:noFill/>
            <a:ln w="9525" cap="flat" cmpd="sng">
              <a:solidFill>
                <a:schemeClr val="dk2"/>
              </a:solidFill>
              <a:prstDash val="solid"/>
              <a:round/>
              <a:headEnd type="none" w="med" len="med"/>
              <a:tailEnd type="none" w="med" len="med"/>
            </a:ln>
          </p:spPr>
        </p:cxnSp>
        <p:cxnSp>
          <p:nvCxnSpPr>
            <p:cNvPr id="2510" name="Google Shape;2510;p46"/>
            <p:cNvCxnSpPr/>
            <p:nvPr/>
          </p:nvCxnSpPr>
          <p:spPr>
            <a:xfrm>
              <a:off x="4991175" y="2433675"/>
              <a:ext cx="0" cy="1133400"/>
            </a:xfrm>
            <a:prstGeom prst="straightConnector1">
              <a:avLst/>
            </a:prstGeom>
            <a:noFill/>
            <a:ln w="9525" cap="flat" cmpd="sng">
              <a:solidFill>
                <a:schemeClr val="dk2"/>
              </a:solidFill>
              <a:prstDash val="solid"/>
              <a:round/>
              <a:headEnd type="none" w="med" len="med"/>
              <a:tailEnd type="none" w="med" len="med"/>
            </a:ln>
          </p:spPr>
        </p:cxnSp>
      </p:grpSp>
      <p:cxnSp>
        <p:nvCxnSpPr>
          <p:cNvPr id="2511" name="Google Shape;2511;p46"/>
          <p:cNvCxnSpPr>
            <a:stCxn id="2457" idx="3"/>
            <a:endCxn id="2459" idx="2"/>
          </p:cNvCxnSpPr>
          <p:nvPr/>
        </p:nvCxnSpPr>
        <p:spPr>
          <a:xfrm rot="10800000" flipH="1">
            <a:off x="2133600" y="1559075"/>
            <a:ext cx="1234800" cy="1353600"/>
          </a:xfrm>
          <a:prstGeom prst="bentConnector3">
            <a:avLst>
              <a:gd name="adj1" fmla="val 50005"/>
            </a:avLst>
          </a:prstGeom>
          <a:noFill/>
          <a:ln w="9525" cap="flat" cmpd="sng">
            <a:solidFill>
              <a:schemeClr val="dk2"/>
            </a:solidFill>
            <a:prstDash val="solid"/>
            <a:round/>
            <a:headEnd type="none" w="med" len="med"/>
            <a:tailEnd type="triangle" w="med" len="med"/>
          </a:ln>
        </p:spPr>
      </p:cxnSp>
      <p:cxnSp>
        <p:nvCxnSpPr>
          <p:cNvPr id="2512" name="Google Shape;2512;p46"/>
          <p:cNvCxnSpPr>
            <a:stCxn id="2457" idx="3"/>
            <a:endCxn id="2458" idx="2"/>
          </p:cNvCxnSpPr>
          <p:nvPr/>
        </p:nvCxnSpPr>
        <p:spPr>
          <a:xfrm>
            <a:off x="2133600" y="2912675"/>
            <a:ext cx="1234800" cy="1400100"/>
          </a:xfrm>
          <a:prstGeom prst="bentConnector3">
            <a:avLst>
              <a:gd name="adj1" fmla="val 50005"/>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3.1 Teori Integrasi Antar Aplikasi Office </a:t>
            </a:r>
            <a:br>
              <a:rPr lang="en-US" altLang="en-GB"/>
            </a:br>
            <a:r>
              <a:rPr lang="en-US" altLang="en-GB"/>
              <a:t>4</a:t>
            </a:r>
            <a:r>
              <a:rPr lang="en-US" altLang="en-GB">
                <a:sym typeface="+mn-ea"/>
              </a:rPr>
              <a:t>.1 PraktikIntegrasi Antar Aplikasi Office </a:t>
            </a:r>
            <a:endParaRPr lang="en-US" altLang="en-GB"/>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312928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Alat dan Bahan </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Aplikasi Pengolah Kata Office.</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Aplikasi Pengolah Presentasi Office.</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GitHub.</a:t>
              </a:r>
              <a:endParaRPr lang="en-US">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315150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Proses Pembelajaran</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Pembelajaran dilakukan didalam LabKomputer.</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Bagian ini membahas Expert Function dari Aplikasi Office secara khusus dalam pembuatan Karya Tulis Ilmiah.</a:t>
              </a:r>
              <a:endParaRPr lang="en-US">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2516" name="Shape 2516"/>
        <p:cNvGrpSpPr/>
        <p:nvPr/>
      </p:nvGrpSpPr>
      <p:grpSpPr>
        <a:xfrm>
          <a:off x="0" y="0"/>
          <a:ext cx="0" cy="0"/>
          <a:chOff x="0" y="0"/>
          <a:chExt cx="0" cy="0"/>
        </a:xfrm>
      </p:grpSpPr>
      <p:sp>
        <p:nvSpPr>
          <p:cNvPr id="2517" name="Google Shape;2517;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100">
                <a:solidFill>
                  <a:srgbClr val="FFFFFF"/>
                </a:solidFill>
              </a:rPr>
              <a:t>In order to use this template, you must credit </a:t>
            </a:r>
            <a:r>
              <a:rPr lang="en-GB" sz="1100" b="1" u="sng">
                <a:solidFill>
                  <a:srgbClr val="869FB2"/>
                </a:solidFill>
                <a:hlinkClick r:id="rId1"/>
              </a:rPr>
              <a:t>Slidesgo</a:t>
            </a:r>
            <a:r>
              <a:rPr lang="en-GB" sz="1100">
                <a:solidFill>
                  <a:srgbClr val="435D74"/>
                </a:solidFill>
              </a:rPr>
              <a:t> </a:t>
            </a:r>
            <a:r>
              <a:rPr lang="en-GB" sz="1100">
                <a:solidFill>
                  <a:srgbClr val="FFFFFF"/>
                </a:solidFill>
              </a:rPr>
              <a:t>in your final presentation.</a:t>
            </a:r>
            <a:endParaRPr sz="1100">
              <a:solidFill>
                <a:srgbClr val="FFFFFF"/>
              </a:solidFill>
            </a:endParaRPr>
          </a:p>
          <a:p>
            <a:pPr marL="0" lvl="0" indent="0" algn="l" rtl="0">
              <a:lnSpc>
                <a:spcPct val="115000"/>
              </a:lnSpc>
              <a:spcBef>
                <a:spcPts val="1400"/>
              </a:spcBef>
              <a:spcAft>
                <a:spcPts val="0"/>
              </a:spcAft>
              <a:buNone/>
            </a:pPr>
            <a:r>
              <a:rPr lang="en-GB"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GB"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GB"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GB"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GB"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GB"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GB"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GB"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GB" sz="1000">
                <a:solidFill>
                  <a:srgbClr val="FFFFFF"/>
                </a:solidFill>
              </a:rPr>
              <a:t>- Acquire the copyright of Slidesgo Content.</a:t>
            </a:r>
            <a:endParaRPr sz="1000">
              <a:solidFill>
                <a:srgbClr val="FFFFFF"/>
              </a:solidFill>
            </a:endParaRPr>
          </a:p>
        </p:txBody>
      </p:sp>
      <p:sp>
        <p:nvSpPr>
          <p:cNvPr id="2518" name="Google Shape;2518;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FFFFFF"/>
                </a:solidFill>
              </a:rPr>
              <a:t>Instructions for use</a:t>
            </a:r>
            <a:endParaRPr sz="2400">
              <a:solidFill>
                <a:srgbClr val="FFFFFF"/>
              </a:solidFill>
            </a:endParaRPr>
          </a:p>
        </p:txBody>
      </p:sp>
      <p:sp>
        <p:nvSpPr>
          <p:cNvPr id="2519" name="Google Shape;2519;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GB" sz="1000" u="sng">
                <a:solidFill>
                  <a:srgbClr val="869FB2"/>
                </a:solidFill>
                <a:hlinkClick r:id="rId2"/>
              </a:rPr>
              <a:t>https://slidesgo.com/faqs</a:t>
            </a:r>
            <a:r>
              <a:rPr lang="en-GB" sz="1200">
                <a:solidFill>
                  <a:srgbClr val="FFFFFF"/>
                </a:solidFill>
              </a:rPr>
              <a:t> </a:t>
            </a:r>
            <a:r>
              <a:rPr lang="en-GB" sz="1000">
                <a:solidFill>
                  <a:srgbClr val="FFFFFF"/>
                </a:solidFill>
              </a:rPr>
              <a:t>and</a:t>
            </a:r>
            <a:r>
              <a:rPr lang="en-GB" sz="1200">
                <a:solidFill>
                  <a:srgbClr val="FFFFFF"/>
                </a:solidFill>
              </a:rPr>
              <a:t> </a:t>
            </a:r>
            <a:r>
              <a:rPr lang="en-GB" sz="1000" u="sng">
                <a:solidFill>
                  <a:srgbClr val="869FB2"/>
                </a:solidFill>
                <a:hlinkClick r:id="rId3"/>
              </a:rPr>
              <a:t>https://slidesgo.com/slidesgo-school</a:t>
            </a:r>
            <a:endParaRPr sz="1000" u="sng">
              <a:solidFill>
                <a:srgbClr val="869FB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2523" name="Shape 2523"/>
        <p:cNvGrpSpPr/>
        <p:nvPr/>
      </p:nvGrpSpPr>
      <p:grpSpPr>
        <a:xfrm>
          <a:off x="0" y="0"/>
          <a:ext cx="0" cy="0"/>
          <a:chOff x="0" y="0"/>
          <a:chExt cx="0" cy="0"/>
        </a:xfrm>
      </p:grpSpPr>
      <p:sp>
        <p:nvSpPr>
          <p:cNvPr id="2524" name="Google Shape;252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FFFFFF"/>
                </a:solidFill>
              </a:rPr>
              <a:t>Instructions for use (premium users)</a:t>
            </a:r>
            <a:endParaRPr sz="2400">
              <a:solidFill>
                <a:srgbClr val="FFFFFF"/>
              </a:solidFill>
            </a:endParaRPr>
          </a:p>
        </p:txBody>
      </p:sp>
      <p:sp>
        <p:nvSpPr>
          <p:cNvPr id="2525" name="Google Shape;252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100">
                <a:solidFill>
                  <a:srgbClr val="FFFFFF"/>
                </a:solidFill>
              </a:rPr>
              <a:t>In order to use this template, you must be a Premium user on </a:t>
            </a:r>
            <a:r>
              <a:rPr lang="en-GB" sz="1100" b="1" u="sng">
                <a:solidFill>
                  <a:srgbClr val="869FB2"/>
                </a:solidFill>
                <a:hlinkClick r:id="rId1"/>
              </a:rPr>
              <a:t>Slidesgo</a:t>
            </a:r>
            <a:r>
              <a:rPr lang="en-GB" sz="1100">
                <a:solidFill>
                  <a:srgbClr val="FFFFFF"/>
                </a:solidFill>
              </a:rPr>
              <a:t>.</a:t>
            </a:r>
            <a:endParaRPr sz="1100">
              <a:solidFill>
                <a:srgbClr val="FFFFFF"/>
              </a:solidFill>
            </a:endParaRPr>
          </a:p>
          <a:p>
            <a:pPr marL="0" lvl="0" indent="0" algn="l" rtl="0">
              <a:lnSpc>
                <a:spcPct val="115000"/>
              </a:lnSpc>
              <a:spcBef>
                <a:spcPts val="1400"/>
              </a:spcBef>
              <a:spcAft>
                <a:spcPts val="0"/>
              </a:spcAft>
              <a:buNone/>
            </a:pPr>
            <a:r>
              <a:rPr lang="en-GB"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panose="020B0604020202020204"/>
              <a:buChar char="●"/>
            </a:pPr>
            <a:r>
              <a:rPr lang="en-GB"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GB"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panose="020B0604020202020204"/>
              <a:buChar char="●"/>
            </a:pPr>
            <a:r>
              <a:rPr lang="en-GB"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panose="020B0604020202020204"/>
              <a:buChar char="●"/>
            </a:pPr>
            <a:r>
              <a:rPr lang="en-GB"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2526" name="Google Shape;252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GB" sz="1000" u="sng">
                <a:solidFill>
                  <a:srgbClr val="869FB2"/>
                </a:solidFill>
                <a:hlinkClick r:id="rId2"/>
              </a:rPr>
              <a:t>https://slidesgo.com/faqs</a:t>
            </a:r>
            <a:r>
              <a:rPr lang="en-GB" sz="1200">
                <a:solidFill>
                  <a:srgbClr val="FFFFFF"/>
                </a:solidFill>
              </a:rPr>
              <a:t> </a:t>
            </a:r>
            <a:r>
              <a:rPr lang="en-GB" sz="1000">
                <a:solidFill>
                  <a:srgbClr val="FFFFFF"/>
                </a:solidFill>
              </a:rPr>
              <a:t>and</a:t>
            </a:r>
            <a:r>
              <a:rPr lang="en-GB" sz="1200">
                <a:solidFill>
                  <a:srgbClr val="FFFFFF"/>
                </a:solidFill>
              </a:rPr>
              <a:t> </a:t>
            </a:r>
            <a:r>
              <a:rPr lang="en-GB" sz="1000" u="sng">
                <a:solidFill>
                  <a:srgbClr val="869FB2"/>
                </a:solidFill>
                <a:hlinkClick r:id="rId3"/>
              </a:rPr>
              <a:t>https://slidesgo.com/slidesgo-school</a:t>
            </a:r>
            <a:endParaRPr sz="1000" u="sng">
              <a:solidFill>
                <a:srgbClr val="869FB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2530" name="Shape 2530"/>
        <p:cNvGrpSpPr/>
        <p:nvPr/>
      </p:nvGrpSpPr>
      <p:grpSpPr>
        <a:xfrm>
          <a:off x="0" y="0"/>
          <a:ext cx="0" cy="0"/>
          <a:chOff x="0" y="0"/>
          <a:chExt cx="0" cy="0"/>
        </a:xfrm>
      </p:grpSpPr>
      <p:sp>
        <p:nvSpPr>
          <p:cNvPr id="2531" name="Google Shape;2531;p49"/>
          <p:cNvSpPr txBox="1"/>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Infographics</a:t>
            </a:r>
            <a:endParaRPr>
              <a:solidFill>
                <a:srgbClr val="FFFFFF"/>
              </a:solidFill>
              <a:latin typeface="Arial" panose="020B0604020202020204"/>
              <a:ea typeface="Arial" panose="020B0604020202020204"/>
              <a:cs typeface="Arial" panose="020B0604020202020204"/>
              <a:sym typeface="Arial" panose="020B0604020202020204"/>
            </a:endParaRPr>
          </a:p>
        </p:txBody>
      </p:sp>
      <p:sp>
        <p:nvSpPr>
          <p:cNvPr id="2532" name="Google Shape;2532;p49"/>
          <p:cNvSpPr txBox="1"/>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GB">
                <a:solidFill>
                  <a:schemeClr val="lt1"/>
                </a:solidFill>
                <a:latin typeface="Arial" panose="020B0604020202020204"/>
                <a:ea typeface="Arial" panose="020B0604020202020204"/>
                <a:cs typeface="Arial" panose="020B0604020202020204"/>
                <a:sym typeface="Arial" panose="020B0604020202020204"/>
              </a:rPr>
              <a:t>You can add and edit some </a:t>
            </a:r>
            <a:r>
              <a:rPr lang="en-GB" b="1">
                <a:solidFill>
                  <a:srgbClr val="869FB2"/>
                </a:solidFill>
                <a:uFill>
                  <a:noFill/>
                </a:uFill>
                <a:latin typeface="Arial" panose="020B0604020202020204"/>
                <a:ea typeface="Arial" panose="020B0604020202020204"/>
                <a:cs typeface="Arial" panose="020B0604020202020204"/>
                <a:sym typeface="Arial" panose="020B0604020202020204"/>
                <a:hlinkClick r:id="rId1"/>
              </a:rPr>
              <a:t>i</a:t>
            </a:r>
            <a:r>
              <a:rPr lang="en-GB" b="1">
                <a:solidFill>
                  <a:srgbClr val="869FB2"/>
                </a:solidFill>
                <a:uFill>
                  <a:noFill/>
                </a:uFill>
                <a:latin typeface="Arial" panose="020B0604020202020204"/>
                <a:ea typeface="Arial" panose="020B0604020202020204"/>
                <a:cs typeface="Arial" panose="020B0604020202020204"/>
                <a:sym typeface="Arial" panose="020B0604020202020204"/>
                <a:hlinkClick r:id="rId1"/>
              </a:rPr>
              <a:t>nfographics</a:t>
            </a:r>
            <a:r>
              <a:rPr lang="en-GB">
                <a:solidFill>
                  <a:schemeClr val="lt1"/>
                </a:solidFill>
                <a:latin typeface="Arial" panose="020B0604020202020204"/>
                <a:ea typeface="Arial" panose="020B0604020202020204"/>
                <a:cs typeface="Arial" panose="020B0604020202020204"/>
                <a:sym typeface="Arial" panose="020B0604020202020204"/>
              </a:rPr>
              <a:t> </a:t>
            </a:r>
            <a:r>
              <a:rPr lang="en-GB">
                <a:solidFill>
                  <a:schemeClr val="lt1"/>
                </a:solidFill>
                <a:latin typeface="Arial" panose="020B0604020202020204"/>
                <a:ea typeface="Arial" panose="020B0604020202020204"/>
                <a:cs typeface="Arial" panose="020B0604020202020204"/>
                <a:sym typeface="Arial" panose="020B0604020202020204"/>
              </a:rPr>
              <a:t>to your presentation to present your data in a visual way.</a:t>
            </a:r>
            <a:endParaRPr>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None/>
            </a:pPr>
            <a:endParaRPr>
              <a:solidFill>
                <a:srgbClr val="869FB2"/>
              </a:solidFill>
              <a:latin typeface="Arial" panose="020B0604020202020204"/>
              <a:ea typeface="Arial" panose="020B0604020202020204"/>
              <a:cs typeface="Arial" panose="020B0604020202020204"/>
              <a:sym typeface="Arial" panose="020B0604020202020204"/>
            </a:endParaRPr>
          </a:p>
        </p:txBody>
      </p:sp>
      <p:sp>
        <p:nvSpPr>
          <p:cNvPr id="2533" name="Google Shape;253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GB"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GB" sz="1100">
                <a:solidFill>
                  <a:srgbClr val="FFFFFF"/>
                </a:solidFill>
              </a:rPr>
              <a:t>Select one of the parts and </a:t>
            </a:r>
            <a:r>
              <a:rPr lang="en-GB" sz="1100" b="1">
                <a:solidFill>
                  <a:srgbClr val="869FB2"/>
                </a:solidFill>
              </a:rPr>
              <a:t>ungroup</a:t>
            </a:r>
            <a:r>
              <a:rPr lang="en-GB"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GB" sz="1100" b="1">
                <a:solidFill>
                  <a:srgbClr val="869FB2"/>
                </a:solidFill>
              </a:rPr>
              <a:t>Change the color</a:t>
            </a:r>
            <a:r>
              <a:rPr lang="en-GB"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GB" sz="1100">
                <a:solidFill>
                  <a:srgbClr val="FFFFFF"/>
                </a:solidFill>
              </a:rPr>
              <a:t>Then </a:t>
            </a:r>
            <a:r>
              <a:rPr lang="en-GB" sz="1100" b="1">
                <a:solidFill>
                  <a:srgbClr val="869FB2"/>
                </a:solidFill>
              </a:rPr>
              <a:t>resize</a:t>
            </a:r>
            <a:r>
              <a:rPr lang="en-GB"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GB" sz="1100" b="1">
                <a:solidFill>
                  <a:srgbClr val="869FB2"/>
                </a:solidFill>
              </a:rPr>
              <a:t>Group</a:t>
            </a:r>
            <a:r>
              <a:rPr lang="en-GB"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GB"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GB" sz="1100">
                <a:solidFill>
                  <a:srgbClr val="FFFFFF"/>
                </a:solidFill>
              </a:rPr>
              <a:t>Remember to choose the</a:t>
            </a:r>
            <a:r>
              <a:rPr lang="en-GB" sz="1100">
                <a:solidFill>
                  <a:srgbClr val="78909C"/>
                </a:solidFill>
              </a:rPr>
              <a:t> </a:t>
            </a:r>
            <a:r>
              <a:rPr lang="en-GB" sz="1100">
                <a:solidFill>
                  <a:srgbClr val="869FB2"/>
                </a:solidFill>
              </a:rPr>
              <a:t>“</a:t>
            </a:r>
            <a:r>
              <a:rPr lang="en-GB" sz="1100" b="1">
                <a:solidFill>
                  <a:srgbClr val="869FB2"/>
                </a:solidFill>
              </a:rPr>
              <a:t>Keep source formatting</a:t>
            </a:r>
            <a:r>
              <a:rPr lang="en-GB" sz="1100">
                <a:solidFill>
                  <a:srgbClr val="869FB2"/>
                </a:solidFill>
              </a:rPr>
              <a:t>”</a:t>
            </a:r>
            <a:r>
              <a:rPr lang="en-GB" sz="1100">
                <a:solidFill>
                  <a:srgbClr val="FFFFFF"/>
                </a:solidFill>
              </a:rPr>
              <a:t> option so that it keeps the design. For more info, please visit </a:t>
            </a:r>
            <a:r>
              <a:rPr lang="en-GB" sz="1100" b="1">
                <a:solidFill>
                  <a:srgbClr val="869FB2"/>
                </a:solidFill>
                <a:uFill>
                  <a:noFill/>
                </a:uFill>
                <a:hlinkClick r:id="rId2"/>
              </a:rPr>
              <a:t>Slidesgo School</a:t>
            </a:r>
            <a:r>
              <a:rPr lang="en-GB" sz="1100">
                <a:solidFill>
                  <a:srgbClr val="FFFFFF"/>
                </a:solidFill>
              </a:rPr>
              <a:t>.</a:t>
            </a:r>
            <a:endParaRPr sz="1100"/>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3.2 Interaksi Antar Perangkat Keras</a:t>
            </a:r>
            <a:br>
              <a:rPr lang="en-US" altLang="en-GB"/>
            </a:br>
            <a:r>
              <a:rPr lang="en-US" altLang="en-GB"/>
              <a:t>4</a:t>
            </a:r>
            <a:r>
              <a:rPr lang="en-US" altLang="en-GB">
                <a:sym typeface="+mn-ea"/>
              </a:rPr>
              <a:t>.2 Interaksi Antar Perangkat Keras</a:t>
            </a:r>
            <a:endParaRPr lang="en-US" altLang="en-GB"/>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312928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Alat dan Bahan </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Aplikasi Pengolah Angka Office.</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GitHub.</a:t>
              </a:r>
              <a:endParaRPr lang="en-US">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315150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Proses Pembelajaran</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Pembelajaran dilakukan didalam LabKomputer.</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Mempelajari LIFO dan FIFO dalam proses pengurutan sistem operasi.</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Mempelajari Stack dan Queue dalam proses pengurutan sistem operasi.</a:t>
              </a:r>
              <a:endParaRPr lang="en-US">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3.3 Teori Jaringan Komputer</a:t>
            </a:r>
            <a:br>
              <a:rPr lang="en-US" altLang="en-GB"/>
            </a:br>
            <a:r>
              <a:rPr lang="en-US" altLang="en-GB"/>
              <a:t>4</a:t>
            </a:r>
            <a:r>
              <a:rPr lang="en-US" altLang="en-GB">
                <a:sym typeface="+mn-ea"/>
              </a:rPr>
              <a:t>.3 Praktik Jaringan Komputer</a:t>
            </a:r>
            <a:endParaRPr lang="en-US" altLang="en-GB"/>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312928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Alat dan Bahan </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Aplikasi Pengolah Sistem Jaringan.</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GitHub.</a:t>
              </a:r>
              <a:endParaRPr lang="en-US">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315150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Proses Pembelajaran</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Pembelajaran dilakukan didalam LabKomputer.</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Sistem jaringan dan prosesnya.</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Prototyping Jaringan.</a:t>
              </a:r>
              <a:endParaRPr lang="en-US">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3.4 Teori Analisis Data</a:t>
            </a:r>
            <a:br>
              <a:rPr lang="en-US" altLang="en-GB"/>
            </a:br>
            <a:r>
              <a:rPr lang="en-US" altLang="en-GB"/>
              <a:t>4</a:t>
            </a:r>
            <a:r>
              <a:rPr lang="en-US" altLang="en-GB">
                <a:sym typeface="+mn-ea"/>
              </a:rPr>
              <a:t>.4 Praktik Analisis Data</a:t>
            </a:r>
            <a:endParaRPr lang="en-US" altLang="en-GB"/>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312928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Alat dan Bahan </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Aplikasi Pengolah Database atau Aplikasi Sejenis.</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GitHub.</a:t>
              </a:r>
              <a:endParaRPr lang="en-US">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315150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a:ea typeface="Fira Sans Extra Condensed"/>
                  <a:cs typeface="Fira Sans Extra Condensed"/>
                  <a:sym typeface="Fira Sans Extra Condensed"/>
                </a:rPr>
                <a:t>Proses Pembelajaran</a:t>
              </a:r>
              <a:endParaRPr lang="en-US" altLang="en-GB"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a:latin typeface="Roboto"/>
                  <a:ea typeface="Roboto"/>
                  <a:cs typeface="Roboto"/>
                  <a:sym typeface="Roboto"/>
                </a:rPr>
                <a:t>Pembelajaran dilakukan didalam LabKomputer.</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Proses Pengumpulan Data.</a:t>
              </a:r>
              <a:endParaRPr lang="en-US">
                <a:latin typeface="Roboto"/>
                <a:ea typeface="Roboto"/>
                <a:cs typeface="Roboto"/>
                <a:sym typeface="Roboto"/>
              </a:endParaRPr>
            </a:p>
            <a:p>
              <a:pPr marL="320040" lvl="0" indent="-317500" algn="l" rtl="0">
                <a:spcBef>
                  <a:spcPts val="0"/>
                </a:spcBef>
                <a:spcAft>
                  <a:spcPts val="0"/>
                </a:spcAft>
                <a:buSzPts val="1400"/>
                <a:buFont typeface="Roboto"/>
                <a:buChar char="●"/>
              </a:pPr>
              <a:r>
                <a:rPr lang="en-US">
                  <a:latin typeface="Roboto"/>
                  <a:ea typeface="Roboto"/>
                  <a:cs typeface="Roboto"/>
                  <a:sym typeface="Roboto"/>
                </a:rPr>
                <a:t>Proses Mengolah dan Menampilkan Data.</a:t>
              </a:r>
              <a:endParaRPr lang="en-US">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8" name="Google Shape;2258;p4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Pengenalan Version Control System (VCS)</a:t>
            </a:r>
            <a:endParaRPr lang="en-US" altLang="en-GB"/>
          </a:p>
        </p:txBody>
      </p:sp>
      <p:sp>
        <p:nvSpPr>
          <p:cNvPr id="2260" name="Google Shape;2260;p44"/>
          <p:cNvSpPr/>
          <p:nvPr/>
        </p:nvSpPr>
        <p:spPr>
          <a:xfrm>
            <a:off x="457200" y="1269365"/>
            <a:ext cx="8361045" cy="346265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44"/>
          <p:cNvSpPr txBox="1"/>
          <p:nvPr/>
        </p:nvSpPr>
        <p:spPr>
          <a:xfrm>
            <a:off x="695325" y="1715770"/>
            <a:ext cx="7317740" cy="2616200"/>
          </a:xfrm>
          <a:prstGeom prst="rect">
            <a:avLst/>
          </a:prstGeom>
          <a:noFill/>
          <a:ln>
            <a:noFill/>
          </a:ln>
        </p:spPr>
        <p:txBody>
          <a:bodyPr spcFirstLastPara="1" wrap="square" lIns="91425" tIns="91425" rIns="91425" bIns="91425" anchor="t" anchorCtr="0">
            <a:noAutofit/>
          </a:bodyPr>
          <a:lstStyle/>
          <a:p>
            <a:pPr marL="2540" lvl="0" indent="0" algn="just" rtl="0">
              <a:spcBef>
                <a:spcPts val="0"/>
              </a:spcBef>
              <a:spcAft>
                <a:spcPts val="0"/>
              </a:spcAft>
              <a:buSzPts val="1400"/>
              <a:buNone/>
            </a:pPr>
            <a:r>
              <a:rPr>
                <a:latin typeface="Roboto"/>
                <a:ea typeface="Roboto"/>
                <a:cs typeface="Roboto"/>
                <a:sym typeface="Roboto"/>
              </a:rPr>
              <a:t>GitHub adalah layanan hos web bersama untuk proyek pengembangan perangkat lunak yang menggunakan sistem kendali versi Git dan layanan hosting internet. Hal ini banyak digunakan untuk kode komputer. Ini memberikan kontrol akses dan beberapa fitur kolaborasi seperti pelacakan bug, permintaan fitur, manajemen tugas, dan wiki untuk setiap proyek</a:t>
            </a:r>
            <a:r>
              <a:rPr lang="en-US">
                <a:latin typeface="Roboto"/>
                <a:ea typeface="Roboto"/>
                <a:cs typeface="Roboto"/>
                <a:sym typeface="Roboto"/>
              </a:rPr>
              <a:t>.</a:t>
            </a:r>
            <a:endParaRPr>
              <a:latin typeface="Roboto"/>
              <a:ea typeface="Roboto"/>
              <a:cs typeface="Roboto"/>
              <a:sym typeface="Roboto"/>
            </a:endParaRPr>
          </a:p>
          <a:p>
            <a:pPr marL="2540" lvl="0" indent="0" algn="just" rtl="0">
              <a:spcBef>
                <a:spcPts val="0"/>
              </a:spcBef>
              <a:spcAft>
                <a:spcPts val="0"/>
              </a:spcAft>
              <a:buSzPts val="1400"/>
              <a:buNone/>
            </a:pPr>
            <a:endParaRPr>
              <a:latin typeface="Roboto"/>
              <a:ea typeface="Roboto"/>
              <a:cs typeface="Roboto"/>
              <a:sym typeface="Roboto"/>
            </a:endParaRPr>
          </a:p>
          <a:p>
            <a:pPr marL="2540" lvl="0" indent="0" algn="just" rtl="0">
              <a:spcBef>
                <a:spcPts val="0"/>
              </a:spcBef>
              <a:spcAft>
                <a:spcPts val="0"/>
              </a:spcAft>
              <a:buSzPts val="1400"/>
              <a:buNone/>
            </a:pPr>
            <a:r>
              <a:rPr>
                <a:latin typeface="Roboto"/>
                <a:ea typeface="Roboto"/>
                <a:cs typeface="Roboto"/>
                <a:sym typeface="Roboto"/>
              </a:rPr>
              <a:t>GitHub menawarkan paket repositori pribadi dan gratis pada akun yang sama</a:t>
            </a:r>
            <a:r>
              <a:rPr lang="en-US">
                <a:latin typeface="Roboto"/>
                <a:ea typeface="Roboto"/>
                <a:cs typeface="Roboto"/>
                <a:sym typeface="Roboto"/>
              </a:rPr>
              <a:t> </a:t>
            </a:r>
            <a:r>
              <a:rPr>
                <a:latin typeface="Roboto"/>
                <a:ea typeface="Roboto"/>
                <a:cs typeface="Roboto"/>
                <a:sym typeface="Roboto"/>
              </a:rPr>
              <a:t>dan digunakan untuk proyek perangkat lunak sumber terbuka. Pada bulan April 2017, GitHub melaporkan bahwa mereka mempunyai lebih dari 20 juta pengguna dan lebih dari 57 juta repositor</a:t>
            </a:r>
            <a:r>
              <a:rPr lang="en-US">
                <a:latin typeface="Roboto"/>
                <a:ea typeface="Roboto"/>
                <a:cs typeface="Roboto"/>
                <a:sym typeface="Roboto"/>
              </a:rPr>
              <a:t>y</a:t>
            </a:r>
            <a:r>
              <a:rPr>
                <a:latin typeface="Roboto"/>
                <a:ea typeface="Roboto"/>
                <a:cs typeface="Roboto"/>
                <a:sym typeface="Roboto"/>
              </a:rPr>
              <a:t>, menjadikannya layanan terbesar dari kode sumber di dunia.</a:t>
            </a:r>
            <a:endParaRPr>
              <a:latin typeface="Roboto"/>
              <a:ea typeface="Roboto"/>
              <a:cs typeface="Roboto"/>
              <a:sym typeface="Roboto"/>
            </a:endParaRPr>
          </a:p>
          <a:p>
            <a:pPr marL="2540" lvl="0" indent="0" algn="just" rtl="0">
              <a:spcBef>
                <a:spcPts val="0"/>
              </a:spcBef>
              <a:spcAft>
                <a:spcPts val="0"/>
              </a:spcAft>
              <a:buSzPts val="1400"/>
              <a:buNone/>
            </a:pPr>
            <a:r>
              <a:rPr lang="en-US">
                <a:latin typeface="Roboto"/>
                <a:ea typeface="Roboto"/>
                <a:cs typeface="Roboto"/>
                <a:sym typeface="Roboto"/>
              </a:rPr>
              <a:t>Sumber : WikiPedia.</a:t>
            </a:r>
            <a:endParaRPr lang="en-US">
              <a:latin typeface="Roboto"/>
              <a:ea typeface="Roboto"/>
              <a:cs typeface="Roboto"/>
              <a:sym typeface="Roboto"/>
            </a:endParaRPr>
          </a:p>
        </p:txBody>
      </p:sp>
      <p:pic>
        <p:nvPicPr>
          <p:cNvPr id="3" name="Picture 2"/>
          <p:cNvPicPr>
            <a:picLocks noChangeAspect="1"/>
          </p:cNvPicPr>
          <p:nvPr/>
        </p:nvPicPr>
        <p:blipFill>
          <a:blip r:embed="rId1"/>
          <a:stretch>
            <a:fillRect/>
          </a:stretch>
        </p:blipFill>
        <p:spPr>
          <a:xfrm>
            <a:off x="7164705" y="1131570"/>
            <a:ext cx="1335405" cy="751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8" name="Google Shape;2258;p44"/>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Perusahaan Yang Menggunakan GitHub</a:t>
            </a:r>
            <a:endParaRPr lang="en-US" altLang="en-GB"/>
          </a:p>
        </p:txBody>
      </p:sp>
      <p:sp>
        <p:nvSpPr>
          <p:cNvPr id="2260" name="Google Shape;2260;p44"/>
          <p:cNvSpPr/>
          <p:nvPr/>
        </p:nvSpPr>
        <p:spPr>
          <a:xfrm>
            <a:off x="457200" y="1269365"/>
            <a:ext cx="8361045" cy="346265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44"/>
          <p:cNvSpPr txBox="1"/>
          <p:nvPr/>
        </p:nvSpPr>
        <p:spPr>
          <a:xfrm>
            <a:off x="695325" y="1715770"/>
            <a:ext cx="7317740" cy="2616200"/>
          </a:xfrm>
          <a:prstGeom prst="rect">
            <a:avLst/>
          </a:prstGeom>
          <a:noFill/>
          <a:ln>
            <a:noFill/>
          </a:ln>
        </p:spPr>
        <p:txBody>
          <a:bodyPr spcFirstLastPara="1" wrap="square" lIns="91425" tIns="91425" rIns="91425" bIns="91425" anchor="t" anchorCtr="0">
            <a:noAutofit/>
          </a:bodyPr>
          <a:lstStyle/>
          <a:p>
            <a:pPr marL="2540" lvl="0" indent="0" algn="just" rtl="0">
              <a:spcBef>
                <a:spcPts val="0"/>
              </a:spcBef>
              <a:spcAft>
                <a:spcPts val="0"/>
              </a:spcAft>
              <a:buSzPts val="1400"/>
              <a:buNone/>
            </a:pPr>
            <a:endParaRPr lang="en-US">
              <a:latin typeface="Roboto"/>
              <a:ea typeface="Roboto"/>
              <a:cs typeface="Roboto"/>
              <a:sym typeface="Roboto"/>
            </a:endParaRPr>
          </a:p>
        </p:txBody>
      </p:sp>
      <p:pic>
        <p:nvPicPr>
          <p:cNvPr id="3" name="Picture 2"/>
          <p:cNvPicPr>
            <a:picLocks noChangeAspect="1"/>
          </p:cNvPicPr>
          <p:nvPr/>
        </p:nvPicPr>
        <p:blipFill>
          <a:blip r:embed="rId1"/>
          <a:stretch>
            <a:fillRect/>
          </a:stretch>
        </p:blipFill>
        <p:spPr>
          <a:xfrm>
            <a:off x="7164705" y="1131570"/>
            <a:ext cx="1335405" cy="751205"/>
          </a:xfrm>
          <a:prstGeom prst="rect">
            <a:avLst/>
          </a:prstGeom>
        </p:spPr>
      </p:pic>
      <p:pic>
        <p:nvPicPr>
          <p:cNvPr id="1" name="Picture 0"/>
          <p:cNvPicPr>
            <a:picLocks noChangeAspect="1"/>
          </p:cNvPicPr>
          <p:nvPr/>
        </p:nvPicPr>
        <p:blipFill>
          <a:blip r:embed="rId2"/>
          <a:stretch>
            <a:fillRect/>
          </a:stretch>
        </p:blipFill>
        <p:spPr>
          <a:xfrm>
            <a:off x="815340" y="1380490"/>
            <a:ext cx="5814060" cy="954405"/>
          </a:xfrm>
          <a:prstGeom prst="rect">
            <a:avLst/>
          </a:prstGeom>
        </p:spPr>
      </p:pic>
      <p:pic>
        <p:nvPicPr>
          <p:cNvPr id="2" name="Picture 1"/>
          <p:cNvPicPr>
            <a:picLocks noChangeAspect="1"/>
          </p:cNvPicPr>
          <p:nvPr/>
        </p:nvPicPr>
        <p:blipFill>
          <a:blip r:embed="rId3"/>
          <a:stretch>
            <a:fillRect/>
          </a:stretch>
        </p:blipFill>
        <p:spPr>
          <a:xfrm>
            <a:off x="815340" y="2358390"/>
            <a:ext cx="5814060" cy="978535"/>
          </a:xfrm>
          <a:prstGeom prst="rect">
            <a:avLst/>
          </a:prstGeom>
        </p:spPr>
      </p:pic>
      <p:pic>
        <p:nvPicPr>
          <p:cNvPr id="4" name="Picture 3"/>
          <p:cNvPicPr>
            <a:picLocks noChangeAspect="1"/>
          </p:cNvPicPr>
          <p:nvPr/>
        </p:nvPicPr>
        <p:blipFill>
          <a:blip r:embed="rId4"/>
          <a:stretch>
            <a:fillRect/>
          </a:stretch>
        </p:blipFill>
        <p:spPr>
          <a:xfrm>
            <a:off x="815340" y="3371215"/>
            <a:ext cx="5813425" cy="922020"/>
          </a:xfrm>
          <a:prstGeom prst="rect">
            <a:avLst/>
          </a:prstGeom>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13838</Words>
  <Application>WPS Presentation</Application>
  <PresentationFormat/>
  <Paragraphs>996</Paragraphs>
  <Slides>42</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42</vt:i4>
      </vt:variant>
    </vt:vector>
  </HeadingPairs>
  <TitlesOfParts>
    <vt:vector size="59" baseType="lpstr">
      <vt:lpstr>Arial</vt:lpstr>
      <vt:lpstr>SimSun</vt:lpstr>
      <vt:lpstr>Wingdings</vt:lpstr>
      <vt:lpstr>Arial</vt:lpstr>
      <vt:lpstr>Fira Sans Extra Condensed</vt:lpstr>
      <vt:lpstr>Barlow ExtraLight</vt:lpstr>
      <vt:lpstr>Roboto</vt:lpstr>
      <vt:lpstr>Fira Sans Extra Condensed SemiBold</vt:lpstr>
      <vt:lpstr>Proxima Nova Semibold</vt:lpstr>
      <vt:lpstr>Proxima Nova</vt:lpstr>
      <vt:lpstr>Microsoft YaHei</vt:lpstr>
      <vt:lpstr>Droid Sans Fallback</vt:lpstr>
      <vt:lpstr>Arial Unicode MS</vt:lpstr>
      <vt:lpstr>Fira Sans Condensed ExtraLight</vt:lpstr>
      <vt:lpstr>OpenSymbol</vt:lpstr>
      <vt:lpstr>Machine Learning Infographics by Slidesgo</vt:lpstr>
      <vt:lpstr>Slidesgo Final Pages</vt:lpstr>
      <vt:lpstr>Machine Learning Infographics</vt:lpstr>
      <vt:lpstr>Machine Learning Infographics</vt:lpstr>
      <vt:lpstr>MATERI KELAS X SEMESTER I</vt:lpstr>
      <vt:lpstr>Machine Learning Infographics</vt:lpstr>
      <vt:lpstr>3.1 Teori Integrasi Antar Aplikasi Office  4.1 PraktikIntegrasi Antar Aplikasi Office </vt:lpstr>
      <vt:lpstr>3.2 Interaksi Antar Perangkat Keras 4.2 Interaksi Antar Perangkat Keras</vt:lpstr>
      <vt:lpstr>3.3 Teori Jaringan Komputer 4.3 Praktik Jaringan Komputer</vt:lpstr>
      <vt:lpstr>Machine Learning Infographics</vt:lpstr>
      <vt:lpstr>Pengenalan Version Control System (VCS)</vt:lpstr>
      <vt:lpstr>MATERI KELAS X SEMESTER</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PowerPoint 演示文稿</vt:lpstr>
      <vt:lpstr>PowerPoint 演示文稿</vt:lpstr>
      <vt:lpstr>Infographics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Kelas X</dc:title>
  <dc:creator/>
  <cp:lastModifiedBy>tianreformis</cp:lastModifiedBy>
  <cp:revision>7</cp:revision>
  <dcterms:created xsi:type="dcterms:W3CDTF">2022-07-19T03:50:07Z</dcterms:created>
  <dcterms:modified xsi:type="dcterms:W3CDTF">2022-07-19T03:50:07Z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