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49" r:id="rId5"/>
    <p:sldId id="257" r:id="rId6"/>
    <p:sldId id="354" r:id="rId7"/>
    <p:sldId id="366" r:id="rId8"/>
    <p:sldId id="367" r:id="rId9"/>
    <p:sldId id="369" r:id="rId10"/>
    <p:sldId id="372" r:id="rId11"/>
    <p:sldId id="373" r:id="rId12"/>
    <p:sldId id="370" r:id="rId13"/>
    <p:sldId id="371" r:id="rId14"/>
    <p:sldId id="377" r:id="rId15"/>
    <p:sldId id="376" r:id="rId16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Amatic SC" panose="00000500000000000000" pitchFamily="2" charset="-79"/>
      <p:regular r:id="rId21"/>
      <p:bold r:id="rId22"/>
    </p:embeddedFon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Light" panose="000004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jalla One" panose="020B0604020202020204" charset="0"/>
      <p:regular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Roboto Medium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33.fntdata"/><Relationship Id="rId51" Type="http://schemas.openxmlformats.org/officeDocument/2006/relationships/font" Target="fonts/font32.fntdata"/><Relationship Id="rId50" Type="http://schemas.openxmlformats.org/officeDocument/2006/relationships/font" Target="fonts/font31.fntdata"/><Relationship Id="rId5" Type="http://schemas.openxmlformats.org/officeDocument/2006/relationships/slide" Target="slides/slide2.xml"/><Relationship Id="rId49" Type="http://schemas.openxmlformats.org/officeDocument/2006/relationships/font" Target="fonts/font30.fntdata"/><Relationship Id="rId48" Type="http://schemas.openxmlformats.org/officeDocument/2006/relationships/font" Target="fonts/font29.fntdata"/><Relationship Id="rId47" Type="http://schemas.openxmlformats.org/officeDocument/2006/relationships/font" Target="fonts/font28.fntdata"/><Relationship Id="rId46" Type="http://schemas.openxmlformats.org/officeDocument/2006/relationships/font" Target="fonts/font27.fntdata"/><Relationship Id="rId45" Type="http://schemas.openxmlformats.org/officeDocument/2006/relationships/font" Target="fonts/font26.fntdata"/><Relationship Id="rId44" Type="http://schemas.openxmlformats.org/officeDocument/2006/relationships/font" Target="fonts/font25.fntdata"/><Relationship Id="rId43" Type="http://schemas.openxmlformats.org/officeDocument/2006/relationships/font" Target="fonts/font24.fntdata"/><Relationship Id="rId42" Type="http://schemas.openxmlformats.org/officeDocument/2006/relationships/font" Target="fonts/font23.fntdata"/><Relationship Id="rId41" Type="http://schemas.openxmlformats.org/officeDocument/2006/relationships/font" Target="fonts/font22.fntdata"/><Relationship Id="rId40" Type="http://schemas.openxmlformats.org/officeDocument/2006/relationships/font" Target="fonts/font2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0.fntdata"/><Relationship Id="rId38" Type="http://schemas.openxmlformats.org/officeDocument/2006/relationships/font" Target="fonts/font19.fntdata"/><Relationship Id="rId37" Type="http://schemas.openxmlformats.org/officeDocument/2006/relationships/font" Target="fonts/font18.fntdata"/><Relationship Id="rId36" Type="http://schemas.openxmlformats.org/officeDocument/2006/relationships/font" Target="fonts/font17.fntdata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606000000000000"/>
              <a:ea typeface="Barlow Semi Condensed Medium" panose="00000606000000000000"/>
              <a:cs typeface="Barlow Semi Condensed Medium" panose="00000606000000000000"/>
              <a:sym typeface="Barlow Semi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606000000000000"/>
              <a:buNone/>
              <a:defRPr sz="16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/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51400" y="1588770"/>
            <a:ext cx="4259580" cy="179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 dirty="0">
                <a:solidFill>
                  <a:schemeClr val="dk2"/>
                </a:solidFill>
              </a:rPr>
              <a:t>LINGKUP SOAL PAS TIK</a:t>
            </a:r>
            <a:endParaRPr lang="en-US" altLang="en-GB"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846534" y="3400347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accent1"/>
                </a:solidFill>
              </a:rPr>
              <a:t>SMA KRISTEN KANAAN BANJARMASIN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 dirty="0"/>
              <a:t>Kristian </a:t>
            </a:r>
            <a:r>
              <a:rPr lang="en-US" sz="1600" b="1" dirty="0" err="1"/>
              <a:t>Reformis</a:t>
            </a:r>
            <a:r>
              <a:rPr lang="en-US" sz="1600" b="1" dirty="0"/>
              <a:t>, </a:t>
            </a:r>
            <a:r>
              <a:rPr lang="en-US" sz="1600" b="1" dirty="0" err="1"/>
              <a:t>S.Kom</a:t>
            </a:r>
            <a:endParaRPr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>
                <a:solidFill>
                  <a:schemeClr val="tx1"/>
                </a:solidFill>
              </a:rPr>
              <a:t>Perhatikan struktur kode berikut...(C4)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program 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hitung bilangan;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var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a, b : integer;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b,c : real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begin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b := 19.12;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end.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tentukan kesalahan dari program diatas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>
                <a:solidFill>
                  <a:schemeClr val="tx1"/>
                </a:solidFill>
              </a:rPr>
              <a:t>Perhatikan kode program berikut...(C6)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program 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tampil_nama;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var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nama, kelas :string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begin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end.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Tambahkan program berikut supaya bisa menampilkan nama kalian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635" y="0"/>
            <a:ext cx="9144635" cy="923925"/>
          </a:xfrm>
        </p:spPr>
        <p:txBody>
          <a:bodyPr/>
          <a:p>
            <a:pPr algn="ctr"/>
            <a:r>
              <a:rPr lang="en-US" sz="4400" b="1"/>
              <a:t>Contoh Soal #7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 Tabel kebenaran dari notasi berikut berikut.....(C4)</a:t>
            </a:r>
            <a:br>
              <a:rPr lang="en-US" sz="2000" b="1">
                <a:solidFill>
                  <a:schemeClr val="tx1"/>
                </a:solidFill>
              </a:rPr>
            </a:br>
            <a:br>
              <a:rPr lang="en-US" sz="2000" b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(P =&gt; Q) ^ (R v P)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 #8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 Tabel kebenaran dari notasi berikut berikut.....(C4)</a:t>
            </a:r>
            <a:br>
              <a:rPr lang="en-US" sz="2000" b="1">
                <a:solidFill>
                  <a:schemeClr val="tx1"/>
                </a:solidFill>
              </a:rPr>
            </a:br>
            <a:br>
              <a:rPr lang="en-US" sz="2000" b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(A + B)*(A * ~B)  = 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47875" y="1060450"/>
            <a:ext cx="3291840" cy="923925"/>
          </a:xfrm>
        </p:spPr>
        <p:txBody>
          <a:bodyPr/>
          <a:p>
            <a:r>
              <a:rPr lang="en-US" sz="4400"/>
              <a:t>PAS TIK</a:t>
            </a:r>
            <a:endParaRPr lang="en-US" sz="4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5" y="2118995"/>
            <a:ext cx="6927850" cy="2715895"/>
          </a:xfrm>
        </p:spPr>
        <p:txBody>
          <a:bodyPr/>
          <a:p>
            <a:pPr algn="l"/>
            <a:r>
              <a:rPr lang="en-US" sz="2400"/>
              <a:t>DURASI : 120 MENIT (2 JAM)</a:t>
            </a:r>
            <a:br>
              <a:rPr lang="en-US" sz="2400"/>
            </a:br>
            <a:r>
              <a:rPr lang="en-US" sz="2400"/>
              <a:t>JUMLAH SOAL : 30 PG + 2 ESSAY </a:t>
            </a:r>
            <a:br>
              <a:rPr lang="en-US" sz="2400"/>
            </a:br>
            <a:r>
              <a:rPr lang="en-US" sz="2400"/>
              <a:t>POIN SOAL : </a:t>
            </a:r>
            <a:r>
              <a:rPr lang="en-US" sz="2400" b="1"/>
              <a:t>3 POINT PG</a:t>
            </a:r>
            <a:r>
              <a:rPr lang="en-US" sz="2400"/>
              <a:t> + </a:t>
            </a:r>
            <a:r>
              <a:rPr lang="en-US" sz="2400" b="1"/>
              <a:t>5 ESSAY</a:t>
            </a:r>
            <a:br>
              <a:rPr lang="en-US" sz="2400" b="1"/>
            </a:br>
            <a:br>
              <a:rPr lang="en-US" sz="2400" b="1"/>
            </a:br>
            <a:r>
              <a:rPr lang="en-US" sz="2400"/>
              <a:t>KESULITAN : C1 - C6</a:t>
            </a:r>
            <a:br>
              <a:rPr lang="en-US" sz="2400"/>
            </a:br>
            <a:r>
              <a:rPr lang="en-US" sz="2400"/>
              <a:t>C1 (MENGINGAT), C2 (MEMAHAMI), C3 (MENGAPLIKASIKAN), C4 (MENGANALISIS), C5 (EVALUASI), C6 (MENCIPTA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LINGKUP SOAL</a:t>
            </a:r>
            <a:endParaRPr lang="en-US" altLang="en-GB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608330" y="1059180"/>
          <a:ext cx="7677150" cy="33147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612265"/>
                <a:gridCol w="2887345"/>
                <a:gridCol w="3177540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KD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Narasi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Jumlah Soal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3.1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Struktur, fungsi, denisi dan Aplikasi Pengolah Kata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3.2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FIFO LIFO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3.3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Konskuensi Logis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 PG 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3.4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Pemrograman Data Tersruktur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3.5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Percabangan Dalam Pemrograman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Asap Condensed" panose="020F0506030202060203" charset="0"/>
                          <a:cs typeface="Asap Condensed" panose="020F0506030202060203" charset="0"/>
                        </a:rPr>
                        <a:t>6 Soal PG + 2 Soal Essay</a:t>
                      </a:r>
                      <a:endParaRPr lang="en-US" sz="1600">
                        <a:latin typeface="Asap Condensed" panose="020F0506030202060203" charset="0"/>
                        <a:cs typeface="Asap Condensed" panose="020F0506030202060203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>
                <a:solidFill>
                  <a:schemeClr val="tx1"/>
                </a:solidFill>
              </a:rPr>
              <a:t>Jelaskan Fitur yang digunakan dalam pembuatan Daftar Pustaka dalam Karya Tulis Ilmiah....(C1).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Tentukanlah.....(C2)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 = Andi berangkat sekolah.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q = Hari hujan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 ^ q = 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 v q =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 hasil dari STACK berikut.....(C2)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PUSH (AB, CS, PD), POP, PUSH (AA,SS,SE), POP, POP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>
                <a:solidFill>
                  <a:schemeClr val="tx1"/>
                </a:solidFill>
              </a:rPr>
              <a:t>Perhatikan struktur kode berikut...(C3)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program </a:t>
            </a: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hitung_bilangan;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	var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begin </a:t>
            </a:r>
            <a:br>
              <a:rPr lang="en-US" sz="2000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</a:br>
            <a:r>
              <a:rPr lang="en-US" sz="2000" b="1">
                <a:solidFill>
                  <a:schemeClr val="tx1"/>
                </a:solidFill>
                <a:latin typeface="Fira Code" panose="020B0809050000020004" charset="0"/>
                <a:cs typeface="Fira Code" panose="020B0809050000020004" charset="0"/>
              </a:rPr>
              <a:t>end.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Tentukan fungsi dari yang bercetak tebal diatas....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 Tabel kebenaran dari notasi berikut berikut.....(C4)</a:t>
            </a:r>
            <a:br>
              <a:rPr lang="en-US" sz="2000" b="1">
                <a:solidFill>
                  <a:schemeClr val="tx1"/>
                </a:solidFill>
              </a:rPr>
            </a:br>
            <a:br>
              <a:rPr lang="en-US" sz="2000" b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(P =&gt; q) ^ (r v q)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29765" y="0"/>
            <a:ext cx="5181600" cy="923925"/>
          </a:xfrm>
        </p:spPr>
        <p:txBody>
          <a:bodyPr/>
          <a:p>
            <a:pPr algn="ctr"/>
            <a:r>
              <a:rPr lang="en-US" sz="4400" b="1"/>
              <a:t>Contoh Soal</a:t>
            </a:r>
            <a:endParaRPr lang="en-US" sz="4400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45" y="923925"/>
            <a:ext cx="8803640" cy="3807460"/>
          </a:xfrm>
        </p:spPr>
        <p:txBody>
          <a:bodyPr anchor="t" anchorCtr="0"/>
          <a:p>
            <a:pPr algn="l"/>
            <a:r>
              <a:rPr lang="en-US" sz="2000" b="1">
                <a:solidFill>
                  <a:schemeClr val="tx1"/>
                </a:solidFill>
              </a:rPr>
              <a:t>Tentukanlah hasil dari STACK berikut.....(C2)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PUSH (AB, CS, PD), POP, PUSH (AA,SS,SE), POP, POP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Presentation</Application>
  <PresentationFormat>On-screen Show (16:9)</PresentationFormat>
  <Paragraphs>87</Paragraphs>
  <Slides>13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Asap Condensed</vt:lpstr>
      <vt:lpstr>Microsoft YaHei</vt:lpstr>
      <vt:lpstr>Droid Sans Fallback</vt:lpstr>
      <vt:lpstr>Arial Unicode MS</vt:lpstr>
      <vt:lpstr>Fira Code</vt:lpstr>
      <vt:lpstr>Technology Consulting by Slidesgo</vt:lpstr>
      <vt:lpstr>LINGKUP SOAL PAS TIK</vt:lpstr>
      <vt:lpstr>DURASI : 120 MENIT (2 JAM) JUMLAH SOAL : 30 PG + 2 ESSAY  POIN SOAL : 3 POINT PG + 5 ESSAY  KESULITAN : C1 - C6 C1 (MENGINGAT), C2 (MEMAHAMI), C3 (MENGAPLIKASIKAN), C4 (MENGANALISIS), C5 (EVALUASI), C6 (MENCIPTA</vt:lpstr>
      <vt:lpstr>LINGKUP SOAL</vt:lpstr>
      <vt:lpstr>Jelaskan Fitur yang digunakan dalam pembuatan Daftar Pustaka dalam Karya Tulis Ilmiah....(C1). </vt:lpstr>
      <vt:lpstr>Tentukanlah.....(C2) p = Andi berangkat sekolah. q = Hari hujan  p ^ q =   p v q = </vt:lpstr>
      <vt:lpstr>Tentukanlah hasil dari STACK berikut.....(C2) PUSH (AB, CS, PD), POP, PUSH (AA,SS,SE), POP, POP </vt:lpstr>
      <vt:lpstr>Perhatikan struktur kode berikut...(C3)  program hitung_bilangan; 	var begin  end.  Tentukan fungsi dari yang bercetak tebal diatas....</vt:lpstr>
      <vt:lpstr>Tentukanlah Tabel kebenaran dari notasi berikut berikut.....(C4)  (P =&gt; q) ^ (r v q) </vt:lpstr>
      <vt:lpstr>Tentukanlah hasil dari STACK berikut.....(C2) PUSH (AB, CS, PD), POP, PUSH (AA,SS,SE), POP, POP </vt:lpstr>
      <vt:lpstr>Perhatikan struktur kode berikut...(C4)  program hitung bilangan; var  	a, b : integer; 	b,c : real begin  	b := 19.12; end.  tentukan kesalahan dari program diatas</vt:lpstr>
      <vt:lpstr>Perhatikan kode program berikut...(C6)  program tampil_nama; var  	nama, kelas :string begin  	 end.  Tambahkan program berikut supaya bisa menampilkan nama kalian</vt:lpstr>
      <vt:lpstr>Tentukanlah Tabel kebenaran dari notasi berikut berikut.....(C4)  (P =&gt; q) ^ (r v q) </vt:lpstr>
      <vt:lpstr>Tentukanlah Tabel kebenaran dari notasi berikut berikut.....(C4)  (P =&gt; q) ^ (r v q)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KELAS XI</dc:title>
  <dc:creator/>
  <cp:lastModifiedBy>tianreformis</cp:lastModifiedBy>
  <cp:revision>14</cp:revision>
  <dcterms:created xsi:type="dcterms:W3CDTF">2022-11-17T00:52:30Z</dcterms:created>
  <dcterms:modified xsi:type="dcterms:W3CDTF">2022-11-17T00:52:30Z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