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83" r:id="rId4"/>
    <p:sldId id="284" r:id="rId5"/>
    <p:sldId id="285" r:id="rId6"/>
    <p:sldId id="286" r:id="rId7"/>
    <p:sldId id="287" r:id="rId8"/>
    <p:sldId id="288" r:id="rId9"/>
    <p:sldId id="289" r:id="rId10"/>
    <p:sldId id="290" r:id="rId11"/>
    <p:sldId id="291" r:id="rId12"/>
    <p:sldId id="292" r:id="rId13"/>
    <p:sldId id="293" r:id="rId14"/>
    <p:sldId id="302" r:id="rId15"/>
    <p:sldId id="294" r:id="rId16"/>
    <p:sldId id="295" r:id="rId17"/>
    <p:sldId id="296" r:id="rId18"/>
    <p:sldId id="297" r:id="rId19"/>
    <p:sldId id="298" r:id="rId20"/>
    <p:sldId id="299" r:id="rId2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6000" b="0" i="0" u="none" kern="1200" baseline="0">
        <a:solidFill>
          <a:schemeClr val="tx1"/>
        </a:solidFill>
        <a:latin typeface="Tahoma" panose="020B060403050404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k"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FFFF"/>
    <a:srgbClr val="FFCC66"/>
    <a:srgbClr val="FFDF59"/>
    <a:srgbClr val="000000"/>
    <a:srgbClr val="FF9933"/>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p:restoredTop sz="94729"/>
  </p:normalViewPr>
  <p:slideViewPr>
    <p:cSldViewPr showGuides="1">
      <p:cViewPr varScale="1">
        <p:scale>
          <a:sx n="67" d="100"/>
          <a:sy n="67" d="100"/>
        </p:scale>
        <p:origin x="-612" y="-96"/>
      </p:cViewPr>
      <p:guideLst>
        <p:guide orient="horz" pos="2210"/>
        <p:guide pos="2768"/>
      </p:guideLst>
    </p:cSldViewPr>
  </p:slideViewPr>
  <p:outlineViewPr>
    <p:cViewPr>
      <p:scale>
        <a:sx n="33" d="100"/>
        <a:sy n="33" d="100"/>
      </p:scale>
      <p:origin x="0" y="98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7" name=""/>
        <p:cNvGrpSpPr/>
        <p:nvPr/>
      </p:nvGrpSpPr>
      <p:grpSpPr>
        <a:xfrm>
          <a:off x="0" y="0"/>
          <a:ext cx="0" cy="0"/>
          <a:chOff x="0" y="0"/>
          <a:chExt cx="0" cy="0"/>
        </a:xfrm>
      </p:grpSpPr>
      <p:sp>
        <p:nvSpPr>
          <p:cNvPr id="1048753"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eaLnBrk="1" hangingPunct="1">
              <a:defRPr sz="1200">
                <a:effectLst/>
                <a:latin typeface="Arial" panose="020B0604020202020204" pitchFamily="34" charset="0"/>
              </a:defRPr>
            </a:lvl1pPr>
          </a:lstStyle>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54"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ffectLst/>
                <a:latin typeface="Arial" panose="020B0604020202020204" pitchFamily="34" charset="0"/>
              </a:defRPr>
            </a:lvl1pPr>
          </a:lstStyle>
          <a:p>
            <a:pPr marL="0" marR="0" lvl="0" indent="0" algn="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55" name="Rectangle 4"/>
          <p:cNvSpPr>
            <a:spLocks noGrp="1" noRot="1" noChangeAspect="1"/>
          </p:cNvSpPr>
          <p:nvPr>
            <p:ph type="sldImg"/>
          </p:nvPr>
        </p:nvSpPr>
        <p:spPr>
          <a:xfrm>
            <a:off x="1143000" y="685800"/>
            <a:ext cx="4572000" cy="3429000"/>
          </a:xfrm>
          <a:prstGeom prst="rect">
            <a:avLst/>
          </a:prstGeom>
          <a:noFill/>
          <a:ln w="9525">
            <a:noFill/>
          </a:ln>
        </p:spPr>
      </p:sp>
      <p:sp>
        <p:nvSpPr>
          <p:cNvPr id="1048756"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p>
            <a:pPr marL="0" marR="0" lvl="0" indent="0" algn="l" defTabSz="914400" rtl="0" eaLnBrk="0" fontAlgn="base" latinLnBrk="0" hangingPunct="0">
              <a:spcBef>
                <a:spcPct val="30000"/>
              </a:spcBef>
              <a:spcAft>
                <a:spcPct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spcBef>
                <a:spcPct val="30000"/>
              </a:spcBef>
              <a:spcAft>
                <a:spcPct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spcBef>
                <a:spcPct val="30000"/>
              </a:spcBef>
              <a:spcAft>
                <a:spcPct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spcBef>
                <a:spcPct val="30000"/>
              </a:spcBef>
              <a:spcAft>
                <a:spcPct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spcBef>
                <a:spcPct val="30000"/>
              </a:spcBef>
              <a:spcAft>
                <a:spcPct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57"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lgn="l" eaLnBrk="1" hangingPunct="1">
              <a:defRPr sz="1200">
                <a:effectLst/>
                <a:latin typeface="Arial" panose="020B0604020202020204" pitchFamily="34" charset="0"/>
              </a:defRPr>
            </a:lvl1pPr>
          </a:lstStyle>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58"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79" name=""/>
        <p:cNvGrpSpPr/>
        <p:nvPr/>
      </p:nvGrpSpPr>
      <p:grpSpPr>
        <a:xfrm>
          <a:off x="0" y="0"/>
          <a:ext cx="0" cy="0"/>
          <a:chOff x="0" y="0"/>
          <a:chExt cx="0" cy="0"/>
        </a:xfrm>
      </p:grpSpPr>
      <p:sp>
        <p:nvSpPr>
          <p:cNvPr id="1048653" name="标题 1"/>
          <p:cNvSpPr>
            <a:spLocks noGrp="1"/>
          </p:cNvSpPr>
          <p:nvPr>
            <p:ph type="ctrTitle"/>
          </p:nvPr>
        </p:nvSpPr>
        <p:spPr>
          <a:xfrm>
            <a:off x="685800" y="2130425"/>
            <a:ext cx="7772400" cy="1470025"/>
          </a:xfrm>
        </p:spPr>
        <p:txBody>
          <a:bodyPr/>
          <a:p>
            <a:pPr fontAlgn="base"/>
            <a:r>
              <a:rPr lang="zh-CN" altLang="en-US" strike="noStrike" noProof="1" smtClean="0"/>
              <a:t>单击此处编辑母版标题样式</a:t>
            </a:r>
            <a:endParaRPr lang="zh-CN" altLang="en-US" strike="noStrike" noProof="1"/>
          </a:p>
        </p:txBody>
      </p:sp>
      <p:sp>
        <p:nvSpPr>
          <p:cNvPr id="1048654"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zh-CN" altLang="en-US" strike="noStrike" noProof="1"/>
          </a:p>
        </p:txBody>
      </p:sp>
      <p:sp>
        <p:nvSpPr>
          <p:cNvPr id="1048655" name="日期占位符 3"/>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56"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57"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81" name=""/>
        <p:cNvGrpSpPr/>
        <p:nvPr/>
      </p:nvGrpSpPr>
      <p:grpSpPr>
        <a:xfrm>
          <a:off x="0" y="0"/>
          <a:ext cx="0" cy="0"/>
          <a:chOff x="0" y="0"/>
          <a:chExt cx="0" cy="0"/>
        </a:xfrm>
      </p:grpSpPr>
      <p:sp>
        <p:nvSpPr>
          <p:cNvPr id="1048664" name="标题 1"/>
          <p:cNvSpPr>
            <a:spLocks noGrp="1"/>
          </p:cNvSpPr>
          <p:nvPr>
            <p:ph type="title"/>
          </p:nvPr>
        </p:nvSpPr>
        <p:spPr/>
        <p:txBody>
          <a:bodyPr/>
          <a:p>
            <a:pPr fontAlgn="base"/>
            <a:r>
              <a:rPr lang="zh-CN" altLang="en-US" strike="noStrike" noProof="1" smtClean="0"/>
              <a:t>单击此处编辑母版标题样式</a:t>
            </a:r>
            <a:endParaRPr lang="zh-CN" altLang="en-US" strike="noStrike" noProof="1"/>
          </a:p>
        </p:txBody>
      </p:sp>
      <p:sp>
        <p:nvSpPr>
          <p:cNvPr id="1048665" name="竖排文字占位符 2"/>
          <p:cNvSpPr>
            <a:spLocks noGrp="1"/>
          </p:cNvSpPr>
          <p:nvPr>
            <p:ph type="body" orient="vert" idx="1"/>
          </p:nvPr>
        </p:nvSpPr>
        <p:spPr/>
        <p:txBody>
          <a:bodyPr vert="eaVert"/>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66" name="日期占位符 3"/>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67"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68"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82" name=""/>
        <p:cNvGrpSpPr/>
        <p:nvPr/>
      </p:nvGrpSpPr>
      <p:grpSpPr>
        <a:xfrm>
          <a:off x="0" y="0"/>
          <a:ext cx="0" cy="0"/>
          <a:chOff x="0" y="0"/>
          <a:chExt cx="0" cy="0"/>
        </a:xfrm>
      </p:grpSpPr>
      <p:sp>
        <p:nvSpPr>
          <p:cNvPr id="1048669" name="竖排标题 1"/>
          <p:cNvSpPr>
            <a:spLocks noGrp="1"/>
          </p:cNvSpPr>
          <p:nvPr>
            <p:ph type="title" orient="vert"/>
          </p:nvPr>
        </p:nvSpPr>
        <p:spPr>
          <a:xfrm>
            <a:off x="6629400" y="274638"/>
            <a:ext cx="2057400" cy="5821362"/>
          </a:xfrm>
        </p:spPr>
        <p:txBody>
          <a:bodyPr vert="eaVert"/>
          <a:p>
            <a:pPr fontAlgn="base"/>
            <a:r>
              <a:rPr lang="zh-CN" altLang="en-US" strike="noStrike" noProof="1" smtClean="0"/>
              <a:t>单击此处编辑母版标题样式</a:t>
            </a:r>
            <a:endParaRPr lang="zh-CN" altLang="en-US" strike="noStrike" noProof="1"/>
          </a:p>
        </p:txBody>
      </p:sp>
      <p:sp>
        <p:nvSpPr>
          <p:cNvPr id="1048670" name="竖排文字占位符 2"/>
          <p:cNvSpPr>
            <a:spLocks noGrp="1"/>
          </p:cNvSpPr>
          <p:nvPr>
            <p:ph type="body" orient="vert" idx="1"/>
          </p:nvPr>
        </p:nvSpPr>
        <p:spPr>
          <a:xfrm>
            <a:off x="457200" y="274638"/>
            <a:ext cx="6019800" cy="5821362"/>
          </a:xfrm>
        </p:spPr>
        <p:txBody>
          <a:bodyPr vert="eaVert"/>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71" name="日期占位符 3"/>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72"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73"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78" name=""/>
        <p:cNvGrpSpPr/>
        <p:nvPr/>
      </p:nvGrpSpPr>
      <p:grpSpPr>
        <a:xfrm>
          <a:off x="0" y="0"/>
          <a:ext cx="0" cy="0"/>
          <a:chOff x="0" y="0"/>
          <a:chExt cx="0" cy="0"/>
        </a:xfrm>
      </p:grpSpPr>
      <p:sp>
        <p:nvSpPr>
          <p:cNvPr id="1048648" name="标题 1"/>
          <p:cNvSpPr>
            <a:spLocks noGrp="1"/>
          </p:cNvSpPr>
          <p:nvPr>
            <p:ph type="title"/>
          </p:nvPr>
        </p:nvSpPr>
        <p:spPr/>
        <p:txBody>
          <a:bodyPr/>
          <a:p>
            <a:pPr fontAlgn="base"/>
            <a:r>
              <a:rPr lang="zh-CN" altLang="en-US" strike="noStrike" noProof="1" smtClean="0"/>
              <a:t>单击此处编辑母版标题样式</a:t>
            </a:r>
            <a:endParaRPr lang="zh-CN" altLang="en-US" strike="noStrike" noProof="1"/>
          </a:p>
        </p:txBody>
      </p:sp>
      <p:sp>
        <p:nvSpPr>
          <p:cNvPr id="1048649" name="内容占位符 2"/>
          <p:cNvSpPr>
            <a:spLocks noGrp="1"/>
          </p:cNvSpPr>
          <p:nvPr>
            <p:ph idx="1"/>
          </p:nvPr>
        </p:nvSpPr>
        <p:spPr/>
        <p:txBody>
          <a:bodyPr/>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50" name="日期占位符 3"/>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51"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52"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84" name=""/>
        <p:cNvGrpSpPr/>
        <p:nvPr/>
      </p:nvGrpSpPr>
      <p:grpSpPr>
        <a:xfrm>
          <a:off x="0" y="0"/>
          <a:ext cx="0" cy="0"/>
          <a:chOff x="0" y="0"/>
          <a:chExt cx="0" cy="0"/>
        </a:xfrm>
      </p:grpSpPr>
      <p:sp>
        <p:nvSpPr>
          <p:cNvPr id="1048680"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1048681"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048682" name="日期占位符 3"/>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83"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84"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83" name=""/>
        <p:cNvGrpSpPr/>
        <p:nvPr/>
      </p:nvGrpSpPr>
      <p:grpSpPr>
        <a:xfrm>
          <a:off x="0" y="0"/>
          <a:ext cx="0" cy="0"/>
          <a:chOff x="0" y="0"/>
          <a:chExt cx="0" cy="0"/>
        </a:xfrm>
      </p:grpSpPr>
      <p:sp>
        <p:nvSpPr>
          <p:cNvPr id="1048674" name="标题 1"/>
          <p:cNvSpPr>
            <a:spLocks noGrp="1"/>
          </p:cNvSpPr>
          <p:nvPr>
            <p:ph type="title"/>
          </p:nvPr>
        </p:nvSpPr>
        <p:spPr/>
        <p:txBody>
          <a:bodyPr/>
          <a:p>
            <a:pPr fontAlgn="base"/>
            <a:r>
              <a:rPr lang="zh-CN" altLang="en-US" strike="noStrike" noProof="1" smtClean="0"/>
              <a:t>单击此处编辑母版标题样式</a:t>
            </a:r>
            <a:endParaRPr lang="zh-CN" altLang="en-US" strike="noStrike" noProof="1"/>
          </a:p>
        </p:txBody>
      </p:sp>
      <p:sp>
        <p:nvSpPr>
          <p:cNvPr id="1048675"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76"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77" name="日期占位符 4"/>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78"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79"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87" name=""/>
        <p:cNvGrpSpPr/>
        <p:nvPr/>
      </p:nvGrpSpPr>
      <p:grpSpPr>
        <a:xfrm>
          <a:off x="0" y="0"/>
          <a:ext cx="0" cy="0"/>
          <a:chOff x="0" y="0"/>
          <a:chExt cx="0" cy="0"/>
        </a:xfrm>
      </p:grpSpPr>
      <p:sp>
        <p:nvSpPr>
          <p:cNvPr id="1048695" name="标题 1"/>
          <p:cNvSpPr>
            <a:spLocks noGrp="1"/>
          </p:cNvSpPr>
          <p:nvPr>
            <p:ph type="title"/>
          </p:nvPr>
        </p:nvSpPr>
        <p:spPr/>
        <p:txBody>
          <a:bodyPr/>
          <a:p>
            <a:pPr fontAlgn="base"/>
            <a:r>
              <a:rPr lang="zh-CN" altLang="en-US" strike="noStrike" noProof="1" smtClean="0"/>
              <a:t>单击此处编辑母版标题样式</a:t>
            </a:r>
            <a:endParaRPr lang="zh-CN" altLang="en-US" strike="noStrike" noProof="1"/>
          </a:p>
        </p:txBody>
      </p:sp>
      <p:sp>
        <p:nvSpPr>
          <p:cNvPr id="104869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1048697"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98"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1048699"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700" name="日期占位符 6"/>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701"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702" name="灯片编号占位符 8"/>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86" name=""/>
        <p:cNvGrpSpPr/>
        <p:nvPr/>
      </p:nvGrpSpPr>
      <p:grpSpPr>
        <a:xfrm>
          <a:off x="0" y="0"/>
          <a:ext cx="0" cy="0"/>
          <a:chOff x="0" y="0"/>
          <a:chExt cx="0" cy="0"/>
        </a:xfrm>
      </p:grpSpPr>
      <p:sp>
        <p:nvSpPr>
          <p:cNvPr id="1048691" name="标题 1"/>
          <p:cNvSpPr>
            <a:spLocks noGrp="1"/>
          </p:cNvSpPr>
          <p:nvPr>
            <p:ph type="title"/>
          </p:nvPr>
        </p:nvSpPr>
        <p:spPr/>
        <p:txBody>
          <a:bodyPr/>
          <a:p>
            <a:pPr fontAlgn="base"/>
            <a:r>
              <a:rPr lang="zh-CN" altLang="en-US" strike="noStrike" noProof="1" smtClean="0"/>
              <a:t>单击此处编辑母版标题样式</a:t>
            </a:r>
            <a:endParaRPr lang="zh-CN" altLang="en-US" strike="noStrike" noProof="1"/>
          </a:p>
        </p:txBody>
      </p:sp>
      <p:sp>
        <p:nvSpPr>
          <p:cNvPr id="1048692" name="日期占位符 2"/>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93"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94" name="灯片编号占位符 4"/>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6" name=""/>
        <p:cNvGrpSpPr/>
        <p:nvPr/>
      </p:nvGrpSpPr>
      <p:grpSpPr>
        <a:xfrm>
          <a:off x="0" y="0"/>
          <a:ext cx="0" cy="0"/>
          <a:chOff x="0" y="0"/>
          <a:chExt cx="0" cy="0"/>
        </a:xfrm>
      </p:grpSpPr>
      <p:sp>
        <p:nvSpPr>
          <p:cNvPr id="1048583" name="日期占位符 1"/>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584"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585" name="灯片编号占位符 3"/>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85" name=""/>
        <p:cNvGrpSpPr/>
        <p:nvPr/>
      </p:nvGrpSpPr>
      <p:grpSpPr>
        <a:xfrm>
          <a:off x="0" y="0"/>
          <a:ext cx="0" cy="0"/>
          <a:chOff x="0" y="0"/>
          <a:chExt cx="0" cy="0"/>
        </a:xfrm>
      </p:grpSpPr>
      <p:sp>
        <p:nvSpPr>
          <p:cNvPr id="1048685"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1048686"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48687"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048688" name="日期占位符 4"/>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89"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90"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80" name=""/>
        <p:cNvGrpSpPr/>
        <p:nvPr/>
      </p:nvGrpSpPr>
      <p:grpSpPr>
        <a:xfrm>
          <a:off x="0" y="0"/>
          <a:ext cx="0" cy="0"/>
          <a:chOff x="0" y="0"/>
          <a:chExt cx="0" cy="0"/>
        </a:xfrm>
      </p:grpSpPr>
      <p:sp>
        <p:nvSpPr>
          <p:cNvPr id="1048658"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1048659"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hlink"/>
              </a:buClr>
              <a:buSzPct val="80000"/>
              <a:buFont typeface="Wingdings" panose="05000000000000000000" pitchFamily="2" charset="2"/>
              <a:buNone/>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1048660"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048661" name="日期占位符 4"/>
          <p:cNvSpPr>
            <a:spLocks noGrp="1"/>
          </p:cNvSpPr>
          <p:nvPr>
            <p:ph type="dt" sz="quarter" idx="10"/>
          </p:nvPr>
        </p:nvSpPr>
        <p:spPr/>
        <p:txBody>
          <a:bodyPr/>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62"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63"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Ovr>
    <a:masterClrMapping/>
  </p:clrMapOvr>
  <p:transition>
    <p:newsfla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grpSp>
        <p:nvGrpSpPr>
          <p:cNvPr id="14" name="Group 2"/>
          <p:cNvGrpSpPr/>
          <p:nvPr/>
        </p:nvGrpSpPr>
        <p:grpSpPr>
          <a:xfrm>
            <a:off x="0" y="0"/>
            <a:ext cx="8458200" cy="5943600"/>
            <a:chOff x="0" y="0"/>
            <a:chExt cx="5328" cy="3744"/>
          </a:xfrm>
        </p:grpSpPr>
        <p:sp>
          <p:nvSpPr>
            <p:cNvPr id="1048576" name="Freeform 3"/>
            <p:cNvSpPr>
              <a:spLocks noChangeArrowheads="1"/>
            </p:cNvSpPr>
            <p:nvPr/>
          </p:nvSpPr>
          <p:spPr bwMode="auto">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 name="T12" fmla="*/ 0 60000 65536"/>
                <a:gd name="T13" fmla="*/ 0 60000 65536"/>
                <a:gd name="T14" fmla="*/ 0 60000 65536"/>
                <a:gd name="T15" fmla="*/ 0 60000 65536"/>
                <a:gd name="T16" fmla="*/ 0 60000 65536"/>
                <a:gd name="T17" fmla="*/ 0 60000 65536"/>
                <a:gd name="T18" fmla="*/ 0 w 5155"/>
                <a:gd name="T19" fmla="*/ 0 h 2304"/>
                <a:gd name="T20" fmla="*/ 5155 w 5155"/>
                <a:gd name="T21" fmla="*/ 2304 h 2304"/>
              </a:gdLst>
              <a:ahLst/>
              <a:cxnLst>
                <a:cxn ang="T12">
                  <a:pos x="T0" y="T1"/>
                </a:cxn>
                <a:cxn ang="T13">
                  <a:pos x="T2" y="T3"/>
                </a:cxn>
                <a:cxn ang="T14">
                  <a:pos x="T4" y="T5"/>
                </a:cxn>
                <a:cxn ang="T15">
                  <a:pos x="T6" y="T7"/>
                </a:cxn>
                <a:cxn ang="T16">
                  <a:pos x="T8" y="T9"/>
                </a:cxn>
                <a:cxn ang="T17">
                  <a:pos x="T10" y="T11"/>
                </a:cxn>
              </a:cxnLst>
              <a:rect l="T18" t="T19" r="T20" b="T21"/>
              <a:pathLst>
                <a:path w="5155" h="2304">
                  <a:moveTo>
                    <a:pt x="5154" y="1769"/>
                  </a:moveTo>
                  <a:lnTo>
                    <a:pt x="0" y="2304"/>
                  </a:lnTo>
                  <a:lnTo>
                    <a:pt x="0" y="1252"/>
                  </a:lnTo>
                  <a:lnTo>
                    <a:pt x="5155" y="0"/>
                  </a:lnTo>
                  <a:lnTo>
                    <a:pt x="5155" y="1416"/>
                  </a:lnTo>
                  <a:lnTo>
                    <a:pt x="5154" y="1769"/>
                  </a:lnTo>
                  <a:close/>
                </a:path>
              </a:pathLst>
            </a:custGeom>
            <a:gradFill rotWithShape="1">
              <a:gsLst>
                <a:gs pos="0">
                  <a:srgbClr val="610000"/>
                </a:gs>
                <a:gs pos="100000">
                  <a:schemeClr val="bg1"/>
                </a:gs>
              </a:gsLst>
              <a:lin ang="0" scaled="1"/>
            </a:gradFill>
            <a:ln w="9525">
              <a:noFill/>
              <a:miter lim="800000"/>
            </a:ln>
          </p:spPr>
          <p:txBody>
            <a:bodyPr/>
            <a:p>
              <a:pPr marL="0" marR="0" lvl="0" indent="0" algn="l" defTabSz="914400" rtl="0" eaLnBrk="1" fontAlgn="base" latinLnBrk="0" hangingPunct="1">
                <a:spcBef>
                  <a:spcPct val="0"/>
                </a:spcBef>
                <a:spcAft>
                  <a:spcPct val="0"/>
                </a:spcAft>
                <a:buClrTx/>
                <a:buSzTx/>
                <a:buFontTx/>
                <a:buNone/>
              </a:pPr>
              <a:endParaRPr kumimoji="0" lang="zh-CN" altLang="en-US" sz="6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577" name="Freeform 4"/>
            <p:cNvSpPr>
              <a:spLocks noChangeArrowheads="1"/>
            </p:cNvSpPr>
            <p:nvPr/>
          </p:nvSpPr>
          <p:spPr bwMode="auto">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 name="T10" fmla="*/ 0 60000 65536"/>
                <a:gd name="T11" fmla="*/ 0 60000 65536"/>
                <a:gd name="T12" fmla="*/ 0 60000 65536"/>
                <a:gd name="T13" fmla="*/ 0 60000 65536"/>
                <a:gd name="T14" fmla="*/ 0 60000 65536"/>
                <a:gd name="T15" fmla="*/ 0 w 5328"/>
                <a:gd name="T16" fmla="*/ 0 h 3689"/>
                <a:gd name="T17" fmla="*/ 5328 w 5328"/>
                <a:gd name="T18" fmla="*/ 3689 h 3689"/>
              </a:gdLst>
              <a:ahLst/>
              <a:cxnLst>
                <a:cxn ang="T10">
                  <a:pos x="T0" y="T1"/>
                </a:cxn>
                <a:cxn ang="T11">
                  <a:pos x="T2" y="T3"/>
                </a:cxn>
                <a:cxn ang="T12">
                  <a:pos x="T4" y="T5"/>
                </a:cxn>
                <a:cxn ang="T13">
                  <a:pos x="T6" y="T7"/>
                </a:cxn>
                <a:cxn ang="T14">
                  <a:pos x="T8" y="T9"/>
                </a:cxn>
              </a:cxnLst>
              <a:rect l="T15" t="T16" r="T17" b="T18"/>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miter lim="800000"/>
            </a:ln>
          </p:spPr>
          <p:txBody>
            <a:bodyPr/>
            <a:p>
              <a:pPr marL="0" marR="0" lvl="0" indent="0" algn="l" defTabSz="914400" rtl="0" eaLnBrk="1" fontAlgn="base" latinLnBrk="0" hangingPunct="1">
                <a:spcBef>
                  <a:spcPct val="0"/>
                </a:spcBef>
                <a:spcAft>
                  <a:spcPct val="0"/>
                </a:spcAft>
                <a:buClrTx/>
                <a:buSzTx/>
                <a:buFontTx/>
                <a:buNone/>
              </a:pPr>
              <a:endParaRPr kumimoji="0" lang="zh-CN" altLang="en-US" sz="6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grpSp>
      <p:sp>
        <p:nvSpPr>
          <p:cNvPr id="1048578" name="Rectangle 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48579" name="Rectangle 6"/>
          <p:cNvSpPr>
            <a:spLocks noGrp="1"/>
          </p:cNvSpPr>
          <p:nvPr>
            <p:ph type="body"/>
          </p:nvPr>
        </p:nvSpPr>
        <p:spPr>
          <a:xfrm>
            <a:off x="457200" y="1600200"/>
            <a:ext cx="8229600" cy="4495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48580" name="Rectangle 6"/>
          <p:cNvSpPr>
            <a:spLocks noGrp="1" noChangeArrowheads="1"/>
          </p:cNvSpPr>
          <p:nvPr>
            <p:ph type="dt" sz="quarter" idx="2"/>
          </p:nvPr>
        </p:nvSpPr>
        <p:spPr bwMode="auto">
          <a:xfrm>
            <a:off x="457200" y="6248400"/>
            <a:ext cx="2133600" cy="457200"/>
          </a:xfrm>
          <a:prstGeom prst="rect">
            <a:avLst/>
          </a:prstGeom>
          <a:noFill/>
          <a:ln w="9525">
            <a:noFill/>
            <a:miter lim="800000"/>
          </a:ln>
        </p:spPr>
        <p:txBody>
          <a:bodyPr vert="horz" wrap="square" lIns="91440" tIns="45720" rIns="91440" bIns="45720" numCol="1" anchor="b" anchorCtr="0" compatLnSpc="1"/>
          <a:lstStyle>
            <a:lvl1pPr algn="l" eaLnBrk="1" hangingPunct="1">
              <a:defRPr sz="1200">
                <a:effectLst>
                  <a:outerShdw blurRad="38100" dist="38100" dir="2700000" algn="tl">
                    <a:srgbClr val="000000"/>
                  </a:outerShdw>
                </a:effectLst>
              </a:defRPr>
            </a:lvl1pPr>
          </a:lstStyle>
          <a:p>
            <a:pPr marL="0" marR="0" lvl="0" indent="0" algn="l"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581" name="Rectangle 7"/>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defRPr>
            </a:lvl1pPr>
          </a:lstStyle>
          <a:p>
            <a:pPr marL="0" marR="0" lvl="0" indent="0" algn="ctr" defTabSz="914400" rtl="0" eaLnBrk="1" fontAlgn="base" latinLnBrk="0" hangingPunct="1">
              <a:spcBef>
                <a:spcPct val="0"/>
              </a:spcBef>
              <a:spcAft>
                <a:spcPct val="0"/>
              </a:spcAft>
              <a:buClrTx/>
              <a:buSzTx/>
              <a:buFontTx/>
              <a:buNone/>
            </a:pPr>
            <a:endParaRPr kumimoji="0" 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582" name="Rectangle 8"/>
          <p:cNvSpPr>
            <a:spLocks noGrp="1" noChangeArrowheads="1"/>
          </p:cNvSpPr>
          <p:nvPr>
            <p:ph type="sldNum" sz="quarter" idx="4"/>
          </p:nvPr>
        </p:nvSpPr>
        <p:spPr bwMode="auto">
          <a:xfrm>
            <a:off x="6553200" y="6248400"/>
            <a:ext cx="2133600" cy="457200"/>
          </a:xfrm>
          <a:prstGeom prst="rect">
            <a:avLst/>
          </a:prstGeom>
          <a:noFill/>
          <a:ln w="9525">
            <a:noFill/>
            <a:miter lim="800000"/>
          </a:ln>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ea"/>
              </a:rPr>
            </a:fld>
            <a:endParaRPr lang="en-US" altLang="zh-CN" sz="1200" strike="noStrike" noProof="1"/>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newsflash/>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7" name="Picture 4" descr="th1"/>
          <p:cNvPicPr>
            <a:picLocks noChangeAspect="1"/>
          </p:cNvPicPr>
          <p:nvPr/>
        </p:nvPicPr>
        <p:blipFill>
          <a:blip r:embed="rId1">
            <a:clrChange>
              <a:clrFrom>
                <a:srgbClr val="FFFFFF"/>
              </a:clrFrom>
              <a:clrTo>
                <a:srgbClr val="FFFFFF">
                  <a:alpha val="0"/>
                </a:srgbClr>
              </a:clrTo>
            </a:clrChange>
          </a:blip>
          <a:stretch>
            <a:fillRect/>
          </a:stretch>
        </p:blipFill>
        <p:spPr>
          <a:xfrm>
            <a:off x="2555875" y="2708275"/>
            <a:ext cx="3959225" cy="3941763"/>
          </a:xfrm>
          <a:prstGeom prst="rect">
            <a:avLst/>
          </a:prstGeom>
          <a:noFill/>
          <a:ln w="9525">
            <a:noFill/>
          </a:ln>
        </p:spPr>
      </p:pic>
      <p:sp>
        <p:nvSpPr>
          <p:cNvPr id="1048610" name="Text Box 6"/>
          <p:cNvSpPr txBox="1"/>
          <p:nvPr/>
        </p:nvSpPr>
        <p:spPr>
          <a:xfrm>
            <a:off x="5832475" y="6320155"/>
            <a:ext cx="3230880" cy="398780"/>
          </a:xfrm>
          <a:prstGeom prst="rect">
            <a:avLst/>
          </a:prstGeom>
          <a:noFill/>
          <a:ln w="9525">
            <a:noFill/>
          </a:ln>
        </p:spPr>
        <p:txBody>
          <a:bodyPr wrap="none" anchor="t">
            <a:spAutoFit/>
          </a:bodyPr>
          <a:p>
            <a:pPr lvl="0" indent="0"/>
            <a:r>
              <a:rPr lang="zh-CN" altLang="en-US" sz="2000" dirty="0">
                <a:solidFill>
                  <a:schemeClr val="tx2"/>
                </a:solidFill>
                <a:latin typeface="Tahoma" panose="020B0604030504040204" pitchFamily="34" charset="0"/>
                <a:ea typeface="隶书" panose="02010509060101010101" pitchFamily="49" charset="-122"/>
              </a:rPr>
              <a:t>自动化与电子信息</a:t>
            </a:r>
            <a:r>
              <a:rPr lang="zh-CN" altLang="en-US" sz="2000" dirty="0">
                <a:solidFill>
                  <a:schemeClr val="tx2"/>
                </a:solidFill>
                <a:latin typeface="Tahoma" panose="020B0604030504040204" pitchFamily="34" charset="0"/>
                <a:ea typeface="隶书" panose="02010509060101010101" pitchFamily="49" charset="-122"/>
              </a:rPr>
              <a:t>学院团委</a:t>
            </a:r>
            <a:endParaRPr lang="zh-CN" altLang="en-US" sz="2000" dirty="0">
              <a:solidFill>
                <a:schemeClr val="tx2"/>
              </a:solidFill>
              <a:latin typeface="Tahoma" panose="020B0604030504040204" pitchFamily="34" charset="0"/>
              <a:ea typeface="隶书" panose="02010509060101010101" pitchFamily="49" charset="-122"/>
            </a:endParaRPr>
          </a:p>
        </p:txBody>
      </p:sp>
      <p:sp>
        <p:nvSpPr>
          <p:cNvPr id="1048611" name="WordArt 7"/>
          <p:cNvSpPr>
            <a:spLocks noChangeArrowheads="1" noChangeShapeType="1" noTextEdit="1"/>
          </p:cNvSpPr>
          <p:nvPr/>
        </p:nvSpPr>
        <p:spPr bwMode="auto">
          <a:xfrm>
            <a:off x="1117595" y="2326639"/>
            <a:ext cx="7038975" cy="2059305"/>
          </a:xfrm>
          <a:prstGeom prst="rect">
            <a:avLst/>
          </a:prstGeom>
        </p:spPr>
        <p:txBody>
          <a:bodyPr spcFirstLastPara="1" wrap="none" numCol="1" fromWordArt="1">
            <a:prstTxWarp prst="textArchUp">
              <a:avLst>
                <a:gd name="adj" fmla="val 10800000"/>
              </a:avLst>
            </a:prstTxWarp>
          </a:bodyPr>
          <a:p>
            <a:pPr marL="0" marR="0" lvl="0" indent="0" algn="ctr" defTabSz="914400" rtl="0" eaLnBrk="0" fontAlgn="base" latinLnBrk="0" hangingPunct="0">
              <a:spcBef>
                <a:spcPct val="0"/>
              </a:spcBef>
              <a:spcAft>
                <a:spcPct val="0"/>
              </a:spcAft>
              <a:buClrTx/>
              <a:buSzTx/>
              <a:buFontTx/>
              <a:buNone/>
            </a:pPr>
            <a:r>
              <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rPr>
              <a:t>自动化与电子信息</a:t>
            </a:r>
            <a:r>
              <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rPr>
              <a:t>学院第</a:t>
            </a:r>
            <a:r>
              <a:rPr kumimoji="0" lang="en-US" altLang="zh-CN"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rPr>
              <a:t>1</a:t>
            </a:r>
            <a:r>
              <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rPr>
              <a:t>期团校</a:t>
            </a:r>
            <a:endParaRPr kumimoji="0" lang="en-US" altLang="zh-CN"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0" fontAlgn="base" latinLnBrk="0" hangingPunct="0">
              <a:spcBef>
                <a:spcPct val="0"/>
              </a:spcBef>
              <a:spcAft>
                <a:spcPct val="0"/>
              </a:spcAft>
              <a:buClrTx/>
              <a:buSzTx/>
              <a:buFontTx/>
              <a:buNone/>
            </a:pPr>
            <a:endPar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0" fontAlgn="base" latinLnBrk="0" hangingPunct="0">
              <a:spcBef>
                <a:spcPct val="0"/>
              </a:spcBef>
              <a:spcAft>
                <a:spcPct val="0"/>
              </a:spcAft>
              <a:buClrTx/>
              <a:buSzTx/>
              <a:buFontTx/>
              <a:buNone/>
            </a:pPr>
            <a:r>
              <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rPr>
              <a:t>开学典礼暨第一次团课</a:t>
            </a:r>
            <a:endParaRPr kumimoji="0" lang="zh-CN" altLang="en-US" sz="3600" b="0" i="0" u="none" strike="noStrike" kern="10" cap="none" spc="0" normalizeH="0" baseline="0" noProof="0" dirty="0">
              <a:ln w="15875">
                <a:solidFill>
                  <a:srgbClr val="FF0000"/>
                </a:solidFill>
                <a:round/>
              </a:ln>
              <a:solidFill>
                <a:srgbClr val="FFFFFF">
                  <a:alpha val="99001"/>
                </a:srgbClr>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22" name="WordArt 5"/>
          <p:cNvSpPr/>
          <p:nvPr/>
        </p:nvSpPr>
        <p:spPr>
          <a:xfrm>
            <a:off x="1265873" y="298768"/>
            <a:ext cx="6134100" cy="661988"/>
          </a:xfrm>
          <a:prstGeom prst="rect">
            <a:avLst/>
          </a:prstGeom>
        </p:spPr>
        <p:txBody>
          <a:bodyPr wrap="none" fromWordArt="1">
            <a:prstTxWarp prst="textPlain">
              <a:avLst>
                <a:gd name="adj" fmla="val 50000"/>
              </a:avLst>
            </a:prstTxWarp>
            <a:normAutofit fontScale="60000"/>
          </a:bodyPr>
          <a:p>
            <a:pPr algn="ctr" fontAlgn="base"/>
            <a:r>
              <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第</a:t>
            </a:r>
            <a:r>
              <a:rPr lang="en-US" altLang="zh-CN"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1</a:t>
            </a:r>
            <a:r>
              <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期团校课程概要</a:t>
            </a:r>
            <a:endPar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621" name="Rectangle 3"/>
          <p:cNvSpPr>
            <a:spLocks noGrp="1" noChangeArrowheads="1"/>
          </p:cNvSpPr>
          <p:nvPr/>
        </p:nvSpPr>
        <p:spPr>
          <a:xfrm>
            <a:off x="117158" y="298768"/>
            <a:ext cx="8643938" cy="5732463"/>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本期团校以三次理论性学习为主，以</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次</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结业</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测评</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a:t>
            </a:r>
            <a:r>
              <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次网上团校和团支部团日活动为辅。用理论与实践相结合的方式来培养广大学员的团员意识。</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3200" b="0" i="0" u="none" strike="noStrike" kern="0" cap="none" spc="0" normalizeH="0" baseline="0" noProof="0" dirty="0" smtClean="0">
                <a:ln>
                  <a:noFill/>
                </a:ln>
                <a:solidFill>
                  <a:srgbClr val="FFCB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en-US" sz="3200" b="0" i="0" u="none" strike="noStrike" kern="0" cap="none" spc="0" normalizeH="0" baseline="0" noProof="0" dirty="0" smtClean="0">
                <a:ln>
                  <a:noFill/>
                </a:ln>
                <a:solidFill>
                  <a:srgbClr val="FFCB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a:t>
            </a:r>
            <a:r>
              <a:rPr kumimoji="0" lang="zh-CN" altLang="en-US" sz="2400" b="0" i="0" u="none" strike="noStrike" kern="0" cap="none" spc="0" normalizeH="0" baseline="0" noProof="0" dirty="0" smtClean="0">
                <a:ln>
                  <a:noFill/>
                </a:ln>
                <a:solidFill>
                  <a:srgbClr val="FFCB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0" i="0" u="none" strike="noStrike" kern="0" cap="none" spc="0" normalizeH="0" baseline="0" noProof="0" dirty="0" smtClean="0">
                <a:ln>
                  <a:noFill/>
                </a:ln>
                <a:solidFill>
                  <a:srgbClr val="FFCB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三次理论课：</a:t>
            </a:r>
            <a:endParaRPr kumimoji="0" lang="zh-CN" altLang="en-US" sz="2400" b="0" i="0" u="none" strike="noStrike" kern="0" cap="none" spc="0" normalizeH="0" baseline="0" noProof="0" dirty="0" smtClean="0">
              <a:ln>
                <a:noFill/>
              </a:ln>
              <a:solidFill>
                <a:srgbClr val="FFCB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9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第一次团课</a:t>
            </a:r>
            <a:r>
              <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投身疫情防控阻击战，筑起防疫青春长城”之“众志成城战疫情，积极主动践使命”</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暨团校开学典礼</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endPar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9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第二次团课</a:t>
            </a:r>
            <a:r>
              <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“投身疫情防控阻击战，筑起防疫青春长城”之“集结青春力量，助力防疫抗疫”</a:t>
            </a:r>
            <a:r>
              <a:rPr kumimoji="0" lang="zh-CN"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微视频征集</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endPar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90000"/>
              </a:lnSpc>
              <a:spcBef>
                <a:spcPct val="20000"/>
              </a:spcBef>
              <a:spcAft>
                <a:spcPct val="0"/>
              </a:spcAft>
              <a:buClr>
                <a:schemeClr val="hlink"/>
              </a:buClr>
              <a:buSzPct val="80000"/>
              <a:buFont typeface="Wingdings" panose="05000000000000000000" pitchFamily="2" charset="2"/>
              <a:buNone/>
            </a:pPr>
            <a:r>
              <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 第三次团课</a:t>
            </a:r>
            <a:r>
              <a:rPr kumimoji="0" 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“投身疫情防控阻击战，筑起防疫青春长城”之</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rPr>
              <a:t>弘扬核心价值，乘风中流砥柱”</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rPr>
              <a:t>暨团校结业典礼</a:t>
            </a:r>
            <a:endPar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3200" b="1" i="0" u="none" strike="noStrike" kern="0" cap="none" spc="0" normalizeH="0" baseline="0" noProof="0" dirty="0" smtClean="0">
                <a:solidFill>
                  <a:schemeClr val="tx2">
                    <a:lumMod val="50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rPr>
              <a:t>   各学员需在每节课</a:t>
            </a:r>
            <a:r>
              <a:rPr kumimoji="0" lang="zh-CN" altLang="en-US" sz="3200" b="1" i="0" u="none" strike="noStrike" kern="0" cap="none" spc="0" normalizeH="0" baseline="0" noProof="0" dirty="0" smtClean="0">
                <a:solidFill>
                  <a:schemeClr val="tx2">
                    <a:lumMod val="50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rPr>
              <a:t>结束后的一周内，拍照上交给组长本节课手写的学习笔记及体会。</a:t>
            </a:r>
            <a:endParaRPr kumimoji="0" lang="zh-CN" altLang="en-US" sz="3200" b="1" i="0" u="none" strike="noStrike" kern="0" cap="none" spc="0" normalizeH="0" baseline="0" noProof="0" dirty="0" smtClean="0">
              <a:solidFill>
                <a:schemeClr val="tx2">
                  <a:lumMod val="50000"/>
                </a:schemeClr>
              </a:solidFill>
              <a:effectLst>
                <a:outerShdw blurRad="38100" dist="25400" dir="5400000" algn="ctr" rotWithShape="0">
                  <a:srgbClr val="6E747A">
                    <a:alpha val="43000"/>
                  </a:srgbClr>
                </a:outerShdw>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23" name="WordArt 8"/>
          <p:cNvSpPr>
            <a:spLocks noTextEdit="1"/>
          </p:cNvSpPr>
          <p:nvPr/>
        </p:nvSpPr>
        <p:spPr>
          <a:xfrm>
            <a:off x="1266190" y="287020"/>
            <a:ext cx="3429000" cy="685800"/>
          </a:xfrm>
          <a:prstGeom prst="rect">
            <a:avLst/>
          </a:prstGeom>
        </p:spPr>
        <p:txBody>
          <a:bodyPr wrap="none" fromWordArt="1">
            <a:prstTxWarp prst="textPlain">
              <a:avLst>
                <a:gd name="adj" fmla="val 50000"/>
              </a:avLst>
            </a:prstTxWarp>
            <a:normAutofit fontScale="70000"/>
          </a:bodyPr>
          <a:p>
            <a:pPr algn="ctr"/>
            <a:r>
              <a:rPr lang="zh-CN" altLang="en-US" sz="54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rPr>
              <a:t>第一次团课</a:t>
            </a:r>
            <a:endParaRPr lang="zh-CN" altLang="en-US" sz="54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endParaRPr>
          </a:p>
        </p:txBody>
      </p:sp>
      <p:sp>
        <p:nvSpPr>
          <p:cNvPr id="1048624" name="Rectangle 3"/>
          <p:cNvSpPr>
            <a:spLocks noGrp="1" noChangeArrowheads="1"/>
          </p:cNvSpPr>
          <p:nvPr/>
        </p:nvSpPr>
        <p:spPr>
          <a:xfrm>
            <a:off x="464820" y="1260475"/>
            <a:ext cx="8214995" cy="44958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sz="32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kumimoji="0" lang="zh-CN" sz="32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投身疫情防控阻击战，筑起防疫青春长城”之“众志成城战疫情，积极主动践使命”</a:t>
            </a:r>
            <a:r>
              <a:rPr kumimoji="0" lang="zh-CN" sz="3200" b="1" i="0" u="none" strike="noStrike" kern="0" cap="none" spc="0" normalizeH="0" baseline="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暨团校开学典礼</a:t>
            </a:r>
            <a:endParaRPr kumimoji="0" sz="32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342900" marR="0" lvl="0" indent="-34290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endParaRPr kumimoji="0" sz="32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时间：</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20</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2</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0</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年</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4</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月</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1</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8</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日</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下午</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4</a:t>
            </a:r>
            <a:r>
              <a:rPr kumimoji="0" lang="zh-CN"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点</a:t>
            </a:r>
            <a:endPar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授课</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平台</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QQ</a:t>
            </a:r>
            <a:r>
              <a:rPr kumimoji="0" lang="zh-CN"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群课堂</a:t>
            </a:r>
            <a:endParaRPr kumimoji="0" 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形式：讲座</a:t>
            </a:r>
            <a:endPar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主讲：自动化与电子信息学院团委书记</a:t>
            </a: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 </a:t>
            </a:r>
            <a:endPar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0" marR="0" lvl="0" indent="0" algn="l" defTabSz="914400" rtl="0" eaLnBrk="1" latinLnBrk="0" hangingPunct="1">
              <a:lnSpc>
                <a:spcPct val="100000"/>
              </a:lnSpc>
              <a:spcBef>
                <a:spcPts val="0"/>
              </a:spcBef>
              <a:spcAft>
                <a:spcPct val="0"/>
              </a:spcAft>
              <a:buClr>
                <a:schemeClr val="hlink"/>
              </a:buClr>
              <a:buSzPct val="80000"/>
              <a:buFont typeface="Wingdings" panose="05000000000000000000" pitchFamily="2" charset="2"/>
              <a:buNone/>
            </a:pPr>
            <a:r>
              <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	    </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文林波</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老师</a:t>
            </a:r>
            <a:endParaRPr kumimoji="0" lang="en-US" altLang="zh-CN"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p:txBody>
      </p:sp>
    </p:spTree>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28" name="WordArt 5"/>
          <p:cNvSpPr>
            <a:spLocks noTextEdit="1"/>
          </p:cNvSpPr>
          <p:nvPr/>
        </p:nvSpPr>
        <p:spPr>
          <a:xfrm>
            <a:off x="1265873" y="249555"/>
            <a:ext cx="3582988" cy="762000"/>
          </a:xfrm>
          <a:prstGeom prst="rect">
            <a:avLst/>
          </a:prstGeom>
        </p:spPr>
        <p:txBody>
          <a:bodyPr wrap="none" fromWordArt="1">
            <a:prstTxWarp prst="textPlain">
              <a:avLst>
                <a:gd name="adj" fmla="val 50000"/>
              </a:avLst>
            </a:prstTxWarp>
            <a:normAutofit fontScale="90000" lnSpcReduction="20000"/>
          </a:bodyPr>
          <a:p>
            <a:pPr algn="ctr" fontAlgn="base"/>
            <a:r>
              <a:rPr lang="zh-CN" altLang="en-US" sz="5400" b="1" strike="noStrike" noProof="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cs typeface="+mn-ea"/>
              </a:rPr>
              <a:t>第二次团课</a:t>
            </a:r>
            <a:endParaRPr lang="zh-CN" altLang="en-US" sz="5400" b="1" strike="noStrike" noProof="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endParaRPr>
          </a:p>
        </p:txBody>
      </p:sp>
      <p:sp>
        <p:nvSpPr>
          <p:cNvPr id="1048630" name="TextBox 8"/>
          <p:cNvSpPr txBox="1"/>
          <p:nvPr/>
        </p:nvSpPr>
        <p:spPr>
          <a:xfrm>
            <a:off x="323850" y="1437005"/>
            <a:ext cx="8185150" cy="1568450"/>
          </a:xfrm>
          <a:prstGeom prst="rect">
            <a:avLst/>
          </a:prstGeom>
          <a:noFill/>
        </p:spPr>
        <p:txBody>
          <a:bodyPr wrap="square">
            <a:spAutoFit/>
          </a:bodyPr>
          <a:p>
            <a:pPr marL="0" marR="0" lvl="0" indent="0" algn="l" defTabSz="914400" rtl="0" eaLnBrk="1" fontAlgn="base" latinLnBrk="0" hangingPunct="1">
              <a:spcBef>
                <a:spcPct val="0"/>
              </a:spcBef>
              <a:spcAft>
                <a:spcPct val="0"/>
              </a:spcAft>
              <a:buClrTx/>
              <a:buSzTx/>
              <a:buFontTx/>
              <a:buNone/>
            </a:pPr>
            <a:r>
              <a:rPr lang="zh-CN" altLang="en-US"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a:t>
            </a:r>
            <a:r>
              <a:rPr lang="zh-CN" altLang="en-US"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投身疫情防控阻击战，筑起防疫青春长城”之“集结青春力量，助力防疫抗疫”</a:t>
            </a:r>
            <a:endPar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spcBef>
                <a:spcPct val="0"/>
              </a:spcBef>
              <a:spcAft>
                <a:spcPct val="0"/>
              </a:spcAft>
              <a:buClrTx/>
              <a:buSzTx/>
              <a:buFontTx/>
              <a:buNone/>
            </a:pP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a:t>
            </a:r>
            <a:r>
              <a:rPr lang="zh-CN" altLang="en-US" sz="3200" b="1" kern="0" noProof="0" dirty="0" smtClean="0">
                <a:ln>
                  <a:noFill/>
                </a:ln>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cs typeface="黑体" panose="02010609060101010101" pitchFamily="49" charset="-122"/>
                <a:sym typeface="+mn-ea"/>
              </a:rPr>
              <a:t>微视频征集</a:t>
            </a:r>
            <a:endPar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48629" name="Rectangle 3"/>
          <p:cNvSpPr>
            <a:spLocks noGrp="1" noChangeArrowheads="1"/>
          </p:cNvSpPr>
          <p:nvPr/>
        </p:nvSpPr>
        <p:spPr>
          <a:xfrm>
            <a:off x="279399" y="2200910"/>
            <a:ext cx="8229600" cy="44958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0" algn="l" defTabSz="914400" rtl="0" eaLnBrk="1" latinLnBrk="0" hangingPunct="1">
              <a:spcBef>
                <a:spcPts val="0"/>
              </a:spcBef>
              <a:spcAft>
                <a:spcPct val="0"/>
              </a:spcAft>
              <a:buClr>
                <a:schemeClr val="hlink"/>
              </a:buClr>
              <a:buSzPct val="80000"/>
              <a:buFont typeface="Wingdings" panose="05000000000000000000" pitchFamily="2" charset="2"/>
              <a:buNone/>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时间：</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20</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2</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0</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年</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4</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月</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2</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5</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日</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342900" marR="0" lvl="0" indent="0" algn="l" defTabSz="914400" rtl="0" eaLnBrk="1" latinLnBrk="0" hangingPunct="1">
              <a:spcBef>
                <a:spcPts val="0"/>
              </a:spcBef>
              <a:spcAft>
                <a:spcPct val="0"/>
              </a:spcAft>
              <a:buClr>
                <a:schemeClr val="hlink"/>
              </a:buClr>
              <a:buSzPct val="80000"/>
              <a:buFont typeface="Wingdings" panose="05000000000000000000" pitchFamily="2" charset="2"/>
              <a:buNone/>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平台</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QQ</a:t>
            </a:r>
            <a:r>
              <a:rPr kumimoji="0" lang="zh-CN"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群课堂</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342900" marR="0" lvl="0" indent="0" algn="l" defTabSz="914400" rtl="0" eaLnBrk="1" latinLnBrk="0" hangingPunct="1">
              <a:spcBef>
                <a:spcPts val="0"/>
              </a:spcBef>
              <a:spcAft>
                <a:spcPct val="0"/>
              </a:spcAft>
              <a:buClr>
                <a:schemeClr val="hlink"/>
              </a:buClr>
              <a:buSzPct val="80000"/>
              <a:buFont typeface="Wingdings" panose="05000000000000000000" pitchFamily="2" charset="2"/>
              <a:buNone/>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形式：</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微视频</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播放</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endParaRPr>
          </a:p>
          <a:p>
            <a:pPr marL="342900" marR="0" lvl="0" indent="0" algn="l" defTabSz="914400" rtl="0" eaLnBrk="1" latinLnBrk="0" hangingPunct="1">
              <a:spcBef>
                <a:spcPts val="0"/>
              </a:spcBef>
              <a:spcAft>
                <a:spcPct val="0"/>
              </a:spcAft>
              <a:buClr>
                <a:schemeClr val="hlink"/>
              </a:buClr>
              <a:buSzPct val="80000"/>
              <a:buFont typeface="Wingdings" panose="05000000000000000000" pitchFamily="2" charset="2"/>
              <a:buNone/>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内</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rPr>
              <a:t>容：</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集结青春力量，助力防疫抗疫</a:t>
            </a:r>
            <a:endParaRPr lang="zh-CN" altLang="en-US" b="1" strike="noStrike" noProof="0" dirty="0" smtClean="0">
              <a:ln>
                <a:noFill/>
              </a:ln>
              <a:solidFill>
                <a:schemeClr val="tx1"/>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indent="0" algn="l" defTabSz="914400" rtl="0" eaLnBrk="1" latinLnBrk="0" hangingPunct="1">
              <a:spcBef>
                <a:spcPts val="0"/>
              </a:spcBef>
              <a:spcAft>
                <a:spcPct val="0"/>
              </a:spcAft>
              <a:buClr>
                <a:schemeClr val="hlink"/>
              </a:buClr>
              <a:buSzPct val="80000"/>
              <a:buFont typeface="Wingdings" panose="05000000000000000000" pitchFamily="2" charset="2"/>
              <a:buNone/>
            </a:pPr>
            <a:r>
              <a:rPr kumimoji="0" lang="en-US" altLang="zh-CN" sz="3200" b="1" i="0" u="none" strike="noStrike" kern="0" cap="none" spc="0" normalizeH="0" baseline="0" noProof="0" dirty="0" smtClean="0">
                <a:ln>
                  <a:noFill/>
                </a:ln>
                <a:solidFill>
                  <a:schemeClr val="tx2">
                    <a:lumMod val="50000"/>
                  </a:schemeClr>
                </a:solidFill>
                <a:effectLst>
                  <a:outerShdw blurRad="38100" dist="38100" dir="2700000" algn="tl">
                    <a:srgbClr val="000000"/>
                  </a:outerShdw>
                </a:effectLst>
                <a:latin typeface="仿宋" panose="02010609060101010101" charset="-122"/>
                <a:ea typeface="仿宋" panose="02010609060101010101" charset="-122"/>
                <a:cs typeface="仿宋" panose="02010609060101010101" charset="-122"/>
                <a:sym typeface="+mn-ea"/>
              </a:rPr>
              <a:t>·</a:t>
            </a:r>
            <a:r>
              <a:rPr kumimoji="0" lang="zh-CN" altLang="en-US" sz="3200" b="1" i="0" u="none" strike="noStrike" kern="0" cap="none" spc="0" normalizeH="0" baseline="0" noProof="0" dirty="0" smtClean="0">
                <a:ln>
                  <a:noFill/>
                </a:ln>
                <a:solidFill>
                  <a:schemeClr val="tx2">
                    <a:lumMod val="50000"/>
                  </a:schemeClr>
                </a:solidFill>
                <a:effectLst>
                  <a:outerShdw blurRad="38100" dist="38100" dir="2700000" algn="tl">
                    <a:srgbClr val="000000"/>
                  </a:outerShdw>
                </a:effectLst>
                <a:latin typeface="仿宋" panose="02010609060101010101" charset="-122"/>
                <a:ea typeface="仿宋" panose="02010609060101010101" charset="-122"/>
                <a:cs typeface="仿宋" panose="02010609060101010101" charset="-122"/>
                <a:sym typeface="+mn-ea"/>
              </a:rPr>
              <a:t>前期准备：</a:t>
            </a:r>
            <a:r>
              <a:rPr kumimoji="0" lang="en-US" altLang="zh-CN" sz="3200" b="1" i="0" u="none" strike="noStrike" kern="0" cap="none" spc="0" normalizeH="0" baseline="0" noProof="0" dirty="0" smtClean="0">
                <a:ln>
                  <a:noFill/>
                </a:ln>
                <a:solidFill>
                  <a:schemeClr val="tx2">
                    <a:lumMod val="50000"/>
                  </a:schemeClr>
                </a:solidFill>
                <a:effectLst>
                  <a:outerShdw blurRad="38100" dist="38100" dir="2700000" algn="tl">
                    <a:srgbClr val="000000"/>
                  </a:outerShdw>
                </a:effectLst>
                <a:latin typeface="仿宋" panose="02010609060101010101" charset="-122"/>
                <a:ea typeface="仿宋" panose="02010609060101010101" charset="-122"/>
                <a:cs typeface="仿宋" panose="02010609060101010101" charset="-122"/>
                <a:sym typeface="+mn-ea"/>
              </a:rPr>
              <a:t>组长进行分组，每组人数≤10人，</a:t>
            </a:r>
            <a:r>
              <a:rPr lang="en-US" altLang="zh-CN" b="1" strike="noStrike" noProof="0" dirty="0" smtClean="0">
                <a:ln>
                  <a:noFill/>
                </a:ln>
                <a:solidFill>
                  <a:schemeClr val="tx2">
                    <a:lumMod val="50000"/>
                  </a:schemeClr>
                </a:solidFill>
                <a:effectLst>
                  <a:outerShdw blurRad="38100" dist="38100" dir="2700000" algn="tl">
                    <a:srgbClr val="000000"/>
                  </a:outerShdw>
                </a:effectLst>
                <a:latin typeface="仿宋" panose="02010609060101010101" charset="-122"/>
                <a:ea typeface="仿宋" panose="02010609060101010101" charset="-122"/>
                <a:cs typeface="仿宋" panose="02010609060101010101" charset="-122"/>
                <a:sym typeface="+mn-ea"/>
              </a:rPr>
              <a:t>每组自拟小主题，做一个微视频、一份调查报告或心得体会（微视频必须有，调查报告和心得体会选其一）。</a:t>
            </a:r>
            <a:endParaRPr lang="en-US" altLang="zh-CN" b="1" strike="noStrike" noProof="0" dirty="0" smtClean="0">
              <a:ln>
                <a:noFill/>
              </a:ln>
              <a:solidFill>
                <a:schemeClr val="tx2">
                  <a:lumMod val="50000"/>
                </a:schemeClr>
              </a:solidFill>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31" name="WordArt 5"/>
          <p:cNvSpPr>
            <a:spLocks noTextEdit="1"/>
          </p:cNvSpPr>
          <p:nvPr/>
        </p:nvSpPr>
        <p:spPr>
          <a:xfrm>
            <a:off x="1266190" y="249555"/>
            <a:ext cx="3443605" cy="677545"/>
          </a:xfrm>
          <a:prstGeom prst="rect">
            <a:avLst/>
          </a:prstGeom>
        </p:spPr>
        <p:txBody>
          <a:bodyPr wrap="none" fromWordArt="1">
            <a:prstTxWarp prst="textPlain">
              <a:avLst>
                <a:gd name="adj" fmla="val 50000"/>
              </a:avLst>
            </a:prstTxWarp>
            <a:normAutofit fontScale="60000"/>
          </a:bodyPr>
          <a:p>
            <a:pPr algn="ctr"/>
            <a:r>
              <a:rPr lang="zh-CN" altLang="en-US" sz="60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rPr>
              <a:t>第三次团课</a:t>
            </a:r>
            <a:endParaRPr lang="zh-CN" altLang="en-US" sz="60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endParaRPr>
          </a:p>
        </p:txBody>
      </p:sp>
      <p:sp>
        <p:nvSpPr>
          <p:cNvPr id="1048633" name="矩形 5"/>
          <p:cNvSpPr>
            <a:spLocks noChangeArrowheads="1"/>
          </p:cNvSpPr>
          <p:nvPr/>
        </p:nvSpPr>
        <p:spPr bwMode="auto">
          <a:xfrm>
            <a:off x="271780" y="1453833"/>
            <a:ext cx="8599488" cy="1691640"/>
          </a:xfrm>
          <a:prstGeom prst="rect">
            <a:avLst/>
          </a:prstGeom>
          <a:noFill/>
          <a:ln w="9525">
            <a:noFill/>
            <a:prstDash val="solid"/>
            <a:miter lim="800000"/>
          </a:ln>
        </p:spPr>
        <p:txBody>
          <a:bodyPr wrap="square">
            <a:spAutoFit/>
          </a:bodyPr>
          <a:p>
            <a:pPr marL="0" marR="0" lvl="0" indent="0" algn="l" defTabSz="914400" rtl="0">
              <a:lnSpc>
                <a:spcPct val="100000"/>
              </a:lnSpc>
              <a:spcBef>
                <a:spcPct val="0"/>
              </a:spcBef>
              <a:spcAft>
                <a:spcPct val="0"/>
              </a:spcAft>
              <a:buClrTx/>
              <a:buSzTx/>
              <a:buFontTx/>
              <a:buNone/>
            </a:pPr>
            <a:r>
              <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投身疫情防控阻击战，筑起防疫青春长城”之</a:t>
            </a:r>
            <a:r>
              <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弘扬核心价值，乘风中流砥柱”</a:t>
            </a:r>
            <a:r>
              <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 暨团校结业典礼</a:t>
            </a:r>
            <a:endParaRPr lang="zh-CN" altLang="en-US" sz="3200" b="1" kern="0"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48632" name="Rectangle 3"/>
          <p:cNvSpPr txBox="1">
            <a:spLocks noChangeArrowheads="1"/>
          </p:cNvSpPr>
          <p:nvPr/>
        </p:nvSpPr>
        <p:spPr bwMode="auto">
          <a:xfrm>
            <a:off x="457200" y="1912303"/>
            <a:ext cx="8229600" cy="4495800"/>
          </a:xfrm>
          <a:prstGeom prst="rect">
            <a:avLst/>
          </a:prstGeom>
          <a:noFill/>
          <a:ln w="9525">
            <a:noFill/>
            <a:miter lim="800000"/>
          </a:ln>
        </p:spPr>
        <p:txBody>
          <a:bodyPr/>
          <a:p>
            <a:pPr marL="342900" marR="0" lvl="0" indent="-342900" algn="l" defTabSz="914400" rtl="0" eaLnBrk="1" fontAlgn="base" latinLnBrk="0" hangingPunct="1">
              <a:lnSpc>
                <a:spcPct val="80000"/>
              </a:lnSpc>
              <a:spcBef>
                <a:spcPct val="20000"/>
              </a:spcBef>
              <a:spcAft>
                <a:spcPct val="0"/>
              </a:spcAft>
              <a:buClr>
                <a:schemeClr val="hlink"/>
              </a:buClr>
              <a:buSzPct val="80000"/>
              <a:buFontTx/>
              <a:buNone/>
            </a:pPr>
            <a:r>
              <a:rPr kumimoji="0" lang="en-US" sz="4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   </a:t>
            </a:r>
            <a:endParaRPr kumimoji="0" lang="en-US" sz="4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Tx/>
              <a:buNone/>
            </a:pPr>
            <a:endParaRPr kumimoji="0" lang="zh-CN" altLang="en-US" sz="4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R="0" lvl="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pPr>
            <a:endParaRPr kumimoji="0" lang="zh-CN" altLang="en-US"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a:p>
            <a:pPr marL="342900" marR="0" lvl="0" algn="l" defTabSz="914400" rtl="0">
              <a:lnSpc>
                <a:spcPct val="100000"/>
              </a:lnSpc>
              <a:spcBef>
                <a:spcPts val="0"/>
              </a:spcBef>
              <a:spcAft>
                <a:spcPct val="0"/>
              </a:spcAft>
              <a:buClr>
                <a:schemeClr val="hlink"/>
              </a:buClr>
              <a:buSzPct val="80000"/>
              <a:buFont typeface="Wingdings" panose="05000000000000000000" pitchFamily="2" charset="2"/>
            </a:pP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时间：</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20</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2</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0</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年</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5</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月</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2</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日</a:t>
            </a:r>
            <a:endPar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algn="l" defTabSz="914400" rtl="0">
              <a:lnSpc>
                <a:spcPct val="100000"/>
              </a:lnSpc>
              <a:spcBef>
                <a:spcPts val="0"/>
              </a:spcBef>
              <a:spcAft>
                <a:spcPct val="0"/>
              </a:spcAft>
              <a:buClr>
                <a:schemeClr val="hlink"/>
              </a:buClr>
              <a:buSzPct val="80000"/>
              <a:buFont typeface="Wingdings" panose="05000000000000000000" pitchFamily="2" charset="2"/>
            </a:pP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平台</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QQ</a:t>
            </a:r>
            <a:r>
              <a:rPr lang="zh-CN"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群课堂</a:t>
            </a:r>
            <a:endPar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algn="l" defTabSz="914400" rtl="0">
              <a:lnSpc>
                <a:spcPct val="100000"/>
              </a:lnSpc>
              <a:spcBef>
                <a:spcPts val="0"/>
              </a:spcBef>
              <a:spcAft>
                <a:spcPct val="0"/>
              </a:spcAft>
              <a:buClr>
                <a:schemeClr val="hlink"/>
              </a:buClr>
              <a:buSzPct val="80000"/>
              <a:buFont typeface="Wingdings" panose="05000000000000000000" pitchFamily="2" charset="2"/>
            </a:pP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形式：</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讲座</a:t>
            </a:r>
            <a:endPar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algn="l" defTabSz="914400" rtl="0">
              <a:lnSpc>
                <a:spcPct val="100000"/>
              </a:lnSpc>
              <a:spcBef>
                <a:spcPts val="0"/>
              </a:spcBef>
              <a:spcAft>
                <a:spcPct val="0"/>
              </a:spcAft>
              <a:buClr>
                <a:schemeClr val="hlink"/>
              </a:buClr>
              <a:buSzPct val="80000"/>
              <a:buFont typeface="Wingdings" panose="05000000000000000000" pitchFamily="2" charset="2"/>
            </a:pPr>
            <a:r>
              <a:rPr lang="en-US" altLang="zh-CN"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内容：</a:t>
            </a:r>
            <a:r>
              <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弘扬核心价值，乘风中流砥柱</a:t>
            </a:r>
            <a:endParaRPr lang="zh-CN" altLang="en-US" sz="3200" b="1" noProof="0" dirty="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algn="l" defTabSz="914400" rtl="0">
              <a:lnSpc>
                <a:spcPct val="100000"/>
              </a:lnSpc>
              <a:spcBef>
                <a:spcPts val="0"/>
              </a:spcBef>
              <a:spcAft>
                <a:spcPct val="0"/>
              </a:spcAft>
              <a:buClr>
                <a:schemeClr val="hlink"/>
              </a:buClr>
              <a:buSzPct val="80000"/>
              <a:buFont typeface="Wingdings" panose="05000000000000000000" pitchFamily="2" charset="2"/>
              <a:buChar char="n"/>
            </a:pPr>
            <a:endParaRPr lang="zh-CN" altLang="en-US" sz="3200" b="1" strike="noStrike" kern="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sym typeface="+mn-ea"/>
            </a:endParaRPr>
          </a:p>
          <a:p>
            <a:pPr marR="0" lvl="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pPr>
            <a:endParaRPr kumimoji="0" lang="zh-CN" altLang="en-US"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endParaRPr kumimoji="0" lang="zh-CN" altLang="en-US" sz="40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endParaRPr kumimoji="0" lang="en-US" sz="1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22" name="WordArt 5"/>
          <p:cNvSpPr/>
          <p:nvPr/>
        </p:nvSpPr>
        <p:spPr>
          <a:xfrm>
            <a:off x="1368743" y="298768"/>
            <a:ext cx="6134100" cy="661988"/>
          </a:xfrm>
          <a:prstGeom prst="rect">
            <a:avLst/>
          </a:prstGeom>
        </p:spPr>
        <p:txBody>
          <a:bodyPr wrap="none" fromWordArt="1">
            <a:prstTxWarp prst="textPlain">
              <a:avLst>
                <a:gd name="adj" fmla="val 50000"/>
              </a:avLst>
            </a:prstTxWarp>
            <a:normAutofit fontScale="60000"/>
          </a:bodyPr>
          <a:p>
            <a:pPr algn="ctr" fontAlgn="base"/>
            <a:r>
              <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第</a:t>
            </a:r>
            <a:r>
              <a:rPr lang="en-US" altLang="zh-CN"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1</a:t>
            </a:r>
            <a:r>
              <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期团校课程概要</a:t>
            </a:r>
            <a:endParaRPr lang="zh-CN" altLang="en-US" sz="6000" b="1"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634" name="Rectangle 3"/>
          <p:cNvSpPr>
            <a:spLocks noGrp="1" noChangeArrowheads="1"/>
          </p:cNvSpPr>
          <p:nvPr/>
        </p:nvSpPr>
        <p:spPr>
          <a:xfrm>
            <a:off x="114300" y="562610"/>
            <a:ext cx="9030335" cy="573278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lang="zh-CN" altLang="en-US" sz="2600" noProof="0" dirty="0" smtClean="0">
                <a:ln>
                  <a:noFill/>
                </a:ln>
                <a:effectLst>
                  <a:outerShdw blurRad="38100" dist="38100" dir="2700000" algn="tl">
                    <a:srgbClr val="000000"/>
                  </a:outerShdw>
                </a:effectLst>
                <a:uLnTx/>
                <a:uFillTx/>
                <a:sym typeface="+mn-ea"/>
              </a:rPr>
              <a:t>本期团校以三次理论性学习为主，以</a:t>
            </a:r>
            <a:r>
              <a:rPr lang="zh-CN" altLang="en-US" sz="2600" noProof="0" dirty="0" smtClean="0">
                <a:ln>
                  <a:noFill/>
                </a:ln>
                <a:effectLst>
                  <a:outerShdw blurRad="38100" dist="38100" dir="2700000" algn="tl">
                    <a:srgbClr val="000000"/>
                  </a:outerShdw>
                </a:effectLst>
                <a:uLnTx/>
                <a:uFillTx/>
                <a:sym typeface="+mn-ea"/>
              </a:rPr>
              <a:t>一</a:t>
            </a:r>
            <a:r>
              <a:rPr lang="zh-CN" altLang="en-US" sz="2600" noProof="0" dirty="0" smtClean="0">
                <a:ln>
                  <a:noFill/>
                </a:ln>
                <a:effectLst>
                  <a:outerShdw blurRad="38100" dist="38100" dir="2700000" algn="tl">
                    <a:srgbClr val="000000"/>
                  </a:outerShdw>
                </a:effectLst>
                <a:uLnTx/>
                <a:uFillTx/>
                <a:sym typeface="+mn-ea"/>
              </a:rPr>
              <a:t>次网上团校和团支部团日活动为辅。用理论与实践相结合的方式来培养广大学员的团员意识。 </a:t>
            </a:r>
            <a:endParaRPr kumimoji="0" lang="zh-CN" alt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endParaRPr lang="en-US" sz="3600" noProof="0" dirty="0" smtClean="0">
              <a:ln>
                <a:noFill/>
              </a:ln>
              <a:solidFill>
                <a:srgbClr val="FFC000"/>
              </a:solidFill>
              <a:effectLst>
                <a:outerShdw blurRad="38100" dist="38100" dir="2700000" algn="tl">
                  <a:srgbClr val="000000"/>
                </a:outerShdw>
              </a:effectLst>
              <a:uLnTx/>
              <a:uFillTx/>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lang="en-US" sz="3600"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3600"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lang="zh-CN" altLang="en-US" sz="3600" b="1"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实践课</a:t>
            </a:r>
            <a:r>
              <a:rPr lang="zh-CN" altLang="en-US" sz="3600" b="1"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及</a:t>
            </a:r>
            <a:r>
              <a:rPr lang="zh-CN" altLang="en-US" sz="3600" b="1"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网上团课</a:t>
            </a:r>
            <a:r>
              <a:rPr lang="zh-CN" altLang="en-US" sz="3600" b="1"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3600" b="1" noProof="0" dirty="0" smtClean="0">
              <a:ln>
                <a:noFill/>
              </a:ln>
              <a:solidFill>
                <a:srgbClr val="FFC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一</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网上</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团课</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之</a:t>
            </a: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青年大学习</a:t>
            </a:r>
            <a:endPar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lang="zh-CN" altLang="zh-CN" sz="3600" b="1" noProof="0" dirty="0" smtClean="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（二）课外实践之团支部主题团日活动</a:t>
            </a:r>
            <a:endParaRPr kumimoji="0" lang="zh-CN" altLang="en-US" sz="3600" b="1"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endParaRPr kumimoji="0" lang="zh-CN" altLang="en-US" sz="2400" b="1" i="0" u="none" strike="noStrike" kern="0" cap="none" spc="0" normalizeH="0" baseline="0" noProof="0" dirty="0" smtClean="0">
              <a:ln>
                <a:noFill/>
              </a:ln>
              <a:solidFill>
                <a:srgbClr val="FF9933"/>
              </a:solidFill>
              <a:effectLst>
                <a:outerShdw blurRad="38100" dist="38100" dir="2700000" algn="tl">
                  <a:srgbClr val="000000"/>
                </a:outerShdw>
              </a:effectLst>
              <a:uLnTx/>
              <a:uFillTx/>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endParaRPr kumimoji="0" lang="zh-CN" altLang="en-US" sz="2400" b="1" i="0" u="none" strike="noStrike" kern="0" cap="none" spc="0" normalizeH="0" baseline="0" noProof="0" dirty="0" smtClean="0">
              <a:ln>
                <a:noFill/>
              </a:ln>
              <a:solidFill>
                <a:srgbClr val="FF9933"/>
              </a:solidFill>
              <a:effectLst/>
              <a:uLnTx/>
              <a:uFillTx/>
              <a:latin typeface="+mn-lt"/>
              <a:ea typeface="+mn-ea"/>
              <a:cs typeface="+mn-cs"/>
            </a:endParaRPr>
          </a:p>
        </p:txBody>
      </p:sp>
    </p:spTree>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10160"/>
            <a:ext cx="1266190" cy="1260475"/>
          </a:xfrm>
          <a:prstGeom prst="rect">
            <a:avLst/>
          </a:prstGeom>
        </p:spPr>
      </p:pic>
      <p:sp>
        <p:nvSpPr>
          <p:cNvPr id="1048641" name="标题 1"/>
          <p:cNvSpPr>
            <a:spLocks noGrp="1"/>
          </p:cNvSpPr>
          <p:nvPr/>
        </p:nvSpPr>
        <p:spPr>
          <a:xfrm>
            <a:off x="1266190" y="121285"/>
            <a:ext cx="3760470" cy="996950"/>
          </a:xfrm>
          <a:prstGeom prst="rect">
            <a:avLst/>
          </a:prstGeom>
          <a:noFill/>
          <a:ln w="9525">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5400">
                <a:latin typeface="黑体" panose="02010609060101010101" pitchFamily="49" charset="-122"/>
                <a:ea typeface="黑体" panose="02010609060101010101" pitchFamily="49" charset="-122"/>
              </a:rPr>
              <a:t>青年大学习</a:t>
            </a:r>
            <a:endParaRPr lang="zh-CN" altLang="en-US" sz="5400">
              <a:latin typeface="黑体" panose="02010609060101010101" pitchFamily="49" charset="-122"/>
              <a:ea typeface="黑体" panose="02010609060101010101" pitchFamily="49" charset="-122"/>
            </a:endParaRPr>
          </a:p>
        </p:txBody>
      </p:sp>
      <p:sp>
        <p:nvSpPr>
          <p:cNvPr id="1048642" name="文本框 3"/>
          <p:cNvSpPr txBox="1"/>
          <p:nvPr/>
        </p:nvSpPr>
        <p:spPr>
          <a:xfrm>
            <a:off x="389890" y="570230"/>
            <a:ext cx="8364220" cy="6487160"/>
          </a:xfrm>
          <a:prstGeom prst="rect">
            <a:avLst/>
          </a:prstGeom>
          <a:noFill/>
        </p:spPr>
        <p:txBody>
          <a:bodyPr wrap="square" rtlCol="0" anchor="t">
            <a:spAutoFit/>
          </a:bodyPr>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pPr>
            <a:endParaRPr lang="zh-CN" altLang="en-US" sz="3200" kern="0" noProof="0" smtClean="0">
              <a:ln>
                <a:noFill/>
              </a:ln>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pPr>
            <a:endParaRPr lang="zh-CN" altLang="en-US" sz="3200" kern="0" noProof="0" smtClean="0">
              <a:ln>
                <a:noFill/>
              </a:ln>
              <a:effectLst>
                <a:outerShdw blurRad="38100" dist="38100" dir="2700000" algn="tl">
                  <a:srgbClr val="000000"/>
                </a:outerShdw>
              </a:effectLst>
              <a:uLnTx/>
              <a:uFillTx/>
              <a:latin typeface="+mn-lt"/>
              <a:ea typeface="+mn-ea"/>
              <a:cs typeface="+mn-cs"/>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时间：此期团校活动期间</a:t>
            </a:r>
            <a:endPar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pPr>
            <a:endPar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方式：</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进入微信公众号</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青年湖南</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endPar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        </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进入</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 “</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青年大学习</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完成网上团课       </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      </a:t>
            </a:r>
            <a:endPar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r>
              <a:rPr lang="zh-CN" altLang="en-US" sz="3200" kern="0" noProof="0" smtClean="0">
                <a:ln>
                  <a:noFill/>
                </a:ln>
                <a:effectLst>
                  <a:outerShdw blurRad="38100" dist="38100" dir="2700000" algn="tl">
                    <a:srgbClr val="000000"/>
                  </a:outerShdw>
                </a:effectLst>
                <a:uLnTx/>
                <a:uFillTx/>
                <a:latin typeface="+mn-lt"/>
                <a:ea typeface="+mn-ea"/>
                <a:cs typeface="+mn-cs"/>
                <a:sym typeface="+mn-ea"/>
              </a:rPr>
              <a:t>             </a:t>
            </a:r>
            <a:r>
              <a:rPr lang="zh-CN" altLang="en-US"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学习内容</a:t>
            </a:r>
            <a:r>
              <a:rPr lang="en-US" altLang="zh-CN" sz="3200" b="1" kern="0" noProof="0" smtClean="0">
                <a:ln>
                  <a:noFill/>
                </a:ln>
                <a:effectLst>
                  <a:outerShdw blurRad="38100" dist="38100" dir="2700000" algn="tl">
                    <a:srgbClr val="000000"/>
                  </a:outerShdw>
                </a:effectLst>
                <a:uLnTx/>
                <a:uFillTx/>
                <a:latin typeface="仿宋" panose="02010609060101010101" charset="-122"/>
                <a:ea typeface="仿宋" panose="02010609060101010101" charset="-122"/>
                <a:cs typeface="仿宋" panose="02010609060101010101" charset="-122"/>
                <a:sym typeface="+mn-ea"/>
              </a:rPr>
              <a:t>  </a:t>
            </a:r>
            <a:endParaRPr lang="zh-CN" altLang="en-US" sz="3200" kern="0" noProof="0" smtClean="0">
              <a:ln>
                <a:noFill/>
              </a:ln>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endParaRPr lang="zh-CN" altLang="en-US" sz="3200" kern="0" noProof="0" smtClean="0">
              <a:ln>
                <a:noFill/>
              </a:ln>
              <a:effectLst>
                <a:outerShdw blurRad="38100" dist="38100" dir="2700000" algn="tl">
                  <a:srgbClr val="000000"/>
                </a:outerShdw>
              </a:effectLst>
              <a:uLnTx/>
              <a:uFillTx/>
              <a:ea typeface="+mn-ea"/>
              <a:cs typeface="+mn-cs"/>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r>
              <a:rPr lang="zh-CN" altLang="en-US" sz="3200" kern="0" noProof="0" smtClean="0">
                <a:ln>
                  <a:noFill/>
                </a:ln>
                <a:effectLst>
                  <a:outerShdw blurRad="38100" dist="38100" dir="2700000" algn="tl">
                    <a:srgbClr val="000000"/>
                  </a:outerShdw>
                </a:effectLst>
                <a:uLnTx/>
                <a:uFillTx/>
                <a:ea typeface="+mn-ea"/>
                <a:cs typeface="+mn-cs"/>
                <a:sym typeface="+mn-ea"/>
              </a:rPr>
              <a:t>   </a:t>
            </a:r>
            <a:endParaRPr lang="en-US" altLang="zh-CN" sz="3200" kern="0" noProof="0" smtClean="0">
              <a:ln>
                <a:noFill/>
              </a:ln>
              <a:effectLst>
                <a:outerShdw blurRad="38100" dist="38100" dir="2700000" algn="tl">
                  <a:srgbClr val="000000"/>
                </a:outerShdw>
              </a:effectLst>
              <a:uLnTx/>
              <a:uFillTx/>
              <a:latin typeface="+mn-lt"/>
              <a:ea typeface="+mn-ea"/>
              <a:cs typeface="+mn-cs"/>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endParaRPr lang="en-US" altLang="zh-CN" sz="3200" kern="0" noProof="0" smtClean="0">
              <a:ln>
                <a:noFill/>
              </a:ln>
              <a:effectLst>
                <a:outerShdw blurRad="38100" dist="38100" dir="2700000" algn="tl">
                  <a:srgbClr val="000000"/>
                </a:outerShdw>
              </a:effectLst>
              <a:uLnTx/>
              <a:uFillTx/>
              <a:latin typeface="+mn-lt"/>
              <a:ea typeface="+mn-ea"/>
              <a:cs typeface="+mn-cs"/>
              <a:sym typeface="+mn-ea"/>
            </a:endParaRPr>
          </a:p>
          <a:p>
            <a:pPr marR="0" lvl="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pPr>
            <a:endParaRPr lang="en-US" altLang="zh-CN" sz="3200" kern="0" noProof="0" smtClean="0">
              <a:ln>
                <a:noFill/>
              </a:ln>
              <a:effectLst>
                <a:outerShdw blurRad="38100" dist="38100" dir="2700000" algn="tl">
                  <a:srgbClr val="000000"/>
                </a:outerShdw>
              </a:effectLst>
              <a:uLnTx/>
              <a:uFillTx/>
              <a:latin typeface="+mn-lt"/>
              <a:ea typeface="+mn-ea"/>
              <a:cs typeface="+mn-cs"/>
              <a:sym typeface="+mn-ea"/>
            </a:endParaRPr>
          </a:p>
        </p:txBody>
      </p:sp>
    </p:spTree>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43" name="文本框 2"/>
          <p:cNvSpPr txBox="1"/>
          <p:nvPr/>
        </p:nvSpPr>
        <p:spPr>
          <a:xfrm>
            <a:off x="1266190" y="184150"/>
            <a:ext cx="3484245" cy="1506855"/>
          </a:xfrm>
          <a:prstGeom prst="rect">
            <a:avLst/>
          </a:prstGeom>
          <a:noFill/>
          <a:ln>
            <a:solidFill>
              <a:srgbClr val="FFFFFF">
                <a:alpha val="0"/>
              </a:srgbClr>
            </a:solidFill>
          </a:ln>
        </p:spPr>
        <p:txBody>
          <a:bodyPr wrap="square" rtlCol="0">
            <a:spAutoFit/>
          </a:bodyPr>
          <a:p>
            <a:pPr fontAlgn="base"/>
            <a:r>
              <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rPr>
              <a:t>团日活动</a:t>
            </a:r>
            <a:endPar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endParaRPr>
          </a:p>
          <a:p>
            <a:pPr fontAlgn="base"/>
            <a:endParaRPr lang="zh-CN" altLang="en-US" sz="32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48645" name="文本框 1"/>
          <p:cNvSpPr txBox="1"/>
          <p:nvPr/>
        </p:nvSpPr>
        <p:spPr>
          <a:xfrm>
            <a:off x="323850" y="1124585"/>
            <a:ext cx="8148320" cy="1272540"/>
          </a:xfrm>
          <a:prstGeom prst="rect">
            <a:avLst/>
          </a:prstGeom>
          <a:noFill/>
        </p:spPr>
        <p:txBody>
          <a:bodyPr wrap="square" rtlCol="0">
            <a:spAutoFit/>
          </a:bodyPr>
          <a:p>
            <a:pPr fontAlgn="base">
              <a:buClr>
                <a:srgbClr val="FFCC66"/>
              </a:buClr>
              <a:buSzPct val="80000"/>
              <a:buFont typeface="Wingdings" panose="05000000000000000000" charset="0"/>
            </a:pPr>
            <a:r>
              <a:rPr lang="zh-CN" altLang="en-US" sz="28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sym typeface="+mn-ea"/>
              </a:rPr>
              <a:t>（团日活动是团课重要组成，是对支部的提升，也是对个人的锻炼。本次团日活动参与评奖评优，未认真完成的个人不予毕业）</a:t>
            </a:r>
            <a:endParaRPr lang="zh-CN" altLang="en-US" sz="2800" strike="noStrike" noProof="1">
              <a:latin typeface="+mn-lt"/>
            </a:endParaRPr>
          </a:p>
        </p:txBody>
      </p:sp>
      <p:sp>
        <p:nvSpPr>
          <p:cNvPr id="1048644" name="文本框 3"/>
          <p:cNvSpPr txBox="1"/>
          <p:nvPr/>
        </p:nvSpPr>
        <p:spPr>
          <a:xfrm>
            <a:off x="324027" y="2397125"/>
            <a:ext cx="8630108" cy="4215765"/>
          </a:xfrm>
          <a:prstGeom prst="rect">
            <a:avLst/>
          </a:prstGeom>
          <a:noFill/>
        </p:spPr>
        <p:txBody>
          <a:bodyPr wrap="square" rtlCol="0">
            <a:spAutoFit/>
          </a:bodyPr>
          <a:p>
            <a:pPr algn="l" fontAlgn="base">
              <a:buClr>
                <a:srgbClr val="FFCC66"/>
              </a:buClr>
              <a:buSzPct val="80000"/>
              <a:buFont typeface="Wingdings" panose="05000000000000000000" charset="0"/>
            </a:pPr>
            <a:r>
              <a:rPr lang="en-US" altLang="zh-CN" sz="2400" b="1" strike="noStrike" noProof="1">
                <a:latin typeface="仿宋" panose="02010609060101010101" charset="-122"/>
                <a:ea typeface="仿宋" panose="02010609060101010101" charset="-122"/>
                <a:cs typeface="仿宋" panose="02010609060101010101" charset="-122"/>
              </a:rPr>
              <a:t>·</a:t>
            </a:r>
            <a:r>
              <a:rPr lang="zh-CN" altLang="en-US" sz="2400" b="1" strike="noStrike" noProof="1">
                <a:latin typeface="仿宋" panose="02010609060101010101" charset="-122"/>
                <a:ea typeface="仿宋" panose="02010609060101010101" charset="-122"/>
                <a:cs typeface="仿宋" panose="02010609060101010101" charset="-122"/>
              </a:rPr>
              <a:t>时间：此期团校活动期间</a:t>
            </a:r>
            <a:endParaRPr lang="zh-CN" altLang="en-US" sz="2400" b="1" strike="noStrike" noProof="1">
              <a:latin typeface="仿宋" panose="02010609060101010101" charset="-122"/>
              <a:ea typeface="仿宋" panose="02010609060101010101" charset="-122"/>
              <a:cs typeface="仿宋" panose="02010609060101010101" charset="-122"/>
            </a:endParaRPr>
          </a:p>
          <a:p>
            <a:pPr algn="l" fontAlgn="base">
              <a:buClr>
                <a:srgbClr val="FFCC66"/>
              </a:buClr>
              <a:buSzPct val="80000"/>
              <a:buFont typeface="Wingdings" panose="05000000000000000000" charset="0"/>
            </a:pPr>
            <a:r>
              <a:rPr lang="en-US" altLang="zh-CN" sz="2400" b="1" strike="noStrike" noProof="1">
                <a:latin typeface="仿宋" panose="02010609060101010101" charset="-122"/>
                <a:ea typeface="仿宋" panose="02010609060101010101" charset="-122"/>
                <a:cs typeface="仿宋" panose="02010609060101010101" charset="-122"/>
              </a:rPr>
              <a:t>·</a:t>
            </a:r>
            <a:r>
              <a:rPr lang="zh-CN" altLang="en-US" sz="2400" b="1" strike="noStrike" noProof="1">
                <a:latin typeface="仿宋" panose="02010609060101010101" charset="-122"/>
                <a:ea typeface="仿宋" panose="02010609060101010101" charset="-122"/>
                <a:cs typeface="仿宋" panose="02010609060101010101" charset="-122"/>
              </a:rPr>
              <a:t>活动形式：</a:t>
            </a:r>
            <a:r>
              <a:rPr lang="zh-CN" altLang="en-US" sz="2400" b="1" strike="noStrike" noProof="1">
                <a:latin typeface="仿宋" panose="02010609060101010101" charset="-122"/>
                <a:ea typeface="仿宋" panose="02010609060101010101" charset="-122"/>
                <a:cs typeface="仿宋" panose="02010609060101010101" charset="-122"/>
              </a:rPr>
              <a:t>线上线</a:t>
            </a:r>
            <a:r>
              <a:rPr lang="zh-CN" altLang="en-US" sz="2400" b="1" strike="noStrike" noProof="1">
                <a:latin typeface="仿宋" panose="02010609060101010101" charset="-122"/>
                <a:ea typeface="仿宋" panose="02010609060101010101" charset="-122"/>
                <a:cs typeface="仿宋" panose="02010609060101010101" charset="-122"/>
              </a:rPr>
              <a:t>下</a:t>
            </a:r>
            <a:r>
              <a:rPr lang="zh-CN" altLang="en-US" sz="2400" b="1" strike="noStrike" noProof="1">
                <a:latin typeface="仿宋" panose="02010609060101010101" charset="-122"/>
                <a:ea typeface="仿宋" panose="02010609060101010101" charset="-122"/>
                <a:cs typeface="仿宋" panose="02010609060101010101" charset="-122"/>
              </a:rPr>
              <a:t>相</a:t>
            </a:r>
            <a:r>
              <a:rPr lang="zh-CN" altLang="en-US" sz="2400" b="1" strike="noStrike" noProof="1">
                <a:latin typeface="仿宋" panose="02010609060101010101" charset="-122"/>
                <a:ea typeface="仿宋" panose="02010609060101010101" charset="-122"/>
                <a:cs typeface="仿宋" panose="02010609060101010101" charset="-122"/>
              </a:rPr>
              <a:t>结</a:t>
            </a:r>
            <a:r>
              <a:rPr lang="zh-CN" altLang="en-US" sz="2400" b="1" strike="noStrike" noProof="1">
                <a:latin typeface="仿宋" panose="02010609060101010101" charset="-122"/>
                <a:ea typeface="仿宋" panose="02010609060101010101" charset="-122"/>
                <a:cs typeface="仿宋" panose="02010609060101010101" charset="-122"/>
              </a:rPr>
              <a:t>合</a:t>
            </a:r>
            <a:endParaRPr lang="zh-CN" altLang="en-US" sz="2400" b="1" strike="noStrike" noProof="1">
              <a:latin typeface="仿宋" panose="02010609060101010101" charset="-122"/>
              <a:ea typeface="仿宋" panose="02010609060101010101" charset="-122"/>
              <a:cs typeface="仿宋" panose="02010609060101010101" charset="-122"/>
            </a:endParaRPr>
          </a:p>
          <a:p>
            <a:pPr algn="l" fontAlgn="base">
              <a:buClr>
                <a:srgbClr val="FFCC66"/>
              </a:buClr>
              <a:buSzPct val="80000"/>
              <a:buFont typeface="Wingdings" panose="05000000000000000000" charset="0"/>
            </a:pPr>
            <a:r>
              <a:rPr lang="en-US" altLang="zh-CN" sz="2400" b="1" strike="noStrike" noProof="1">
                <a:solidFill>
                  <a:schemeClr val="tx2">
                    <a:lumMod val="50000"/>
                  </a:schemeClr>
                </a:solidFill>
                <a:latin typeface="仿宋" panose="02010609060101010101" charset="-122"/>
                <a:ea typeface="仿宋" panose="02010609060101010101" charset="-122"/>
                <a:cs typeface="仿宋" panose="02010609060101010101" charset="-122"/>
              </a:rPr>
              <a:t>·</a:t>
            </a:r>
            <a:r>
              <a:rPr lang="zh-CN" altLang="en-US" sz="2400" b="1" strike="noStrike" noProof="1">
                <a:solidFill>
                  <a:schemeClr val="tx2">
                    <a:lumMod val="50000"/>
                  </a:schemeClr>
                </a:solidFill>
                <a:latin typeface="仿宋" panose="02010609060101010101" charset="-122"/>
                <a:ea typeface="仿宋" panose="02010609060101010101" charset="-122"/>
                <a:cs typeface="仿宋" panose="02010609060101010101" charset="-122"/>
              </a:rPr>
              <a:t>活动要求：各团支部在此期团校活动期间自由组织开展创新活动，号召青年积极参加防疫等志愿活动，参考往年如孝心班级、爱心班级、雷锋班级等具有鲜明特色的团支部活动，推陈出新采用线上线下相结合的方式进一步开展宣传学习交流活动。</a:t>
            </a:r>
            <a:endParaRPr lang="zh-CN" altLang="en-US" sz="2400" b="1" strike="noStrike" noProof="1">
              <a:solidFill>
                <a:schemeClr val="tx2">
                  <a:lumMod val="50000"/>
                </a:schemeClr>
              </a:solidFill>
              <a:latin typeface="仿宋" panose="02010609060101010101" charset="-122"/>
              <a:ea typeface="仿宋" panose="02010609060101010101" charset="-122"/>
              <a:cs typeface="仿宋" panose="02010609060101010101" charset="-122"/>
            </a:endParaRPr>
          </a:p>
          <a:p>
            <a:pPr algn="l" fontAlgn="base">
              <a:buClr>
                <a:srgbClr val="FFCC66"/>
              </a:buClr>
              <a:buSzPct val="80000"/>
              <a:buFont typeface="Wingdings" panose="05000000000000000000" charset="0"/>
            </a:pPr>
            <a:r>
              <a:rPr lang="en-US" altLang="zh-CN" sz="2400" b="1" strike="noStrike" noProof="1">
                <a:latin typeface="仿宋" panose="02010609060101010101" charset="-122"/>
                <a:ea typeface="仿宋" panose="02010609060101010101" charset="-122"/>
                <a:cs typeface="仿宋" panose="02010609060101010101" charset="-122"/>
              </a:rPr>
              <a:t>·</a:t>
            </a:r>
            <a:r>
              <a:rPr lang="zh-CN" altLang="en-US" sz="2400" b="1" strike="noStrike" noProof="1">
                <a:latin typeface="仿宋" panose="02010609060101010101" charset="-122"/>
                <a:ea typeface="仿宋" panose="02010609060101010101" charset="-122"/>
                <a:cs typeface="仿宋" panose="02010609060101010101" charset="-122"/>
              </a:rPr>
              <a:t>活动意义：</a:t>
            </a:r>
            <a:r>
              <a:rPr lang="zh-CN" altLang="en-US" sz="2400" b="1" strike="noStrike" noProof="1">
                <a:latin typeface="仿宋" panose="02010609060101010101" charset="-122"/>
                <a:ea typeface="仿宋" panose="02010609060101010101" charset="-122"/>
                <a:cs typeface="仿宋" panose="02010609060101010101" charset="-122"/>
              </a:rPr>
              <a:t>组织和号召班级参与校园活动，活跃了班级的氛围，</a:t>
            </a:r>
            <a:r>
              <a:rPr lang="zh-CN" altLang="en-US" sz="2400" b="1" strike="noStrike" noProof="1">
                <a:latin typeface="仿宋" panose="02010609060101010101" charset="-122"/>
                <a:ea typeface="仿宋" panose="02010609060101010101" charset="-122"/>
                <a:cs typeface="仿宋" panose="02010609060101010101" charset="-122"/>
              </a:rPr>
              <a:t>也</a:t>
            </a:r>
            <a:r>
              <a:rPr lang="zh-CN" altLang="en-US" sz="2400" b="1" strike="noStrike" noProof="1">
                <a:latin typeface="仿宋" panose="02010609060101010101" charset="-122"/>
                <a:ea typeface="仿宋" panose="02010609060101010101" charset="-122"/>
                <a:cs typeface="仿宋" panose="02010609060101010101" charset="-122"/>
              </a:rPr>
              <a:t>完善发展团支部建设，提高服务水平，不断增强团对青年的凝聚力、影响力、青年对团的向心力，提高团员的归属感、光荣感、责任感</a:t>
            </a:r>
            <a:r>
              <a:rPr lang="zh-CN" altLang="en-US" sz="2400" b="1" strike="noStrike" noProof="1">
                <a:latin typeface="仿宋" panose="02010609060101010101" charset="-122"/>
                <a:ea typeface="仿宋" panose="02010609060101010101" charset="-122"/>
                <a:cs typeface="仿宋" panose="02010609060101010101" charset="-122"/>
              </a:rPr>
              <a:t>。</a:t>
            </a:r>
            <a:endParaRPr lang="zh-CN" altLang="en-US" sz="2400" b="1" strike="noStrike" noProof="1">
              <a:latin typeface="仿宋" panose="02010609060101010101" charset="-122"/>
              <a:ea typeface="仿宋" panose="02010609060101010101" charset="-122"/>
              <a:cs typeface="仿宋" panose="02010609060101010101" charset="-122"/>
            </a:endParaRPr>
          </a:p>
          <a:p>
            <a:pPr marL="457200" indent="-457200" algn="l" fontAlgn="base">
              <a:buClr>
                <a:srgbClr val="FFCC66"/>
              </a:buClr>
              <a:buSzPct val="80000"/>
              <a:buFont typeface="Wingdings" panose="05000000000000000000" charset="0"/>
              <a:buChar char="n"/>
            </a:pPr>
            <a:endParaRPr lang="zh-CN" altLang="en-US" sz="2800" strike="noStrike" noProof="1">
              <a:latin typeface="+mn-lt"/>
            </a:endParaRPr>
          </a:p>
        </p:txBody>
      </p:sp>
    </p:spTree>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43" name="文本框 2"/>
          <p:cNvSpPr txBox="1"/>
          <p:nvPr/>
        </p:nvSpPr>
        <p:spPr>
          <a:xfrm>
            <a:off x="1266190" y="243205"/>
            <a:ext cx="3575050" cy="1506855"/>
          </a:xfrm>
          <a:prstGeom prst="rect">
            <a:avLst/>
          </a:prstGeom>
          <a:noFill/>
          <a:ln>
            <a:solidFill>
              <a:srgbClr val="FFFFFF">
                <a:alpha val="0"/>
              </a:srgbClr>
            </a:solidFill>
          </a:ln>
        </p:spPr>
        <p:txBody>
          <a:bodyPr wrap="square" rtlCol="0">
            <a:spAutoFit/>
          </a:bodyPr>
          <a:p>
            <a:pPr fontAlgn="base"/>
            <a:r>
              <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rPr>
              <a:t>结业论文</a:t>
            </a:r>
            <a:endPar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endParaRPr>
          </a:p>
          <a:p>
            <a:pPr fontAlgn="base"/>
            <a:endParaRPr lang="zh-CN" altLang="en-US" sz="32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48601" name="Rectangle 3"/>
          <p:cNvSpPr>
            <a:spLocks noGrp="1" noChangeArrowheads="1"/>
          </p:cNvSpPr>
          <p:nvPr/>
        </p:nvSpPr>
        <p:spPr>
          <a:xfrm>
            <a:off x="250825" y="1260158"/>
            <a:ext cx="8893175" cy="566102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marR="0" lvl="0" indent="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时间</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5</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月</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9</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日前上交电子档</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返校后一周内上交纸质                   档</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主题：“抗‘疫’举措在身边，防‘疫’行动你我他”</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要求</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将自己对团校的建议以及自己的学习心得                 </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用黑色签字笔在湘大信纸上写好（</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5</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字以 上）。</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注意</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在限定的日期内统一交到各组组长处，再由各</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组组长统计登记后统一交到组织部相关负责人　</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处，逾期不候</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mn-ea"/>
                <a:cs typeface="+mn-cs"/>
              </a:rPr>
              <a:t>。</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just" defTabSz="914400" rtl="0" eaLnBrk="1" fontAlgn="base" latinLnBrk="0" hangingPunct="1">
              <a:spcBef>
                <a:spcPct val="20000"/>
              </a:spcBef>
              <a:spcAft>
                <a:spcPct val="0"/>
              </a:spcAft>
              <a:buClr>
                <a:schemeClr val="folHlink"/>
              </a:buClr>
              <a:buSzPct val="80000"/>
              <a:buFont typeface="Wingdings" panose="05000000000000000000" pitchFamily="2" charset="2"/>
              <a:buNone/>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43" name="文本框 2"/>
          <p:cNvSpPr txBox="1"/>
          <p:nvPr/>
        </p:nvSpPr>
        <p:spPr>
          <a:xfrm>
            <a:off x="1266190" y="239395"/>
            <a:ext cx="3356610" cy="1506855"/>
          </a:xfrm>
          <a:prstGeom prst="rect">
            <a:avLst/>
          </a:prstGeom>
          <a:noFill/>
          <a:ln>
            <a:solidFill>
              <a:srgbClr val="FFFFFF">
                <a:alpha val="0"/>
              </a:srgbClr>
            </a:solidFill>
          </a:ln>
        </p:spPr>
        <p:txBody>
          <a:bodyPr wrap="square" rtlCol="0">
            <a:spAutoFit/>
          </a:bodyPr>
          <a:p>
            <a:pPr fontAlgn="base"/>
            <a:r>
              <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rPr>
              <a:t>结业考试</a:t>
            </a:r>
            <a:endParaRPr lang="zh-CN" altLang="en-US"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宋体" panose="02010600030101010101" pitchFamily="2" charset="-122"/>
              <a:cs typeface="+mn-ea"/>
            </a:endParaRPr>
          </a:p>
          <a:p>
            <a:pPr fontAlgn="base"/>
            <a:endParaRPr lang="zh-CN" altLang="en-US" sz="32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48646" name="Rectangle 6"/>
          <p:cNvSpPr>
            <a:spLocks noGrp="1" noChangeArrowheads="1"/>
          </p:cNvSpPr>
          <p:nvPr/>
        </p:nvSpPr>
        <p:spPr>
          <a:xfrm>
            <a:off x="228600" y="1260158"/>
            <a:ext cx="8686800" cy="583247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考纲范围：团的基础知识，如团的章程、团的历史、团的优良传统，团的性质、任务，团员的权利、义务，组织原则和组织纪律，党团关系，团学关系，团支部的地位和作用，团支部活动的内容、方式与原则，使学员对团组织有更清晰的认识，增强团员青年的光荣感和责任感。同时考察学员对于马列主义、毛泽东思想、邓小平理论、“三个代表”重要思想和科学发展观以及习近平新时代中国特色社会主义思想的理解。</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2.活动时间：5月10日（周日）</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3.活动地点：逸夫楼第四阶梯教室  </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61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           </a:t>
            </a:r>
            <a:endPar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4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47" name="Rectangle 3"/>
          <p:cNvSpPr>
            <a:spLocks noGrp="1" noChangeArrowheads="1"/>
          </p:cNvSpPr>
          <p:nvPr/>
        </p:nvSpPr>
        <p:spPr>
          <a:xfrm>
            <a:off x="-314325" y="621030"/>
            <a:ext cx="9886315" cy="547560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endParaRPr kumimoji="0" lang="en-US" altLang="zh-CN" sz="5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altLang="zh-CN" sz="2800" b="0" i="0" u="none" strike="noStrike" kern="0" cap="none" spc="0" normalizeH="0" baseline="0" noProof="0" smtClean="0">
                <a:ln>
                  <a:noFill/>
                </a:ln>
                <a:solidFill>
                  <a:srgbClr val="FF9933"/>
                </a:solidFill>
                <a:effectLst>
                  <a:outerShdw blurRad="38100" dist="38100" dir="2700000" algn="tl">
                    <a:srgbClr val="000000"/>
                  </a:outerShdw>
                </a:effectLst>
                <a:uLnTx/>
                <a:uFillTx/>
                <a:latin typeface="+mn-lt"/>
                <a:ea typeface="黑体" panose="02010609060101010101" pitchFamily="49" charset="-122"/>
                <a:cs typeface="+mn-cs"/>
              </a:rPr>
              <a:t>       </a:t>
            </a:r>
            <a:r>
              <a:rPr kumimoji="0" lang="zh-CN" altLang="en-US" sz="36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mn-lt"/>
                <a:ea typeface="黑体" panose="02010609060101010101" pitchFamily="49" charset="-122"/>
                <a:cs typeface="+mn-cs"/>
              </a:rPr>
              <a:t>主题：众志成城战疫情，积极主动践使命</a:t>
            </a:r>
            <a:endParaRPr kumimoji="0" lang="zh-CN" altLang="en-US" sz="36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mn-lt"/>
              <a:ea typeface="黑体" panose="02010609060101010101" pitchFamily="49" charset="-122"/>
              <a:cs typeface="+mn-cs"/>
            </a:endParaRPr>
          </a:p>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zh-CN" altLang="en-US" sz="4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楷体_GB2312" pitchFamily="49" charset="-122"/>
                <a:ea typeface="黑体" panose="02010609060101010101" pitchFamily="49" charset="-122"/>
                <a:cs typeface="+mn-cs"/>
              </a:rPr>
              <a:t>   </a:t>
            </a:r>
            <a:r>
              <a:rPr kumimoji="0" lang="zh-CN" altLang="en-US" sz="36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楷体_GB2312" pitchFamily="49" charset="-122"/>
                <a:ea typeface="黑体" panose="02010609060101010101" pitchFamily="49" charset="-122"/>
                <a:cs typeface="+mn-cs"/>
              </a:rPr>
              <a:t>主讲：自动化与电子信息</a:t>
            </a:r>
            <a:r>
              <a:rPr kumimoji="0" lang="zh-CN" altLang="en-US" sz="36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宋体" panose="02010600030101010101" pitchFamily="2" charset="-122"/>
                <a:ea typeface="黑体" panose="02010609060101010101" pitchFamily="49" charset="-122"/>
                <a:cs typeface="+mn-cs"/>
              </a:rPr>
              <a:t>学院学工办</a:t>
            </a:r>
            <a:endParaRPr kumimoji="0" lang="zh-CN" altLang="en-US" sz="4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宋体" panose="02010600030101010101" pitchFamily="2" charset="-122"/>
              <a:ea typeface="黑体" panose="02010609060101010101" pitchFamily="49" charset="-122"/>
              <a:cs typeface="+mn-cs"/>
            </a:endParaRPr>
          </a:p>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zh-CN" altLang="en-US" sz="4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宋体" panose="02010600030101010101" pitchFamily="2" charset="-122"/>
                <a:ea typeface="黑体" panose="02010609060101010101" pitchFamily="49" charset="-122"/>
                <a:cs typeface="+mn-cs"/>
              </a:rPr>
              <a:t>              </a:t>
            </a:r>
            <a:endParaRPr kumimoji="0" lang="zh-CN" altLang="en-US" sz="4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宋体" panose="02010600030101010101" pitchFamily="2" charset="-122"/>
              <a:ea typeface="黑体" panose="02010609060101010101" pitchFamily="49" charset="-122"/>
              <a:cs typeface="+mn-cs"/>
            </a:endParaRPr>
          </a:p>
          <a:p>
            <a:pPr marL="812800" marR="0" lvl="0" indent="-8128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zh-CN" altLang="en-US" sz="4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宋体" panose="02010600030101010101" pitchFamily="2" charset="-122"/>
                <a:ea typeface="黑体" panose="02010609060101010101" pitchFamily="49" charset="-122"/>
                <a:cs typeface="+mn-cs"/>
              </a:rPr>
              <a:t>            </a:t>
            </a:r>
            <a:r>
              <a:rPr kumimoji="0" lang="zh-CN" altLang="en-US" sz="5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文林波</a:t>
            </a:r>
            <a:r>
              <a:rPr kumimoji="0" lang="zh-CN" altLang="en-US" sz="5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老师</a:t>
            </a:r>
            <a:endParaRPr kumimoji="0" lang="zh-CN" altLang="en-US" sz="5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15" name="Text Box 6"/>
          <p:cNvSpPr txBox="1">
            <a:spLocks noChangeArrowheads="1"/>
          </p:cNvSpPr>
          <p:nvPr/>
        </p:nvSpPr>
        <p:spPr bwMode="auto">
          <a:xfrm>
            <a:off x="1461771" y="2089150"/>
            <a:ext cx="1021080" cy="3068638"/>
          </a:xfrm>
          <a:prstGeom prst="rect">
            <a:avLst/>
          </a:prstGeom>
          <a:noFill/>
          <a:ln w="9525">
            <a:noFill/>
            <a:miter lim="800000"/>
          </a:ln>
          <a:effectLst>
            <a:outerShdw dist="28398" dir="1593903" algn="ctr" rotWithShape="0">
              <a:srgbClr val="868686"/>
            </a:outerShdw>
          </a:effectLst>
        </p:spPr>
        <p:txBody>
          <a:bodyPr vert="eaVert">
            <a:spAutoFit/>
          </a:bodyPr>
          <a:p>
            <a:pPr marL="0" marR="0" lvl="0" indent="0" algn="ctr" defTabSz="914400" rtl="0" eaLnBrk="1" fontAlgn="base" latinLnBrk="0" hangingPunct="1">
              <a:spcBef>
                <a:spcPct val="0"/>
              </a:spcBef>
              <a:spcAft>
                <a:spcPct val="0"/>
              </a:spcAft>
              <a:buClrTx/>
              <a:buSzTx/>
              <a:buFontTx/>
              <a:buNone/>
            </a:pPr>
            <a:r>
              <a:rPr kumimoji="0" lang="zh-CN" altLang="en-US" sz="6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奏团歌</a:t>
            </a:r>
            <a:endParaRPr kumimoji="0" lang="zh-CN" altLang="en-US" sz="6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1048616" name="文本框 3"/>
          <p:cNvSpPr txBox="1"/>
          <p:nvPr/>
        </p:nvSpPr>
        <p:spPr>
          <a:xfrm>
            <a:off x="2754630" y="643255"/>
            <a:ext cx="3796030" cy="5692775"/>
          </a:xfrm>
          <a:prstGeom prst="rect">
            <a:avLst/>
          </a:prstGeom>
          <a:solidFill>
            <a:schemeClr val="tx1"/>
          </a:solidFill>
        </p:spPr>
        <p:txBody>
          <a:bodyPr wrap="square" rtlCol="0">
            <a:spAutoFit/>
          </a:bodyPr>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我们是五月的花海，</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用青春拥抱时代；</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我们是初升的太阳，</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用生命点燃未来。</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“五四”的火炬，</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唤起了民族的觉醒。</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壮丽的事业，</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激励着我们继往开来。</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光荣啊，中国共青团，</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光荣啊，中国共青团，</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母亲用共产主义为我们命名，</a:t>
            </a:r>
            <a:endParaRPr lang="zh-CN" altLang="en-US" sz="2800" b="1" dirty="0">
              <a:solidFill>
                <a:srgbClr val="000000"/>
              </a:solidFill>
              <a:latin typeface="黑体" panose="02010609060101010101" pitchFamily="49" charset="-122"/>
              <a:ea typeface="黑体" panose="02010609060101010101" pitchFamily="49" charset="-122"/>
            </a:endParaRPr>
          </a:p>
          <a:p>
            <a:pPr>
              <a:buClr>
                <a:srgbClr val="FFCC66"/>
              </a:buClr>
              <a:buSzPct val="80000"/>
              <a:buFont typeface="Wingdings" panose="05000000000000000000" charset="0"/>
            </a:pPr>
            <a:r>
              <a:rPr lang="zh-CN" altLang="en-US" sz="2800" b="1" dirty="0">
                <a:solidFill>
                  <a:srgbClr val="000000"/>
                </a:solidFill>
                <a:latin typeface="黑体" panose="02010609060101010101" pitchFamily="49" charset="-122"/>
                <a:ea typeface="黑体" panose="02010609060101010101" pitchFamily="49" charset="-122"/>
              </a:rPr>
              <a:t>我们开创新的世界。</a:t>
            </a:r>
            <a:endParaRPr lang="zh-CN" altLang="en-US" sz="28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strips(downLeft)">
                                      <p:cBhvr>
                                        <p:cTn id="7" dur="500"/>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18" name="WordArt 7"/>
          <p:cNvSpPr>
            <a:spLocks noTextEdit="1"/>
          </p:cNvSpPr>
          <p:nvPr/>
        </p:nvSpPr>
        <p:spPr>
          <a:xfrm>
            <a:off x="1266190" y="277495"/>
            <a:ext cx="6773545" cy="704850"/>
          </a:xfrm>
          <a:prstGeom prst="rect">
            <a:avLst/>
          </a:prstGeom>
        </p:spPr>
        <p:txBody>
          <a:bodyPr wrap="none" fromWordArt="1">
            <a:prstTxWarp prst="textPlain">
              <a:avLst>
                <a:gd name="adj" fmla="val 50000"/>
              </a:avLst>
            </a:prstTxWarp>
            <a:normAutofit/>
          </a:bodyPr>
          <a:p>
            <a:pPr algn="ctr" fontAlgn="base"/>
            <a:r>
              <a:rPr lang="zh-CN" altLang="en-US" sz="3600" strike="noStrike" noProof="1">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第</a:t>
            </a:r>
            <a:r>
              <a:rPr lang="en-US" altLang="zh-CN" sz="3600" strike="noStrike" noProof="1">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1</a:t>
            </a:r>
            <a:r>
              <a:rPr lang="zh-CN" altLang="en-US" sz="3600" strike="noStrike" noProof="1">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期 团校课程宗旨</a:t>
            </a:r>
            <a:endParaRPr lang="zh-CN" altLang="en-US" sz="3600" strike="noStrike" noProof="1">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617" name="Rectangle 3"/>
          <p:cNvSpPr>
            <a:spLocks noGrp="1" noChangeArrowheads="1"/>
          </p:cNvSpPr>
          <p:nvPr/>
        </p:nvSpPr>
        <p:spPr>
          <a:xfrm>
            <a:off x="390525" y="1260158"/>
            <a:ext cx="8362950" cy="5399088"/>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spcBef>
                <a:spcPct val="20000"/>
              </a:spcBef>
              <a:spcAft>
                <a:spcPct val="0"/>
              </a:spcAft>
              <a:buClr>
                <a:schemeClr val="hlink"/>
              </a:buClr>
              <a:buSzPct val="80000"/>
              <a:buFontTx/>
              <a:buNone/>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培养具有较高理论修养和工作能力的优秀团员，培养具有坚定共产主义信仰，善于思考，勇于实践的青年，培养面向新世纪的社会主义建设者。</a:t>
            </a: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spcBef>
                <a:spcPct val="20000"/>
              </a:spcBef>
              <a:spcAft>
                <a:spcPct val="0"/>
              </a:spcAft>
              <a:buClr>
                <a:schemeClr val="hlink"/>
              </a:buClr>
              <a:buSzPct val="80000"/>
              <a:buFontTx/>
              <a:buNone/>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将</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新冠</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疫情作为</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本期</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团课学习的主题。培养一批具有时代精神和面对疫情积极应对的先进团员，鼓励团员们向这些疫情中的英雄们学习。</a:t>
            </a: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Char char="n"/>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Char char="n"/>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Char char="n"/>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Char char="n"/>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20" name="WordArt 7"/>
          <p:cNvSpPr>
            <a:spLocks noTextEdit="1"/>
          </p:cNvSpPr>
          <p:nvPr/>
        </p:nvSpPr>
        <p:spPr>
          <a:xfrm>
            <a:off x="1266190" y="252730"/>
            <a:ext cx="7770495" cy="755015"/>
          </a:xfrm>
          <a:prstGeom prst="rect">
            <a:avLst/>
          </a:prstGeom>
        </p:spPr>
        <p:txBody>
          <a:bodyPr wrap="none" fromWordArt="1">
            <a:prstTxWarp prst="textPlain">
              <a:avLst>
                <a:gd name="adj" fmla="val 50000"/>
              </a:avLst>
            </a:prstTxWarp>
            <a:normAutofit lnSpcReduction="10000"/>
          </a:bodyPr>
          <a:p>
            <a:pPr algn="ctr"/>
            <a:r>
              <a:rPr lang="zh-CN" altLang="en-US"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第1期团校培训对象和人数</a:t>
            </a:r>
            <a:endParaRPr lang="zh-CN" altLang="en-US"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619" name="Rectangle 3"/>
          <p:cNvSpPr>
            <a:spLocks noGrp="1" noChangeArrowheads="1"/>
          </p:cNvSpPr>
          <p:nvPr/>
        </p:nvSpPr>
        <p:spPr>
          <a:xfrm>
            <a:off x="138430" y="1260475"/>
            <a:ext cx="7965440" cy="4993005"/>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990600" marR="0" lvl="1" indent="-53340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Char char="u"/>
            </a:pPr>
            <a:endPar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457200" marR="0" lvl="1" indent="0" algn="l" defTabSz="914400" rtl="0" eaLnBrk="1" fontAlgn="base" latinLnBrk="0" hangingPunct="1">
              <a:lnSpc>
                <a:spcPct val="80000"/>
              </a:lnSpc>
              <a:spcBef>
                <a:spcPct val="20000"/>
              </a:spcBef>
              <a:spcAft>
                <a:spcPct val="0"/>
              </a:spcAft>
              <a:buClr>
                <a:schemeClr val="folHlink"/>
              </a:buClr>
              <a:buSzTx/>
              <a:buFontTx/>
              <a:buNone/>
            </a:pPr>
            <a:r>
              <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积极上进向团组织靠拢的群众</a:t>
            </a: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609600" marR="0" lvl="0" indent="-6096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Char char="u"/>
            </a:pP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457200" marR="0" lvl="1" indent="0" algn="l" defTabSz="914400" rtl="0" eaLnBrk="1" fontAlgn="base" latinLnBrk="0" hangingPunct="1">
              <a:lnSpc>
                <a:spcPct val="80000"/>
              </a:lnSpc>
              <a:spcBef>
                <a:spcPct val="20000"/>
              </a:spcBef>
              <a:spcAft>
                <a:spcPct val="0"/>
              </a:spcAft>
              <a:buClr>
                <a:schemeClr val="folHlink"/>
              </a:buClr>
              <a:buSzTx/>
              <a:buFontTx/>
              <a:buNone/>
            </a:pPr>
            <a:r>
              <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有群众基础的优秀团员</a:t>
            </a: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990600" marR="0" lvl="1" indent="-53340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pP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a:p>
            <a:pPr marL="457200" marR="0" lvl="1" indent="0" algn="l" defTabSz="914400" rtl="0" eaLnBrk="1" fontAlgn="base" latinLnBrk="0" hangingPunct="1">
              <a:lnSpc>
                <a:spcPct val="80000"/>
              </a:lnSpc>
              <a:spcBef>
                <a:spcPct val="20000"/>
              </a:spcBef>
              <a:spcAft>
                <a:spcPct val="0"/>
              </a:spcAft>
              <a:buClr>
                <a:schemeClr val="folHlink"/>
              </a:buClr>
              <a:buSzTx/>
              <a:buFontTx/>
              <a:buNone/>
            </a:pPr>
            <a:r>
              <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本期总人数共</a:t>
            </a:r>
            <a:r>
              <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103</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rPr>
              <a:t>人</a:t>
            </a:r>
            <a:endPar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09" name="WordArt 5"/>
          <p:cNvSpPr/>
          <p:nvPr/>
        </p:nvSpPr>
        <p:spPr>
          <a:xfrm>
            <a:off x="1266190" y="254000"/>
            <a:ext cx="7522210" cy="752475"/>
          </a:xfrm>
          <a:prstGeom prst="rect">
            <a:avLst/>
          </a:prstGeom>
        </p:spPr>
        <p:txBody>
          <a:bodyPr wrap="none" fromWordArt="1">
            <a:prstTxWarp prst="textPlain">
              <a:avLst>
                <a:gd name="adj" fmla="val 50000"/>
              </a:avLst>
            </a:prstTxWarp>
            <a:normAutofit fontScale="70000"/>
          </a:bodyPr>
          <a:p>
            <a:pPr algn="ctr" fontAlgn="base"/>
            <a:r>
              <a:rPr lang="zh-CN" altLang="en-US"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第</a:t>
            </a:r>
            <a:r>
              <a:rPr lang="en-US" altLang="zh-CN"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1</a:t>
            </a:r>
            <a:r>
              <a:rPr lang="zh-CN" altLang="en-US"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期团校总人数：</a:t>
            </a:r>
            <a:r>
              <a:rPr lang="en-US" altLang="zh-CN"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103</a:t>
            </a:r>
            <a:r>
              <a:rPr lang="zh-CN" altLang="en-US"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rPr>
              <a:t>人</a:t>
            </a:r>
            <a:endParaRPr lang="zh-CN" altLang="en-US" sz="6000" strike="noStrike" noProof="1">
              <a:ln w="9525"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cs typeface="+mn-ea"/>
            </a:endParaRPr>
          </a:p>
        </p:txBody>
      </p:sp>
      <p:sp>
        <p:nvSpPr>
          <p:cNvPr id="1048608" name="Rectangle 3"/>
          <p:cNvSpPr>
            <a:spLocks noGrp="1" noChangeArrowheads="1"/>
          </p:cNvSpPr>
          <p:nvPr/>
        </p:nvSpPr>
        <p:spPr>
          <a:xfrm>
            <a:off x="426720" y="1260158"/>
            <a:ext cx="8615363" cy="51435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第一组</a:t>
            </a:r>
            <a:r>
              <a:rPr kumimoji="0" 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 </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9</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自一</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自二</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自三</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自四</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自五</a:t>
            </a:r>
            <a:endPar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负责人： </a:t>
            </a:r>
            <a:r>
              <a:rPr lang="zh-CN" sz="2400" b="1" noProof="0" dirty="0" smtClean="0">
                <a:ln>
                  <a:noFill/>
                </a:ln>
                <a:effectLst>
                  <a:outerShdw blurRad="38100" dist="38100" dir="2700000" algn="tl">
                    <a:srgbClr val="000000">
                      <a:alpha val="43137"/>
                    </a:srgbClr>
                  </a:outerShdw>
                </a:effectLst>
                <a:uLnTx/>
                <a:uFillTx/>
                <a:latin typeface="+mn-ea"/>
                <a:sym typeface="+mn-ea"/>
              </a:rPr>
              <a:t>靳沛豪</a:t>
            </a:r>
            <a:r>
              <a:rPr sz="2400" b="1" noProof="0" dirty="0" smtClean="0">
                <a:ln>
                  <a:noFill/>
                </a:ln>
                <a:effectLst>
                  <a:outerShdw blurRad="38100" dist="38100" dir="2700000" algn="tl">
                    <a:srgbClr val="000000">
                      <a:alpha val="43137"/>
                    </a:srgbClr>
                  </a:outerShdw>
                </a:effectLst>
                <a:uLnTx/>
                <a:uFillTx/>
                <a:latin typeface="+mn-ea"/>
                <a:sym typeface="+mn-ea"/>
              </a:rPr>
              <a:t>（15773236136）    </a:t>
            </a:r>
            <a:r>
              <a:rPr lang="zh-CN" altLang="en-US" sz="2400" b="1" noProof="0" dirty="0" smtClean="0">
                <a:ln>
                  <a:noFill/>
                </a:ln>
                <a:effectLst>
                  <a:outerShdw blurRad="38100" dist="38100" dir="2700000" algn="tl">
                    <a:srgbClr val="000000">
                      <a:alpha val="43137"/>
                    </a:srgbClr>
                  </a:outerShdw>
                </a:effectLst>
                <a:uLnTx/>
                <a:uFillTx/>
                <a:latin typeface="+mn-ea"/>
                <a:sym typeface="+mn-ea"/>
              </a:rPr>
              <a:t>翟文爽</a:t>
            </a:r>
            <a:r>
              <a:rPr lang="zh-CN" sz="2400" b="1" noProof="0" dirty="0" smtClean="0">
                <a:ln>
                  <a:noFill/>
                </a:ln>
                <a:effectLst>
                  <a:outerShdw blurRad="38100" dist="38100" dir="2700000" algn="tl">
                    <a:srgbClr val="000000">
                      <a:alpha val="43137"/>
                    </a:srgbClr>
                  </a:outerShdw>
                </a:effectLst>
                <a:uLnTx/>
                <a:uFillTx/>
                <a:latin typeface="+mn-ea"/>
                <a:sym typeface="+mn-ea"/>
              </a:rPr>
              <a:t>（</a:t>
            </a:r>
            <a:r>
              <a:rPr lang="en-US" sz="2400" b="1" noProof="0" dirty="0" smtClean="0">
                <a:ln>
                  <a:noFill/>
                </a:ln>
                <a:effectLst>
                  <a:outerShdw blurRad="38100" dist="38100" dir="2700000" algn="tl">
                    <a:srgbClr val="000000">
                      <a:alpha val="43137"/>
                    </a:srgbClr>
                  </a:outerShdw>
                </a:effectLst>
                <a:uLnTx/>
                <a:uFillTx/>
                <a:latin typeface="+mn-ea"/>
                <a:sym typeface="+mn-ea"/>
              </a:rPr>
              <a:t>16670827747</a:t>
            </a:r>
            <a:r>
              <a:rPr sz="2400" b="1" noProof="0" dirty="0" smtClean="0">
                <a:ln>
                  <a:noFill/>
                </a:ln>
                <a:effectLst>
                  <a:outerShdw blurRad="38100" dist="38100" dir="2700000" algn="tl">
                    <a:srgbClr val="000000">
                      <a:alpha val="43137"/>
                    </a:srgbClr>
                  </a:outerShdw>
                </a:effectLst>
                <a:uLnTx/>
                <a:uFillTx/>
                <a:latin typeface="+mn-ea"/>
                <a:sym typeface="+mn-ea"/>
              </a:rPr>
              <a:t>）</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组 长：</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魏宇辉</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15991887684</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副组长</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任航</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15608423913</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r>
              <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第二组</a:t>
            </a:r>
            <a:r>
              <a:rPr kumimoji="0" 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a:t>
            </a:r>
            <a:r>
              <a:rPr kumimoji="0" 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7</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通二</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7</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自三</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8</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电一</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8</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通一</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通三</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1</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9</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通一</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通二</a:t>
            </a:r>
            <a:r>
              <a:rPr kumimoji="0" lang="zh-CN"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sym typeface="+mn-ea"/>
              </a:rPr>
              <a:t>通三</a:t>
            </a:r>
            <a:endParaRPr kumimoji="0" 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负责人： </a:t>
            </a:r>
            <a:r>
              <a:rPr lang="zh-CN" sz="2400" b="1" noProof="0" dirty="0" smtClean="0">
                <a:ln>
                  <a:noFill/>
                </a:ln>
                <a:effectLst/>
                <a:uLnTx/>
                <a:uFillTx/>
                <a:latin typeface="+mn-ea"/>
                <a:sym typeface="+mn-ea"/>
              </a:rPr>
              <a:t>何雨辰（</a:t>
            </a:r>
            <a:r>
              <a:rPr lang="en-US" altLang="zh-CN" sz="2400" b="1" noProof="0" dirty="0" smtClean="0">
                <a:ln>
                  <a:noFill/>
                </a:ln>
                <a:effectLst/>
                <a:uLnTx/>
                <a:uFillTx/>
                <a:latin typeface="+mn-ea"/>
                <a:sym typeface="+mn-ea"/>
              </a:rPr>
              <a:t>18130546528</a:t>
            </a:r>
            <a:r>
              <a:rPr lang="zh-CN" altLang="en-US" sz="2400" b="1" noProof="0" dirty="0" smtClean="0">
                <a:ln>
                  <a:noFill/>
                </a:ln>
                <a:effectLst/>
                <a:uLnTx/>
                <a:uFillTx/>
                <a:latin typeface="+mn-ea"/>
                <a:sym typeface="+mn-ea"/>
              </a:rPr>
              <a:t>）</a:t>
            </a:r>
            <a:r>
              <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r>
              <a:rPr lang="zh-CN" sz="2400" b="1" noProof="0" dirty="0" smtClean="0">
                <a:ln>
                  <a:noFill/>
                </a:ln>
                <a:effectLst>
                  <a:outerShdw blurRad="38100" dist="38100" dir="2700000" algn="tl">
                    <a:srgbClr val="000000">
                      <a:alpha val="43137"/>
                    </a:srgbClr>
                  </a:outerShdw>
                </a:effectLst>
                <a:uLnTx/>
                <a:uFillTx/>
                <a:latin typeface="+mn-ea"/>
                <a:sym typeface="+mn-ea"/>
              </a:rPr>
              <a:t>黄闰喆</a:t>
            </a:r>
            <a:r>
              <a:rPr sz="2400" b="1" noProof="0" dirty="0" smtClean="0">
                <a:ln>
                  <a:noFill/>
                </a:ln>
                <a:effectLst>
                  <a:outerShdw blurRad="38100" dist="38100" dir="2700000" algn="tl">
                    <a:srgbClr val="000000">
                      <a:alpha val="43137"/>
                    </a:srgbClr>
                  </a:outerShdw>
                </a:effectLst>
                <a:uLnTx/>
                <a:uFillTx/>
                <a:latin typeface="+mn-ea"/>
                <a:sym typeface="+mn-ea"/>
              </a:rPr>
              <a:t>（</a:t>
            </a:r>
            <a:r>
              <a:rPr lang="en-US" sz="2400" b="1" noProof="0" dirty="0" smtClean="0">
                <a:ln>
                  <a:noFill/>
                </a:ln>
                <a:effectLst>
                  <a:outerShdw blurRad="38100" dist="38100" dir="2700000" algn="tl">
                    <a:srgbClr val="000000">
                      <a:alpha val="43137"/>
                    </a:srgbClr>
                  </a:outerShdw>
                </a:effectLst>
                <a:uLnTx/>
                <a:uFillTx/>
                <a:latin typeface="+mn-ea"/>
                <a:sym typeface="+mn-ea"/>
              </a:rPr>
              <a:t>16673226929</a:t>
            </a:r>
            <a:r>
              <a:rPr sz="2400" b="1" noProof="0" dirty="0" smtClean="0">
                <a:ln>
                  <a:noFill/>
                </a:ln>
                <a:effectLst>
                  <a:outerShdw blurRad="38100" dist="38100" dir="2700000" algn="tl">
                    <a:srgbClr val="000000">
                      <a:alpha val="43137"/>
                    </a:srgbClr>
                  </a:outerShdw>
                </a:effectLst>
                <a:uLnTx/>
                <a:uFillTx/>
                <a:latin typeface="+mn-ea"/>
                <a:sym typeface="+mn-ea"/>
              </a:rPr>
              <a:t>）</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endParaRPr kumimoji="0"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组长：</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唐贤辉</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15773247015</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副</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组</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长</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3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郭怀涛</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17600703986</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第三组</a:t>
            </a:r>
            <a:r>
              <a:rPr kumimoji="0" lang="en-US" sz="24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 </a:t>
            </a:r>
            <a:r>
              <a:rPr lang="en-US"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18</a:t>
            </a:r>
            <a:r>
              <a:rPr lang="zh-CN"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自一</a:t>
            </a:r>
            <a:r>
              <a:rPr lang="zh-CN"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自二</a:t>
            </a:r>
            <a:r>
              <a:rPr lang="zh-CN"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自三</a:t>
            </a:r>
            <a:r>
              <a:rPr lang="zh-CN"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自五</a:t>
            </a:r>
            <a:r>
              <a:rPr lang="zh-CN" altLang="en-US"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a:t>
            </a:r>
            <a:r>
              <a:rPr lang="en-US"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18</a:t>
            </a:r>
            <a:r>
              <a:rPr lang="zh-CN" altLang="en-US"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电二，</a:t>
            </a:r>
            <a:r>
              <a:rPr lang="en-US" altLang="zh-CN"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19</a:t>
            </a:r>
            <a:r>
              <a:rPr lang="zh-CN" altLang="en-US" sz="2400" b="1" kern="1200" noProof="0" dirty="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电一电二电三</a:t>
            </a:r>
            <a:endParaRPr kumimoji="0" 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负责人： </a:t>
            </a:r>
            <a:r>
              <a:rPr kumimoji="0" lang="zh-CN" sz="2400" b="1" i="0" u="none" strike="noStrike" kern="0" cap="none" spc="0" normalizeH="0" baseline="0" noProof="0" dirty="0" smtClean="0">
                <a:ln>
                  <a:noFill/>
                </a:ln>
                <a:solidFill>
                  <a:schemeClr val="tx1"/>
                </a:solidFill>
                <a:effectLst/>
                <a:uLnTx/>
                <a:uFillTx/>
                <a:latin typeface="+mn-ea"/>
                <a:ea typeface="+mn-ea"/>
                <a:cs typeface="+mn-cs"/>
              </a:rPr>
              <a:t>肖泽慧</a:t>
            </a:r>
            <a:r>
              <a:rPr kumimoji="0" sz="2400" b="1" i="0" u="none" strike="noStrike" kern="0" cap="none" spc="0" normalizeH="0" baseline="0" noProof="0" dirty="0" smtClean="0">
                <a:ln>
                  <a:noFill/>
                </a:ln>
                <a:solidFill>
                  <a:schemeClr val="tx1"/>
                </a:solidFill>
                <a:effectLst/>
                <a:uLnTx/>
                <a:uFillTx/>
                <a:latin typeface="+mn-ea"/>
                <a:ea typeface="+mn-ea"/>
                <a:cs typeface="+mn-cs"/>
              </a:rPr>
              <a:t>（</a:t>
            </a:r>
            <a:r>
              <a:rPr kumimoji="0" lang="en-US" sz="2400" b="1" i="0" u="none" strike="noStrike" kern="0" cap="none" spc="0" normalizeH="0" baseline="0" noProof="0" dirty="0" smtClean="0">
                <a:ln>
                  <a:noFill/>
                </a:ln>
                <a:solidFill>
                  <a:schemeClr val="tx1"/>
                </a:solidFill>
                <a:effectLst/>
                <a:uLnTx/>
                <a:uFillTx/>
                <a:latin typeface="+mn-ea"/>
                <a:ea typeface="+mn-ea"/>
                <a:cs typeface="+mn-cs"/>
              </a:rPr>
              <a:t>18390985178</a:t>
            </a:r>
            <a:r>
              <a:rPr kumimoji="0" sz="2400" b="1" i="0" u="none" strike="noStrike" kern="0" cap="none" spc="0" normalizeH="0" baseline="0" noProof="0" dirty="0" smtClean="0">
                <a:ln>
                  <a:noFill/>
                </a:ln>
                <a:solidFill>
                  <a:schemeClr val="tx1"/>
                </a:solidFill>
                <a:effectLst/>
                <a:uLnTx/>
                <a:uFillTx/>
                <a:latin typeface="+mn-ea"/>
                <a:ea typeface="+mn-ea"/>
                <a:cs typeface="+mn-cs"/>
              </a:rPr>
              <a:t>）    </a:t>
            </a:r>
            <a:r>
              <a:rPr lang="zh-CN" sz="2400" b="1" noProof="0" dirty="0" smtClean="0">
                <a:ln>
                  <a:noFill/>
                </a:ln>
                <a:effectLst>
                  <a:outerShdw blurRad="38100" dist="38100" dir="2700000" algn="tl">
                    <a:srgbClr val="000000">
                      <a:alpha val="43137"/>
                    </a:srgbClr>
                  </a:outerShdw>
                </a:effectLst>
                <a:uLnTx/>
                <a:uFillTx/>
                <a:latin typeface="+mn-ea"/>
                <a:sym typeface="+mn-ea"/>
              </a:rPr>
              <a:t>李可轩</a:t>
            </a:r>
            <a:r>
              <a:rPr sz="2400" b="1" noProof="0" dirty="0" smtClean="0">
                <a:ln>
                  <a:noFill/>
                </a:ln>
                <a:effectLst>
                  <a:outerShdw blurRad="38100" dist="38100" dir="2700000" algn="tl">
                    <a:srgbClr val="000000">
                      <a:alpha val="43137"/>
                    </a:srgbClr>
                  </a:outerShdw>
                </a:effectLst>
                <a:uLnTx/>
                <a:uFillTx/>
                <a:latin typeface="+mn-ea"/>
                <a:sym typeface="+mn-ea"/>
              </a:rPr>
              <a:t>（</a:t>
            </a:r>
            <a:r>
              <a:rPr lang="en-US" sz="2400" b="1" noProof="0" dirty="0" smtClean="0">
                <a:ln>
                  <a:noFill/>
                </a:ln>
                <a:effectLst>
                  <a:outerShdw blurRad="38100" dist="38100" dir="2700000" algn="tl">
                    <a:srgbClr val="000000">
                      <a:alpha val="43137"/>
                    </a:srgbClr>
                  </a:outerShdw>
                </a:effectLst>
                <a:uLnTx/>
                <a:uFillTx/>
                <a:latin typeface="+mn-ea"/>
                <a:sym typeface="+mn-ea"/>
              </a:rPr>
              <a:t>18974814587</a:t>
            </a:r>
            <a:r>
              <a:rPr sz="2400" b="1" noProof="0" dirty="0" smtClean="0">
                <a:ln>
                  <a:noFill/>
                </a:ln>
                <a:effectLst>
                  <a:outerShdw blurRad="38100" dist="38100" dir="2700000" algn="tl">
                    <a:srgbClr val="000000">
                      <a:alpha val="43137"/>
                    </a:srgbClr>
                  </a:outerShdw>
                </a:effectLst>
                <a:uLnTx/>
                <a:uFillTx/>
                <a:latin typeface="+mn-ea"/>
                <a:sym typeface="+mn-ea"/>
              </a:rPr>
              <a:t>）</a:t>
            </a:r>
            <a:endParaRPr sz="2400" b="1" noProof="0" dirty="0" smtClean="0">
              <a:ln>
                <a:noFill/>
              </a:ln>
              <a:effectLst>
                <a:outerShdw blurRad="38100" dist="38100" dir="2700000" algn="tl">
                  <a:srgbClr val="000000">
                    <a:alpha val="43137"/>
                  </a:srgbClr>
                </a:outerShdw>
              </a:effectLst>
              <a:uLnTx/>
              <a:uFillTx/>
              <a:latin typeface="+mn-ea"/>
              <a:sym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endParaRPr kumimoji="0"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组长</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兼</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副组长</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肖锦荣</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13278878708 </a:t>
            </a:r>
            <a:r>
              <a:rPr kumimoji="0" lang="zh-CN"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0"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pPr>
            <a:r>
              <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    </a:t>
            </a:r>
            <a:endParaRPr kumimoji="0"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342900" marR="0" lvl="0" indent="-342900" algn="l" defTabSz="914400" rtl="0" eaLnBrk="0" fontAlgn="base" latinLnBrk="0" hangingPunct="0">
              <a:spcBef>
                <a:spcPct val="20000"/>
              </a:spcBef>
              <a:spcAft>
                <a:spcPct val="0"/>
              </a:spcAft>
              <a:buClr>
                <a:schemeClr val="hlink"/>
              </a:buClr>
              <a:buSzPct val="80000"/>
              <a:buFont typeface="Wingdings" panose="05000000000000000000" pitchFamily="2" charset="2"/>
              <a:buNone/>
            </a:pP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05" name="WordArt 9"/>
          <p:cNvSpPr>
            <a:spLocks noTextEdit="1"/>
          </p:cNvSpPr>
          <p:nvPr/>
        </p:nvSpPr>
        <p:spPr>
          <a:xfrm>
            <a:off x="1266190" y="318770"/>
            <a:ext cx="6781800" cy="720725"/>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rPr>
              <a:t>第</a:t>
            </a:r>
            <a:r>
              <a:rPr lang="en-US" altLang="zh-CN"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rPr>
              <a:t>1</a:t>
            </a:r>
            <a:r>
              <a:rPr lang="zh-CN" altLang="en-US"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rPr>
              <a:t>期团校考核评优</a:t>
            </a:r>
            <a:endParaRPr lang="zh-CN" altLang="en-US"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603" name="Rectangle 4"/>
          <p:cNvSpPr>
            <a:spLocks noGrp="1" noChangeArrowheads="1"/>
          </p:cNvSpPr>
          <p:nvPr/>
        </p:nvSpPr>
        <p:spPr>
          <a:xfrm>
            <a:off x="456883" y="1260158"/>
            <a:ext cx="8229600" cy="44958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采取分数制 总分为</a:t>
            </a:r>
            <a:r>
              <a:rPr kumimoji="0" 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100</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分</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到课情况（</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3</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0</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分）：</a:t>
            </a:r>
            <a:r>
              <a:rPr kumimoji="0" sz="3200" i="0"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mn-ea"/>
                <a:cs typeface="+mn-cs"/>
              </a:rPr>
              <a:t>包括</a:t>
            </a:r>
            <a:r>
              <a:rPr kumimoji="0" lang="zh-CN" sz="3200" i="0"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mn-ea"/>
                <a:cs typeface="+mn-cs"/>
              </a:rPr>
              <a:t>青年大学习</a:t>
            </a:r>
            <a:r>
              <a:rPr kumimoji="0" sz="3200" i="0"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mn-ea"/>
                <a:cs typeface="+mn-cs"/>
              </a:rPr>
              <a:t>和团日活动</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alt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作业与结业论文</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40</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分）：</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结业论文</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要求内容丰富、贴切。不得夸夸其谈，不得凭空写一些纯理论不切实际的东西（</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论文</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1</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5</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00字以上）。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a:t>
            </a:r>
            <a:r>
              <a:rPr kumimoji="0" lang="zh-CN" alt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结业考试</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30</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分）：</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按</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考试得分的</a:t>
            </a:r>
            <a:r>
              <a:rPr kumimoji="0" lang="en-US" alt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30%</a:t>
            </a:r>
            <a:r>
              <a:rPr kumimoji="0" lang="zh-CN" alt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rPr>
              <a:t>计入总分。</a:t>
            </a:r>
            <a:endParaRPr kumimoji="0" lang="zh-CN" alt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mn-ea"/>
              <a:cs typeface="+mn-cs"/>
            </a:endParaRPr>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05" name="WordArt 9"/>
          <p:cNvSpPr>
            <a:spLocks noTextEdit="1"/>
          </p:cNvSpPr>
          <p:nvPr/>
        </p:nvSpPr>
        <p:spPr>
          <a:xfrm>
            <a:off x="1266190" y="316230"/>
            <a:ext cx="3048000" cy="628650"/>
          </a:xfrm>
          <a:prstGeom prst="rect">
            <a:avLst/>
          </a:prstGeom>
        </p:spPr>
        <p:txBody>
          <a:bodyPr wrap="none" fromWordArt="1">
            <a:prstTxWarp prst="textPlain">
              <a:avLst>
                <a:gd name="adj" fmla="val 50000"/>
              </a:avLst>
            </a:prstTxWarp>
            <a:normAutofit lnSpcReduction="10000"/>
          </a:bodyPr>
          <a:p>
            <a:pPr algn="ctr"/>
            <a:r>
              <a:rPr lang="zh-CN"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rPr>
              <a:t>具体如下：</a:t>
            </a:r>
            <a:endParaRPr lang="zh-CN"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589" name="Rectangle 3"/>
          <p:cNvSpPr>
            <a:spLocks noGrp="1" noChangeArrowheads="1"/>
          </p:cNvSpPr>
          <p:nvPr/>
        </p:nvSpPr>
        <p:spPr>
          <a:xfrm>
            <a:off x="-145415" y="498475"/>
            <a:ext cx="8948420" cy="554101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609600" marR="0" lvl="0" indent="-609600" algn="just"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 </a:t>
            </a: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609600" marR="0" lvl="0" indent="-609600" algn="just" defTabSz="914400" rtl="0" eaLnBrk="1" hangingPunct="1">
              <a:spcBef>
                <a:spcPts val="0"/>
              </a:spcBef>
              <a:spcAft>
                <a:spcPct val="0"/>
              </a:spcAft>
              <a:buClr>
                <a:schemeClr val="hlink"/>
              </a:buClr>
              <a:buSzPct val="80000"/>
              <a:buFont typeface="Wingdings" panose="05000000000000000000" pitchFamily="2" charset="2"/>
              <a:buNone/>
            </a:pP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1.旷课。不予结业</a:t>
            </a:r>
            <a:r>
              <a:rPr kumimoji="0" sz="3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sz="3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本次活动分6个课时，</a:t>
            </a:r>
            <a:r>
              <a:rPr kumimoji="0" sz="3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包括3次理论课、1次结业测评、1次网上团校（青年大学习）和团支部团日活动</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609600" marR="0" lvl="0" indent="-609600" algn="just" defTabSz="914400" rtl="0" eaLnBrk="1" hangingPunct="1">
              <a:spcBef>
                <a:spcPts val="0"/>
              </a:spcBef>
              <a:spcAft>
                <a:spcPct val="0"/>
              </a:spcAft>
              <a:buClr>
                <a:schemeClr val="hlink"/>
              </a:buClr>
              <a:buSzPct val="80000"/>
              <a:buFont typeface="Wingdings" panose="05000000000000000000" pitchFamily="2" charset="2"/>
              <a:buNone/>
            </a:pP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2.迟到</a:t>
            </a:r>
            <a:r>
              <a:rPr kumimoji="0" 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10</a:t>
            </a:r>
            <a:r>
              <a:rPr kumimoji="0" lang="zh-CN" alt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分钟</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内记迟到一次，累计迟到两次视为旷课一次，</a:t>
            </a:r>
            <a:r>
              <a:rPr kumimoji="0" lang="en-US" alt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10</a:t>
            </a:r>
            <a:r>
              <a:rPr kumimoji="0" lang="zh-CN" altLang="en-US"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分钟</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以上视为旷课。</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609600" marR="0" lvl="0" indent="-609600" algn="just" defTabSz="914400" rtl="0" eaLnBrk="1" hangingPunct="1">
              <a:spcBef>
                <a:spcPts val="0"/>
              </a:spcBef>
              <a:spcAft>
                <a:spcPct val="0"/>
              </a:spcAft>
              <a:buClr>
                <a:schemeClr val="hlink"/>
              </a:buClr>
              <a:buSzPct val="80000"/>
              <a:buFont typeface="Wingdings" panose="05000000000000000000" pitchFamily="2" charset="2"/>
              <a:buNone/>
            </a:pP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3.未经允许早退。每人每次扣10分。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609600" marR="0" lvl="0" indent="-609600" algn="just" defTabSz="914400" rtl="0" eaLnBrk="1" hangingPunct="1">
              <a:spcBef>
                <a:spcPts val="0"/>
              </a:spcBef>
              <a:spcAft>
                <a:spcPct val="0"/>
              </a:spcAft>
              <a:buClr>
                <a:schemeClr val="hlink"/>
              </a:buClr>
              <a:buSzPct val="80000"/>
              <a:buFont typeface="Wingdings" panose="05000000000000000000" pitchFamily="2" charset="2"/>
              <a:buNone/>
            </a:pP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4.请假。（</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需提前向</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组长</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及</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负责人</a:t>
            </a:r>
            <a:r>
              <a:rPr kumimoji="0" lang="zh-CN"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请假</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，否则视为旷课）每人每次扣5分（请假两次不予结业）。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05" name="WordArt 9"/>
          <p:cNvSpPr>
            <a:spLocks noTextEdit="1"/>
          </p:cNvSpPr>
          <p:nvPr/>
        </p:nvSpPr>
        <p:spPr>
          <a:xfrm>
            <a:off x="1266190" y="316230"/>
            <a:ext cx="3048000" cy="628650"/>
          </a:xfrm>
          <a:prstGeom prst="rect">
            <a:avLst/>
          </a:prstGeom>
        </p:spPr>
        <p:txBody>
          <a:bodyPr wrap="none" fromWordArt="1">
            <a:prstTxWarp prst="textPlain">
              <a:avLst>
                <a:gd name="adj" fmla="val 50000"/>
              </a:avLst>
            </a:prstTxWarp>
            <a:normAutofit lnSpcReduction="10000"/>
          </a:bodyPr>
          <a:p>
            <a:pPr algn="ctr"/>
            <a:r>
              <a:rPr lang="zh-CN"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rPr>
              <a:t>具体如下：</a:t>
            </a:r>
            <a:endParaRPr lang="zh-CN" sz="3600">
              <a:ln w="12700" cap="flat" cmpd="sng">
                <a:solidFill>
                  <a:srgbClr val="FF0000"/>
                </a:solidFill>
                <a:prstDash val="solid"/>
                <a:round/>
                <a:headEnd type="none" w="med" len="med"/>
                <a:tailEnd type="none" w="med" len="med"/>
              </a:ln>
              <a:solidFill>
                <a:srgbClr val="FFFFFF"/>
              </a:solidFill>
              <a:latin typeface="黑体" panose="02010609060101010101" pitchFamily="49" charset="-122"/>
              <a:ea typeface="黑体" panose="02010609060101010101" pitchFamily="49" charset="-122"/>
            </a:endParaRPr>
          </a:p>
        </p:txBody>
      </p:sp>
      <p:sp>
        <p:nvSpPr>
          <p:cNvPr id="1048586" name="Rectangle 2"/>
          <p:cNvSpPr>
            <a:spLocks noGrp="1" noChangeArrowheads="1"/>
          </p:cNvSpPr>
          <p:nvPr/>
        </p:nvSpPr>
        <p:spPr>
          <a:xfrm>
            <a:off x="294005" y="1260475"/>
            <a:ext cx="8850630" cy="68580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sz="3200" i="0" u="none" strike="noStrike" kern="0" cap="none" spc="0" normalizeH="0" baseline="0" noProof="0" smtClean="0">
                <a:ln>
                  <a:noFill/>
                </a:ln>
                <a:solidFill>
                  <a:schemeClr val="tx1"/>
                </a:solidFill>
                <a:effectLst>
                  <a:outerShdw blurRad="38100" dist="38100" dir="2700000" algn="tl">
                    <a:srgbClr val="000000"/>
                  </a:outerShdw>
                </a:effectLst>
                <a:uLnTx/>
                <a:uFillTx/>
                <a:ea typeface="+mn-ea"/>
              </a:rPr>
              <a:t>      </a:t>
            </a: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5.授课期间不遵守纪律，刷屏、长时间不关麦造成噪音等行为影响课堂秩序，视具体情况每人每次扣5分。 </a:t>
            </a:r>
            <a:endPar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sz="320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6.结业论文按总分20分标准打分，如有抄袭现象扣10分，再按总分10分标准打分。</a:t>
            </a:r>
            <a:endPar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7.青年大学习完成率不足的学员不予</a:t>
            </a:r>
            <a:r>
              <a:rPr kumimoji="0" 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结</a:t>
            </a:r>
            <a:r>
              <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业。  </a:t>
            </a:r>
            <a:endPar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r>
              <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r>
              <a:rPr kumimoji="0"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cs typeface="+mn-cs"/>
              </a:rPr>
              <a:t>8</a:t>
            </a:r>
            <a:r>
              <a:rPr kern="0" noProof="0" dirty="0" smtClean="0">
                <a:ln>
                  <a:noFill/>
                </a:ln>
                <a:effectLst>
                  <a:outerShdw blurRad="38100" dist="38100" dir="2700000" algn="tl">
                    <a:srgbClr val="000000"/>
                  </a:outerShdw>
                </a:effectLst>
                <a:uLnTx/>
                <a:uFillTx/>
                <a:latin typeface="Times New Roman" panose="02020603050405020304" pitchFamily="18" charset="0"/>
                <a:sym typeface="+mn-ea"/>
              </a:rPr>
              <a:t>.课后作业（每节课的学习笔记及体会）不按时上交者，不予结业。</a:t>
            </a:r>
            <a:endParaRPr kumimoji="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0" marR="0" lvl="0" indent="0" algn="l" defTabSz="914400" rtl="0" eaLnBrk="1" fontAlgn="base" latinLnBrk="0" hangingPunct="1">
              <a:spcBef>
                <a:spcPct val="20000"/>
              </a:spcBef>
              <a:spcAft>
                <a:spcPct val="0"/>
              </a:spcAft>
              <a:buClr>
                <a:schemeClr val="hlink"/>
              </a:buClr>
              <a:buSzPct val="80000"/>
              <a:buFont typeface="Wingdings" panose="05000000000000000000" pitchFamily="2" charset="2"/>
              <a:buNone/>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mn-ea"/>
              <a:cs typeface="+mn-cs"/>
            </a:endParaRPr>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2"/>
          <p:cNvPicPr>
            <a:picLocks noChangeAspect="1"/>
          </p:cNvPicPr>
          <p:nvPr>
            <p:custDataLst>
              <p:tags r:id="rId1"/>
            </p:custDataLst>
          </p:nvPr>
        </p:nvPicPr>
        <p:blipFill>
          <a:blip r:embed="rId2"/>
          <a:stretch>
            <a:fillRect/>
          </a:stretch>
        </p:blipFill>
        <p:spPr>
          <a:xfrm>
            <a:off x="0" y="0"/>
            <a:ext cx="1266190" cy="1260475"/>
          </a:xfrm>
          <a:prstGeom prst="rect">
            <a:avLst/>
          </a:prstGeom>
        </p:spPr>
      </p:pic>
      <p:sp>
        <p:nvSpPr>
          <p:cNvPr id="1048607" name="WordArt 3"/>
          <p:cNvSpPr>
            <a:spLocks noTextEdit="1"/>
          </p:cNvSpPr>
          <p:nvPr/>
        </p:nvSpPr>
        <p:spPr>
          <a:xfrm>
            <a:off x="1266190" y="296545"/>
            <a:ext cx="2953385" cy="639445"/>
          </a:xfrm>
          <a:prstGeom prst="rect">
            <a:avLst/>
          </a:prstGeom>
        </p:spPr>
        <p:txBody>
          <a:bodyPr wrap="none" fromWordArt="1">
            <a:prstTxWarp prst="textPlain">
              <a:avLst>
                <a:gd name="adj" fmla="val 50009"/>
              </a:avLst>
            </a:prstTxWarp>
            <a:normAutofit fontScale="50000"/>
          </a:bodyPr>
          <a:p>
            <a:pPr algn="ctr"/>
            <a:r>
              <a:rPr lang="zh-CN" altLang="en-US" sz="60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rPr>
              <a:t>评优奖项</a:t>
            </a:r>
            <a:endParaRPr lang="zh-CN" altLang="en-US" sz="6000" b="1">
              <a:ln w="9525" cap="flat" cmpd="sng">
                <a:solidFill>
                  <a:srgbClr val="FF0000"/>
                </a:solidFill>
                <a:prstDash val="solid"/>
                <a:round/>
                <a:headEnd type="none" w="med" len="med"/>
                <a:tailEnd type="none" w="med" len="med"/>
              </a:ln>
              <a:solidFill>
                <a:schemeClr val="tx1"/>
              </a:solidFill>
              <a:effectLst>
                <a:outerShdw dist="38100" dir="2699999" algn="ctr" rotWithShape="0">
                  <a:srgbClr val="000000">
                    <a:alpha val="37999"/>
                  </a:srgbClr>
                </a:outerShdw>
              </a:effectLst>
              <a:latin typeface="黑体" panose="02010609060101010101" pitchFamily="49" charset="-122"/>
              <a:ea typeface="黑体" panose="02010609060101010101" pitchFamily="49" charset="-122"/>
            </a:endParaRPr>
          </a:p>
        </p:txBody>
      </p:sp>
      <p:sp>
        <p:nvSpPr>
          <p:cNvPr id="1048606" name="Rectangle 2"/>
          <p:cNvSpPr>
            <a:spLocks noGrp="1" noChangeArrowheads="1"/>
          </p:cNvSpPr>
          <p:nvPr/>
        </p:nvSpPr>
        <p:spPr>
          <a:xfrm>
            <a:off x="456883" y="1260158"/>
            <a:ext cx="8229600" cy="4495800"/>
          </a:xfrm>
          <a:prstGeom prst="rect">
            <a:avLst/>
          </a:prstGeom>
          <a:noFill/>
          <a:ln w="9525">
            <a:noFill/>
            <a:miter/>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优秀团组织：</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个（以班级为单位）</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优 秀 组 长：</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人（任职期间积极负责）</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优 秀 论 文：</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优秀微视频：</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优秀团校结业学员：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人（综合考核分数</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ts val="1800"/>
              </a:spcBef>
              <a:spcAft>
                <a:spcPct val="0"/>
              </a:spcAft>
              <a:buClr>
                <a:schemeClr val="hlink"/>
              </a:buClr>
              <a:buSzPct val="80000"/>
              <a:buFont typeface="Wingdings" panose="05000000000000000000" pitchFamily="2" charset="2"/>
              <a:buNone/>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达</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80</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分以上者）</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ransition>
    <p:newsflash/>
  </p:transition>
  <p:timing>
    <p:tnLst>
      <p:par>
        <p:cTn id="1" dur="indefinite" restart="never" nodeType="tmRoot"/>
      </p:par>
    </p:tnLst>
  </p:timing>
</p:sld>
</file>

<file path=ppt/tags/tag1.xml><?xml version="1.0" encoding="utf-8"?>
<p:tagLst xmlns:p="http://schemas.openxmlformats.org/presentationml/2006/main">
  <p:tag name="REFSHAPE" val="708310364"/>
  <p:tag name="KSO_WM_UNIT_PLACING_PICTURE_USER_VIEWPORT" val="{&quot;height&quot;:6211,&quot;width&quot;:6240}"/>
</p:tagLst>
</file>

<file path=ppt/tags/tag10.xml><?xml version="1.0" encoding="utf-8"?>
<p:tagLst xmlns:p="http://schemas.openxmlformats.org/presentationml/2006/main">
  <p:tag name="REFSHAPE" val="708310364"/>
  <p:tag name="KSO_WM_UNIT_PLACING_PICTURE_USER_VIEWPORT" val="{&quot;height&quot;:6211,&quot;width&quot;:6240}"/>
</p:tagLst>
</file>

<file path=ppt/tags/tag11.xml><?xml version="1.0" encoding="utf-8"?>
<p:tagLst xmlns:p="http://schemas.openxmlformats.org/presentationml/2006/main">
  <p:tag name="REFSHAPE" val="708310364"/>
  <p:tag name="KSO_WM_UNIT_PLACING_PICTURE_USER_VIEWPORT" val="{&quot;height&quot;:6211,&quot;width&quot;:6240}"/>
</p:tagLst>
</file>

<file path=ppt/tags/tag12.xml><?xml version="1.0" encoding="utf-8"?>
<p:tagLst xmlns:p="http://schemas.openxmlformats.org/presentationml/2006/main">
  <p:tag name="REFSHAPE" val="708310364"/>
  <p:tag name="KSO_WM_UNIT_PLACING_PICTURE_USER_VIEWPORT" val="{&quot;height&quot;:6211,&quot;width&quot;:6240}"/>
</p:tagLst>
</file>

<file path=ppt/tags/tag13.xml><?xml version="1.0" encoding="utf-8"?>
<p:tagLst xmlns:p="http://schemas.openxmlformats.org/presentationml/2006/main">
  <p:tag name="REFSHAPE" val="708310364"/>
  <p:tag name="KSO_WM_UNIT_PLACING_PICTURE_USER_VIEWPORT" val="{&quot;height&quot;:6211,&quot;width&quot;:6240}"/>
</p:tagLst>
</file>

<file path=ppt/tags/tag14.xml><?xml version="1.0" encoding="utf-8"?>
<p:tagLst xmlns:p="http://schemas.openxmlformats.org/presentationml/2006/main">
  <p:tag name="REFSHAPE" val="708310364"/>
  <p:tag name="KSO_WM_UNIT_PLACING_PICTURE_USER_VIEWPORT" val="{&quot;height&quot;:6211,&quot;width&quot;:6240}"/>
</p:tagLst>
</file>

<file path=ppt/tags/tag15.xml><?xml version="1.0" encoding="utf-8"?>
<p:tagLst xmlns:p="http://schemas.openxmlformats.org/presentationml/2006/main">
  <p:tag name="REFSHAPE" val="708310364"/>
  <p:tag name="KSO_WM_UNIT_PLACING_PICTURE_USER_VIEWPORT" val="{&quot;height&quot;:6211,&quot;width&quot;:6240}"/>
</p:tagLst>
</file>

<file path=ppt/tags/tag16.xml><?xml version="1.0" encoding="utf-8"?>
<p:tagLst xmlns:p="http://schemas.openxmlformats.org/presentationml/2006/main">
  <p:tag name="REFSHAPE" val="708310364"/>
  <p:tag name="KSO_WM_UNIT_PLACING_PICTURE_USER_VIEWPORT" val="{&quot;height&quot;:6211,&quot;width&quot;:6240}"/>
</p:tagLst>
</file>

<file path=ppt/tags/tag17.xml><?xml version="1.0" encoding="utf-8"?>
<p:tagLst xmlns:p="http://schemas.openxmlformats.org/presentationml/2006/main">
  <p:tag name="REFSHAPE" val="708310364"/>
  <p:tag name="KSO_WM_UNIT_PLACING_PICTURE_USER_VIEWPORT" val="{&quot;height&quot;:6211,&quot;width&quot;:6240}"/>
</p:tagLst>
</file>

<file path=ppt/tags/tag18.xml><?xml version="1.0" encoding="utf-8"?>
<p:tagLst xmlns:p="http://schemas.openxmlformats.org/presentationml/2006/main">
  <p:tag name="REFSHAPE" val="708310364"/>
  <p:tag name="KSO_WM_UNIT_PLACING_PICTURE_USER_VIEWPORT" val="{&quot;height&quot;:6211,&quot;width&quot;:6240}"/>
</p:tagLst>
</file>

<file path=ppt/tags/tag2.xml><?xml version="1.0" encoding="utf-8"?>
<p:tagLst xmlns:p="http://schemas.openxmlformats.org/presentationml/2006/main">
  <p:tag name="REFSHAPE" val="708310364"/>
  <p:tag name="KSO_WM_UNIT_PLACING_PICTURE_USER_VIEWPORT" val="{&quot;height&quot;:6211,&quot;width&quot;:6240}"/>
</p:tagLst>
</file>

<file path=ppt/tags/tag3.xml><?xml version="1.0" encoding="utf-8"?>
<p:tagLst xmlns:p="http://schemas.openxmlformats.org/presentationml/2006/main">
  <p:tag name="REFSHAPE" val="708310364"/>
  <p:tag name="KSO_WM_UNIT_PLACING_PICTURE_USER_VIEWPORT" val="{&quot;height&quot;:6211,&quot;width&quot;:6240}"/>
</p:tagLst>
</file>

<file path=ppt/tags/tag4.xml><?xml version="1.0" encoding="utf-8"?>
<p:tagLst xmlns:p="http://schemas.openxmlformats.org/presentationml/2006/main">
  <p:tag name="REFSHAPE" val="708310364"/>
  <p:tag name="KSO_WM_UNIT_PLACING_PICTURE_USER_VIEWPORT" val="{&quot;height&quot;:6211,&quot;width&quot;:6240}"/>
</p:tagLst>
</file>

<file path=ppt/tags/tag5.xml><?xml version="1.0" encoding="utf-8"?>
<p:tagLst xmlns:p="http://schemas.openxmlformats.org/presentationml/2006/main">
  <p:tag name="REFSHAPE" val="708310364"/>
  <p:tag name="KSO_WM_UNIT_PLACING_PICTURE_USER_VIEWPORT" val="{&quot;height&quot;:6211,&quot;width&quot;:6240}"/>
</p:tagLst>
</file>

<file path=ppt/tags/tag6.xml><?xml version="1.0" encoding="utf-8"?>
<p:tagLst xmlns:p="http://schemas.openxmlformats.org/presentationml/2006/main">
  <p:tag name="REFSHAPE" val="708310364"/>
  <p:tag name="KSO_WM_UNIT_PLACING_PICTURE_USER_VIEWPORT" val="{&quot;height&quot;:6211,&quot;width&quot;:6240}"/>
</p:tagLst>
</file>

<file path=ppt/tags/tag7.xml><?xml version="1.0" encoding="utf-8"?>
<p:tagLst xmlns:p="http://schemas.openxmlformats.org/presentationml/2006/main">
  <p:tag name="REFSHAPE" val="708310364"/>
  <p:tag name="KSO_WM_UNIT_PLACING_PICTURE_USER_VIEWPORT" val="{&quot;height&quot;:6211,&quot;width&quot;:6240}"/>
</p:tagLst>
</file>

<file path=ppt/tags/tag8.xml><?xml version="1.0" encoding="utf-8"?>
<p:tagLst xmlns:p="http://schemas.openxmlformats.org/presentationml/2006/main">
  <p:tag name="REFSHAPE" val="708310364"/>
  <p:tag name="KSO_WM_UNIT_PLACING_PICTURE_USER_VIEWPORT" val="{&quot;height&quot;:6211,&quot;width&quot;:6240}"/>
</p:tagLst>
</file>

<file path=ppt/tags/tag9.xml><?xml version="1.0" encoding="utf-8"?>
<p:tagLst xmlns:p="http://schemas.openxmlformats.org/presentationml/2006/main">
  <p:tag name="REFSHAPE" val="708310364"/>
  <p:tag name="KSO_WM_UNIT_PLACING_PICTURE_USER_VIEWPORT" val="{&quot;height&quot;:6211,&quot;width&quot;:6240}"/>
</p:tagLst>
</file>

<file path=ppt/theme/theme1.xml><?xml version="1.0" encoding="utf-8"?>
<a:theme xmlns:a="http://schemas.openxmlformats.org/drawingml/2006/main" name="1_Slit">
  <a:themeElements>
    <a:clrScheme name="1_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1_Sli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60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60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objectDefaults>
  <a:extraClrSchemeLst>
    <a:extraClrScheme>
      <a:clrScheme name="1_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1_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1_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1_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1_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1_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1_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1_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3172</Words>
  <Application>WPS 演示</Application>
  <PresentationFormat/>
  <Paragraphs>206</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Tahoma</vt:lpstr>
      <vt:lpstr>Wingdings</vt:lpstr>
      <vt:lpstr>隶书</vt:lpstr>
      <vt:lpstr>黑体</vt:lpstr>
      <vt:lpstr>Times New Roman</vt:lpstr>
      <vt:lpstr>华文楷体</vt:lpstr>
      <vt:lpstr>微软雅黑</vt:lpstr>
      <vt:lpstr>Arial Unicode MS</vt:lpstr>
      <vt:lpstr>仿宋</vt:lpstr>
      <vt:lpstr>华文行楷</vt:lpstr>
      <vt:lpstr>楷体_GB2312</vt:lpstr>
      <vt:lpstr>新宋体</vt:lpstr>
      <vt:lpstr>1_Slit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Feng</dc:creator>
  <cp:lastModifiedBy>阿豪</cp:lastModifiedBy>
  <cp:revision>27</cp:revision>
  <dcterms:created xsi:type="dcterms:W3CDTF">2020-04-17T11:13:00Z</dcterms:created>
  <dcterms:modified xsi:type="dcterms:W3CDTF">2020-04-18T09:12:22Z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