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sldIdLst>
    <p:sldId id="261" r:id="rId4"/>
    <p:sldId id="297" r:id="rId5"/>
    <p:sldId id="259" r:id="rId6"/>
    <p:sldId id="262" r:id="rId7"/>
    <p:sldId id="263" r:id="rId9"/>
    <p:sldId id="266" r:id="rId10"/>
    <p:sldId id="267" r:id="rId11"/>
    <p:sldId id="319"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F9201D"/>
    <a:srgbClr val="262626"/>
    <a:srgbClr val="870004"/>
    <a:srgbClr val="D31401"/>
    <a:srgbClr val="C30701"/>
    <a:srgbClr val="810005"/>
    <a:srgbClr val="FFEF5C"/>
    <a:srgbClr val="F8B600"/>
    <a:srgbClr val="F2DE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2" autoAdjust="0"/>
    <p:restoredTop sz="94660"/>
  </p:normalViewPr>
  <p:slideViewPr>
    <p:cSldViewPr snapToGrid="0">
      <p:cViewPr varScale="1">
        <p:scale>
          <a:sx n="98" d="100"/>
          <a:sy n="98" d="100"/>
        </p:scale>
        <p:origin x="102" y="408"/>
      </p:cViewPr>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defTabSz="914400">
              <a:defRPr/>
            </a:pPr>
            <a:fld id="{FCF6DDFC-C401-4A6E-BD9A-16D9674533CF}"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defTabSz="914400">
              <a:defRPr/>
            </a:pPr>
            <a:fld id="{FCF6DDFC-C401-4A6E-BD9A-16D9674533CF}"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defTabSz="914400">
              <a:defRPr/>
            </a:pPr>
            <a:fld id="{FCF6DDFC-C401-4A6E-BD9A-16D9674533CF}"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defTabSz="914400">
              <a:defRPr/>
            </a:pPr>
            <a:fld id="{FCF6DDFC-C401-4A6E-BD9A-16D9674533CF}"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userDrawn="1"/>
        </p:nvSpPr>
        <p:spPr>
          <a:xfrm>
            <a:off x="1040293" y="276672"/>
            <a:ext cx="7731690" cy="584775"/>
          </a:xfrm>
          <a:prstGeom prst="rect">
            <a:avLst/>
          </a:prstGeom>
          <a:noFill/>
        </p:spPr>
        <p:txBody>
          <a:bodyPr wrap="square" rtlCol="0">
            <a:spAutoFit/>
          </a:bodyPr>
          <a:lstStyle/>
          <a:p>
            <a:r>
              <a:rPr lang="zh-CN" altLang="en-US" sz="3200" b="1" dirty="0">
                <a:solidFill>
                  <a:srgbClr val="C00000"/>
                </a:solidFill>
                <a:latin typeface="思源黑体 CN Heavy" panose="020B0A00000000000000" pitchFamily="34" charset="-122"/>
                <a:ea typeface="思源黑体 CN Heavy" panose="020B0A00000000000000" pitchFamily="34" charset="-122"/>
              </a:rPr>
              <a:t>总书记就抗击疫情给出“最强攻略”</a:t>
            </a:r>
            <a:endParaRPr lang="zh-CN" altLang="en-US" sz="3200" b="1" dirty="0">
              <a:solidFill>
                <a:srgbClr val="C00000"/>
              </a:solidFill>
              <a:latin typeface="思源黑体 CN Heavy" panose="020B0A00000000000000" pitchFamily="34" charset="-122"/>
              <a:ea typeface="思源黑体 CN Heavy" panose="020B0A00000000000000" pitchFamily="34" charset="-122"/>
            </a:endParaRPr>
          </a:p>
        </p:txBody>
      </p:sp>
      <p:pic>
        <p:nvPicPr>
          <p:cNvPr id="5" name="Picture 3" descr="E:\0000000我图PPT\00001PNG素材\01党委政府\小鸟4646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10738480" y="157515"/>
            <a:ext cx="1037000" cy="78395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456" y="157515"/>
            <a:ext cx="823090" cy="823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userDrawn="1"/>
        </p:nvSpPr>
        <p:spPr>
          <a:xfrm>
            <a:off x="969235" y="260648"/>
            <a:ext cx="7731690" cy="584775"/>
          </a:xfrm>
          <a:prstGeom prst="rect">
            <a:avLst/>
          </a:prstGeom>
          <a:noFill/>
        </p:spPr>
        <p:txBody>
          <a:bodyPr wrap="square" rtlCol="0">
            <a:spAutoFit/>
          </a:bodyPr>
          <a:lstStyle/>
          <a:p>
            <a:r>
              <a:rPr lang="zh-CN" altLang="en-US" sz="3200" b="1" dirty="0">
                <a:solidFill>
                  <a:srgbClr val="C00000"/>
                </a:solidFill>
                <a:latin typeface="思源黑体 CN Heavy" panose="020B0A00000000000000" pitchFamily="34" charset="-122"/>
                <a:ea typeface="思源黑体 CN Heavy" panose="020B0A00000000000000" pitchFamily="34" charset="-122"/>
              </a:rPr>
              <a:t>什么是新型肺炎</a:t>
            </a:r>
            <a:endParaRPr lang="zh-CN" altLang="en-US" sz="3200" b="1" dirty="0">
              <a:solidFill>
                <a:srgbClr val="C00000"/>
              </a:solidFill>
              <a:latin typeface="思源黑体 CN Heavy" panose="020B0A00000000000000" pitchFamily="34" charset="-122"/>
              <a:ea typeface="思源黑体 CN Heavy" panose="020B0A00000000000000" pitchFamily="34" charset="-122"/>
            </a:endParaRPr>
          </a:p>
        </p:txBody>
      </p:sp>
      <p:pic>
        <p:nvPicPr>
          <p:cNvPr id="5" name="Picture 3" descr="E:\0000000我图PPT\00001PNG素材\01党委政府\小鸟4646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10738480" y="157515"/>
            <a:ext cx="1037000" cy="78395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456" y="157515"/>
            <a:ext cx="823090" cy="823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userDrawn="1"/>
        </p:nvSpPr>
        <p:spPr>
          <a:xfrm>
            <a:off x="969235" y="257103"/>
            <a:ext cx="7731690" cy="584775"/>
          </a:xfrm>
          <a:prstGeom prst="rect">
            <a:avLst/>
          </a:prstGeom>
          <a:noFill/>
        </p:spPr>
        <p:txBody>
          <a:bodyPr wrap="square" rtlCol="0">
            <a:spAutoFit/>
          </a:bodyPr>
          <a:lstStyle/>
          <a:p>
            <a:r>
              <a:rPr lang="zh-CN" altLang="en-US" sz="3200" b="1" dirty="0">
                <a:solidFill>
                  <a:srgbClr val="C00000"/>
                </a:solidFill>
                <a:latin typeface="思源黑体 CN Heavy" panose="020B0A00000000000000" pitchFamily="34" charset="-122"/>
                <a:ea typeface="思源黑体 CN Heavy" panose="020B0A00000000000000" pitchFamily="34" charset="-122"/>
              </a:rPr>
              <a:t>防疫一线是检验干部的“试金石”</a:t>
            </a:r>
            <a:endParaRPr lang="zh-CN" altLang="en-US" sz="3200" b="1" dirty="0">
              <a:solidFill>
                <a:srgbClr val="C00000"/>
              </a:solidFill>
              <a:latin typeface="思源黑体 CN Heavy" panose="020B0A00000000000000" pitchFamily="34" charset="-122"/>
              <a:ea typeface="思源黑体 CN Heavy" panose="020B0A00000000000000" pitchFamily="34" charset="-122"/>
            </a:endParaRPr>
          </a:p>
        </p:txBody>
      </p:sp>
      <p:pic>
        <p:nvPicPr>
          <p:cNvPr id="5" name="Picture 3" descr="E:\0000000我图PPT\00001PNG素材\01党委政府\小鸟4646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10738480" y="157515"/>
            <a:ext cx="1037000" cy="78395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456" y="157515"/>
            <a:ext cx="823090" cy="823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0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userDrawn="1"/>
        </p:nvSpPr>
        <p:spPr>
          <a:xfrm>
            <a:off x="969235" y="260648"/>
            <a:ext cx="7731690" cy="584775"/>
          </a:xfrm>
          <a:prstGeom prst="rect">
            <a:avLst/>
          </a:prstGeom>
          <a:noFill/>
        </p:spPr>
        <p:txBody>
          <a:bodyPr wrap="square" rtlCol="0">
            <a:spAutoFit/>
          </a:bodyPr>
          <a:lstStyle/>
          <a:p>
            <a:r>
              <a:rPr lang="zh-CN" altLang="en-US" sz="3200" b="1" dirty="0">
                <a:solidFill>
                  <a:srgbClr val="C00000"/>
                </a:solidFill>
                <a:latin typeface="思源黑体 CN Heavy" panose="020B0A00000000000000" pitchFamily="34" charset="-122"/>
                <a:ea typeface="思源黑体 CN Heavy" panose="020B0A00000000000000" pitchFamily="34" charset="-122"/>
              </a:rPr>
              <a:t>疫情防控工作</a:t>
            </a:r>
            <a:endParaRPr lang="zh-CN" altLang="en-US" sz="3200" b="1" dirty="0">
              <a:solidFill>
                <a:srgbClr val="C00000"/>
              </a:solidFill>
              <a:latin typeface="思源黑体 CN Heavy" panose="020B0A00000000000000" pitchFamily="34" charset="-122"/>
              <a:ea typeface="思源黑体 CN Heavy" panose="020B0A00000000000000" pitchFamily="34" charset="-122"/>
            </a:endParaRPr>
          </a:p>
        </p:txBody>
      </p:sp>
      <p:pic>
        <p:nvPicPr>
          <p:cNvPr id="5" name="Picture 3" descr="E:\0000000我图PPT\00001PNG素材\01党委政府\小鸟4646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10738480" y="157515"/>
            <a:ext cx="1037000" cy="78395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456" y="157515"/>
            <a:ext cx="823090" cy="823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userDrawn="1"/>
        </p:nvSpPr>
        <p:spPr>
          <a:xfrm>
            <a:off x="969235" y="276672"/>
            <a:ext cx="7731690" cy="584775"/>
          </a:xfrm>
          <a:prstGeom prst="rect">
            <a:avLst/>
          </a:prstGeom>
          <a:noFill/>
        </p:spPr>
        <p:txBody>
          <a:bodyPr wrap="square" rtlCol="0">
            <a:spAutoFit/>
          </a:bodyPr>
          <a:lstStyle/>
          <a:p>
            <a:r>
              <a:rPr lang="zh-CN" altLang="en-US" sz="3200" b="1" dirty="0">
                <a:solidFill>
                  <a:srgbClr val="C00000"/>
                </a:solidFill>
                <a:latin typeface="思源黑体 CN Heavy" panose="020B0A00000000000000" pitchFamily="34" charset="-122"/>
                <a:ea typeface="思源黑体 CN Heavy" panose="020B0A00000000000000" pitchFamily="34" charset="-122"/>
              </a:rPr>
              <a:t>守初心担使命 打赢疫情防控狙击战</a:t>
            </a:r>
            <a:endParaRPr lang="zh-CN" altLang="en-US" sz="3200" b="1" dirty="0">
              <a:solidFill>
                <a:srgbClr val="C00000"/>
              </a:solidFill>
              <a:latin typeface="思源黑体 CN Heavy" panose="020B0A00000000000000" pitchFamily="34" charset="-122"/>
              <a:ea typeface="思源黑体 CN Heavy" panose="020B0A00000000000000" pitchFamily="34" charset="-122"/>
            </a:endParaRPr>
          </a:p>
        </p:txBody>
      </p:sp>
      <p:pic>
        <p:nvPicPr>
          <p:cNvPr id="5" name="Picture 3" descr="E:\0000000我图PPT\00001PNG素材\01党委政府\小鸟4646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10738480" y="157515"/>
            <a:ext cx="1037000" cy="78395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456" y="157515"/>
            <a:ext cx="823090" cy="823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A37975-6AF7-4301-9DC5-87C074AA59D1}"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D27987A4-0198-42B4-AAAE-EDBADA4485A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A37975-6AF7-4301-9DC5-87C074AA59D1}"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7987A4-0198-42B4-AAAE-EDBADA4485A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7" Type="http://schemas.openxmlformats.org/officeDocument/2006/relationships/slideLayout" Target="../slideLayouts/slideLayout1.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3.xml"/><Relationship Id="rId2" Type="http://schemas.openxmlformats.org/officeDocument/2006/relationships/image" Target="../media/image7.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5.xml"/><Relationship Id="rId3" Type="http://schemas.openxmlformats.org/officeDocument/2006/relationships/image" Target="../media/image8.jpeg"/><Relationship Id="rId2" Type="http://schemas.openxmlformats.org/officeDocument/2006/relationships/tags" Target="../tags/tag17.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1.svg"/><Relationship Id="rId3" Type="http://schemas.openxmlformats.org/officeDocument/2006/relationships/image" Target="../media/image9.png"/><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4.xml"/><Relationship Id="rId6" Type="http://schemas.openxmlformats.org/officeDocument/2006/relationships/image" Target="../media/image7.jpeg"/><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tags" Target="../tags/tag2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6" name="TextBox 5"/>
          <p:cNvSpPr txBox="1"/>
          <p:nvPr/>
        </p:nvSpPr>
        <p:spPr>
          <a:xfrm>
            <a:off x="4860660" y="1695616"/>
            <a:ext cx="2469463" cy="828675"/>
          </a:xfrm>
          <a:prstGeom prst="rect">
            <a:avLst/>
          </a:prstGeom>
          <a:noFill/>
        </p:spPr>
        <p:txBody>
          <a:bodyPr wrap="square" lIns="91404" tIns="45701" rIns="91404" bIns="45701">
            <a:spAutoFit/>
          </a:bodyPr>
          <a:lstStyle/>
          <a:p>
            <a:pPr algn="ctr" defTabSz="914400">
              <a:defRPr/>
            </a:pPr>
            <a:r>
              <a:rPr lang="zh-CN" altLang="en-US" sz="4800" b="1" dirty="0">
                <a:ln w="6350">
                  <a:noFill/>
                </a:ln>
                <a:solidFill>
                  <a:srgbClr val="C00000"/>
                </a:solidFill>
                <a:latin typeface="Arial" panose="020B0604020202020204" pitchFamily="34" charset="0"/>
                <a:ea typeface="思源黑体 CN Regular" panose="020B0500000000000000" pitchFamily="34" charset="-122"/>
                <a:cs typeface="思源黑体 CN Normal" panose="020B0400000000000000" pitchFamily="34" charset="-122"/>
                <a:sym typeface="Arial" panose="020B0604020202020204" pitchFamily="34" charset="0"/>
              </a:rPr>
              <a:t>第一章</a:t>
            </a:r>
            <a:endParaRPr lang="zh-CN" altLang="en-US" sz="4800" b="1" dirty="0">
              <a:ln w="6350">
                <a:noFill/>
              </a:ln>
              <a:solidFill>
                <a:srgbClr val="C00000"/>
              </a:solidFill>
              <a:latin typeface="Arial" panose="020B0604020202020204" pitchFamily="34" charset="0"/>
              <a:ea typeface="思源黑体 CN Regular" panose="020B0500000000000000" pitchFamily="34" charset="-122"/>
              <a:cs typeface="思源黑体 CN Normal" panose="020B0400000000000000" pitchFamily="34" charset="-122"/>
              <a:sym typeface="Arial" panose="020B0604020202020204" pitchFamily="34" charset="0"/>
            </a:endParaRPr>
          </a:p>
        </p:txBody>
      </p:sp>
      <p:sp>
        <p:nvSpPr>
          <p:cNvPr id="2" name="文本框 1"/>
          <p:cNvSpPr txBox="1"/>
          <p:nvPr/>
        </p:nvSpPr>
        <p:spPr>
          <a:xfrm>
            <a:off x="3193415" y="2849245"/>
            <a:ext cx="5805170" cy="920750"/>
          </a:xfrm>
          <a:prstGeom prst="rect">
            <a:avLst/>
          </a:prstGeom>
          <a:noFill/>
        </p:spPr>
        <p:txBody>
          <a:bodyPr wrap="square" lIns="91404" tIns="45701" rIns="91404" bIns="45701">
            <a:spAutoFit/>
          </a:bodyPr>
          <a:lstStyle/>
          <a:p>
            <a:pPr algn="dist">
              <a:defRPr/>
            </a:pPr>
            <a:r>
              <a:rPr lang="zh-CN" altLang="en-US" sz="5400" b="1" kern="0" dirty="0">
                <a:solidFill>
                  <a:srgbClr val="C00000"/>
                </a:solidFill>
                <a:latin typeface="思源黑体 CN Bold" panose="020B0800000000000000" pitchFamily="34" charset="-122"/>
                <a:ea typeface="思源黑体 CN Bold" panose="020B0800000000000000" pitchFamily="34" charset="-122"/>
                <a:sym typeface="Arial" panose="020B0604020202020204" pitchFamily="34" charset="0"/>
              </a:rPr>
              <a:t>青春共筑防疫长城</a:t>
            </a:r>
            <a:endParaRPr lang="zh-CN" altLang="en-US" sz="5400" b="1" kern="0" dirty="0">
              <a:solidFill>
                <a:srgbClr val="C00000"/>
              </a:solidFill>
              <a:latin typeface="思源黑体 CN Bold" panose="020B0800000000000000" pitchFamily="34" charset="-122"/>
              <a:ea typeface="思源黑体 CN Bold" panose="020B0800000000000000"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ctrTitle"/>
          </p:nvPr>
        </p:nvSpPr>
        <p:spPr>
          <a:xfrm>
            <a:off x="1524000" y="1533525"/>
            <a:ext cx="9144000" cy="3305175"/>
          </a:xfrm>
        </p:spPr>
        <p:txBody>
          <a:bodyPr/>
          <a:p>
            <a:pPr algn="l"/>
            <a:r>
              <a:rPr lang="zh-CN" altLang="en-US" sz="4000"/>
              <a:t>一百年来，中国青年满怀对祖国和人民的赤子之心积极投身党领导的革命，建设，改革伟大事业为人民战斗，为祖国献身，为幸福生活奋斗，把最美好的青春献给了祖国和人民，谱写了一曲又一曲壮丽的青春之歌</a:t>
            </a:r>
            <a:endParaRPr lang="zh-CN" altLang="en-US" sz="4000"/>
          </a:p>
        </p:txBody>
      </p:sp>
      <p:sp>
        <p:nvSpPr>
          <p:cNvPr id="3" name="副标题 2"/>
          <p:cNvSpPr>
            <a:spLocks noGrp="1"/>
          </p:cNvSpPr>
          <p:nvPr>
            <p:ph type="subTitle" idx="1"/>
          </p:nvPr>
        </p:nvSpPr>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3" name="PA_组合 1"/>
          <p:cNvGrpSpPr/>
          <p:nvPr>
            <p:custDataLst>
              <p:tags r:id="rId2"/>
            </p:custDataLst>
          </p:nvPr>
        </p:nvGrpSpPr>
        <p:grpSpPr>
          <a:xfrm>
            <a:off x="3321198" y="912634"/>
            <a:ext cx="5059531" cy="493395"/>
            <a:chOff x="4207328" y="1075281"/>
            <a:chExt cx="3498518" cy="427368"/>
          </a:xfrm>
        </p:grpSpPr>
        <p:sp>
          <p:nvSpPr>
            <p:cNvPr id="4" name="MH_Number_1"/>
            <p:cNvSpPr/>
            <p:nvPr>
              <p:custDataLst>
                <p:tags r:id="rId3"/>
              </p:custDataLst>
            </p:nvPr>
          </p:nvSpPr>
          <p:spPr>
            <a:xfrm>
              <a:off x="4207328" y="1075281"/>
              <a:ext cx="427658" cy="427368"/>
            </a:xfrm>
            <a:prstGeom prst="roundRect">
              <a:avLst>
                <a:gd name="adj" fmla="val 761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rPr>
                <a:t>01</a:t>
              </a:r>
              <a:endPar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endParaRPr>
            </a:p>
          </p:txBody>
        </p:sp>
        <p:sp>
          <p:nvSpPr>
            <p:cNvPr id="18" name="MH_Entry_1"/>
            <p:cNvSpPr/>
            <p:nvPr>
              <p:custDataLst>
                <p:tags r:id="rId4"/>
              </p:custDataLst>
            </p:nvPr>
          </p:nvSpPr>
          <p:spPr>
            <a:xfrm>
              <a:off x="4782596" y="1075281"/>
              <a:ext cx="2923250" cy="427368"/>
            </a:xfrm>
            <a:prstGeom prst="roundRect">
              <a:avLst>
                <a:gd name="adj" fmla="val 912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r>
                <a:rPr lang="zh-CN" altLang="en-US" sz="2000" b="1" kern="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处处都有青年人的身影</a:t>
              </a:r>
              <a:endParaRPr lang="zh-CN" altLang="en-US" sz="2000" b="1" kern="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grpSp>
      <p:grpSp>
        <p:nvGrpSpPr>
          <p:cNvPr id="19" name="PA_组合 4"/>
          <p:cNvGrpSpPr/>
          <p:nvPr>
            <p:custDataLst>
              <p:tags r:id="rId5"/>
            </p:custDataLst>
          </p:nvPr>
        </p:nvGrpSpPr>
        <p:grpSpPr>
          <a:xfrm>
            <a:off x="3321199" y="1832749"/>
            <a:ext cx="5057491" cy="470535"/>
            <a:chOff x="4207328" y="1864280"/>
            <a:chExt cx="3497871" cy="427368"/>
          </a:xfrm>
        </p:grpSpPr>
        <p:sp>
          <p:nvSpPr>
            <p:cNvPr id="21" name="MH_Entry_2"/>
            <p:cNvSpPr/>
            <p:nvPr>
              <p:custDataLst>
                <p:tags r:id="rId6"/>
              </p:custDataLst>
            </p:nvPr>
          </p:nvSpPr>
          <p:spPr>
            <a:xfrm>
              <a:off x="4781843" y="1864280"/>
              <a:ext cx="2923356" cy="427368"/>
            </a:xfrm>
            <a:prstGeom prst="roundRect">
              <a:avLst>
                <a:gd name="adj" fmla="val 912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r>
                <a:rPr lang="zh-CN" altLang="en-US" sz="2000" b="1" kern="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战斗在疫情一线的青年突击队</a:t>
              </a:r>
              <a:endParaRPr lang="zh-CN" altLang="en-US" sz="2000" b="1" kern="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2" name="MH_Number_2"/>
            <p:cNvSpPr/>
            <p:nvPr>
              <p:custDataLst>
                <p:tags r:id="rId7"/>
              </p:custDataLst>
            </p:nvPr>
          </p:nvSpPr>
          <p:spPr>
            <a:xfrm>
              <a:off x="4207328" y="1864280"/>
              <a:ext cx="427658" cy="427368"/>
            </a:xfrm>
            <a:prstGeom prst="roundRect">
              <a:avLst>
                <a:gd name="adj" fmla="val 761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rPr>
                <a:t>02</a:t>
              </a:r>
              <a:endPar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endParaRPr>
            </a:p>
          </p:txBody>
        </p:sp>
      </p:grpSp>
      <p:grpSp>
        <p:nvGrpSpPr>
          <p:cNvPr id="8" name="PA_组合 7"/>
          <p:cNvGrpSpPr/>
          <p:nvPr>
            <p:custDataLst>
              <p:tags r:id="rId8"/>
            </p:custDataLst>
          </p:nvPr>
        </p:nvGrpSpPr>
        <p:grpSpPr>
          <a:xfrm>
            <a:off x="3321200" y="2746514"/>
            <a:ext cx="5056857" cy="470535"/>
            <a:chOff x="4207328" y="2653280"/>
            <a:chExt cx="3496574" cy="427368"/>
          </a:xfrm>
        </p:grpSpPr>
        <p:sp>
          <p:nvSpPr>
            <p:cNvPr id="24" name="MH_Entry_3"/>
            <p:cNvSpPr/>
            <p:nvPr>
              <p:custDataLst>
                <p:tags r:id="rId9"/>
              </p:custDataLst>
            </p:nvPr>
          </p:nvSpPr>
          <p:spPr>
            <a:xfrm>
              <a:off x="4782066" y="2653280"/>
              <a:ext cx="2921836" cy="427368"/>
            </a:xfrm>
            <a:prstGeom prst="roundRect">
              <a:avLst>
                <a:gd name="adj" fmla="val 912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lvl="0"/>
              <a:r>
                <a:rPr lang="zh-CN" altLang="en-US" sz="2000" b="1" kern="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青年志愿者弘扬志愿精神</a:t>
              </a:r>
              <a:endParaRPr lang="zh-CN" altLang="en-US" sz="2000" b="1" kern="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5" name="MH_Number_3"/>
            <p:cNvSpPr/>
            <p:nvPr>
              <p:custDataLst>
                <p:tags r:id="rId10"/>
              </p:custDataLst>
            </p:nvPr>
          </p:nvSpPr>
          <p:spPr>
            <a:xfrm>
              <a:off x="4207328" y="2653280"/>
              <a:ext cx="427658" cy="427368"/>
            </a:xfrm>
            <a:prstGeom prst="roundRect">
              <a:avLst>
                <a:gd name="adj" fmla="val 761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rPr>
                <a:t>03</a:t>
              </a:r>
              <a:endPar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endParaRPr>
            </a:p>
          </p:txBody>
        </p:sp>
      </p:grpSp>
      <p:grpSp>
        <p:nvGrpSpPr>
          <p:cNvPr id="26" name="PA_组合 10"/>
          <p:cNvGrpSpPr/>
          <p:nvPr>
            <p:custDataLst>
              <p:tags r:id="rId11"/>
            </p:custDataLst>
          </p:nvPr>
        </p:nvGrpSpPr>
        <p:grpSpPr>
          <a:xfrm>
            <a:off x="3324374" y="3692029"/>
            <a:ext cx="5056221" cy="470535"/>
            <a:chOff x="4207328" y="3442278"/>
            <a:chExt cx="3620536" cy="427368"/>
          </a:xfrm>
        </p:grpSpPr>
        <p:sp>
          <p:nvSpPr>
            <p:cNvPr id="27" name="MH_Entry_4"/>
            <p:cNvSpPr/>
            <p:nvPr>
              <p:custDataLst>
                <p:tags r:id="rId12"/>
              </p:custDataLst>
            </p:nvPr>
          </p:nvSpPr>
          <p:spPr>
            <a:xfrm>
              <a:off x="4782064" y="3442278"/>
              <a:ext cx="3045800" cy="427368"/>
            </a:xfrm>
            <a:prstGeom prst="roundRect">
              <a:avLst>
                <a:gd name="adj" fmla="val 912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lvl="0"/>
              <a:r>
                <a:rPr lang="zh-CN" altLang="en-US" sz="2000" b="1" dirty="0">
                  <a:solidFill>
                    <a:schemeClr val="bg1"/>
                  </a:solidFill>
                  <a:latin typeface="Arial" panose="020B0604020202020204" pitchFamily="34" charset="0"/>
                  <a:ea typeface="思源黑体 CN Regular" panose="020B0500000000000000" pitchFamily="34" charset="-122"/>
                  <a:cs typeface="思源黑体 CN Normal" panose="020B0400000000000000" pitchFamily="34" charset="-122"/>
                  <a:sym typeface="Arial" panose="020B0604020202020204" pitchFamily="34" charset="0"/>
                </a:rPr>
                <a:t>习主席对青年人提出的期望和要求</a:t>
              </a:r>
              <a:endParaRPr lang="zh-CN" altLang="en-US" sz="2000" b="1" dirty="0">
                <a:solidFill>
                  <a:schemeClr val="bg1"/>
                </a:solidFill>
                <a:latin typeface="Arial" panose="020B0604020202020204" pitchFamily="34" charset="0"/>
                <a:ea typeface="思源黑体 CN Regular" panose="020B0500000000000000" pitchFamily="34" charset="-122"/>
                <a:cs typeface="思源黑体 CN Normal" panose="020B0400000000000000" pitchFamily="34" charset="-122"/>
                <a:sym typeface="Arial" panose="020B0604020202020204" pitchFamily="34" charset="0"/>
              </a:endParaRPr>
            </a:p>
          </p:txBody>
        </p:sp>
        <p:sp>
          <p:nvSpPr>
            <p:cNvPr id="28" name="MH_Number_4"/>
            <p:cNvSpPr/>
            <p:nvPr>
              <p:custDataLst>
                <p:tags r:id="rId13"/>
              </p:custDataLst>
            </p:nvPr>
          </p:nvSpPr>
          <p:spPr>
            <a:xfrm>
              <a:off x="4207328" y="3442278"/>
              <a:ext cx="427658" cy="427368"/>
            </a:xfrm>
            <a:prstGeom prst="roundRect">
              <a:avLst>
                <a:gd name="adj" fmla="val 761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rPr>
                <a:t>04</a:t>
              </a:r>
              <a:endPar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endParaRPr>
            </a:p>
          </p:txBody>
        </p:sp>
      </p:grpSp>
      <p:sp>
        <p:nvSpPr>
          <p:cNvPr id="9" name="文本框 8"/>
          <p:cNvSpPr txBox="1"/>
          <p:nvPr/>
        </p:nvSpPr>
        <p:spPr>
          <a:xfrm>
            <a:off x="289936" y="297643"/>
            <a:ext cx="2114550" cy="1107996"/>
          </a:xfrm>
          <a:prstGeom prst="rect">
            <a:avLst/>
          </a:prstGeom>
          <a:noFill/>
        </p:spPr>
        <p:txBody>
          <a:bodyPr wrap="square" rtlCol="0">
            <a:spAutoFit/>
          </a:bodyPr>
          <a:lstStyle/>
          <a:p>
            <a:pPr algn="dist"/>
            <a:r>
              <a:rPr kumimoji="1" lang="zh-CN" altLang="en-US" sz="6600" b="1" dirty="0">
                <a:solidFill>
                  <a:srgbClr val="C00000"/>
                </a:solidFill>
                <a:latin typeface="Arial" panose="020B0604020202020204" pitchFamily="34" charset="0"/>
                <a:ea typeface="思源黑体 CN Regular" panose="020B0500000000000000" pitchFamily="34" charset="-122"/>
                <a:sym typeface="Arial" panose="020B0604020202020204" pitchFamily="34" charset="0"/>
              </a:rPr>
              <a:t>目录</a:t>
            </a:r>
            <a:endParaRPr kumimoji="1" lang="zh-CN" altLang="en-US" sz="6600" b="1" dirty="0">
              <a:solidFill>
                <a:srgbClr val="C00000"/>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12" name="文本框 11"/>
          <p:cNvSpPr txBox="1"/>
          <p:nvPr/>
        </p:nvSpPr>
        <p:spPr>
          <a:xfrm>
            <a:off x="290194" y="1406020"/>
            <a:ext cx="2441694" cy="584775"/>
          </a:xfrm>
          <a:prstGeom prst="rect">
            <a:avLst/>
          </a:prstGeom>
          <a:noFill/>
        </p:spPr>
        <p:txBody>
          <a:bodyPr wrap="none" rtlCol="0">
            <a:spAutoFit/>
          </a:bodyPr>
          <a:lstStyle/>
          <a:p>
            <a:r>
              <a:rPr kumimoji="1" lang="en-US" altLang="zh-CN" sz="3200" b="1" dirty="0">
                <a:solidFill>
                  <a:srgbClr val="C00000"/>
                </a:solidFill>
                <a:latin typeface="Arial" panose="020B0604020202020204" pitchFamily="34" charset="0"/>
                <a:ea typeface="思源黑体 CN Regular" panose="020B0500000000000000" pitchFamily="34" charset="-122"/>
                <a:cs typeface="Arial Black" panose="020B0A04020102020204" pitchFamily="34" charset="0"/>
                <a:sym typeface="Arial" panose="020B0604020202020204" pitchFamily="34" charset="0"/>
              </a:rPr>
              <a:t>CONTENTS</a:t>
            </a:r>
            <a:endParaRPr kumimoji="1" lang="zh-CN" altLang="en-US" sz="3200" b="1" dirty="0">
              <a:solidFill>
                <a:srgbClr val="C00000"/>
              </a:solidFill>
              <a:latin typeface="Arial" panose="020B0604020202020204" pitchFamily="34" charset="0"/>
              <a:ea typeface="思源黑体 CN Regular" panose="020B0500000000000000" pitchFamily="34" charset="-122"/>
              <a:cs typeface="Arial Black" panose="020B0A04020102020204" pitchFamily="34" charset="0"/>
              <a:sym typeface="Arial" panose="020B0604020202020204" pitchFamily="34" charset="0"/>
            </a:endParaRPr>
          </a:p>
        </p:txBody>
      </p:sp>
      <p:grpSp>
        <p:nvGrpSpPr>
          <p:cNvPr id="29" name="PA_组合 1"/>
          <p:cNvGrpSpPr/>
          <p:nvPr>
            <p:custDataLst>
              <p:tags r:id="rId14"/>
            </p:custDataLst>
          </p:nvPr>
        </p:nvGrpSpPr>
        <p:grpSpPr>
          <a:xfrm>
            <a:off x="3282463" y="4636909"/>
            <a:ext cx="5072866" cy="493395"/>
            <a:chOff x="4207328" y="1075281"/>
            <a:chExt cx="3507739" cy="427368"/>
          </a:xfrm>
        </p:grpSpPr>
        <p:sp>
          <p:nvSpPr>
            <p:cNvPr id="30" name="MH_Number_1"/>
            <p:cNvSpPr/>
            <p:nvPr>
              <p:custDataLst>
                <p:tags r:id="rId15"/>
              </p:custDataLst>
            </p:nvPr>
          </p:nvSpPr>
          <p:spPr>
            <a:xfrm>
              <a:off x="4207328" y="1075281"/>
              <a:ext cx="427658" cy="427368"/>
            </a:xfrm>
            <a:prstGeom prst="roundRect">
              <a:avLst>
                <a:gd name="adj" fmla="val 761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rPr>
                <a:t>05</a:t>
              </a:r>
              <a:endPar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endParaRPr>
            </a:p>
          </p:txBody>
        </p:sp>
        <p:sp>
          <p:nvSpPr>
            <p:cNvPr id="31" name="MH_Entry_1"/>
            <p:cNvSpPr/>
            <p:nvPr>
              <p:custDataLst>
                <p:tags r:id="rId16"/>
              </p:custDataLst>
            </p:nvPr>
          </p:nvSpPr>
          <p:spPr>
            <a:xfrm>
              <a:off x="4791817" y="1075281"/>
              <a:ext cx="2923250" cy="427368"/>
            </a:xfrm>
            <a:prstGeom prst="roundRect">
              <a:avLst>
                <a:gd name="adj" fmla="val 912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r>
                <a:rPr lang="zh-CN" altLang="en-US" sz="2000" b="1" kern="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青年是抗疫生力军，为青年人喝彩</a:t>
              </a:r>
              <a:endParaRPr lang="zh-CN" altLang="en-US" sz="2000" b="1" kern="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fltVal val="0"/>
                                          </p:val>
                                        </p:tav>
                                        <p:tav tm="100000">
                                          <p:val>
                                            <p:strVal val="#ppt_h"/>
                                          </p:val>
                                        </p:tav>
                                      </p:tavLst>
                                    </p:anim>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p:cTn id="28" dur="500" fill="hold"/>
                                        <p:tgtEl>
                                          <p:spTgt spid="26"/>
                                        </p:tgtEl>
                                        <p:attrNameLst>
                                          <p:attrName>ppt_w</p:attrName>
                                        </p:attrNameLst>
                                      </p:cBhvr>
                                      <p:tavLst>
                                        <p:tav tm="0">
                                          <p:val>
                                            <p:fltVal val="0"/>
                                          </p:val>
                                        </p:tav>
                                        <p:tav tm="100000">
                                          <p:val>
                                            <p:strVal val="#ppt_w"/>
                                          </p:val>
                                        </p:tav>
                                      </p:tavLst>
                                    </p:anim>
                                    <p:anim calcmode="lin" valueType="num">
                                      <p:cBhvr>
                                        <p:cTn id="29" dur="500" fill="hold"/>
                                        <p:tgtEl>
                                          <p:spTgt spid="26"/>
                                        </p:tgtEl>
                                        <p:attrNameLst>
                                          <p:attrName>ppt_h</p:attrName>
                                        </p:attrNameLst>
                                      </p:cBhvr>
                                      <p:tavLst>
                                        <p:tav tm="0">
                                          <p:val>
                                            <p:fltVal val="0"/>
                                          </p:val>
                                        </p:tav>
                                        <p:tav tm="100000">
                                          <p:val>
                                            <p:strVal val="#ppt_h"/>
                                          </p:val>
                                        </p:tav>
                                      </p:tavLst>
                                    </p:anim>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p:cTn id="35" dur="500" fill="hold"/>
                                        <p:tgtEl>
                                          <p:spTgt spid="29"/>
                                        </p:tgtEl>
                                        <p:attrNameLst>
                                          <p:attrName>ppt_w</p:attrName>
                                        </p:attrNameLst>
                                      </p:cBhvr>
                                      <p:tavLst>
                                        <p:tav tm="0">
                                          <p:val>
                                            <p:fltVal val="0"/>
                                          </p:val>
                                        </p:tav>
                                        <p:tav tm="100000">
                                          <p:val>
                                            <p:strVal val="#ppt_w"/>
                                          </p:val>
                                        </p:tav>
                                      </p:tavLst>
                                    </p:anim>
                                    <p:anim calcmode="lin" valueType="num">
                                      <p:cBhvr>
                                        <p:cTn id="36" dur="500" fill="hold"/>
                                        <p:tgtEl>
                                          <p:spTgt spid="29"/>
                                        </p:tgtEl>
                                        <p:attrNameLst>
                                          <p:attrName>ppt_h</p:attrName>
                                        </p:attrNameLst>
                                      </p:cBhvr>
                                      <p:tavLst>
                                        <p:tav tm="0">
                                          <p:val>
                                            <p:fltVal val="0"/>
                                          </p:val>
                                        </p:tav>
                                        <p:tav tm="100000">
                                          <p:val>
                                            <p:strVal val="#ppt_h"/>
                                          </p:val>
                                        </p:tav>
                                      </p:tavLst>
                                    </p:anim>
                                    <p:animEffect transition="in" filter="fade">
                                      <p:cBhvr>
                                        <p:cTn id="3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pSp>
        <p:nvGrpSpPr>
          <p:cNvPr id="55" name="组合 54"/>
          <p:cNvGrpSpPr/>
          <p:nvPr/>
        </p:nvGrpSpPr>
        <p:grpSpPr>
          <a:xfrm>
            <a:off x="715583" y="1599930"/>
            <a:ext cx="5216118" cy="764423"/>
            <a:chOff x="1187736" y="1739624"/>
            <a:chExt cx="5216118" cy="764423"/>
          </a:xfrm>
        </p:grpSpPr>
        <p:sp>
          <p:nvSpPr>
            <p:cNvPr id="57" name="Rounded Rectangle 38"/>
            <p:cNvSpPr/>
            <p:nvPr/>
          </p:nvSpPr>
          <p:spPr>
            <a:xfrm rot="16200000">
              <a:off x="3413583" y="-486224"/>
              <a:ext cx="764423" cy="5216118"/>
            </a:xfrm>
            <a:prstGeom prst="rect">
              <a:avLst/>
            </a:prstGeom>
            <a:solidFill>
              <a:srgbClr val="C00000"/>
            </a:solidFill>
            <a:ln w="12700" cap="flat" cmpd="sng" algn="ctr">
              <a:noFill/>
              <a:prstDash val="solid"/>
              <a:miter lim="800000"/>
            </a:ln>
            <a:effectLst/>
          </p:spPr>
          <p:txBody>
            <a:bodyPr rtlCol="0" anchor="ctr"/>
            <a:lstStyle/>
            <a:p>
              <a:pPr algn="ctr" defTabSz="914400">
                <a:defRPr/>
              </a:pPr>
              <a:endParaRPr lang="en-US" sz="3200" kern="0" dirty="0">
                <a:solidFill>
                  <a:srgbClr val="FFFFFF"/>
                </a:solidFill>
                <a:ea typeface="思源黑体 CN Regular" panose="020B0500000000000000" pitchFamily="34" charset="-122"/>
                <a:sym typeface="Arial" panose="020B0604020202020204" pitchFamily="34" charset="0"/>
              </a:endParaRPr>
            </a:p>
          </p:txBody>
        </p:sp>
        <p:sp>
          <p:nvSpPr>
            <p:cNvPr id="58" name="文本框 57"/>
            <p:cNvSpPr txBox="1"/>
            <p:nvPr/>
          </p:nvSpPr>
          <p:spPr>
            <a:xfrm>
              <a:off x="1440576" y="1868736"/>
              <a:ext cx="3243580" cy="460375"/>
            </a:xfrm>
            <a:prstGeom prst="rect">
              <a:avLst/>
            </a:prstGeom>
            <a:noFill/>
          </p:spPr>
          <p:txBody>
            <a:bodyPr wrap="none" rtlCol="0">
              <a:spAutoFit/>
            </a:bodyPr>
            <a:lstStyle/>
            <a:p>
              <a:pPr>
                <a:defRPr/>
              </a:pPr>
              <a:r>
                <a:rPr lang="zh-CN" altLang="en-US" sz="2400" b="1" dirty="0">
                  <a:solidFill>
                    <a:prstClr val="white"/>
                  </a:solidFill>
                  <a:ea typeface="思源黑体 CN Regular" panose="020B0500000000000000" pitchFamily="34" charset="-122"/>
                  <a:sym typeface="Arial" panose="020B0604020202020204" pitchFamily="34" charset="0"/>
                </a:rPr>
                <a:t>处处都有青年人的身影</a:t>
              </a:r>
              <a:endParaRPr lang="zh-CN" altLang="en-US" sz="2400" b="1" dirty="0">
                <a:solidFill>
                  <a:prstClr val="white"/>
                </a:solidFill>
                <a:ea typeface="思源黑体 CN Regular" panose="020B0500000000000000" pitchFamily="34" charset="-122"/>
                <a:sym typeface="Arial" panose="020B0604020202020204" pitchFamily="34" charset="0"/>
              </a:endParaRPr>
            </a:p>
          </p:txBody>
        </p:sp>
      </p:grpSp>
      <p:grpSp>
        <p:nvGrpSpPr>
          <p:cNvPr id="75" name="组合 74"/>
          <p:cNvGrpSpPr/>
          <p:nvPr/>
        </p:nvGrpSpPr>
        <p:grpSpPr>
          <a:xfrm>
            <a:off x="791845" y="2771140"/>
            <a:ext cx="5140325" cy="368300"/>
            <a:chOff x="791757" y="2771344"/>
            <a:chExt cx="4741946" cy="368300"/>
          </a:xfrm>
        </p:grpSpPr>
        <p:sp>
          <p:nvSpPr>
            <p:cNvPr id="62" name="矩形: 圆角 9"/>
            <p:cNvSpPr/>
            <p:nvPr/>
          </p:nvSpPr>
          <p:spPr>
            <a:xfrm>
              <a:off x="791757" y="2789049"/>
              <a:ext cx="1449614" cy="342900"/>
            </a:xfrm>
            <a:prstGeom prst="rect">
              <a:avLst/>
            </a:prstGeom>
            <a:solidFill>
              <a:srgbClr val="C00000"/>
            </a:solidFill>
            <a:ln w="12700" cap="flat" cmpd="sng" algn="ctr">
              <a:noFill/>
              <a:prstDash val="solid"/>
              <a:miter lim="800000"/>
            </a:ln>
            <a:effectLst/>
          </p:spPr>
          <p:txBody>
            <a:bodyPr rtlCol="0" anchor="ctr"/>
            <a:lstStyle/>
            <a:p>
              <a:pPr algn="ctr">
                <a:defRPr/>
              </a:pPr>
              <a:r>
                <a:rPr lang="zh-CN" altLang="en-US" sz="1600" b="1" kern="0" dirty="0">
                  <a:solidFill>
                    <a:prstClr val="white"/>
                  </a:solidFill>
                  <a:ea typeface="思源黑体 CN Regular" panose="020B0500000000000000" pitchFamily="34" charset="-122"/>
                  <a:sym typeface="Arial" panose="020B0604020202020204" pitchFamily="34" charset="0"/>
                </a:rPr>
                <a:t>抗疫一线</a:t>
              </a:r>
              <a:endParaRPr lang="zh-CN" altLang="en-US" sz="1600" b="1" kern="0" dirty="0">
                <a:solidFill>
                  <a:prstClr val="white"/>
                </a:solidFill>
                <a:ea typeface="思源黑体 CN Regular" panose="020B0500000000000000" pitchFamily="34" charset="-122"/>
                <a:sym typeface="Arial" panose="020B0604020202020204" pitchFamily="34" charset="0"/>
              </a:endParaRPr>
            </a:p>
          </p:txBody>
        </p:sp>
        <p:cxnSp>
          <p:nvCxnSpPr>
            <p:cNvPr id="63" name="直接连接符 62"/>
            <p:cNvCxnSpPr/>
            <p:nvPr/>
          </p:nvCxnSpPr>
          <p:spPr>
            <a:xfrm>
              <a:off x="1880844" y="2959304"/>
              <a:ext cx="360570" cy="3175"/>
            </a:xfrm>
            <a:prstGeom prst="line">
              <a:avLst/>
            </a:prstGeom>
            <a:noFill/>
            <a:ln w="6350" cap="flat" cmpd="sng" algn="ctr">
              <a:solidFill>
                <a:srgbClr val="C00000"/>
              </a:solidFill>
              <a:prstDash val="dash"/>
              <a:miter lim="800000"/>
              <a:tailEnd type="oval" w="sm" len="sm"/>
            </a:ln>
            <a:effectLst/>
          </p:spPr>
        </p:cxnSp>
        <p:sp>
          <p:nvSpPr>
            <p:cNvPr id="64" name="文本框 63"/>
            <p:cNvSpPr txBox="1"/>
            <p:nvPr/>
          </p:nvSpPr>
          <p:spPr>
            <a:xfrm>
              <a:off x="3019505" y="2771344"/>
              <a:ext cx="2514198" cy="368300"/>
            </a:xfrm>
            <a:prstGeom prst="rect">
              <a:avLst/>
            </a:prstGeom>
            <a:noFill/>
          </p:spPr>
          <p:txBody>
            <a:bodyPr wrap="square" rtlCol="0">
              <a:spAutoFit/>
            </a:bodyPr>
            <a:lstStyle/>
            <a:p>
              <a:pPr>
                <a:defRPr/>
              </a:pPr>
              <a:r>
                <a:rPr lang="zh-CN" altLang="en-US" kern="0" dirty="0">
                  <a:solidFill>
                    <a:prstClr val="black">
                      <a:lumMod val="75000"/>
                      <a:lumOff val="25000"/>
                    </a:prstClr>
                  </a:solidFill>
                  <a:ea typeface="思源黑体 CN Regular" panose="020B0500000000000000" pitchFamily="34" charset="-122"/>
                  <a:sym typeface="Arial" panose="020B0604020202020204" pitchFamily="34" charset="0"/>
                </a:rPr>
                <a:t>优秀的青年医务人员</a:t>
              </a:r>
              <a:endParaRPr lang="zh-CN" altLang="en-US" kern="0" dirty="0">
                <a:solidFill>
                  <a:prstClr val="black">
                    <a:lumMod val="75000"/>
                    <a:lumOff val="25000"/>
                  </a:prstClr>
                </a:solidFill>
                <a:ea typeface="思源黑体 CN Regular" panose="020B0500000000000000" pitchFamily="34" charset="-122"/>
                <a:sym typeface="Arial" panose="020B0604020202020204" pitchFamily="34" charset="0"/>
              </a:endParaRPr>
            </a:p>
          </p:txBody>
        </p:sp>
      </p:grpSp>
      <p:grpSp>
        <p:nvGrpSpPr>
          <p:cNvPr id="76" name="组合 75"/>
          <p:cNvGrpSpPr/>
          <p:nvPr/>
        </p:nvGrpSpPr>
        <p:grpSpPr>
          <a:xfrm>
            <a:off x="791845" y="3203575"/>
            <a:ext cx="6016625" cy="450850"/>
            <a:chOff x="791756" y="3214154"/>
            <a:chExt cx="5583465" cy="450850"/>
          </a:xfrm>
        </p:grpSpPr>
        <p:sp>
          <p:nvSpPr>
            <p:cNvPr id="65" name="矩形: 圆角 15"/>
            <p:cNvSpPr/>
            <p:nvPr/>
          </p:nvSpPr>
          <p:spPr>
            <a:xfrm>
              <a:off x="791756" y="3279575"/>
              <a:ext cx="1449615" cy="342900"/>
            </a:xfrm>
            <a:prstGeom prst="rect">
              <a:avLst/>
            </a:prstGeom>
            <a:solidFill>
              <a:srgbClr val="C00000"/>
            </a:solidFill>
            <a:ln w="12700" cap="flat" cmpd="sng" algn="ctr">
              <a:noFill/>
              <a:prstDash val="solid"/>
              <a:miter lim="800000"/>
            </a:ln>
            <a:effectLst/>
          </p:spPr>
          <p:txBody>
            <a:bodyPr rtlCol="0" anchor="ctr"/>
            <a:lstStyle/>
            <a:p>
              <a:pPr algn="ctr">
                <a:defRPr/>
              </a:pPr>
              <a:r>
                <a:rPr lang="zh-CN" altLang="en-US" sz="1600" b="1" kern="0" dirty="0">
                  <a:solidFill>
                    <a:prstClr val="white"/>
                  </a:solidFill>
                  <a:ea typeface="思源黑体 CN Regular" panose="020B0500000000000000" pitchFamily="34" charset="-122"/>
                  <a:sym typeface="Arial" panose="020B0604020202020204" pitchFamily="34" charset="0"/>
                </a:rPr>
                <a:t>坚守后方</a:t>
              </a:r>
              <a:endParaRPr lang="zh-CN" altLang="en-US" sz="1600" b="1" kern="0" dirty="0">
                <a:solidFill>
                  <a:prstClr val="white"/>
                </a:solidFill>
                <a:ea typeface="思源黑体 CN Regular" panose="020B0500000000000000" pitchFamily="34" charset="-122"/>
                <a:sym typeface="Arial" panose="020B0604020202020204" pitchFamily="34" charset="0"/>
              </a:endParaRPr>
            </a:p>
          </p:txBody>
        </p:sp>
        <p:cxnSp>
          <p:nvCxnSpPr>
            <p:cNvPr id="66" name="直接连接符 65"/>
            <p:cNvCxnSpPr/>
            <p:nvPr/>
          </p:nvCxnSpPr>
          <p:spPr>
            <a:xfrm>
              <a:off x="2158821" y="3451025"/>
              <a:ext cx="374424" cy="0"/>
            </a:xfrm>
            <a:prstGeom prst="line">
              <a:avLst/>
            </a:prstGeom>
            <a:noFill/>
            <a:ln w="6350" cap="flat" cmpd="sng" algn="ctr">
              <a:solidFill>
                <a:srgbClr val="C00000"/>
              </a:solidFill>
              <a:prstDash val="dash"/>
              <a:miter lim="800000"/>
              <a:tailEnd type="oval" w="sm" len="sm"/>
            </a:ln>
            <a:effectLst/>
          </p:spPr>
        </p:cxnSp>
        <p:sp>
          <p:nvSpPr>
            <p:cNvPr id="67" name="文本框 66"/>
            <p:cNvSpPr txBox="1"/>
            <p:nvPr/>
          </p:nvSpPr>
          <p:spPr>
            <a:xfrm>
              <a:off x="2671357" y="3214154"/>
              <a:ext cx="3703864" cy="450850"/>
            </a:xfrm>
            <a:prstGeom prst="rect">
              <a:avLst/>
            </a:prstGeom>
            <a:noFill/>
          </p:spPr>
          <p:txBody>
            <a:bodyPr wrap="square" rtlCol="0">
              <a:spAutoFit/>
            </a:bodyPr>
            <a:lstStyle/>
            <a:p>
              <a:pPr>
                <a:lnSpc>
                  <a:spcPct val="130000"/>
                </a:lnSpc>
                <a:defRPr/>
              </a:pPr>
              <a:r>
                <a:rPr lang="zh-CN" altLang="en-US" kern="0" dirty="0">
                  <a:solidFill>
                    <a:prstClr val="black">
                      <a:lumMod val="75000"/>
                      <a:lumOff val="25000"/>
                    </a:prstClr>
                  </a:solidFill>
                  <a:ea typeface="思源黑体 CN Regular" panose="020B0500000000000000" pitchFamily="34" charset="-122"/>
                  <a:sym typeface="Arial" panose="020B0604020202020204" pitchFamily="34" charset="0"/>
                </a:rPr>
                <a:t>帮助群众做好防护，让病毒无空可钻</a:t>
              </a:r>
              <a:endParaRPr lang="zh-CN" altLang="en-US" kern="0" dirty="0">
                <a:solidFill>
                  <a:prstClr val="black">
                    <a:lumMod val="75000"/>
                    <a:lumOff val="25000"/>
                  </a:prstClr>
                </a:solidFill>
                <a:ea typeface="思源黑体 CN Regular" panose="020B0500000000000000" pitchFamily="34" charset="-122"/>
                <a:sym typeface="Arial" panose="020B0604020202020204" pitchFamily="34" charset="0"/>
              </a:endParaRPr>
            </a:p>
          </p:txBody>
        </p:sp>
      </p:grpSp>
      <p:grpSp>
        <p:nvGrpSpPr>
          <p:cNvPr id="77" name="组合 76"/>
          <p:cNvGrpSpPr/>
          <p:nvPr/>
        </p:nvGrpSpPr>
        <p:grpSpPr>
          <a:xfrm>
            <a:off x="791845" y="3714750"/>
            <a:ext cx="6016625" cy="450850"/>
            <a:chOff x="791757" y="3714646"/>
            <a:chExt cx="5583464" cy="450850"/>
          </a:xfrm>
        </p:grpSpPr>
        <p:sp>
          <p:nvSpPr>
            <p:cNvPr id="68" name="矩形: 圆角 18"/>
            <p:cNvSpPr/>
            <p:nvPr/>
          </p:nvSpPr>
          <p:spPr>
            <a:xfrm>
              <a:off x="791757" y="3761556"/>
              <a:ext cx="1449614" cy="342900"/>
            </a:xfrm>
            <a:prstGeom prst="rect">
              <a:avLst/>
            </a:prstGeom>
            <a:solidFill>
              <a:srgbClr val="C00000"/>
            </a:solidFill>
            <a:ln w="12700" cap="flat" cmpd="sng" algn="ctr">
              <a:noFill/>
              <a:prstDash val="solid"/>
              <a:miter lim="800000"/>
            </a:ln>
            <a:effectLst/>
          </p:spPr>
          <p:txBody>
            <a:bodyPr rtlCol="0" anchor="ctr"/>
            <a:lstStyle/>
            <a:p>
              <a:pPr algn="ctr">
                <a:defRPr/>
              </a:pPr>
              <a:r>
                <a:rPr lang="zh-CN" altLang="en-US" sz="1600" b="1" kern="0" dirty="0">
                  <a:solidFill>
                    <a:prstClr val="white"/>
                  </a:solidFill>
                  <a:ea typeface="思源黑体 CN Regular" panose="020B0500000000000000" pitchFamily="34" charset="-122"/>
                  <a:sym typeface="Arial" panose="020B0604020202020204" pitchFamily="34" charset="0"/>
                </a:rPr>
                <a:t>四处奔走</a:t>
              </a:r>
              <a:endParaRPr lang="zh-CN" altLang="en-US" sz="1600" b="1" kern="0" dirty="0">
                <a:solidFill>
                  <a:prstClr val="white"/>
                </a:solidFill>
                <a:ea typeface="思源黑体 CN Regular" panose="020B0500000000000000" pitchFamily="34" charset="-122"/>
                <a:sym typeface="Arial" panose="020B0604020202020204" pitchFamily="34" charset="0"/>
              </a:endParaRPr>
            </a:p>
          </p:txBody>
        </p:sp>
        <p:cxnSp>
          <p:nvCxnSpPr>
            <p:cNvPr id="69" name="直接连接符 68"/>
            <p:cNvCxnSpPr/>
            <p:nvPr/>
          </p:nvCxnSpPr>
          <p:spPr>
            <a:xfrm>
              <a:off x="2158821" y="3933006"/>
              <a:ext cx="374424" cy="0"/>
            </a:xfrm>
            <a:prstGeom prst="line">
              <a:avLst/>
            </a:prstGeom>
            <a:noFill/>
            <a:ln w="6350" cap="flat" cmpd="sng" algn="ctr">
              <a:solidFill>
                <a:srgbClr val="C00000"/>
              </a:solidFill>
              <a:prstDash val="dash"/>
              <a:miter lim="800000"/>
              <a:tailEnd type="oval" w="sm" len="sm"/>
            </a:ln>
            <a:effectLst/>
          </p:spPr>
        </p:cxnSp>
        <p:sp>
          <p:nvSpPr>
            <p:cNvPr id="70" name="文本框 69"/>
            <p:cNvSpPr txBox="1"/>
            <p:nvPr/>
          </p:nvSpPr>
          <p:spPr>
            <a:xfrm>
              <a:off x="2671356" y="3714646"/>
              <a:ext cx="3703865" cy="450850"/>
            </a:xfrm>
            <a:prstGeom prst="rect">
              <a:avLst/>
            </a:prstGeom>
            <a:noFill/>
          </p:spPr>
          <p:txBody>
            <a:bodyPr wrap="square" rtlCol="0">
              <a:spAutoFit/>
            </a:bodyPr>
            <a:lstStyle/>
            <a:p>
              <a:pPr>
                <a:lnSpc>
                  <a:spcPct val="130000"/>
                </a:lnSpc>
                <a:defRPr/>
              </a:pPr>
              <a:r>
                <a:rPr lang="zh-CN" altLang="en-US" kern="0" dirty="0">
                  <a:solidFill>
                    <a:prstClr val="black">
                      <a:lumMod val="75000"/>
                      <a:lumOff val="25000"/>
                    </a:prstClr>
                  </a:solidFill>
                  <a:ea typeface="思源黑体 CN Regular" panose="020B0500000000000000" pitchFamily="34" charset="-122"/>
                  <a:sym typeface="Arial" panose="020B0604020202020204" pitchFamily="34" charset="0"/>
                </a:rPr>
                <a:t>青年志愿者们募集抗疫物资送往疫区</a:t>
              </a:r>
              <a:endParaRPr lang="zh-CN" altLang="en-US" kern="0" dirty="0">
                <a:solidFill>
                  <a:prstClr val="black">
                    <a:lumMod val="75000"/>
                    <a:lumOff val="25000"/>
                  </a:prstClr>
                </a:solidFill>
                <a:ea typeface="思源黑体 CN Regular" panose="020B0500000000000000" pitchFamily="34" charset="-122"/>
                <a:sym typeface="Arial" panose="020B0604020202020204" pitchFamily="34" charset="0"/>
              </a:endParaRPr>
            </a:p>
          </p:txBody>
        </p:sp>
      </p:grpSp>
      <p:grpSp>
        <p:nvGrpSpPr>
          <p:cNvPr id="78" name="组合 77"/>
          <p:cNvGrpSpPr/>
          <p:nvPr/>
        </p:nvGrpSpPr>
        <p:grpSpPr>
          <a:xfrm>
            <a:off x="791845" y="4205605"/>
            <a:ext cx="5880735" cy="450850"/>
            <a:chOff x="791757" y="4205444"/>
            <a:chExt cx="5516627" cy="450850"/>
          </a:xfrm>
        </p:grpSpPr>
        <p:sp>
          <p:nvSpPr>
            <p:cNvPr id="71" name="矩形: 圆角 24"/>
            <p:cNvSpPr/>
            <p:nvPr/>
          </p:nvSpPr>
          <p:spPr>
            <a:xfrm>
              <a:off x="791757" y="4272231"/>
              <a:ext cx="1449614" cy="342900"/>
            </a:xfrm>
            <a:prstGeom prst="rect">
              <a:avLst/>
            </a:prstGeom>
            <a:solidFill>
              <a:srgbClr val="C00000"/>
            </a:solidFill>
            <a:ln w="12700" cap="flat" cmpd="sng" algn="ctr">
              <a:noFill/>
              <a:prstDash val="solid"/>
              <a:miter lim="800000"/>
            </a:ln>
            <a:effectLst/>
          </p:spPr>
          <p:txBody>
            <a:bodyPr rtlCol="0" anchor="ctr"/>
            <a:lstStyle/>
            <a:p>
              <a:pPr algn="ctr">
                <a:defRPr/>
              </a:pPr>
              <a:r>
                <a:rPr lang="zh-CN" altLang="en-US" sz="1600" b="1" kern="0" dirty="0">
                  <a:solidFill>
                    <a:prstClr val="white"/>
                  </a:solidFill>
                  <a:ea typeface="思源黑体 CN Regular" panose="020B0500000000000000" pitchFamily="34" charset="-122"/>
                  <a:sym typeface="Arial" panose="020B0604020202020204" pitchFamily="34" charset="0"/>
                </a:rPr>
                <a:t>众志成城</a:t>
              </a:r>
              <a:endParaRPr lang="zh-CN" altLang="en-US" sz="1600" b="1" kern="0" dirty="0">
                <a:solidFill>
                  <a:prstClr val="white"/>
                </a:solidFill>
                <a:ea typeface="思源黑体 CN Regular" panose="020B0500000000000000" pitchFamily="34" charset="-122"/>
                <a:sym typeface="Arial" panose="020B0604020202020204" pitchFamily="34" charset="0"/>
              </a:endParaRPr>
            </a:p>
          </p:txBody>
        </p:sp>
        <p:cxnSp>
          <p:nvCxnSpPr>
            <p:cNvPr id="72" name="直接连接符 71"/>
            <p:cNvCxnSpPr/>
            <p:nvPr/>
          </p:nvCxnSpPr>
          <p:spPr>
            <a:xfrm>
              <a:off x="1971270" y="4443681"/>
              <a:ext cx="561975" cy="0"/>
            </a:xfrm>
            <a:prstGeom prst="line">
              <a:avLst/>
            </a:prstGeom>
            <a:noFill/>
            <a:ln w="6350" cap="flat" cmpd="sng" algn="ctr">
              <a:solidFill>
                <a:srgbClr val="C00000"/>
              </a:solidFill>
              <a:prstDash val="dash"/>
              <a:miter lim="800000"/>
              <a:tailEnd type="oval" w="sm" len="sm"/>
            </a:ln>
            <a:effectLst/>
          </p:spPr>
        </p:cxnSp>
        <p:sp>
          <p:nvSpPr>
            <p:cNvPr id="73" name="文本框 72"/>
            <p:cNvSpPr txBox="1"/>
            <p:nvPr/>
          </p:nvSpPr>
          <p:spPr>
            <a:xfrm>
              <a:off x="2671139" y="4205444"/>
              <a:ext cx="3637245" cy="450850"/>
            </a:xfrm>
            <a:prstGeom prst="rect">
              <a:avLst/>
            </a:prstGeom>
            <a:noFill/>
          </p:spPr>
          <p:txBody>
            <a:bodyPr wrap="square" rtlCol="0">
              <a:spAutoFit/>
            </a:bodyPr>
            <a:lstStyle/>
            <a:p>
              <a:pPr>
                <a:lnSpc>
                  <a:spcPct val="130000"/>
                </a:lnSpc>
                <a:defRPr/>
              </a:pPr>
              <a:r>
                <a:rPr lang="zh-CN" altLang="en-US" kern="0" dirty="0">
                  <a:solidFill>
                    <a:prstClr val="black">
                      <a:lumMod val="75000"/>
                      <a:lumOff val="25000"/>
                    </a:prstClr>
                  </a:solidFill>
                  <a:ea typeface="思源黑体 CN Regular" panose="020B0500000000000000" pitchFamily="34" charset="-122"/>
                  <a:sym typeface="Arial" panose="020B0604020202020204" pitchFamily="34" charset="0"/>
                </a:rPr>
                <a:t>海外华侨，留学生驰援疫情严重地区</a:t>
              </a:r>
              <a:endParaRPr lang="zh-CN" altLang="en-US" kern="0" dirty="0">
                <a:solidFill>
                  <a:prstClr val="black">
                    <a:lumMod val="75000"/>
                    <a:lumOff val="25000"/>
                  </a:prstClr>
                </a:solidFill>
                <a:ea typeface="思源黑体 CN Regular" panose="020B0500000000000000" pitchFamily="34" charset="-122"/>
                <a:sym typeface="Arial" panose="020B0604020202020204" pitchFamily="34" charset="0"/>
              </a:endParaRPr>
            </a:p>
          </p:txBody>
        </p:sp>
      </p:grpSp>
      <p:grpSp>
        <p:nvGrpSpPr>
          <p:cNvPr id="79" name="组合 78"/>
          <p:cNvGrpSpPr/>
          <p:nvPr/>
        </p:nvGrpSpPr>
        <p:grpSpPr>
          <a:xfrm>
            <a:off x="834555" y="4709659"/>
            <a:ext cx="1207874" cy="1064712"/>
            <a:chOff x="725325" y="3783159"/>
            <a:chExt cx="1207874" cy="1064712"/>
          </a:xfrm>
        </p:grpSpPr>
        <p:grpSp>
          <p:nvGrpSpPr>
            <p:cNvPr id="86" name="组合 85"/>
            <p:cNvGrpSpPr/>
            <p:nvPr/>
          </p:nvGrpSpPr>
          <p:grpSpPr>
            <a:xfrm>
              <a:off x="803396" y="3783159"/>
              <a:ext cx="1129803" cy="1064712"/>
              <a:chOff x="2681608" y="1294397"/>
              <a:chExt cx="2234957" cy="2106195"/>
            </a:xfrm>
          </p:grpSpPr>
          <p:sp>
            <p:nvSpPr>
              <p:cNvPr id="88" name="椭圆 87"/>
              <p:cNvSpPr/>
              <p:nvPr/>
            </p:nvSpPr>
            <p:spPr>
              <a:xfrm>
                <a:off x="2681608" y="1294397"/>
                <a:ext cx="2234957" cy="2106195"/>
              </a:xfrm>
              <a:prstGeom prst="ellipse">
                <a:avLst/>
              </a:prstGeom>
              <a:solidFill>
                <a:schemeClr val="bg1"/>
              </a:solidFill>
              <a:ln w="12700" cap="flat" cmpd="sng" algn="ctr">
                <a:solidFill>
                  <a:srgbClr val="C00000"/>
                </a:solidFill>
                <a:prstDash val="solid"/>
              </a:ln>
              <a:effectLst/>
            </p:spPr>
            <p:txBody>
              <a:bodyPr wrap="square" rtlCol="0" anchor="ctr">
                <a:noAutofit/>
              </a:bodyPr>
              <a:lstStyle/>
              <a:p>
                <a:pPr algn="ctr" defTabSz="1219200">
                  <a:defRPr/>
                </a:pPr>
                <a:endParaRPr lang="zh-CN" altLang="en-US" sz="2400" kern="0" dirty="0">
                  <a:solidFill>
                    <a:srgbClr val="000000"/>
                  </a:solidFill>
                  <a:ea typeface="思源黑体 CN Regular" panose="020B0500000000000000" pitchFamily="34" charset="-122"/>
                  <a:sym typeface="Arial" panose="020B0604020202020204" pitchFamily="34" charset="0"/>
                </a:endParaRPr>
              </a:p>
            </p:txBody>
          </p:sp>
          <p:sp>
            <p:nvSpPr>
              <p:cNvPr id="89" name="Freeform 5"/>
              <p:cNvSpPr/>
              <p:nvPr/>
            </p:nvSpPr>
            <p:spPr bwMode="auto">
              <a:xfrm flipV="1">
                <a:off x="2791627" y="1413329"/>
                <a:ext cx="2014918" cy="1891248"/>
              </a:xfrm>
              <a:prstGeom prst="ellipse">
                <a:avLst/>
              </a:prstGeom>
              <a:solidFill>
                <a:srgbClr val="C00000"/>
              </a:solidFill>
              <a:ln w="9525" cap="flat" cmpd="sng" algn="ctr">
                <a:noFill/>
                <a:prstDash val="solid"/>
              </a:ln>
              <a:effectLst/>
            </p:spPr>
            <p:txBody>
              <a:bodyPr wrap="square" rtlCol="0" anchor="ctr">
                <a:noAutofit/>
              </a:bodyPr>
              <a:lstStyle/>
              <a:p>
                <a:pPr algn="ctr" defTabSz="1219200">
                  <a:defRPr/>
                </a:pPr>
                <a:endParaRPr lang="zh-CN" altLang="en-US" sz="2400" kern="0" dirty="0">
                  <a:solidFill>
                    <a:srgbClr val="000000"/>
                  </a:solidFill>
                  <a:ea typeface="思源黑体 CN Regular" panose="020B0500000000000000" pitchFamily="34" charset="-122"/>
                  <a:sym typeface="Arial" panose="020B0604020202020204" pitchFamily="34" charset="0"/>
                </a:endParaRPr>
              </a:p>
            </p:txBody>
          </p:sp>
        </p:grpSp>
        <p:sp>
          <p:nvSpPr>
            <p:cNvPr id="83" name="矩形 82"/>
            <p:cNvSpPr/>
            <p:nvPr/>
          </p:nvSpPr>
          <p:spPr>
            <a:xfrm>
              <a:off x="725325" y="4057518"/>
              <a:ext cx="1207874" cy="584775"/>
            </a:xfrm>
            <a:prstGeom prst="rect">
              <a:avLst/>
            </a:prstGeom>
          </p:spPr>
          <p:txBody>
            <a:bodyPr wrap="square">
              <a:spAutoFit/>
            </a:bodyPr>
            <a:lstStyle/>
            <a:p>
              <a:pPr algn="ctr">
                <a:defRPr/>
              </a:pPr>
              <a:r>
                <a:rPr lang="zh-CN" altLang="en-US" sz="3200" b="1" dirty="0">
                  <a:solidFill>
                    <a:prstClr val="white"/>
                  </a:solidFill>
                  <a:ea typeface="思源黑体 CN Regular" panose="020B0500000000000000" pitchFamily="34" charset="-122"/>
                  <a:sym typeface="Arial" panose="020B0604020202020204" pitchFamily="34" charset="0"/>
                </a:rPr>
                <a:t>总结</a:t>
              </a:r>
              <a:endParaRPr lang="zh-CN" altLang="en-US" sz="3200" b="1" dirty="0">
                <a:solidFill>
                  <a:prstClr val="white"/>
                </a:solidFill>
                <a:ea typeface="思源黑体 CN Regular" panose="020B0500000000000000" pitchFamily="34" charset="-122"/>
                <a:sym typeface="Arial" panose="020B0604020202020204" pitchFamily="34" charset="0"/>
              </a:endParaRPr>
            </a:p>
          </p:txBody>
        </p:sp>
      </p:grpSp>
      <p:sp>
        <p:nvSpPr>
          <p:cNvPr id="97" name="文本框 96"/>
          <p:cNvSpPr txBox="1"/>
          <p:nvPr/>
        </p:nvSpPr>
        <p:spPr>
          <a:xfrm>
            <a:off x="912495" y="5891530"/>
            <a:ext cx="8997315" cy="491490"/>
          </a:xfrm>
          <a:prstGeom prst="rect">
            <a:avLst/>
          </a:prstGeom>
          <a:noFill/>
        </p:spPr>
        <p:txBody>
          <a:bodyPr wrap="square" rtlCol="0">
            <a:spAutoFit/>
          </a:bodyPr>
          <a:lstStyle/>
          <a:p>
            <a:pPr defTabSz="914400">
              <a:lnSpc>
                <a:spcPct val="130000"/>
              </a:lnSpc>
              <a:defRPr/>
            </a:pPr>
            <a:r>
              <a:rPr lang="zh-CN" altLang="en-US" sz="2000" b="1" dirty="0">
                <a:solidFill>
                  <a:srgbClr val="C00000"/>
                </a:solidFill>
                <a:ea typeface="思源黑体 CN Regular" panose="020B0500000000000000" pitchFamily="34" charset="-122"/>
                <a:sym typeface="Arial" panose="020B0604020202020204" pitchFamily="34" charset="0"/>
              </a:rPr>
              <a:t>青年人在祖国困难时勇于挺身而出。报效祖国，为祖国和人民奉献自己的青春</a:t>
            </a:r>
            <a:endParaRPr lang="zh-CN" altLang="en-US" sz="2000" b="1" dirty="0">
              <a:solidFill>
                <a:srgbClr val="C00000"/>
              </a:solidFill>
              <a:ea typeface="思源黑体 CN Regular" panose="020B0500000000000000" pitchFamily="34" charset="-122"/>
              <a:sym typeface="Arial" panose="020B0604020202020204" pitchFamily="34" charset="0"/>
            </a:endParaRPr>
          </a:p>
        </p:txBody>
      </p:sp>
      <p:sp>
        <p:nvSpPr>
          <p:cNvPr id="2" name="文本框 1"/>
          <p:cNvSpPr txBox="1"/>
          <p:nvPr/>
        </p:nvSpPr>
        <p:spPr>
          <a:xfrm>
            <a:off x="4716145" y="1729105"/>
            <a:ext cx="309880" cy="368300"/>
          </a:xfrm>
          <a:prstGeom prst="rect">
            <a:avLst/>
          </a:prstGeom>
          <a:noFill/>
        </p:spPr>
        <p:txBody>
          <a:bodyPr wrap="none" rtlCol="0">
            <a:spAutoFit/>
          </a:bodyPr>
          <a:p>
            <a:endParaRPr lang="zh-CN" altLang="en-US"/>
          </a:p>
        </p:txBody>
      </p:sp>
      <p:pic>
        <p:nvPicPr>
          <p:cNvPr id="3" name="图片 2" descr="DB2C09D671A2FE283001004F655_DB204F03_D998"/>
          <p:cNvPicPr>
            <a:picLocks noChangeAspect="1"/>
          </p:cNvPicPr>
          <p:nvPr/>
        </p:nvPicPr>
        <p:blipFill>
          <a:blip r:embed="rId2"/>
          <a:stretch>
            <a:fillRect/>
          </a:stretch>
        </p:blipFill>
        <p:spPr>
          <a:xfrm>
            <a:off x="7258050" y="580390"/>
            <a:ext cx="3863340" cy="3863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wipe(left)">
                                      <p:cBhvr>
                                        <p:cTn id="11" dur="500"/>
                                        <p:tgtEl>
                                          <p:spTgt spid="7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wipe(left)">
                                      <p:cBhvr>
                                        <p:cTn id="15" dur="500"/>
                                        <p:tgtEl>
                                          <p:spTgt spid="7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wipe(left)">
                                      <p:cBhvr>
                                        <p:cTn id="19" dur="500"/>
                                        <p:tgtEl>
                                          <p:spTgt spid="7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wipe(left)">
                                      <p:cBhvr>
                                        <p:cTn id="23" dur="500"/>
                                        <p:tgtEl>
                                          <p:spTgt spid="78"/>
                                        </p:tgtEl>
                                      </p:cBhvr>
                                    </p:animEffect>
                                  </p:childTnLst>
                                </p:cTn>
                              </p:par>
                            </p:childTnLst>
                          </p:cTn>
                        </p:par>
                        <p:par>
                          <p:cTn id="24" fill="hold">
                            <p:stCondLst>
                              <p:cond delay="2500"/>
                            </p:stCondLst>
                            <p:childTnLst>
                              <p:par>
                                <p:cTn id="25" presetID="52" presetClass="entr" presetSubtype="0" fill="hold" nodeType="afterEffect">
                                  <p:stCondLst>
                                    <p:cond delay="0"/>
                                  </p:stCondLst>
                                  <p:childTnLst>
                                    <p:set>
                                      <p:cBhvr>
                                        <p:cTn id="26" dur="1" fill="hold">
                                          <p:stCondLst>
                                            <p:cond delay="0"/>
                                          </p:stCondLst>
                                        </p:cTn>
                                        <p:tgtEl>
                                          <p:spTgt spid="79"/>
                                        </p:tgtEl>
                                        <p:attrNameLst>
                                          <p:attrName>style.visibility</p:attrName>
                                        </p:attrNameLst>
                                      </p:cBhvr>
                                      <p:to>
                                        <p:strVal val="visible"/>
                                      </p:to>
                                    </p:set>
                                    <p:animScale>
                                      <p:cBhvr>
                                        <p:cTn id="27" dur="1000" decel="50000" fill="hold">
                                          <p:stCondLst>
                                            <p:cond delay="0"/>
                                          </p:stCondLst>
                                        </p:cTn>
                                        <p:tgtEl>
                                          <p:spTgt spid="7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79"/>
                                        </p:tgtEl>
                                        <p:attrNameLst>
                                          <p:attrName>ppt_x</p:attrName>
                                          <p:attrName>ppt_y</p:attrName>
                                        </p:attrNameLst>
                                      </p:cBhvr>
                                    </p:animMotion>
                                    <p:animEffect transition="in" filter="fade">
                                      <p:cBhvr>
                                        <p:cTn id="29"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297815" y="2649220"/>
            <a:ext cx="7255510" cy="3580765"/>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prstClr val="white"/>
              </a:solidFill>
              <a:ea typeface="思源黑体 CN Regular" panose="020B0500000000000000" pitchFamily="34" charset="-122"/>
              <a:sym typeface="Arial" panose="020B0604020202020204" pitchFamily="34" charset="0"/>
            </a:endParaRPr>
          </a:p>
        </p:txBody>
      </p:sp>
      <p:sp>
        <p:nvSpPr>
          <p:cNvPr id="4" name="矩形 3"/>
          <p:cNvSpPr/>
          <p:nvPr/>
        </p:nvSpPr>
        <p:spPr>
          <a:xfrm>
            <a:off x="241300" y="539750"/>
            <a:ext cx="7054850" cy="18999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a:solidFill>
                  <a:prstClr val="white"/>
                </a:solidFill>
                <a:ea typeface="思源黑体 CN Regular" panose="020B0500000000000000" pitchFamily="34" charset="-122"/>
                <a:sym typeface="Arial" panose="020B0604020202020204" pitchFamily="34" charset="0"/>
              </a:rPr>
              <a:t>                                    “</a:t>
            </a:r>
            <a:r>
              <a:rPr lang="zh-CN" altLang="en-US">
                <a:solidFill>
                  <a:prstClr val="white"/>
                </a:solidFill>
                <a:ea typeface="思源黑体 CN Regular" panose="020B0500000000000000" pitchFamily="34" charset="-122"/>
                <a:sym typeface="Arial" panose="020B0604020202020204" pitchFamily="34" charset="0"/>
              </a:rPr>
              <a:t>从前你呵护我长大，现在我来护你周全</a:t>
            </a:r>
            <a:r>
              <a:rPr lang="en-US" altLang="zh-CN">
                <a:solidFill>
                  <a:prstClr val="white"/>
                </a:solidFill>
                <a:ea typeface="思源黑体 CN Regular" panose="020B0500000000000000" pitchFamily="34" charset="-122"/>
                <a:sym typeface="Arial" panose="020B0604020202020204" pitchFamily="34" charset="0"/>
              </a:rPr>
              <a:t>”</a:t>
            </a:r>
            <a:endParaRPr lang="en-US" altLang="zh-CN">
              <a:solidFill>
                <a:prstClr val="white"/>
              </a:solidFill>
              <a:ea typeface="思源黑体 CN Regular" panose="020B0500000000000000" pitchFamily="34" charset="-122"/>
              <a:sym typeface="Arial" panose="020B0604020202020204" pitchFamily="34" charset="0"/>
            </a:endParaRPr>
          </a:p>
        </p:txBody>
      </p:sp>
      <p:grpSp>
        <p:nvGrpSpPr>
          <p:cNvPr id="6" name="组合 5"/>
          <p:cNvGrpSpPr/>
          <p:nvPr/>
        </p:nvGrpSpPr>
        <p:grpSpPr>
          <a:xfrm>
            <a:off x="577306" y="892783"/>
            <a:ext cx="7155337" cy="2099250"/>
            <a:chOff x="776088" y="101660"/>
            <a:chExt cx="7155337" cy="2099250"/>
          </a:xfrm>
        </p:grpSpPr>
        <p:sp>
          <p:nvSpPr>
            <p:cNvPr id="7" name="PA-102267"/>
            <p:cNvSpPr/>
            <p:nvPr>
              <p:custDataLst>
                <p:tags r:id="rId1"/>
              </p:custDataLst>
            </p:nvPr>
          </p:nvSpPr>
          <p:spPr>
            <a:xfrm>
              <a:off x="954523" y="101660"/>
              <a:ext cx="6797529" cy="398780"/>
            </a:xfrm>
            <a:prstGeom prst="rect">
              <a:avLst/>
            </a:prstGeom>
          </p:spPr>
          <p:txBody>
            <a:bodyPr wrap="square">
              <a:spAutoFit/>
            </a:bodyPr>
            <a:lstStyle/>
            <a:p>
              <a:pPr defTabSz="914400">
                <a:defRPr/>
              </a:pPr>
              <a:r>
                <a:rPr lang="zh-CN" altLang="en-US" sz="2000" dirty="0">
                  <a:solidFill>
                    <a:prstClr val="white"/>
                  </a:solidFill>
                  <a:ea typeface="思源黑体 CN Regular" panose="020B0500000000000000" pitchFamily="34" charset="-122"/>
                  <a:sym typeface="Arial" panose="020B0604020202020204" pitchFamily="34" charset="0"/>
                </a:rPr>
                <a:t>战斗在抗击疫情第一线的青年突击队：</a:t>
              </a:r>
              <a:endParaRPr lang="zh-CN" altLang="en-US" sz="2000" dirty="0">
                <a:solidFill>
                  <a:prstClr val="white"/>
                </a:solidFill>
                <a:ea typeface="思源黑体 CN Regular" panose="020B0500000000000000" pitchFamily="34" charset="-122"/>
                <a:sym typeface="Arial" panose="020B0604020202020204" pitchFamily="34" charset="0"/>
              </a:endParaRPr>
            </a:p>
          </p:txBody>
        </p:sp>
        <p:sp>
          <p:nvSpPr>
            <p:cNvPr id="8" name="矩形 7"/>
            <p:cNvSpPr/>
            <p:nvPr/>
          </p:nvSpPr>
          <p:spPr>
            <a:xfrm>
              <a:off x="776088" y="1647825"/>
              <a:ext cx="7155337" cy="553085"/>
            </a:xfrm>
            <a:prstGeom prst="rect">
              <a:avLst/>
            </a:prstGeom>
          </p:spPr>
          <p:txBody>
            <a:bodyPr wrap="square">
              <a:spAutoFit/>
            </a:bodyPr>
            <a:lstStyle/>
            <a:p>
              <a:pPr defTabSz="914400">
                <a:lnSpc>
                  <a:spcPct val="150000"/>
                </a:lnSpc>
                <a:defRPr/>
              </a:pPr>
              <a:endParaRPr lang="zh-CN" altLang="en-US" sz="2000" dirty="0">
                <a:solidFill>
                  <a:prstClr val="white"/>
                </a:solidFill>
                <a:ea typeface="思源黑体 CN Regular" panose="020B0500000000000000" pitchFamily="34" charset="-122"/>
                <a:sym typeface="Arial" panose="020B0604020202020204" pitchFamily="34" charset="0"/>
              </a:endParaRPr>
            </a:p>
          </p:txBody>
        </p:sp>
      </p:grpSp>
      <p:sp>
        <p:nvSpPr>
          <p:cNvPr id="9" name="PA-102271"/>
          <p:cNvSpPr/>
          <p:nvPr>
            <p:custDataLst>
              <p:tags r:id="rId2"/>
            </p:custDataLst>
          </p:nvPr>
        </p:nvSpPr>
        <p:spPr>
          <a:xfrm>
            <a:off x="219710" y="2921635"/>
            <a:ext cx="7512050" cy="1014730"/>
          </a:xfrm>
          <a:prstGeom prst="rect">
            <a:avLst/>
          </a:prstGeom>
        </p:spPr>
        <p:txBody>
          <a:bodyPr wrap="square">
            <a:spAutoFit/>
          </a:bodyPr>
          <a:lstStyle/>
          <a:p>
            <a:pPr defTabSz="914400">
              <a:lnSpc>
                <a:spcPct val="150000"/>
              </a:lnSpc>
              <a:defRPr/>
            </a:pPr>
            <a:r>
              <a:rPr lang="zh-CN" altLang="en-US" sz="2000" dirty="0">
                <a:solidFill>
                  <a:prstClr val="black"/>
                </a:solidFill>
                <a:ea typeface="思源黑体 CN Regular" panose="020B0500000000000000" pitchFamily="34" charset="-122"/>
                <a:sym typeface="Arial" panose="020B0604020202020204" pitchFamily="34" charset="0"/>
              </a:rPr>
              <a:t>青年突击队是在上世纪五十年带开始广泛组建的以共青团为政治骨干和主体的队伍，常见于</a:t>
            </a:r>
            <a:r>
              <a:rPr lang="en-US" altLang="zh-CN" sz="2000" dirty="0">
                <a:solidFill>
                  <a:prstClr val="black"/>
                </a:solidFill>
                <a:ea typeface="思源黑体 CN Regular" panose="020B0500000000000000" pitchFamily="34" charset="-122"/>
                <a:sym typeface="Arial" panose="020B0604020202020204" pitchFamily="34" charset="0"/>
              </a:rPr>
              <a:t>“</a:t>
            </a:r>
            <a:r>
              <a:rPr lang="zh-CN" altLang="en-US" sz="2000" dirty="0">
                <a:solidFill>
                  <a:prstClr val="black"/>
                </a:solidFill>
                <a:ea typeface="思源黑体 CN Regular" panose="020B0500000000000000" pitchFamily="34" charset="-122"/>
                <a:sym typeface="Arial" panose="020B0604020202020204" pitchFamily="34" charset="0"/>
              </a:rPr>
              <a:t>急，难，险，重，新</a:t>
            </a:r>
            <a:r>
              <a:rPr lang="en-US" altLang="zh-CN" sz="2000" dirty="0">
                <a:solidFill>
                  <a:prstClr val="black"/>
                </a:solidFill>
                <a:ea typeface="思源黑体 CN Regular" panose="020B0500000000000000" pitchFamily="34" charset="-122"/>
                <a:sym typeface="Arial" panose="020B0604020202020204" pitchFamily="34" charset="0"/>
              </a:rPr>
              <a:t>”</a:t>
            </a:r>
            <a:r>
              <a:rPr lang="zh-CN" altLang="en-US" sz="2000" dirty="0">
                <a:solidFill>
                  <a:prstClr val="black"/>
                </a:solidFill>
                <a:ea typeface="思源黑体 CN Regular" panose="020B0500000000000000" pitchFamily="34" charset="-122"/>
                <a:sym typeface="Arial" panose="020B0604020202020204" pitchFamily="34" charset="0"/>
              </a:rPr>
              <a:t>的任务现场</a:t>
            </a:r>
            <a:endParaRPr lang="zh-CN" altLang="en-US" sz="2000" dirty="0">
              <a:solidFill>
                <a:prstClr val="black"/>
              </a:solidFill>
              <a:ea typeface="思源黑体 CN Regular" panose="020B0500000000000000" pitchFamily="34" charset="-122"/>
              <a:sym typeface="Arial" panose="020B0604020202020204" pitchFamily="34" charset="0"/>
            </a:endParaRPr>
          </a:p>
        </p:txBody>
      </p:sp>
      <p:sp>
        <p:nvSpPr>
          <p:cNvPr id="5" name="文本框 4"/>
          <p:cNvSpPr txBox="1"/>
          <p:nvPr/>
        </p:nvSpPr>
        <p:spPr>
          <a:xfrm>
            <a:off x="297815" y="4648200"/>
            <a:ext cx="7211695" cy="1322070"/>
          </a:xfrm>
          <a:prstGeom prst="rect">
            <a:avLst/>
          </a:prstGeom>
          <a:noFill/>
        </p:spPr>
        <p:txBody>
          <a:bodyPr wrap="square" rtlCol="0">
            <a:spAutoFit/>
          </a:bodyPr>
          <a:p>
            <a:r>
              <a:rPr lang="zh-CN" altLang="en-US" sz="2000">
                <a:latin typeface="方正粗黑宋简体" panose="02000000000000000000" charset="-122"/>
                <a:ea typeface="方正粗黑宋简体" panose="02000000000000000000" charset="-122"/>
                <a:cs typeface="方正粗黑宋简体" panose="02000000000000000000" charset="-122"/>
              </a:rPr>
              <a:t>全国5.2万余支青年突击队、111.8万余名团员青年迅速集结，在疫情防控各个领域勇当先锋，敢打头阵，为抗击病魔贡献青春力量。在火神山，雷神山等抗疫战线上我们能够经常看见他们的身影</a:t>
            </a:r>
            <a:endParaRPr lang="zh-CN" altLang="en-US" sz="2000">
              <a:latin typeface="方正粗黑宋简体" panose="02000000000000000000" charset="-122"/>
              <a:ea typeface="方正粗黑宋简体" panose="02000000000000000000" charset="-122"/>
              <a:cs typeface="方正粗黑宋简体" panose="02000000000000000000" charset="-122"/>
            </a:endParaRPr>
          </a:p>
        </p:txBody>
      </p:sp>
      <p:pic>
        <p:nvPicPr>
          <p:cNvPr id="11" name="图片 10" descr="MAIN202002101039000381626711531"/>
          <p:cNvPicPr>
            <a:picLocks noChangeAspect="1"/>
          </p:cNvPicPr>
          <p:nvPr/>
        </p:nvPicPr>
        <p:blipFill>
          <a:blip r:embed="rId3"/>
          <a:stretch>
            <a:fillRect/>
          </a:stretch>
        </p:blipFill>
        <p:spPr>
          <a:xfrm>
            <a:off x="7976870" y="642620"/>
            <a:ext cx="3993515" cy="4595495"/>
          </a:xfrm>
          <a:prstGeom prst="rect">
            <a:avLst/>
          </a:prstGeom>
        </p:spPr>
      </p:pic>
      <p:sp>
        <p:nvSpPr>
          <p:cNvPr id="12" name="文本框 11"/>
          <p:cNvSpPr txBox="1"/>
          <p:nvPr/>
        </p:nvSpPr>
        <p:spPr>
          <a:xfrm>
            <a:off x="8199120" y="5584825"/>
            <a:ext cx="3548380" cy="645160"/>
          </a:xfrm>
          <a:prstGeom prst="rect">
            <a:avLst/>
          </a:prstGeom>
          <a:noFill/>
        </p:spPr>
        <p:txBody>
          <a:bodyPr wrap="square" rtlCol="0">
            <a:spAutoFit/>
          </a:bodyPr>
          <a:p>
            <a:pPr algn="ctr"/>
            <a:r>
              <a:rPr lang="zh-CN" altLang="en-US"/>
              <a:t>火神山医院建设工地，青年工程师李运佐参与机电配合</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4" grpId="0" bldLvl="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2" name="组合 31"/>
          <p:cNvGrpSpPr/>
          <p:nvPr/>
        </p:nvGrpSpPr>
        <p:grpSpPr>
          <a:xfrm>
            <a:off x="379730" y="464185"/>
            <a:ext cx="7065645" cy="1606238"/>
            <a:chOff x="845223" y="3382852"/>
            <a:chExt cx="7994860" cy="1562121"/>
          </a:xfrm>
        </p:grpSpPr>
        <p:sp>
          <p:nvSpPr>
            <p:cNvPr id="33" name="PA-102225"/>
            <p:cNvSpPr/>
            <p:nvPr>
              <p:custDataLst>
                <p:tags r:id="rId1"/>
              </p:custDataLst>
            </p:nvPr>
          </p:nvSpPr>
          <p:spPr>
            <a:xfrm>
              <a:off x="845223" y="3382852"/>
              <a:ext cx="7994860" cy="1561807"/>
            </a:xfrm>
            <a:prstGeom prst="rect">
              <a:avLst/>
            </a:prstGeom>
            <a:solidFill>
              <a:srgbClr val="C00000"/>
            </a:solidFill>
            <a:ln w="12700" cap="flat" cmpd="sng" algn="ctr">
              <a:solidFill>
                <a:srgbClr val="CE1040"/>
              </a:solidFill>
              <a:prstDash val="solid"/>
              <a:miter lim="800000"/>
            </a:ln>
            <a:effectLst/>
          </p:spPr>
          <p:txBody>
            <a:bodyPr rtlCol="0" anchor="ctr"/>
            <a:lstStyle/>
            <a:p>
              <a:pPr algn="ctr">
                <a:defRPr/>
              </a:pPr>
              <a:endParaRPr lang="zh-CN" altLang="en-US" kern="0">
                <a:solidFill>
                  <a:prstClr val="white"/>
                </a:solidFill>
                <a:ea typeface="思源黑体 CN Regular" panose="020B0500000000000000" pitchFamily="34" charset="-122"/>
                <a:cs typeface="+mn-ea"/>
                <a:sym typeface="Arial" panose="020B0604020202020204" pitchFamily="34" charset="0"/>
              </a:endParaRPr>
            </a:p>
          </p:txBody>
        </p:sp>
        <p:sp>
          <p:nvSpPr>
            <p:cNvPr id="39" name="PA-102226"/>
            <p:cNvSpPr/>
            <p:nvPr>
              <p:custDataLst>
                <p:tags r:id="rId2"/>
              </p:custDataLst>
            </p:nvPr>
          </p:nvSpPr>
          <p:spPr>
            <a:xfrm>
              <a:off x="1035760" y="3539409"/>
              <a:ext cx="7804323" cy="1405564"/>
            </a:xfrm>
            <a:prstGeom prst="rect">
              <a:avLst/>
            </a:prstGeom>
          </p:spPr>
          <p:txBody>
            <a:bodyPr wrap="square">
              <a:spAutoFit/>
            </a:bodyPr>
            <a:lstStyle/>
            <a:p>
              <a:pPr algn="l">
                <a:defRPr/>
              </a:pPr>
              <a:r>
                <a:rPr lang="zh-CN" altLang="en-US" sz="4400" dirty="0">
                  <a:solidFill>
                    <a:prstClr val="white"/>
                  </a:solidFill>
                  <a:ea typeface="思源黑体 CN Regular" panose="020B0500000000000000" pitchFamily="34" charset="-122"/>
                  <a:cs typeface="+mn-ea"/>
                  <a:sym typeface="Arial" panose="020B0604020202020204" pitchFamily="34" charset="0"/>
                </a:rPr>
                <a:t>青年志愿者</a:t>
              </a:r>
              <a:endParaRPr lang="zh-CN" altLang="en-US" sz="4400" dirty="0">
                <a:solidFill>
                  <a:prstClr val="white"/>
                </a:solidFill>
                <a:ea typeface="思源黑体 CN Regular" panose="020B0500000000000000" pitchFamily="34" charset="-122"/>
                <a:cs typeface="+mn-ea"/>
                <a:sym typeface="Arial" panose="020B0604020202020204" pitchFamily="34" charset="0"/>
              </a:endParaRPr>
            </a:p>
            <a:p>
              <a:pPr algn="l">
                <a:defRPr/>
              </a:pPr>
              <a:r>
                <a:rPr lang="en-US" altLang="zh-CN" sz="4400" dirty="0">
                  <a:solidFill>
                    <a:prstClr val="white"/>
                  </a:solidFill>
                  <a:ea typeface="思源黑体 CN Regular" panose="020B0500000000000000" pitchFamily="34" charset="-122"/>
                  <a:cs typeface="+mn-ea"/>
                  <a:sym typeface="Arial" panose="020B0604020202020204" pitchFamily="34" charset="0"/>
                </a:rPr>
                <a:t>                   </a:t>
              </a:r>
              <a:r>
                <a:rPr lang="en-US" altLang="zh-CN" sz="3600" dirty="0">
                  <a:solidFill>
                    <a:prstClr val="white"/>
                  </a:solidFill>
                  <a:ea typeface="思源黑体 CN Regular" panose="020B0500000000000000" pitchFamily="34" charset="-122"/>
                  <a:cs typeface="+mn-ea"/>
                  <a:sym typeface="Arial" panose="020B0604020202020204" pitchFamily="34" charset="0"/>
                </a:rPr>
                <a:t>—</a:t>
              </a:r>
              <a:r>
                <a:rPr lang="zh-CN" altLang="en-US" sz="3600" dirty="0">
                  <a:solidFill>
                    <a:prstClr val="white"/>
                  </a:solidFill>
                  <a:ea typeface="思源黑体 CN Regular" panose="020B0500000000000000" pitchFamily="34" charset="-122"/>
                  <a:cs typeface="+mn-ea"/>
                  <a:sym typeface="Arial" panose="020B0604020202020204" pitchFamily="34" charset="0"/>
                </a:rPr>
                <a:t>可敬的青年队伍</a:t>
              </a:r>
              <a:endParaRPr lang="zh-CN" altLang="en-US" sz="3600" dirty="0">
                <a:solidFill>
                  <a:prstClr val="white"/>
                </a:solidFill>
                <a:ea typeface="思源黑体 CN Regular" panose="020B0500000000000000" pitchFamily="34" charset="-122"/>
                <a:cs typeface="+mn-ea"/>
                <a:sym typeface="Arial" panose="020B0604020202020204" pitchFamily="34" charset="0"/>
              </a:endParaRPr>
            </a:p>
          </p:txBody>
        </p:sp>
      </p:grpSp>
      <p:grpSp>
        <p:nvGrpSpPr>
          <p:cNvPr id="41" name="组合 40"/>
          <p:cNvGrpSpPr/>
          <p:nvPr/>
        </p:nvGrpSpPr>
        <p:grpSpPr>
          <a:xfrm>
            <a:off x="379865" y="2534287"/>
            <a:ext cx="4948834" cy="1431871"/>
            <a:chOff x="871870" y="1053385"/>
            <a:chExt cx="5121042" cy="1446285"/>
          </a:xfrm>
        </p:grpSpPr>
        <p:sp>
          <p:nvSpPr>
            <p:cNvPr id="43" name="平行四边形 42"/>
            <p:cNvSpPr/>
            <p:nvPr/>
          </p:nvSpPr>
          <p:spPr>
            <a:xfrm>
              <a:off x="871870" y="1053385"/>
              <a:ext cx="5121042" cy="637953"/>
            </a:xfrm>
            <a:prstGeom prst="rect">
              <a:avLst/>
            </a:prstGeom>
            <a:solidFill>
              <a:srgbClr val="C00000"/>
            </a:solidFill>
            <a:ln w="12700" cap="flat" cmpd="sng" algn="ctr">
              <a:noFill/>
              <a:prstDash val="solid"/>
              <a:miter lim="800000"/>
            </a:ln>
            <a:effectLst/>
          </p:spPr>
          <p:txBody>
            <a:bodyPr rtlCol="0" anchor="ctr"/>
            <a:lstStyle/>
            <a:p>
              <a:pPr algn="ctr">
                <a:defRPr/>
              </a:pPr>
              <a:r>
                <a:rPr lang="zh-CN" altLang="en-US" kern="0">
                  <a:solidFill>
                    <a:prstClr val="white"/>
                  </a:solidFill>
                  <a:ea typeface="思源黑体 CN Regular" panose="020B0500000000000000" pitchFamily="34" charset="-122"/>
                  <a:sym typeface="Arial" panose="020B0604020202020204" pitchFamily="34" charset="0"/>
                </a:rPr>
                <a:t>不负总书记勉励，弘扬志愿精神</a:t>
              </a:r>
              <a:endParaRPr lang="zh-CN" altLang="en-US" kern="0">
                <a:solidFill>
                  <a:prstClr val="white"/>
                </a:solidFill>
                <a:ea typeface="思源黑体 CN Regular" panose="020B0500000000000000" pitchFamily="34" charset="-122"/>
                <a:sym typeface="Arial" panose="020B0604020202020204" pitchFamily="34" charset="0"/>
              </a:endParaRPr>
            </a:p>
          </p:txBody>
        </p:sp>
        <p:sp>
          <p:nvSpPr>
            <p:cNvPr id="44" name="矩形 43"/>
            <p:cNvSpPr/>
            <p:nvPr/>
          </p:nvSpPr>
          <p:spPr>
            <a:xfrm>
              <a:off x="2080261" y="1941017"/>
              <a:ext cx="320663" cy="558653"/>
            </a:xfrm>
            <a:prstGeom prst="rect">
              <a:avLst/>
            </a:prstGeom>
          </p:spPr>
          <p:txBody>
            <a:bodyPr wrap="none">
              <a:spAutoFit/>
            </a:bodyPr>
            <a:lstStyle/>
            <a:p>
              <a:pPr>
                <a:defRPr/>
              </a:pPr>
              <a:endParaRPr lang="zh-CN" altLang="en-US" sz="3000" kern="0" dirty="0">
                <a:solidFill>
                  <a:prstClr val="white"/>
                </a:solidFill>
                <a:ea typeface="思源黑体 CN Regular" panose="020B0500000000000000" pitchFamily="34" charset="-122"/>
                <a:sym typeface="Arial" panose="020B0604020202020204" pitchFamily="34" charset="0"/>
              </a:endParaRPr>
            </a:p>
          </p:txBody>
        </p:sp>
      </p:grpSp>
      <p:sp>
        <p:nvSpPr>
          <p:cNvPr id="45" name="矩形 44"/>
          <p:cNvSpPr/>
          <p:nvPr/>
        </p:nvSpPr>
        <p:spPr>
          <a:xfrm>
            <a:off x="379730" y="3703955"/>
            <a:ext cx="7065645" cy="598805"/>
          </a:xfrm>
          <a:prstGeom prst="rect">
            <a:avLst/>
          </a:prstGeom>
        </p:spPr>
        <p:txBody>
          <a:bodyPr wrap="square">
            <a:spAutoFit/>
          </a:bodyPr>
          <a:lstStyle/>
          <a:p>
            <a:pPr defTabSz="914400">
              <a:lnSpc>
                <a:spcPct val="150000"/>
              </a:lnSpc>
              <a:defRPr/>
            </a:pPr>
            <a:r>
              <a:rPr lang="zh-CN" altLang="en-US" sz="2200" dirty="0">
                <a:solidFill>
                  <a:prstClr val="black"/>
                </a:solidFill>
                <a:ea typeface="思源黑体 CN Regular" panose="020B0500000000000000" pitchFamily="34" charset="-122"/>
                <a:sym typeface="Arial" panose="020B0604020202020204" pitchFamily="34" charset="0"/>
              </a:rPr>
              <a:t>他们用实际行动践行着奉献、友爱、互助、进步的精神</a:t>
            </a:r>
            <a:endParaRPr lang="zh-CN" altLang="en-US" sz="2200" dirty="0">
              <a:solidFill>
                <a:prstClr val="black"/>
              </a:solidFill>
              <a:ea typeface="思源黑体 CN Regular" panose="020B0500000000000000" pitchFamily="34" charset="-122"/>
              <a:sym typeface="Arial" panose="020B0604020202020204" pitchFamily="34" charset="0"/>
            </a:endParaRPr>
          </a:p>
        </p:txBody>
      </p:sp>
      <p:sp>
        <p:nvSpPr>
          <p:cNvPr id="46" name="矩形 45"/>
          <p:cNvSpPr/>
          <p:nvPr/>
        </p:nvSpPr>
        <p:spPr>
          <a:xfrm>
            <a:off x="548227" y="4442217"/>
            <a:ext cx="10505216" cy="1476375"/>
          </a:xfrm>
          <a:prstGeom prst="rect">
            <a:avLst/>
          </a:prstGeom>
        </p:spPr>
        <p:txBody>
          <a:bodyPr wrap="square">
            <a:spAutoFit/>
          </a:bodyPr>
          <a:lstStyle/>
          <a:p>
            <a:pPr defTabSz="914400">
              <a:lnSpc>
                <a:spcPct val="150000"/>
              </a:lnSpc>
              <a:defRPr/>
            </a:pPr>
            <a:r>
              <a:rPr lang="zh-CN" altLang="en-US" sz="2000" dirty="0">
                <a:solidFill>
                  <a:prstClr val="black"/>
                </a:solidFill>
                <a:ea typeface="思源黑体 CN Regular" panose="020B0500000000000000" pitchFamily="34" charset="-122"/>
                <a:sym typeface="Arial" panose="020B0604020202020204" pitchFamily="34" charset="0"/>
              </a:rPr>
              <a:t>在疫情防控阻击战攻坚期，青年志愿者们勇于承担责任，乐于承担，无私奉献。在广州南站为来往的乘客测量体温，在医院发放药品，在后方搬运物资，在企业车间协助生产，在网络平台提供心理咨询服务。这些志愿者真正的体现了青年人的责任与担当！</a:t>
            </a:r>
            <a:endParaRPr lang="zh-CN" altLang="en-US" sz="2000" b="1" dirty="0">
              <a:solidFill>
                <a:srgbClr val="C00000"/>
              </a:solidFill>
              <a:ea typeface="思源黑体 CN Regular" panose="020B0500000000000000" pitchFamily="34" charset="-122"/>
              <a:sym typeface="Arial" panose="020B0604020202020204" pitchFamily="34" charset="0"/>
            </a:endParaRPr>
          </a:p>
        </p:txBody>
      </p:sp>
      <p:pic>
        <p:nvPicPr>
          <p:cNvPr id="10" name="图形 18" descr="用户"/>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39211" y="625674"/>
            <a:ext cx="914400" cy="914400"/>
          </a:xfrm>
          <a:prstGeom prst="rect">
            <a:avLst/>
          </a:prstGeom>
        </p:spPr>
      </p:pic>
      <p:pic>
        <p:nvPicPr>
          <p:cNvPr id="3" name="图片 2"/>
          <p:cNvPicPr>
            <a:picLocks noChangeAspect="1"/>
          </p:cNvPicPr>
          <p:nvPr/>
        </p:nvPicPr>
        <p:blipFill>
          <a:blip r:embed="rId5"/>
          <a:stretch>
            <a:fillRect/>
          </a:stretch>
        </p:blipFill>
        <p:spPr>
          <a:xfrm>
            <a:off x="7548245" y="464185"/>
            <a:ext cx="4529455" cy="3356610"/>
          </a:xfrm>
          <a:prstGeom prst="rect">
            <a:avLst/>
          </a:prstGeom>
        </p:spPr>
      </p:pic>
      <p:sp>
        <p:nvSpPr>
          <p:cNvPr id="4" name="文本框 3"/>
          <p:cNvSpPr txBox="1"/>
          <p:nvPr/>
        </p:nvSpPr>
        <p:spPr>
          <a:xfrm>
            <a:off x="7542530" y="3966210"/>
            <a:ext cx="4522470" cy="368300"/>
          </a:xfrm>
          <a:prstGeom prst="rect">
            <a:avLst/>
          </a:prstGeom>
          <a:noFill/>
        </p:spPr>
        <p:txBody>
          <a:bodyPr wrap="square" rtlCol="0">
            <a:spAutoFit/>
          </a:bodyPr>
          <a:p>
            <a:pPr algn="ctr"/>
            <a:r>
              <a:rPr lang="zh-CN" altLang="en-US"/>
              <a:t>广西南宁志愿者搬运抗议物资</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strips(downLeft)">
                                      <p:cBhvr>
                                        <p:cTn id="11" dur="500"/>
                                        <p:tgtEl>
                                          <p:spTgt spid="4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500"/>
                                        <p:tgtEl>
                                          <p:spTgt spid="41"/>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1000"/>
                                        <p:tgtEl>
                                          <p:spTgt spid="46"/>
                                        </p:tgtEl>
                                      </p:cBhvr>
                                    </p:animEffect>
                                    <p:anim calcmode="lin" valueType="num">
                                      <p:cBhvr>
                                        <p:cTn id="20" dur="1000" fill="hold"/>
                                        <p:tgtEl>
                                          <p:spTgt spid="46"/>
                                        </p:tgtEl>
                                        <p:attrNameLst>
                                          <p:attrName>ppt_x</p:attrName>
                                        </p:attrNameLst>
                                      </p:cBhvr>
                                      <p:tavLst>
                                        <p:tav tm="0">
                                          <p:val>
                                            <p:strVal val="#ppt_x"/>
                                          </p:val>
                                        </p:tav>
                                        <p:tav tm="100000">
                                          <p:val>
                                            <p:strVal val="#ppt_x"/>
                                          </p:val>
                                        </p:tav>
                                      </p:tavLst>
                                    </p:anim>
                                    <p:anim calcmode="lin" valueType="num">
                                      <p:cBhvr>
                                        <p:cTn id="2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矩形 12"/>
          <p:cNvSpPr/>
          <p:nvPr/>
        </p:nvSpPr>
        <p:spPr>
          <a:xfrm>
            <a:off x="141605" y="267335"/>
            <a:ext cx="9728200" cy="1422400"/>
          </a:xfrm>
          <a:prstGeom prst="rect">
            <a:avLst/>
          </a:prstGeom>
          <a:solidFill>
            <a:srgbClr val="C00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fontAlgn="base">
              <a:spcBef>
                <a:spcPct val="0"/>
              </a:spcBef>
              <a:spcAft>
                <a:spcPct val="0"/>
              </a:spcAft>
              <a:defRPr/>
            </a:pPr>
            <a:endParaRPr lang="zh-CN" altLang="en-US" sz="5000" kern="0">
              <a:solidFill>
                <a:srgbClr val="FFF9EF"/>
              </a:solidFill>
              <a:ea typeface="思源黑体 CN Regular" panose="020B0500000000000000" pitchFamily="34" charset="-122"/>
              <a:cs typeface="+mn-ea"/>
              <a:sym typeface="Arial" panose="020B0604020202020204" pitchFamily="34" charset="0"/>
            </a:endParaRPr>
          </a:p>
        </p:txBody>
      </p:sp>
      <p:sp>
        <p:nvSpPr>
          <p:cNvPr id="15" name="矩形 14"/>
          <p:cNvSpPr/>
          <p:nvPr/>
        </p:nvSpPr>
        <p:spPr>
          <a:xfrm>
            <a:off x="141605" y="267335"/>
            <a:ext cx="9728200" cy="1753235"/>
          </a:xfrm>
          <a:prstGeom prst="rect">
            <a:avLst/>
          </a:prstGeom>
        </p:spPr>
        <p:txBody>
          <a:bodyPr wrap="square">
            <a:spAutoFit/>
          </a:bodyPr>
          <a:lstStyle/>
          <a:p>
            <a:pPr>
              <a:defRPr/>
            </a:pPr>
            <a:r>
              <a:rPr lang="zh-CN" altLang="en-US" sz="4000" b="1" kern="0" dirty="0">
                <a:solidFill>
                  <a:prstClr val="white"/>
                </a:solidFill>
                <a:ea typeface="思源黑体 CN Regular" panose="020B0500000000000000" pitchFamily="34" charset="-122"/>
                <a:cs typeface="+mn-ea"/>
                <a:sym typeface="Arial" panose="020B0604020202020204" pitchFamily="34" charset="0"/>
              </a:rPr>
              <a:t>主席对青年人的期望和要求</a:t>
            </a:r>
            <a:endParaRPr lang="zh-CN" altLang="en-US" sz="4000" b="1" kern="0" dirty="0">
              <a:solidFill>
                <a:prstClr val="white"/>
              </a:solidFill>
              <a:ea typeface="思源黑体 CN Regular" panose="020B0500000000000000" pitchFamily="34" charset="-122"/>
              <a:cs typeface="+mn-ea"/>
              <a:sym typeface="Arial" panose="020B0604020202020204" pitchFamily="34" charset="0"/>
            </a:endParaRPr>
          </a:p>
          <a:p>
            <a:pPr>
              <a:defRPr/>
            </a:pPr>
            <a:r>
              <a:rPr lang="zh-CN" altLang="en-US" sz="2800" b="1" kern="0" dirty="0">
                <a:solidFill>
                  <a:prstClr val="white"/>
                </a:solidFill>
                <a:ea typeface="思源黑体 CN Regular" panose="020B0500000000000000" pitchFamily="34" charset="-122"/>
                <a:cs typeface="+mn-ea"/>
                <a:sym typeface="Arial" panose="020B0604020202020204" pitchFamily="34" charset="0"/>
              </a:rPr>
              <a:t>                                 </a:t>
            </a:r>
            <a:r>
              <a:rPr lang="en-US" altLang="zh-CN" sz="2800" b="1" kern="0" dirty="0">
                <a:solidFill>
                  <a:prstClr val="white"/>
                </a:solidFill>
                <a:ea typeface="思源黑体 CN Regular" panose="020B0500000000000000" pitchFamily="34" charset="-122"/>
                <a:cs typeface="+mn-ea"/>
                <a:sym typeface="Arial" panose="020B0604020202020204" pitchFamily="34" charset="0"/>
              </a:rPr>
              <a:t>——</a:t>
            </a:r>
            <a:r>
              <a:rPr lang="zh-CN" altLang="en-US" sz="2800" b="1" kern="0" dirty="0">
                <a:solidFill>
                  <a:prstClr val="white"/>
                </a:solidFill>
                <a:ea typeface="思源黑体 CN Regular" panose="020B0500000000000000" pitchFamily="34" charset="-122"/>
                <a:cs typeface="+mn-ea"/>
                <a:sym typeface="Arial" panose="020B0604020202020204" pitchFamily="34" charset="0"/>
              </a:rPr>
              <a:t>青年兴则国家兴，青年强则国家强</a:t>
            </a:r>
            <a:endParaRPr lang="zh-CN" altLang="en-US" sz="4000" b="1" kern="0" dirty="0">
              <a:solidFill>
                <a:prstClr val="white"/>
              </a:solidFill>
              <a:ea typeface="思源黑体 CN Regular" panose="020B0500000000000000" pitchFamily="34" charset="-122"/>
              <a:cs typeface="+mn-ea"/>
              <a:sym typeface="Arial" panose="020B0604020202020204" pitchFamily="34" charset="0"/>
            </a:endParaRPr>
          </a:p>
          <a:p>
            <a:pPr>
              <a:defRPr/>
            </a:pPr>
            <a:endParaRPr lang="zh-CN" altLang="en-US" sz="4000" b="1" kern="0" dirty="0">
              <a:solidFill>
                <a:prstClr val="white"/>
              </a:solidFill>
              <a:ea typeface="思源黑体 CN Regular" panose="020B0500000000000000" pitchFamily="34" charset="-122"/>
              <a:cs typeface="+mn-ea"/>
              <a:sym typeface="Arial" panose="020B0604020202020204" pitchFamily="34" charset="0"/>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066530" y="2540635"/>
            <a:ext cx="4320540" cy="3599815"/>
          </a:xfrm>
          <a:prstGeom prst="rect">
            <a:avLst/>
          </a:prstGeom>
        </p:spPr>
      </p:pic>
      <p:sp>
        <p:nvSpPr>
          <p:cNvPr id="8" name="PA_圆角矩形 12"/>
          <p:cNvSpPr>
            <a:spLocks noChangeAspect="1"/>
          </p:cNvSpPr>
          <p:nvPr>
            <p:custDataLst>
              <p:tags r:id="rId2"/>
            </p:custDataLst>
          </p:nvPr>
        </p:nvSpPr>
        <p:spPr>
          <a:xfrm>
            <a:off x="350520" y="2108200"/>
            <a:ext cx="432435" cy="432435"/>
          </a:xfrm>
          <a:prstGeom prst="roundRect">
            <a:avLst>
              <a:gd name="adj" fmla="val 50000"/>
            </a:avLst>
          </a:prstGeom>
          <a:solidFill>
            <a:srgbClr val="C00000"/>
          </a:solidFill>
          <a:ln w="63500" cap="flat" cmpd="sng" algn="ctr">
            <a:solidFill>
              <a:srgbClr val="C00000">
                <a:alpha val="3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srgbClr val="FCFCFC"/>
                </a:solidFill>
                <a:effectLst/>
                <a:uLnTx/>
                <a:uFillTx/>
                <a:latin typeface="Arial" panose="020B0604020202020204"/>
                <a:ea typeface="思源黑体 CN Regular" panose="020B0500000000000000" pitchFamily="34" charset="-122"/>
                <a:cs typeface="+mn-ea"/>
                <a:sym typeface="Arial" panose="020B0604020202020204" pitchFamily="34" charset="0"/>
              </a:rPr>
              <a:t>1</a:t>
            </a:r>
            <a:endParaRPr kumimoji="0" lang="zh-CN" altLang="en-US" sz="2000" b="0" i="0" u="none" strike="noStrike" kern="0" cap="none" spc="0" normalizeH="0" baseline="0" noProof="0" dirty="0">
              <a:ln>
                <a:noFill/>
              </a:ln>
              <a:solidFill>
                <a:srgbClr val="FCFCFC"/>
              </a:solidFill>
              <a:effectLst/>
              <a:uLnTx/>
              <a:uFillTx/>
              <a:latin typeface="Arial" panose="020B0604020202020204"/>
              <a:ea typeface="思源黑体 CN Regular" panose="020B0500000000000000" pitchFamily="34" charset="-122"/>
              <a:cs typeface="+mn-ea"/>
              <a:sym typeface="Arial" panose="020B0604020202020204" pitchFamily="34" charset="0"/>
            </a:endParaRPr>
          </a:p>
        </p:txBody>
      </p:sp>
      <p:cxnSp>
        <p:nvCxnSpPr>
          <p:cNvPr id="9" name="直接连接符 8"/>
          <p:cNvCxnSpPr/>
          <p:nvPr/>
        </p:nvCxnSpPr>
        <p:spPr>
          <a:xfrm>
            <a:off x="566839" y="2540565"/>
            <a:ext cx="0" cy="3305317"/>
          </a:xfrm>
          <a:prstGeom prst="line">
            <a:avLst/>
          </a:prstGeom>
          <a:noFill/>
          <a:ln w="6350" cap="flat" cmpd="sng" algn="ctr">
            <a:solidFill>
              <a:srgbClr val="FF9500"/>
            </a:solidFill>
            <a:prstDash val="solid"/>
            <a:miter lim="800000"/>
          </a:ln>
          <a:effectLst/>
        </p:spPr>
      </p:cxnSp>
      <p:sp>
        <p:nvSpPr>
          <p:cNvPr id="10" name="PA_圆角矩形 12"/>
          <p:cNvSpPr>
            <a:spLocks noChangeAspect="1"/>
          </p:cNvSpPr>
          <p:nvPr>
            <p:custDataLst>
              <p:tags r:id="rId3"/>
            </p:custDataLst>
          </p:nvPr>
        </p:nvSpPr>
        <p:spPr>
          <a:xfrm>
            <a:off x="351155" y="3212465"/>
            <a:ext cx="432435" cy="432435"/>
          </a:xfrm>
          <a:prstGeom prst="roundRect">
            <a:avLst>
              <a:gd name="adj" fmla="val 50000"/>
            </a:avLst>
          </a:prstGeom>
          <a:solidFill>
            <a:srgbClr val="C00000"/>
          </a:solidFill>
          <a:ln w="63500" cap="flat" cmpd="sng" algn="ctr">
            <a:solidFill>
              <a:srgbClr val="C00000">
                <a:alpha val="30000"/>
              </a:srgbClr>
            </a:solidFill>
            <a:prstDash val="solid"/>
            <a:miter lim="800000"/>
          </a:ln>
          <a:effectLst/>
        </p:spPr>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srgbClr val="FCFCFC"/>
                </a:solidFill>
                <a:effectLst/>
                <a:uLnTx/>
                <a:uFillTx/>
                <a:latin typeface="Arial" panose="020B0604020202020204"/>
                <a:ea typeface="思源黑体 CN Regular" panose="020B0500000000000000" pitchFamily="34" charset="-122"/>
                <a:cs typeface="+mn-ea"/>
                <a:sym typeface="Arial" panose="020B0604020202020204" pitchFamily="34" charset="0"/>
              </a:rPr>
              <a:t>2</a:t>
            </a:r>
            <a:endParaRPr kumimoji="0" lang="en-US" altLang="zh-CN" sz="2000" b="0" i="0" u="none" strike="noStrike" kern="0" cap="none" spc="0" normalizeH="0" baseline="0" noProof="0" dirty="0">
              <a:ln>
                <a:noFill/>
              </a:ln>
              <a:solidFill>
                <a:srgbClr val="FCFCFC"/>
              </a:solidFill>
              <a:effectLst/>
              <a:uLnTx/>
              <a:uFillTx/>
              <a:latin typeface="Arial" panose="020B0604020202020204"/>
              <a:ea typeface="思源黑体 CN Regular" panose="020B0500000000000000" pitchFamily="34" charset="-122"/>
              <a:cs typeface="+mn-ea"/>
              <a:sym typeface="Arial" panose="020B0604020202020204" pitchFamily="34" charset="0"/>
            </a:endParaRPr>
          </a:p>
        </p:txBody>
      </p:sp>
      <p:sp>
        <p:nvSpPr>
          <p:cNvPr id="11" name="PA_圆角矩形 12"/>
          <p:cNvSpPr>
            <a:spLocks noChangeAspect="1"/>
          </p:cNvSpPr>
          <p:nvPr>
            <p:custDataLst>
              <p:tags r:id="rId4"/>
            </p:custDataLst>
          </p:nvPr>
        </p:nvSpPr>
        <p:spPr>
          <a:xfrm>
            <a:off x="350520" y="4089400"/>
            <a:ext cx="432435" cy="432435"/>
          </a:xfrm>
          <a:prstGeom prst="roundRect">
            <a:avLst>
              <a:gd name="adj" fmla="val 50000"/>
            </a:avLst>
          </a:prstGeom>
          <a:solidFill>
            <a:srgbClr val="C00000"/>
          </a:solidFill>
          <a:ln w="63500" cap="flat" cmpd="sng" algn="ctr">
            <a:solidFill>
              <a:srgbClr val="C00000">
                <a:alpha val="3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srgbClr val="FCFCFC"/>
                </a:solidFill>
                <a:effectLst/>
                <a:uLnTx/>
                <a:uFillTx/>
                <a:latin typeface="Arial" panose="020B0604020202020204"/>
                <a:ea typeface="思源黑体 CN Regular" panose="020B0500000000000000" pitchFamily="34" charset="-122"/>
                <a:cs typeface="+mn-ea"/>
                <a:sym typeface="Arial" panose="020B0604020202020204" pitchFamily="34" charset="0"/>
              </a:rPr>
              <a:t>3</a:t>
            </a:r>
            <a:endParaRPr kumimoji="0" lang="en-US" altLang="zh-CN" sz="2000" b="0" i="0" u="none" strike="noStrike" kern="0" cap="none" spc="0" normalizeH="0" baseline="0" noProof="0" dirty="0">
              <a:ln>
                <a:noFill/>
              </a:ln>
              <a:solidFill>
                <a:srgbClr val="FCFCFC"/>
              </a:solidFill>
              <a:effectLst/>
              <a:uLnTx/>
              <a:uFillTx/>
              <a:latin typeface="Arial" panose="020B0604020202020204"/>
              <a:ea typeface="思源黑体 CN Regular" panose="020B0500000000000000" pitchFamily="34" charset="-122"/>
              <a:cs typeface="+mn-ea"/>
              <a:sym typeface="Arial" panose="020B0604020202020204" pitchFamily="34" charset="0"/>
            </a:endParaRPr>
          </a:p>
        </p:txBody>
      </p:sp>
      <p:sp>
        <p:nvSpPr>
          <p:cNvPr id="12" name="PA_圆角矩形 12"/>
          <p:cNvSpPr>
            <a:spLocks noChangeAspect="1"/>
          </p:cNvSpPr>
          <p:nvPr>
            <p:custDataLst>
              <p:tags r:id="rId5"/>
            </p:custDataLst>
          </p:nvPr>
        </p:nvSpPr>
        <p:spPr>
          <a:xfrm>
            <a:off x="351155" y="5118735"/>
            <a:ext cx="432435" cy="432435"/>
          </a:xfrm>
          <a:prstGeom prst="roundRect">
            <a:avLst>
              <a:gd name="adj" fmla="val 50000"/>
            </a:avLst>
          </a:prstGeom>
          <a:solidFill>
            <a:srgbClr val="C00000"/>
          </a:solidFill>
          <a:ln w="63500" cap="flat" cmpd="sng" algn="ctr">
            <a:solidFill>
              <a:srgbClr val="C00000">
                <a:alpha val="3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srgbClr val="FCFCFC"/>
                </a:solidFill>
                <a:effectLst/>
                <a:uLnTx/>
                <a:uFillTx/>
                <a:latin typeface="Arial" panose="020B0604020202020204"/>
                <a:ea typeface="思源黑体 CN Regular" panose="020B0500000000000000" pitchFamily="34" charset="-122"/>
                <a:cs typeface="+mn-ea"/>
                <a:sym typeface="Arial" panose="020B0604020202020204" pitchFamily="34" charset="0"/>
              </a:rPr>
              <a:t>4</a:t>
            </a:r>
            <a:endParaRPr kumimoji="0" lang="en-US" altLang="zh-CN" sz="2000" b="0" i="0" u="none" strike="noStrike" kern="0" cap="none" spc="0" normalizeH="0" baseline="0" noProof="0" dirty="0">
              <a:ln>
                <a:noFill/>
              </a:ln>
              <a:solidFill>
                <a:srgbClr val="FCFCFC"/>
              </a:solidFill>
              <a:effectLst/>
              <a:uLnTx/>
              <a:uFillTx/>
              <a:latin typeface="Arial" panose="020B0604020202020204"/>
              <a:ea typeface="思源黑体 CN Regular" panose="020B0500000000000000" pitchFamily="34" charset="-122"/>
              <a:cs typeface="+mn-ea"/>
              <a:sym typeface="Arial" panose="020B0604020202020204" pitchFamily="34" charset="0"/>
            </a:endParaRPr>
          </a:p>
        </p:txBody>
      </p:sp>
      <p:sp>
        <p:nvSpPr>
          <p:cNvPr id="17" name="文本框 16"/>
          <p:cNvSpPr txBox="1"/>
          <p:nvPr/>
        </p:nvSpPr>
        <p:spPr>
          <a:xfrm>
            <a:off x="1312545" y="2066290"/>
            <a:ext cx="8796020" cy="368300"/>
          </a:xfrm>
          <a:prstGeom prst="rect">
            <a:avLst/>
          </a:prstGeom>
          <a:noFill/>
        </p:spPr>
        <p:txBody>
          <a:bodyPr wrap="square" rtlCol="0">
            <a:spAutoFit/>
          </a:bodyPr>
          <a:p>
            <a:endParaRPr lang="zh-CN" altLang="en-US"/>
          </a:p>
        </p:txBody>
      </p:sp>
      <p:sp>
        <p:nvSpPr>
          <p:cNvPr id="18" name="文本框 17"/>
          <p:cNvSpPr txBox="1"/>
          <p:nvPr/>
        </p:nvSpPr>
        <p:spPr>
          <a:xfrm>
            <a:off x="961390" y="2020570"/>
            <a:ext cx="8908415" cy="829945"/>
          </a:xfrm>
          <a:prstGeom prst="rect">
            <a:avLst/>
          </a:prstGeom>
          <a:solidFill>
            <a:srgbClr val="C00000"/>
          </a:solidFill>
        </p:spPr>
        <p:txBody>
          <a:bodyPr wrap="square" rtlCol="0">
            <a:spAutoFit/>
          </a:bodyPr>
          <a:p>
            <a:r>
              <a:rPr lang="zh-CN" altLang="en-US" sz="2400">
                <a:solidFill>
                  <a:schemeClr val="bg1"/>
                </a:solidFill>
              </a:rPr>
              <a:t>青年要保持出生牛犊不怕虎，越是艰难越向前的刚健勇毅，勇立时代潮头，争做时代先锋</a:t>
            </a:r>
            <a:endParaRPr lang="zh-CN" altLang="en-US" sz="2400">
              <a:solidFill>
                <a:schemeClr val="bg1"/>
              </a:solidFill>
            </a:endParaRPr>
          </a:p>
        </p:txBody>
      </p:sp>
      <p:sp>
        <p:nvSpPr>
          <p:cNvPr id="19" name="文本框 18"/>
          <p:cNvSpPr txBox="1"/>
          <p:nvPr/>
        </p:nvSpPr>
        <p:spPr>
          <a:xfrm>
            <a:off x="962025" y="3184525"/>
            <a:ext cx="8907780" cy="460375"/>
          </a:xfrm>
          <a:prstGeom prst="rect">
            <a:avLst/>
          </a:prstGeom>
          <a:solidFill>
            <a:srgbClr val="C00000"/>
          </a:solidFill>
        </p:spPr>
        <p:txBody>
          <a:bodyPr wrap="square" rtlCol="0">
            <a:spAutoFit/>
          </a:bodyPr>
          <a:p>
            <a:r>
              <a:rPr lang="zh-CN" altLang="en-US" sz="2400">
                <a:solidFill>
                  <a:schemeClr val="bg1"/>
                </a:solidFill>
              </a:rPr>
              <a:t>青年时代，选择吃苦也就选择了收获，选择奉献也就选择了高尚</a:t>
            </a:r>
            <a:endParaRPr lang="zh-CN" altLang="en-US" sz="2400">
              <a:solidFill>
                <a:schemeClr val="bg1"/>
              </a:solidFill>
            </a:endParaRPr>
          </a:p>
        </p:txBody>
      </p:sp>
      <p:sp>
        <p:nvSpPr>
          <p:cNvPr id="20" name="文本框 19"/>
          <p:cNvSpPr txBox="1"/>
          <p:nvPr/>
        </p:nvSpPr>
        <p:spPr>
          <a:xfrm>
            <a:off x="962025" y="4008755"/>
            <a:ext cx="8907145" cy="829945"/>
          </a:xfrm>
          <a:prstGeom prst="rect">
            <a:avLst/>
          </a:prstGeom>
          <a:solidFill>
            <a:srgbClr val="C00000"/>
          </a:solidFill>
        </p:spPr>
        <p:txBody>
          <a:bodyPr wrap="square" rtlCol="0">
            <a:spAutoFit/>
          </a:bodyPr>
          <a:p>
            <a:r>
              <a:rPr lang="zh-CN" altLang="en-US" sz="2400">
                <a:solidFill>
                  <a:schemeClr val="bg1"/>
                </a:solidFill>
              </a:rPr>
              <a:t>只有为人名做出了奉献的青春才会留下充实、温暖、持久、无悔的青春记忆</a:t>
            </a:r>
            <a:endParaRPr lang="zh-CN" altLang="en-US" sz="2400">
              <a:solidFill>
                <a:schemeClr val="bg1"/>
              </a:solidFill>
            </a:endParaRPr>
          </a:p>
        </p:txBody>
      </p:sp>
      <p:sp>
        <p:nvSpPr>
          <p:cNvPr id="21" name="文本框 20"/>
          <p:cNvSpPr txBox="1"/>
          <p:nvPr/>
        </p:nvSpPr>
        <p:spPr>
          <a:xfrm>
            <a:off x="992505" y="5142865"/>
            <a:ext cx="8891270" cy="829945"/>
          </a:xfrm>
          <a:prstGeom prst="rect">
            <a:avLst/>
          </a:prstGeom>
          <a:solidFill>
            <a:srgbClr val="C00000"/>
          </a:solidFill>
        </p:spPr>
        <p:txBody>
          <a:bodyPr wrap="square" rtlCol="0">
            <a:spAutoFit/>
          </a:bodyPr>
          <a:p>
            <a:r>
              <a:rPr lang="zh-CN" altLang="en-US" sz="2400">
                <a:solidFill>
                  <a:schemeClr val="bg1"/>
                </a:solidFill>
              </a:rPr>
              <a:t>同人民一道拼搏、同祖国一道前进，服务人民、奉献祖国、是当代中国青年的正确方向</a:t>
            </a:r>
            <a:endParaRPr lang="zh-CN" altLang="en-US" sz="2400">
              <a:solidFill>
                <a:schemeClr val="bg1"/>
              </a:solidFill>
            </a:endParaRPr>
          </a:p>
        </p:txBody>
      </p:sp>
      <p:pic>
        <p:nvPicPr>
          <p:cNvPr id="24" name="图片 23" descr="DB2C09D671A2FE283001004F655_DB204F03_D998"/>
          <p:cNvPicPr>
            <a:picLocks noChangeAspect="1"/>
          </p:cNvPicPr>
          <p:nvPr/>
        </p:nvPicPr>
        <p:blipFill>
          <a:blip r:embed="rId6"/>
          <a:stretch>
            <a:fillRect/>
          </a:stretch>
        </p:blipFill>
        <p:spPr>
          <a:xfrm>
            <a:off x="10396220" y="581660"/>
            <a:ext cx="1438910" cy="14389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3" presetClass="entr" presetSubtype="52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1000" fill="hold"/>
                                        <p:tgtEl>
                                          <p:spTgt spid="8"/>
                                        </p:tgtEl>
                                        <p:attrNameLst>
                                          <p:attrName>ppt_w</p:attrName>
                                        </p:attrNameLst>
                                      </p:cBhvr>
                                      <p:tavLst>
                                        <p:tav tm="0">
                                          <p:val>
                                            <p:fltVal val="0"/>
                                          </p:val>
                                        </p:tav>
                                        <p:tav tm="100000">
                                          <p:val>
                                            <p:strVal val="#ppt_w"/>
                                          </p:val>
                                        </p:tav>
                                      </p:tavLst>
                                    </p:anim>
                                    <p:anim calcmode="lin" valueType="num">
                                      <p:cBhvr>
                                        <p:cTn id="11" dur="1000" fill="hold"/>
                                        <p:tgtEl>
                                          <p:spTgt spid="8"/>
                                        </p:tgtEl>
                                        <p:attrNameLst>
                                          <p:attrName>ppt_h</p:attrName>
                                        </p:attrNameLst>
                                      </p:cBhvr>
                                      <p:tavLst>
                                        <p:tav tm="0">
                                          <p:val>
                                            <p:fltVal val="0"/>
                                          </p:val>
                                        </p:tav>
                                        <p:tav tm="100000">
                                          <p:val>
                                            <p:strVal val="#ppt_h"/>
                                          </p:val>
                                        </p:tav>
                                      </p:tavLst>
                                    </p:anim>
                                    <p:anim calcmode="lin" valueType="num">
                                      <p:cBhvr>
                                        <p:cTn id="12" dur="1000" fill="hold"/>
                                        <p:tgtEl>
                                          <p:spTgt spid="8"/>
                                        </p:tgtEl>
                                        <p:attrNameLst>
                                          <p:attrName>ppt_x</p:attrName>
                                        </p:attrNameLst>
                                      </p:cBhvr>
                                      <p:tavLst>
                                        <p:tav tm="0">
                                          <p:val>
                                            <p:fltVal val="0.5"/>
                                          </p:val>
                                        </p:tav>
                                        <p:tav tm="100000">
                                          <p:val>
                                            <p:strVal val="#ppt_x"/>
                                          </p:val>
                                        </p:tav>
                                      </p:tavLst>
                                    </p:anim>
                                    <p:anim calcmode="lin" valueType="num">
                                      <p:cBhvr>
                                        <p:cTn id="13" dur="1000" fill="hold"/>
                                        <p:tgtEl>
                                          <p:spTgt spid="8"/>
                                        </p:tgtEl>
                                        <p:attrNameLst>
                                          <p:attrName>ppt_y</p:attrName>
                                        </p:attrNameLst>
                                      </p:cBhvr>
                                      <p:tavLst>
                                        <p:tav tm="0">
                                          <p:val>
                                            <p:fltVal val="0.5"/>
                                          </p:val>
                                        </p:tav>
                                        <p:tav tm="100000">
                                          <p:val>
                                            <p:strVal val="#ppt_y"/>
                                          </p:val>
                                        </p:tav>
                                      </p:tavLst>
                                    </p:anim>
                                  </p:childTnLst>
                                </p:cTn>
                              </p:par>
                              <p:par>
                                <p:cTn id="14" presetID="22" presetClass="entr" presetSubtype="1"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1000"/>
                                        <p:tgtEl>
                                          <p:spTgt spid="9"/>
                                        </p:tgtEl>
                                      </p:cBhvr>
                                    </p:animEffect>
                                  </p:childTnLst>
                                </p:cTn>
                              </p:par>
                              <p:par>
                                <p:cTn id="17" presetID="23" presetClass="entr" presetSubtype="528"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ppt_x</p:attrName>
                                        </p:attrNameLst>
                                      </p:cBhvr>
                                      <p:tavLst>
                                        <p:tav tm="0">
                                          <p:val>
                                            <p:fltVal val="0.5"/>
                                          </p:val>
                                        </p:tav>
                                        <p:tav tm="100000">
                                          <p:val>
                                            <p:strVal val="#ppt_x"/>
                                          </p:val>
                                        </p:tav>
                                      </p:tavLst>
                                    </p:anim>
                                    <p:anim calcmode="lin" valueType="num">
                                      <p:cBhvr>
                                        <p:cTn id="22" dur="1000" fill="hold"/>
                                        <p:tgtEl>
                                          <p:spTgt spid="10"/>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ppt_w</p:attrName>
                                        </p:attrNameLst>
                                      </p:cBhvr>
                                      <p:tavLst>
                                        <p:tav tm="0">
                                          <p:val>
                                            <p:fltVal val="0"/>
                                          </p:val>
                                        </p:tav>
                                        <p:tav tm="100000">
                                          <p:val>
                                            <p:strVal val="#ppt_w"/>
                                          </p:val>
                                        </p:tav>
                                      </p:tavLst>
                                    </p:anim>
                                    <p:anim calcmode="lin" valueType="num">
                                      <p:cBhvr>
                                        <p:cTn id="26" dur="1000" fill="hold"/>
                                        <p:tgtEl>
                                          <p:spTgt spid="11"/>
                                        </p:tgtEl>
                                        <p:attrNameLst>
                                          <p:attrName>ppt_h</p:attrName>
                                        </p:attrNameLst>
                                      </p:cBhvr>
                                      <p:tavLst>
                                        <p:tav tm="0">
                                          <p:val>
                                            <p:fltVal val="0"/>
                                          </p:val>
                                        </p:tav>
                                        <p:tav tm="100000">
                                          <p:val>
                                            <p:strVal val="#ppt_h"/>
                                          </p:val>
                                        </p:tav>
                                      </p:tavLst>
                                    </p:anim>
                                    <p:anim calcmode="lin" valueType="num">
                                      <p:cBhvr>
                                        <p:cTn id="27" dur="1000" fill="hold"/>
                                        <p:tgtEl>
                                          <p:spTgt spid="11"/>
                                        </p:tgtEl>
                                        <p:attrNameLst>
                                          <p:attrName>ppt_x</p:attrName>
                                        </p:attrNameLst>
                                      </p:cBhvr>
                                      <p:tavLst>
                                        <p:tav tm="0">
                                          <p:val>
                                            <p:fltVal val="0.5"/>
                                          </p:val>
                                        </p:tav>
                                        <p:tav tm="100000">
                                          <p:val>
                                            <p:strVal val="#ppt_x"/>
                                          </p:val>
                                        </p:tav>
                                      </p:tavLst>
                                    </p:anim>
                                    <p:anim calcmode="lin" valueType="num">
                                      <p:cBhvr>
                                        <p:cTn id="28" dur="1000" fill="hold"/>
                                        <p:tgtEl>
                                          <p:spTgt spid="11"/>
                                        </p:tgtEl>
                                        <p:attrNameLst>
                                          <p:attrName>ppt_y</p:attrName>
                                        </p:attrNameLst>
                                      </p:cBhvr>
                                      <p:tavLst>
                                        <p:tav tm="0">
                                          <p:val>
                                            <p:fltVal val="0.5"/>
                                          </p:val>
                                        </p:tav>
                                        <p:tav tm="100000">
                                          <p:val>
                                            <p:strVal val="#ppt_y"/>
                                          </p:val>
                                        </p:tav>
                                      </p:tavLst>
                                    </p:anim>
                                  </p:childTnLst>
                                </p:cTn>
                              </p:par>
                              <p:par>
                                <p:cTn id="29" presetID="23" presetClass="entr" presetSubtype="52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1000" fill="hold"/>
                                        <p:tgtEl>
                                          <p:spTgt spid="12"/>
                                        </p:tgtEl>
                                        <p:attrNameLst>
                                          <p:attrName>ppt_w</p:attrName>
                                        </p:attrNameLst>
                                      </p:cBhvr>
                                      <p:tavLst>
                                        <p:tav tm="0">
                                          <p:val>
                                            <p:fltVal val="0"/>
                                          </p:val>
                                        </p:tav>
                                        <p:tav tm="100000">
                                          <p:val>
                                            <p:strVal val="#ppt_w"/>
                                          </p:val>
                                        </p:tav>
                                      </p:tavLst>
                                    </p:anim>
                                    <p:anim calcmode="lin" valueType="num">
                                      <p:cBhvr>
                                        <p:cTn id="32" dur="1000" fill="hold"/>
                                        <p:tgtEl>
                                          <p:spTgt spid="12"/>
                                        </p:tgtEl>
                                        <p:attrNameLst>
                                          <p:attrName>ppt_h</p:attrName>
                                        </p:attrNameLst>
                                      </p:cBhvr>
                                      <p:tavLst>
                                        <p:tav tm="0">
                                          <p:val>
                                            <p:fltVal val="0"/>
                                          </p:val>
                                        </p:tav>
                                        <p:tav tm="100000">
                                          <p:val>
                                            <p:strVal val="#ppt_h"/>
                                          </p:val>
                                        </p:tav>
                                      </p:tavLst>
                                    </p:anim>
                                    <p:anim calcmode="lin" valueType="num">
                                      <p:cBhvr>
                                        <p:cTn id="33" dur="1000" fill="hold"/>
                                        <p:tgtEl>
                                          <p:spTgt spid="12"/>
                                        </p:tgtEl>
                                        <p:attrNameLst>
                                          <p:attrName>ppt_x</p:attrName>
                                        </p:attrNameLst>
                                      </p:cBhvr>
                                      <p:tavLst>
                                        <p:tav tm="0">
                                          <p:val>
                                            <p:fltVal val="0.5"/>
                                          </p:val>
                                        </p:tav>
                                        <p:tav tm="100000">
                                          <p:val>
                                            <p:strVal val="#ppt_x"/>
                                          </p:val>
                                        </p:tav>
                                      </p:tavLst>
                                    </p:anim>
                                    <p:anim calcmode="lin" valueType="num">
                                      <p:cBhvr>
                                        <p:cTn id="34" dur="1000" fill="hold"/>
                                        <p:tgtEl>
                                          <p:spTgt spid="1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8" grpId="0" bldLvl="0" animBg="1"/>
      <p:bldP spid="10" grpId="0" bldLvl="0" animBg="1"/>
      <p:bldP spid="11" grpId="0" bldLvl="0" animBg="1"/>
      <p:bldP spid="1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custDataLst>
              <p:tags r:id="rId2"/>
            </p:custDataLst>
          </p:nvPr>
        </p:nvPicPr>
        <p:blipFill>
          <a:blip r:embed="rId3"/>
          <a:srcRect l="-19890" t="-89136" r="19890" b="89136"/>
          <a:stretch>
            <a:fillRect/>
          </a:stretch>
        </p:blipFill>
        <p:spPr>
          <a:xfrm>
            <a:off x="4121150" y="2569845"/>
            <a:ext cx="2305050" cy="2571750"/>
          </a:xfrm>
          <a:prstGeom prst="rect">
            <a:avLst/>
          </a:prstGeom>
        </p:spPr>
      </p:pic>
      <p:sp>
        <p:nvSpPr>
          <p:cNvPr id="2" name="标题 1"/>
          <p:cNvSpPr>
            <a:spLocks noGrp="1"/>
          </p:cNvSpPr>
          <p:nvPr>
            <p:ph type="title"/>
          </p:nvPr>
        </p:nvSpPr>
        <p:spPr>
          <a:xfrm>
            <a:off x="1406525" y="1189355"/>
            <a:ext cx="9677400" cy="1161415"/>
          </a:xfrm>
        </p:spPr>
        <p:txBody>
          <a:bodyPr/>
          <a:p>
            <a:r>
              <a:rPr lang="zh-CN" altLang="en-US" sz="4800" b="1" kern="0" dirty="0">
                <a:solidFill>
                  <a:srgbClr val="C00000"/>
                </a:solidFill>
                <a:latin typeface="Arial" panose="020B0604020202020204" pitchFamily="34" charset="0"/>
                <a:ea typeface="思源黑体 CN Regular" panose="020B0500000000000000" pitchFamily="34" charset="-122"/>
                <a:sym typeface="Arial" panose="020B0604020202020204" pitchFamily="34" charset="0"/>
              </a:rPr>
              <a:t>青年是抗疫生力军，为青年人喝彩！</a:t>
            </a:r>
            <a:endParaRPr lang="zh-CN" altLang="en-US" sz="4800" b="1" kern="0" dirty="0">
              <a:solidFill>
                <a:srgbClr val="C00000"/>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3" name="文本占位符 2"/>
          <p:cNvSpPr>
            <a:spLocks noGrp="1"/>
          </p:cNvSpPr>
          <p:nvPr>
            <p:ph type="body" idx="1"/>
          </p:nvPr>
        </p:nvSpPr>
        <p:spPr>
          <a:xfrm>
            <a:off x="838200" y="2773998"/>
            <a:ext cx="10515600" cy="1500187"/>
          </a:xfrm>
        </p:spPr>
        <p:txBody>
          <a:bodyPr/>
          <a:p>
            <a:r>
              <a:rPr lang="zh-CN" altLang="en-US" sz="2800">
                <a:solidFill>
                  <a:srgbClr val="C00000"/>
                </a:solidFill>
                <a:latin typeface="方正粗黑宋简体" panose="02000000000000000000" charset="-122"/>
                <a:ea typeface="方正粗黑宋简体" panose="02000000000000000000" charset="-122"/>
              </a:rPr>
              <a:t>除了青年突击队、青年志愿者，更有千千万万的在岗位上努力奋斗的青年人，有千千万万默默承担，作出奉献的青年人，筑起防疫的青春长城，我们一个都不能少，让我们向奋战在一线的青年人致敬，为我们自己加油喝彩</a:t>
            </a:r>
            <a:r>
              <a:rPr lang="zh-CN" altLang="en-US" sz="2800">
                <a:solidFill>
                  <a:srgbClr val="C00000"/>
                </a:solidFill>
              </a:rPr>
              <a:t>！</a:t>
            </a:r>
            <a:endParaRPr lang="zh-CN" altLang="en-US" sz="2800" b="1" kern="0" dirty="0">
              <a:solidFill>
                <a:srgbClr val="C00000"/>
              </a:solidFill>
              <a:latin typeface="Arial" panose="020B0604020202020204" pitchFamily="34" charset="0"/>
              <a:ea typeface="思源黑体 CN Regular" panose="020B0500000000000000"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MH" val="20170116234333"/>
  <p:tag name="MH_LIBRARY" val="CONTENTS"/>
  <p:tag name="MH_TYPE" val="ENTRY"/>
  <p:tag name="ID" val="547142"/>
  <p:tag name="MH_ORDER" val="4"/>
</p:tagLst>
</file>

<file path=ppt/tags/tag12.xml><?xml version="1.0" encoding="utf-8"?>
<p:tagLst xmlns:p="http://schemas.openxmlformats.org/presentationml/2006/main">
  <p:tag name="MH" val="20170116234333"/>
  <p:tag name="MH_LIBRARY" val="CONTENTS"/>
  <p:tag name="MH_TYPE" val="NUMBER"/>
  <p:tag name="ID" val="547142"/>
  <p:tag name="MH_ORDER" val="4"/>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MH" val="20170116234333"/>
  <p:tag name="MH_LIBRARY" val="CONTENTS"/>
  <p:tag name="MH_TYPE" val="NUMBER"/>
  <p:tag name="ID" val="547142"/>
  <p:tag name="MH_ORDER" val="1"/>
</p:tagLst>
</file>

<file path=ppt/tags/tag15.xml><?xml version="1.0" encoding="utf-8"?>
<p:tagLst xmlns:p="http://schemas.openxmlformats.org/presentationml/2006/main">
  <p:tag name="MH" val="20170116234333"/>
  <p:tag name="MH_LIBRARY" val="CONTENTS"/>
  <p:tag name="MH_TYPE" val="ENTRY"/>
  <p:tag name="ID" val="547142"/>
  <p:tag name="MH_ORDER" val="1"/>
</p:tagLst>
</file>

<file path=ppt/tags/tag16.xml><?xml version="1.0" encoding="utf-8"?>
<p:tagLst xmlns:p="http://schemas.openxmlformats.org/presentationml/2006/main">
  <p:tag name="PA" val="v5.2.9"/>
</p:tagLst>
</file>

<file path=ppt/tags/tag17.xml><?xml version="1.0" encoding="utf-8"?>
<p:tagLst xmlns:p="http://schemas.openxmlformats.org/presentationml/2006/main">
  <p:tag name="PA" val="v5.2.9"/>
</p:tagLst>
</file>

<file path=ppt/tags/tag18.xml><?xml version="1.0" encoding="utf-8"?>
<p:tagLst xmlns:p="http://schemas.openxmlformats.org/presentationml/2006/main">
  <p:tag name="PA" val="v5.2.4"/>
</p:tagLst>
</file>

<file path=ppt/tags/tag19.xml><?xml version="1.0" encoding="utf-8"?>
<p:tagLst xmlns:p="http://schemas.openxmlformats.org/presentationml/2006/main">
  <p:tag name="PA" val="v5.2.4"/>
</p:tagLst>
</file>

<file path=ppt/tags/tag2.xml><?xml version="1.0" encoding="utf-8"?>
<p:tagLst xmlns:p="http://schemas.openxmlformats.org/presentationml/2006/main">
  <p:tag name="MH" val="20170116234333"/>
  <p:tag name="MH_LIBRARY" val="CONTENTS"/>
  <p:tag name="MH_TYPE" val="NUMBER"/>
  <p:tag name="ID" val="547142"/>
  <p:tag name="MH_ORDER" val="1"/>
</p:tagLst>
</file>

<file path=ppt/tags/tag20.xml><?xml version="1.0" encoding="utf-8"?>
<p:tagLst xmlns:p="http://schemas.openxmlformats.org/presentationml/2006/main">
  <p:tag name="PA" val="v4.0.0"/>
</p:tagLst>
</file>

<file path=ppt/tags/tag21.xml><?xml version="1.0" encoding="utf-8"?>
<p:tagLst xmlns:p="http://schemas.openxmlformats.org/presentationml/2006/main">
  <p:tag name="PA" val="v4.0.0"/>
</p:tagLst>
</file>

<file path=ppt/tags/tag22.xml><?xml version="1.0" encoding="utf-8"?>
<p:tagLst xmlns:p="http://schemas.openxmlformats.org/presentationml/2006/main">
  <p:tag name="PA" val="v4.0.0"/>
</p:tagLst>
</file>

<file path=ppt/tags/tag23.xml><?xml version="1.0" encoding="utf-8"?>
<p:tagLst xmlns:p="http://schemas.openxmlformats.org/presentationml/2006/main">
  <p:tag name="PA" val="v4.0.0"/>
</p:tagLst>
</file>

<file path=ppt/tags/tag24.xml><?xml version="1.0" encoding="utf-8"?>
<p:tagLst xmlns:p="http://schemas.openxmlformats.org/presentationml/2006/main">
  <p:tag name="KSO_WM_UNIT_PLACING_PICTURE_USER_VIEWPORT" val="{&quot;height&quot;:4050,&quot;width&quot;:3630}"/>
</p:tagLst>
</file>

<file path=ppt/tags/tag3.xml><?xml version="1.0" encoding="utf-8"?>
<p:tagLst xmlns:p="http://schemas.openxmlformats.org/presentationml/2006/main">
  <p:tag name="MH" val="20170116234333"/>
  <p:tag name="MH_LIBRARY" val="CONTENTS"/>
  <p:tag name="MH_TYPE" val="ENTRY"/>
  <p:tag name="ID" val="547142"/>
  <p:tag name="MH_ORDER" val="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MH" val="20170116234333"/>
  <p:tag name="MH_LIBRARY" val="CONTENTS"/>
  <p:tag name="MH_TYPE" val="ENTRY"/>
  <p:tag name="ID" val="547142"/>
  <p:tag name="MH_ORDER" val="2"/>
</p:tagLst>
</file>

<file path=ppt/tags/tag6.xml><?xml version="1.0" encoding="utf-8"?>
<p:tagLst xmlns:p="http://schemas.openxmlformats.org/presentationml/2006/main">
  <p:tag name="MH" val="20170116234333"/>
  <p:tag name="MH_LIBRARY" val="CONTENTS"/>
  <p:tag name="MH_TYPE" val="NUMBER"/>
  <p:tag name="ID" val="547142"/>
  <p:tag name="MH_ORDER" val="2"/>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MH" val="20170116234333"/>
  <p:tag name="MH_LIBRARY" val="CONTENTS"/>
  <p:tag name="MH_TYPE" val="ENTRY"/>
  <p:tag name="ID" val="547142"/>
  <p:tag name="MH_ORDER" val="3"/>
</p:tagLst>
</file>

<file path=ppt/tags/tag9.xml><?xml version="1.0" encoding="utf-8"?>
<p:tagLst xmlns:p="http://schemas.openxmlformats.org/presentationml/2006/main">
  <p:tag name="MH" val="20170116234333"/>
  <p:tag name="MH_LIBRARY" val="CONTENTS"/>
  <p:tag name="MH_TYPE" val="NUMBER"/>
  <p:tag name="ID" val="547142"/>
  <p:tag name="MH_ORDER" val="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1061</Words>
  <Application>WPS 演示</Application>
  <PresentationFormat>宽屏</PresentationFormat>
  <Paragraphs>97</Paragraphs>
  <Slides>8</Slides>
  <Notes>15</Notes>
  <HiddenSlides>0</HiddenSlides>
  <MMClips>0</MMClips>
  <ScaleCrop>false</ScaleCrop>
  <HeadingPairs>
    <vt:vector size="6" baseType="variant">
      <vt:variant>
        <vt:lpstr>已用的字体</vt:lpstr>
      </vt:variant>
      <vt:variant>
        <vt:i4>24</vt:i4>
      </vt:variant>
      <vt:variant>
        <vt:lpstr>主题</vt:lpstr>
      </vt:variant>
      <vt:variant>
        <vt:i4>2</vt:i4>
      </vt:variant>
      <vt:variant>
        <vt:lpstr>幻灯片标题</vt:lpstr>
      </vt:variant>
      <vt:variant>
        <vt:i4>8</vt:i4>
      </vt:variant>
    </vt:vector>
  </HeadingPairs>
  <TitlesOfParts>
    <vt:vector size="34" baseType="lpstr">
      <vt:lpstr>Arial</vt:lpstr>
      <vt:lpstr>宋体</vt:lpstr>
      <vt:lpstr>Wingdings</vt:lpstr>
      <vt:lpstr>思源黑体 CN Heavy</vt:lpstr>
      <vt:lpstr>黑体</vt:lpstr>
      <vt:lpstr>思源黑体 CN Bold</vt:lpstr>
      <vt:lpstr>思源黑体 CN Regular</vt:lpstr>
      <vt:lpstr>Times New Roman</vt:lpstr>
      <vt:lpstr>思源黑体 CN Normal</vt:lpstr>
      <vt:lpstr>Arial Black</vt:lpstr>
      <vt:lpstr>等线</vt:lpstr>
      <vt:lpstr>方正粗黑宋简体</vt:lpstr>
      <vt:lpstr>思源黑体 CN Regular</vt:lpstr>
      <vt:lpstr>微软雅黑</vt:lpstr>
      <vt:lpstr>Arial Unicode MS</vt:lpstr>
      <vt:lpstr>等线 Light</vt:lpstr>
      <vt:lpstr>Calibri</vt:lpstr>
      <vt:lpstr>Open Sans</vt:lpstr>
      <vt:lpstr>Segoe Print</vt:lpstr>
      <vt:lpstr>冬青黑体简体中文 W3</vt:lpstr>
      <vt:lpstr>Arial</vt:lpstr>
      <vt:lpstr>华文仿宋</vt:lpstr>
      <vt:lpstr>仿宋</vt:lpstr>
      <vt:lpstr>等线</vt:lpstr>
      <vt:lpstr>Office 主题​​</vt:lpstr>
      <vt:lpstr>1_Office 主题​​</vt:lpstr>
      <vt:lpstr>PowerPoint 演示文稿</vt:lpstr>
      <vt:lpstr>一百年来，中国青年满怀对祖国和人民的赤子之心积极投身党领导的革命，建设，改革伟大事业为人民战斗，为祖国献身，为幸福生活奋斗，把最美好的青春献给了祖国和人民，谱写了一曲又一曲壮丽的青春之歌</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29</cp:revision>
  <dcterms:created xsi:type="dcterms:W3CDTF">2020-02-11T03:52:00Z</dcterms:created>
  <dcterms:modified xsi:type="dcterms:W3CDTF">2020-04-20T06:25:41Z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