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7" r:id="rId4"/>
    <p:sldId id="259" r:id="rId5"/>
    <p:sldId id="261" r:id="rId6"/>
    <p:sldId id="262" r:id="rId7"/>
    <p:sldId id="297" r:id="rId9"/>
    <p:sldId id="298" r:id="rId10"/>
    <p:sldId id="29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201D"/>
    <a:srgbClr val="262626"/>
    <a:srgbClr val="870004"/>
    <a:srgbClr val="D31401"/>
    <a:srgbClr val="C30701"/>
    <a:srgbClr val="810005"/>
    <a:srgbClr val="C00000"/>
    <a:srgbClr val="FFEF5C"/>
    <a:srgbClr val="F8B600"/>
    <a:srgbClr val="F2D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98" d="100"/>
          <a:sy n="98" d="100"/>
        </p:scale>
        <p:origin x="102" y="408"/>
      </p:cViewPr>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defTabSz="914400">
              <a:defRPr/>
            </a:pPr>
            <a:fld id="{FCF6DDFC-C401-4A6E-BD9A-16D9674533CF}"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1040293" y="276672"/>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总书记就抗击疫情给出“最强攻略”</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60648"/>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什么是新型肺炎</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2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57103"/>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防疫一线是检验干部的“试金石”</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60648"/>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疫情防控工作</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userDrawn="1"/>
        </p:nvSpPr>
        <p:spPr>
          <a:xfrm>
            <a:off x="969235" y="276672"/>
            <a:ext cx="7731690" cy="584775"/>
          </a:xfrm>
          <a:prstGeom prst="rect">
            <a:avLst/>
          </a:prstGeom>
          <a:noFill/>
        </p:spPr>
        <p:txBody>
          <a:bodyPr wrap="square" rtlCol="0">
            <a:spAutoFit/>
          </a:bodyPr>
          <a:lstStyle/>
          <a:p>
            <a:r>
              <a:rPr lang="zh-CN" altLang="en-US" sz="3200" b="1" dirty="0">
                <a:solidFill>
                  <a:srgbClr val="C00000"/>
                </a:solidFill>
                <a:latin typeface="思源黑体 CN Heavy" panose="020B0A00000000000000" pitchFamily="34" charset="-122"/>
                <a:ea typeface="思源黑体 CN Heavy" panose="020B0A00000000000000" pitchFamily="34" charset="-122"/>
              </a:rPr>
              <a:t>守初心担使命 打赢疫情防控狙击战</a:t>
            </a:r>
            <a:endParaRPr lang="zh-CN" altLang="en-US" sz="3200" b="1" dirty="0">
              <a:solidFill>
                <a:srgbClr val="C00000"/>
              </a:solidFill>
              <a:latin typeface="思源黑体 CN Heavy" panose="020B0A00000000000000" pitchFamily="34" charset="-122"/>
              <a:ea typeface="思源黑体 CN Heavy" panose="020B0A00000000000000" pitchFamily="34" charset="-122"/>
            </a:endParaRPr>
          </a:p>
        </p:txBody>
      </p:sp>
      <p:pic>
        <p:nvPicPr>
          <p:cNvPr id="5" name="Picture 3" descr="E:\0000000我图PPT\00001PNG素材\01党委政府\小鸟4646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flipH="1">
            <a:off x="10738480" y="157515"/>
            <a:ext cx="1037000" cy="78395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969235" y="813583"/>
            <a:ext cx="9083040" cy="31840"/>
          </a:xfrm>
          <a:prstGeom prst="line">
            <a:avLst/>
          </a:prstGeom>
          <a:noFill/>
          <a:ln w="6350" cap="flat" cmpd="sng" algn="ctr">
            <a:solidFill>
              <a:srgbClr val="C00000"/>
            </a:solidFill>
            <a:prstDash val="solid"/>
            <a:miter lim="800000"/>
          </a:ln>
          <a:effectLst/>
        </p:spPr>
      </p:cxn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5456" y="157515"/>
            <a:ext cx="823090" cy="823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37975-6AF7-4301-9DC5-87C074AA59D1}"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987A4-0198-42B4-AAAE-EDBADA4485A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6" Type="http://schemas.openxmlformats.org/officeDocument/2006/relationships/slideLayout" Target="../slideLayouts/slideLayout1.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tags" Target="../tags/tag28.xml"/><Relationship Id="rId7" Type="http://schemas.openxmlformats.org/officeDocument/2006/relationships/image" Target="../media/image8.jpeg"/><Relationship Id="rId6" Type="http://schemas.openxmlformats.org/officeDocument/2006/relationships/tags" Target="../tags/tag27.xml"/><Relationship Id="rId5" Type="http://schemas.openxmlformats.org/officeDocument/2006/relationships/image" Target="../media/image7.jpeg"/><Relationship Id="rId4" Type="http://schemas.openxmlformats.org/officeDocument/2006/relationships/tags" Target="../tags/tag26.xml"/><Relationship Id="rId3" Type="http://schemas.openxmlformats.org/officeDocument/2006/relationships/image" Target="../media/image6.jpeg"/><Relationship Id="rId2" Type="http://schemas.openxmlformats.org/officeDocument/2006/relationships/tags" Target="../tags/tag25.xml"/><Relationship Id="rId15" Type="http://schemas.openxmlformats.org/officeDocument/2006/relationships/notesSlide" Target="../notesSlides/notesSlide1.xml"/><Relationship Id="rId14" Type="http://schemas.openxmlformats.org/officeDocument/2006/relationships/slideLayout" Target="../slideLayouts/slideLayout13.xml"/><Relationship Id="rId13" Type="http://schemas.openxmlformats.org/officeDocument/2006/relationships/image" Target="../media/image11.jpeg"/><Relationship Id="rId12" Type="http://schemas.openxmlformats.org/officeDocument/2006/relationships/tags" Target="../tags/tag30.xml"/><Relationship Id="rId11" Type="http://schemas.openxmlformats.org/officeDocument/2006/relationships/image" Target="../media/image10.jpeg"/><Relationship Id="rId10" Type="http://schemas.openxmlformats.org/officeDocument/2006/relationships/tags" Target="../tags/tag2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任意多边形 1"/>
          <p:cNvSpPr/>
          <p:nvPr/>
        </p:nvSpPr>
        <p:spPr>
          <a:xfrm rot="21412161">
            <a:off x="267877" y="-115267"/>
            <a:ext cx="1755476" cy="1681420"/>
          </a:xfrm>
          <a:custGeom>
            <a:avLst/>
            <a:gdLst>
              <a:gd name="connsiteX0" fmla="*/ 1297858 w 1347019"/>
              <a:gd name="connsiteY0" fmla="*/ 285135 h 1209367"/>
              <a:gd name="connsiteX1" fmla="*/ 1347019 w 1347019"/>
              <a:gd name="connsiteY1" fmla="*/ 1032387 h 1209367"/>
              <a:gd name="connsiteX2" fmla="*/ 1071716 w 1347019"/>
              <a:gd name="connsiteY2" fmla="*/ 1199535 h 1209367"/>
              <a:gd name="connsiteX3" fmla="*/ 648929 w 1347019"/>
              <a:gd name="connsiteY3" fmla="*/ 1209367 h 1209367"/>
              <a:gd name="connsiteX4" fmla="*/ 147484 w 1347019"/>
              <a:gd name="connsiteY4" fmla="*/ 904567 h 1209367"/>
              <a:gd name="connsiteX5" fmla="*/ 0 w 1347019"/>
              <a:gd name="connsiteY5" fmla="*/ 658761 h 1209367"/>
              <a:gd name="connsiteX6" fmla="*/ 88490 w 1347019"/>
              <a:gd name="connsiteY6" fmla="*/ 304800 h 1209367"/>
              <a:gd name="connsiteX7" fmla="*/ 235974 w 1347019"/>
              <a:gd name="connsiteY7" fmla="*/ 196645 h 1209367"/>
              <a:gd name="connsiteX8" fmla="*/ 678426 w 1347019"/>
              <a:gd name="connsiteY8" fmla="*/ 0 h 1209367"/>
              <a:gd name="connsiteX9" fmla="*/ 1052052 w 1347019"/>
              <a:gd name="connsiteY9" fmla="*/ 19664 h 1209367"/>
              <a:gd name="connsiteX10" fmla="*/ 1140542 w 1347019"/>
              <a:gd name="connsiteY10" fmla="*/ 29496 h 1209367"/>
              <a:gd name="connsiteX11" fmla="*/ 1179871 w 1347019"/>
              <a:gd name="connsiteY11" fmla="*/ 39329 h 1209367"/>
              <a:gd name="connsiteX12" fmla="*/ 1307690 w 1347019"/>
              <a:gd name="connsiteY12" fmla="*/ 39329 h 1209367"/>
              <a:gd name="connsiteX13" fmla="*/ 1297858 w 1347019"/>
              <a:gd name="connsiteY13" fmla="*/ 285135 h 1209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47019" h="1209367">
                <a:moveTo>
                  <a:pt x="1297858" y="285135"/>
                </a:moveTo>
                <a:lnTo>
                  <a:pt x="1347019" y="1032387"/>
                </a:lnTo>
                <a:lnTo>
                  <a:pt x="1071716" y="1199535"/>
                </a:lnTo>
                <a:lnTo>
                  <a:pt x="648929" y="1209367"/>
                </a:lnTo>
                <a:lnTo>
                  <a:pt x="147484" y="904567"/>
                </a:lnTo>
                <a:lnTo>
                  <a:pt x="0" y="658761"/>
                </a:lnTo>
                <a:lnTo>
                  <a:pt x="88490" y="304800"/>
                </a:lnTo>
                <a:lnTo>
                  <a:pt x="235974" y="196645"/>
                </a:lnTo>
                <a:lnTo>
                  <a:pt x="678426" y="0"/>
                </a:lnTo>
                <a:lnTo>
                  <a:pt x="1052052" y="19664"/>
                </a:lnTo>
                <a:cubicBezTo>
                  <a:pt x="1081549" y="22941"/>
                  <a:pt x="1111209" y="24983"/>
                  <a:pt x="1140542" y="29496"/>
                </a:cubicBezTo>
                <a:cubicBezTo>
                  <a:pt x="1153898" y="31551"/>
                  <a:pt x="1179871" y="39329"/>
                  <a:pt x="1179871" y="39329"/>
                </a:cubicBezTo>
                <a:lnTo>
                  <a:pt x="1307690" y="39329"/>
                </a:lnTo>
                <a:lnTo>
                  <a:pt x="1297858" y="285135"/>
                </a:lnTo>
                <a:close/>
              </a:path>
            </a:pathLst>
          </a:custGeom>
          <a:gradFill flip="none" rotWithShape="1">
            <a:gsLst>
              <a:gs pos="0">
                <a:srgbClr val="C30701"/>
              </a:gs>
              <a:gs pos="51000">
                <a:srgbClr val="D31401"/>
              </a:gs>
              <a:gs pos="73000">
                <a:srgbClr val="870004"/>
              </a:gs>
            </a:gsLst>
            <a:lin ang="7200000" scaled="0"/>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93290" y="1759098"/>
            <a:ext cx="5615940" cy="2749550"/>
          </a:xfrm>
          <a:prstGeom prst="rect">
            <a:avLst/>
          </a:prstGeom>
          <a:noFill/>
        </p:spPr>
        <p:txBody>
          <a:bodyPr wrap="none">
            <a:spAutoFit/>
          </a:bodyPr>
          <a:lstStyle/>
          <a:p>
            <a:pPr algn="ctr">
              <a:lnSpc>
                <a:spcPct val="120000"/>
              </a:lnSpc>
            </a:pPr>
            <a:r>
              <a:rPr lang="zh-CN" altLang="en-US" sz="7200" b="1" spc="-100" dirty="0">
                <a:gradFill>
                  <a:gsLst>
                    <a:gs pos="0">
                      <a:srgbClr val="C00000"/>
                    </a:gs>
                    <a:gs pos="99000">
                      <a:srgbClr val="FF0000"/>
                    </a:gs>
                  </a:gsLst>
                  <a:lin ang="16200000" scaled="1"/>
                </a:gradFill>
                <a:effectLst>
                  <a:outerShdw blurRad="88900" dist="76200" dir="2700000" algn="tl" rotWithShape="0">
                    <a:prstClr val="black">
                      <a:alpha val="20000"/>
                    </a:prstClr>
                  </a:outerShdw>
                </a:effectLst>
                <a:latin typeface="思源黑体 CN Bold" panose="020B0800000000000000" pitchFamily="34" charset="-122"/>
                <a:ea typeface="思源黑体 CN Bold" panose="020B0800000000000000" pitchFamily="34" charset="-122"/>
                <a:cs typeface="+mn-ea"/>
                <a:sym typeface="Arial" panose="020B0604020202020204" pitchFamily="34" charset="0"/>
              </a:rPr>
              <a:t>集结青春力量</a:t>
            </a:r>
            <a:endParaRPr lang="zh-CN" altLang="en-US" sz="7200" b="1" spc="-100" dirty="0">
              <a:gradFill>
                <a:gsLst>
                  <a:gs pos="0">
                    <a:srgbClr val="C00000"/>
                  </a:gs>
                  <a:gs pos="99000">
                    <a:srgbClr val="FF0000"/>
                  </a:gs>
                </a:gsLst>
                <a:lin ang="16200000" scaled="1"/>
              </a:gradFill>
              <a:effectLst>
                <a:outerShdw blurRad="88900" dist="76200" dir="2700000" algn="tl" rotWithShape="0">
                  <a:prstClr val="black">
                    <a:alpha val="20000"/>
                  </a:prstClr>
                </a:outerShdw>
              </a:effectLst>
              <a:latin typeface="思源黑体 CN Bold" panose="020B0800000000000000" pitchFamily="34" charset="-122"/>
              <a:ea typeface="思源黑体 CN Bold" panose="020B0800000000000000" pitchFamily="34" charset="-122"/>
              <a:cs typeface="+mn-ea"/>
              <a:sym typeface="Arial" panose="020B0604020202020204" pitchFamily="34" charset="0"/>
            </a:endParaRPr>
          </a:p>
          <a:p>
            <a:pPr algn="ctr">
              <a:lnSpc>
                <a:spcPct val="120000"/>
              </a:lnSpc>
            </a:pPr>
            <a:r>
              <a:rPr lang="zh-CN" altLang="en-US" sz="7200" b="1" spc="-100" dirty="0">
                <a:gradFill>
                  <a:gsLst>
                    <a:gs pos="0">
                      <a:srgbClr val="C00000"/>
                    </a:gs>
                    <a:gs pos="99000">
                      <a:srgbClr val="FF0000"/>
                    </a:gs>
                  </a:gsLst>
                  <a:lin ang="16200000" scaled="1"/>
                </a:gradFill>
                <a:effectLst>
                  <a:outerShdw blurRad="88900" dist="76200" dir="2700000" algn="tl" rotWithShape="0">
                    <a:prstClr val="black">
                      <a:alpha val="20000"/>
                    </a:prstClr>
                  </a:outerShdw>
                </a:effectLst>
                <a:latin typeface="思源黑体 CN Bold" panose="020B0800000000000000" pitchFamily="34" charset="-122"/>
                <a:ea typeface="思源黑体 CN Bold" panose="020B0800000000000000" pitchFamily="34" charset="-122"/>
                <a:cs typeface="+mn-ea"/>
                <a:sym typeface="Arial" panose="020B0604020202020204" pitchFamily="34" charset="0"/>
              </a:rPr>
              <a:t>助力防控疫情</a:t>
            </a:r>
            <a:endParaRPr lang="en-US" altLang="zh-CN" sz="7200" b="1" spc="-100" dirty="0">
              <a:gradFill>
                <a:gsLst>
                  <a:gs pos="0">
                    <a:srgbClr val="C00000"/>
                  </a:gs>
                  <a:gs pos="99000">
                    <a:srgbClr val="FF0000"/>
                  </a:gs>
                </a:gsLst>
                <a:lin ang="16200000" scaled="1"/>
              </a:gradFill>
              <a:effectLst>
                <a:outerShdw blurRad="88900" dist="76200" dir="2700000" algn="tl" rotWithShape="0">
                  <a:prstClr val="black">
                    <a:alpha val="20000"/>
                  </a:prstClr>
                </a:outerShdw>
              </a:effectLst>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3" name="PA_组合 1"/>
          <p:cNvGrpSpPr/>
          <p:nvPr>
            <p:custDataLst>
              <p:tags r:id="rId2"/>
            </p:custDataLst>
          </p:nvPr>
        </p:nvGrpSpPr>
        <p:grpSpPr>
          <a:xfrm>
            <a:off x="3318023" y="665619"/>
            <a:ext cx="5059531" cy="493395"/>
            <a:chOff x="4207328" y="1075281"/>
            <a:chExt cx="3498518" cy="427368"/>
          </a:xfrm>
        </p:grpSpPr>
        <p:sp>
          <p:nvSpPr>
            <p:cNvPr id="4" name="MH_Number_1"/>
            <p:cNvSpPr/>
            <p:nvPr>
              <p:custDataLst>
                <p:tags r:id="rId3"/>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01</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18" name="MH_Entry_1"/>
            <p:cNvSpPr/>
            <p:nvPr>
              <p:custDataLst>
                <p:tags r:id="rId4"/>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19" name="PA_组合 4"/>
          <p:cNvGrpSpPr/>
          <p:nvPr>
            <p:custDataLst>
              <p:tags r:id="rId5"/>
            </p:custDataLst>
          </p:nvPr>
        </p:nvGrpSpPr>
        <p:grpSpPr>
          <a:xfrm>
            <a:off x="3298339" y="1406029"/>
            <a:ext cx="5057491" cy="470535"/>
            <a:chOff x="4207328" y="1864280"/>
            <a:chExt cx="3497871" cy="427368"/>
          </a:xfrm>
        </p:grpSpPr>
        <p:sp>
          <p:nvSpPr>
            <p:cNvPr id="21" name="MH_Entry_2"/>
            <p:cNvSpPr/>
            <p:nvPr>
              <p:custDataLst>
                <p:tags r:id="rId6"/>
              </p:custDataLst>
            </p:nvPr>
          </p:nvSpPr>
          <p:spPr>
            <a:xfrm>
              <a:off x="4781843" y="1864280"/>
              <a:ext cx="2923356"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MH_Number_2"/>
            <p:cNvSpPr/>
            <p:nvPr>
              <p:custDataLst>
                <p:tags r:id="rId7"/>
              </p:custDataLst>
            </p:nvPr>
          </p:nvSpPr>
          <p:spPr>
            <a:xfrm>
              <a:off x="4207328" y="1864280"/>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02</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grpSp>
        <p:nvGrpSpPr>
          <p:cNvPr id="8" name="PA_组合 7"/>
          <p:cNvGrpSpPr/>
          <p:nvPr>
            <p:custDataLst>
              <p:tags r:id="rId8"/>
            </p:custDataLst>
          </p:nvPr>
        </p:nvGrpSpPr>
        <p:grpSpPr>
          <a:xfrm>
            <a:off x="3319295" y="2129294"/>
            <a:ext cx="5056857" cy="470535"/>
            <a:chOff x="4207328" y="2653280"/>
            <a:chExt cx="3496574" cy="427368"/>
          </a:xfrm>
        </p:grpSpPr>
        <p:sp>
          <p:nvSpPr>
            <p:cNvPr id="24" name="MH_Entry_3"/>
            <p:cNvSpPr/>
            <p:nvPr>
              <p:custDataLst>
                <p:tags r:id="rId9"/>
              </p:custDataLst>
            </p:nvPr>
          </p:nvSpPr>
          <p:spPr>
            <a:xfrm>
              <a:off x="4782066" y="2653280"/>
              <a:ext cx="2921836"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5" name="MH_Number_3"/>
            <p:cNvSpPr/>
            <p:nvPr>
              <p:custDataLst>
                <p:tags r:id="rId10"/>
              </p:custDataLst>
            </p:nvPr>
          </p:nvSpPr>
          <p:spPr>
            <a:xfrm>
              <a:off x="4207328" y="2653280"/>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03</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grpSp>
        <p:nvGrpSpPr>
          <p:cNvPr id="26" name="PA_组合 10"/>
          <p:cNvGrpSpPr/>
          <p:nvPr>
            <p:custDataLst>
              <p:tags r:id="rId11"/>
            </p:custDataLst>
          </p:nvPr>
        </p:nvGrpSpPr>
        <p:grpSpPr>
          <a:xfrm>
            <a:off x="3319294" y="2851289"/>
            <a:ext cx="5056221" cy="470535"/>
            <a:chOff x="4207328" y="3442278"/>
            <a:chExt cx="3620536" cy="427368"/>
          </a:xfrm>
        </p:grpSpPr>
        <p:sp>
          <p:nvSpPr>
            <p:cNvPr id="27" name="MH_Entry_4"/>
            <p:cNvSpPr/>
            <p:nvPr>
              <p:custDataLst>
                <p:tags r:id="rId12"/>
              </p:custDataLst>
            </p:nvPr>
          </p:nvSpPr>
          <p:spPr>
            <a:xfrm>
              <a:off x="4782064" y="3442278"/>
              <a:ext cx="304580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lvl="0"/>
              <a:endParaRPr lang="zh-CN" altLang="en-US" sz="2000" b="1" dirty="0">
                <a:solidFill>
                  <a:schemeClr val="bg1"/>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8" name="MH_Number_4"/>
            <p:cNvSpPr/>
            <p:nvPr>
              <p:custDataLst>
                <p:tags r:id="rId13"/>
              </p:custDataLst>
            </p:nvPr>
          </p:nvSpPr>
          <p:spPr>
            <a:xfrm>
              <a:off x="4207328" y="3442278"/>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04</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grpSp>
      <p:sp>
        <p:nvSpPr>
          <p:cNvPr id="9" name="文本框 8"/>
          <p:cNvSpPr txBox="1"/>
          <p:nvPr/>
        </p:nvSpPr>
        <p:spPr>
          <a:xfrm>
            <a:off x="289936" y="297643"/>
            <a:ext cx="2114550" cy="1107996"/>
          </a:xfrm>
          <a:prstGeom prst="rect">
            <a:avLst/>
          </a:prstGeom>
          <a:noFill/>
        </p:spPr>
        <p:txBody>
          <a:bodyPr wrap="square" rtlCol="0">
            <a:spAutoFit/>
          </a:bodyPr>
          <a:lstStyle/>
          <a:p>
            <a:pPr algn="dist"/>
            <a:r>
              <a:rPr kumimoji="1" lang="zh-CN" altLang="en-US" sz="6600" b="1" dirty="0">
                <a:solidFill>
                  <a:srgbClr val="C00000"/>
                </a:solidFill>
                <a:latin typeface="Arial" panose="020B0604020202020204" pitchFamily="34" charset="0"/>
                <a:ea typeface="思源黑体 CN Regular" panose="020B0500000000000000" pitchFamily="34" charset="-122"/>
                <a:sym typeface="Arial" panose="020B0604020202020204" pitchFamily="34" charset="0"/>
              </a:rPr>
              <a:t>目录</a:t>
            </a:r>
            <a:endParaRPr kumimoji="1" lang="zh-CN" altLang="en-US" sz="6600" b="1" dirty="0">
              <a:solidFill>
                <a:srgbClr val="C00000"/>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90194" y="1406020"/>
            <a:ext cx="2441694" cy="584775"/>
          </a:xfrm>
          <a:prstGeom prst="rect">
            <a:avLst/>
          </a:prstGeom>
          <a:noFill/>
        </p:spPr>
        <p:txBody>
          <a:bodyPr wrap="none" rtlCol="0">
            <a:spAutoFit/>
          </a:bodyPr>
          <a:lstStyle/>
          <a:p>
            <a:r>
              <a:rPr kumimoji="1" lang="en-US" altLang="zh-CN" sz="3200" b="1" dirty="0">
                <a:solidFill>
                  <a:srgbClr val="C00000"/>
                </a:solidFill>
                <a:latin typeface="Arial" panose="020B0604020202020204" pitchFamily="34" charset="0"/>
                <a:ea typeface="思源黑体 CN Regular" panose="020B0500000000000000" pitchFamily="34" charset="-122"/>
                <a:cs typeface="Arial Black" panose="020B0A04020102020204" pitchFamily="34" charset="0"/>
                <a:sym typeface="Arial" panose="020B0604020202020204" pitchFamily="34" charset="0"/>
              </a:rPr>
              <a:t>CONTENTS</a:t>
            </a:r>
            <a:endParaRPr kumimoji="1" lang="zh-CN" altLang="en-US" sz="3200" b="1" dirty="0">
              <a:solidFill>
                <a:srgbClr val="C00000"/>
              </a:solidFill>
              <a:latin typeface="Arial" panose="020B0604020202020204" pitchFamily="34" charset="0"/>
              <a:ea typeface="思源黑体 CN Regular" panose="020B0500000000000000" pitchFamily="34" charset="-122"/>
              <a:cs typeface="Arial Black" panose="020B0A04020102020204" pitchFamily="34" charset="0"/>
              <a:sym typeface="Arial" panose="020B0604020202020204" pitchFamily="34" charset="0"/>
            </a:endParaRPr>
          </a:p>
        </p:txBody>
      </p:sp>
      <p:grpSp>
        <p:nvGrpSpPr>
          <p:cNvPr id="29" name="PA_组合 1"/>
          <p:cNvGrpSpPr/>
          <p:nvPr>
            <p:custDataLst>
              <p:tags r:id="rId14"/>
            </p:custDataLst>
          </p:nvPr>
        </p:nvGrpSpPr>
        <p:grpSpPr>
          <a:xfrm>
            <a:off x="3290083" y="3577094"/>
            <a:ext cx="5059531" cy="493395"/>
            <a:chOff x="4207328" y="1075281"/>
            <a:chExt cx="3498518" cy="427368"/>
          </a:xfrm>
        </p:grpSpPr>
        <p:sp>
          <p:nvSpPr>
            <p:cNvPr id="30" name="MH_Number_1"/>
            <p:cNvSpPr/>
            <p:nvPr>
              <p:custDataLst>
                <p:tags r:id="rId15"/>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05</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31" name="MH_Entry_1"/>
            <p:cNvSpPr/>
            <p:nvPr>
              <p:custDataLst>
                <p:tags r:id="rId16"/>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32" name="PA_组合 1"/>
          <p:cNvGrpSpPr/>
          <p:nvPr>
            <p:custDataLst>
              <p:tags r:id="rId17"/>
            </p:custDataLst>
          </p:nvPr>
        </p:nvGrpSpPr>
        <p:grpSpPr>
          <a:xfrm>
            <a:off x="3290083" y="4307344"/>
            <a:ext cx="5059531" cy="493395"/>
            <a:chOff x="4207328" y="1075281"/>
            <a:chExt cx="3498518" cy="427368"/>
          </a:xfrm>
        </p:grpSpPr>
        <p:sp>
          <p:nvSpPr>
            <p:cNvPr id="33" name="MH_Number_1"/>
            <p:cNvSpPr/>
            <p:nvPr>
              <p:custDataLst>
                <p:tags r:id="rId18"/>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06</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34" name="MH_Entry_1"/>
            <p:cNvSpPr/>
            <p:nvPr>
              <p:custDataLst>
                <p:tags r:id="rId19"/>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35" name="PA_组合 1"/>
          <p:cNvGrpSpPr/>
          <p:nvPr>
            <p:custDataLst>
              <p:tags r:id="rId20"/>
            </p:custDataLst>
          </p:nvPr>
        </p:nvGrpSpPr>
        <p:grpSpPr>
          <a:xfrm>
            <a:off x="3318658" y="5037594"/>
            <a:ext cx="5059531" cy="493395"/>
            <a:chOff x="4207328" y="1075281"/>
            <a:chExt cx="3498518" cy="427368"/>
          </a:xfrm>
        </p:grpSpPr>
        <p:sp>
          <p:nvSpPr>
            <p:cNvPr id="36" name="MH_Number_1"/>
            <p:cNvSpPr/>
            <p:nvPr>
              <p:custDataLst>
                <p:tags r:id="rId21"/>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07</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37" name="MH_Entry_1"/>
            <p:cNvSpPr/>
            <p:nvPr>
              <p:custDataLst>
                <p:tags r:id="rId22"/>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grpSp>
        <p:nvGrpSpPr>
          <p:cNvPr id="38" name="PA_组合 1"/>
          <p:cNvGrpSpPr/>
          <p:nvPr>
            <p:custDataLst>
              <p:tags r:id="rId23"/>
            </p:custDataLst>
          </p:nvPr>
        </p:nvGrpSpPr>
        <p:grpSpPr>
          <a:xfrm>
            <a:off x="3290083" y="5767844"/>
            <a:ext cx="5059531" cy="493395"/>
            <a:chOff x="4207328" y="1075281"/>
            <a:chExt cx="3498518" cy="427368"/>
          </a:xfrm>
        </p:grpSpPr>
        <p:sp>
          <p:nvSpPr>
            <p:cNvPr id="39" name="MH_Number_1"/>
            <p:cNvSpPr/>
            <p:nvPr>
              <p:custDataLst>
                <p:tags r:id="rId24"/>
              </p:custDataLst>
            </p:nvPr>
          </p:nvSpPr>
          <p:spPr>
            <a:xfrm>
              <a:off x="4207328" y="1075281"/>
              <a:ext cx="427658" cy="427368"/>
            </a:xfrm>
            <a:prstGeom prst="roundRect">
              <a:avLst>
                <a:gd name="adj" fmla="val 761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rPr>
                <a:t>08</a:t>
              </a:r>
              <a:endParaRPr kumimoji="0" lang="en-US" altLang="zh-CN" sz="2800" b="1"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Times New Roman" panose="02020603050405020304" pitchFamily="18" charset="0"/>
                <a:sym typeface="Arial" panose="020B0604020202020204" pitchFamily="34" charset="0"/>
              </a:endParaRPr>
            </a:p>
          </p:txBody>
        </p:sp>
        <p:sp>
          <p:nvSpPr>
            <p:cNvPr id="40" name="MH_Entry_1"/>
            <p:cNvSpPr/>
            <p:nvPr>
              <p:custDataLst>
                <p:tags r:id="rId25"/>
              </p:custDataLst>
            </p:nvPr>
          </p:nvSpPr>
          <p:spPr>
            <a:xfrm>
              <a:off x="4782596" y="1075281"/>
              <a:ext cx="2923250" cy="427368"/>
            </a:xfrm>
            <a:prstGeom prst="roundRect">
              <a:avLst>
                <a:gd name="adj" fmla="val 912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endParaRPr lang="zh-CN" altLang="en-US" sz="2000" b="1" kern="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ppt_w</p:attrName>
                                        </p:attrNameLst>
                                      </p:cBhvr>
                                      <p:tavLst>
                                        <p:tav tm="0">
                                          <p:val>
                                            <p:fltVal val="0"/>
                                          </p:val>
                                        </p:tav>
                                        <p:tav tm="100000">
                                          <p:val>
                                            <p:strVal val="#ppt_w"/>
                                          </p:val>
                                        </p:tav>
                                      </p:tavLst>
                                    </p:anim>
                                    <p:anim calcmode="lin" valueType="num">
                                      <p:cBhvr>
                                        <p:cTn id="50" dur="500" fill="hold"/>
                                        <p:tgtEl>
                                          <p:spTgt spid="35"/>
                                        </p:tgtEl>
                                        <p:attrNameLst>
                                          <p:attrName>ppt_h</p:attrName>
                                        </p:attrNameLst>
                                      </p:cBhvr>
                                      <p:tavLst>
                                        <p:tav tm="0">
                                          <p:val>
                                            <p:fltVal val="0"/>
                                          </p:val>
                                        </p:tav>
                                        <p:tav tm="100000">
                                          <p:val>
                                            <p:strVal val="#ppt_h"/>
                                          </p:val>
                                        </p:tav>
                                      </p:tavLst>
                                    </p:anim>
                                    <p:animEffect transition="in" filter="fad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500" fill="hold"/>
                                        <p:tgtEl>
                                          <p:spTgt spid="38"/>
                                        </p:tgtEl>
                                        <p:attrNameLst>
                                          <p:attrName>ppt_w</p:attrName>
                                        </p:attrNameLst>
                                      </p:cBhvr>
                                      <p:tavLst>
                                        <p:tav tm="0">
                                          <p:val>
                                            <p:fltVal val="0"/>
                                          </p:val>
                                        </p:tav>
                                        <p:tav tm="100000">
                                          <p:val>
                                            <p:strVal val="#ppt_w"/>
                                          </p:val>
                                        </p:tav>
                                      </p:tavLst>
                                    </p:anim>
                                    <p:anim calcmode="lin" valueType="num">
                                      <p:cBhvr>
                                        <p:cTn id="57" dur="500" fill="hold"/>
                                        <p:tgtEl>
                                          <p:spTgt spid="38"/>
                                        </p:tgtEl>
                                        <p:attrNameLst>
                                          <p:attrName>ppt_h</p:attrName>
                                        </p:attrNameLst>
                                      </p:cBhvr>
                                      <p:tavLst>
                                        <p:tav tm="0">
                                          <p:val>
                                            <p:fltVal val="0"/>
                                          </p:val>
                                        </p:tav>
                                        <p:tav tm="100000">
                                          <p:val>
                                            <p:strVal val="#ppt_h"/>
                                          </p:val>
                                        </p:tav>
                                      </p:tavLst>
                                    </p:anim>
                                    <p:animEffect transition="in" filter="fade">
                                      <p:cBhvr>
                                        <p:cTn id="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6" name="TextBox 5"/>
          <p:cNvSpPr txBox="1"/>
          <p:nvPr/>
        </p:nvSpPr>
        <p:spPr>
          <a:xfrm>
            <a:off x="4860660" y="644056"/>
            <a:ext cx="2469463" cy="828675"/>
          </a:xfrm>
          <a:prstGeom prst="rect">
            <a:avLst/>
          </a:prstGeom>
          <a:noFill/>
        </p:spPr>
        <p:txBody>
          <a:bodyPr wrap="square" lIns="91404" tIns="45701" rIns="91404" bIns="45701">
            <a:spAutoFit/>
          </a:bodyPr>
          <a:lstStyle/>
          <a:p>
            <a:pPr algn="ctr" defTabSz="914400">
              <a:defRPr/>
            </a:pPr>
            <a:r>
              <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第四</a:t>
            </a:r>
            <a:r>
              <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rPr>
              <a:t>章</a:t>
            </a:r>
            <a:endParaRPr lang="zh-CN" altLang="en-US" sz="4800" b="1" dirty="0">
              <a:ln w="6350">
                <a:noFill/>
              </a:ln>
              <a:solidFill>
                <a:srgbClr val="C00000"/>
              </a:solidFill>
              <a:latin typeface="Arial" panose="020B0604020202020204" pitchFamily="34" charset="0"/>
              <a:ea typeface="思源黑体 CN Regular" panose="020B0500000000000000" pitchFamily="34" charset="-122"/>
              <a:cs typeface="思源黑体 CN Normal" panose="020B0400000000000000" pitchFamily="34" charset="-122"/>
              <a:sym typeface="Arial" panose="020B0604020202020204" pitchFamily="34" charset="0"/>
            </a:endParaRPr>
          </a:p>
        </p:txBody>
      </p:sp>
      <p:sp>
        <p:nvSpPr>
          <p:cNvPr id="2" name="文本框 1"/>
          <p:cNvSpPr txBox="1"/>
          <p:nvPr/>
        </p:nvSpPr>
        <p:spPr>
          <a:xfrm>
            <a:off x="3680304" y="1752702"/>
            <a:ext cx="4829845" cy="2583180"/>
          </a:xfrm>
          <a:prstGeom prst="rect">
            <a:avLst/>
          </a:prstGeom>
          <a:noFill/>
        </p:spPr>
        <p:txBody>
          <a:bodyPr wrap="square" lIns="91404" tIns="45701" rIns="91404" bIns="45701">
            <a:spAutoFit/>
          </a:bodyPr>
          <a:lstStyle/>
          <a:p>
            <a:pPr algn="just">
              <a:defRPr/>
            </a:pPr>
            <a:r>
              <a:rPr lang="en-US" altLang="zh-CN"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 </a:t>
            </a:r>
            <a:r>
              <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rPr>
              <a:t>统筹推进疫情防控和经济社会发展</a:t>
            </a:r>
            <a:endParaRPr lang="zh-CN" altLang="en-US" sz="5400" b="1" kern="0" dirty="0">
              <a:solidFill>
                <a:srgbClr val="C00000"/>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716145" y="1729105"/>
            <a:ext cx="309880" cy="368300"/>
          </a:xfrm>
          <a:prstGeom prst="rect">
            <a:avLst/>
          </a:prstGeom>
          <a:noFill/>
        </p:spPr>
        <p:txBody>
          <a:bodyPr wrap="none" rtlCol="0">
            <a:spAutoFit/>
          </a:bodyPr>
          <a:p>
            <a:endParaRPr lang="zh-CN" altLang="en-US"/>
          </a:p>
        </p:txBody>
      </p:sp>
      <p:sp>
        <p:nvSpPr>
          <p:cNvPr id="3" name="矩形 2"/>
          <p:cNvSpPr/>
          <p:nvPr/>
        </p:nvSpPr>
        <p:spPr>
          <a:xfrm>
            <a:off x="162560" y="87630"/>
            <a:ext cx="4862830" cy="4984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统筹推进疫情防控和经济社会发展</a:t>
            </a:r>
            <a:endParaRPr lang="zh-CN" altLang="en-US"/>
          </a:p>
        </p:txBody>
      </p:sp>
      <p:sp>
        <p:nvSpPr>
          <p:cNvPr id="4" name="文本框 3"/>
          <p:cNvSpPr txBox="1"/>
          <p:nvPr/>
        </p:nvSpPr>
        <p:spPr>
          <a:xfrm>
            <a:off x="1419860" y="1263650"/>
            <a:ext cx="8089265" cy="368300"/>
          </a:xfrm>
          <a:prstGeom prst="rect">
            <a:avLst/>
          </a:prstGeom>
          <a:noFill/>
        </p:spPr>
        <p:txBody>
          <a:bodyPr wrap="square" rtlCol="0">
            <a:spAutoFit/>
          </a:bodyPr>
          <a:p>
            <a:pPr algn="just"/>
            <a:endParaRPr lang="zh-CN" altLang="en-US"/>
          </a:p>
        </p:txBody>
      </p:sp>
      <p:sp>
        <p:nvSpPr>
          <p:cNvPr id="5" name="文本框 4"/>
          <p:cNvSpPr txBox="1"/>
          <p:nvPr/>
        </p:nvSpPr>
        <p:spPr>
          <a:xfrm>
            <a:off x="162560" y="1372235"/>
            <a:ext cx="6381115" cy="2245360"/>
          </a:xfrm>
          <a:prstGeom prst="rect">
            <a:avLst/>
          </a:prstGeom>
          <a:noFill/>
        </p:spPr>
        <p:txBody>
          <a:bodyPr wrap="square" rtlCol="0">
            <a:spAutoFit/>
          </a:bodyPr>
          <a:p>
            <a:r>
              <a:rPr lang="en-US" altLang="zh-CN" sz="2000"/>
              <a:t>     </a:t>
            </a:r>
            <a:r>
              <a:rPr lang="zh-CN" altLang="en-US" sz="2000"/>
              <a:t>此次新型冠状肺炎是新中国成立以来在我国发生的传播速度最快，感染范围最广，防控难度最大的公共卫生事件。对我国人民的经济生活造成了巨大的影响。</a:t>
            </a:r>
            <a:endParaRPr lang="zh-CN" altLang="en-US" sz="2000"/>
          </a:p>
          <a:p>
            <a:r>
              <a:rPr lang="zh-CN" altLang="en-US" sz="2000">
                <a:sym typeface="+mn-ea"/>
              </a:rPr>
              <a:t>     习近平总书记强调经济社会是一个动态循环系统，不能长时间的停摆。应该加强统筹推进疫情防控和经济社会发展。</a:t>
            </a:r>
            <a:endParaRPr lang="zh-CN" altLang="en-US" sz="2000"/>
          </a:p>
          <a:p>
            <a:endParaRPr lang="zh-CN" altLang="en-US" sz="2000"/>
          </a:p>
        </p:txBody>
      </p:sp>
      <p:sp>
        <p:nvSpPr>
          <p:cNvPr id="10" name="文本框 9"/>
          <p:cNvSpPr txBox="1"/>
          <p:nvPr/>
        </p:nvSpPr>
        <p:spPr>
          <a:xfrm>
            <a:off x="162560" y="3617595"/>
            <a:ext cx="6381115" cy="1014730"/>
          </a:xfrm>
          <a:prstGeom prst="rect">
            <a:avLst/>
          </a:prstGeom>
          <a:noFill/>
        </p:spPr>
        <p:txBody>
          <a:bodyPr wrap="square" rtlCol="0">
            <a:spAutoFit/>
          </a:bodyPr>
          <a:p>
            <a:r>
              <a:rPr lang="zh-CN" altLang="en-US" sz="2000"/>
              <a:t>为此国家做出了：分区分级精确复工复产，加大宏观政策调控力度，全面强化稳就业举措，坚决完成脱贫攻坚任务，切实保障民生。</a:t>
            </a:r>
            <a:endParaRPr lang="zh-CN" altLang="en-US" sz="2000"/>
          </a:p>
        </p:txBody>
      </p:sp>
      <p:grpSp>
        <p:nvGrpSpPr>
          <p:cNvPr id="23" name="组合 22"/>
          <p:cNvGrpSpPr/>
          <p:nvPr/>
        </p:nvGrpSpPr>
        <p:grpSpPr>
          <a:xfrm>
            <a:off x="6532880" y="586105"/>
            <a:ext cx="5463436" cy="5718910"/>
            <a:chOff x="8618" y="2152"/>
            <a:chExt cx="10291" cy="7777"/>
          </a:xfrm>
        </p:grpSpPr>
        <p:pic>
          <p:nvPicPr>
            <p:cNvPr id="17" name="图片 16" descr="636728309[1]"/>
            <p:cNvPicPr>
              <a:picLocks noChangeAspect="1"/>
            </p:cNvPicPr>
            <p:nvPr>
              <p:custDataLst>
                <p:tags r:id="rId2"/>
              </p:custDataLst>
            </p:nvPr>
          </p:nvPicPr>
          <p:blipFill>
            <a:blip r:embed="rId3"/>
            <a:srcRect/>
            <a:stretch>
              <a:fillRect/>
            </a:stretch>
          </p:blipFill>
          <p:spPr>
            <a:xfrm>
              <a:off x="8618" y="2152"/>
              <a:ext cx="3379" cy="3876"/>
            </a:xfrm>
            <a:prstGeom prst="rect">
              <a:avLst/>
            </a:prstGeom>
          </p:spPr>
        </p:pic>
        <p:pic>
          <p:nvPicPr>
            <p:cNvPr id="18" name="图片 17" descr="2991474243[1]"/>
            <p:cNvPicPr>
              <a:picLocks noChangeAspect="1"/>
            </p:cNvPicPr>
            <p:nvPr>
              <p:custDataLst>
                <p:tags r:id="rId4"/>
              </p:custDataLst>
            </p:nvPr>
          </p:nvPicPr>
          <p:blipFill>
            <a:blip r:embed="rId5"/>
            <a:srcRect/>
            <a:stretch>
              <a:fillRect/>
            </a:stretch>
          </p:blipFill>
          <p:spPr>
            <a:xfrm>
              <a:off x="8618" y="6053"/>
              <a:ext cx="3379" cy="3876"/>
            </a:xfrm>
            <a:prstGeom prst="rect">
              <a:avLst/>
            </a:prstGeom>
          </p:spPr>
        </p:pic>
        <p:pic>
          <p:nvPicPr>
            <p:cNvPr id="19" name="图片 18" descr="3309943037[1]"/>
            <p:cNvPicPr>
              <a:picLocks noChangeAspect="1"/>
            </p:cNvPicPr>
            <p:nvPr>
              <p:custDataLst>
                <p:tags r:id="rId6"/>
              </p:custDataLst>
            </p:nvPr>
          </p:nvPicPr>
          <p:blipFill>
            <a:blip r:embed="rId7"/>
            <a:srcRect/>
            <a:stretch>
              <a:fillRect/>
            </a:stretch>
          </p:blipFill>
          <p:spPr>
            <a:xfrm>
              <a:off x="12073" y="2152"/>
              <a:ext cx="3379" cy="3876"/>
            </a:xfrm>
            <a:prstGeom prst="rect">
              <a:avLst/>
            </a:prstGeom>
          </p:spPr>
        </p:pic>
        <p:pic>
          <p:nvPicPr>
            <p:cNvPr id="20" name="图片 19" descr="3338529946[1]"/>
            <p:cNvPicPr>
              <a:picLocks noChangeAspect="1"/>
            </p:cNvPicPr>
            <p:nvPr>
              <p:custDataLst>
                <p:tags r:id="rId8"/>
              </p:custDataLst>
            </p:nvPr>
          </p:nvPicPr>
          <p:blipFill>
            <a:blip r:embed="rId9"/>
            <a:srcRect/>
            <a:stretch>
              <a:fillRect/>
            </a:stretch>
          </p:blipFill>
          <p:spPr>
            <a:xfrm>
              <a:off x="15530" y="2152"/>
              <a:ext cx="3379" cy="3876"/>
            </a:xfrm>
            <a:prstGeom prst="rect">
              <a:avLst/>
            </a:prstGeom>
          </p:spPr>
        </p:pic>
        <p:pic>
          <p:nvPicPr>
            <p:cNvPr id="21" name="图片 20" descr="3402209392[1]"/>
            <p:cNvPicPr>
              <a:picLocks noChangeAspect="1"/>
            </p:cNvPicPr>
            <p:nvPr>
              <p:custDataLst>
                <p:tags r:id="rId10"/>
              </p:custDataLst>
            </p:nvPr>
          </p:nvPicPr>
          <p:blipFill>
            <a:blip r:embed="rId11"/>
            <a:srcRect/>
            <a:stretch>
              <a:fillRect/>
            </a:stretch>
          </p:blipFill>
          <p:spPr>
            <a:xfrm>
              <a:off x="12073" y="6053"/>
              <a:ext cx="3379" cy="3876"/>
            </a:xfrm>
            <a:prstGeom prst="rect">
              <a:avLst/>
            </a:prstGeom>
          </p:spPr>
        </p:pic>
        <p:pic>
          <p:nvPicPr>
            <p:cNvPr id="22" name="图片 21" descr="3437586984[1]"/>
            <p:cNvPicPr>
              <a:picLocks noChangeAspect="1"/>
            </p:cNvPicPr>
            <p:nvPr>
              <p:custDataLst>
                <p:tags r:id="rId12"/>
              </p:custDataLst>
            </p:nvPr>
          </p:nvPicPr>
          <p:blipFill>
            <a:blip r:embed="rId13"/>
            <a:srcRect/>
            <a:stretch>
              <a:fillRect/>
            </a:stretch>
          </p:blipFill>
          <p:spPr>
            <a:xfrm>
              <a:off x="15530" y="6053"/>
              <a:ext cx="3379" cy="387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162560" y="87630"/>
            <a:ext cx="4862830" cy="4984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统筹推进疫情防控和经济社会发展</a:t>
            </a:r>
            <a:endParaRPr lang="zh-CN" altLang="en-US"/>
          </a:p>
        </p:txBody>
      </p:sp>
      <p:pic>
        <p:nvPicPr>
          <p:cNvPr id="5" name="图片 4" descr="3437586984[1]"/>
          <p:cNvPicPr>
            <a:picLocks noChangeAspect="1"/>
          </p:cNvPicPr>
          <p:nvPr/>
        </p:nvPicPr>
        <p:blipFill>
          <a:blip r:embed="rId1"/>
          <a:stretch>
            <a:fillRect/>
          </a:stretch>
        </p:blipFill>
        <p:spPr>
          <a:xfrm>
            <a:off x="7583805" y="585470"/>
            <a:ext cx="4293870" cy="5703570"/>
          </a:xfrm>
          <a:prstGeom prst="rect">
            <a:avLst/>
          </a:prstGeom>
        </p:spPr>
      </p:pic>
      <p:sp>
        <p:nvSpPr>
          <p:cNvPr id="6" name="文本框 5"/>
          <p:cNvSpPr txBox="1"/>
          <p:nvPr/>
        </p:nvSpPr>
        <p:spPr>
          <a:xfrm>
            <a:off x="203200" y="912495"/>
            <a:ext cx="5993765" cy="706755"/>
          </a:xfrm>
          <a:prstGeom prst="rect">
            <a:avLst/>
          </a:prstGeom>
          <a:noFill/>
        </p:spPr>
        <p:txBody>
          <a:bodyPr wrap="square" rtlCol="0">
            <a:spAutoFit/>
          </a:bodyPr>
          <a:p>
            <a:r>
              <a:rPr lang="en-US" altLang="zh-CN" sz="2000">
                <a:sym typeface="+mn-ea"/>
              </a:rPr>
              <a:t>     </a:t>
            </a:r>
            <a:r>
              <a:rPr lang="zh-CN" altLang="en-US" sz="2000">
                <a:sym typeface="+mn-ea"/>
              </a:rPr>
              <a:t>习近平总书记强调对于分区分级精确复工复产，不能采取</a:t>
            </a:r>
            <a:r>
              <a:rPr lang="en-US" altLang="zh-CN" sz="2000">
                <a:sym typeface="+mn-ea"/>
              </a:rPr>
              <a:t>“</a:t>
            </a:r>
            <a:r>
              <a:rPr lang="zh-CN" altLang="en-US" sz="2000">
                <a:sym typeface="+mn-ea"/>
              </a:rPr>
              <a:t>一刀切</a:t>
            </a:r>
            <a:r>
              <a:rPr lang="en-US" altLang="zh-CN" sz="2000">
                <a:sym typeface="+mn-ea"/>
              </a:rPr>
              <a:t>”</a:t>
            </a:r>
            <a:r>
              <a:rPr lang="zh-CN" altLang="en-US" sz="2000">
                <a:sym typeface="+mn-ea"/>
              </a:rPr>
              <a:t>的做法。</a:t>
            </a:r>
            <a:endParaRPr lang="zh-CN" altLang="en-US" sz="2000">
              <a:sym typeface="+mn-ea"/>
            </a:endParaRPr>
          </a:p>
        </p:txBody>
      </p:sp>
      <p:sp>
        <p:nvSpPr>
          <p:cNvPr id="7" name="文本框 6"/>
          <p:cNvSpPr txBox="1"/>
          <p:nvPr/>
        </p:nvSpPr>
        <p:spPr>
          <a:xfrm>
            <a:off x="203200" y="1875155"/>
            <a:ext cx="5993765" cy="706755"/>
          </a:xfrm>
          <a:prstGeom prst="rect">
            <a:avLst/>
          </a:prstGeom>
          <a:noFill/>
        </p:spPr>
        <p:txBody>
          <a:bodyPr wrap="square" rtlCol="0">
            <a:spAutoFit/>
          </a:bodyPr>
          <a:p>
            <a:r>
              <a:rPr lang="zh-CN" altLang="en-US" sz="2000">
                <a:sym typeface="+mn-ea"/>
              </a:rPr>
              <a:t>     对于低风险的地区来说，要尽快将防控策略调整到外防输入上来，全面恢复生产生活。</a:t>
            </a:r>
            <a:endParaRPr lang="zh-CN" altLang="en-US" sz="2000">
              <a:sym typeface="+mn-ea"/>
            </a:endParaRPr>
          </a:p>
        </p:txBody>
      </p:sp>
      <p:sp>
        <p:nvSpPr>
          <p:cNvPr id="8" name="文本框 7"/>
          <p:cNvSpPr txBox="1"/>
          <p:nvPr/>
        </p:nvSpPr>
        <p:spPr>
          <a:xfrm>
            <a:off x="162560" y="2836545"/>
            <a:ext cx="5993765" cy="706755"/>
          </a:xfrm>
          <a:prstGeom prst="rect">
            <a:avLst/>
          </a:prstGeom>
          <a:noFill/>
        </p:spPr>
        <p:txBody>
          <a:bodyPr wrap="square" rtlCol="0">
            <a:spAutoFit/>
          </a:bodyPr>
          <a:p>
            <a:r>
              <a:rPr lang="en-US" altLang="zh-CN">
                <a:sym typeface="+mn-ea"/>
              </a:rPr>
              <a:t>     </a:t>
            </a:r>
            <a:r>
              <a:rPr lang="zh-CN" altLang="en-US" sz="2000">
                <a:sym typeface="+mn-ea"/>
              </a:rPr>
              <a:t>对于中风险的地区来说，要依据防控形势有序复工复产。</a:t>
            </a:r>
            <a:endParaRPr lang="zh-CN" altLang="en-US" sz="2000">
              <a:sym typeface="+mn-ea"/>
            </a:endParaRPr>
          </a:p>
        </p:txBody>
      </p:sp>
      <p:sp>
        <p:nvSpPr>
          <p:cNvPr id="9" name="文本框 8"/>
          <p:cNvSpPr txBox="1"/>
          <p:nvPr/>
        </p:nvSpPr>
        <p:spPr>
          <a:xfrm>
            <a:off x="203200" y="3808095"/>
            <a:ext cx="5993765" cy="706755"/>
          </a:xfrm>
          <a:prstGeom prst="rect">
            <a:avLst/>
          </a:prstGeom>
          <a:noFill/>
        </p:spPr>
        <p:txBody>
          <a:bodyPr wrap="square" rtlCol="0">
            <a:spAutoFit/>
          </a:bodyPr>
          <a:p>
            <a:r>
              <a:rPr lang="zh-CN" altLang="en-US">
                <a:sym typeface="+mn-ea"/>
              </a:rPr>
              <a:t> </a:t>
            </a:r>
            <a:r>
              <a:rPr lang="zh-CN" altLang="en-US" sz="2000">
                <a:sym typeface="+mn-ea"/>
              </a:rPr>
              <a:t>    对于高风险的地区来说，仍要继续集中精力抓好疫情防控工作。</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fade/>
      </p:transition>
    </mc:Choice>
    <mc:Fallback>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162560" y="87630"/>
            <a:ext cx="4862830" cy="4984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统筹推进疫情防控和经济社会发展</a:t>
            </a:r>
            <a:endParaRPr lang="zh-CN" altLang="en-US"/>
          </a:p>
        </p:txBody>
      </p:sp>
      <p:sp>
        <p:nvSpPr>
          <p:cNvPr id="2" name="文本框 1"/>
          <p:cNvSpPr txBox="1"/>
          <p:nvPr/>
        </p:nvSpPr>
        <p:spPr>
          <a:xfrm>
            <a:off x="363220" y="843280"/>
            <a:ext cx="9495155" cy="706755"/>
          </a:xfrm>
          <a:prstGeom prst="rect">
            <a:avLst/>
          </a:prstGeom>
          <a:noFill/>
        </p:spPr>
        <p:txBody>
          <a:bodyPr wrap="square" rtlCol="0">
            <a:spAutoFit/>
          </a:bodyPr>
          <a:p>
            <a:r>
              <a:rPr lang="en-US" altLang="zh-CN" sz="2000"/>
              <a:t>     </a:t>
            </a:r>
            <a:r>
              <a:rPr lang="zh-CN" altLang="en-US" sz="2000"/>
              <a:t>中央采取了一系列的举措保障基本民生：做好居民生活必需品保供调度，保障疫情期间基本民生服务部断档，强化困难群众的兜底保障。</a:t>
            </a:r>
            <a:endParaRPr lang="zh-CN" altLang="en-US" sz="2000"/>
          </a:p>
        </p:txBody>
      </p:sp>
      <p:sp>
        <p:nvSpPr>
          <p:cNvPr id="4" name="文本框 3"/>
          <p:cNvSpPr txBox="1"/>
          <p:nvPr/>
        </p:nvSpPr>
        <p:spPr>
          <a:xfrm>
            <a:off x="363220" y="1815465"/>
            <a:ext cx="9495155" cy="706755"/>
          </a:xfrm>
          <a:prstGeom prst="rect">
            <a:avLst/>
          </a:prstGeom>
          <a:noFill/>
        </p:spPr>
        <p:txBody>
          <a:bodyPr wrap="square" rtlCol="0">
            <a:spAutoFit/>
          </a:bodyPr>
          <a:p>
            <a:r>
              <a:rPr lang="en-US" altLang="zh-CN" sz="2000"/>
              <a:t>     </a:t>
            </a:r>
            <a:r>
              <a:rPr lang="zh-CN" altLang="en-US" sz="2000"/>
              <a:t>并且落实了</a:t>
            </a:r>
            <a:r>
              <a:rPr lang="en-US" altLang="zh-CN" sz="2000"/>
              <a:t>“</a:t>
            </a:r>
            <a:r>
              <a:rPr lang="zh-CN" altLang="en-US" sz="2000"/>
              <a:t>米袋子</a:t>
            </a:r>
            <a:r>
              <a:rPr lang="en-US" altLang="zh-CN" sz="2000"/>
              <a:t>”</a:t>
            </a:r>
            <a:r>
              <a:rPr lang="zh-CN" altLang="en-US" sz="2000"/>
              <a:t>省长责任制和</a:t>
            </a:r>
            <a:r>
              <a:rPr lang="en-US" altLang="zh-CN" sz="2000"/>
              <a:t>“</a:t>
            </a:r>
            <a:r>
              <a:rPr lang="zh-CN" altLang="en-US" sz="2000"/>
              <a:t>菜篮子</a:t>
            </a:r>
            <a:r>
              <a:rPr lang="en-US" altLang="zh-CN" sz="2000"/>
              <a:t>”</a:t>
            </a:r>
            <a:r>
              <a:rPr lang="zh-CN" altLang="en-US" sz="2000"/>
              <a:t>市长负责制。用强有力的制度政策切实保障了疫情期间居民生活必需品的保供调度。</a:t>
            </a:r>
            <a:endParaRPr lang="zh-CN" altLang="en-US" sz="2000"/>
          </a:p>
        </p:txBody>
      </p:sp>
      <p:pic>
        <p:nvPicPr>
          <p:cNvPr id="5" name="图片 4" descr="W020200403047355588281[1]"/>
          <p:cNvPicPr>
            <a:picLocks noChangeAspect="1"/>
          </p:cNvPicPr>
          <p:nvPr/>
        </p:nvPicPr>
        <p:blipFill>
          <a:blip r:embed="rId1"/>
          <a:stretch>
            <a:fillRect/>
          </a:stretch>
        </p:blipFill>
        <p:spPr>
          <a:xfrm>
            <a:off x="988695" y="2769235"/>
            <a:ext cx="7338695" cy="3945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fade/>
      </p:transition>
    </mc:Choice>
    <mc:Fallback>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162560" y="87630"/>
            <a:ext cx="4862830" cy="4984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统筹推进疫情防控和经济社会发展</a:t>
            </a:r>
            <a:endParaRPr lang="zh-CN" altLang="en-US"/>
          </a:p>
        </p:txBody>
      </p:sp>
      <p:sp>
        <p:nvSpPr>
          <p:cNvPr id="2" name="文本框 1"/>
          <p:cNvSpPr txBox="1"/>
          <p:nvPr/>
        </p:nvSpPr>
        <p:spPr>
          <a:xfrm>
            <a:off x="363220" y="843280"/>
            <a:ext cx="9495155" cy="1014730"/>
          </a:xfrm>
          <a:prstGeom prst="rect">
            <a:avLst/>
          </a:prstGeom>
          <a:noFill/>
        </p:spPr>
        <p:txBody>
          <a:bodyPr wrap="square" rtlCol="0">
            <a:spAutoFit/>
          </a:bodyPr>
          <a:p>
            <a:r>
              <a:rPr lang="en-US" altLang="zh-CN" sz="2000"/>
              <a:t>     </a:t>
            </a:r>
            <a:r>
              <a:rPr lang="zh-CN" altLang="en-US" sz="2000"/>
              <a:t>中央采取了一系列的举措帮助企业渡过难关：阶段性见面企业养老、失业、工伤保险单位缴费，缓缴住房公积金，适当减免小微企业贷款利息，为受疫情影响较大的行业、民营和小微企业提供专项信贷额度。</a:t>
            </a:r>
            <a:endParaRPr lang="en-US" altLang="zh-CN" sz="2000"/>
          </a:p>
        </p:txBody>
      </p:sp>
      <p:sp>
        <p:nvSpPr>
          <p:cNvPr id="4" name="文本框 3"/>
          <p:cNvSpPr txBox="1"/>
          <p:nvPr/>
        </p:nvSpPr>
        <p:spPr>
          <a:xfrm>
            <a:off x="363220" y="2106295"/>
            <a:ext cx="9495155" cy="706755"/>
          </a:xfrm>
          <a:prstGeom prst="rect">
            <a:avLst/>
          </a:prstGeom>
          <a:noFill/>
        </p:spPr>
        <p:txBody>
          <a:bodyPr wrap="square" rtlCol="0">
            <a:spAutoFit/>
          </a:bodyPr>
          <a:p>
            <a:r>
              <a:rPr lang="en-US" altLang="zh-CN" sz="2000"/>
              <a:t>     </a:t>
            </a:r>
            <a:r>
              <a:rPr lang="zh-CN" altLang="en-US" sz="2000"/>
              <a:t>并对于疫情给一些行业和企业带来的经营困难提供有效的帮助，让政策跑在受困企业前面。</a:t>
            </a:r>
            <a:endParaRPr lang="zh-CN" altLang="en-US" sz="2000"/>
          </a:p>
        </p:txBody>
      </p:sp>
      <p:pic>
        <p:nvPicPr>
          <p:cNvPr id="5" name="图片 4" descr="timgUQP5M02G"/>
          <p:cNvPicPr>
            <a:picLocks noChangeAspect="1"/>
          </p:cNvPicPr>
          <p:nvPr/>
        </p:nvPicPr>
        <p:blipFill>
          <a:blip r:embed="rId1"/>
          <a:stretch>
            <a:fillRect/>
          </a:stretch>
        </p:blipFill>
        <p:spPr>
          <a:xfrm>
            <a:off x="614045" y="2965450"/>
            <a:ext cx="8993505" cy="3265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fade/>
      </p:transition>
    </mc:Choice>
    <mc:Fallback>
      <p:transition spd="slow" advTm="3000">
        <p:fade/>
      </p:transition>
    </mc:Fallback>
  </mc:AlternateContent>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MH" val="20170116234333"/>
  <p:tag name="MH_LIBRARY" val="CONTENTS"/>
  <p:tag name="MH_TYPE" val="ENTRY"/>
  <p:tag name="ID" val="547142"/>
  <p:tag name="MH_ORDER" val="4"/>
</p:tagLst>
</file>

<file path=ppt/tags/tag12.xml><?xml version="1.0" encoding="utf-8"?>
<p:tagLst xmlns:p="http://schemas.openxmlformats.org/presentationml/2006/main">
  <p:tag name="MH" val="20170116234333"/>
  <p:tag name="MH_LIBRARY" val="CONTENTS"/>
  <p:tag name="MH_TYPE" val="NUMBER"/>
  <p:tag name="ID" val="547142"/>
  <p:tag name="MH_ORDER" val="4"/>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MH" val="20170116234333"/>
  <p:tag name="MH_LIBRARY" val="CONTENTS"/>
  <p:tag name="MH_TYPE" val="NUMBER"/>
  <p:tag name="ID" val="547142"/>
  <p:tag name="MH_ORDER" val="1"/>
</p:tagLst>
</file>

<file path=ppt/tags/tag15.xml><?xml version="1.0" encoding="utf-8"?>
<p:tagLst xmlns:p="http://schemas.openxmlformats.org/presentationml/2006/main">
  <p:tag name="MH" val="20170116234333"/>
  <p:tag name="MH_LIBRARY" val="CONTENTS"/>
  <p:tag name="MH_TYPE" val="ENTRY"/>
  <p:tag name="ID" val="547142"/>
  <p:tag name="MH_ORDER" val="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MH" val="20170116234333"/>
  <p:tag name="MH_LIBRARY" val="CONTENTS"/>
  <p:tag name="MH_TYPE" val="NUMBER"/>
  <p:tag name="ID" val="547142"/>
  <p:tag name="MH_ORDER" val="1"/>
</p:tagLst>
</file>

<file path=ppt/tags/tag18.xml><?xml version="1.0" encoding="utf-8"?>
<p:tagLst xmlns:p="http://schemas.openxmlformats.org/presentationml/2006/main">
  <p:tag name="MH" val="20170116234333"/>
  <p:tag name="MH_LIBRARY" val="CONTENTS"/>
  <p:tag name="MH_TYPE" val="ENTRY"/>
  <p:tag name="ID" val="547142"/>
  <p:tag name="MH_ORDER" val="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MH" val="20170116234333"/>
  <p:tag name="MH_LIBRARY" val="CONTENTS"/>
  <p:tag name="MH_TYPE" val="NUMBER"/>
  <p:tag name="ID" val="547142"/>
  <p:tag name="MH_ORDER" val="1"/>
</p:tagLst>
</file>

<file path=ppt/tags/tag20.xml><?xml version="1.0" encoding="utf-8"?>
<p:tagLst xmlns:p="http://schemas.openxmlformats.org/presentationml/2006/main">
  <p:tag name="MH" val="20170116234333"/>
  <p:tag name="MH_LIBRARY" val="CONTENTS"/>
  <p:tag name="MH_TYPE" val="NUMBER"/>
  <p:tag name="ID" val="547142"/>
  <p:tag name="MH_ORDER" val="1"/>
</p:tagLst>
</file>

<file path=ppt/tags/tag21.xml><?xml version="1.0" encoding="utf-8"?>
<p:tagLst xmlns:p="http://schemas.openxmlformats.org/presentationml/2006/main">
  <p:tag name="MH" val="20170116234333"/>
  <p:tag name="MH_LIBRARY" val="CONTENTS"/>
  <p:tag name="MH_TYPE" val="ENTRY"/>
  <p:tag name="ID" val="547142"/>
  <p:tag name="MH_ORDER" val="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MH" val="20170116234333"/>
  <p:tag name="MH_LIBRARY" val="CONTENTS"/>
  <p:tag name="MH_TYPE" val="NUMBER"/>
  <p:tag name="ID" val="547142"/>
  <p:tag name="MH_ORDER" val="1"/>
</p:tagLst>
</file>

<file path=ppt/tags/tag24.xml><?xml version="1.0" encoding="utf-8"?>
<p:tagLst xmlns:p="http://schemas.openxmlformats.org/presentationml/2006/main">
  <p:tag name="MH" val="20170116234333"/>
  <p:tag name="MH_LIBRARY" val="CONTENTS"/>
  <p:tag name="MH_TYPE" val="ENTRY"/>
  <p:tag name="ID" val="547142"/>
  <p:tag name="MH_ORDER" val="1"/>
</p:tagLst>
</file>

<file path=ppt/tags/tag25.xml><?xml version="1.0" encoding="utf-8"?>
<p:tagLst xmlns:p="http://schemas.openxmlformats.org/presentationml/2006/main">
  <p:tag name="KSO_WM_UNIT_PLACING_PICTURE_USER_VIEWPORT" val="{&quot;height&quot;:15840,&quot;width&quot;:8910}"/>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4488.6033950617284,&quot;width&quot;:2825.0278911564628}"/>
  <p:tag name="KSO_WM_UNIT_PLACING_PICTURE_INFO" val="{&quot;code&quot;:&quot;BacBc[3]&quot;,&quot;full_picture&quot;:false,&quot;last_crop_picture&quot;:&quot;BacBc[3]&quot;,&quot;margin&quot;:{&quot;bottom&quot;:-0.05790252057613543,&quot;right&quot;:-0.041802721088515682},&quot;scheme&quot;:&quot;6-1&quot;,&quot;spacing&quot;:4}"/>
  <p:tag name="KSO_WM_UNIT_PLACING_PICTURE" val="144335.856"/>
  <p:tag name="KSO_WM_BEAUTIFY_FLAG" val=""/>
  <p:tag name="KSO_WM_UNIT_TYPE" val=""/>
  <p:tag name="KSO_WM_UNIT_INDEX" val=""/>
  <p:tag name="KSO_WM_UNIT_ID" val=""/>
</p:tagLst>
</file>

<file path=ppt/tags/tag26.xml><?xml version="1.0" encoding="utf-8"?>
<p:tagLst xmlns:p="http://schemas.openxmlformats.org/presentationml/2006/main">
  <p:tag name="KSO_WM_UNIT_PLACING_PICTURE_USER_VIEWPORT" val="{&quot;height&quot;:15840,&quot;width&quot;:8910}"/>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4488.6033950617284,&quot;width&quot;:2825.0278911564628}"/>
  <p:tag name="KSO_WM_UNIT_PLACING_PICTURE_INFO" val="{&quot;code&quot;:&quot;BacBc[3]&quot;,&quot;full_picture&quot;:false,&quot;last_crop_picture&quot;:&quot;BacBc[3]&quot;,&quot;margin&quot;:{&quot;bottom&quot;:-0.05790252057613543,&quot;right&quot;:-0.041802721088515682},&quot;scheme&quot;:&quot;6-1&quot;,&quot;spacing&quot;:4}"/>
  <p:tag name="KSO_WM_UNIT_PLACING_PICTURE" val="144335.856"/>
  <p:tag name="KSO_WM_BEAUTIFY_FLAG" val=""/>
  <p:tag name="KSO_WM_UNIT_TYPE" val=""/>
  <p:tag name="KSO_WM_UNIT_INDEX" val=""/>
  <p:tag name="KSO_WM_UNIT_ID" val=""/>
</p:tagLst>
</file>

<file path=ppt/tags/tag27.xml><?xml version="1.0" encoding="utf-8"?>
<p:tagLst xmlns:p="http://schemas.openxmlformats.org/presentationml/2006/main">
  <p:tag name="KSO_WM_UNIT_PLACING_PICTURE_USER_VIEWPORT" val="{&quot;height&quot;:15840,&quot;width&quot;:8910}"/>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4488.6033950617284,&quot;width&quot;:2825.0278911564628}"/>
  <p:tag name="KSO_WM_UNIT_PLACING_PICTURE_INFO" val="{&quot;code&quot;:&quot;BacBc[3]&quot;,&quot;full_picture&quot;:false,&quot;last_crop_picture&quot;:&quot;BacBc[3]&quot;,&quot;margin&quot;:{&quot;bottom&quot;:-0.05790252057613543,&quot;right&quot;:-0.041802721088515682},&quot;scheme&quot;:&quot;6-1&quot;,&quot;spacing&quot;:4}"/>
  <p:tag name="KSO_WM_UNIT_PLACING_PICTURE" val="144335.856"/>
  <p:tag name="KSO_WM_BEAUTIFY_FLAG" val=""/>
  <p:tag name="KSO_WM_UNIT_TYPE" val=""/>
  <p:tag name="KSO_WM_UNIT_INDEX" val=""/>
  <p:tag name="KSO_WM_UNIT_ID" val=""/>
</p:tagLst>
</file>

<file path=ppt/tags/tag28.xml><?xml version="1.0" encoding="utf-8"?>
<p:tagLst xmlns:p="http://schemas.openxmlformats.org/presentationml/2006/main">
  <p:tag name="KSO_WM_UNIT_PLACING_PICTURE_USER_VIEWPORT" val="{&quot;height&quot;:15840,&quot;width&quot;:8910}"/>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4488.6033950617284,&quot;width&quot;:2825.0278911564628}"/>
  <p:tag name="KSO_WM_UNIT_PLACING_PICTURE_INFO" val="{&quot;code&quot;:&quot;BacBc[3]&quot;,&quot;full_picture&quot;:false,&quot;last_crop_picture&quot;:&quot;BacBc[3]&quot;,&quot;margin&quot;:{&quot;bottom&quot;:-0.05790252057613543,&quot;right&quot;:-0.041802721088515682},&quot;scheme&quot;:&quot;6-1&quot;,&quot;spacing&quot;:4}"/>
  <p:tag name="KSO_WM_UNIT_PLACING_PICTURE" val="144335.856"/>
  <p:tag name="KSO_WM_BEAUTIFY_FLAG" val=""/>
  <p:tag name="KSO_WM_UNIT_TYPE" val=""/>
  <p:tag name="KSO_WM_UNIT_INDEX" val=""/>
  <p:tag name="KSO_WM_UNIT_ID" val=""/>
</p:tagLst>
</file>

<file path=ppt/tags/tag29.xml><?xml version="1.0" encoding="utf-8"?>
<p:tagLst xmlns:p="http://schemas.openxmlformats.org/presentationml/2006/main">
  <p:tag name="KSO_WM_UNIT_PLACING_PICTURE_USER_VIEWPORT" val="{&quot;height&quot;:15840,&quot;width&quot;:8910}"/>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4488.6033950617284,&quot;width&quot;:2825.0278911564628}"/>
  <p:tag name="KSO_WM_UNIT_PLACING_PICTURE_INFO" val="{&quot;code&quot;:&quot;BacBc[3]&quot;,&quot;full_picture&quot;:false,&quot;last_crop_picture&quot;:&quot;BacBc[3]&quot;,&quot;margin&quot;:{&quot;bottom&quot;:-0.05790252057613543,&quot;right&quot;:-0.041802721088515682},&quot;scheme&quot;:&quot;6-1&quot;,&quot;spacing&quot;:4}"/>
  <p:tag name="KSO_WM_UNIT_PLACING_PICTURE" val="144335.856"/>
  <p:tag name="KSO_WM_BEAUTIFY_FLAG" val=""/>
  <p:tag name="KSO_WM_UNIT_TYPE" val=""/>
  <p:tag name="KSO_WM_UNIT_INDEX" val=""/>
  <p:tag name="KSO_WM_UNIT_ID" val=""/>
</p:tagLst>
</file>

<file path=ppt/tags/tag3.xml><?xml version="1.0" encoding="utf-8"?>
<p:tagLst xmlns:p="http://schemas.openxmlformats.org/presentationml/2006/main">
  <p:tag name="MH" val="20170116234333"/>
  <p:tag name="MH_LIBRARY" val="CONTENTS"/>
  <p:tag name="MH_TYPE" val="ENTRY"/>
  <p:tag name="ID" val="547142"/>
  <p:tag name="MH_ORDER" val="1"/>
</p:tagLst>
</file>

<file path=ppt/tags/tag30.xml><?xml version="1.0" encoding="utf-8"?>
<p:tagLst xmlns:p="http://schemas.openxmlformats.org/presentationml/2006/main">
  <p:tag name="KSO_WM_UNIT_PLACING_PICTURE_USER_VIEWPORT" val="{&quot;height&quot;:15840,&quot;width&quot;:8910}"/>
  <p:tag name="KSO_WM_UNIT_PLACING_PICTURE_USER_RELATIVERECTANGLE" val="{&quot;bottom&quot;:0,&quot;left&quot;:0,&quot;right&quot;:0,&quot;top&quot;:0}"/>
  <p:tag name="KSO_WM_UNIT_PLACING_PICTURE_COLLAGE_RELATIVERECTANGLE" val="{&quot;bottom&quot;:0,&quot;left&quot;:0,&quot;right&quot;:0,&quot;top&quot;:0}"/>
  <p:tag name="KSO_WM_UNIT_PLACING_PICTURE_COLLAGE_VIEWPORT" val="{&quot;height&quot;:4488.6033950617284,&quot;width&quot;:2825.0278911564628}"/>
  <p:tag name="KSO_WM_UNIT_PLACING_PICTURE_INFO" val="{&quot;code&quot;:&quot;BacBc[3]&quot;,&quot;full_picture&quot;:false,&quot;last_crop_picture&quot;:&quot;BacBc[3]&quot;,&quot;margin&quot;:{&quot;bottom&quot;:-0.05790252057613543,&quot;right&quot;:-0.041802721088515682},&quot;scheme&quot;:&quot;6-1&quot;,&quot;spacing&quot;:4}"/>
  <p:tag name="KSO_WM_UNIT_PLACING_PICTURE" val="144335.856"/>
  <p:tag name="KSO_WM_BEAUTIFY_FLAG" val=""/>
  <p:tag name="KSO_WM_UNIT_TYPE" val=""/>
  <p:tag name="KSO_WM_UNIT_INDEX" val=""/>
  <p:tag name="KSO_WM_UNIT_ID" val=""/>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MH" val="20170116234333"/>
  <p:tag name="MH_LIBRARY" val="CONTENTS"/>
  <p:tag name="MH_TYPE" val="ENTRY"/>
  <p:tag name="ID" val="547142"/>
  <p:tag name="MH_ORDER" val="2"/>
</p:tagLst>
</file>

<file path=ppt/tags/tag6.xml><?xml version="1.0" encoding="utf-8"?>
<p:tagLst xmlns:p="http://schemas.openxmlformats.org/presentationml/2006/main">
  <p:tag name="MH" val="20170116234333"/>
  <p:tag name="MH_LIBRARY" val="CONTENTS"/>
  <p:tag name="MH_TYPE" val="NUMBER"/>
  <p:tag name="ID" val="547142"/>
  <p:tag name="MH_ORDER" val="2"/>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MH" val="20170116234333"/>
  <p:tag name="MH_LIBRARY" val="CONTENTS"/>
  <p:tag name="MH_TYPE" val="ENTRY"/>
  <p:tag name="ID" val="547142"/>
  <p:tag name="MH_ORDER" val="3"/>
</p:tagLst>
</file>

<file path=ppt/tags/tag9.xml><?xml version="1.0" encoding="utf-8"?>
<p:tagLst xmlns:p="http://schemas.openxmlformats.org/presentationml/2006/main">
  <p:tag name="MH" val="20170116234333"/>
  <p:tag name="MH_LIBRARY" val="CONTENTS"/>
  <p:tag name="MH_TYPE" val="NUMBER"/>
  <p:tag name="ID" val="547142"/>
  <p:tag name="MH_ORDER" val="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Words>
  <Application>WPS 演示</Application>
  <PresentationFormat>宽屏</PresentationFormat>
  <Paragraphs>57</Paragraphs>
  <Slides>7</Slides>
  <Notes>15</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7</vt:i4>
      </vt:variant>
    </vt:vector>
  </HeadingPairs>
  <TitlesOfParts>
    <vt:vector size="24" baseType="lpstr">
      <vt:lpstr>Arial</vt:lpstr>
      <vt:lpstr>宋体</vt:lpstr>
      <vt:lpstr>Wingdings</vt:lpstr>
      <vt:lpstr>思源黑体 CN Heavy</vt:lpstr>
      <vt:lpstr>黑体</vt:lpstr>
      <vt:lpstr>思源黑体 CN Bold</vt:lpstr>
      <vt:lpstr>思源黑体 CN Regular</vt:lpstr>
      <vt:lpstr>Times New Roman</vt:lpstr>
      <vt:lpstr>思源黑体 CN Normal</vt:lpstr>
      <vt:lpstr>Arial Black</vt:lpstr>
      <vt:lpstr>等线</vt:lpstr>
      <vt:lpstr>微软雅黑</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我</cp:lastModifiedBy>
  <cp:revision>27</cp:revision>
  <dcterms:created xsi:type="dcterms:W3CDTF">2020-02-11T03:52:00Z</dcterms:created>
  <dcterms:modified xsi:type="dcterms:W3CDTF">2020-04-19T07:56:41Z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