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
  </p:handoutMasterIdLst>
  <p:sldIdLst>
    <p:sldId id="299" r:id="rId3"/>
    <p:sldId id="301"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201D"/>
    <a:srgbClr val="262626"/>
    <a:srgbClr val="870004"/>
    <a:srgbClr val="D31401"/>
    <a:srgbClr val="C30701"/>
    <a:srgbClr val="810005"/>
    <a:srgbClr val="C00000"/>
    <a:srgbClr val="FFEF5C"/>
    <a:srgbClr val="F8B600"/>
    <a:srgbClr val="F2DE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2" autoAdjust="0"/>
    <p:restoredTop sz="94660"/>
  </p:normalViewPr>
  <p:slideViewPr>
    <p:cSldViewPr snapToGrid="0">
      <p:cViewPr varScale="1">
        <p:scale>
          <a:sx n="98" d="100"/>
          <a:sy n="98" d="100"/>
        </p:scale>
        <p:origin x="102" y="408"/>
      </p:cViewPr>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handoutMaster" Target="handoutMasters/handoutMaster1.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3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3" descr="E:\0000000我图PPT\00001PNG素材\01党委政府\小鸟4646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flipH="1">
            <a:off x="10738480" y="157515"/>
            <a:ext cx="1037000" cy="78395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userDrawn="1"/>
        </p:nvCxnSpPr>
        <p:spPr>
          <a:xfrm>
            <a:off x="898750" y="772308"/>
            <a:ext cx="9083040" cy="31840"/>
          </a:xfrm>
          <a:prstGeom prst="line">
            <a:avLst/>
          </a:prstGeom>
          <a:noFill/>
          <a:ln w="6350" cap="flat" cmpd="sng" algn="ctr">
            <a:solidFill>
              <a:srgbClr val="C00000"/>
            </a:solidFill>
            <a:prstDash val="solid"/>
            <a:miter lim="800000"/>
          </a:ln>
          <a:effectLst/>
        </p:spPr>
      </p:cxnSp>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5456" y="157515"/>
            <a:ext cx="823090" cy="823090"/>
          </a:xfrm>
          <a:prstGeom prst="rect">
            <a:avLst/>
          </a:prstGeom>
        </p:spPr>
      </p:pic>
      <p:sp>
        <p:nvSpPr>
          <p:cNvPr id="2" name="文本框 1"/>
          <p:cNvSpPr txBox="1"/>
          <p:nvPr userDrawn="1"/>
        </p:nvSpPr>
        <p:spPr>
          <a:xfrm>
            <a:off x="898525" y="156845"/>
            <a:ext cx="7508875" cy="645160"/>
          </a:xfrm>
          <a:prstGeom prst="rect">
            <a:avLst/>
          </a:prstGeom>
          <a:noFill/>
        </p:spPr>
        <p:txBody>
          <a:bodyPr wrap="square" rtlCol="0">
            <a:spAutoFit/>
          </a:bodyPr>
          <a:p>
            <a:r>
              <a:rPr lang="zh-CN" altLang="en-US" sz="3600">
                <a:solidFill>
                  <a:srgbClr val="F9201D"/>
                </a:solidFill>
                <a:uFillTx/>
                <a:latin typeface="华文仿宋" panose="02010600040101010101" charset="-122"/>
                <a:ea typeface="华文仿宋" panose="02010600040101010101" charset="-122"/>
                <a:sym typeface="+mn-ea"/>
              </a:rPr>
              <a:t>凝心聚力打赢脱贫攻坚战</a:t>
            </a:r>
            <a:endParaRPr lang="zh-CN" altLang="en-US" sz="3600">
              <a:latin typeface="华文仿宋" panose="02010600040101010101" charset="-122"/>
              <a:ea typeface="华文仿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9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3" descr="E:\0000000我图PPT\00001PNG素材\01党委政府\小鸟4646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flipH="1">
            <a:off x="10738480" y="157515"/>
            <a:ext cx="1037000" cy="78395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userDrawn="1"/>
        </p:nvCxnSpPr>
        <p:spPr>
          <a:xfrm>
            <a:off x="978760" y="813583"/>
            <a:ext cx="9083040" cy="31840"/>
          </a:xfrm>
          <a:prstGeom prst="line">
            <a:avLst/>
          </a:prstGeom>
          <a:noFill/>
          <a:ln w="6350" cap="flat" cmpd="sng" algn="ctr">
            <a:solidFill>
              <a:srgbClr val="C00000"/>
            </a:solidFill>
            <a:prstDash val="solid"/>
            <a:miter lim="800000"/>
          </a:ln>
          <a:effectLst/>
        </p:spPr>
      </p:cxnSp>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5456" y="157515"/>
            <a:ext cx="823090" cy="823090"/>
          </a:xfrm>
          <a:prstGeom prst="rect">
            <a:avLst/>
          </a:prstGeom>
        </p:spPr>
      </p:pic>
      <p:sp>
        <p:nvSpPr>
          <p:cNvPr id="9" name="文本框 8"/>
          <p:cNvSpPr txBox="1"/>
          <p:nvPr userDrawn="1"/>
        </p:nvSpPr>
        <p:spPr>
          <a:xfrm>
            <a:off x="978535" y="229870"/>
            <a:ext cx="6941820" cy="645160"/>
          </a:xfrm>
          <a:prstGeom prst="rect">
            <a:avLst/>
          </a:prstGeom>
          <a:noFill/>
        </p:spPr>
        <p:txBody>
          <a:bodyPr wrap="square" rtlCol="0">
            <a:spAutoFit/>
          </a:bodyPr>
          <a:p>
            <a:r>
              <a:rPr lang="zh-CN" altLang="en-US" sz="3600">
                <a:solidFill>
                  <a:srgbClr val="F9201D"/>
                </a:solidFill>
                <a:uFillTx/>
                <a:latin typeface="华文仿宋" panose="02010600040101010101" charset="-122"/>
                <a:ea typeface="华文仿宋" panose="02010600040101010101" charset="-122"/>
              </a:rPr>
              <a:t>凝心聚力打赢脱贫攻坚战</a:t>
            </a:r>
            <a:endParaRPr lang="zh-CN" altLang="en-US" sz="3600">
              <a:solidFill>
                <a:srgbClr val="F9201D"/>
              </a:solidFill>
              <a:uFillTx/>
              <a:latin typeface="华文仿宋" panose="02010600040101010101" charset="-122"/>
              <a:ea typeface="华文仿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2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userDrawn="1"/>
        </p:nvSpPr>
        <p:spPr>
          <a:xfrm>
            <a:off x="897890" y="196215"/>
            <a:ext cx="8874760" cy="645160"/>
          </a:xfrm>
          <a:prstGeom prst="rect">
            <a:avLst/>
          </a:prstGeom>
          <a:noFill/>
        </p:spPr>
        <p:txBody>
          <a:bodyPr wrap="square" rtlCol="0">
            <a:spAutoFit/>
            <a:scene3d>
              <a:camera prst="orthographicFront"/>
              <a:lightRig rig="threePt" dir="t"/>
            </a:scene3d>
          </a:bodyPr>
          <a:lstStyle/>
          <a:p>
            <a:r>
              <a:rPr lang="zh-CN" altLang="en-US" sz="3600">
                <a:solidFill>
                  <a:srgbClr val="F9201D"/>
                </a:solidFill>
                <a:uFillTx/>
                <a:latin typeface="华文仿宋" panose="02010600040101010101" charset="-122"/>
                <a:ea typeface="华文仿宋" panose="02010600040101010101" charset="-122"/>
                <a:sym typeface="+mn-ea"/>
              </a:rPr>
              <a:t>凝心聚力打赢脱贫攻坚战</a:t>
            </a:r>
            <a:endParaRPr lang="zh-CN" altLang="en-US" sz="3600" b="1" dirty="0">
              <a:ln w="22225">
                <a:solidFill>
                  <a:schemeClr val="accent2"/>
                </a:solidFill>
                <a:prstDash val="solid"/>
              </a:ln>
              <a:solidFill>
                <a:srgbClr val="F9201D"/>
              </a:solidFill>
              <a:effectLst/>
              <a:uFillTx/>
              <a:latin typeface="华文仿宋" panose="02010600040101010101" charset="-122"/>
              <a:ea typeface="华文仿宋" panose="02010600040101010101" charset="-122"/>
              <a:sym typeface="+mn-ea"/>
            </a:endParaRPr>
          </a:p>
        </p:txBody>
      </p:sp>
      <p:pic>
        <p:nvPicPr>
          <p:cNvPr id="5" name="Picture 3" descr="E:\0000000我图PPT\00001PNG素材\01党委政府\小鸟4646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flipH="1">
            <a:off x="10738480" y="157515"/>
            <a:ext cx="1037000" cy="78395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userDrawn="1"/>
        </p:nvCxnSpPr>
        <p:spPr>
          <a:xfrm>
            <a:off x="969235" y="813583"/>
            <a:ext cx="9083040" cy="31840"/>
          </a:xfrm>
          <a:prstGeom prst="line">
            <a:avLst/>
          </a:prstGeom>
          <a:noFill/>
          <a:ln w="6350" cap="flat" cmpd="sng" algn="ctr">
            <a:solidFill>
              <a:srgbClr val="C00000"/>
            </a:solidFill>
            <a:prstDash val="solid"/>
            <a:miter lim="800000"/>
          </a:ln>
          <a:effectLst/>
        </p:spPr>
      </p:cxnSp>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5456" y="157515"/>
            <a:ext cx="823090" cy="8230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0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3" descr="E:\0000000我图PPT\00001PNG素材\01党委政府\小鸟4646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flipH="1">
            <a:off x="10738480" y="157515"/>
            <a:ext cx="1037000" cy="78395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userDrawn="1"/>
        </p:nvCxnSpPr>
        <p:spPr>
          <a:xfrm>
            <a:off x="969235" y="813583"/>
            <a:ext cx="9083040" cy="31840"/>
          </a:xfrm>
          <a:prstGeom prst="line">
            <a:avLst/>
          </a:prstGeom>
          <a:noFill/>
          <a:ln w="6350" cap="flat" cmpd="sng" algn="ctr">
            <a:solidFill>
              <a:srgbClr val="C00000"/>
            </a:solidFill>
            <a:prstDash val="solid"/>
            <a:miter lim="800000"/>
          </a:ln>
          <a:effectLst/>
        </p:spPr>
      </p:cxnSp>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5456" y="157515"/>
            <a:ext cx="823090" cy="823090"/>
          </a:xfrm>
          <a:prstGeom prst="rect">
            <a:avLst/>
          </a:prstGeom>
        </p:spPr>
      </p:pic>
      <p:sp>
        <p:nvSpPr>
          <p:cNvPr id="2" name="文本框 1"/>
          <p:cNvSpPr txBox="1"/>
          <p:nvPr userDrawn="1"/>
        </p:nvSpPr>
        <p:spPr>
          <a:xfrm>
            <a:off x="1043940" y="157480"/>
            <a:ext cx="7439660" cy="645160"/>
          </a:xfrm>
          <a:prstGeom prst="rect">
            <a:avLst/>
          </a:prstGeom>
          <a:noFill/>
        </p:spPr>
        <p:txBody>
          <a:bodyPr wrap="square" rtlCol="0">
            <a:spAutoFit/>
          </a:bodyPr>
          <a:p>
            <a:r>
              <a:rPr lang="zh-CN" altLang="en-US" sz="3600">
                <a:solidFill>
                  <a:srgbClr val="F9201D"/>
                </a:solidFill>
                <a:uFillTx/>
                <a:latin typeface="华文仿宋" panose="02010600040101010101" charset="-122"/>
                <a:ea typeface="华文仿宋" panose="02010600040101010101" charset="-122"/>
                <a:sym typeface="+mn-ea"/>
              </a:rPr>
              <a:t>凝心聚力打赢脱贫攻坚战</a:t>
            </a:r>
            <a:endParaRPr lang="zh-CN" altLang="en-US" sz="3600">
              <a:latin typeface="华文仿宋" panose="02010600040101010101" charset="-122"/>
              <a:ea typeface="华文仿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3" descr="E:\0000000我图PPT\00001PNG素材\01党委政府\小鸟4646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flipH="1">
            <a:off x="10738480" y="157515"/>
            <a:ext cx="1037000" cy="78395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userDrawn="1"/>
        </p:nvCxnSpPr>
        <p:spPr>
          <a:xfrm>
            <a:off x="969235" y="813583"/>
            <a:ext cx="9083040" cy="31840"/>
          </a:xfrm>
          <a:prstGeom prst="line">
            <a:avLst/>
          </a:prstGeom>
          <a:noFill/>
          <a:ln w="6350" cap="flat" cmpd="sng" algn="ctr">
            <a:solidFill>
              <a:srgbClr val="C00000"/>
            </a:solidFill>
            <a:prstDash val="solid"/>
            <a:miter lim="800000"/>
          </a:ln>
          <a:effectLst/>
        </p:spPr>
      </p:cxnSp>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5456" y="157515"/>
            <a:ext cx="823090" cy="823090"/>
          </a:xfrm>
          <a:prstGeom prst="rect">
            <a:avLst/>
          </a:prstGeom>
        </p:spPr>
      </p:pic>
      <p:sp>
        <p:nvSpPr>
          <p:cNvPr id="2" name="文本框 1"/>
          <p:cNvSpPr txBox="1"/>
          <p:nvPr userDrawn="1"/>
        </p:nvSpPr>
        <p:spPr>
          <a:xfrm>
            <a:off x="1072515" y="157480"/>
            <a:ext cx="6226175" cy="645160"/>
          </a:xfrm>
          <a:prstGeom prst="rect">
            <a:avLst/>
          </a:prstGeom>
          <a:noFill/>
        </p:spPr>
        <p:txBody>
          <a:bodyPr wrap="square" rtlCol="0">
            <a:spAutoFit/>
          </a:bodyPr>
          <a:p>
            <a:r>
              <a:rPr lang="zh-CN" altLang="en-US" sz="3600">
                <a:solidFill>
                  <a:srgbClr val="F9201D"/>
                </a:solidFill>
                <a:uFillTx/>
                <a:latin typeface="华文仿宋" panose="02010600040101010101" charset="-122"/>
                <a:ea typeface="华文仿宋" panose="02010600040101010101" charset="-122"/>
                <a:sym typeface="+mn-ea"/>
              </a:rPr>
              <a:t>凝心聚力打赢脱贫攻坚战</a:t>
            </a:r>
            <a:endParaRPr lang="zh-CN" altLang="en-US" sz="3600">
              <a:solidFill>
                <a:srgbClr val="F9201D"/>
              </a:solidFill>
              <a:uFillTx/>
              <a:latin typeface="华文仿宋" panose="02010600040101010101" charset="-122"/>
              <a:ea typeface="华文仿宋"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CA37975-6AF7-4301-9DC5-87C074AA59D1}"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D27987A4-0198-42B4-AAAE-EDBADA4485A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A37975-6AF7-4301-9DC5-87C074AA59D1}"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7987A4-0198-42B4-AAAE-EDBADA4485AB}"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4="http://schemas.microsoft.com/office/powerpoint/2010/main" Requires="p14">
      <p:transition spd="slow" p14:dur="2000" advTm="3000"/>
    </mc:Choice>
    <mc:Fallback>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4.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image" Target="../media/image4.jpeg"/><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image" Target="../media/image6.png"/><Relationship Id="rId6" Type="http://schemas.openxmlformats.org/officeDocument/2006/relationships/image" Target="../media/image5.jpeg"/><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3" Type="http://schemas.openxmlformats.org/officeDocument/2006/relationships/slideLayout" Target="../slideLayouts/slideLayout1.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custDataLst>
              <p:tags r:id="rId1"/>
            </p:custDataLst>
          </p:nvPr>
        </p:nvSpPr>
        <p:spPr>
          <a:xfrm>
            <a:off x="5901690" y="788670"/>
            <a:ext cx="6113145" cy="3244850"/>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custDataLst>
              <p:tags r:id="rId2"/>
            </p:custDataLst>
          </p:nvPr>
        </p:nvSpPr>
        <p:spPr>
          <a:xfrm>
            <a:off x="6336665" y="4250055"/>
            <a:ext cx="5012690" cy="2461895"/>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p:cNvPicPr>
            <a:picLocks noChangeAspect="1"/>
          </p:cNvPicPr>
          <p:nvPr>
            <p:custDataLst>
              <p:tags r:id="rId3"/>
            </p:custDataLst>
          </p:nvPr>
        </p:nvPicPr>
        <p:blipFill rotWithShape="1">
          <a:blip r:embed="rId4"/>
          <a:srcRect l="15559" r="15559"/>
          <a:stretch>
            <a:fillRect/>
          </a:stretch>
        </p:blipFill>
        <p:spPr>
          <a:xfrm>
            <a:off x="513716" y="789555"/>
            <a:ext cx="5242560" cy="5853815"/>
          </a:xfrm>
          <a:prstGeom prst="rect">
            <a:avLst/>
          </a:prstGeom>
        </p:spPr>
      </p:pic>
      <p:sp>
        <p:nvSpPr>
          <p:cNvPr id="12" name="矩形 11"/>
          <p:cNvSpPr/>
          <p:nvPr>
            <p:custDataLst>
              <p:tags r:id="rId5"/>
            </p:custDataLst>
          </p:nvPr>
        </p:nvSpPr>
        <p:spPr>
          <a:xfrm>
            <a:off x="5511800" y="1473200"/>
            <a:ext cx="1168400" cy="3556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custDataLst>
              <p:tags r:id="rId6"/>
            </p:custDataLst>
          </p:nvPr>
        </p:nvSpPr>
        <p:spPr>
          <a:xfrm>
            <a:off x="6535420" y="4250055"/>
            <a:ext cx="4923790" cy="2393315"/>
          </a:xfrm>
          <a:prstGeom prst="rect">
            <a:avLst/>
          </a:prstGeom>
        </p:spPr>
        <p:txBody>
          <a:bodyPr wrap="square" anchor="ctr">
            <a:normAutofit/>
          </a:bodyPr>
          <a:lstStyle>
            <a:defPPr>
              <a:defRPr lang="zh-CN"/>
            </a:defPPr>
            <a:lvl1pPr algn="ctr">
              <a:lnSpc>
                <a:spcPct val="130000"/>
              </a:lnSpc>
            </a:lvl1pPr>
          </a:lstStyle>
          <a:p>
            <a:pPr marL="285750" lvl="0" indent="-285750" algn="l" defTabSz="685800" fontAlgn="ctr">
              <a:lnSpc>
                <a:spcPct val="130000"/>
              </a:lnSpc>
              <a:spcBef>
                <a:spcPts val="1000"/>
              </a:spcBef>
              <a:spcAft>
                <a:spcPts val="0"/>
              </a:spcAft>
              <a:buSzPct val="100000"/>
              <a:buFont typeface="Wingdings" panose="05000000000000000000" charset="0"/>
              <a:buChar char="l"/>
            </a:pPr>
            <a:r>
              <a:rPr lang="zh-CN" altLang="en-US" sz="1600">
                <a:solidFill>
                  <a:schemeClr val="tx1"/>
                </a:solidFill>
                <a:latin typeface="华文中宋" panose="02010600040101010101" charset="-122"/>
                <a:ea typeface="华文中宋" panose="02010600040101010101" charset="-122"/>
                <a:cs typeface="华文中宋" panose="02010600040101010101" charset="-122"/>
              </a:rPr>
              <a:t>激活乡土文化，为脱贫攻坚培根铸魂</a:t>
            </a:r>
            <a:endParaRPr lang="zh-CN" altLang="en-US" sz="1600">
              <a:solidFill>
                <a:schemeClr val="tx1"/>
              </a:solidFill>
              <a:latin typeface="华文中宋" panose="02010600040101010101" charset="-122"/>
              <a:ea typeface="华文中宋" panose="02010600040101010101" charset="-122"/>
              <a:cs typeface="华文中宋" panose="02010600040101010101" charset="-122"/>
            </a:endParaRPr>
          </a:p>
          <a:p>
            <a:pPr marL="285750" lvl="0" indent="-285750" algn="l" defTabSz="685800" fontAlgn="ctr">
              <a:lnSpc>
                <a:spcPct val="130000"/>
              </a:lnSpc>
              <a:spcBef>
                <a:spcPts val="1000"/>
              </a:spcBef>
              <a:spcAft>
                <a:spcPts val="0"/>
              </a:spcAft>
              <a:buSzPct val="100000"/>
              <a:buFont typeface="Wingdings" panose="05000000000000000000" charset="0"/>
              <a:buChar char="l"/>
            </a:pPr>
            <a:r>
              <a:rPr lang="zh-CN" altLang="en-US" sz="1600">
                <a:solidFill>
                  <a:schemeClr val="tx1"/>
                </a:solidFill>
                <a:latin typeface="华文中宋" panose="02010600040101010101" charset="-122"/>
                <a:ea typeface="华文中宋" panose="02010600040101010101" charset="-122"/>
                <a:cs typeface="华文中宋" panose="02010600040101010101" charset="-122"/>
              </a:rPr>
              <a:t>传承非遗文化，为脱贫攻坚加油助力</a:t>
            </a:r>
            <a:endParaRPr lang="zh-CN" altLang="en-US" sz="1600">
              <a:solidFill>
                <a:schemeClr val="tx1"/>
              </a:solidFill>
              <a:latin typeface="华文中宋" panose="02010600040101010101" charset="-122"/>
              <a:ea typeface="华文中宋" panose="02010600040101010101" charset="-122"/>
              <a:cs typeface="华文中宋" panose="02010600040101010101" charset="-122"/>
            </a:endParaRPr>
          </a:p>
          <a:p>
            <a:pPr marL="285750" lvl="0" indent="-285750" algn="l" defTabSz="685800" fontAlgn="ctr">
              <a:lnSpc>
                <a:spcPct val="130000"/>
              </a:lnSpc>
              <a:spcBef>
                <a:spcPts val="1000"/>
              </a:spcBef>
              <a:spcAft>
                <a:spcPts val="0"/>
              </a:spcAft>
              <a:buSzPct val="100000"/>
              <a:buFont typeface="Wingdings" panose="05000000000000000000" charset="0"/>
              <a:buChar char="l"/>
            </a:pPr>
            <a:r>
              <a:rPr lang="zh-CN" altLang="en-US" sz="1600">
                <a:solidFill>
                  <a:schemeClr val="tx1"/>
                </a:solidFill>
                <a:latin typeface="华文中宋" panose="02010600040101010101" charset="-122"/>
                <a:ea typeface="华文中宋" panose="02010600040101010101" charset="-122"/>
                <a:cs typeface="华文中宋" panose="02010600040101010101" charset="-122"/>
              </a:rPr>
              <a:t>挖掘名俗文化，为脱贫攻坚凝心聚气</a:t>
            </a:r>
            <a:endParaRPr lang="zh-CN" altLang="en-US" sz="1600">
              <a:solidFill>
                <a:schemeClr val="tx1"/>
              </a:solidFill>
              <a:latin typeface="华文中宋" panose="02010600040101010101" charset="-122"/>
              <a:ea typeface="华文中宋" panose="02010600040101010101" charset="-122"/>
              <a:cs typeface="华文中宋" panose="02010600040101010101" charset="-122"/>
            </a:endParaRPr>
          </a:p>
          <a:p>
            <a:pPr marL="285750" lvl="0" indent="-285750" algn="l" defTabSz="685800" fontAlgn="ctr">
              <a:lnSpc>
                <a:spcPct val="130000"/>
              </a:lnSpc>
              <a:spcBef>
                <a:spcPts val="1000"/>
              </a:spcBef>
              <a:spcAft>
                <a:spcPts val="0"/>
              </a:spcAft>
              <a:buSzPct val="100000"/>
              <a:buFont typeface="Wingdings" panose="05000000000000000000" charset="0"/>
              <a:buChar char="l"/>
            </a:pPr>
            <a:r>
              <a:rPr lang="zh-CN" altLang="en-US" sz="1600">
                <a:solidFill>
                  <a:schemeClr val="tx1"/>
                </a:solidFill>
                <a:latin typeface="华文中宋" panose="02010600040101010101" charset="-122"/>
                <a:ea typeface="华文中宋" panose="02010600040101010101" charset="-122"/>
                <a:cs typeface="华文中宋" panose="02010600040101010101" charset="-122"/>
              </a:rPr>
              <a:t>筑牢乡村文化阵地，激发脱贫攻坚“文化力量”</a:t>
            </a:r>
            <a:endParaRPr lang="zh-CN" altLang="en-US" sz="1600">
              <a:solidFill>
                <a:schemeClr val="tx1"/>
              </a:solidFill>
              <a:latin typeface="华文中宋" panose="02010600040101010101" charset="-122"/>
              <a:ea typeface="华文中宋" panose="02010600040101010101" charset="-122"/>
              <a:cs typeface="华文中宋" panose="02010600040101010101" charset="-122"/>
            </a:endParaRPr>
          </a:p>
        </p:txBody>
      </p:sp>
      <p:sp>
        <p:nvSpPr>
          <p:cNvPr id="8" name="文本框 7"/>
          <p:cNvSpPr txBox="1"/>
          <p:nvPr/>
        </p:nvSpPr>
        <p:spPr>
          <a:xfrm>
            <a:off x="6336665" y="869950"/>
            <a:ext cx="5677535" cy="2968625"/>
          </a:xfrm>
          <a:prstGeom prst="rect">
            <a:avLst/>
          </a:prstGeom>
          <a:noFill/>
        </p:spPr>
        <p:txBody>
          <a:bodyPr wrap="square" rtlCol="0">
            <a:spAutoFit/>
          </a:bodyPr>
          <a:p>
            <a:pPr marL="0" lvl="0" indent="0" algn="l">
              <a:lnSpc>
                <a:spcPct val="130000"/>
              </a:lnSpc>
              <a:spcBef>
                <a:spcPts val="0"/>
              </a:spcBef>
              <a:spcAft>
                <a:spcPts val="0"/>
              </a:spcAft>
              <a:buSzPct val="100000"/>
              <a:buNone/>
            </a:pPr>
            <a:r>
              <a:rPr lang="en-US" altLang="zh-CN">
                <a:solidFill>
                  <a:schemeClr val="tx1">
                    <a:lumMod val="75000"/>
                    <a:lumOff val="25000"/>
                  </a:schemeClr>
                </a:solidFill>
                <a:latin typeface="华文行楷" panose="02010800040101010101" charset="-122"/>
                <a:ea typeface="华文行楷" panose="02010800040101010101" charset="-122"/>
                <a:cs typeface="华文行楷" panose="02010800040101010101" charset="-122"/>
                <a:sym typeface="+mn-ea"/>
              </a:rPr>
              <a:t>“克服新冠肺炎疫情影响，凝心聚力打赢脱贫攻坚战，确保如期完成脱贫攻坚目标任务，确保全面建成小康社会。”在统筹推进疫情防控和经济社会发展工作的紧要关头，习近平总书记出席决战决胜脱贫攻坚座谈会并发表重要讲话，对加强党对脱贫攻坚的领导、高质量完成脱贫攻坚目标任务提出明确要求，向全党全社会发出了夺取脱贫攻坚战全面胜利的总攻令。聚合“文化力量”，我们将高质量走好脱贫攻坚的每一步。</a:t>
            </a:r>
            <a:endParaRPr lang="zh-CN" altLang="en-US"/>
          </a:p>
        </p:txBody>
      </p:sp>
      <p:sp>
        <p:nvSpPr>
          <p:cNvPr id="11" name="五角星 10"/>
          <p:cNvSpPr/>
          <p:nvPr/>
        </p:nvSpPr>
        <p:spPr>
          <a:xfrm>
            <a:off x="10946765" y="4796155"/>
            <a:ext cx="914400" cy="914400"/>
          </a:xfrm>
          <a:prstGeom prst="star5">
            <a:avLst>
              <a:gd name="adj" fmla="val 20163"/>
              <a:gd name="hf" fmla="val 105146"/>
              <a:gd name="vf" fmla="val 11055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C00000"/>
              </a:solidFill>
              <a:uFillTx/>
              <a:ea typeface="华文仿宋" panose="02010600040101010101" charset="-122"/>
            </a:endParaRPr>
          </a:p>
        </p:txBody>
      </p:sp>
      <p:sp>
        <p:nvSpPr>
          <p:cNvPr id="13" name="五角星 12"/>
          <p:cNvSpPr/>
          <p:nvPr/>
        </p:nvSpPr>
        <p:spPr>
          <a:xfrm>
            <a:off x="11459210" y="4469130"/>
            <a:ext cx="401955" cy="327025"/>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C00000"/>
              </a:solidFill>
              <a:uFillTx/>
              <a:ea typeface="华文仿宋" panose="02010600040101010101" charset="-122"/>
            </a:endParaRPr>
          </a:p>
        </p:txBody>
      </p:sp>
      <p:sp>
        <p:nvSpPr>
          <p:cNvPr id="14" name="五角星 13"/>
          <p:cNvSpPr/>
          <p:nvPr/>
        </p:nvSpPr>
        <p:spPr>
          <a:xfrm>
            <a:off x="11638915" y="5710555"/>
            <a:ext cx="553085" cy="47879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C00000"/>
              </a:solidFill>
              <a:uFillTx/>
              <a:ea typeface="华文仿宋" panose="02010600040101010101" charset="-122"/>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custDataLst>
              <p:tags r:id="rId1"/>
            </p:custDataLst>
          </p:nvPr>
        </p:nvSpPr>
        <p:spPr>
          <a:xfrm>
            <a:off x="456245" y="700646"/>
            <a:ext cx="6297096" cy="2988584"/>
          </a:xfrm>
          <a:prstGeom prst="rect">
            <a:avLst/>
          </a:prstGeom>
          <a:noFill/>
          <a:ln w="317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sz="1600" b="1">
              <a:solidFill>
                <a:schemeClr val="bg1"/>
              </a:solidFill>
              <a:latin typeface="+mn-ea"/>
            </a:endParaRPr>
          </a:p>
        </p:txBody>
      </p:sp>
      <p:sp>
        <p:nvSpPr>
          <p:cNvPr id="11" name="任意多边形: 形状 10"/>
          <p:cNvSpPr/>
          <p:nvPr>
            <p:custDataLst>
              <p:tags r:id="rId2"/>
            </p:custDataLst>
          </p:nvPr>
        </p:nvSpPr>
        <p:spPr>
          <a:xfrm>
            <a:off x="9791700" y="5154383"/>
            <a:ext cx="2400300" cy="1703617"/>
          </a:xfrm>
          <a:custGeom>
            <a:avLst/>
            <a:gdLst>
              <a:gd name="connsiteX0" fmla="*/ 2418208 w 3126200"/>
              <a:gd name="connsiteY0" fmla="*/ 0 h 2218826"/>
              <a:gd name="connsiteX1" fmla="*/ 2907698 w 3126200"/>
              <a:gd name="connsiteY1" fmla="*/ 49345 h 2218826"/>
              <a:gd name="connsiteX2" fmla="*/ 3126200 w 3126200"/>
              <a:gd name="connsiteY2" fmla="*/ 105528 h 2218826"/>
              <a:gd name="connsiteX3" fmla="*/ 3126200 w 3126200"/>
              <a:gd name="connsiteY3" fmla="*/ 1011001 h 2218826"/>
              <a:gd name="connsiteX4" fmla="*/ 3035591 w 3126200"/>
              <a:gd name="connsiteY4" fmla="*/ 967352 h 2218826"/>
              <a:gd name="connsiteX5" fmla="*/ 2418208 w 3126200"/>
              <a:gd name="connsiteY5" fmla="*/ 842708 h 2218826"/>
              <a:gd name="connsiteX6" fmla="*/ 864329 w 3126200"/>
              <a:gd name="connsiteY6" fmla="*/ 2109157 h 2218826"/>
              <a:gd name="connsiteX7" fmla="*/ 847592 w 3126200"/>
              <a:gd name="connsiteY7" fmla="*/ 2218826 h 2218826"/>
              <a:gd name="connsiteX8" fmla="*/ 0 w 3126200"/>
              <a:gd name="connsiteY8" fmla="*/ 2218826 h 2218826"/>
              <a:gd name="connsiteX9" fmla="*/ 1937 w 3126200"/>
              <a:gd name="connsiteY9" fmla="*/ 2180480 h 2218826"/>
              <a:gd name="connsiteX10" fmla="*/ 2418208 w 3126200"/>
              <a:gd name="connsiteY10" fmla="*/ 0 h 221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26200" h="2218826">
                <a:moveTo>
                  <a:pt x="2418208" y="0"/>
                </a:moveTo>
                <a:cubicBezTo>
                  <a:pt x="2585882" y="0"/>
                  <a:pt x="2749588" y="16991"/>
                  <a:pt x="2907698" y="49345"/>
                </a:cubicBezTo>
                <a:lnTo>
                  <a:pt x="3126200" y="105528"/>
                </a:lnTo>
                <a:lnTo>
                  <a:pt x="3126200" y="1011001"/>
                </a:lnTo>
                <a:lnTo>
                  <a:pt x="3035591" y="967352"/>
                </a:lnTo>
                <a:cubicBezTo>
                  <a:pt x="2845832" y="887091"/>
                  <a:pt x="2637203" y="842708"/>
                  <a:pt x="2418208" y="842708"/>
                </a:cubicBezTo>
                <a:cubicBezTo>
                  <a:pt x="1651726" y="842708"/>
                  <a:pt x="1012227" y="1386396"/>
                  <a:pt x="864329" y="2109157"/>
                </a:cubicBezTo>
                <a:lnTo>
                  <a:pt x="847592" y="2218826"/>
                </a:lnTo>
                <a:lnTo>
                  <a:pt x="0" y="2218826"/>
                </a:lnTo>
                <a:lnTo>
                  <a:pt x="1937" y="2180480"/>
                </a:lnTo>
                <a:cubicBezTo>
                  <a:pt x="126316" y="955737"/>
                  <a:pt x="1160650" y="0"/>
                  <a:pt x="2418208" y="0"/>
                </a:cubicBezTo>
                <a:close/>
              </a:path>
            </a:pathLst>
          </a:custGeom>
          <a:pattFill prst="ltUpDi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600" b="1">
              <a:solidFill>
                <a:schemeClr val="bg1"/>
              </a:solidFill>
              <a:latin typeface="+mn-ea"/>
            </a:endParaRPr>
          </a:p>
        </p:txBody>
      </p:sp>
      <p:sp>
        <p:nvSpPr>
          <p:cNvPr id="8" name="矩形 7"/>
          <p:cNvSpPr/>
          <p:nvPr>
            <p:custDataLst>
              <p:tags r:id="rId3"/>
            </p:custDataLst>
          </p:nvPr>
        </p:nvSpPr>
        <p:spPr>
          <a:xfrm>
            <a:off x="776937" y="1014983"/>
            <a:ext cx="5579686" cy="29844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sz="1600" b="1">
              <a:solidFill>
                <a:schemeClr val="bg1"/>
              </a:solidFill>
              <a:latin typeface="+mn-ea"/>
            </a:endParaRPr>
          </a:p>
        </p:txBody>
      </p:sp>
      <p:sp>
        <p:nvSpPr>
          <p:cNvPr id="13" name="文本框 12"/>
          <p:cNvSpPr txBox="1"/>
          <p:nvPr>
            <p:custDataLst>
              <p:tags r:id="rId4"/>
            </p:custDataLst>
          </p:nvPr>
        </p:nvSpPr>
        <p:spPr>
          <a:xfrm>
            <a:off x="669925" y="4347319"/>
            <a:ext cx="10852150" cy="2155952"/>
          </a:xfrm>
          <a:prstGeom prst="rect">
            <a:avLst/>
          </a:prstGeom>
          <a:noFill/>
        </p:spPr>
        <p:txBody>
          <a:bodyPr wrap="square" lIns="101600" tIns="0" rIns="82550" bIns="0" rtlCol="0">
            <a:noAutofit/>
          </a:bodyPr>
          <a:lstStyle>
            <a:defPPr>
              <a:defRPr lang="zh-CN"/>
            </a:defPPr>
            <a:lvl1pPr fontAlgn="auto">
              <a:lnSpc>
                <a:spcPct val="130000"/>
              </a:lnSpc>
              <a:spcAft>
                <a:spcPts val="1000"/>
              </a:spcAft>
              <a:defRPr sz="1600" spc="150"/>
            </a:lvl1pPr>
          </a:lstStyle>
          <a:p>
            <a:pPr marL="0" lvl="0" indent="0" algn="l">
              <a:lnSpc>
                <a:spcPct val="130000"/>
              </a:lnSpc>
              <a:spcBef>
                <a:spcPts val="0"/>
              </a:spcBef>
              <a:spcAft>
                <a:spcPts val="1000"/>
              </a:spcAft>
              <a:buSzPct val="100000"/>
              <a:buNone/>
            </a:pPr>
            <a:r>
              <a:rPr lang="zh-CN" altLang="en-US" sz="1800">
                <a:solidFill>
                  <a:schemeClr val="tx1">
                    <a:lumMod val="75000"/>
                    <a:lumOff val="25000"/>
                  </a:schemeClr>
                </a:solidFill>
                <a:uFillTx/>
                <a:latin typeface="华文隶书" panose="02010800040101010101" charset="-122"/>
                <a:ea typeface="华文隶书" panose="02010800040101010101" charset="-122"/>
                <a:cs typeface="华文隶书" panose="02010800040101010101" charset="-122"/>
                <a:sym typeface="+mn-ea"/>
              </a:rPr>
              <a:t>虽然由于疫情的原因，脱贫攻坚战的许多工作都受到了阻碍，但是脱贫攻坚战并不是一日之功。近年的成就我们是可以看到到，例如贫困人口从2012年的9899万到2019年的55万；建档立卡贫困户人均收入由2015年的3416元增加到2019年的9808元，在疫情带来的新的挑战面前，我们应该始终相信我们的政策，我们的国家！牢记习近平主席的这段话：“我们万众一心加油干，越是艰险越向前，把短板补得再扎实一些，把基础打得再牢靠一些，坚决打赢脱贫攻坚战，如期实现现行标准下农村贫困人口全部脱贫，贫困县全部摘帽。”</a:t>
            </a:r>
            <a:endParaRPr lang="zh-CN" altLang="en-US" sz="1800">
              <a:solidFill>
                <a:schemeClr val="tx1">
                  <a:lumMod val="75000"/>
                  <a:lumOff val="25000"/>
                </a:schemeClr>
              </a:solidFill>
              <a:uFillTx/>
              <a:latin typeface="华文隶书" panose="02010800040101010101" charset="-122"/>
              <a:ea typeface="华文隶书" panose="02010800040101010101" charset="-122"/>
              <a:cs typeface="华文隶书" panose="02010800040101010101" charset="-122"/>
              <a:sym typeface="+mn-ea"/>
            </a:endParaRPr>
          </a:p>
        </p:txBody>
      </p:sp>
      <p:pic>
        <p:nvPicPr>
          <p:cNvPr id="15" name="图片 14"/>
          <p:cNvPicPr preferRelativeResize="0">
            <a:picLocks noChangeAspect="1"/>
          </p:cNvPicPr>
          <p:nvPr>
            <p:custDataLst>
              <p:tags r:id="rId5"/>
            </p:custDataLst>
          </p:nvPr>
        </p:nvPicPr>
        <p:blipFill rotWithShape="1">
          <a:blip r:embed="rId6"/>
          <a:srcRect t="-16625" b="-16625"/>
          <a:stretch>
            <a:fillRect/>
          </a:stretch>
        </p:blipFill>
        <p:spPr>
          <a:xfrm>
            <a:off x="6357257" y="394099"/>
            <a:ext cx="5057172" cy="3792879"/>
          </a:xfrm>
          <a:prstGeom prst="rect">
            <a:avLst/>
          </a:prstGeom>
          <a:blipFill rotWithShape="1">
            <a:blip r:embed="rId7"/>
            <a:stretch>
              <a:fillRect/>
            </a:stretch>
          </a:blipFill>
        </p:spPr>
      </p:pic>
      <p:sp>
        <p:nvSpPr>
          <p:cNvPr id="9" name="任意多边形: 形状 13"/>
          <p:cNvSpPr/>
          <p:nvPr>
            <p:custDataLst>
              <p:tags r:id="rId8"/>
            </p:custDataLst>
          </p:nvPr>
        </p:nvSpPr>
        <p:spPr>
          <a:xfrm>
            <a:off x="11522076" y="0"/>
            <a:ext cx="669925" cy="458252"/>
          </a:xfrm>
          <a:custGeom>
            <a:avLst/>
            <a:gdLst>
              <a:gd name="connsiteX0" fmla="*/ 0 w 669925"/>
              <a:gd name="connsiteY0" fmla="*/ 0 h 458252"/>
              <a:gd name="connsiteX1" fmla="*/ 669925 w 669925"/>
              <a:gd name="connsiteY1" fmla="*/ 0 h 458252"/>
              <a:gd name="connsiteX2" fmla="*/ 669925 w 669925"/>
              <a:gd name="connsiteY2" fmla="*/ 404165 h 458252"/>
              <a:gd name="connsiteX3" fmla="*/ 636625 w 669925"/>
              <a:gd name="connsiteY3" fmla="*/ 422240 h 458252"/>
              <a:gd name="connsiteX4" fmla="*/ 458252 w 669925"/>
              <a:gd name="connsiteY4" fmla="*/ 458252 h 458252"/>
              <a:gd name="connsiteX5" fmla="*/ 0 w 669925"/>
              <a:gd name="connsiteY5" fmla="*/ 0 h 45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9925" h="458252">
                <a:moveTo>
                  <a:pt x="0" y="0"/>
                </a:moveTo>
                <a:lnTo>
                  <a:pt x="669925" y="0"/>
                </a:lnTo>
                <a:lnTo>
                  <a:pt x="669925" y="404165"/>
                </a:lnTo>
                <a:lnTo>
                  <a:pt x="636625" y="422240"/>
                </a:lnTo>
                <a:cubicBezTo>
                  <a:pt x="581800" y="445429"/>
                  <a:pt x="521523" y="458252"/>
                  <a:pt x="458252" y="458252"/>
                </a:cubicBezTo>
                <a:cubicBezTo>
                  <a:pt x="205166" y="458252"/>
                  <a:pt x="0" y="253086"/>
                  <a:pt x="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sz="1600" b="1">
              <a:solidFill>
                <a:schemeClr val="bg1"/>
              </a:solidFill>
              <a:latin typeface="+mn-ea"/>
            </a:endParaRPr>
          </a:p>
        </p:txBody>
      </p:sp>
      <p:sp>
        <p:nvSpPr>
          <p:cNvPr id="10" name="任意多边形: 形状 18"/>
          <p:cNvSpPr>
            <a:spLocks noChangeAspect="1"/>
          </p:cNvSpPr>
          <p:nvPr>
            <p:custDataLst>
              <p:tags r:id="rId9"/>
            </p:custDataLst>
          </p:nvPr>
        </p:nvSpPr>
        <p:spPr>
          <a:xfrm rot="10800000">
            <a:off x="1376680" y="1245235"/>
            <a:ext cx="263525" cy="535305"/>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12" name="任意多边形: 形状 19"/>
          <p:cNvSpPr>
            <a:spLocks noChangeAspect="1"/>
          </p:cNvSpPr>
          <p:nvPr>
            <p:custDataLst>
              <p:tags r:id="rId10"/>
            </p:custDataLst>
          </p:nvPr>
        </p:nvSpPr>
        <p:spPr>
          <a:xfrm rot="10800000">
            <a:off x="1027430" y="1245235"/>
            <a:ext cx="263525" cy="535305"/>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17" name="文本框 16"/>
          <p:cNvSpPr txBox="1"/>
          <p:nvPr>
            <p:custDataLst>
              <p:tags r:id="rId11"/>
            </p:custDataLst>
          </p:nvPr>
        </p:nvSpPr>
        <p:spPr>
          <a:xfrm>
            <a:off x="989315" y="2044766"/>
            <a:ext cx="3632200" cy="1173480"/>
          </a:xfrm>
          <a:prstGeom prst="rect">
            <a:avLst/>
          </a:prstGeom>
          <a:noFill/>
        </p:spPr>
        <p:txBody>
          <a:bodyPr wrap="square" lIns="101600" tIns="38100" rIns="63500" bIns="38100" rtlCol="0" anchor="b" anchorCtr="0">
            <a:noAutofit/>
          </a:bodyPr>
          <a:lstStyle/>
          <a:p>
            <a:pPr marL="0" indent="0" algn="l" fontAlgn="auto">
              <a:lnSpc>
                <a:spcPct val="100000"/>
              </a:lnSpc>
              <a:spcBef>
                <a:spcPts val="0"/>
              </a:spcBef>
              <a:spcAft>
                <a:spcPts val="0"/>
              </a:spcAft>
              <a:buSzPct val="100000"/>
              <a:buNone/>
            </a:pPr>
            <a:r>
              <a:rPr lang="zh-CN" altLang="en-US" sz="3600" b="1" spc="300">
                <a:solidFill>
                  <a:schemeClr val="tx1">
                    <a:lumMod val="75000"/>
                    <a:lumOff val="25000"/>
                  </a:schemeClr>
                </a:solidFill>
                <a:latin typeface="Arial" panose="020B0604020202020204" pitchFamily="34" charset="0"/>
                <a:ea typeface="微软雅黑" panose="020B0503020204020204" charset="-122"/>
              </a:rPr>
              <a:t>脱贫摘帽不是终点，而是新生活，新奋斗的起点</a:t>
            </a:r>
            <a:endParaRPr lang="zh-CN" altLang="en-US" sz="3600" b="1" spc="300">
              <a:solidFill>
                <a:schemeClr val="tx1">
                  <a:lumMod val="75000"/>
                  <a:lumOff val="25000"/>
                </a:schemeClr>
              </a:solidFill>
              <a:latin typeface="Arial" panose="020B0604020202020204" pitchFamily="34" charset="0"/>
              <a:ea typeface="微软雅黑" panose="020B0503020204020204" charset="-122"/>
            </a:endParaRPr>
          </a:p>
        </p:txBody>
      </p:sp>
    </p:spTree>
    <p:custDataLst>
      <p:tags r:id="rId12"/>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p:bldLst>
  </p:timing>
</p:sld>
</file>

<file path=ppt/tags/tag1.xml><?xml version="1.0" encoding="utf-8"?>
<p:tagLst xmlns:p="http://schemas.openxmlformats.org/presentationml/2006/main">
  <p:tag name="KSO_WM_UNIT_HIGHLIGHT" val="0"/>
  <p:tag name="KSO_WM_UNIT_COMPATIBLE" val="0"/>
  <p:tag name="KSO_WM_UNIT_TYPE" val="i"/>
  <p:tag name="KSO_WM_UNIT_INDEX" val="1"/>
  <p:tag name="KSO_WM_UNIT_ID" val="diagram20189706_1*i*1"/>
  <p:tag name="KSO_WM_TEMPLATE_CATEGORY" val="diagram"/>
  <p:tag name="KSO_WM_TEMPLATE_INDEX" val="20189706"/>
  <p:tag name="KSO_WM_UNIT_LAYERLEVEL" val="1"/>
  <p:tag name="KSO_WM_TAG_VERSION" val="1.0"/>
  <p:tag name="KSO_WM_BEAUTIFY_FLAG" val="#wm#"/>
</p:tagLst>
</file>

<file path=ppt/tags/tag10.xml><?xml version="1.0" encoding="utf-8"?>
<p:tagLst xmlns:p="http://schemas.openxmlformats.org/presentationml/2006/main">
  <p:tag name="KSO_WM_UNIT_PRESET_TEXT" val="点击此处添加正文，文字是您思想的提炼，为了最终演示发布的良好效果，请尽量言简意赅的阐述观点；根据需要可酌情增减文字，以便观者可以准确理解您所传达的信息。&#13;您的正文已经简明扼要，字字珠玑，但信息却千丝万缕、错综复杂，需要用更多的文字来表述；但请您尽可能提炼思想的精髓，恰如其分的表达观点，往往可以事半功倍。&#13;为了能让您有更直观的字数感受，并进一步方便使用，我们为您标注了最适合的位置。您输入的文字到这里时，就是最佳视觉效果。"/>
  <p:tag name="KSO_WM_UNIT_TEXT_PART_ID" val="4-c"/>
  <p:tag name="KSO_WM_UNIT_TEXT_PART_SIZE" val="169.76*854.5"/>
  <p:tag name="KSO_WM_UNIT_VALUE" val="364"/>
  <p:tag name="KSO_WM_UNIT_HIGHLIGHT" val="0"/>
  <p:tag name="KSO_WM_UNIT_COMPATIBLE" val="0"/>
  <p:tag name="KSO_WM_UNIT_DIAGRAM_ISNUMVISUAL" val="0"/>
  <p:tag name="KSO_WM_UNIT_DIAGRAM_ISREFERUNIT" val="0"/>
  <p:tag name="KSO_WM_UNIT_TYPE" val="f"/>
  <p:tag name="KSO_WM_UNIT_INDEX" val="1"/>
  <p:tag name="KSO_WM_UNIT_ID" val="diagram20193900_1*f*1"/>
  <p:tag name="KSO_WM_TEMPLATE_CATEGORY" val="diagram"/>
  <p:tag name="KSO_WM_TEMPLATE_INDEX" val="20193900"/>
  <p:tag name="KSO_WM_UNIT_LAYERLEVEL" val="1"/>
  <p:tag name="KSO_WM_TAG_VERSION" val="1.0"/>
  <p:tag name="KSO_WM_BEAUTIFY_FLAG" val="#wm#"/>
  <p:tag name="KSO_WM_UNIT_ADJUSTLAYOUT_ID" val="3"/>
  <p:tag name="KSO_WM_UNIT_COLOR_SCHEME_SHAPE_ID" val="3"/>
  <p:tag name="KSO_WM_UNIT_COLOR_SCHEME_PARENT_PAGE" val="0_1"/>
  <p:tag name="KSO_WM_UNIT_TEXT_PART_ID_V2" val="d-4-1"/>
</p:tagLst>
</file>

<file path=ppt/tags/tag11.xml><?xml version="1.0" encoding="utf-8"?>
<p:tagLst xmlns:p="http://schemas.openxmlformats.org/presentationml/2006/main">
  <p:tag name="KSO_WM_UNIT_VALUE" val="1053*1404"/>
  <p:tag name="KSO_WM_UNIT_HIGHLIGHT" val="0"/>
  <p:tag name="KSO_WM_UNIT_COMPATIBLE" val="0"/>
  <p:tag name="KSO_WM_UNIT_DIAGRAM_ISNUMVISUAL" val="0"/>
  <p:tag name="KSO_WM_UNIT_DIAGRAM_ISREFERUNIT" val="0"/>
  <p:tag name="KSO_WM_UNIT_TYPE" val="d"/>
  <p:tag name="KSO_WM_UNIT_INDEX" val="1"/>
  <p:tag name="KSO_WM_UNIT_ID" val="diagram20193900_1*d*1"/>
  <p:tag name="KSO_WM_TEMPLATE_CATEGORY" val="diagram"/>
  <p:tag name="KSO_WM_TEMPLATE_INDEX" val="20193900"/>
  <p:tag name="KSO_WM_UNIT_LAYERLEVEL" val="1"/>
  <p:tag name="KSO_WM_TAG_VERSION" val="1.0"/>
  <p:tag name="KSO_WM_BEAUTIFY_FLAG" val="#wm#"/>
  <p:tag name="KSO_WM_UNIT_ADJUSTLAYOUT_ID" val="5"/>
  <p:tag name="KSO_WM_UNIT_PICTURE_CLIP_FLAG" val="1"/>
  <p:tag name="KSO_WM_UNIT_COLOR_SCHEME_SHAPE_ID" val="5"/>
  <p:tag name="KSO_WM_UNIT_COLOR_SCHEME_PARENT_PAGE" val="0_1"/>
  <p:tag name="REFSHAPE" val="1001899020"/>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3900_1*i*4"/>
  <p:tag name="KSO_WM_TEMPLATE_CATEGORY" val="diagram"/>
  <p:tag name="KSO_WM_TEMPLATE_INDEX" val="20193900"/>
  <p:tag name="KSO_WM_UNIT_LAYERLEVEL" val="1"/>
  <p:tag name="KSO_WM_TAG_VERSION" val="1.0"/>
  <p:tag name="KSO_WM_BEAUTIFY_FLAG" val="#wm#"/>
  <p:tag name="KSO_WM_UNIT_ADJUSTLAYOUT_ID" val="14"/>
  <p:tag name="KSO_WM_UNIT_COLOR_SCHEME_SHAPE_ID" val="14"/>
  <p:tag name="KSO_WM_UNIT_COLOR_SCHEME_PARENT_PAGE" val="0_1"/>
  <p:tag name="KSO_WM_UNIT_DECOLORIZATION"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193900_1*i*6"/>
  <p:tag name="KSO_WM_TEMPLATE_CATEGORY" val="diagram"/>
  <p:tag name="KSO_WM_TEMPLATE_INDEX" val="20193900"/>
  <p:tag name="KSO_WM_UNIT_LAYERLEVEL" val="1"/>
  <p:tag name="KSO_WM_TAG_VERSION" val="1.0"/>
  <p:tag name="KSO_WM_BEAUTIFY_FLAG" val="#wm#"/>
  <p:tag name="KSO_WM_UNIT_ADJUSTLAYOUT_ID" val="19"/>
  <p:tag name="KSO_WM_UNIT_COLOR_SCHEME_SHAPE_ID" val="19"/>
  <p:tag name="KSO_WM_UNIT_COLOR_SCHEME_PARENT_PAGE" val="0_1"/>
  <p:tag name="KSO_WM_UNIT_DECOLORIZATION"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3900_1*i*7"/>
  <p:tag name="KSO_WM_TEMPLATE_CATEGORY" val="diagram"/>
  <p:tag name="KSO_WM_TEMPLATE_INDEX" val="20193900"/>
  <p:tag name="KSO_WM_UNIT_LAYERLEVEL" val="1"/>
  <p:tag name="KSO_WM_TAG_VERSION" val="1.0"/>
  <p:tag name="KSO_WM_BEAUTIFY_FLAG" val="#wm#"/>
  <p:tag name="KSO_WM_UNIT_ADJUSTLAYOUT_ID" val="20"/>
  <p:tag name="KSO_WM_UNIT_COLOR_SCHEME_SHAPE_ID" val="20"/>
  <p:tag name="KSO_WM_UNIT_COLOR_SCHEME_PARENT_PAGE" val="0_1"/>
  <p:tag name="KSO_WM_UNIT_DECOLORIZATION" val="1"/>
</p:tagLst>
</file>

<file path=ppt/tags/tag15.xml><?xml version="1.0" encoding="utf-8"?>
<p:tagLst xmlns:p="http://schemas.openxmlformats.org/presentationml/2006/main">
  <p:tag name="KSO_WM_UNIT_ISCONTENTSTITLE" val="0"/>
  <p:tag name="KSO_WM_UNIT_PRESET_TEXT" val="单击此处可自行添加大标题内容"/>
  <p:tag name="KSO_WM_UNIT_TEXT_PART_ID" val="4-X"/>
  <p:tag name="KSO_WM_UNIT_TEXT_PART_SIZE" val="92.4*286"/>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diagram20193900_1*a*1"/>
  <p:tag name="KSO_WM_TEMPLATE_CATEGORY" val="diagram"/>
  <p:tag name="KSO_WM_TEMPLATE_INDEX" val="20193900"/>
  <p:tag name="KSO_WM_UNIT_LAYERLEVEL" val="1"/>
  <p:tag name="KSO_WM_TAG_VERSION" val="1.0"/>
  <p:tag name="KSO_WM_BEAUTIFY_FLAG" val="#wm#"/>
  <p:tag name="KSO_WM_UNIT_ADJUSTLAYOUT_ID" val="16"/>
  <p:tag name="KSO_WM_UNIT_COLOR_SCHEME_SHAPE_ID" val="16"/>
  <p:tag name="KSO_WM_UNIT_COLOR_SCHEME_PARENT_PAGE" val="0_1"/>
</p:tagLst>
</file>

<file path=ppt/tags/tag16.xml><?xml version="1.0" encoding="utf-8"?>
<p:tagLst xmlns:p="http://schemas.openxmlformats.org/presentationml/2006/main">
  <p:tag name="KSO_WM_SLIDE_MODEL_TYPE" val="cover"/>
  <p:tag name="KSO_WM_SLIDE_ID" val="diagram20193900_1"/>
  <p:tag name="KSO_WM_SLIDE_ITEM_CNT" val="0"/>
  <p:tag name="KSO_WM_SLIDE_INDEX" val="1"/>
  <p:tag name="KSO_WM_TAG_VERSION" val="1.0"/>
  <p:tag name="KSO_WM_BEAUTIFY_FLAG" val="#wm#"/>
  <p:tag name="KSO_WM_TEMPLATE_CATEGORY" val="diagram"/>
  <p:tag name="KSO_WM_TEMPLATE_INDEX" val="20193900"/>
  <p:tag name="KSO_WM_SLIDE_LAYOUT" val="a_d_f"/>
  <p:tag name="KSO_WM_SLIDE_LAYOUT_CNT" val="1_1_1"/>
  <p:tag name="KSO_WM_SLIDE_TYPE" val="text"/>
  <p:tag name="KSO_WM_SLIDE_SUBTYPE" val="picTxt"/>
  <p:tag name="KSO_WM_SLIDE_SIZE" val="925*539"/>
  <p:tag name="KSO_WM_SLIDE_POSITION" val="35*0"/>
  <p:tag name="KSO_WM_SLIDE_CONSTRAINT" val="%7b%22slideConstraint%22%3a%7b%22seriesAreas%22%3a%5b%5d%2c%22singleAreas%22%3a%5b%7b%22shapes%22%3a%5b5%5d%2c%22serialConstraintIndex%22%3a-1%2c%22areatextmark%22%3a0%2c%22pictureprocessmark%22%3a0%7d%5d%7d%7d"/>
  <p:tag name="KSO_WM_SLIDE_COLORSCHEME_VERSION" val="3.2"/>
</p:tagLst>
</file>

<file path=ppt/tags/tag2.xml><?xml version="1.0" encoding="utf-8"?>
<p:tagLst xmlns:p="http://schemas.openxmlformats.org/presentationml/2006/main">
  <p:tag name="KSO_WM_UNIT_HIGHLIGHT" val="0"/>
  <p:tag name="KSO_WM_UNIT_COMPATIBLE" val="0"/>
  <p:tag name="KSO_WM_UNIT_TYPE" val="i"/>
  <p:tag name="KSO_WM_UNIT_INDEX" val="2"/>
  <p:tag name="KSO_WM_UNIT_ID" val="diagram20189706_1*i*2"/>
  <p:tag name="KSO_WM_TEMPLATE_CATEGORY" val="diagram"/>
  <p:tag name="KSO_WM_TEMPLATE_INDEX" val="20189706"/>
  <p:tag name="KSO_WM_UNIT_LAYERLEVEL" val="1"/>
  <p:tag name="KSO_WM_TAG_VERSION" val="1.0"/>
  <p:tag name="KSO_WM_BEAUTIFY_FLAG" val="#wm#"/>
</p:tagLst>
</file>

<file path=ppt/tags/tag3.xml><?xml version="1.0" encoding="utf-8"?>
<p:tagLst xmlns:p="http://schemas.openxmlformats.org/presentationml/2006/main">
  <p:tag name="KSO_WM_UNIT_VALUE" val="1625*1455"/>
  <p:tag name="KSO_WM_UNIT_HIGHLIGHT" val="0"/>
  <p:tag name="KSO_WM_UNIT_COMPATIBLE" val="0"/>
  <p:tag name="KSO_WM_UNIT_TYPE" val="d"/>
  <p:tag name="KSO_WM_UNIT_INDEX" val="1"/>
  <p:tag name="KSO_WM_UNIT_ID" val="diagram20189706_1*d*1"/>
  <p:tag name="KSO_WM_TEMPLATE_CATEGORY" val="diagram"/>
  <p:tag name="KSO_WM_TEMPLATE_INDEX" val="20189706"/>
  <p:tag name="KSO_WM_UNIT_LAYERLEVEL" val="1"/>
  <p:tag name="KSO_WM_TAG_VERSION" val="1.0"/>
  <p:tag name="KSO_WM_BEAUTIFY_FLAG" val="#wm#"/>
  <p:tag name="REFSHAPE" val="189359924"/>
</p:tagLst>
</file>

<file path=ppt/tags/tag4.xml><?xml version="1.0" encoding="utf-8"?>
<p:tagLst xmlns:p="http://schemas.openxmlformats.org/presentationml/2006/main">
  <p:tag name="KSO_WM_UNIT_HIGHLIGHT" val="0"/>
  <p:tag name="KSO_WM_UNIT_COMPATIBLE" val="0"/>
  <p:tag name="KSO_WM_UNIT_TYPE" val="i"/>
  <p:tag name="KSO_WM_UNIT_INDEX" val="3"/>
  <p:tag name="KSO_WM_UNIT_ID" val="diagram20189706_1*i*3"/>
  <p:tag name="KSO_WM_TEMPLATE_CATEGORY" val="diagram"/>
  <p:tag name="KSO_WM_TEMPLATE_INDEX" val="20189706"/>
  <p:tag name="KSO_WM_UNIT_LAYERLEVEL" val="1"/>
  <p:tag name="KSO_WM_TAG_VERSION" val="1.0"/>
  <p:tag name="KSO_WM_BEAUTIFY_FLAG" val="#wm#"/>
</p:tagLst>
</file>

<file path=ppt/tags/tag5.xml><?xml version="1.0" encoding="utf-8"?>
<p:tagLst xmlns:p="http://schemas.openxmlformats.org/presentationml/2006/main">
  <p:tag name="KSO_WM_UNIT_VALUE" val="125"/>
  <p:tag name="KSO_WM_UNIT_HIGHLIGHT" val="0"/>
  <p:tag name="KSO_WM_UNIT_COMPATIBLE" val="0"/>
  <p:tag name="KSO_WM_UNIT_TYPE" val="f"/>
  <p:tag name="KSO_WM_UNIT_INDEX" val="2"/>
  <p:tag name="KSO_WM_UNIT_ID" val="diagram20189706_1*f*2"/>
  <p:tag name="KSO_WM_TEMPLATE_CATEGORY" val="diagram"/>
  <p:tag name="KSO_WM_TEMPLATE_INDEX" val="20189706"/>
  <p:tag name="KSO_WM_UNIT_LAYERLEVEL" val="1"/>
  <p:tag name="KSO_WM_TAG_VERSION" val="1.0"/>
  <p:tag name="KSO_WM_BEAUTIFY_FLAG" val="#wm#"/>
  <p:tag name="KSO_WM_UNIT_PRESET_TEXT" val="Unified fonts make reading more fluent Theme color makes reference line in PPT. Unified fonts make reading more fluent Theme color makes reference line in PPT. Unified fonts make reading more fluent Theme color makes reference line in PPT. Unified fonts make reading more fluent Theme color makes reference line in PPT.."/>
</p:tagLst>
</file>

<file path=ppt/tags/tag6.xml><?xml version="1.0" encoding="utf-8"?>
<p:tagLst xmlns:p="http://schemas.openxmlformats.org/presentationml/2006/main">
  <p:tag name="KSO_WM_SLIDE_ID" val="diagram20189706_1"/>
  <p:tag name="KSO_WM_SLIDE_TYPE" val="text"/>
  <p:tag name="KSO_WM_SLIDE_SUBTYPE" val="picTxt"/>
  <p:tag name="KSO_WM_SLIDE_ITEM_CNT" val="3"/>
  <p:tag name="KSO_WM_SLIDE_INDEX" val="1"/>
  <p:tag name="KSO_WM_SLIDE_SIZE" val="846*460"/>
  <p:tag name="KSO_WM_SLIDE_POSITION" val="67*39"/>
  <p:tag name="KSO_WM_TAG_VERSION" val="1.0"/>
  <p:tag name="KSO_WM_BEAUTIFY_FLAG" val="#wm#"/>
  <p:tag name="KSO_WM_TEMPLATE_CATEGORY" val="diagram"/>
  <p:tag name="KSO_WM_TEMPLATE_INDEX" val="20189706"/>
  <p:tag name="KSO_WM_SLIDE_LAYOUT" val="d_f"/>
  <p:tag name="KSO_WM_SLIDE_LAYOUT_CNT" val="1_2"/>
  <p:tag name="KSO_WM_SLIDE_MODEL_TYPE" val="cover"/>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3900_1*i*1"/>
  <p:tag name="KSO_WM_TEMPLATE_CATEGORY" val="diagram"/>
  <p:tag name="KSO_WM_TEMPLATE_INDEX" val="20193900"/>
  <p:tag name="KSO_WM_UNIT_LAYERLEVEL" val="1"/>
  <p:tag name="KSO_WM_TAG_VERSION" val="1.0"/>
  <p:tag name="KSO_WM_BEAUTIFY_FLAG" val="#wm#"/>
  <p:tag name="KSO_WM_UNIT_ADJUSTLAYOUT_ID" val="7"/>
  <p:tag name="KSO_WM_UNIT_COLOR_SCHEME_SHAPE_ID" val="7"/>
  <p:tag name="KSO_WM_UNIT_COLOR_SCHEME_PARENT_PAGE" val="0_1"/>
  <p:tag name="KSO_WM_UNIT_DECOLORIZATION"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3900_1*i*2"/>
  <p:tag name="KSO_WM_TEMPLATE_CATEGORY" val="diagram"/>
  <p:tag name="KSO_WM_TEMPLATE_INDEX" val="20193900"/>
  <p:tag name="KSO_WM_UNIT_LAYERLEVEL" val="1"/>
  <p:tag name="KSO_WM_TAG_VERSION" val="1.0"/>
  <p:tag name="KSO_WM_BEAUTIFY_FLAG" val="#wm#"/>
  <p:tag name="KSO_WM_UNIT_ADJUSTLAYOUT_ID" val="11"/>
  <p:tag name="KSO_WM_UNIT_COLOR_SCHEME_SHAPE_ID" val="11"/>
  <p:tag name="KSO_WM_UNIT_COLOR_SCHEME_PARENT_PAGE" val="0_1"/>
  <p:tag name="KSO_WM_UNIT_FOIL_COLOR"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3900_1*i*3"/>
  <p:tag name="KSO_WM_TEMPLATE_CATEGORY" val="diagram"/>
  <p:tag name="KSO_WM_TEMPLATE_INDEX" val="20193900"/>
  <p:tag name="KSO_WM_UNIT_LAYERLEVEL" val="1"/>
  <p:tag name="KSO_WM_TAG_VERSION" val="1.0"/>
  <p:tag name="KSO_WM_BEAUTIFY_FLAG" val="#wm#"/>
  <p:tag name="KSO_WM_UNIT_ADJUSTLAYOUT_ID" val="6"/>
  <p:tag name="KSO_WM_UNIT_COLOR_SCHEME_SHAPE_ID" val="6"/>
  <p:tag name="KSO_WM_UNIT_COLOR_SCHEME_PARENT_PAGE" val="0_1"/>
  <p:tag name="KSO_WM_UNIT_FOIL_COLOR" val="1"/>
</p:tagLst>
</file>

<file path=ppt/theme/theme1.xml><?xml version="1.0" encoding="utf-8"?>
<a:theme xmlns:a="http://schemas.openxmlformats.org/drawingml/2006/main" name="1_Office 主题​​">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Temp">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lang="zh-CN" altLang="en-US">
            <a:solidFill>
              <a:srgbClr val="C00000"/>
            </a:solidFill>
            <a:uFillTx/>
            <a:ea typeface="华文仿宋" panose="02010600040101010101" charset="-122"/>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524</Words>
  <Application>WPS 演示</Application>
  <PresentationFormat>宽屏</PresentationFormat>
  <Paragraphs>11</Paragraphs>
  <Slides>2</Slides>
  <Notes>15</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vt:i4>
      </vt:variant>
    </vt:vector>
  </HeadingPairs>
  <TitlesOfParts>
    <vt:vector size="20" baseType="lpstr">
      <vt:lpstr>Arial</vt:lpstr>
      <vt:lpstr>宋体</vt:lpstr>
      <vt:lpstr>Wingdings</vt:lpstr>
      <vt:lpstr>华文仿宋</vt:lpstr>
      <vt:lpstr>Wingdings</vt:lpstr>
      <vt:lpstr>微软雅黑</vt:lpstr>
      <vt:lpstr>Arial Unicode MS</vt:lpstr>
      <vt:lpstr>Calibri</vt:lpstr>
      <vt:lpstr>Segoe UI</vt:lpstr>
      <vt:lpstr>微软雅黑 Light</vt:lpstr>
      <vt:lpstr>华文中宋</vt:lpstr>
      <vt:lpstr>仿宋</vt:lpstr>
      <vt:lpstr>华文宋体</vt:lpstr>
      <vt:lpstr>华文彩云</vt:lpstr>
      <vt:lpstr>华文楷体</vt:lpstr>
      <vt:lpstr>华文行楷</vt:lpstr>
      <vt:lpstr>华文隶书</vt:lpstr>
      <vt:lpstr>1_Office 主题​​</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平凡的冬天</cp:lastModifiedBy>
  <cp:revision>28</cp:revision>
  <dcterms:created xsi:type="dcterms:W3CDTF">2020-02-11T03:52:00Z</dcterms:created>
  <dcterms:modified xsi:type="dcterms:W3CDTF">2020-04-19T03:44:48Z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