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8"/>
  </p:notesMasterIdLst>
  <p:sldIdLst>
    <p:sldId id="257" r:id="rId4"/>
    <p:sldId id="259" r:id="rId5"/>
    <p:sldId id="261" r:id="rId6"/>
    <p:sldId id="262" r:id="rId7"/>
    <p:sldId id="263" r:id="rId9"/>
    <p:sldId id="264" r:id="rId10"/>
    <p:sldId id="282" r:id="rId11"/>
    <p:sldId id="266" r:id="rId12"/>
    <p:sldId id="267" r:id="rId13"/>
    <p:sldId id="268" r:id="rId14"/>
    <p:sldId id="269" r:id="rId15"/>
    <p:sldId id="283" r:id="rId16"/>
    <p:sldId id="271" r:id="rId17"/>
    <p:sldId id="272" r:id="rId18"/>
    <p:sldId id="273" r:id="rId19"/>
    <p:sldId id="274" r:id="rId20"/>
    <p:sldId id="275" r:id="rId21"/>
    <p:sldId id="276" r:id="rId22"/>
    <p:sldId id="284" r:id="rId23"/>
    <p:sldId id="278" r:id="rId24"/>
    <p:sldId id="279"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201D"/>
    <a:srgbClr val="262626"/>
    <a:srgbClr val="870004"/>
    <a:srgbClr val="D31401"/>
    <a:srgbClr val="C30701"/>
    <a:srgbClr val="810005"/>
    <a:srgbClr val="C00000"/>
    <a:srgbClr val="FFEF5C"/>
    <a:srgbClr val="F8B600"/>
    <a:srgbClr val="F2DE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2" autoAdjust="0"/>
    <p:restoredTop sz="94660"/>
  </p:normalViewPr>
  <p:slideViewPr>
    <p:cSldViewPr snapToGrid="0">
      <p:cViewPr varScale="1">
        <p:scale>
          <a:sx n="98" d="100"/>
          <a:sy n="98" d="100"/>
        </p:scale>
        <p:origin x="102" y="408"/>
      </p:cViewPr>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defTabSz="914400">
              <a:defRPr/>
            </a:pPr>
            <a:fld id="{FCF6DDFC-C401-4A6E-BD9A-16D9674533CF}"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defTabSz="914400">
              <a:defRPr/>
            </a:pPr>
            <a:fld id="{FCF6DDFC-C401-4A6E-BD9A-16D9674533CF}"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defTabSz="914400">
              <a:defRPr/>
            </a:pPr>
            <a:fld id="{FCF6DDFC-C401-4A6E-BD9A-16D9674533CF}"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defTabSz="914400">
              <a:defRPr/>
            </a:pPr>
            <a:fld id="{FCF6DDFC-C401-4A6E-BD9A-16D9674533CF}"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defTabSz="914400">
              <a:defRPr/>
            </a:pPr>
            <a:fld id="{FCF6DDFC-C401-4A6E-BD9A-16D9674533CF}"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defTabSz="914400">
              <a:defRPr/>
            </a:pPr>
            <a:fld id="{FCF6DDFC-C401-4A6E-BD9A-16D9674533CF}"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defTabSz="914400">
              <a:defRPr/>
            </a:pPr>
            <a:fld id="{FCF6DDFC-C401-4A6E-BD9A-16D9674533CF}"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defTabSz="914400">
              <a:defRPr/>
            </a:pPr>
            <a:fld id="{FCF6DDFC-C401-4A6E-BD9A-16D9674533CF}"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defTabSz="914400">
              <a:defRPr/>
            </a:pPr>
            <a:fld id="{FCF6DDFC-C401-4A6E-BD9A-16D9674533CF}"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defTabSz="914400">
              <a:defRPr/>
            </a:pPr>
            <a:fld id="{FCF6DDFC-C401-4A6E-BD9A-16D9674533CF}"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defTabSz="914400">
              <a:defRPr/>
            </a:pPr>
            <a:fld id="{FCF6DDFC-C401-4A6E-BD9A-16D9674533CF}"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defTabSz="914400">
              <a:defRPr/>
            </a:pPr>
            <a:fld id="{FCF6DDFC-C401-4A6E-BD9A-16D9674533CF}"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defTabSz="914400">
              <a:defRPr/>
            </a:pPr>
            <a:fld id="{FCF6DDFC-C401-4A6E-BD9A-16D9674533CF}"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defTabSz="914400">
              <a:defRPr/>
            </a:pPr>
            <a:fld id="{FCF6DDFC-C401-4A6E-BD9A-16D9674533CF}"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defTabSz="914400">
              <a:defRPr/>
            </a:pPr>
            <a:fld id="{FCF6DDFC-C401-4A6E-BD9A-16D9674533CF}"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userDrawn="1"/>
        </p:nvSpPr>
        <p:spPr>
          <a:xfrm>
            <a:off x="1040293" y="276672"/>
            <a:ext cx="7731690" cy="584775"/>
          </a:xfrm>
          <a:prstGeom prst="rect">
            <a:avLst/>
          </a:prstGeom>
          <a:noFill/>
        </p:spPr>
        <p:txBody>
          <a:bodyPr wrap="square" rtlCol="0">
            <a:spAutoFit/>
          </a:bodyPr>
          <a:lstStyle/>
          <a:p>
            <a:r>
              <a:rPr lang="zh-CN" altLang="en-US" sz="3200" b="1" dirty="0">
                <a:solidFill>
                  <a:srgbClr val="C00000"/>
                </a:solidFill>
                <a:latin typeface="思源黑体 CN Heavy" panose="020B0A00000000000000" pitchFamily="34" charset="-122"/>
                <a:ea typeface="思源黑体 CN Heavy" panose="020B0A00000000000000" pitchFamily="34" charset="-122"/>
              </a:rPr>
              <a:t>总书记就抗击疫情给出“最强攻略”</a:t>
            </a:r>
            <a:endParaRPr lang="zh-CN" altLang="en-US" sz="3200" b="1" dirty="0">
              <a:solidFill>
                <a:srgbClr val="C00000"/>
              </a:solidFill>
              <a:latin typeface="思源黑体 CN Heavy" panose="020B0A00000000000000" pitchFamily="34" charset="-122"/>
              <a:ea typeface="思源黑体 CN Heavy" panose="020B0A00000000000000" pitchFamily="34" charset="-122"/>
            </a:endParaRPr>
          </a:p>
        </p:txBody>
      </p:sp>
      <p:pic>
        <p:nvPicPr>
          <p:cNvPr id="5" name="Picture 3" descr="E:\0000000我图PPT\00001PNG素材\01党委政府\小鸟4646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flipH="1">
            <a:off x="10738480" y="157515"/>
            <a:ext cx="1037000" cy="78395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p:cNvCxnSpPr/>
          <p:nvPr userDrawn="1"/>
        </p:nvCxnSpPr>
        <p:spPr>
          <a:xfrm>
            <a:off x="969235" y="813583"/>
            <a:ext cx="9083040" cy="31840"/>
          </a:xfrm>
          <a:prstGeom prst="line">
            <a:avLst/>
          </a:prstGeom>
          <a:noFill/>
          <a:ln w="6350" cap="flat" cmpd="sng" algn="ctr">
            <a:solidFill>
              <a:srgbClr val="C00000"/>
            </a:solidFill>
            <a:prstDash val="solid"/>
            <a:miter lim="800000"/>
          </a:ln>
          <a:effectLst/>
        </p:spPr>
      </p:cxnSp>
      <p:pic>
        <p:nvPicPr>
          <p:cNvPr id="7" name="图片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5456" y="157515"/>
            <a:ext cx="823090" cy="8230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9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userDrawn="1"/>
        </p:nvSpPr>
        <p:spPr>
          <a:xfrm>
            <a:off x="969235" y="260648"/>
            <a:ext cx="7731690" cy="584775"/>
          </a:xfrm>
          <a:prstGeom prst="rect">
            <a:avLst/>
          </a:prstGeom>
          <a:noFill/>
        </p:spPr>
        <p:txBody>
          <a:bodyPr wrap="square" rtlCol="0">
            <a:spAutoFit/>
          </a:bodyPr>
          <a:lstStyle/>
          <a:p>
            <a:r>
              <a:rPr lang="zh-CN" altLang="en-US" sz="3200" b="1" dirty="0">
                <a:solidFill>
                  <a:srgbClr val="C00000"/>
                </a:solidFill>
                <a:latin typeface="思源黑体 CN Heavy" panose="020B0A00000000000000" pitchFamily="34" charset="-122"/>
                <a:ea typeface="思源黑体 CN Heavy" panose="020B0A00000000000000" pitchFamily="34" charset="-122"/>
              </a:rPr>
              <a:t>什么是新型肺炎</a:t>
            </a:r>
            <a:endParaRPr lang="zh-CN" altLang="en-US" sz="3200" b="1" dirty="0">
              <a:solidFill>
                <a:srgbClr val="C00000"/>
              </a:solidFill>
              <a:latin typeface="思源黑体 CN Heavy" panose="020B0A00000000000000" pitchFamily="34" charset="-122"/>
              <a:ea typeface="思源黑体 CN Heavy" panose="020B0A00000000000000" pitchFamily="34" charset="-122"/>
            </a:endParaRPr>
          </a:p>
        </p:txBody>
      </p:sp>
      <p:pic>
        <p:nvPicPr>
          <p:cNvPr id="5" name="Picture 3" descr="E:\0000000我图PPT\00001PNG素材\01党委政府\小鸟4646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flipH="1">
            <a:off x="10738480" y="157515"/>
            <a:ext cx="1037000" cy="78395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p:cNvCxnSpPr/>
          <p:nvPr userDrawn="1"/>
        </p:nvCxnSpPr>
        <p:spPr>
          <a:xfrm>
            <a:off x="969235" y="813583"/>
            <a:ext cx="9083040" cy="31840"/>
          </a:xfrm>
          <a:prstGeom prst="line">
            <a:avLst/>
          </a:prstGeom>
          <a:noFill/>
          <a:ln w="6350" cap="flat" cmpd="sng" algn="ctr">
            <a:solidFill>
              <a:srgbClr val="C00000"/>
            </a:solidFill>
            <a:prstDash val="solid"/>
            <a:miter lim="800000"/>
          </a:ln>
          <a:effectLst/>
        </p:spPr>
      </p:cxnSp>
      <p:pic>
        <p:nvPicPr>
          <p:cNvPr id="7" name="图片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5456" y="157515"/>
            <a:ext cx="823090" cy="8230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2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userDrawn="1"/>
        </p:nvSpPr>
        <p:spPr>
          <a:xfrm>
            <a:off x="969235" y="257103"/>
            <a:ext cx="7731690" cy="584775"/>
          </a:xfrm>
          <a:prstGeom prst="rect">
            <a:avLst/>
          </a:prstGeom>
          <a:noFill/>
        </p:spPr>
        <p:txBody>
          <a:bodyPr wrap="square" rtlCol="0">
            <a:spAutoFit/>
          </a:bodyPr>
          <a:lstStyle/>
          <a:p>
            <a:r>
              <a:rPr lang="zh-CN" altLang="en-US" sz="3200" b="1" dirty="0">
                <a:solidFill>
                  <a:srgbClr val="C00000"/>
                </a:solidFill>
                <a:latin typeface="思源黑体 CN Heavy" panose="020B0A00000000000000" pitchFamily="34" charset="-122"/>
                <a:ea typeface="思源黑体 CN Heavy" panose="020B0A00000000000000" pitchFamily="34" charset="-122"/>
              </a:rPr>
              <a:t>防疫一线是检验干部的“试金石”</a:t>
            </a:r>
            <a:endParaRPr lang="zh-CN" altLang="en-US" sz="3200" b="1" dirty="0">
              <a:solidFill>
                <a:srgbClr val="C00000"/>
              </a:solidFill>
              <a:latin typeface="思源黑体 CN Heavy" panose="020B0A00000000000000" pitchFamily="34" charset="-122"/>
              <a:ea typeface="思源黑体 CN Heavy" panose="020B0A00000000000000" pitchFamily="34" charset="-122"/>
            </a:endParaRPr>
          </a:p>
        </p:txBody>
      </p:sp>
      <p:pic>
        <p:nvPicPr>
          <p:cNvPr id="5" name="Picture 3" descr="E:\0000000我图PPT\00001PNG素材\01党委政府\小鸟4646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flipH="1">
            <a:off x="10738480" y="157515"/>
            <a:ext cx="1037000" cy="78395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p:cNvCxnSpPr/>
          <p:nvPr userDrawn="1"/>
        </p:nvCxnSpPr>
        <p:spPr>
          <a:xfrm>
            <a:off x="969235" y="813583"/>
            <a:ext cx="9083040" cy="31840"/>
          </a:xfrm>
          <a:prstGeom prst="line">
            <a:avLst/>
          </a:prstGeom>
          <a:noFill/>
          <a:ln w="6350" cap="flat" cmpd="sng" algn="ctr">
            <a:solidFill>
              <a:srgbClr val="C00000"/>
            </a:solidFill>
            <a:prstDash val="solid"/>
            <a:miter lim="800000"/>
          </a:ln>
          <a:effectLst/>
        </p:spPr>
      </p:cxnSp>
      <p:pic>
        <p:nvPicPr>
          <p:cNvPr id="7" name="图片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5456" y="157515"/>
            <a:ext cx="823090" cy="8230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0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userDrawn="1"/>
        </p:nvSpPr>
        <p:spPr>
          <a:xfrm>
            <a:off x="969235" y="260648"/>
            <a:ext cx="7731690" cy="584775"/>
          </a:xfrm>
          <a:prstGeom prst="rect">
            <a:avLst/>
          </a:prstGeom>
          <a:noFill/>
        </p:spPr>
        <p:txBody>
          <a:bodyPr wrap="square" rtlCol="0">
            <a:spAutoFit/>
          </a:bodyPr>
          <a:lstStyle/>
          <a:p>
            <a:r>
              <a:rPr lang="zh-CN" altLang="en-US" sz="3200" b="1" dirty="0">
                <a:solidFill>
                  <a:srgbClr val="C00000"/>
                </a:solidFill>
                <a:latin typeface="思源黑体 CN Heavy" panose="020B0A00000000000000" pitchFamily="34" charset="-122"/>
                <a:ea typeface="思源黑体 CN Heavy" panose="020B0A00000000000000" pitchFamily="34" charset="-122"/>
              </a:rPr>
              <a:t>疫情防控工作</a:t>
            </a:r>
            <a:endParaRPr lang="zh-CN" altLang="en-US" sz="3200" b="1" dirty="0">
              <a:solidFill>
                <a:srgbClr val="C00000"/>
              </a:solidFill>
              <a:latin typeface="思源黑体 CN Heavy" panose="020B0A00000000000000" pitchFamily="34" charset="-122"/>
              <a:ea typeface="思源黑体 CN Heavy" panose="020B0A00000000000000" pitchFamily="34" charset="-122"/>
            </a:endParaRPr>
          </a:p>
        </p:txBody>
      </p:sp>
      <p:pic>
        <p:nvPicPr>
          <p:cNvPr id="5" name="Picture 3" descr="E:\0000000我图PPT\00001PNG素材\01党委政府\小鸟4646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flipH="1">
            <a:off x="10738480" y="157515"/>
            <a:ext cx="1037000" cy="78395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p:cNvCxnSpPr/>
          <p:nvPr userDrawn="1"/>
        </p:nvCxnSpPr>
        <p:spPr>
          <a:xfrm>
            <a:off x="969235" y="813583"/>
            <a:ext cx="9083040" cy="31840"/>
          </a:xfrm>
          <a:prstGeom prst="line">
            <a:avLst/>
          </a:prstGeom>
          <a:noFill/>
          <a:ln w="6350" cap="flat" cmpd="sng" algn="ctr">
            <a:solidFill>
              <a:srgbClr val="C00000"/>
            </a:solidFill>
            <a:prstDash val="solid"/>
            <a:miter lim="800000"/>
          </a:ln>
          <a:effectLst/>
        </p:spPr>
      </p:cxnSp>
      <p:pic>
        <p:nvPicPr>
          <p:cNvPr id="7" name="图片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5456" y="157515"/>
            <a:ext cx="823090" cy="8230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1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userDrawn="1"/>
        </p:nvSpPr>
        <p:spPr>
          <a:xfrm>
            <a:off x="969235" y="276672"/>
            <a:ext cx="7731690" cy="584775"/>
          </a:xfrm>
          <a:prstGeom prst="rect">
            <a:avLst/>
          </a:prstGeom>
          <a:noFill/>
        </p:spPr>
        <p:txBody>
          <a:bodyPr wrap="square" rtlCol="0">
            <a:spAutoFit/>
          </a:bodyPr>
          <a:lstStyle/>
          <a:p>
            <a:r>
              <a:rPr lang="zh-CN" altLang="en-US" sz="3200" b="1" dirty="0">
                <a:solidFill>
                  <a:srgbClr val="C00000"/>
                </a:solidFill>
                <a:latin typeface="思源黑体 CN Heavy" panose="020B0A00000000000000" pitchFamily="34" charset="-122"/>
                <a:ea typeface="思源黑体 CN Heavy" panose="020B0A00000000000000" pitchFamily="34" charset="-122"/>
              </a:rPr>
              <a:t>守初心担使命 打赢疫情防控狙击战</a:t>
            </a:r>
            <a:endParaRPr lang="zh-CN" altLang="en-US" sz="3200" b="1" dirty="0">
              <a:solidFill>
                <a:srgbClr val="C00000"/>
              </a:solidFill>
              <a:latin typeface="思源黑体 CN Heavy" panose="020B0A00000000000000" pitchFamily="34" charset="-122"/>
              <a:ea typeface="思源黑体 CN Heavy" panose="020B0A00000000000000" pitchFamily="34" charset="-122"/>
            </a:endParaRPr>
          </a:p>
        </p:txBody>
      </p:sp>
      <p:pic>
        <p:nvPicPr>
          <p:cNvPr id="5" name="Picture 3" descr="E:\0000000我图PPT\00001PNG素材\01党委政府\小鸟4646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flipH="1">
            <a:off x="10738480" y="157515"/>
            <a:ext cx="1037000" cy="78395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p:cNvCxnSpPr/>
          <p:nvPr userDrawn="1"/>
        </p:nvCxnSpPr>
        <p:spPr>
          <a:xfrm>
            <a:off x="969235" y="813583"/>
            <a:ext cx="9083040" cy="31840"/>
          </a:xfrm>
          <a:prstGeom prst="line">
            <a:avLst/>
          </a:prstGeom>
          <a:noFill/>
          <a:ln w="6350" cap="flat" cmpd="sng" algn="ctr">
            <a:solidFill>
              <a:srgbClr val="C00000"/>
            </a:solidFill>
            <a:prstDash val="solid"/>
            <a:miter lim="800000"/>
          </a:ln>
          <a:effectLst/>
        </p:spPr>
      </p:cxnSp>
      <p:pic>
        <p:nvPicPr>
          <p:cNvPr id="7" name="图片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5456" y="157515"/>
            <a:ext cx="823090" cy="8230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Tm="3000"/>
    </mc:Choice>
    <mc:Fallback>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A37975-6AF7-4301-9DC5-87C074AA59D1}"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7987A4-0198-42B4-AAAE-EDBADA4485AB}"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mc:AlternateContent xmlns:mc="http://schemas.openxmlformats.org/markup-compatibility/2006">
    <mc:Choice xmlns:p14="http://schemas.microsoft.com/office/powerpoint/2010/main" Requires="p14">
      <p:transition spd="slow" p14:dur="2000" advTm="3000"/>
    </mc:Choice>
    <mc:Fallback>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12.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3.png"/><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1.png"/><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6" Type="http://schemas.openxmlformats.org/officeDocument/2006/relationships/slideLayout" Target="../slideLayouts/slideLayout1.xml"/><Relationship Id="rId25" Type="http://schemas.openxmlformats.org/officeDocument/2006/relationships/tags" Target="../tags/tag24.xml"/><Relationship Id="rId24" Type="http://schemas.openxmlformats.org/officeDocument/2006/relationships/tags" Target="../tags/tag23.xml"/><Relationship Id="rId23" Type="http://schemas.openxmlformats.org/officeDocument/2006/relationships/tags" Target="../tags/tag22.xml"/><Relationship Id="rId22" Type="http://schemas.openxmlformats.org/officeDocument/2006/relationships/tags" Target="../tags/tag21.xml"/><Relationship Id="rId21" Type="http://schemas.openxmlformats.org/officeDocument/2006/relationships/tags" Target="../tags/tag20.xml"/><Relationship Id="rId20" Type="http://schemas.openxmlformats.org/officeDocument/2006/relationships/tags" Target="../tags/tag19.xml"/><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6.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6.xml"/><Relationship Id="rId1" Type="http://schemas.openxmlformats.org/officeDocument/2006/relationships/tags" Target="../tags/tag7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5.xml"/><Relationship Id="rId3" Type="http://schemas.openxmlformats.org/officeDocument/2006/relationships/image" Target="../media/image7.png"/><Relationship Id="rId2" Type="http://schemas.openxmlformats.org/officeDocument/2006/relationships/tags" Target="../tags/tag26.xml"/><Relationship Id="rId1" Type="http://schemas.openxmlformats.org/officeDocument/2006/relationships/tags" Target="../tags/tag25.xml"/></Relationships>
</file>

<file path=ppt/slides/_rels/slide6.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6" Type="http://schemas.openxmlformats.org/officeDocument/2006/relationships/notesSlide" Target="../notesSlides/notesSlide3.xml"/><Relationship Id="rId35" Type="http://schemas.openxmlformats.org/officeDocument/2006/relationships/slideLayout" Target="../slideLayouts/slideLayout15.xml"/><Relationship Id="rId34" Type="http://schemas.openxmlformats.org/officeDocument/2006/relationships/tags" Target="../tags/tag58.xml"/><Relationship Id="rId33" Type="http://schemas.openxmlformats.org/officeDocument/2006/relationships/tags" Target="../tags/tag57.xml"/><Relationship Id="rId32" Type="http://schemas.openxmlformats.org/officeDocument/2006/relationships/image" Target="../media/image1.svg"/><Relationship Id="rId31" Type="http://schemas.openxmlformats.org/officeDocument/2006/relationships/image" Target="../media/image8.png"/><Relationship Id="rId30" Type="http://schemas.openxmlformats.org/officeDocument/2006/relationships/tags" Target="../tags/tag56.xml"/><Relationship Id="rId3" Type="http://schemas.openxmlformats.org/officeDocument/2006/relationships/tags" Target="../tags/tag29.xml"/><Relationship Id="rId29" Type="http://schemas.openxmlformats.org/officeDocument/2006/relationships/tags" Target="../tags/tag55.xml"/><Relationship Id="rId28" Type="http://schemas.openxmlformats.org/officeDocument/2006/relationships/tags" Target="../tags/tag54.xml"/><Relationship Id="rId27" Type="http://schemas.openxmlformats.org/officeDocument/2006/relationships/tags" Target="../tags/tag53.xml"/><Relationship Id="rId26" Type="http://schemas.openxmlformats.org/officeDocument/2006/relationships/tags" Target="../tags/tag52.xml"/><Relationship Id="rId25" Type="http://schemas.openxmlformats.org/officeDocument/2006/relationships/tags" Target="../tags/tag51.xml"/><Relationship Id="rId24" Type="http://schemas.openxmlformats.org/officeDocument/2006/relationships/tags" Target="../tags/tag50.xml"/><Relationship Id="rId23" Type="http://schemas.openxmlformats.org/officeDocument/2006/relationships/tags" Target="../tags/tag49.xml"/><Relationship Id="rId22" Type="http://schemas.openxmlformats.org/officeDocument/2006/relationships/tags" Target="../tags/tag48.xml"/><Relationship Id="rId21" Type="http://schemas.openxmlformats.org/officeDocument/2006/relationships/tags" Target="../tags/tag47.xml"/><Relationship Id="rId20" Type="http://schemas.openxmlformats.org/officeDocument/2006/relationships/tags" Target="../tags/tag46.xml"/><Relationship Id="rId2" Type="http://schemas.openxmlformats.org/officeDocument/2006/relationships/tags" Target="../tags/tag28.xml"/><Relationship Id="rId19" Type="http://schemas.openxmlformats.org/officeDocument/2006/relationships/tags" Target="../tags/tag45.xml"/><Relationship Id="rId18" Type="http://schemas.openxmlformats.org/officeDocument/2006/relationships/tags" Target="../tags/tag44.xml"/><Relationship Id="rId17" Type="http://schemas.openxmlformats.org/officeDocument/2006/relationships/tags" Target="../tags/tag43.xml"/><Relationship Id="rId16" Type="http://schemas.openxmlformats.org/officeDocument/2006/relationships/tags" Target="../tags/tag42.xml"/><Relationship Id="rId15" Type="http://schemas.openxmlformats.org/officeDocument/2006/relationships/tags" Target="../tags/tag41.xml"/><Relationship Id="rId14" Type="http://schemas.openxmlformats.org/officeDocument/2006/relationships/tags" Target="../tags/tag40.xml"/><Relationship Id="rId13" Type="http://schemas.openxmlformats.org/officeDocument/2006/relationships/tags" Target="../tags/tag39.xml"/><Relationship Id="rId12" Type="http://schemas.openxmlformats.org/officeDocument/2006/relationships/tags" Target="../tags/tag38.xml"/><Relationship Id="rId11" Type="http://schemas.openxmlformats.org/officeDocument/2006/relationships/tags" Target="../tags/tag37.xml"/><Relationship Id="rId10" Type="http://schemas.openxmlformats.org/officeDocument/2006/relationships/tags" Target="../tags/tag36.xml"/><Relationship Id="rId1" Type="http://schemas.openxmlformats.org/officeDocument/2006/relationships/tags" Target="../tags/tag2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4.xml"/><Relationship Id="rId4" Type="http://schemas.openxmlformats.org/officeDocument/2006/relationships/image" Target="../media/image1.svg"/><Relationship Id="rId3" Type="http://schemas.openxmlformats.org/officeDocument/2006/relationships/image" Target="../media/image8.png"/><Relationship Id="rId2" Type="http://schemas.openxmlformats.org/officeDocument/2006/relationships/tags" Target="../tags/tag60.xml"/><Relationship Id="rId1" Type="http://schemas.openxmlformats.org/officeDocument/2006/relationships/tags" Target="../tags/tag5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任意多边形 1"/>
          <p:cNvSpPr/>
          <p:nvPr/>
        </p:nvSpPr>
        <p:spPr>
          <a:xfrm rot="21412161">
            <a:off x="267877" y="-115267"/>
            <a:ext cx="1755476" cy="1681420"/>
          </a:xfrm>
          <a:custGeom>
            <a:avLst/>
            <a:gdLst>
              <a:gd name="connsiteX0" fmla="*/ 1297858 w 1347019"/>
              <a:gd name="connsiteY0" fmla="*/ 285135 h 1209367"/>
              <a:gd name="connsiteX1" fmla="*/ 1347019 w 1347019"/>
              <a:gd name="connsiteY1" fmla="*/ 1032387 h 1209367"/>
              <a:gd name="connsiteX2" fmla="*/ 1071716 w 1347019"/>
              <a:gd name="connsiteY2" fmla="*/ 1199535 h 1209367"/>
              <a:gd name="connsiteX3" fmla="*/ 648929 w 1347019"/>
              <a:gd name="connsiteY3" fmla="*/ 1209367 h 1209367"/>
              <a:gd name="connsiteX4" fmla="*/ 147484 w 1347019"/>
              <a:gd name="connsiteY4" fmla="*/ 904567 h 1209367"/>
              <a:gd name="connsiteX5" fmla="*/ 0 w 1347019"/>
              <a:gd name="connsiteY5" fmla="*/ 658761 h 1209367"/>
              <a:gd name="connsiteX6" fmla="*/ 88490 w 1347019"/>
              <a:gd name="connsiteY6" fmla="*/ 304800 h 1209367"/>
              <a:gd name="connsiteX7" fmla="*/ 235974 w 1347019"/>
              <a:gd name="connsiteY7" fmla="*/ 196645 h 1209367"/>
              <a:gd name="connsiteX8" fmla="*/ 678426 w 1347019"/>
              <a:gd name="connsiteY8" fmla="*/ 0 h 1209367"/>
              <a:gd name="connsiteX9" fmla="*/ 1052052 w 1347019"/>
              <a:gd name="connsiteY9" fmla="*/ 19664 h 1209367"/>
              <a:gd name="connsiteX10" fmla="*/ 1140542 w 1347019"/>
              <a:gd name="connsiteY10" fmla="*/ 29496 h 1209367"/>
              <a:gd name="connsiteX11" fmla="*/ 1179871 w 1347019"/>
              <a:gd name="connsiteY11" fmla="*/ 39329 h 1209367"/>
              <a:gd name="connsiteX12" fmla="*/ 1307690 w 1347019"/>
              <a:gd name="connsiteY12" fmla="*/ 39329 h 1209367"/>
              <a:gd name="connsiteX13" fmla="*/ 1297858 w 1347019"/>
              <a:gd name="connsiteY13" fmla="*/ 285135 h 1209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47019" h="1209367">
                <a:moveTo>
                  <a:pt x="1297858" y="285135"/>
                </a:moveTo>
                <a:lnTo>
                  <a:pt x="1347019" y="1032387"/>
                </a:lnTo>
                <a:lnTo>
                  <a:pt x="1071716" y="1199535"/>
                </a:lnTo>
                <a:lnTo>
                  <a:pt x="648929" y="1209367"/>
                </a:lnTo>
                <a:lnTo>
                  <a:pt x="147484" y="904567"/>
                </a:lnTo>
                <a:lnTo>
                  <a:pt x="0" y="658761"/>
                </a:lnTo>
                <a:lnTo>
                  <a:pt x="88490" y="304800"/>
                </a:lnTo>
                <a:lnTo>
                  <a:pt x="235974" y="196645"/>
                </a:lnTo>
                <a:lnTo>
                  <a:pt x="678426" y="0"/>
                </a:lnTo>
                <a:lnTo>
                  <a:pt x="1052052" y="19664"/>
                </a:lnTo>
                <a:cubicBezTo>
                  <a:pt x="1081549" y="22941"/>
                  <a:pt x="1111209" y="24983"/>
                  <a:pt x="1140542" y="29496"/>
                </a:cubicBezTo>
                <a:cubicBezTo>
                  <a:pt x="1153898" y="31551"/>
                  <a:pt x="1179871" y="39329"/>
                  <a:pt x="1179871" y="39329"/>
                </a:cubicBezTo>
                <a:lnTo>
                  <a:pt x="1307690" y="39329"/>
                </a:lnTo>
                <a:lnTo>
                  <a:pt x="1297858" y="285135"/>
                </a:lnTo>
                <a:close/>
              </a:path>
            </a:pathLst>
          </a:custGeom>
          <a:gradFill flip="none" rotWithShape="1">
            <a:gsLst>
              <a:gs pos="0">
                <a:srgbClr val="C30701"/>
              </a:gs>
              <a:gs pos="51000">
                <a:srgbClr val="D31401"/>
              </a:gs>
              <a:gs pos="73000">
                <a:srgbClr val="870004"/>
              </a:gs>
            </a:gsLst>
            <a:lin ang="7200000" scaled="0"/>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693290" y="1759098"/>
            <a:ext cx="5615940" cy="2749550"/>
          </a:xfrm>
          <a:prstGeom prst="rect">
            <a:avLst/>
          </a:prstGeom>
          <a:noFill/>
        </p:spPr>
        <p:txBody>
          <a:bodyPr wrap="none">
            <a:spAutoFit/>
          </a:bodyPr>
          <a:lstStyle/>
          <a:p>
            <a:pPr algn="ctr">
              <a:lnSpc>
                <a:spcPct val="120000"/>
              </a:lnSpc>
            </a:pPr>
            <a:r>
              <a:rPr lang="zh-CN" altLang="en-US" sz="7200" b="1" spc="-100" dirty="0">
                <a:gradFill>
                  <a:gsLst>
                    <a:gs pos="0">
                      <a:srgbClr val="C00000"/>
                    </a:gs>
                    <a:gs pos="99000">
                      <a:srgbClr val="FF0000"/>
                    </a:gs>
                  </a:gsLst>
                  <a:lin ang="16200000" scaled="1"/>
                </a:gradFill>
                <a:effectLst>
                  <a:outerShdw blurRad="88900" dist="76200" dir="2700000" algn="tl" rotWithShape="0">
                    <a:prstClr val="black">
                      <a:alpha val="20000"/>
                    </a:prstClr>
                  </a:outerShdw>
                </a:effectLst>
                <a:latin typeface="思源黑体 CN Bold" panose="020B0800000000000000" pitchFamily="34" charset="-122"/>
                <a:ea typeface="思源黑体 CN Bold" panose="020B0800000000000000" pitchFamily="34" charset="-122"/>
                <a:cs typeface="+mn-ea"/>
                <a:sym typeface="Arial" panose="020B0604020202020204" pitchFamily="34" charset="0"/>
              </a:rPr>
              <a:t>集结青春力量</a:t>
            </a:r>
            <a:endParaRPr lang="zh-CN" altLang="en-US" sz="7200" b="1" spc="-100" dirty="0">
              <a:gradFill>
                <a:gsLst>
                  <a:gs pos="0">
                    <a:srgbClr val="C00000"/>
                  </a:gs>
                  <a:gs pos="99000">
                    <a:srgbClr val="FF0000"/>
                  </a:gs>
                </a:gsLst>
                <a:lin ang="16200000" scaled="1"/>
              </a:gradFill>
              <a:effectLst>
                <a:outerShdw blurRad="88900" dist="76200" dir="2700000" algn="tl" rotWithShape="0">
                  <a:prstClr val="black">
                    <a:alpha val="20000"/>
                  </a:prstClr>
                </a:outerShdw>
              </a:effectLst>
              <a:latin typeface="思源黑体 CN Bold" panose="020B0800000000000000" pitchFamily="34" charset="-122"/>
              <a:ea typeface="思源黑体 CN Bold" panose="020B0800000000000000" pitchFamily="34" charset="-122"/>
              <a:cs typeface="+mn-ea"/>
              <a:sym typeface="Arial" panose="020B0604020202020204" pitchFamily="34" charset="0"/>
            </a:endParaRPr>
          </a:p>
          <a:p>
            <a:pPr algn="ctr">
              <a:lnSpc>
                <a:spcPct val="120000"/>
              </a:lnSpc>
            </a:pPr>
            <a:r>
              <a:rPr lang="zh-CN" altLang="en-US" sz="7200" b="1" spc="-100" dirty="0">
                <a:gradFill>
                  <a:gsLst>
                    <a:gs pos="0">
                      <a:srgbClr val="C00000"/>
                    </a:gs>
                    <a:gs pos="99000">
                      <a:srgbClr val="FF0000"/>
                    </a:gs>
                  </a:gsLst>
                  <a:lin ang="16200000" scaled="1"/>
                </a:gradFill>
                <a:effectLst>
                  <a:outerShdw blurRad="88900" dist="76200" dir="2700000" algn="tl" rotWithShape="0">
                    <a:prstClr val="black">
                      <a:alpha val="20000"/>
                    </a:prstClr>
                  </a:outerShdw>
                </a:effectLst>
                <a:latin typeface="思源黑体 CN Bold" panose="020B0800000000000000" pitchFamily="34" charset="-122"/>
                <a:ea typeface="思源黑体 CN Bold" panose="020B0800000000000000" pitchFamily="34" charset="-122"/>
                <a:cs typeface="+mn-ea"/>
                <a:sym typeface="Arial" panose="020B0604020202020204" pitchFamily="34" charset="0"/>
              </a:rPr>
              <a:t>助力防控疫情</a:t>
            </a:r>
            <a:endParaRPr lang="en-US" altLang="zh-CN" sz="7200" b="1" spc="-100" dirty="0">
              <a:gradFill>
                <a:gsLst>
                  <a:gs pos="0">
                    <a:srgbClr val="C00000"/>
                  </a:gs>
                  <a:gs pos="99000">
                    <a:srgbClr val="FF0000"/>
                  </a:gs>
                </a:gsLst>
                <a:lin ang="16200000" scaled="1"/>
              </a:gradFill>
              <a:effectLst>
                <a:outerShdw blurRad="88900" dist="76200" dir="2700000" algn="tl" rotWithShape="0">
                  <a:prstClr val="black">
                    <a:alpha val="20000"/>
                  </a:prstClr>
                </a:outerShdw>
              </a:effectLst>
              <a:latin typeface="思源黑体 CN Bold" panose="020B0800000000000000" pitchFamily="34" charset="-122"/>
              <a:ea typeface="思源黑体 CN Bold" panose="020B0800000000000000"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Scale>
                                      <p:cBhvr>
                                        <p:cTn id="7"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6"/>
                                        </p:tgtEl>
                                        <p:attrNameLst>
                                          <p:attrName>ppt_x</p:attrName>
                                          <p:attrName>ppt_y</p:attrName>
                                        </p:attrNameLst>
                                      </p:cBhvr>
                                    </p:animMotion>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3707778" y="1726164"/>
            <a:ext cx="8484222" cy="1422401"/>
          </a:xfrm>
          <a:prstGeom prst="rect">
            <a:avLst/>
          </a:prstGeom>
          <a:solidFill>
            <a:srgbClr val="C0000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fontAlgn="base">
              <a:spcBef>
                <a:spcPct val="0"/>
              </a:spcBef>
              <a:spcAft>
                <a:spcPct val="0"/>
              </a:spcAft>
              <a:defRPr/>
            </a:pPr>
            <a:endParaRPr lang="zh-CN" altLang="en-US" sz="5000" kern="0">
              <a:solidFill>
                <a:srgbClr val="FFF9EF"/>
              </a:solidFill>
              <a:ea typeface="思源黑体 CN Regular" panose="020B0500000000000000" pitchFamily="34" charset="-122"/>
              <a:cs typeface="+mn-ea"/>
              <a:sym typeface="Arial" panose="020B0604020202020204" pitchFamily="34" charset="0"/>
            </a:endParaRPr>
          </a:p>
        </p:txBody>
      </p:sp>
      <p:grpSp>
        <p:nvGrpSpPr>
          <p:cNvPr id="4" name="组合 3"/>
          <p:cNvGrpSpPr/>
          <p:nvPr/>
        </p:nvGrpSpPr>
        <p:grpSpPr>
          <a:xfrm>
            <a:off x="3957053" y="1775644"/>
            <a:ext cx="7302258" cy="1323439"/>
            <a:chOff x="3578560" y="1828718"/>
            <a:chExt cx="7302258" cy="1323439"/>
          </a:xfrm>
        </p:grpSpPr>
        <p:sp>
          <p:nvSpPr>
            <p:cNvPr id="5" name="矩形 4"/>
            <p:cNvSpPr/>
            <p:nvPr/>
          </p:nvSpPr>
          <p:spPr>
            <a:xfrm>
              <a:off x="3578560" y="1828718"/>
              <a:ext cx="7302258" cy="1323439"/>
            </a:xfrm>
            <a:prstGeom prst="rect">
              <a:avLst/>
            </a:prstGeom>
          </p:spPr>
          <p:txBody>
            <a:bodyPr wrap="square">
              <a:spAutoFit/>
            </a:bodyPr>
            <a:lstStyle/>
            <a:p>
              <a:pPr>
                <a:defRPr/>
              </a:pPr>
              <a:r>
                <a:rPr lang="zh-CN" altLang="en-US" sz="4000" b="1" kern="0" dirty="0">
                  <a:solidFill>
                    <a:prstClr val="white"/>
                  </a:solidFill>
                  <a:ea typeface="思源黑体 CN Regular" panose="020B0500000000000000" pitchFamily="34" charset="-122"/>
                  <a:cs typeface="+mn-ea"/>
                  <a:sym typeface="Arial" panose="020B0604020202020204" pitchFamily="34" charset="0"/>
                </a:rPr>
                <a:t>要在疫情防控阻击战一线</a:t>
              </a:r>
              <a:endParaRPr lang="en-US" altLang="zh-CN" sz="4000" b="1" kern="0" dirty="0">
                <a:solidFill>
                  <a:prstClr val="white"/>
                </a:solidFill>
                <a:ea typeface="思源黑体 CN Regular" panose="020B0500000000000000" pitchFamily="34" charset="-122"/>
                <a:cs typeface="+mn-ea"/>
                <a:sym typeface="Arial" panose="020B0604020202020204" pitchFamily="34" charset="0"/>
              </a:endParaRPr>
            </a:p>
            <a:p>
              <a:pPr>
                <a:defRPr/>
              </a:pPr>
              <a:r>
                <a:rPr lang="zh-CN" altLang="en-US" sz="4000" b="1" kern="0" dirty="0">
                  <a:solidFill>
                    <a:prstClr val="white"/>
                  </a:solidFill>
                  <a:ea typeface="思源黑体 CN Regular" panose="020B0500000000000000" pitchFamily="34" charset="-122"/>
                  <a:cs typeface="+mn-ea"/>
                  <a:sym typeface="Arial" panose="020B0604020202020204" pitchFamily="34" charset="0"/>
                </a:rPr>
                <a:t>锤炼干部</a:t>
              </a:r>
              <a:endParaRPr lang="zh-CN" altLang="en-US" sz="4000" b="1" kern="0" dirty="0">
                <a:solidFill>
                  <a:prstClr val="white"/>
                </a:solidFill>
                <a:ea typeface="思源黑体 CN Regular" panose="020B0500000000000000" pitchFamily="34" charset="-122"/>
                <a:cs typeface="+mn-ea"/>
                <a:sym typeface="Arial" panose="020B0604020202020204" pitchFamily="34" charset="0"/>
              </a:endParaRPr>
            </a:p>
          </p:txBody>
        </p:sp>
        <p:sp>
          <p:nvSpPr>
            <p:cNvPr id="6" name="八边形 5"/>
            <p:cNvSpPr/>
            <p:nvPr/>
          </p:nvSpPr>
          <p:spPr>
            <a:xfrm>
              <a:off x="9574650" y="1966563"/>
              <a:ext cx="1047750" cy="1047750"/>
            </a:xfrm>
            <a:prstGeom prst="octagon">
              <a:avLst/>
            </a:prstGeom>
            <a:solidFill>
              <a:srgbClr val="FFFDFB"/>
            </a:solidFill>
            <a:ln w="12700" cap="flat" cmpd="sng" algn="ctr">
              <a:noFill/>
              <a:prstDash val="solid"/>
              <a:miter lim="800000"/>
            </a:ln>
            <a:effectLst/>
          </p:spPr>
          <p:txBody>
            <a:bodyPr rtlCol="0" anchor="ctr"/>
            <a:lstStyle/>
            <a:p>
              <a:pPr algn="ctr" fontAlgn="base">
                <a:spcBef>
                  <a:spcPct val="0"/>
                </a:spcBef>
                <a:spcAft>
                  <a:spcPct val="0"/>
                </a:spcAft>
              </a:pPr>
              <a:r>
                <a:rPr lang="en-US" altLang="zh-CN" sz="3600" b="1" kern="0" dirty="0">
                  <a:solidFill>
                    <a:srgbClr val="C00000"/>
                  </a:solidFill>
                  <a:ea typeface="思源黑体 CN Regular" panose="020B0500000000000000" pitchFamily="34" charset="-122"/>
                  <a:cs typeface="+mn-ea"/>
                  <a:sym typeface="Arial" panose="020B0604020202020204" pitchFamily="34" charset="0"/>
                </a:rPr>
                <a:t>02</a:t>
              </a:r>
              <a:endParaRPr lang="zh-CN" altLang="en-US" sz="3600" b="1" kern="0" dirty="0">
                <a:solidFill>
                  <a:srgbClr val="C00000"/>
                </a:solidFill>
                <a:ea typeface="思源黑体 CN Regular" panose="020B0500000000000000" pitchFamily="34" charset="-122"/>
                <a:cs typeface="+mn-ea"/>
                <a:sym typeface="Arial" panose="020B0604020202020204" pitchFamily="34" charset="0"/>
              </a:endParaRPr>
            </a:p>
          </p:txBody>
        </p:sp>
      </p:grpSp>
      <p:sp>
        <p:nvSpPr>
          <p:cNvPr id="7" name="矩形 6"/>
          <p:cNvSpPr/>
          <p:nvPr/>
        </p:nvSpPr>
        <p:spPr>
          <a:xfrm>
            <a:off x="1202634" y="3300304"/>
            <a:ext cx="9814418" cy="2663174"/>
          </a:xfrm>
          <a:prstGeom prst="rect">
            <a:avLst/>
          </a:prstGeom>
          <a:noFill/>
          <a:ln w="19050" cap="flat" cmpd="sng" algn="ctr">
            <a:solidFill>
              <a:srgbClr val="C00000"/>
            </a:solidFill>
            <a:prstDash val="sysDot"/>
          </a:ln>
          <a:effectLst/>
        </p:spPr>
        <p:txBody>
          <a:bodyPr rtlCol="0" anchor="ctr"/>
          <a:lstStyle/>
          <a:p>
            <a:pPr algn="ctr" fontAlgn="base">
              <a:spcBef>
                <a:spcPct val="0"/>
              </a:spcBef>
              <a:spcAft>
                <a:spcPct val="0"/>
              </a:spcAft>
              <a:defRPr/>
            </a:pPr>
            <a:endParaRPr lang="zh-CN" altLang="en-US" sz="4000" b="1" kern="0">
              <a:solidFill>
                <a:srgbClr val="FFFDFB"/>
              </a:solidFill>
              <a:ea typeface="思源黑体 CN Regular" panose="020B0500000000000000" pitchFamily="34" charset="-122"/>
              <a:cs typeface="+mn-ea"/>
              <a:sym typeface="Arial" panose="020B0604020202020204" pitchFamily="34" charset="0"/>
            </a:endParaRPr>
          </a:p>
        </p:txBody>
      </p:sp>
      <p:sp>
        <p:nvSpPr>
          <p:cNvPr id="8" name="矩形 7"/>
          <p:cNvSpPr/>
          <p:nvPr/>
        </p:nvSpPr>
        <p:spPr>
          <a:xfrm>
            <a:off x="1359126" y="3366857"/>
            <a:ext cx="10098866" cy="2554545"/>
          </a:xfrm>
          <a:prstGeom prst="rect">
            <a:avLst/>
          </a:prstGeom>
          <a:noFill/>
        </p:spPr>
        <p:txBody>
          <a:bodyPr wrap="square">
            <a:spAutoFit/>
          </a:bodyPr>
          <a:lstStyle/>
          <a:p>
            <a:pPr algn="just" fontAlgn="base">
              <a:lnSpc>
                <a:spcPct val="160000"/>
              </a:lnSpc>
              <a:spcBef>
                <a:spcPct val="0"/>
              </a:spcBef>
              <a:spcAft>
                <a:spcPct val="0"/>
              </a:spcAft>
              <a:defRPr/>
            </a:pPr>
            <a:r>
              <a:rPr lang="zh-CN" altLang="en-US" sz="2000" kern="0" dirty="0">
                <a:solidFill>
                  <a:prstClr val="black">
                    <a:lumMod val="95000"/>
                    <a:lumOff val="5000"/>
                  </a:prstClr>
                </a:solidFill>
                <a:ea typeface="思源黑体 CN Regular" panose="020B0500000000000000" pitchFamily="34" charset="-122"/>
                <a:cs typeface="+mn-ea"/>
                <a:sym typeface="Arial" panose="020B0604020202020204" pitchFamily="34" charset="0"/>
              </a:rPr>
              <a:t>作为党员干部，要养成在基层一线锤炼自我的思想自觉，要不断</a:t>
            </a:r>
            <a:r>
              <a:rPr lang="zh-CN" altLang="en-US" sz="2000" b="1" kern="0" dirty="0">
                <a:solidFill>
                  <a:srgbClr val="C00000"/>
                </a:solidFill>
                <a:ea typeface="思源黑体 CN Regular" panose="020B0500000000000000" pitchFamily="34" charset="-122"/>
                <a:cs typeface="+mn-ea"/>
                <a:sym typeface="Arial" panose="020B0604020202020204" pitchFamily="34" charset="0"/>
              </a:rPr>
              <a:t>增强“四个意识”、坚定“四个自信”、做到“两个维护”</a:t>
            </a:r>
            <a:r>
              <a:rPr lang="zh-CN" altLang="en-US" sz="2000" kern="0" dirty="0">
                <a:solidFill>
                  <a:prstClr val="black">
                    <a:lumMod val="95000"/>
                    <a:lumOff val="5000"/>
                  </a:prstClr>
                </a:solidFill>
                <a:ea typeface="思源黑体 CN Regular" panose="020B0500000000000000" pitchFamily="34" charset="-122"/>
                <a:cs typeface="+mn-ea"/>
                <a:sym typeface="Arial" panose="020B0604020202020204" pitchFamily="34" charset="0"/>
              </a:rPr>
              <a:t>，加强自身理论学习，全面提高履职本领，胸怀全局、迎难而上、攻坚克难，对组织的安排要坚决服从，绝不推诿退缩，在危难时刻挺身而出，英勇奋斗、扎实工作，经受住考验，结合自身岗位做到守土有责、守土担责、守土尽责，在疫情防控阻击战中以为民、务实、清廉的作风赢得老百姓的口碑。 </a:t>
            </a:r>
            <a:endParaRPr lang="en-US" altLang="zh-CN" sz="2000" b="1" kern="0" dirty="0">
              <a:solidFill>
                <a:srgbClr val="FF0000"/>
              </a:solidFill>
              <a:ea typeface="思源黑体 CN Regular" panose="020B0500000000000000" pitchFamily="34" charset="-122"/>
              <a:cs typeface="+mn-ea"/>
              <a:sym typeface="Arial" panose="020B0604020202020204" pitchFamily="34" charset="0"/>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69819" y="1151721"/>
            <a:ext cx="2737959" cy="243082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strips(downRight)">
                                      <p:cBhvr>
                                        <p:cTn id="11" dur="500"/>
                                        <p:tgtEl>
                                          <p:spTgt spid="4"/>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heel(1)">
                                      <p:cBhvr>
                                        <p:cTn id="15" dur="2000"/>
                                        <p:tgtEl>
                                          <p:spTgt spid="7"/>
                                        </p:tgtEl>
                                      </p:cBhvr>
                                    </p:animEffect>
                                  </p:childTnLst>
                                </p:cTn>
                              </p:par>
                            </p:childTnLst>
                          </p:cTn>
                        </p:par>
                        <p:par>
                          <p:cTn id="16" fill="hold">
                            <p:stCondLst>
                              <p:cond delay="3000"/>
                            </p:stCondLst>
                            <p:childTnLst>
                              <p:par>
                                <p:cTn id="17" presetID="42"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矩形 12"/>
          <p:cNvSpPr/>
          <p:nvPr/>
        </p:nvSpPr>
        <p:spPr>
          <a:xfrm>
            <a:off x="1" y="1725426"/>
            <a:ext cx="8484222" cy="1422401"/>
          </a:xfrm>
          <a:prstGeom prst="rect">
            <a:avLst/>
          </a:prstGeom>
          <a:solidFill>
            <a:srgbClr val="C0000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fontAlgn="base">
              <a:spcBef>
                <a:spcPct val="0"/>
              </a:spcBef>
              <a:spcAft>
                <a:spcPct val="0"/>
              </a:spcAft>
              <a:defRPr/>
            </a:pPr>
            <a:endParaRPr lang="zh-CN" altLang="en-US" sz="5000" kern="0">
              <a:solidFill>
                <a:srgbClr val="FFF9EF"/>
              </a:solidFill>
              <a:ea typeface="思源黑体 CN Regular" panose="020B0500000000000000" pitchFamily="34" charset="-122"/>
              <a:cs typeface="+mn-ea"/>
              <a:sym typeface="Arial" panose="020B0604020202020204" pitchFamily="34" charset="0"/>
            </a:endParaRPr>
          </a:p>
        </p:txBody>
      </p:sp>
      <p:grpSp>
        <p:nvGrpSpPr>
          <p:cNvPr id="14" name="组合 13"/>
          <p:cNvGrpSpPr/>
          <p:nvPr/>
        </p:nvGrpSpPr>
        <p:grpSpPr>
          <a:xfrm>
            <a:off x="1064885" y="1775264"/>
            <a:ext cx="7526611" cy="1323439"/>
            <a:chOff x="4394169" y="1829076"/>
            <a:chExt cx="7526611" cy="1323439"/>
          </a:xfrm>
        </p:grpSpPr>
        <p:sp>
          <p:nvSpPr>
            <p:cNvPr id="15" name="矩形 14"/>
            <p:cNvSpPr/>
            <p:nvPr/>
          </p:nvSpPr>
          <p:spPr>
            <a:xfrm>
              <a:off x="5511492" y="1829076"/>
              <a:ext cx="6409288" cy="1323439"/>
            </a:xfrm>
            <a:prstGeom prst="rect">
              <a:avLst/>
            </a:prstGeom>
          </p:spPr>
          <p:txBody>
            <a:bodyPr wrap="square">
              <a:spAutoFit/>
            </a:bodyPr>
            <a:lstStyle/>
            <a:p>
              <a:pPr>
                <a:defRPr/>
              </a:pPr>
              <a:r>
                <a:rPr lang="zh-CN" altLang="en-US" sz="4000" b="1" kern="0" dirty="0">
                  <a:solidFill>
                    <a:prstClr val="white"/>
                  </a:solidFill>
                  <a:ea typeface="思源黑体 CN Regular" panose="020B0500000000000000" pitchFamily="34" charset="-122"/>
                  <a:cs typeface="+mn-ea"/>
                  <a:sym typeface="Arial" panose="020B0604020202020204" pitchFamily="34" charset="0"/>
                </a:rPr>
                <a:t>要在疫情防控阻击战一线</a:t>
              </a:r>
              <a:endParaRPr lang="en-US" altLang="zh-CN" sz="4000" b="1" kern="0" dirty="0">
                <a:solidFill>
                  <a:prstClr val="white"/>
                </a:solidFill>
                <a:ea typeface="思源黑体 CN Regular" panose="020B0500000000000000" pitchFamily="34" charset="-122"/>
                <a:cs typeface="+mn-ea"/>
                <a:sym typeface="Arial" panose="020B0604020202020204" pitchFamily="34" charset="0"/>
              </a:endParaRPr>
            </a:p>
            <a:p>
              <a:pPr>
                <a:defRPr/>
              </a:pPr>
              <a:r>
                <a:rPr lang="zh-CN" altLang="en-US" sz="4000" b="1" kern="0" dirty="0">
                  <a:solidFill>
                    <a:prstClr val="white"/>
                  </a:solidFill>
                  <a:ea typeface="思源黑体 CN Regular" panose="020B0500000000000000" pitchFamily="34" charset="-122"/>
                  <a:cs typeface="+mn-ea"/>
                  <a:sym typeface="Arial" panose="020B0604020202020204" pitchFamily="34" charset="0"/>
                </a:rPr>
                <a:t>检验干部</a:t>
              </a:r>
              <a:endParaRPr lang="zh-CN" altLang="en-US" sz="4000" b="1" kern="0" dirty="0">
                <a:solidFill>
                  <a:prstClr val="white"/>
                </a:solidFill>
                <a:ea typeface="思源黑体 CN Regular" panose="020B0500000000000000" pitchFamily="34" charset="-122"/>
                <a:cs typeface="+mn-ea"/>
                <a:sym typeface="Arial" panose="020B0604020202020204" pitchFamily="34" charset="0"/>
              </a:endParaRPr>
            </a:p>
          </p:txBody>
        </p:sp>
        <p:sp>
          <p:nvSpPr>
            <p:cNvPr id="16" name="椭圆 15"/>
            <p:cNvSpPr/>
            <p:nvPr/>
          </p:nvSpPr>
          <p:spPr>
            <a:xfrm>
              <a:off x="4394169" y="1934017"/>
              <a:ext cx="1047750" cy="1047750"/>
            </a:xfrm>
            <a:prstGeom prst="ellipse">
              <a:avLst/>
            </a:prstGeom>
            <a:solidFill>
              <a:srgbClr val="FFFDFB"/>
            </a:solidFill>
            <a:ln w="12700" cap="flat" cmpd="sng" algn="ctr">
              <a:noFill/>
              <a:prstDash val="solid"/>
              <a:miter lim="800000"/>
            </a:ln>
            <a:effectLst/>
          </p:spPr>
          <p:txBody>
            <a:bodyPr rtlCol="0" anchor="ctr"/>
            <a:lstStyle/>
            <a:p>
              <a:pPr algn="ctr" fontAlgn="base">
                <a:spcBef>
                  <a:spcPct val="0"/>
                </a:spcBef>
                <a:spcAft>
                  <a:spcPct val="0"/>
                </a:spcAft>
              </a:pPr>
              <a:r>
                <a:rPr lang="en-US" altLang="zh-CN" sz="3600" b="1" kern="0" dirty="0">
                  <a:solidFill>
                    <a:srgbClr val="C00000"/>
                  </a:solidFill>
                  <a:ea typeface="思源黑体 CN Regular" panose="020B0500000000000000" pitchFamily="34" charset="-122"/>
                  <a:cs typeface="+mn-ea"/>
                  <a:sym typeface="Arial" panose="020B0604020202020204" pitchFamily="34" charset="0"/>
                </a:rPr>
                <a:t>03</a:t>
              </a:r>
              <a:endParaRPr lang="zh-CN" altLang="en-US" sz="3600" b="1" kern="0" dirty="0">
                <a:solidFill>
                  <a:srgbClr val="C00000"/>
                </a:solidFill>
                <a:ea typeface="思源黑体 CN Regular" panose="020B0500000000000000" pitchFamily="34" charset="-122"/>
                <a:cs typeface="+mn-ea"/>
                <a:sym typeface="Arial" panose="020B0604020202020204" pitchFamily="34" charset="0"/>
              </a:endParaRPr>
            </a:p>
          </p:txBody>
        </p:sp>
      </p:grpSp>
      <p:sp>
        <p:nvSpPr>
          <p:cNvPr id="25" name="矩形 24"/>
          <p:cNvSpPr/>
          <p:nvPr/>
        </p:nvSpPr>
        <p:spPr>
          <a:xfrm>
            <a:off x="1152939" y="3260548"/>
            <a:ext cx="9814418" cy="2663174"/>
          </a:xfrm>
          <a:prstGeom prst="rect">
            <a:avLst/>
          </a:prstGeom>
          <a:noFill/>
          <a:ln w="19050" cap="flat" cmpd="sng" algn="ctr">
            <a:solidFill>
              <a:srgbClr val="C00000"/>
            </a:solidFill>
            <a:prstDash val="sysDot"/>
          </a:ln>
          <a:effectLst/>
        </p:spPr>
        <p:txBody>
          <a:bodyPr rtlCol="0" anchor="ctr"/>
          <a:lstStyle/>
          <a:p>
            <a:pPr algn="ctr" fontAlgn="base">
              <a:spcBef>
                <a:spcPct val="0"/>
              </a:spcBef>
              <a:spcAft>
                <a:spcPct val="0"/>
              </a:spcAft>
              <a:defRPr/>
            </a:pPr>
            <a:endParaRPr lang="zh-CN" altLang="en-US" sz="4000" b="1" kern="0">
              <a:solidFill>
                <a:srgbClr val="FFFDFB"/>
              </a:solidFill>
              <a:ea typeface="思源黑体 CN Regular" panose="020B0500000000000000" pitchFamily="34" charset="-122"/>
              <a:cs typeface="+mn-ea"/>
              <a:sym typeface="Arial" panose="020B0604020202020204" pitchFamily="34" charset="0"/>
            </a:endParaRPr>
          </a:p>
        </p:txBody>
      </p:sp>
      <p:sp>
        <p:nvSpPr>
          <p:cNvPr id="26" name="矩形 25"/>
          <p:cNvSpPr/>
          <p:nvPr/>
        </p:nvSpPr>
        <p:spPr>
          <a:xfrm>
            <a:off x="1309431" y="3366857"/>
            <a:ext cx="9657926" cy="2899255"/>
          </a:xfrm>
          <a:prstGeom prst="rect">
            <a:avLst/>
          </a:prstGeom>
          <a:noFill/>
        </p:spPr>
        <p:txBody>
          <a:bodyPr wrap="square">
            <a:spAutoFit/>
          </a:bodyPr>
          <a:lstStyle/>
          <a:p>
            <a:pPr algn="just" fontAlgn="base">
              <a:lnSpc>
                <a:spcPct val="160000"/>
              </a:lnSpc>
              <a:spcBef>
                <a:spcPct val="0"/>
              </a:spcBef>
              <a:spcAft>
                <a:spcPct val="0"/>
              </a:spcAft>
              <a:defRPr/>
            </a:pPr>
            <a:r>
              <a:rPr lang="zh-CN" altLang="en-US" sz="1900" kern="0" dirty="0">
                <a:solidFill>
                  <a:prstClr val="black">
                    <a:lumMod val="95000"/>
                    <a:lumOff val="5000"/>
                  </a:prstClr>
                </a:solidFill>
                <a:ea typeface="思源黑体 CN Regular" panose="020B0500000000000000" pitchFamily="34" charset="-122"/>
                <a:cs typeface="+mn-ea"/>
                <a:sym typeface="Arial" panose="020B0604020202020204" pitchFamily="34" charset="0"/>
              </a:rPr>
              <a:t>急难险重的工作，往往是识别干部的“试金石”，平时摆摆“花架子”、混混“小日子”、守住“官帽子”的“庸官”，一旦上了“战场”，就会造成“将熊熊一窝”的严重后果。作为党员干部，要进一步加大督查力度，开展在疫情防控阻击战中的形式主义、官僚主义等问题专项整治，对那些“庸懒散推拖滑”、表态多、调门高、行动少、落实差的干部，综合运用监督执纪“四种形态”从严进行处置，为打赢疫情防控阻击战提供坚强的纪律保障。</a:t>
            </a:r>
            <a:endParaRPr lang="en-US" altLang="zh-CN" sz="1900" b="1" kern="0" dirty="0">
              <a:solidFill>
                <a:srgbClr val="FF0000"/>
              </a:solidFill>
              <a:ea typeface="思源黑体 CN Regular" panose="020B0500000000000000" pitchFamily="34" charset="-122"/>
              <a:cs typeface="+mn-ea"/>
              <a:sym typeface="Arial" panose="020B0604020202020204" pitchFamily="34" charset="0"/>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890" y="1188667"/>
            <a:ext cx="2737959" cy="243082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strips(downRight)">
                                      <p:cBhvr>
                                        <p:cTn id="11" dur="500"/>
                                        <p:tgtEl>
                                          <p:spTgt spid="14"/>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heel(1)">
                                      <p:cBhvr>
                                        <p:cTn id="15" dur="2000"/>
                                        <p:tgtEl>
                                          <p:spTgt spid="25"/>
                                        </p:tgtEl>
                                      </p:cBhvr>
                                    </p:animEffect>
                                  </p:childTnLst>
                                </p:cTn>
                              </p:par>
                            </p:childTnLst>
                          </p:cTn>
                        </p:par>
                        <p:par>
                          <p:cTn id="16" fill="hold">
                            <p:stCondLst>
                              <p:cond delay="3000"/>
                            </p:stCondLst>
                            <p:childTnLst>
                              <p:par>
                                <p:cTn id="17" presetID="42" presetClass="entr" presetSubtype="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anim calcmode="lin" valueType="num">
                                      <p:cBhvr>
                                        <p:cTn id="20" dur="1000" fill="hold"/>
                                        <p:tgtEl>
                                          <p:spTgt spid="26"/>
                                        </p:tgtEl>
                                        <p:attrNameLst>
                                          <p:attrName>ppt_x</p:attrName>
                                        </p:attrNameLst>
                                      </p:cBhvr>
                                      <p:tavLst>
                                        <p:tav tm="0">
                                          <p:val>
                                            <p:strVal val="#ppt_x"/>
                                          </p:val>
                                        </p:tav>
                                        <p:tav tm="100000">
                                          <p:val>
                                            <p:strVal val="#ppt_x"/>
                                          </p:val>
                                        </p:tav>
                                      </p:tavLst>
                                    </p:anim>
                                    <p:anim calcmode="lin" valueType="num">
                                      <p:cBhvr>
                                        <p:cTn id="21"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5" grpId="0" animBg="1"/>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6" name="TextBox 5"/>
          <p:cNvSpPr txBox="1"/>
          <p:nvPr/>
        </p:nvSpPr>
        <p:spPr>
          <a:xfrm>
            <a:off x="5117200" y="1728636"/>
            <a:ext cx="2469463" cy="828675"/>
          </a:xfrm>
          <a:prstGeom prst="rect">
            <a:avLst/>
          </a:prstGeom>
          <a:noFill/>
        </p:spPr>
        <p:txBody>
          <a:bodyPr wrap="square" lIns="91404" tIns="45701" rIns="91404" bIns="45701">
            <a:spAutoFit/>
          </a:bodyPr>
          <a:lstStyle/>
          <a:p>
            <a:pPr algn="ctr">
              <a:defRPr/>
            </a:pPr>
            <a:r>
              <a:rPr lang="zh-CN" altLang="en-US" sz="4800" b="1" dirty="0" smtClean="0">
                <a:ln w="6350">
                  <a:noFill/>
                </a:ln>
                <a:solidFill>
                  <a:srgbClr val="C00000"/>
                </a:solidFill>
                <a:latin typeface="Arial" panose="020B0604020202020204" pitchFamily="34" charset="0"/>
                <a:ea typeface="思源黑体 CN Regular" panose="020B0500000000000000" pitchFamily="34" charset="-122"/>
                <a:cs typeface="思源黑体 CN Normal" panose="020B0400000000000000" pitchFamily="34" charset="-122"/>
                <a:sym typeface="Arial" panose="020B0604020202020204" pitchFamily="34" charset="0"/>
              </a:rPr>
              <a:t>第三章</a:t>
            </a:r>
            <a:endParaRPr lang="zh-CN" altLang="en-US" sz="4800" b="1" dirty="0">
              <a:ln w="6350">
                <a:noFill/>
              </a:ln>
              <a:solidFill>
                <a:srgbClr val="C00000"/>
              </a:solidFill>
              <a:latin typeface="Arial" panose="020B0604020202020204" pitchFamily="34" charset="0"/>
              <a:ea typeface="思源黑体 CN Regular" panose="020B0500000000000000" pitchFamily="34" charset="-122"/>
              <a:cs typeface="思源黑体 CN Normal" panose="020B0400000000000000" pitchFamily="34" charset="-122"/>
              <a:sym typeface="Arial" panose="020B0604020202020204" pitchFamily="34" charset="0"/>
            </a:endParaRPr>
          </a:p>
        </p:txBody>
      </p:sp>
      <p:sp>
        <p:nvSpPr>
          <p:cNvPr id="2" name="文本框 1"/>
          <p:cNvSpPr txBox="1"/>
          <p:nvPr/>
        </p:nvSpPr>
        <p:spPr>
          <a:xfrm>
            <a:off x="2480554" y="2761420"/>
            <a:ext cx="7898860" cy="1754288"/>
          </a:xfrm>
          <a:prstGeom prst="rect">
            <a:avLst/>
          </a:prstGeom>
          <a:noFill/>
        </p:spPr>
        <p:txBody>
          <a:bodyPr wrap="square" lIns="91404" tIns="45701" rIns="91404" bIns="45701">
            <a:spAutoFit/>
          </a:bodyPr>
          <a:lstStyle/>
          <a:p>
            <a:pPr algn="dist">
              <a:defRPr/>
            </a:pPr>
            <a:r>
              <a:rPr lang="zh-CN" altLang="en-US" sz="5400" b="1" kern="0" dirty="0">
                <a:solidFill>
                  <a:srgbClr val="C00000"/>
                </a:solidFill>
                <a:latin typeface="思源黑体 CN Bold" panose="020B0800000000000000" pitchFamily="34" charset="-122"/>
                <a:ea typeface="思源黑体 CN Bold" panose="020B0800000000000000" pitchFamily="34" charset="-122"/>
                <a:sym typeface="Arial" panose="020B0604020202020204" pitchFamily="34" charset="0"/>
              </a:rPr>
              <a:t>总书记就抗击疫情给出“最强攻略”</a:t>
            </a:r>
            <a:endParaRPr lang="zh-CN" altLang="en-US" sz="5400" b="1" kern="0" dirty="0">
              <a:solidFill>
                <a:srgbClr val="C00000"/>
              </a:solidFill>
              <a:latin typeface="思源黑体 CN Bold" panose="020B0800000000000000" pitchFamily="34" charset="-122"/>
              <a:ea typeface="思源黑体 CN Bold" panose="020B0800000000000000"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3" name="组合 19"/>
          <p:cNvGrpSpPr/>
          <p:nvPr/>
        </p:nvGrpSpPr>
        <p:grpSpPr bwMode="auto">
          <a:xfrm>
            <a:off x="965219" y="1570252"/>
            <a:ext cx="5066081" cy="769441"/>
            <a:chOff x="8173772" y="1533714"/>
            <a:chExt cx="14234858" cy="839460"/>
          </a:xfrm>
        </p:grpSpPr>
        <p:sp>
          <p:nvSpPr>
            <p:cNvPr id="15" name="文本框 22"/>
            <p:cNvSpPr txBox="1">
              <a:spLocks noChangeArrowheads="1"/>
            </p:cNvSpPr>
            <p:nvPr/>
          </p:nvSpPr>
          <p:spPr bwMode="auto">
            <a:xfrm>
              <a:off x="8173772" y="1533714"/>
              <a:ext cx="14234858" cy="83946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pPr>
                <a:defRPr/>
              </a:pPr>
              <a:r>
                <a:rPr lang="zh-CN" altLang="en-US" sz="4400" b="1" kern="0" dirty="0">
                  <a:solidFill>
                    <a:prstClr val="white"/>
                  </a:solidFill>
                  <a:latin typeface="Arial" panose="020B0604020202020204" pitchFamily="34" charset="0"/>
                  <a:ea typeface="思源黑体 CN Regular" panose="020B0500000000000000" pitchFamily="34" charset="-122"/>
                  <a:cs typeface="+mn-ea"/>
                  <a:sym typeface="Arial" panose="020B0604020202020204" pitchFamily="34" charset="0"/>
                </a:rPr>
                <a:t>“第一位”要求</a:t>
              </a:r>
              <a:endParaRPr lang="zh-CN" altLang="en-US" sz="4400" b="1" kern="0" dirty="0">
                <a:solidFill>
                  <a:prstClr val="white"/>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6" name="矩形 21"/>
            <p:cNvSpPr>
              <a:spLocks noChangeArrowheads="1"/>
            </p:cNvSpPr>
            <p:nvPr/>
          </p:nvSpPr>
          <p:spPr bwMode="auto">
            <a:xfrm>
              <a:off x="8844030" y="1835786"/>
              <a:ext cx="3572454" cy="45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pPr>
                <a:lnSpc>
                  <a:spcPct val="130000"/>
                </a:lnSpc>
                <a:defRPr/>
              </a:pPr>
              <a:r>
                <a:rPr lang="zh-CN" altLang="en-US" b="1" kern="0" dirty="0">
                  <a:solidFill>
                    <a:prstClr val="black">
                      <a:lumMod val="75000"/>
                      <a:lumOff val="25000"/>
                    </a:prstClr>
                  </a:solidFill>
                  <a:latin typeface="Arial" panose="020B0604020202020204" pitchFamily="34" charset="0"/>
                  <a:ea typeface="思源黑体 CN Regular" panose="020B0500000000000000" pitchFamily="34" charset="-122"/>
                  <a:cs typeface="+mn-ea"/>
                  <a:sym typeface="Arial" panose="020B0604020202020204" pitchFamily="34" charset="0"/>
                </a:rPr>
                <a:t> </a:t>
              </a:r>
              <a:endParaRPr lang="zh-CN" altLang="en-US" b="1" kern="0" dirty="0">
                <a:solidFill>
                  <a:prstClr val="black">
                    <a:lumMod val="75000"/>
                    <a:lumOff val="25000"/>
                  </a:prstClr>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grpSp>
      <p:sp>
        <p:nvSpPr>
          <p:cNvPr id="42" name="文本框 41"/>
          <p:cNvSpPr txBox="1"/>
          <p:nvPr/>
        </p:nvSpPr>
        <p:spPr>
          <a:xfrm>
            <a:off x="3809214" y="2873766"/>
            <a:ext cx="7667668" cy="723916"/>
          </a:xfrm>
          <a:prstGeom prst="rect">
            <a:avLst/>
          </a:prstGeom>
          <a:noFill/>
          <a:ln>
            <a:noFill/>
          </a:ln>
        </p:spPr>
        <p:txBody>
          <a:bodyPr wrap="square" rtlCol="0">
            <a:spAutoFit/>
          </a:bodyPr>
          <a:lstStyle>
            <a:defPPr>
              <a:defRPr lang="zh-CN"/>
            </a:defPPr>
            <a:lvl1pPr>
              <a:defRPr sz="1600">
                <a:solidFill>
                  <a:schemeClr val="tx1">
                    <a:lumMod val="75000"/>
                    <a:lumOff val="25000"/>
                  </a:schemeClr>
                </a:solidFill>
                <a:latin typeface="微软雅黑" panose="020B0503020204020204" charset="-122"/>
                <a:ea typeface="微软雅黑" panose="020B0503020204020204" charset="-122"/>
              </a:defRPr>
            </a:lvl1pPr>
          </a:lstStyle>
          <a:p>
            <a:pPr marL="285750" indent="-285750" algn="just">
              <a:lnSpc>
                <a:spcPct val="114000"/>
              </a:lnSpc>
              <a:buFont typeface="Arial" panose="020B0604020202020204" pitchFamily="34" charset="0"/>
              <a:buChar char="•"/>
              <a:defRPr/>
            </a:pPr>
            <a:r>
              <a:rPr lang="zh-CN" altLang="en-US" sz="1800" kern="0" dirty="0">
                <a:solidFill>
                  <a:prstClr val="black">
                    <a:lumMod val="75000"/>
                    <a:lumOff val="25000"/>
                  </a:prstClr>
                </a:solidFill>
                <a:latin typeface="Arial" panose="020B0604020202020204" pitchFamily="34" charset="0"/>
                <a:ea typeface="思源黑体 CN Regular" panose="020B0500000000000000" pitchFamily="34" charset="-122"/>
                <a:sym typeface="Arial" panose="020B0604020202020204" pitchFamily="34" charset="0"/>
              </a:rPr>
              <a:t>要把人民群众生命安全和身体健康放在第一位，制定周密方案，组织各方力量开展防控，采取切实有效措施，坚决遏制疫情蔓延势头。</a:t>
            </a:r>
            <a:endParaRPr lang="zh-CN" altLang="zh-CN" sz="1800" kern="0" dirty="0">
              <a:solidFill>
                <a:prstClr val="black">
                  <a:lumMod val="75000"/>
                  <a:lumOff val="25000"/>
                </a:prstClr>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55" name="文本框 54"/>
          <p:cNvSpPr txBox="1"/>
          <p:nvPr/>
        </p:nvSpPr>
        <p:spPr>
          <a:xfrm>
            <a:off x="3809214" y="3896387"/>
            <a:ext cx="7667668" cy="389915"/>
          </a:xfrm>
          <a:prstGeom prst="rect">
            <a:avLst/>
          </a:prstGeom>
          <a:noFill/>
          <a:ln>
            <a:noFill/>
          </a:ln>
        </p:spPr>
        <p:txBody>
          <a:bodyPr wrap="square" rtlCol="0">
            <a:spAutoFit/>
          </a:bodyPr>
          <a:lstStyle>
            <a:defPPr>
              <a:defRPr lang="zh-CN"/>
            </a:defPPr>
            <a:lvl1pPr>
              <a:defRPr sz="1600">
                <a:solidFill>
                  <a:schemeClr val="tx1">
                    <a:lumMod val="75000"/>
                    <a:lumOff val="25000"/>
                  </a:schemeClr>
                </a:solidFill>
                <a:latin typeface="微软雅黑" panose="020B0503020204020204" charset="-122"/>
                <a:ea typeface="微软雅黑" panose="020B0503020204020204" charset="-122"/>
              </a:defRPr>
            </a:lvl1pPr>
          </a:lstStyle>
          <a:p>
            <a:pPr marL="285750" indent="-285750" algn="just">
              <a:lnSpc>
                <a:spcPct val="114000"/>
              </a:lnSpc>
              <a:buFont typeface="Arial" panose="020B0604020202020204" pitchFamily="34" charset="0"/>
              <a:buChar char="•"/>
              <a:defRPr/>
            </a:pPr>
            <a:r>
              <a:rPr lang="zh-CN" altLang="en-US" sz="1800" kern="0" dirty="0">
                <a:solidFill>
                  <a:prstClr val="black">
                    <a:lumMod val="75000"/>
                    <a:lumOff val="25000"/>
                  </a:prstClr>
                </a:solidFill>
                <a:latin typeface="Arial" panose="020B0604020202020204" pitchFamily="34" charset="0"/>
                <a:ea typeface="思源黑体 CN Regular" panose="020B0500000000000000" pitchFamily="34" charset="-122"/>
                <a:sym typeface="Arial" panose="020B0604020202020204" pitchFamily="34" charset="0"/>
              </a:rPr>
              <a:t>生命重于泰山。疫情就是命令，防控就是责任。</a:t>
            </a:r>
            <a:endParaRPr lang="zh-CN" altLang="zh-CN" sz="1800" kern="0" dirty="0">
              <a:solidFill>
                <a:prstClr val="black">
                  <a:lumMod val="75000"/>
                  <a:lumOff val="25000"/>
                </a:prstClr>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61" name="文本框 60"/>
          <p:cNvSpPr txBox="1"/>
          <p:nvPr/>
        </p:nvSpPr>
        <p:spPr>
          <a:xfrm>
            <a:off x="3809214" y="4607665"/>
            <a:ext cx="7667668" cy="723916"/>
          </a:xfrm>
          <a:prstGeom prst="rect">
            <a:avLst/>
          </a:prstGeom>
          <a:noFill/>
          <a:ln>
            <a:noFill/>
          </a:ln>
        </p:spPr>
        <p:txBody>
          <a:bodyPr wrap="square" rtlCol="0">
            <a:spAutoFit/>
          </a:bodyPr>
          <a:lstStyle>
            <a:defPPr>
              <a:defRPr lang="zh-CN"/>
            </a:defPPr>
            <a:lvl1pPr>
              <a:defRPr sz="1600">
                <a:solidFill>
                  <a:schemeClr val="tx1">
                    <a:lumMod val="75000"/>
                    <a:lumOff val="25000"/>
                  </a:schemeClr>
                </a:solidFill>
                <a:latin typeface="微软雅黑" panose="020B0503020204020204" charset="-122"/>
                <a:ea typeface="微软雅黑" panose="020B0503020204020204" charset="-122"/>
              </a:defRPr>
            </a:lvl1pPr>
          </a:lstStyle>
          <a:p>
            <a:pPr marL="285750" indent="-285750" algn="just">
              <a:lnSpc>
                <a:spcPct val="114000"/>
              </a:lnSpc>
              <a:buFont typeface="Arial" panose="020B0604020202020204" pitchFamily="34" charset="0"/>
              <a:buChar char="•"/>
              <a:defRPr/>
            </a:pPr>
            <a:r>
              <a:rPr lang="zh-CN" altLang="en-US" sz="1800" kern="0" dirty="0">
                <a:solidFill>
                  <a:prstClr val="black">
                    <a:lumMod val="75000"/>
                    <a:lumOff val="25000"/>
                  </a:prstClr>
                </a:solidFill>
                <a:latin typeface="Arial" panose="020B0604020202020204" pitchFamily="34" charset="0"/>
                <a:ea typeface="思源黑体 CN Regular" panose="020B0500000000000000" pitchFamily="34" charset="-122"/>
                <a:sym typeface="Arial" panose="020B0604020202020204" pitchFamily="34" charset="0"/>
              </a:rPr>
              <a:t>把人民群众生命安全和身体健康放在第一位，把疫情防控工作作为当前最重要的工作来抓。</a:t>
            </a:r>
            <a:endParaRPr lang="zh-CN" altLang="zh-CN" sz="1800" kern="0" dirty="0">
              <a:solidFill>
                <a:prstClr val="black">
                  <a:lumMod val="75000"/>
                  <a:lumOff val="25000"/>
                </a:prstClr>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67" name="文本框 66"/>
          <p:cNvSpPr txBox="1"/>
          <p:nvPr/>
        </p:nvSpPr>
        <p:spPr>
          <a:xfrm>
            <a:off x="3809214" y="5471262"/>
            <a:ext cx="7667668" cy="723916"/>
          </a:xfrm>
          <a:prstGeom prst="rect">
            <a:avLst/>
          </a:prstGeom>
          <a:noFill/>
          <a:ln>
            <a:noFill/>
          </a:ln>
        </p:spPr>
        <p:txBody>
          <a:bodyPr wrap="square" rtlCol="0">
            <a:spAutoFit/>
          </a:bodyPr>
          <a:lstStyle>
            <a:defPPr>
              <a:defRPr lang="zh-CN"/>
            </a:defPPr>
            <a:lvl1pPr>
              <a:defRPr sz="1600">
                <a:solidFill>
                  <a:schemeClr val="tx1">
                    <a:lumMod val="75000"/>
                    <a:lumOff val="25000"/>
                  </a:schemeClr>
                </a:solidFill>
                <a:latin typeface="微软雅黑" panose="020B0503020204020204" charset="-122"/>
                <a:ea typeface="微软雅黑" panose="020B0503020204020204" charset="-122"/>
              </a:defRPr>
            </a:lvl1pPr>
          </a:lstStyle>
          <a:p>
            <a:pPr marL="285750" indent="-285750" algn="just">
              <a:lnSpc>
                <a:spcPct val="114000"/>
              </a:lnSpc>
              <a:buFont typeface="Arial" panose="020B0604020202020204" pitchFamily="34" charset="0"/>
              <a:buChar char="•"/>
              <a:defRPr/>
            </a:pPr>
            <a:r>
              <a:rPr lang="zh-CN" altLang="en-US" sz="1800" kern="0" dirty="0">
                <a:solidFill>
                  <a:prstClr val="black">
                    <a:lumMod val="75000"/>
                    <a:lumOff val="25000"/>
                  </a:prstClr>
                </a:solidFill>
                <a:latin typeface="Arial" panose="020B0604020202020204" pitchFamily="34" charset="0"/>
                <a:ea typeface="思源黑体 CN Regular" panose="020B0500000000000000" pitchFamily="34" charset="-122"/>
                <a:sym typeface="Arial" panose="020B0604020202020204" pitchFamily="34" charset="0"/>
              </a:rPr>
              <a:t>人民群众生命安全和身体健康始终是第一位的，疫情防控是当前最重要的工作。</a:t>
            </a:r>
            <a:endParaRPr lang="zh-CN" altLang="zh-CN" sz="1800" kern="0" dirty="0">
              <a:solidFill>
                <a:prstClr val="black">
                  <a:lumMod val="75000"/>
                  <a:lumOff val="25000"/>
                </a:prstClr>
              </a:solidFill>
              <a:latin typeface="Arial" panose="020B0604020202020204" pitchFamily="34" charset="0"/>
              <a:ea typeface="思源黑体 CN Regular" panose="020B0500000000000000" pitchFamily="34" charset="-122"/>
              <a:sym typeface="Arial" panose="020B0604020202020204" pitchFamily="34" charset="0"/>
            </a:endParaRPr>
          </a:p>
        </p:txBody>
      </p:sp>
      <p:pic>
        <p:nvPicPr>
          <p:cNvPr id="3" name="图片 2"/>
          <p:cNvPicPr>
            <a:picLocks noChangeAspect="1"/>
          </p:cNvPicPr>
          <p:nvPr/>
        </p:nvPicPr>
        <p:blipFill>
          <a:blip r:embed="rId1" cstate="screen"/>
          <a:stretch>
            <a:fillRect/>
          </a:stretch>
        </p:blipFill>
        <p:spPr>
          <a:xfrm>
            <a:off x="203718" y="2560038"/>
            <a:ext cx="3984234" cy="398423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up)">
                                      <p:cBhvr>
                                        <p:cTn id="7" dur="750"/>
                                        <p:tgtEl>
                                          <p:spTgt spid="42"/>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wipe(up)">
                                      <p:cBhvr>
                                        <p:cTn id="11" dur="750"/>
                                        <p:tgtEl>
                                          <p:spTgt spid="55"/>
                                        </p:tgtEl>
                                      </p:cBhvr>
                                    </p:animEffect>
                                  </p:childTnLst>
                                </p:cTn>
                              </p:par>
                            </p:childTnLst>
                          </p:cTn>
                        </p:par>
                        <p:par>
                          <p:cTn id="12" fill="hold">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wipe(up)">
                                      <p:cBhvr>
                                        <p:cTn id="15" dur="750"/>
                                        <p:tgtEl>
                                          <p:spTgt spid="61"/>
                                        </p:tgtEl>
                                      </p:cBhvr>
                                    </p:animEffect>
                                  </p:childTnLst>
                                </p:cTn>
                              </p:par>
                            </p:childTnLst>
                          </p:cTn>
                        </p:par>
                        <p:par>
                          <p:cTn id="16" fill="hold">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wipe(up)">
                                      <p:cBhvr>
                                        <p:cTn id="19" dur="75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55" grpId="0"/>
      <p:bldP spid="61" grpId="0"/>
      <p:bldP spid="67"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矩形: 圆角 12"/>
          <p:cNvSpPr/>
          <p:nvPr/>
        </p:nvSpPr>
        <p:spPr>
          <a:xfrm>
            <a:off x="2028655" y="1566585"/>
            <a:ext cx="7953688" cy="792000"/>
          </a:xfrm>
          <a:prstGeom prst="rect">
            <a:avLst/>
          </a:prstGeom>
          <a:solidFill>
            <a:srgbClr val="C80000"/>
          </a:solidFill>
          <a:ln w="127000" cap="flat" cmpd="sng" algn="ctr">
            <a:solidFill>
              <a:srgbClr val="C80000">
                <a:alpha val="30000"/>
              </a:srgbClr>
            </a:solidFill>
            <a:prstDash val="solid"/>
          </a:ln>
          <a:effectLst/>
        </p:spPr>
        <p:txBody>
          <a:bodyPr wrap="none" lIns="120000" tIns="62400" rIns="120000" bIns="62400" anchor="ctr">
            <a:normAutofit/>
          </a:bodyPr>
          <a:lstStyle/>
          <a:p>
            <a:pPr algn="ctr" defTabSz="1219200">
              <a:defRPr/>
            </a:pPr>
            <a:r>
              <a:rPr lang="zh-CN" altLang="en-US" sz="4000" b="1" kern="0" dirty="0">
                <a:solidFill>
                  <a:prstClr val="white"/>
                </a:solidFill>
                <a:ea typeface="思源黑体 CN Regular" panose="020B0500000000000000" pitchFamily="34" charset="-122"/>
                <a:sym typeface="Arial" panose="020B0604020202020204" pitchFamily="34" charset="0"/>
              </a:rPr>
              <a:t>抗击疫情</a:t>
            </a:r>
            <a:r>
              <a:rPr lang="en-US" altLang="zh-CN" sz="4000" b="1" kern="0" dirty="0">
                <a:solidFill>
                  <a:prstClr val="white"/>
                </a:solidFill>
                <a:ea typeface="思源黑体 CN Regular" panose="020B0500000000000000" pitchFamily="34" charset="-122"/>
                <a:sym typeface="Arial" panose="020B0604020202020204" pitchFamily="34" charset="0"/>
              </a:rPr>
              <a:t>16</a:t>
            </a:r>
            <a:r>
              <a:rPr lang="zh-CN" altLang="en-US" sz="4000" b="1" kern="0" dirty="0">
                <a:solidFill>
                  <a:prstClr val="white"/>
                </a:solidFill>
                <a:ea typeface="思源黑体 CN Regular" panose="020B0500000000000000" pitchFamily="34" charset="-122"/>
                <a:sym typeface="Arial" panose="020B0604020202020204" pitchFamily="34" charset="0"/>
              </a:rPr>
              <a:t>字方略</a:t>
            </a:r>
            <a:endParaRPr lang="zh-CN" altLang="en-US" sz="4000" b="1" kern="0" dirty="0">
              <a:solidFill>
                <a:prstClr val="white"/>
              </a:solidFill>
              <a:ea typeface="思源黑体 CN Regular" panose="020B0500000000000000" pitchFamily="34" charset="-122"/>
              <a:sym typeface="Arial" panose="020B0604020202020204" pitchFamily="34" charset="0"/>
            </a:endParaRPr>
          </a:p>
        </p:txBody>
      </p:sp>
      <p:grpSp>
        <p:nvGrpSpPr>
          <p:cNvPr id="36" name="组合 35"/>
          <p:cNvGrpSpPr/>
          <p:nvPr/>
        </p:nvGrpSpPr>
        <p:grpSpPr>
          <a:xfrm>
            <a:off x="890663" y="2868692"/>
            <a:ext cx="10429148" cy="0"/>
            <a:chOff x="-465496" y="3225800"/>
            <a:chExt cx="9276881" cy="0"/>
          </a:xfrm>
        </p:grpSpPr>
        <p:cxnSp>
          <p:nvCxnSpPr>
            <p:cNvPr id="53" name="直接连接符 52"/>
            <p:cNvCxnSpPr/>
            <p:nvPr/>
          </p:nvCxnSpPr>
          <p:spPr>
            <a:xfrm>
              <a:off x="-465496" y="3225800"/>
              <a:ext cx="3960000" cy="0"/>
            </a:xfrm>
            <a:prstGeom prst="line">
              <a:avLst/>
            </a:prstGeom>
            <a:noFill/>
            <a:ln w="6350" cap="flat" cmpd="sng" algn="ctr">
              <a:solidFill>
                <a:srgbClr val="C00000"/>
              </a:solidFill>
              <a:prstDash val="solid"/>
              <a:miter lim="800000"/>
            </a:ln>
            <a:effectLst/>
          </p:spPr>
        </p:cxnSp>
        <p:cxnSp>
          <p:nvCxnSpPr>
            <p:cNvPr id="54" name="直接连接符 53"/>
            <p:cNvCxnSpPr/>
            <p:nvPr/>
          </p:nvCxnSpPr>
          <p:spPr>
            <a:xfrm>
              <a:off x="4851385" y="3225800"/>
              <a:ext cx="3960000" cy="0"/>
            </a:xfrm>
            <a:prstGeom prst="line">
              <a:avLst/>
            </a:prstGeom>
            <a:noFill/>
            <a:ln w="6350" cap="flat" cmpd="sng" algn="ctr">
              <a:solidFill>
                <a:srgbClr val="C00000"/>
              </a:solidFill>
              <a:prstDash val="solid"/>
              <a:miter lim="800000"/>
            </a:ln>
            <a:effectLst/>
          </p:spPr>
        </p:cxnSp>
      </p:grpSp>
      <p:cxnSp>
        <p:nvCxnSpPr>
          <p:cNvPr id="55" name="直接连接符 54"/>
          <p:cNvCxnSpPr>
            <a:cxnSpLocks noChangeAspect="1"/>
          </p:cNvCxnSpPr>
          <p:nvPr/>
        </p:nvCxnSpPr>
        <p:spPr>
          <a:xfrm>
            <a:off x="1373115" y="5957592"/>
            <a:ext cx="1817346" cy="0"/>
          </a:xfrm>
          <a:prstGeom prst="line">
            <a:avLst/>
          </a:prstGeom>
          <a:noFill/>
          <a:ln w="76200" cap="flat" cmpd="sng" algn="ctr">
            <a:solidFill>
              <a:srgbClr val="C80000"/>
            </a:solidFill>
            <a:prstDash val="solid"/>
            <a:miter lim="800000"/>
          </a:ln>
          <a:effectLst/>
        </p:spPr>
      </p:cxnSp>
      <p:cxnSp>
        <p:nvCxnSpPr>
          <p:cNvPr id="56" name="直接连接符 55"/>
          <p:cNvCxnSpPr>
            <a:cxnSpLocks noChangeAspect="1"/>
          </p:cNvCxnSpPr>
          <p:nvPr/>
        </p:nvCxnSpPr>
        <p:spPr>
          <a:xfrm>
            <a:off x="3943639" y="5957592"/>
            <a:ext cx="1665110" cy="0"/>
          </a:xfrm>
          <a:prstGeom prst="line">
            <a:avLst/>
          </a:prstGeom>
          <a:noFill/>
          <a:ln w="76200" cap="flat" cmpd="sng" algn="ctr">
            <a:solidFill>
              <a:srgbClr val="C00000"/>
            </a:solidFill>
            <a:prstDash val="solid"/>
            <a:miter lim="800000"/>
          </a:ln>
          <a:effectLst/>
        </p:spPr>
      </p:cxnSp>
      <p:sp>
        <p:nvSpPr>
          <p:cNvPr id="2" name="矩形 1"/>
          <p:cNvSpPr/>
          <p:nvPr/>
        </p:nvSpPr>
        <p:spPr>
          <a:xfrm>
            <a:off x="1466912" y="3525318"/>
            <a:ext cx="1765227" cy="1938992"/>
          </a:xfrm>
          <a:prstGeom prst="rect">
            <a:avLst/>
          </a:prstGeom>
          <a:solidFill>
            <a:srgbClr val="C80000"/>
          </a:solidFill>
        </p:spPr>
        <p:txBody>
          <a:bodyPr wrap="none">
            <a:spAutoFit/>
          </a:bodyPr>
          <a:lstStyle/>
          <a:p>
            <a:pPr defTabSz="914400">
              <a:defRPr/>
            </a:pPr>
            <a:r>
              <a:rPr lang="zh-CN" altLang="en-US" sz="6000" b="1" dirty="0">
                <a:solidFill>
                  <a:prstClr val="white"/>
                </a:solidFill>
                <a:ea typeface="思源黑体 CN Regular" panose="020B0500000000000000" pitchFamily="34" charset="-122"/>
                <a:sym typeface="Arial" panose="020B0604020202020204" pitchFamily="34" charset="0"/>
              </a:rPr>
              <a:t>坚定</a:t>
            </a:r>
            <a:endParaRPr lang="en-US" altLang="zh-CN" sz="6000" b="1" dirty="0">
              <a:solidFill>
                <a:prstClr val="white"/>
              </a:solidFill>
              <a:ea typeface="思源黑体 CN Regular" panose="020B0500000000000000" pitchFamily="34" charset="-122"/>
              <a:sym typeface="Arial" panose="020B0604020202020204" pitchFamily="34" charset="0"/>
            </a:endParaRPr>
          </a:p>
          <a:p>
            <a:pPr defTabSz="914400">
              <a:defRPr/>
            </a:pPr>
            <a:r>
              <a:rPr lang="zh-CN" altLang="en-US" sz="6000" b="1" dirty="0">
                <a:solidFill>
                  <a:prstClr val="white"/>
                </a:solidFill>
                <a:ea typeface="思源黑体 CN Regular" panose="020B0500000000000000" pitchFamily="34" charset="-122"/>
                <a:sym typeface="Arial" panose="020B0604020202020204" pitchFamily="34" charset="0"/>
              </a:rPr>
              <a:t>信心</a:t>
            </a:r>
            <a:endParaRPr lang="zh-CN" altLang="en-US" sz="6000" b="1" dirty="0">
              <a:solidFill>
                <a:prstClr val="white"/>
              </a:solidFill>
              <a:ea typeface="思源黑体 CN Regular" panose="020B0500000000000000" pitchFamily="34" charset="-122"/>
              <a:sym typeface="Arial" panose="020B0604020202020204" pitchFamily="34" charset="0"/>
            </a:endParaRPr>
          </a:p>
        </p:txBody>
      </p:sp>
      <p:sp>
        <p:nvSpPr>
          <p:cNvPr id="57" name="矩形 56"/>
          <p:cNvSpPr/>
          <p:nvPr/>
        </p:nvSpPr>
        <p:spPr>
          <a:xfrm>
            <a:off x="3913846" y="3525318"/>
            <a:ext cx="1765227" cy="1938992"/>
          </a:xfrm>
          <a:prstGeom prst="rect">
            <a:avLst/>
          </a:prstGeom>
          <a:solidFill>
            <a:srgbClr val="C80000"/>
          </a:solidFill>
        </p:spPr>
        <p:txBody>
          <a:bodyPr wrap="none">
            <a:spAutoFit/>
          </a:bodyPr>
          <a:lstStyle/>
          <a:p>
            <a:pPr defTabSz="914400"/>
            <a:r>
              <a:rPr lang="zh-CN" altLang="en-US" sz="6000" b="1" dirty="0">
                <a:solidFill>
                  <a:prstClr val="white"/>
                </a:solidFill>
                <a:ea typeface="思源黑体 CN Regular" panose="020B0500000000000000" pitchFamily="34" charset="-122"/>
                <a:sym typeface="Arial" panose="020B0604020202020204" pitchFamily="34" charset="0"/>
              </a:rPr>
              <a:t>同舟</a:t>
            </a:r>
            <a:endParaRPr lang="en-US" altLang="zh-CN" sz="6000" b="1" dirty="0">
              <a:solidFill>
                <a:prstClr val="white"/>
              </a:solidFill>
              <a:ea typeface="思源黑体 CN Regular" panose="020B0500000000000000" pitchFamily="34" charset="-122"/>
              <a:sym typeface="Arial" panose="020B0604020202020204" pitchFamily="34" charset="0"/>
            </a:endParaRPr>
          </a:p>
          <a:p>
            <a:pPr defTabSz="914400"/>
            <a:r>
              <a:rPr lang="zh-CN" altLang="en-US" sz="6000" b="1" dirty="0">
                <a:solidFill>
                  <a:prstClr val="white"/>
                </a:solidFill>
                <a:ea typeface="思源黑体 CN Regular" panose="020B0500000000000000" pitchFamily="34" charset="-122"/>
                <a:sym typeface="Arial" panose="020B0604020202020204" pitchFamily="34" charset="0"/>
              </a:rPr>
              <a:t>共济</a:t>
            </a:r>
            <a:endParaRPr lang="zh-CN" altLang="en-US" sz="6000" b="1" dirty="0">
              <a:solidFill>
                <a:prstClr val="white"/>
              </a:solidFill>
              <a:ea typeface="思源黑体 CN Regular" panose="020B0500000000000000" pitchFamily="34" charset="-122"/>
              <a:sym typeface="Arial" panose="020B0604020202020204" pitchFamily="34" charset="0"/>
            </a:endParaRPr>
          </a:p>
        </p:txBody>
      </p:sp>
      <p:cxnSp>
        <p:nvCxnSpPr>
          <p:cNvPr id="58" name="直接连接符 57"/>
          <p:cNvCxnSpPr>
            <a:cxnSpLocks noChangeAspect="1"/>
          </p:cNvCxnSpPr>
          <p:nvPr/>
        </p:nvCxnSpPr>
        <p:spPr>
          <a:xfrm>
            <a:off x="6558999" y="5957592"/>
            <a:ext cx="1817346" cy="0"/>
          </a:xfrm>
          <a:prstGeom prst="line">
            <a:avLst/>
          </a:prstGeom>
          <a:noFill/>
          <a:ln w="76200" cap="flat" cmpd="sng" algn="ctr">
            <a:solidFill>
              <a:srgbClr val="C80000"/>
            </a:solidFill>
            <a:prstDash val="solid"/>
            <a:miter lim="800000"/>
          </a:ln>
          <a:effectLst/>
        </p:spPr>
      </p:cxnSp>
      <p:cxnSp>
        <p:nvCxnSpPr>
          <p:cNvPr id="59" name="直接连接符 58"/>
          <p:cNvCxnSpPr>
            <a:cxnSpLocks noChangeAspect="1"/>
          </p:cNvCxnSpPr>
          <p:nvPr/>
        </p:nvCxnSpPr>
        <p:spPr>
          <a:xfrm>
            <a:off x="9129523" y="5957592"/>
            <a:ext cx="1665110" cy="0"/>
          </a:xfrm>
          <a:prstGeom prst="line">
            <a:avLst/>
          </a:prstGeom>
          <a:noFill/>
          <a:ln w="76200" cap="flat" cmpd="sng" algn="ctr">
            <a:solidFill>
              <a:srgbClr val="C00000"/>
            </a:solidFill>
            <a:prstDash val="solid"/>
            <a:miter lim="800000"/>
          </a:ln>
          <a:effectLst/>
        </p:spPr>
      </p:cxnSp>
      <p:sp>
        <p:nvSpPr>
          <p:cNvPr id="60" name="矩形 59"/>
          <p:cNvSpPr/>
          <p:nvPr/>
        </p:nvSpPr>
        <p:spPr>
          <a:xfrm>
            <a:off x="6652796" y="3525318"/>
            <a:ext cx="1765227" cy="1938992"/>
          </a:xfrm>
          <a:prstGeom prst="rect">
            <a:avLst/>
          </a:prstGeom>
          <a:solidFill>
            <a:srgbClr val="C80000"/>
          </a:solidFill>
        </p:spPr>
        <p:txBody>
          <a:bodyPr wrap="none">
            <a:spAutoFit/>
          </a:bodyPr>
          <a:lstStyle/>
          <a:p>
            <a:pPr defTabSz="914400"/>
            <a:r>
              <a:rPr lang="zh-CN" altLang="en-US" sz="6000" b="1" dirty="0">
                <a:solidFill>
                  <a:prstClr val="white"/>
                </a:solidFill>
                <a:ea typeface="思源黑体 CN Regular" panose="020B0500000000000000" pitchFamily="34" charset="-122"/>
                <a:sym typeface="Arial" panose="020B0604020202020204" pitchFamily="34" charset="0"/>
              </a:rPr>
              <a:t>科学</a:t>
            </a:r>
            <a:endParaRPr lang="en-US" altLang="zh-CN" sz="6000" b="1" dirty="0">
              <a:solidFill>
                <a:prstClr val="white"/>
              </a:solidFill>
              <a:ea typeface="思源黑体 CN Regular" panose="020B0500000000000000" pitchFamily="34" charset="-122"/>
              <a:sym typeface="Arial" panose="020B0604020202020204" pitchFamily="34" charset="0"/>
            </a:endParaRPr>
          </a:p>
          <a:p>
            <a:pPr defTabSz="914400"/>
            <a:r>
              <a:rPr lang="zh-CN" altLang="en-US" sz="6000" b="1" dirty="0">
                <a:solidFill>
                  <a:prstClr val="white"/>
                </a:solidFill>
                <a:ea typeface="思源黑体 CN Regular" panose="020B0500000000000000" pitchFamily="34" charset="-122"/>
                <a:sym typeface="Arial" panose="020B0604020202020204" pitchFamily="34" charset="0"/>
              </a:rPr>
              <a:t>防治</a:t>
            </a:r>
            <a:endParaRPr lang="zh-CN" altLang="en-US" sz="6000" b="1" dirty="0">
              <a:solidFill>
                <a:prstClr val="white"/>
              </a:solidFill>
              <a:ea typeface="思源黑体 CN Regular" panose="020B0500000000000000" pitchFamily="34" charset="-122"/>
              <a:sym typeface="Arial" panose="020B0604020202020204" pitchFamily="34" charset="0"/>
            </a:endParaRPr>
          </a:p>
        </p:txBody>
      </p:sp>
      <p:sp>
        <p:nvSpPr>
          <p:cNvPr id="61" name="矩形 60"/>
          <p:cNvSpPr/>
          <p:nvPr/>
        </p:nvSpPr>
        <p:spPr>
          <a:xfrm>
            <a:off x="9099730" y="3525318"/>
            <a:ext cx="1765227" cy="1938992"/>
          </a:xfrm>
          <a:prstGeom prst="rect">
            <a:avLst/>
          </a:prstGeom>
          <a:solidFill>
            <a:srgbClr val="C80000"/>
          </a:solidFill>
        </p:spPr>
        <p:txBody>
          <a:bodyPr wrap="none">
            <a:spAutoFit/>
          </a:bodyPr>
          <a:lstStyle/>
          <a:p>
            <a:pPr defTabSz="914400"/>
            <a:r>
              <a:rPr lang="zh-CN" altLang="en-US" sz="6000" b="1" dirty="0">
                <a:solidFill>
                  <a:prstClr val="white"/>
                </a:solidFill>
                <a:ea typeface="思源黑体 CN Regular" panose="020B0500000000000000" pitchFamily="34" charset="-122"/>
                <a:sym typeface="Arial" panose="020B0604020202020204" pitchFamily="34" charset="0"/>
              </a:rPr>
              <a:t>精准</a:t>
            </a:r>
            <a:endParaRPr lang="en-US" altLang="zh-CN" sz="6000" b="1" dirty="0">
              <a:solidFill>
                <a:prstClr val="white"/>
              </a:solidFill>
              <a:ea typeface="思源黑体 CN Regular" panose="020B0500000000000000" pitchFamily="34" charset="-122"/>
              <a:sym typeface="Arial" panose="020B0604020202020204" pitchFamily="34" charset="0"/>
            </a:endParaRPr>
          </a:p>
          <a:p>
            <a:pPr defTabSz="914400"/>
            <a:r>
              <a:rPr lang="zh-CN" altLang="en-US" sz="6000" b="1" dirty="0">
                <a:solidFill>
                  <a:prstClr val="white"/>
                </a:solidFill>
                <a:ea typeface="思源黑体 CN Regular" panose="020B0500000000000000" pitchFamily="34" charset="-122"/>
                <a:sym typeface="Arial" panose="020B0604020202020204" pitchFamily="34" charset="0"/>
              </a:rPr>
              <a:t>施策</a:t>
            </a:r>
            <a:endParaRPr lang="zh-CN" altLang="en-US" sz="6000" b="1" dirty="0">
              <a:solidFill>
                <a:prstClr val="white"/>
              </a:solidFill>
              <a:ea typeface="思源黑体 CN Regular" panose="020B0500000000000000" pitchFamily="34" charset="-122"/>
              <a:sym typeface="Arial" panose="020B0604020202020204" pitchFamily="34" charset="0"/>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72498" y="2338445"/>
            <a:ext cx="1186873" cy="11868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1500" fill="hold"/>
                                        <p:tgtEl>
                                          <p:spTgt spid="34"/>
                                        </p:tgtEl>
                                        <p:attrNameLst>
                                          <p:attrName>ppt_w</p:attrName>
                                        </p:attrNameLst>
                                      </p:cBhvr>
                                      <p:tavLst>
                                        <p:tav tm="0">
                                          <p:val>
                                            <p:fltVal val="0"/>
                                          </p:val>
                                        </p:tav>
                                        <p:tav tm="100000">
                                          <p:val>
                                            <p:strVal val="#ppt_w"/>
                                          </p:val>
                                        </p:tav>
                                      </p:tavLst>
                                    </p:anim>
                                    <p:anim calcmode="lin" valueType="num">
                                      <p:cBhvr>
                                        <p:cTn id="8" dur="1500" fill="hold"/>
                                        <p:tgtEl>
                                          <p:spTgt spid="34"/>
                                        </p:tgtEl>
                                        <p:attrNameLst>
                                          <p:attrName>ppt_h</p:attrName>
                                        </p:attrNameLst>
                                      </p:cBhvr>
                                      <p:tavLst>
                                        <p:tav tm="0">
                                          <p:val>
                                            <p:fltVal val="0"/>
                                          </p:val>
                                        </p:tav>
                                        <p:tav tm="100000">
                                          <p:val>
                                            <p:strVal val="#ppt_h"/>
                                          </p:val>
                                        </p:tav>
                                      </p:tavLst>
                                    </p:anim>
                                    <p:animEffect transition="in" filter="fade">
                                      <p:cBhvr>
                                        <p:cTn id="9" dur="1500"/>
                                        <p:tgtEl>
                                          <p:spTgt spid="34"/>
                                        </p:tgtEl>
                                      </p:cBhvr>
                                    </p:animEffect>
                                  </p:childTnLst>
                                </p:cTn>
                              </p:par>
                            </p:childTnLst>
                          </p:cTn>
                        </p:par>
                        <p:par>
                          <p:cTn id="10" fill="hold">
                            <p:stCondLst>
                              <p:cond delay="1500"/>
                            </p:stCondLst>
                            <p:childTnLst>
                              <p:par>
                                <p:cTn id="11" presetID="49" presetClass="entr" presetSubtype="0" decel="10000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 calcmode="lin" valueType="num">
                                      <p:cBhvr>
                                        <p:cTn id="15" dur="500" fill="hold"/>
                                        <p:tgtEl>
                                          <p:spTgt spid="2"/>
                                        </p:tgtEl>
                                        <p:attrNameLst>
                                          <p:attrName>style.rotation</p:attrName>
                                        </p:attrNameLst>
                                      </p:cBhvr>
                                      <p:tavLst>
                                        <p:tav tm="0">
                                          <p:val>
                                            <p:fltVal val="360"/>
                                          </p:val>
                                        </p:tav>
                                        <p:tav tm="100000">
                                          <p:val>
                                            <p:fltVal val="0"/>
                                          </p:val>
                                        </p:tav>
                                      </p:tavLst>
                                    </p:anim>
                                    <p:animEffect transition="in" filter="fade">
                                      <p:cBhvr>
                                        <p:cTn id="16" dur="500"/>
                                        <p:tgtEl>
                                          <p:spTgt spid="2"/>
                                        </p:tgtEl>
                                      </p:cBhvr>
                                    </p:animEffect>
                                  </p:childTnLst>
                                </p:cTn>
                              </p:par>
                            </p:childTnLst>
                          </p:cTn>
                        </p:par>
                        <p:par>
                          <p:cTn id="17" fill="hold">
                            <p:stCondLst>
                              <p:cond delay="2000"/>
                            </p:stCondLst>
                            <p:childTnLst>
                              <p:par>
                                <p:cTn id="18" presetID="22" presetClass="entr" presetSubtype="8" fill="hold" nodeType="after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left)">
                                      <p:cBhvr>
                                        <p:cTn id="20" dur="500"/>
                                        <p:tgtEl>
                                          <p:spTgt spid="55"/>
                                        </p:tgtEl>
                                      </p:cBhvr>
                                    </p:animEffect>
                                  </p:childTnLst>
                                </p:cTn>
                              </p:par>
                            </p:childTnLst>
                          </p:cTn>
                        </p:par>
                        <p:par>
                          <p:cTn id="21" fill="hold">
                            <p:stCondLst>
                              <p:cond delay="2500"/>
                            </p:stCondLst>
                            <p:childTnLst>
                              <p:par>
                                <p:cTn id="22" presetID="49" presetClass="entr" presetSubtype="0" decel="100000" fill="hold" grpId="0" nodeType="afterEffect">
                                  <p:stCondLst>
                                    <p:cond delay="0"/>
                                  </p:stCondLst>
                                  <p:childTnLst>
                                    <p:set>
                                      <p:cBhvr>
                                        <p:cTn id="23" dur="1" fill="hold">
                                          <p:stCondLst>
                                            <p:cond delay="0"/>
                                          </p:stCondLst>
                                        </p:cTn>
                                        <p:tgtEl>
                                          <p:spTgt spid="57"/>
                                        </p:tgtEl>
                                        <p:attrNameLst>
                                          <p:attrName>style.visibility</p:attrName>
                                        </p:attrNameLst>
                                      </p:cBhvr>
                                      <p:to>
                                        <p:strVal val="visible"/>
                                      </p:to>
                                    </p:set>
                                    <p:anim calcmode="lin" valueType="num">
                                      <p:cBhvr>
                                        <p:cTn id="24" dur="500" fill="hold"/>
                                        <p:tgtEl>
                                          <p:spTgt spid="57"/>
                                        </p:tgtEl>
                                        <p:attrNameLst>
                                          <p:attrName>ppt_w</p:attrName>
                                        </p:attrNameLst>
                                      </p:cBhvr>
                                      <p:tavLst>
                                        <p:tav tm="0">
                                          <p:val>
                                            <p:fltVal val="0"/>
                                          </p:val>
                                        </p:tav>
                                        <p:tav tm="100000">
                                          <p:val>
                                            <p:strVal val="#ppt_w"/>
                                          </p:val>
                                        </p:tav>
                                      </p:tavLst>
                                    </p:anim>
                                    <p:anim calcmode="lin" valueType="num">
                                      <p:cBhvr>
                                        <p:cTn id="25" dur="500" fill="hold"/>
                                        <p:tgtEl>
                                          <p:spTgt spid="57"/>
                                        </p:tgtEl>
                                        <p:attrNameLst>
                                          <p:attrName>ppt_h</p:attrName>
                                        </p:attrNameLst>
                                      </p:cBhvr>
                                      <p:tavLst>
                                        <p:tav tm="0">
                                          <p:val>
                                            <p:fltVal val="0"/>
                                          </p:val>
                                        </p:tav>
                                        <p:tav tm="100000">
                                          <p:val>
                                            <p:strVal val="#ppt_h"/>
                                          </p:val>
                                        </p:tav>
                                      </p:tavLst>
                                    </p:anim>
                                    <p:anim calcmode="lin" valueType="num">
                                      <p:cBhvr>
                                        <p:cTn id="26" dur="500" fill="hold"/>
                                        <p:tgtEl>
                                          <p:spTgt spid="57"/>
                                        </p:tgtEl>
                                        <p:attrNameLst>
                                          <p:attrName>style.rotation</p:attrName>
                                        </p:attrNameLst>
                                      </p:cBhvr>
                                      <p:tavLst>
                                        <p:tav tm="0">
                                          <p:val>
                                            <p:fltVal val="360"/>
                                          </p:val>
                                        </p:tav>
                                        <p:tav tm="100000">
                                          <p:val>
                                            <p:fltVal val="0"/>
                                          </p:val>
                                        </p:tav>
                                      </p:tavLst>
                                    </p:anim>
                                    <p:animEffect transition="in" filter="fade">
                                      <p:cBhvr>
                                        <p:cTn id="27" dur="500"/>
                                        <p:tgtEl>
                                          <p:spTgt spid="57"/>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wipe(left)">
                                      <p:cBhvr>
                                        <p:cTn id="31" dur="500"/>
                                        <p:tgtEl>
                                          <p:spTgt spid="56"/>
                                        </p:tgtEl>
                                      </p:cBhvr>
                                    </p:animEffect>
                                  </p:childTnLst>
                                </p:cTn>
                              </p:par>
                            </p:childTnLst>
                          </p:cTn>
                        </p:par>
                        <p:par>
                          <p:cTn id="32" fill="hold">
                            <p:stCondLst>
                              <p:cond delay="3500"/>
                            </p:stCondLst>
                            <p:childTnLst>
                              <p:par>
                                <p:cTn id="33" presetID="49" presetClass="entr" presetSubtype="0" decel="100000" fill="hold" grpId="0" nodeType="afterEffect">
                                  <p:stCondLst>
                                    <p:cond delay="0"/>
                                  </p:stCondLst>
                                  <p:childTnLst>
                                    <p:set>
                                      <p:cBhvr>
                                        <p:cTn id="34" dur="1" fill="hold">
                                          <p:stCondLst>
                                            <p:cond delay="0"/>
                                          </p:stCondLst>
                                        </p:cTn>
                                        <p:tgtEl>
                                          <p:spTgt spid="60"/>
                                        </p:tgtEl>
                                        <p:attrNameLst>
                                          <p:attrName>style.visibility</p:attrName>
                                        </p:attrNameLst>
                                      </p:cBhvr>
                                      <p:to>
                                        <p:strVal val="visible"/>
                                      </p:to>
                                    </p:set>
                                    <p:anim calcmode="lin" valueType="num">
                                      <p:cBhvr>
                                        <p:cTn id="35" dur="500" fill="hold"/>
                                        <p:tgtEl>
                                          <p:spTgt spid="60"/>
                                        </p:tgtEl>
                                        <p:attrNameLst>
                                          <p:attrName>ppt_w</p:attrName>
                                        </p:attrNameLst>
                                      </p:cBhvr>
                                      <p:tavLst>
                                        <p:tav tm="0">
                                          <p:val>
                                            <p:fltVal val="0"/>
                                          </p:val>
                                        </p:tav>
                                        <p:tav tm="100000">
                                          <p:val>
                                            <p:strVal val="#ppt_w"/>
                                          </p:val>
                                        </p:tav>
                                      </p:tavLst>
                                    </p:anim>
                                    <p:anim calcmode="lin" valueType="num">
                                      <p:cBhvr>
                                        <p:cTn id="36" dur="500" fill="hold"/>
                                        <p:tgtEl>
                                          <p:spTgt spid="60"/>
                                        </p:tgtEl>
                                        <p:attrNameLst>
                                          <p:attrName>ppt_h</p:attrName>
                                        </p:attrNameLst>
                                      </p:cBhvr>
                                      <p:tavLst>
                                        <p:tav tm="0">
                                          <p:val>
                                            <p:fltVal val="0"/>
                                          </p:val>
                                        </p:tav>
                                        <p:tav tm="100000">
                                          <p:val>
                                            <p:strVal val="#ppt_h"/>
                                          </p:val>
                                        </p:tav>
                                      </p:tavLst>
                                    </p:anim>
                                    <p:anim calcmode="lin" valueType="num">
                                      <p:cBhvr>
                                        <p:cTn id="37" dur="500" fill="hold"/>
                                        <p:tgtEl>
                                          <p:spTgt spid="60"/>
                                        </p:tgtEl>
                                        <p:attrNameLst>
                                          <p:attrName>style.rotation</p:attrName>
                                        </p:attrNameLst>
                                      </p:cBhvr>
                                      <p:tavLst>
                                        <p:tav tm="0">
                                          <p:val>
                                            <p:fltVal val="360"/>
                                          </p:val>
                                        </p:tav>
                                        <p:tav tm="100000">
                                          <p:val>
                                            <p:fltVal val="0"/>
                                          </p:val>
                                        </p:tav>
                                      </p:tavLst>
                                    </p:anim>
                                    <p:animEffect transition="in" filter="fade">
                                      <p:cBhvr>
                                        <p:cTn id="38" dur="500"/>
                                        <p:tgtEl>
                                          <p:spTgt spid="60"/>
                                        </p:tgtEl>
                                      </p:cBhvr>
                                    </p:animEffect>
                                  </p:childTnLst>
                                </p:cTn>
                              </p:par>
                            </p:childTnLst>
                          </p:cTn>
                        </p:par>
                        <p:par>
                          <p:cTn id="39" fill="hold">
                            <p:stCondLst>
                              <p:cond delay="4000"/>
                            </p:stCondLst>
                            <p:childTnLst>
                              <p:par>
                                <p:cTn id="40" presetID="22" presetClass="entr" presetSubtype="8" fill="hold" nodeType="after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wipe(left)">
                                      <p:cBhvr>
                                        <p:cTn id="42" dur="500"/>
                                        <p:tgtEl>
                                          <p:spTgt spid="58"/>
                                        </p:tgtEl>
                                      </p:cBhvr>
                                    </p:animEffect>
                                  </p:childTnLst>
                                </p:cTn>
                              </p:par>
                            </p:childTnLst>
                          </p:cTn>
                        </p:par>
                        <p:par>
                          <p:cTn id="43" fill="hold">
                            <p:stCondLst>
                              <p:cond delay="4500"/>
                            </p:stCondLst>
                            <p:childTnLst>
                              <p:par>
                                <p:cTn id="44" presetID="49" presetClass="entr" presetSubtype="0" decel="100000" fill="hold" grpId="0" nodeType="afterEffect">
                                  <p:stCondLst>
                                    <p:cond delay="0"/>
                                  </p:stCondLst>
                                  <p:childTnLst>
                                    <p:set>
                                      <p:cBhvr>
                                        <p:cTn id="45" dur="1" fill="hold">
                                          <p:stCondLst>
                                            <p:cond delay="0"/>
                                          </p:stCondLst>
                                        </p:cTn>
                                        <p:tgtEl>
                                          <p:spTgt spid="61"/>
                                        </p:tgtEl>
                                        <p:attrNameLst>
                                          <p:attrName>style.visibility</p:attrName>
                                        </p:attrNameLst>
                                      </p:cBhvr>
                                      <p:to>
                                        <p:strVal val="visible"/>
                                      </p:to>
                                    </p:set>
                                    <p:anim calcmode="lin" valueType="num">
                                      <p:cBhvr>
                                        <p:cTn id="46" dur="500" fill="hold"/>
                                        <p:tgtEl>
                                          <p:spTgt spid="61"/>
                                        </p:tgtEl>
                                        <p:attrNameLst>
                                          <p:attrName>ppt_w</p:attrName>
                                        </p:attrNameLst>
                                      </p:cBhvr>
                                      <p:tavLst>
                                        <p:tav tm="0">
                                          <p:val>
                                            <p:fltVal val="0"/>
                                          </p:val>
                                        </p:tav>
                                        <p:tav tm="100000">
                                          <p:val>
                                            <p:strVal val="#ppt_w"/>
                                          </p:val>
                                        </p:tav>
                                      </p:tavLst>
                                    </p:anim>
                                    <p:anim calcmode="lin" valueType="num">
                                      <p:cBhvr>
                                        <p:cTn id="47" dur="500" fill="hold"/>
                                        <p:tgtEl>
                                          <p:spTgt spid="61"/>
                                        </p:tgtEl>
                                        <p:attrNameLst>
                                          <p:attrName>ppt_h</p:attrName>
                                        </p:attrNameLst>
                                      </p:cBhvr>
                                      <p:tavLst>
                                        <p:tav tm="0">
                                          <p:val>
                                            <p:fltVal val="0"/>
                                          </p:val>
                                        </p:tav>
                                        <p:tav tm="100000">
                                          <p:val>
                                            <p:strVal val="#ppt_h"/>
                                          </p:val>
                                        </p:tav>
                                      </p:tavLst>
                                    </p:anim>
                                    <p:anim calcmode="lin" valueType="num">
                                      <p:cBhvr>
                                        <p:cTn id="48" dur="500" fill="hold"/>
                                        <p:tgtEl>
                                          <p:spTgt spid="61"/>
                                        </p:tgtEl>
                                        <p:attrNameLst>
                                          <p:attrName>style.rotation</p:attrName>
                                        </p:attrNameLst>
                                      </p:cBhvr>
                                      <p:tavLst>
                                        <p:tav tm="0">
                                          <p:val>
                                            <p:fltVal val="360"/>
                                          </p:val>
                                        </p:tav>
                                        <p:tav tm="100000">
                                          <p:val>
                                            <p:fltVal val="0"/>
                                          </p:val>
                                        </p:tav>
                                      </p:tavLst>
                                    </p:anim>
                                    <p:animEffect transition="in" filter="fade">
                                      <p:cBhvr>
                                        <p:cTn id="49" dur="500"/>
                                        <p:tgtEl>
                                          <p:spTgt spid="61"/>
                                        </p:tgtEl>
                                      </p:cBhvr>
                                    </p:animEffect>
                                  </p:childTnLst>
                                </p:cTn>
                              </p:par>
                            </p:childTnLst>
                          </p:cTn>
                        </p:par>
                        <p:par>
                          <p:cTn id="50" fill="hold">
                            <p:stCondLst>
                              <p:cond delay="5000"/>
                            </p:stCondLst>
                            <p:childTnLst>
                              <p:par>
                                <p:cTn id="51" presetID="22" presetClass="entr" presetSubtype="8" fill="hold" nodeType="afterEffect">
                                  <p:stCondLst>
                                    <p:cond delay="0"/>
                                  </p:stCondLst>
                                  <p:childTnLst>
                                    <p:set>
                                      <p:cBhvr>
                                        <p:cTn id="52" dur="1" fill="hold">
                                          <p:stCondLst>
                                            <p:cond delay="0"/>
                                          </p:stCondLst>
                                        </p:cTn>
                                        <p:tgtEl>
                                          <p:spTgt spid="59"/>
                                        </p:tgtEl>
                                        <p:attrNameLst>
                                          <p:attrName>style.visibility</p:attrName>
                                        </p:attrNameLst>
                                      </p:cBhvr>
                                      <p:to>
                                        <p:strVal val="visible"/>
                                      </p:to>
                                    </p:set>
                                    <p:animEffect transition="in" filter="wipe(left)">
                                      <p:cBhvr>
                                        <p:cTn id="53"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2" grpId="0" animBg="1"/>
      <p:bldP spid="57" grpId="0" animBg="1"/>
      <p:bldP spid="60" grpId="0" animBg="1"/>
      <p:bldP spid="61"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 name="矩形 52"/>
          <p:cNvSpPr/>
          <p:nvPr/>
        </p:nvSpPr>
        <p:spPr>
          <a:xfrm>
            <a:off x="619211" y="1685523"/>
            <a:ext cx="3345788" cy="1015663"/>
          </a:xfrm>
          <a:prstGeom prst="rect">
            <a:avLst/>
          </a:prstGeom>
          <a:solidFill>
            <a:srgbClr val="C00000"/>
          </a:solidFill>
        </p:spPr>
        <p:txBody>
          <a:bodyPr wrap="none">
            <a:spAutoFit/>
          </a:bodyPr>
          <a:lstStyle/>
          <a:p>
            <a:pPr algn="ctr" defTabSz="1219200">
              <a:defRPr/>
            </a:pPr>
            <a:r>
              <a:rPr lang="zh-CN" altLang="en-US" sz="6000" b="1" dirty="0">
                <a:solidFill>
                  <a:prstClr val="white"/>
                </a:solidFill>
                <a:effectLst/>
                <a:ea typeface="思源黑体 CN Regular" panose="020B0500000000000000" pitchFamily="34" charset="-122"/>
                <a:cs typeface="+mn-ea"/>
                <a:sym typeface="Arial" panose="020B0604020202020204" pitchFamily="34" charset="0"/>
              </a:rPr>
              <a:t>总体部署</a:t>
            </a:r>
            <a:endParaRPr lang="zh-CN" altLang="zh-CN" sz="6000" b="1" dirty="0">
              <a:solidFill>
                <a:prstClr val="white"/>
              </a:solidFill>
              <a:effectLst/>
              <a:ea typeface="思源黑体 CN Regular" panose="020B0500000000000000" pitchFamily="34" charset="-122"/>
              <a:cs typeface="+mn-ea"/>
              <a:sym typeface="Arial" panose="020B0604020202020204" pitchFamily="34" charset="0"/>
            </a:endParaRPr>
          </a:p>
        </p:txBody>
      </p:sp>
      <p:sp>
        <p:nvSpPr>
          <p:cNvPr id="54" name="矩形 53"/>
          <p:cNvSpPr/>
          <p:nvPr/>
        </p:nvSpPr>
        <p:spPr>
          <a:xfrm rot="16200000" flipH="1">
            <a:off x="2056386" y="1264011"/>
            <a:ext cx="3914003" cy="67883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zh-CN" altLang="en-US" dirty="0">
              <a:solidFill>
                <a:prstClr val="white"/>
              </a:solidFill>
              <a:ea typeface="思源黑体 CN Regular" panose="020B0500000000000000" pitchFamily="34" charset="-122"/>
              <a:sym typeface="Arial" panose="020B0604020202020204" pitchFamily="34" charset="0"/>
            </a:endParaRPr>
          </a:p>
        </p:txBody>
      </p:sp>
      <p:sp>
        <p:nvSpPr>
          <p:cNvPr id="55" name="矩形 54"/>
          <p:cNvSpPr/>
          <p:nvPr/>
        </p:nvSpPr>
        <p:spPr>
          <a:xfrm>
            <a:off x="853789" y="2902877"/>
            <a:ext cx="6409061" cy="3485570"/>
          </a:xfrm>
          <a:prstGeom prst="rect">
            <a:avLst/>
          </a:prstGeom>
        </p:spPr>
        <p:txBody>
          <a:bodyPr wrap="square">
            <a:spAutoFit/>
          </a:bodyPr>
          <a:lstStyle/>
          <a:p>
            <a:pPr indent="457200" algn="just" defTabSz="914400">
              <a:lnSpc>
                <a:spcPct val="150000"/>
              </a:lnSpc>
              <a:defRPr/>
            </a:pPr>
            <a:r>
              <a:rPr lang="zh-CN" altLang="en-US" sz="2100" dirty="0">
                <a:solidFill>
                  <a:schemeClr val="tx1">
                    <a:lumMod val="75000"/>
                    <a:lumOff val="25000"/>
                  </a:schemeClr>
                </a:solidFill>
                <a:ea typeface="思源黑体 CN Regular" panose="020B0500000000000000" pitchFamily="34" charset="-122"/>
                <a:sym typeface="Arial" panose="020B0604020202020204" pitchFamily="34" charset="0"/>
              </a:rPr>
              <a:t>面对新型冠状病毒感染的肺炎疫情加快蔓延的严重形势，必须加强党中央集中统一领导，各级党委和政府要</a:t>
            </a:r>
            <a:r>
              <a:rPr lang="zh-CN" altLang="en-US" sz="2100" b="1" dirty="0">
                <a:solidFill>
                  <a:schemeClr val="tx1">
                    <a:lumMod val="75000"/>
                    <a:lumOff val="25000"/>
                  </a:schemeClr>
                </a:solidFill>
                <a:ea typeface="思源黑体 CN Regular" panose="020B0500000000000000" pitchFamily="34" charset="-122"/>
                <a:sym typeface="Arial" panose="020B0604020202020204" pitchFamily="34" charset="0"/>
              </a:rPr>
              <a:t>增强“四个意识“、坚定“四个自信”、做到“两个维护”，</a:t>
            </a:r>
            <a:r>
              <a:rPr lang="zh-CN" altLang="en-US" sz="2100" dirty="0">
                <a:solidFill>
                  <a:schemeClr val="tx1">
                    <a:lumMod val="75000"/>
                    <a:lumOff val="25000"/>
                  </a:schemeClr>
                </a:solidFill>
                <a:ea typeface="思源黑体 CN Regular" panose="020B0500000000000000" pitchFamily="34" charset="-122"/>
                <a:sym typeface="Arial" panose="020B0604020202020204" pitchFamily="34" charset="0"/>
              </a:rPr>
              <a:t>深刻认识做好新型冠状病毒感染的肺炎疫情防控的重要性和紧迫性，加强统一领导、统一指挥，坚定不移把党中央各项决策部署落到实处，贯彻落实情况要及时向党中央报告。</a:t>
            </a:r>
            <a:endParaRPr lang="zh-CN" altLang="en-US" sz="2100" b="1" dirty="0">
              <a:solidFill>
                <a:schemeClr val="tx1">
                  <a:lumMod val="75000"/>
                  <a:lumOff val="25000"/>
                </a:schemeClr>
              </a:solidFill>
              <a:ea typeface="思源黑体 CN Regular" panose="020B0500000000000000" pitchFamily="34" charset="-122"/>
              <a:sym typeface="Arial" panose="020B0604020202020204" pitchFamily="34" charset="0"/>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42144" y="2193354"/>
            <a:ext cx="3888515" cy="3888515"/>
          </a:xfrm>
          <a:prstGeom prst="rect">
            <a:avLst/>
          </a:prstGeom>
        </p:spPr>
      </p:pic>
      <p:sp>
        <p:nvSpPr>
          <p:cNvPr id="3" name="任意多边形 2"/>
          <p:cNvSpPr/>
          <p:nvPr/>
        </p:nvSpPr>
        <p:spPr>
          <a:xfrm>
            <a:off x="8622890" y="2389239"/>
            <a:ext cx="658762" cy="668593"/>
          </a:xfrm>
          <a:custGeom>
            <a:avLst/>
            <a:gdLst>
              <a:gd name="connsiteX0" fmla="*/ 471949 w 658762"/>
              <a:gd name="connsiteY0" fmla="*/ 668593 h 668593"/>
              <a:gd name="connsiteX1" fmla="*/ 658762 w 658762"/>
              <a:gd name="connsiteY1" fmla="*/ 98322 h 668593"/>
              <a:gd name="connsiteX2" fmla="*/ 442452 w 658762"/>
              <a:gd name="connsiteY2" fmla="*/ 0 h 668593"/>
              <a:gd name="connsiteX3" fmla="*/ 137652 w 658762"/>
              <a:gd name="connsiteY3" fmla="*/ 9832 h 668593"/>
              <a:gd name="connsiteX4" fmla="*/ 58994 w 658762"/>
              <a:gd name="connsiteY4" fmla="*/ 226142 h 668593"/>
              <a:gd name="connsiteX5" fmla="*/ 0 w 658762"/>
              <a:gd name="connsiteY5" fmla="*/ 422787 h 668593"/>
              <a:gd name="connsiteX6" fmla="*/ 275304 w 658762"/>
              <a:gd name="connsiteY6" fmla="*/ 668593 h 668593"/>
              <a:gd name="connsiteX7" fmla="*/ 471949 w 658762"/>
              <a:gd name="connsiteY7" fmla="*/ 668593 h 668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762" h="668593">
                <a:moveTo>
                  <a:pt x="471949" y="668593"/>
                </a:moveTo>
                <a:lnTo>
                  <a:pt x="658762" y="98322"/>
                </a:lnTo>
                <a:lnTo>
                  <a:pt x="442452" y="0"/>
                </a:lnTo>
                <a:lnTo>
                  <a:pt x="137652" y="9832"/>
                </a:lnTo>
                <a:lnTo>
                  <a:pt x="58994" y="226142"/>
                </a:lnTo>
                <a:lnTo>
                  <a:pt x="0" y="422787"/>
                </a:lnTo>
                <a:lnTo>
                  <a:pt x="275304" y="668593"/>
                </a:lnTo>
                <a:lnTo>
                  <a:pt x="471949" y="668593"/>
                </a:lnTo>
                <a:close/>
              </a:path>
            </a:pathLst>
          </a:custGeom>
          <a:solidFill>
            <a:srgbClr val="F920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animScale>
                                      <p:cBhvr>
                                        <p:cTn id="7" dur="1000" decel="50000" fill="hold">
                                          <p:stCondLst>
                                            <p:cond delay="0"/>
                                          </p:stCondLst>
                                        </p:cTn>
                                        <p:tgtEl>
                                          <p:spTgt spid="5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3"/>
                                        </p:tgtEl>
                                        <p:attrNameLst>
                                          <p:attrName>ppt_x</p:attrName>
                                          <p:attrName>ppt_y</p:attrName>
                                        </p:attrNameLst>
                                      </p:cBhvr>
                                    </p:animMotion>
                                    <p:animEffect transition="in" filter="fade">
                                      <p:cBhvr>
                                        <p:cTn id="9" dur="1000"/>
                                        <p:tgtEl>
                                          <p:spTgt spid="53"/>
                                        </p:tgtEl>
                                      </p:cBhvr>
                                    </p:animEffect>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wipe(left)">
                                      <p:cBhvr>
                                        <p:cTn id="13" dur="500"/>
                                        <p:tgtEl>
                                          <p:spTgt spid="54"/>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wipe(up)">
                                      <p:cBhvr>
                                        <p:cTn id="1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2321096" y="3150230"/>
            <a:ext cx="4526965" cy="646331"/>
          </a:xfrm>
          <a:prstGeom prst="rect">
            <a:avLst/>
          </a:prstGeom>
        </p:spPr>
        <p:txBody>
          <a:bodyPr wrap="square">
            <a:spAutoFit/>
          </a:bodyPr>
          <a:lstStyle/>
          <a:p>
            <a:pPr algn="just" defTabSz="1219200">
              <a:defRPr/>
            </a:pPr>
            <a:r>
              <a:rPr lang="zh-CN" altLang="en-US" dirty="0">
                <a:solidFill>
                  <a:prstClr val="black"/>
                </a:solidFill>
                <a:ea typeface="思源黑体 CN Regular" panose="020B0500000000000000" pitchFamily="34" charset="-122"/>
                <a:sym typeface="Arial" panose="020B0604020202020204" pitchFamily="34" charset="0"/>
              </a:rPr>
              <a:t>全力救治患者，尽快查明病毒感染和传播原因，加强病例监测，规范处置流程</a:t>
            </a:r>
            <a:endParaRPr lang="zh-CN" altLang="en-US" dirty="0">
              <a:solidFill>
                <a:prstClr val="black"/>
              </a:solidFill>
              <a:ea typeface="思源黑体 CN Regular" panose="020B0500000000000000" pitchFamily="34" charset="-122"/>
              <a:sym typeface="Arial" panose="020B0604020202020204" pitchFamily="34" charset="0"/>
            </a:endParaRPr>
          </a:p>
        </p:txBody>
      </p:sp>
      <p:sp>
        <p:nvSpPr>
          <p:cNvPr id="3" name="矩形: 圆角 26"/>
          <p:cNvSpPr/>
          <p:nvPr/>
        </p:nvSpPr>
        <p:spPr>
          <a:xfrm>
            <a:off x="1098291" y="3216932"/>
            <a:ext cx="838859" cy="633083"/>
          </a:xfrm>
          <a:prstGeom prst="roundRect">
            <a:avLst>
              <a:gd name="adj" fmla="val 7002"/>
            </a:avLst>
          </a:prstGeom>
          <a:solidFill>
            <a:srgbClr val="C00000"/>
          </a:solidFill>
          <a:ln w="12700" cap="flat" cmpd="sng" algn="ctr">
            <a:noFill/>
            <a:prstDash val="solid"/>
          </a:ln>
          <a:effectLst/>
        </p:spPr>
        <p:txBody>
          <a:bodyPr rtlCol="0" anchor="ctr"/>
          <a:lstStyle/>
          <a:p>
            <a:pPr algn="ctr" defTabSz="1219200">
              <a:defRPr/>
            </a:pPr>
            <a:r>
              <a:rPr lang="zh-CN" altLang="en-US" sz="3200" b="1" kern="0" dirty="0" smtClean="0">
                <a:solidFill>
                  <a:srgbClr val="FFF8E6"/>
                </a:solidFill>
                <a:ea typeface="思源黑体 CN Regular" panose="020B0500000000000000" pitchFamily="34" charset="-122"/>
                <a:sym typeface="Arial" panose="020B0604020202020204" pitchFamily="34" charset="0"/>
              </a:rPr>
              <a:t>一</a:t>
            </a:r>
            <a:endParaRPr lang="zh-CN" altLang="en-US" sz="3200" b="1" kern="0" dirty="0">
              <a:solidFill>
                <a:srgbClr val="FFF8E6"/>
              </a:solidFill>
              <a:ea typeface="思源黑体 CN Regular" panose="020B0500000000000000" pitchFamily="34" charset="-122"/>
              <a:sym typeface="Arial" panose="020B0604020202020204" pitchFamily="34" charset="0"/>
            </a:endParaRPr>
          </a:p>
        </p:txBody>
      </p:sp>
      <p:sp>
        <p:nvSpPr>
          <p:cNvPr id="4" name="箭头: V 形 30"/>
          <p:cNvSpPr/>
          <p:nvPr/>
        </p:nvSpPr>
        <p:spPr>
          <a:xfrm flipV="1">
            <a:off x="2105915" y="3399075"/>
            <a:ext cx="167211" cy="274398"/>
          </a:xfrm>
          <a:prstGeom prst="chevron">
            <a:avLst/>
          </a:prstGeom>
          <a:solidFill>
            <a:srgbClr val="C0000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1219200">
              <a:defRPr/>
            </a:pPr>
            <a:endParaRPr lang="zh-CN" altLang="en-US" sz="1600" kern="0">
              <a:solidFill>
                <a:srgbClr val="000000"/>
              </a:solidFill>
              <a:ea typeface="思源黑体 CN Regular" panose="020B0500000000000000" pitchFamily="34" charset="-122"/>
              <a:sym typeface="Arial" panose="020B0604020202020204" pitchFamily="34" charset="0"/>
            </a:endParaRPr>
          </a:p>
        </p:txBody>
      </p:sp>
      <p:cxnSp>
        <p:nvCxnSpPr>
          <p:cNvPr id="5" name="直接连接符 4"/>
          <p:cNvCxnSpPr/>
          <p:nvPr/>
        </p:nvCxnSpPr>
        <p:spPr>
          <a:xfrm>
            <a:off x="2422081" y="3800888"/>
            <a:ext cx="4425980" cy="0"/>
          </a:xfrm>
          <a:prstGeom prst="line">
            <a:avLst/>
          </a:prstGeom>
          <a:noFill/>
          <a:ln w="9525" cap="flat" cmpd="sng" algn="ctr">
            <a:solidFill>
              <a:srgbClr val="FF0000"/>
            </a:solidFill>
            <a:prstDash val="dash"/>
          </a:ln>
          <a:effectLst/>
        </p:spPr>
      </p:cxnSp>
      <p:sp>
        <p:nvSpPr>
          <p:cNvPr id="6" name="矩形 5"/>
          <p:cNvSpPr/>
          <p:nvPr/>
        </p:nvSpPr>
        <p:spPr>
          <a:xfrm>
            <a:off x="966595" y="1288161"/>
            <a:ext cx="3272895" cy="1080680"/>
          </a:xfrm>
          <a:prstGeom prst="rect">
            <a:avLst/>
          </a:prstGeom>
          <a:solidFill>
            <a:srgbClr val="C00000"/>
          </a:solidFill>
        </p:spPr>
        <p:txBody>
          <a:bodyPr wrap="square">
            <a:spAutoFit/>
          </a:bodyPr>
          <a:lstStyle/>
          <a:p>
            <a:pPr algn="dist" defTabSz="1219200">
              <a:lnSpc>
                <a:spcPct val="150000"/>
              </a:lnSpc>
              <a:defRPr/>
            </a:pPr>
            <a:r>
              <a:rPr lang="zh-CN" altLang="en-US" sz="4800" b="1" kern="100" dirty="0">
                <a:solidFill>
                  <a:prstClr val="white"/>
                </a:solidFill>
                <a:ea typeface="思源黑体 CN Regular" panose="020B0500000000000000" pitchFamily="34" charset="-122"/>
                <a:cs typeface="Times New Roman" panose="02020603050405020304" pitchFamily="18" charset="0"/>
                <a:sym typeface="Arial" panose="020B0604020202020204" pitchFamily="34" charset="0"/>
              </a:rPr>
              <a:t>重点工作</a:t>
            </a:r>
            <a:endParaRPr lang="zh-CN" altLang="en-US" sz="4800" b="1" kern="100" dirty="0">
              <a:solidFill>
                <a:prstClr val="white"/>
              </a:solidFill>
              <a:ea typeface="思源黑体 CN Regular" panose="020B0500000000000000" pitchFamily="34" charset="-122"/>
              <a:cs typeface="Times New Roman" panose="02020603050405020304" pitchFamily="18" charset="0"/>
              <a:sym typeface="Arial" panose="020B0604020202020204" pitchFamily="34" charset="0"/>
            </a:endParaRPr>
          </a:p>
        </p:txBody>
      </p:sp>
      <p:sp>
        <p:nvSpPr>
          <p:cNvPr id="22" name="矩形 21"/>
          <p:cNvSpPr/>
          <p:nvPr/>
        </p:nvSpPr>
        <p:spPr>
          <a:xfrm>
            <a:off x="2321096" y="4390384"/>
            <a:ext cx="4835078" cy="461665"/>
          </a:xfrm>
          <a:prstGeom prst="rect">
            <a:avLst/>
          </a:prstGeom>
        </p:spPr>
        <p:txBody>
          <a:bodyPr wrap="square">
            <a:spAutoFit/>
          </a:bodyPr>
          <a:lstStyle/>
          <a:p>
            <a:pPr defTabSz="1219200">
              <a:defRPr/>
            </a:pPr>
            <a:r>
              <a:rPr lang="zh-CN" altLang="en-US" sz="2300" dirty="0">
                <a:solidFill>
                  <a:prstClr val="black"/>
                </a:solidFill>
                <a:ea typeface="思源黑体 CN Regular" panose="020B0500000000000000" pitchFamily="34" charset="-122"/>
                <a:sym typeface="Arial" panose="020B0604020202020204" pitchFamily="34" charset="0"/>
              </a:rPr>
              <a:t>及时发布疫情信息，深化国际合作</a:t>
            </a:r>
            <a:endParaRPr lang="zh-CN" altLang="en-US" sz="2300" dirty="0">
              <a:solidFill>
                <a:prstClr val="black"/>
              </a:solidFill>
              <a:ea typeface="思源黑体 CN Regular" panose="020B0500000000000000" pitchFamily="34" charset="-122"/>
              <a:sym typeface="Arial" panose="020B0604020202020204" pitchFamily="34" charset="0"/>
            </a:endParaRPr>
          </a:p>
        </p:txBody>
      </p:sp>
      <p:sp>
        <p:nvSpPr>
          <p:cNvPr id="23" name="矩形: 圆角 26"/>
          <p:cNvSpPr/>
          <p:nvPr/>
        </p:nvSpPr>
        <p:spPr>
          <a:xfrm>
            <a:off x="1098291" y="4308001"/>
            <a:ext cx="838859" cy="633083"/>
          </a:xfrm>
          <a:prstGeom prst="roundRect">
            <a:avLst>
              <a:gd name="adj" fmla="val 7002"/>
            </a:avLst>
          </a:prstGeom>
          <a:solidFill>
            <a:srgbClr val="C00000"/>
          </a:solidFill>
          <a:ln w="12700" cap="flat" cmpd="sng" algn="ctr">
            <a:noFill/>
            <a:prstDash val="solid"/>
          </a:ln>
          <a:effectLst/>
        </p:spPr>
        <p:txBody>
          <a:bodyPr rtlCol="0" anchor="ctr"/>
          <a:lstStyle/>
          <a:p>
            <a:pPr algn="ctr" defTabSz="1219200">
              <a:defRPr/>
            </a:pPr>
            <a:r>
              <a:rPr lang="zh-CN" altLang="en-US" sz="3200" b="1" kern="0" dirty="0" smtClean="0">
                <a:solidFill>
                  <a:srgbClr val="FFF8E6"/>
                </a:solidFill>
                <a:ea typeface="思源黑体 CN Regular" panose="020B0500000000000000" pitchFamily="34" charset="-122"/>
                <a:sym typeface="Arial" panose="020B0604020202020204" pitchFamily="34" charset="0"/>
              </a:rPr>
              <a:t>二</a:t>
            </a:r>
            <a:endParaRPr lang="zh-CN" altLang="en-US" sz="3200" b="1" kern="0" dirty="0">
              <a:solidFill>
                <a:srgbClr val="FFF8E6"/>
              </a:solidFill>
              <a:ea typeface="思源黑体 CN Regular" panose="020B0500000000000000" pitchFamily="34" charset="-122"/>
              <a:sym typeface="Arial" panose="020B0604020202020204" pitchFamily="34" charset="0"/>
            </a:endParaRPr>
          </a:p>
        </p:txBody>
      </p:sp>
      <p:sp>
        <p:nvSpPr>
          <p:cNvPr id="24" name="箭头: V 形 30"/>
          <p:cNvSpPr/>
          <p:nvPr/>
        </p:nvSpPr>
        <p:spPr>
          <a:xfrm flipV="1">
            <a:off x="2105915" y="4490144"/>
            <a:ext cx="167211" cy="274398"/>
          </a:xfrm>
          <a:prstGeom prst="chevron">
            <a:avLst/>
          </a:prstGeom>
          <a:solidFill>
            <a:srgbClr val="C0000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1219200">
              <a:defRPr/>
            </a:pPr>
            <a:endParaRPr lang="zh-CN" altLang="en-US" sz="1600" kern="0">
              <a:solidFill>
                <a:srgbClr val="000000"/>
              </a:solidFill>
              <a:ea typeface="思源黑体 CN Regular" panose="020B0500000000000000" pitchFamily="34" charset="-122"/>
              <a:sym typeface="Arial" panose="020B0604020202020204" pitchFamily="34" charset="0"/>
            </a:endParaRPr>
          </a:p>
        </p:txBody>
      </p:sp>
      <p:cxnSp>
        <p:nvCxnSpPr>
          <p:cNvPr id="25" name="直接连接符 24"/>
          <p:cNvCxnSpPr/>
          <p:nvPr/>
        </p:nvCxnSpPr>
        <p:spPr>
          <a:xfrm>
            <a:off x="2422081" y="4891957"/>
            <a:ext cx="4425980" cy="0"/>
          </a:xfrm>
          <a:prstGeom prst="line">
            <a:avLst/>
          </a:prstGeom>
          <a:noFill/>
          <a:ln w="9525" cap="flat" cmpd="sng" algn="ctr">
            <a:solidFill>
              <a:srgbClr val="FF0000"/>
            </a:solidFill>
            <a:prstDash val="dash"/>
          </a:ln>
          <a:effectLst/>
        </p:spPr>
      </p:cxnSp>
      <p:sp>
        <p:nvSpPr>
          <p:cNvPr id="26" name="矩形 25"/>
          <p:cNvSpPr/>
          <p:nvPr/>
        </p:nvSpPr>
        <p:spPr>
          <a:xfrm>
            <a:off x="2321096" y="5377626"/>
            <a:ext cx="4526965" cy="646331"/>
          </a:xfrm>
          <a:prstGeom prst="rect">
            <a:avLst/>
          </a:prstGeom>
        </p:spPr>
        <p:txBody>
          <a:bodyPr wrap="square">
            <a:spAutoFit/>
          </a:bodyPr>
          <a:lstStyle/>
          <a:p>
            <a:pPr algn="just" defTabSz="1219200">
              <a:defRPr/>
            </a:pPr>
            <a:r>
              <a:rPr lang="zh-CN" altLang="en-US" dirty="0">
                <a:solidFill>
                  <a:prstClr val="black"/>
                </a:solidFill>
                <a:ea typeface="思源黑体 CN Regular" panose="020B0500000000000000" pitchFamily="34" charset="-122"/>
                <a:sym typeface="Arial" panose="020B0604020202020204" pitchFamily="34" charset="0"/>
              </a:rPr>
              <a:t>加强舆论引导，加强有关政策措施宣传解读工作，坚决维护社会大局稳定</a:t>
            </a:r>
            <a:endParaRPr lang="zh-CN" altLang="en-US" dirty="0">
              <a:solidFill>
                <a:prstClr val="black"/>
              </a:solidFill>
              <a:ea typeface="思源黑体 CN Regular" panose="020B0500000000000000" pitchFamily="34" charset="-122"/>
              <a:sym typeface="Arial" panose="020B0604020202020204" pitchFamily="34" charset="0"/>
            </a:endParaRPr>
          </a:p>
        </p:txBody>
      </p:sp>
      <p:sp>
        <p:nvSpPr>
          <p:cNvPr id="27" name="矩形: 圆角 26"/>
          <p:cNvSpPr/>
          <p:nvPr/>
        </p:nvSpPr>
        <p:spPr>
          <a:xfrm>
            <a:off x="1098291" y="5414511"/>
            <a:ext cx="838859" cy="633083"/>
          </a:xfrm>
          <a:prstGeom prst="roundRect">
            <a:avLst>
              <a:gd name="adj" fmla="val 7002"/>
            </a:avLst>
          </a:prstGeom>
          <a:solidFill>
            <a:srgbClr val="C00000"/>
          </a:solidFill>
          <a:ln w="12700" cap="flat" cmpd="sng" algn="ctr">
            <a:noFill/>
            <a:prstDash val="solid"/>
          </a:ln>
          <a:effectLst/>
        </p:spPr>
        <p:txBody>
          <a:bodyPr rtlCol="0" anchor="ctr"/>
          <a:lstStyle/>
          <a:p>
            <a:pPr algn="ctr" defTabSz="1219200">
              <a:defRPr/>
            </a:pPr>
            <a:r>
              <a:rPr lang="zh-CN" altLang="en-US" sz="3200" b="1" kern="0" dirty="0" smtClean="0">
                <a:solidFill>
                  <a:prstClr val="white"/>
                </a:solidFill>
                <a:ea typeface="思源黑体 CN Regular" panose="020B0500000000000000" pitchFamily="34" charset="-122"/>
                <a:sym typeface="Arial" panose="020B0604020202020204" pitchFamily="34" charset="0"/>
              </a:rPr>
              <a:t>三</a:t>
            </a:r>
            <a:endParaRPr lang="zh-CN" altLang="en-US" sz="3200" b="1" kern="0" dirty="0">
              <a:solidFill>
                <a:prstClr val="white"/>
              </a:solidFill>
              <a:ea typeface="思源黑体 CN Regular" panose="020B0500000000000000" pitchFamily="34" charset="-122"/>
              <a:sym typeface="Arial" panose="020B0604020202020204" pitchFamily="34" charset="0"/>
            </a:endParaRPr>
          </a:p>
        </p:txBody>
      </p:sp>
      <p:sp>
        <p:nvSpPr>
          <p:cNvPr id="28" name="箭头: V 形 30"/>
          <p:cNvSpPr/>
          <p:nvPr/>
        </p:nvSpPr>
        <p:spPr>
          <a:xfrm flipV="1">
            <a:off x="2105915" y="5596654"/>
            <a:ext cx="167211" cy="274398"/>
          </a:xfrm>
          <a:prstGeom prst="chevron">
            <a:avLst/>
          </a:prstGeom>
          <a:solidFill>
            <a:srgbClr val="C0000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1219200">
              <a:defRPr/>
            </a:pPr>
            <a:endParaRPr lang="zh-CN" altLang="en-US" sz="1600" kern="0">
              <a:solidFill>
                <a:srgbClr val="000000"/>
              </a:solidFill>
              <a:ea typeface="思源黑体 CN Regular" panose="020B0500000000000000" pitchFamily="34" charset="-122"/>
              <a:sym typeface="Arial" panose="020B0604020202020204" pitchFamily="34" charset="0"/>
            </a:endParaRPr>
          </a:p>
        </p:txBody>
      </p:sp>
      <p:cxnSp>
        <p:nvCxnSpPr>
          <p:cNvPr id="29" name="直接连接符 28"/>
          <p:cNvCxnSpPr/>
          <p:nvPr/>
        </p:nvCxnSpPr>
        <p:spPr>
          <a:xfrm>
            <a:off x="2422081" y="5998467"/>
            <a:ext cx="4425980" cy="0"/>
          </a:xfrm>
          <a:prstGeom prst="line">
            <a:avLst/>
          </a:prstGeom>
          <a:noFill/>
          <a:ln w="9525" cap="flat" cmpd="sng" algn="ctr">
            <a:solidFill>
              <a:srgbClr val="FF0000"/>
            </a:solidFill>
            <a:prstDash val="dash"/>
          </a:ln>
          <a:effectLst/>
        </p:spPr>
      </p:cxnSp>
      <p:cxnSp>
        <p:nvCxnSpPr>
          <p:cNvPr id="30" name="直接连接符 29"/>
          <p:cNvCxnSpPr/>
          <p:nvPr/>
        </p:nvCxnSpPr>
        <p:spPr>
          <a:xfrm>
            <a:off x="7432869" y="3021023"/>
            <a:ext cx="0" cy="3212065"/>
          </a:xfrm>
          <a:prstGeom prst="line">
            <a:avLst/>
          </a:prstGeom>
          <a:noFill/>
          <a:ln w="6350" cap="flat" cmpd="sng" algn="ctr">
            <a:solidFill>
              <a:srgbClr val="FF9500"/>
            </a:solidFill>
            <a:prstDash val="solid"/>
            <a:miter lim="800000"/>
          </a:ln>
          <a:effectLst/>
        </p:spPr>
      </p:cxnSp>
      <p:sp>
        <p:nvSpPr>
          <p:cNvPr id="31" name="PA_圆角矩形 12"/>
          <p:cNvSpPr>
            <a:spLocks noChangeAspect="1"/>
          </p:cNvSpPr>
          <p:nvPr>
            <p:custDataLst>
              <p:tags r:id="rId1"/>
            </p:custDataLst>
          </p:nvPr>
        </p:nvSpPr>
        <p:spPr>
          <a:xfrm>
            <a:off x="7219229" y="3024194"/>
            <a:ext cx="432699" cy="432699"/>
          </a:xfrm>
          <a:prstGeom prst="roundRect">
            <a:avLst>
              <a:gd name="adj" fmla="val 50000"/>
            </a:avLst>
          </a:prstGeom>
          <a:solidFill>
            <a:srgbClr val="C00000"/>
          </a:solidFill>
          <a:ln w="63500" cap="flat" cmpd="sng" algn="ctr">
            <a:solidFill>
              <a:srgbClr val="C00000">
                <a:alpha val="30000"/>
              </a:srgbClr>
            </a:solidFill>
            <a:prstDash val="solid"/>
            <a:miter lim="800000"/>
          </a:ln>
          <a:effectLst/>
        </p:spPr>
        <p:txBody>
          <a:bodyPr rtlCol="0" anchor="ctr"/>
          <a:lstStyle/>
          <a:p>
            <a:pPr algn="ctr">
              <a:defRPr/>
            </a:pPr>
            <a:r>
              <a:rPr lang="en-US" altLang="zh-CN" kern="0" dirty="0">
                <a:solidFill>
                  <a:srgbClr val="FCFCFC"/>
                </a:solidFill>
                <a:ea typeface="思源黑体 CN Regular" panose="020B0500000000000000" pitchFamily="34" charset="-122"/>
                <a:cs typeface="+mn-ea"/>
                <a:sym typeface="Arial" panose="020B0604020202020204" pitchFamily="34" charset="0"/>
              </a:rPr>
              <a:t>1</a:t>
            </a:r>
            <a:endParaRPr lang="zh-CN" altLang="en-US" kern="0" dirty="0">
              <a:solidFill>
                <a:srgbClr val="FCFCFC"/>
              </a:solidFill>
              <a:ea typeface="思源黑体 CN Regular" panose="020B0500000000000000" pitchFamily="34" charset="-122"/>
              <a:cs typeface="+mn-ea"/>
              <a:sym typeface="Arial" panose="020B0604020202020204" pitchFamily="34" charset="0"/>
            </a:endParaRPr>
          </a:p>
        </p:txBody>
      </p:sp>
      <p:sp>
        <p:nvSpPr>
          <p:cNvPr id="32" name="矩形 31"/>
          <p:cNvSpPr/>
          <p:nvPr/>
        </p:nvSpPr>
        <p:spPr>
          <a:xfrm>
            <a:off x="7720757" y="3042027"/>
            <a:ext cx="3739060" cy="381579"/>
          </a:xfrm>
          <a:prstGeom prst="rect">
            <a:avLst/>
          </a:prstGeom>
          <a:noFill/>
        </p:spPr>
        <p:txBody>
          <a:bodyPr wrap="square">
            <a:spAutoFit/>
          </a:bodyPr>
          <a:lstStyle/>
          <a:p>
            <a:pPr algn="just" defTabSz="914400">
              <a:lnSpc>
                <a:spcPct val="110000"/>
              </a:lnSpc>
              <a:defRPr/>
            </a:pPr>
            <a:r>
              <a:rPr lang="zh-CN" altLang="en-US" b="1" dirty="0">
                <a:solidFill>
                  <a:srgbClr val="C00000"/>
                </a:solidFill>
                <a:ea typeface="思源黑体 CN Regular" panose="020B0500000000000000" pitchFamily="34" charset="-122"/>
                <a:cs typeface="+mn-ea"/>
                <a:sym typeface="Arial" panose="020B0604020202020204" pitchFamily="34" charset="0"/>
              </a:rPr>
              <a:t>加强</a:t>
            </a:r>
            <a:r>
              <a:rPr lang="zh-CN" altLang="en-US" dirty="0">
                <a:solidFill>
                  <a:srgbClr val="591300"/>
                </a:solidFill>
                <a:ea typeface="思源黑体 CN Regular" panose="020B0500000000000000" pitchFamily="34" charset="-122"/>
                <a:cs typeface="+mn-ea"/>
                <a:sym typeface="Arial" panose="020B0604020202020204" pitchFamily="34" charset="0"/>
              </a:rPr>
              <a:t>联防联控工作</a:t>
            </a:r>
            <a:endParaRPr lang="en-US" altLang="zh-CN" dirty="0">
              <a:solidFill>
                <a:srgbClr val="591300"/>
              </a:solidFill>
              <a:ea typeface="思源黑体 CN Regular" panose="020B0500000000000000" pitchFamily="34" charset="-122"/>
              <a:cs typeface="+mn-ea"/>
              <a:sym typeface="Arial" panose="020B0604020202020204" pitchFamily="34" charset="0"/>
            </a:endParaRPr>
          </a:p>
        </p:txBody>
      </p:sp>
      <p:sp>
        <p:nvSpPr>
          <p:cNvPr id="33" name="PA_圆角矩形 12"/>
          <p:cNvSpPr>
            <a:spLocks noChangeAspect="1"/>
          </p:cNvSpPr>
          <p:nvPr>
            <p:custDataLst>
              <p:tags r:id="rId2"/>
            </p:custDataLst>
          </p:nvPr>
        </p:nvSpPr>
        <p:spPr>
          <a:xfrm>
            <a:off x="7219229" y="3572320"/>
            <a:ext cx="432699" cy="432699"/>
          </a:xfrm>
          <a:prstGeom prst="roundRect">
            <a:avLst>
              <a:gd name="adj" fmla="val 50000"/>
            </a:avLst>
          </a:prstGeom>
          <a:solidFill>
            <a:srgbClr val="C00000"/>
          </a:solidFill>
          <a:ln w="63500" cap="flat" cmpd="sng" algn="ctr">
            <a:solidFill>
              <a:srgbClr val="C00000">
                <a:alpha val="30000"/>
              </a:srgbClr>
            </a:solidFill>
            <a:prstDash val="solid"/>
            <a:miter lim="800000"/>
          </a:ln>
          <a:effectLst/>
        </p:spPr>
        <p:txBody>
          <a:bodyPr rtlCol="0" anchor="ctr"/>
          <a:lstStyle/>
          <a:p>
            <a:pPr algn="ctr">
              <a:defRPr/>
            </a:pPr>
            <a:r>
              <a:rPr lang="en-US" altLang="zh-CN" kern="0" dirty="0">
                <a:solidFill>
                  <a:srgbClr val="FCFCFC"/>
                </a:solidFill>
                <a:ea typeface="思源黑体 CN Regular" panose="020B0500000000000000" pitchFamily="34" charset="-122"/>
                <a:cs typeface="+mn-ea"/>
                <a:sym typeface="Arial" panose="020B0604020202020204" pitchFamily="34" charset="0"/>
              </a:rPr>
              <a:t>2</a:t>
            </a:r>
            <a:endParaRPr lang="zh-CN" altLang="en-US" kern="0" dirty="0">
              <a:solidFill>
                <a:srgbClr val="FCFCFC"/>
              </a:solidFill>
              <a:ea typeface="思源黑体 CN Regular" panose="020B0500000000000000" pitchFamily="34" charset="-122"/>
              <a:cs typeface="+mn-ea"/>
              <a:sym typeface="Arial" panose="020B0604020202020204" pitchFamily="34" charset="0"/>
            </a:endParaRPr>
          </a:p>
        </p:txBody>
      </p:sp>
      <p:sp>
        <p:nvSpPr>
          <p:cNvPr id="34" name="矩形 33"/>
          <p:cNvSpPr/>
          <p:nvPr/>
        </p:nvSpPr>
        <p:spPr>
          <a:xfrm>
            <a:off x="7720758" y="3578792"/>
            <a:ext cx="3739060" cy="381579"/>
          </a:xfrm>
          <a:prstGeom prst="rect">
            <a:avLst/>
          </a:prstGeom>
          <a:noFill/>
        </p:spPr>
        <p:txBody>
          <a:bodyPr wrap="square">
            <a:spAutoFit/>
          </a:bodyPr>
          <a:lstStyle/>
          <a:p>
            <a:pPr algn="just" defTabSz="914400">
              <a:lnSpc>
                <a:spcPct val="110000"/>
              </a:lnSpc>
              <a:defRPr/>
            </a:pPr>
            <a:r>
              <a:rPr lang="zh-CN" altLang="en-US" b="1" dirty="0">
                <a:solidFill>
                  <a:srgbClr val="C00000"/>
                </a:solidFill>
                <a:ea typeface="思源黑体 CN Regular" panose="020B0500000000000000" pitchFamily="34" charset="-122"/>
                <a:cs typeface="+mn-ea"/>
                <a:sym typeface="Arial" panose="020B0604020202020204" pitchFamily="34" charset="0"/>
              </a:rPr>
              <a:t>加强</a:t>
            </a:r>
            <a:r>
              <a:rPr lang="zh-CN" altLang="en-US" dirty="0">
                <a:solidFill>
                  <a:srgbClr val="591300"/>
                </a:solidFill>
                <a:ea typeface="思源黑体 CN Regular" panose="020B0500000000000000" pitchFamily="34" charset="-122"/>
                <a:cs typeface="+mn-ea"/>
                <a:sym typeface="Arial" panose="020B0604020202020204" pitchFamily="34" charset="0"/>
              </a:rPr>
              <a:t>有关药品和物资供给保障工作</a:t>
            </a:r>
            <a:endParaRPr lang="en-US" altLang="zh-CN" dirty="0">
              <a:solidFill>
                <a:srgbClr val="591300"/>
              </a:solidFill>
              <a:ea typeface="思源黑体 CN Regular" panose="020B0500000000000000" pitchFamily="34" charset="-122"/>
              <a:cs typeface="+mn-ea"/>
              <a:sym typeface="Arial" panose="020B0604020202020204" pitchFamily="34" charset="0"/>
            </a:endParaRPr>
          </a:p>
        </p:txBody>
      </p:sp>
      <p:sp>
        <p:nvSpPr>
          <p:cNvPr id="35" name="PA_圆角矩形 12"/>
          <p:cNvSpPr>
            <a:spLocks noChangeAspect="1"/>
          </p:cNvSpPr>
          <p:nvPr>
            <p:custDataLst>
              <p:tags r:id="rId3"/>
            </p:custDataLst>
          </p:nvPr>
        </p:nvSpPr>
        <p:spPr>
          <a:xfrm>
            <a:off x="7219229" y="4125538"/>
            <a:ext cx="432699" cy="432699"/>
          </a:xfrm>
          <a:prstGeom prst="roundRect">
            <a:avLst>
              <a:gd name="adj" fmla="val 50000"/>
            </a:avLst>
          </a:prstGeom>
          <a:solidFill>
            <a:srgbClr val="C00000"/>
          </a:solidFill>
          <a:ln w="63500" cap="flat" cmpd="sng" algn="ctr">
            <a:solidFill>
              <a:srgbClr val="C00000">
                <a:alpha val="30000"/>
              </a:srgbClr>
            </a:solidFill>
            <a:prstDash val="solid"/>
            <a:miter lim="800000"/>
          </a:ln>
          <a:effectLst/>
        </p:spPr>
        <p:txBody>
          <a:bodyPr rtlCol="0" anchor="ctr"/>
          <a:lstStyle/>
          <a:p>
            <a:pPr algn="ctr">
              <a:defRPr/>
            </a:pPr>
            <a:r>
              <a:rPr lang="en-US" altLang="zh-CN" kern="0" dirty="0">
                <a:solidFill>
                  <a:srgbClr val="FCFCFC"/>
                </a:solidFill>
                <a:ea typeface="思源黑体 CN Regular" panose="020B0500000000000000" pitchFamily="34" charset="-122"/>
                <a:cs typeface="+mn-ea"/>
                <a:sym typeface="Arial" panose="020B0604020202020204" pitchFamily="34" charset="0"/>
              </a:rPr>
              <a:t>3</a:t>
            </a:r>
            <a:endParaRPr lang="zh-CN" altLang="en-US" kern="0" dirty="0">
              <a:solidFill>
                <a:srgbClr val="FCFCFC"/>
              </a:solidFill>
              <a:ea typeface="思源黑体 CN Regular" panose="020B0500000000000000" pitchFamily="34" charset="-122"/>
              <a:cs typeface="+mn-ea"/>
              <a:sym typeface="Arial" panose="020B0604020202020204" pitchFamily="34" charset="0"/>
            </a:endParaRPr>
          </a:p>
        </p:txBody>
      </p:sp>
      <p:sp>
        <p:nvSpPr>
          <p:cNvPr id="36" name="矩形 35"/>
          <p:cNvSpPr/>
          <p:nvPr/>
        </p:nvSpPr>
        <p:spPr>
          <a:xfrm>
            <a:off x="7720758" y="4165143"/>
            <a:ext cx="3460764" cy="363882"/>
          </a:xfrm>
          <a:prstGeom prst="rect">
            <a:avLst/>
          </a:prstGeom>
          <a:noFill/>
        </p:spPr>
        <p:txBody>
          <a:bodyPr wrap="square">
            <a:spAutoFit/>
          </a:bodyPr>
          <a:lstStyle/>
          <a:p>
            <a:pPr algn="just" defTabSz="914400">
              <a:lnSpc>
                <a:spcPct val="110000"/>
              </a:lnSpc>
              <a:defRPr/>
            </a:pPr>
            <a:r>
              <a:rPr lang="zh-CN" altLang="en-US" sz="1700" b="1" dirty="0">
                <a:solidFill>
                  <a:srgbClr val="C00000"/>
                </a:solidFill>
                <a:ea typeface="思源黑体 CN Regular" panose="020B0500000000000000" pitchFamily="34" charset="-122"/>
                <a:cs typeface="+mn-ea"/>
                <a:sym typeface="Arial" panose="020B0604020202020204" pitchFamily="34" charset="0"/>
              </a:rPr>
              <a:t>加强</a:t>
            </a:r>
            <a:r>
              <a:rPr lang="zh-CN" altLang="en-US" sz="1700" dirty="0">
                <a:solidFill>
                  <a:srgbClr val="591300"/>
                </a:solidFill>
                <a:ea typeface="思源黑体 CN Regular" panose="020B0500000000000000" pitchFamily="34" charset="-122"/>
                <a:cs typeface="+mn-ea"/>
                <a:sym typeface="Arial" panose="020B0604020202020204" pitchFamily="34" charset="0"/>
              </a:rPr>
              <a:t>医护人员安全防护工作</a:t>
            </a:r>
            <a:endParaRPr lang="en-US" altLang="zh-CN" sz="1700" dirty="0">
              <a:solidFill>
                <a:srgbClr val="591300"/>
              </a:solidFill>
              <a:ea typeface="思源黑体 CN Regular" panose="020B0500000000000000" pitchFamily="34" charset="-122"/>
              <a:cs typeface="+mn-ea"/>
              <a:sym typeface="Arial" panose="020B0604020202020204" pitchFamily="34" charset="0"/>
            </a:endParaRPr>
          </a:p>
        </p:txBody>
      </p:sp>
      <p:sp>
        <p:nvSpPr>
          <p:cNvPr id="37" name="PA_圆角矩形 12"/>
          <p:cNvSpPr>
            <a:spLocks noChangeAspect="1"/>
          </p:cNvSpPr>
          <p:nvPr>
            <p:custDataLst>
              <p:tags r:id="rId4"/>
            </p:custDataLst>
          </p:nvPr>
        </p:nvSpPr>
        <p:spPr>
          <a:xfrm>
            <a:off x="7219229" y="4676503"/>
            <a:ext cx="432699" cy="432699"/>
          </a:xfrm>
          <a:prstGeom prst="roundRect">
            <a:avLst>
              <a:gd name="adj" fmla="val 50000"/>
            </a:avLst>
          </a:prstGeom>
          <a:solidFill>
            <a:srgbClr val="C00000"/>
          </a:solidFill>
          <a:ln w="63500" cap="flat" cmpd="sng" algn="ctr">
            <a:solidFill>
              <a:srgbClr val="C00000">
                <a:alpha val="30000"/>
              </a:srgbClr>
            </a:solidFill>
            <a:prstDash val="solid"/>
            <a:miter lim="800000"/>
          </a:ln>
          <a:effectLst/>
        </p:spPr>
        <p:txBody>
          <a:bodyPr rtlCol="0" anchor="ctr"/>
          <a:lstStyle/>
          <a:p>
            <a:pPr algn="ctr">
              <a:defRPr/>
            </a:pPr>
            <a:r>
              <a:rPr lang="en-US" altLang="zh-CN" kern="0" dirty="0">
                <a:solidFill>
                  <a:srgbClr val="FCFCFC"/>
                </a:solidFill>
                <a:ea typeface="思源黑体 CN Regular" panose="020B0500000000000000" pitchFamily="34" charset="-122"/>
                <a:cs typeface="+mn-ea"/>
                <a:sym typeface="Arial" panose="020B0604020202020204" pitchFamily="34" charset="0"/>
              </a:rPr>
              <a:t>4</a:t>
            </a:r>
            <a:endParaRPr lang="zh-CN" altLang="en-US" kern="0" dirty="0">
              <a:solidFill>
                <a:srgbClr val="FCFCFC"/>
              </a:solidFill>
              <a:ea typeface="思源黑体 CN Regular" panose="020B0500000000000000" pitchFamily="34" charset="-122"/>
              <a:cs typeface="+mn-ea"/>
              <a:sym typeface="Arial" panose="020B0604020202020204" pitchFamily="34" charset="0"/>
            </a:endParaRPr>
          </a:p>
        </p:txBody>
      </p:sp>
      <p:sp>
        <p:nvSpPr>
          <p:cNvPr id="38" name="矩形 37"/>
          <p:cNvSpPr/>
          <p:nvPr/>
        </p:nvSpPr>
        <p:spPr>
          <a:xfrm>
            <a:off x="7720757" y="4694336"/>
            <a:ext cx="2824660" cy="381579"/>
          </a:xfrm>
          <a:prstGeom prst="rect">
            <a:avLst/>
          </a:prstGeom>
          <a:noFill/>
        </p:spPr>
        <p:txBody>
          <a:bodyPr wrap="square">
            <a:spAutoFit/>
          </a:bodyPr>
          <a:lstStyle/>
          <a:p>
            <a:pPr algn="just" defTabSz="914400">
              <a:lnSpc>
                <a:spcPct val="110000"/>
              </a:lnSpc>
              <a:defRPr/>
            </a:pPr>
            <a:r>
              <a:rPr lang="zh-CN" altLang="en-US" b="1" dirty="0">
                <a:solidFill>
                  <a:srgbClr val="C00000"/>
                </a:solidFill>
                <a:ea typeface="思源黑体 CN Regular" panose="020B0500000000000000" pitchFamily="34" charset="-122"/>
                <a:cs typeface="+mn-ea"/>
                <a:sym typeface="Arial" panose="020B0604020202020204" pitchFamily="34" charset="0"/>
              </a:rPr>
              <a:t>加强</a:t>
            </a:r>
            <a:r>
              <a:rPr lang="zh-CN" altLang="en-US" dirty="0">
                <a:solidFill>
                  <a:srgbClr val="591300"/>
                </a:solidFill>
                <a:ea typeface="思源黑体 CN Regular" panose="020B0500000000000000" pitchFamily="34" charset="-122"/>
                <a:cs typeface="+mn-ea"/>
                <a:sym typeface="Arial" panose="020B0604020202020204" pitchFamily="34" charset="0"/>
              </a:rPr>
              <a:t>市场供给保障工作</a:t>
            </a:r>
            <a:endParaRPr lang="en-US" altLang="zh-CN" dirty="0">
              <a:solidFill>
                <a:srgbClr val="591300"/>
              </a:solidFill>
              <a:ea typeface="思源黑体 CN Regular" panose="020B0500000000000000" pitchFamily="34" charset="-122"/>
              <a:cs typeface="+mn-ea"/>
              <a:sym typeface="Arial" panose="020B0604020202020204" pitchFamily="34" charset="0"/>
            </a:endParaRPr>
          </a:p>
        </p:txBody>
      </p:sp>
      <p:sp>
        <p:nvSpPr>
          <p:cNvPr id="39" name="PA_圆角矩形 12"/>
          <p:cNvSpPr>
            <a:spLocks noChangeAspect="1"/>
          </p:cNvSpPr>
          <p:nvPr>
            <p:custDataLst>
              <p:tags r:id="rId5"/>
            </p:custDataLst>
          </p:nvPr>
        </p:nvSpPr>
        <p:spPr>
          <a:xfrm>
            <a:off x="7219229" y="5226376"/>
            <a:ext cx="432699" cy="432699"/>
          </a:xfrm>
          <a:prstGeom prst="roundRect">
            <a:avLst>
              <a:gd name="adj" fmla="val 50000"/>
            </a:avLst>
          </a:prstGeom>
          <a:solidFill>
            <a:srgbClr val="C00000"/>
          </a:solidFill>
          <a:ln w="63500" cap="flat" cmpd="sng" algn="ctr">
            <a:solidFill>
              <a:srgbClr val="C00000">
                <a:alpha val="30000"/>
              </a:srgbClr>
            </a:solidFill>
            <a:prstDash val="solid"/>
            <a:miter lim="800000"/>
          </a:ln>
          <a:effectLst/>
        </p:spPr>
        <p:txBody>
          <a:bodyPr rtlCol="0" anchor="ctr"/>
          <a:lstStyle/>
          <a:p>
            <a:pPr algn="ctr">
              <a:defRPr/>
            </a:pPr>
            <a:r>
              <a:rPr lang="en-US" altLang="zh-CN" kern="0" dirty="0">
                <a:solidFill>
                  <a:srgbClr val="FCFCFC"/>
                </a:solidFill>
                <a:ea typeface="思源黑体 CN Regular" panose="020B0500000000000000" pitchFamily="34" charset="-122"/>
                <a:cs typeface="+mn-ea"/>
                <a:sym typeface="Arial" panose="020B0604020202020204" pitchFamily="34" charset="0"/>
              </a:rPr>
              <a:t>5</a:t>
            </a:r>
            <a:endParaRPr lang="zh-CN" altLang="en-US" kern="0" dirty="0">
              <a:solidFill>
                <a:srgbClr val="FCFCFC"/>
              </a:solidFill>
              <a:ea typeface="思源黑体 CN Regular" panose="020B0500000000000000" pitchFamily="34" charset="-122"/>
              <a:cs typeface="+mn-ea"/>
              <a:sym typeface="Arial" panose="020B0604020202020204" pitchFamily="34" charset="0"/>
            </a:endParaRPr>
          </a:p>
        </p:txBody>
      </p:sp>
      <p:sp>
        <p:nvSpPr>
          <p:cNvPr id="40" name="矩形 39"/>
          <p:cNvSpPr/>
          <p:nvPr/>
        </p:nvSpPr>
        <p:spPr>
          <a:xfrm>
            <a:off x="7720757" y="5244209"/>
            <a:ext cx="3238339" cy="381579"/>
          </a:xfrm>
          <a:prstGeom prst="rect">
            <a:avLst/>
          </a:prstGeom>
          <a:noFill/>
        </p:spPr>
        <p:txBody>
          <a:bodyPr wrap="square">
            <a:spAutoFit/>
          </a:bodyPr>
          <a:lstStyle/>
          <a:p>
            <a:pPr algn="just" defTabSz="914400">
              <a:lnSpc>
                <a:spcPct val="110000"/>
              </a:lnSpc>
              <a:defRPr/>
            </a:pPr>
            <a:r>
              <a:rPr lang="zh-CN" altLang="en-US" b="1" dirty="0">
                <a:solidFill>
                  <a:srgbClr val="C00000"/>
                </a:solidFill>
                <a:ea typeface="思源黑体 CN Regular" panose="020B0500000000000000" pitchFamily="34" charset="-122"/>
                <a:cs typeface="+mn-ea"/>
                <a:sym typeface="Arial" panose="020B0604020202020204" pitchFamily="34" charset="0"/>
              </a:rPr>
              <a:t>加强</a:t>
            </a:r>
            <a:r>
              <a:rPr lang="zh-CN" altLang="en-US" dirty="0">
                <a:solidFill>
                  <a:srgbClr val="591300"/>
                </a:solidFill>
                <a:ea typeface="思源黑体 CN Regular" panose="020B0500000000000000" pitchFamily="34" charset="-122"/>
                <a:cs typeface="+mn-ea"/>
                <a:sym typeface="Arial" panose="020B0604020202020204" pitchFamily="34" charset="0"/>
              </a:rPr>
              <a:t>舆论引导工作</a:t>
            </a:r>
            <a:endParaRPr lang="en-US" altLang="zh-CN" dirty="0">
              <a:solidFill>
                <a:srgbClr val="591300"/>
              </a:solidFill>
              <a:ea typeface="思源黑体 CN Regular" panose="020B0500000000000000" pitchFamily="34" charset="-122"/>
              <a:cs typeface="+mn-ea"/>
              <a:sym typeface="Arial" panose="020B0604020202020204" pitchFamily="34" charset="0"/>
            </a:endParaRPr>
          </a:p>
        </p:txBody>
      </p:sp>
      <p:sp>
        <p:nvSpPr>
          <p:cNvPr id="41" name="PA_圆角矩形 12"/>
          <p:cNvSpPr>
            <a:spLocks noChangeAspect="1"/>
          </p:cNvSpPr>
          <p:nvPr>
            <p:custDataLst>
              <p:tags r:id="rId6"/>
            </p:custDataLst>
          </p:nvPr>
        </p:nvSpPr>
        <p:spPr>
          <a:xfrm>
            <a:off x="7219229" y="5770245"/>
            <a:ext cx="432699" cy="432699"/>
          </a:xfrm>
          <a:prstGeom prst="roundRect">
            <a:avLst>
              <a:gd name="adj" fmla="val 50000"/>
            </a:avLst>
          </a:prstGeom>
          <a:solidFill>
            <a:srgbClr val="C00000"/>
          </a:solidFill>
          <a:ln w="63500" cap="flat" cmpd="sng" algn="ctr">
            <a:solidFill>
              <a:srgbClr val="C00000">
                <a:alpha val="30000"/>
              </a:srgbClr>
            </a:solidFill>
            <a:prstDash val="solid"/>
            <a:miter lim="800000"/>
          </a:ln>
          <a:effectLst/>
        </p:spPr>
        <p:txBody>
          <a:bodyPr rtlCol="0" anchor="ctr"/>
          <a:lstStyle/>
          <a:p>
            <a:pPr algn="ctr">
              <a:defRPr/>
            </a:pPr>
            <a:r>
              <a:rPr lang="en-US" altLang="zh-CN" kern="0" dirty="0">
                <a:solidFill>
                  <a:srgbClr val="FCFCFC"/>
                </a:solidFill>
                <a:ea typeface="思源黑体 CN Regular" panose="020B0500000000000000" pitchFamily="34" charset="-122"/>
                <a:cs typeface="+mn-ea"/>
                <a:sym typeface="Arial" panose="020B0604020202020204" pitchFamily="34" charset="0"/>
              </a:rPr>
              <a:t>6</a:t>
            </a:r>
            <a:endParaRPr lang="zh-CN" altLang="en-US" kern="0" dirty="0">
              <a:solidFill>
                <a:srgbClr val="FCFCFC"/>
              </a:solidFill>
              <a:ea typeface="思源黑体 CN Regular" panose="020B0500000000000000" pitchFamily="34" charset="-122"/>
              <a:cs typeface="+mn-ea"/>
              <a:sym typeface="Arial" panose="020B0604020202020204" pitchFamily="34" charset="0"/>
            </a:endParaRPr>
          </a:p>
        </p:txBody>
      </p:sp>
      <p:sp>
        <p:nvSpPr>
          <p:cNvPr id="42" name="矩形 41"/>
          <p:cNvSpPr/>
          <p:nvPr/>
        </p:nvSpPr>
        <p:spPr>
          <a:xfrm>
            <a:off x="7720757" y="5755179"/>
            <a:ext cx="3238339" cy="381579"/>
          </a:xfrm>
          <a:prstGeom prst="rect">
            <a:avLst/>
          </a:prstGeom>
          <a:noFill/>
        </p:spPr>
        <p:txBody>
          <a:bodyPr wrap="square">
            <a:spAutoFit/>
          </a:bodyPr>
          <a:lstStyle/>
          <a:p>
            <a:pPr algn="just" defTabSz="914400">
              <a:lnSpc>
                <a:spcPct val="110000"/>
              </a:lnSpc>
              <a:defRPr/>
            </a:pPr>
            <a:r>
              <a:rPr lang="zh-CN" altLang="en-US" b="1" dirty="0">
                <a:solidFill>
                  <a:srgbClr val="C00000"/>
                </a:solidFill>
                <a:ea typeface="思源黑体 CN Regular" panose="020B0500000000000000" pitchFamily="34" charset="-122"/>
                <a:cs typeface="+mn-ea"/>
                <a:sym typeface="Arial" panose="020B0604020202020204" pitchFamily="34" charset="0"/>
              </a:rPr>
              <a:t>加强</a:t>
            </a:r>
            <a:r>
              <a:rPr lang="zh-CN" altLang="en-US" dirty="0">
                <a:solidFill>
                  <a:srgbClr val="591300"/>
                </a:solidFill>
                <a:ea typeface="思源黑体 CN Regular" panose="020B0500000000000000" pitchFamily="34" charset="-122"/>
                <a:cs typeface="+mn-ea"/>
                <a:sym typeface="Arial" panose="020B0604020202020204" pitchFamily="34" charset="0"/>
              </a:rPr>
              <a:t>社会力量组织动员</a:t>
            </a:r>
            <a:endParaRPr lang="en-US" altLang="zh-CN" dirty="0">
              <a:solidFill>
                <a:srgbClr val="591300"/>
              </a:solidFill>
              <a:ea typeface="思源黑体 CN Regular" panose="020B0500000000000000"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iterate type="lt">
                                    <p:tmPct val="457"/>
                                  </p:iterate>
                                  <p:childTnLst>
                                    <p:set>
                                      <p:cBhvr>
                                        <p:cTn id="6" dur="1" fill="hold">
                                          <p:stCondLst>
                                            <p:cond delay="0"/>
                                          </p:stCondLst>
                                        </p:cTn>
                                        <p:tgtEl>
                                          <p:spTgt spid="6"/>
                                        </p:tgtEl>
                                        <p:attrNameLst>
                                          <p:attrName>style.visibility</p:attrName>
                                        </p:attrNameLst>
                                      </p:cBhvr>
                                      <p:to>
                                        <p:strVal val="visible"/>
                                      </p:to>
                                    </p:set>
                                    <p:anim calcmode="lin" valueType="num">
                                      <p:cBhvr>
                                        <p:cTn id="7" dur="750" fill="hold"/>
                                        <p:tgtEl>
                                          <p:spTgt spid="6"/>
                                        </p:tgtEl>
                                        <p:attrNameLst>
                                          <p:attrName>ppt_w</p:attrName>
                                        </p:attrNameLst>
                                      </p:cBhvr>
                                      <p:tavLst>
                                        <p:tav tm="0">
                                          <p:val>
                                            <p:fltVal val="0"/>
                                          </p:val>
                                        </p:tav>
                                        <p:tav tm="100000">
                                          <p:val>
                                            <p:strVal val="#ppt_w"/>
                                          </p:val>
                                        </p:tav>
                                      </p:tavLst>
                                    </p:anim>
                                    <p:anim calcmode="lin" valueType="num">
                                      <p:cBhvr>
                                        <p:cTn id="8" dur="750" fill="hold"/>
                                        <p:tgtEl>
                                          <p:spTgt spid="6"/>
                                        </p:tgtEl>
                                        <p:attrNameLst>
                                          <p:attrName>ppt_h</p:attrName>
                                        </p:attrNameLst>
                                      </p:cBhvr>
                                      <p:tavLst>
                                        <p:tav tm="0">
                                          <p:val>
                                            <p:fltVal val="0"/>
                                          </p:val>
                                        </p:tav>
                                        <p:tav tm="100000">
                                          <p:val>
                                            <p:strVal val="#ppt_h"/>
                                          </p:val>
                                        </p:tav>
                                      </p:tavLst>
                                    </p:anim>
                                    <p:anim calcmode="lin" valueType="num">
                                      <p:cBhvr>
                                        <p:cTn id="9" dur="750" fill="hold"/>
                                        <p:tgtEl>
                                          <p:spTgt spid="6"/>
                                        </p:tgtEl>
                                        <p:attrNameLst>
                                          <p:attrName>style.rotation</p:attrName>
                                        </p:attrNameLst>
                                      </p:cBhvr>
                                      <p:tavLst>
                                        <p:tav tm="0">
                                          <p:val>
                                            <p:fltVal val="90"/>
                                          </p:val>
                                        </p:tav>
                                        <p:tav tm="100000">
                                          <p:val>
                                            <p:fltVal val="0"/>
                                          </p:val>
                                        </p:tav>
                                      </p:tavLst>
                                    </p:anim>
                                    <p:animEffect transition="in" filter="fade">
                                      <p:cBhvr>
                                        <p:cTn id="10" dur="750"/>
                                        <p:tgtEl>
                                          <p:spTgt spid="6"/>
                                        </p:tgtEl>
                                      </p:cBhvr>
                                    </p:animEffect>
                                  </p:childTnLst>
                                </p:cTn>
                              </p:par>
                            </p:childTnLst>
                          </p:cTn>
                        </p:par>
                        <p:par>
                          <p:cTn id="11" fill="hold">
                            <p:stCondLst>
                              <p:cond delay="0"/>
                            </p:stCondLst>
                            <p:childTnLst>
                              <p:par>
                                <p:cTn id="12" presetID="14" presetClass="entr" presetSubtype="1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randombar(horizontal)">
                                      <p:cBhvr>
                                        <p:cTn id="14" dur="500"/>
                                        <p:tgtEl>
                                          <p:spTgt spid="3"/>
                                        </p:tgtEl>
                                      </p:cBhvr>
                                    </p:animEffect>
                                  </p:childTnLst>
                                </p:cTn>
                              </p:par>
                            </p:childTnLst>
                          </p:cTn>
                        </p:par>
                        <p:par>
                          <p:cTn id="15" fill="hold">
                            <p:stCondLst>
                              <p:cond delay="500"/>
                            </p:stCondLst>
                            <p:childTnLst>
                              <p:par>
                                <p:cTn id="16" presetID="22" presetClass="entr" presetSubtype="4"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par>
                          <p:cTn id="19" fill="hold">
                            <p:stCondLst>
                              <p:cond delay="1000"/>
                            </p:stCondLst>
                            <p:childTnLst>
                              <p:par>
                                <p:cTn id="20" presetID="22" presetClass="entr" presetSubtype="8"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1000"/>
                                        <p:tgtEl>
                                          <p:spTgt spid="2"/>
                                        </p:tgtEl>
                                      </p:cBhvr>
                                    </p:animEffect>
                                  </p:childTnLst>
                                </p:cTn>
                              </p:par>
                            </p:childTnLst>
                          </p:cTn>
                        </p:par>
                        <p:par>
                          <p:cTn id="27" fill="hold">
                            <p:stCondLst>
                              <p:cond delay="2500"/>
                            </p:stCondLst>
                            <p:childTnLst>
                              <p:par>
                                <p:cTn id="28" presetID="14" presetClass="entr" presetSubtype="10" fill="hold" grpId="0"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randombar(horizontal)">
                                      <p:cBhvr>
                                        <p:cTn id="30" dur="500"/>
                                        <p:tgtEl>
                                          <p:spTgt spid="23"/>
                                        </p:tgtEl>
                                      </p:cBhvr>
                                    </p:animEffect>
                                  </p:childTnLst>
                                </p:cTn>
                              </p:par>
                            </p:childTnLst>
                          </p:cTn>
                        </p:par>
                        <p:par>
                          <p:cTn id="31" fill="hold">
                            <p:stCondLst>
                              <p:cond delay="3000"/>
                            </p:stCondLst>
                            <p:childTnLst>
                              <p:par>
                                <p:cTn id="32" presetID="22" presetClass="entr" presetSubtype="4" fill="hold" grpId="0" nodeType="after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down)">
                                      <p:cBhvr>
                                        <p:cTn id="34" dur="500"/>
                                        <p:tgtEl>
                                          <p:spTgt spid="24"/>
                                        </p:tgtEl>
                                      </p:cBhvr>
                                    </p:animEffect>
                                  </p:childTnLst>
                                </p:cTn>
                              </p:par>
                            </p:childTnLst>
                          </p:cTn>
                        </p:par>
                        <p:par>
                          <p:cTn id="35" fill="hold">
                            <p:stCondLst>
                              <p:cond delay="3500"/>
                            </p:stCondLst>
                            <p:childTnLst>
                              <p:par>
                                <p:cTn id="36" presetID="22" presetClass="entr" presetSubtype="8" fill="hold" nodeType="after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ipe(left)">
                                      <p:cBhvr>
                                        <p:cTn id="38" dur="500"/>
                                        <p:tgtEl>
                                          <p:spTgt spid="25"/>
                                        </p:tgtEl>
                                      </p:cBhvr>
                                    </p:animEffect>
                                  </p:childTnLst>
                                </p:cTn>
                              </p:par>
                            </p:childTnLst>
                          </p:cTn>
                        </p:par>
                        <p:par>
                          <p:cTn id="39" fill="hold">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left)">
                                      <p:cBhvr>
                                        <p:cTn id="42" dur="1000"/>
                                        <p:tgtEl>
                                          <p:spTgt spid="22"/>
                                        </p:tgtEl>
                                      </p:cBhvr>
                                    </p:animEffect>
                                  </p:childTnLst>
                                </p:cTn>
                              </p:par>
                            </p:childTnLst>
                          </p:cTn>
                        </p:par>
                        <p:par>
                          <p:cTn id="43" fill="hold">
                            <p:stCondLst>
                              <p:cond delay="5000"/>
                            </p:stCondLst>
                            <p:childTnLst>
                              <p:par>
                                <p:cTn id="44" presetID="14" presetClass="entr" presetSubtype="10" fill="hold" grpId="0" nodeType="after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randombar(horizontal)">
                                      <p:cBhvr>
                                        <p:cTn id="46" dur="500"/>
                                        <p:tgtEl>
                                          <p:spTgt spid="27"/>
                                        </p:tgtEl>
                                      </p:cBhvr>
                                    </p:animEffect>
                                  </p:childTnLst>
                                </p:cTn>
                              </p:par>
                            </p:childTnLst>
                          </p:cTn>
                        </p:par>
                        <p:par>
                          <p:cTn id="47" fill="hold">
                            <p:stCondLst>
                              <p:cond delay="5500"/>
                            </p:stCondLst>
                            <p:childTnLst>
                              <p:par>
                                <p:cTn id="48" presetID="22" presetClass="entr" presetSubtype="4" fill="hold" grpId="0" nodeType="after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wipe(down)">
                                      <p:cBhvr>
                                        <p:cTn id="50" dur="500"/>
                                        <p:tgtEl>
                                          <p:spTgt spid="28"/>
                                        </p:tgtEl>
                                      </p:cBhvr>
                                    </p:animEffect>
                                  </p:childTnLst>
                                </p:cTn>
                              </p:par>
                            </p:childTnLst>
                          </p:cTn>
                        </p:par>
                        <p:par>
                          <p:cTn id="51" fill="hold">
                            <p:stCondLst>
                              <p:cond delay="6000"/>
                            </p:stCondLst>
                            <p:childTnLst>
                              <p:par>
                                <p:cTn id="52" presetID="22" presetClass="entr" presetSubtype="8" fill="hold"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left)">
                                      <p:cBhvr>
                                        <p:cTn id="54" dur="500"/>
                                        <p:tgtEl>
                                          <p:spTgt spid="29"/>
                                        </p:tgtEl>
                                      </p:cBhvr>
                                    </p:animEffect>
                                  </p:childTnLst>
                                </p:cTn>
                              </p:par>
                            </p:childTnLst>
                          </p:cTn>
                        </p:par>
                        <p:par>
                          <p:cTn id="55" fill="hold">
                            <p:stCondLst>
                              <p:cond delay="6500"/>
                            </p:stCondLst>
                            <p:childTnLst>
                              <p:par>
                                <p:cTn id="56" presetID="22" presetClass="entr" presetSubtype="8" fill="hold" grpId="0" nodeType="after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left)">
                                      <p:cBhvr>
                                        <p:cTn id="58" dur="1000"/>
                                        <p:tgtEl>
                                          <p:spTgt spid="26"/>
                                        </p:tgtEl>
                                      </p:cBhvr>
                                    </p:animEffect>
                                  </p:childTnLst>
                                </p:cTn>
                              </p:par>
                              <p:par>
                                <p:cTn id="59" presetID="22" presetClass="entr" presetSubtype="1" fill="hold"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wipe(up)">
                                      <p:cBhvr>
                                        <p:cTn id="61" dur="1000"/>
                                        <p:tgtEl>
                                          <p:spTgt spid="30"/>
                                        </p:tgtEl>
                                      </p:cBhvr>
                                    </p:animEffect>
                                  </p:childTnLst>
                                </p:cTn>
                              </p:par>
                              <p:par>
                                <p:cTn id="62" presetID="23" presetClass="entr" presetSubtype="528" fill="hold" grpId="0" nodeType="withEffect">
                                  <p:stCondLst>
                                    <p:cond delay="0"/>
                                  </p:stCondLst>
                                  <p:childTnLst>
                                    <p:set>
                                      <p:cBhvr>
                                        <p:cTn id="63" dur="1" fill="hold">
                                          <p:stCondLst>
                                            <p:cond delay="0"/>
                                          </p:stCondLst>
                                        </p:cTn>
                                        <p:tgtEl>
                                          <p:spTgt spid="31"/>
                                        </p:tgtEl>
                                        <p:attrNameLst>
                                          <p:attrName>style.visibility</p:attrName>
                                        </p:attrNameLst>
                                      </p:cBhvr>
                                      <p:to>
                                        <p:strVal val="visible"/>
                                      </p:to>
                                    </p:set>
                                    <p:anim calcmode="lin" valueType="num">
                                      <p:cBhvr>
                                        <p:cTn id="64" dur="1000" fill="hold"/>
                                        <p:tgtEl>
                                          <p:spTgt spid="31"/>
                                        </p:tgtEl>
                                        <p:attrNameLst>
                                          <p:attrName>ppt_w</p:attrName>
                                        </p:attrNameLst>
                                      </p:cBhvr>
                                      <p:tavLst>
                                        <p:tav tm="0">
                                          <p:val>
                                            <p:fltVal val="0"/>
                                          </p:val>
                                        </p:tav>
                                        <p:tav tm="100000">
                                          <p:val>
                                            <p:strVal val="#ppt_w"/>
                                          </p:val>
                                        </p:tav>
                                      </p:tavLst>
                                    </p:anim>
                                    <p:anim calcmode="lin" valueType="num">
                                      <p:cBhvr>
                                        <p:cTn id="65" dur="1000" fill="hold"/>
                                        <p:tgtEl>
                                          <p:spTgt spid="31"/>
                                        </p:tgtEl>
                                        <p:attrNameLst>
                                          <p:attrName>ppt_h</p:attrName>
                                        </p:attrNameLst>
                                      </p:cBhvr>
                                      <p:tavLst>
                                        <p:tav tm="0">
                                          <p:val>
                                            <p:fltVal val="0"/>
                                          </p:val>
                                        </p:tav>
                                        <p:tav tm="100000">
                                          <p:val>
                                            <p:strVal val="#ppt_h"/>
                                          </p:val>
                                        </p:tav>
                                      </p:tavLst>
                                    </p:anim>
                                    <p:anim calcmode="lin" valueType="num">
                                      <p:cBhvr>
                                        <p:cTn id="66" dur="1000" fill="hold"/>
                                        <p:tgtEl>
                                          <p:spTgt spid="31"/>
                                        </p:tgtEl>
                                        <p:attrNameLst>
                                          <p:attrName>ppt_x</p:attrName>
                                        </p:attrNameLst>
                                      </p:cBhvr>
                                      <p:tavLst>
                                        <p:tav tm="0">
                                          <p:val>
                                            <p:fltVal val="0.5"/>
                                          </p:val>
                                        </p:tav>
                                        <p:tav tm="100000">
                                          <p:val>
                                            <p:strVal val="#ppt_x"/>
                                          </p:val>
                                        </p:tav>
                                      </p:tavLst>
                                    </p:anim>
                                    <p:anim calcmode="lin" valueType="num">
                                      <p:cBhvr>
                                        <p:cTn id="67" dur="1000" fill="hold"/>
                                        <p:tgtEl>
                                          <p:spTgt spid="31"/>
                                        </p:tgtEl>
                                        <p:attrNameLst>
                                          <p:attrName>ppt_y</p:attrName>
                                        </p:attrNameLst>
                                      </p:cBhvr>
                                      <p:tavLst>
                                        <p:tav tm="0">
                                          <p:val>
                                            <p:fltVal val="0.5"/>
                                          </p:val>
                                        </p:tav>
                                        <p:tav tm="100000">
                                          <p:val>
                                            <p:strVal val="#ppt_y"/>
                                          </p:val>
                                        </p:tav>
                                      </p:tavLst>
                                    </p:anim>
                                  </p:childTnLst>
                                </p:cTn>
                              </p:par>
                            </p:childTnLst>
                          </p:cTn>
                        </p:par>
                        <p:par>
                          <p:cTn id="68" fill="hold">
                            <p:stCondLst>
                              <p:cond delay="7500"/>
                            </p:stCondLst>
                            <p:childTnLst>
                              <p:par>
                                <p:cTn id="69" presetID="18" presetClass="entr" presetSubtype="12" fill="hold" grpId="0" nodeType="after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strips(downLeft)">
                                      <p:cBhvr>
                                        <p:cTn id="71" dur="500"/>
                                        <p:tgtEl>
                                          <p:spTgt spid="32"/>
                                        </p:tgtEl>
                                      </p:cBhvr>
                                    </p:animEffect>
                                  </p:childTnLst>
                                </p:cTn>
                              </p:par>
                              <p:par>
                                <p:cTn id="72" presetID="23" presetClass="entr" presetSubtype="528" fill="hold" grpId="0" nodeType="withEffect">
                                  <p:stCondLst>
                                    <p:cond delay="0"/>
                                  </p:stCondLst>
                                  <p:childTnLst>
                                    <p:set>
                                      <p:cBhvr>
                                        <p:cTn id="73" dur="1" fill="hold">
                                          <p:stCondLst>
                                            <p:cond delay="0"/>
                                          </p:stCondLst>
                                        </p:cTn>
                                        <p:tgtEl>
                                          <p:spTgt spid="33"/>
                                        </p:tgtEl>
                                        <p:attrNameLst>
                                          <p:attrName>style.visibility</p:attrName>
                                        </p:attrNameLst>
                                      </p:cBhvr>
                                      <p:to>
                                        <p:strVal val="visible"/>
                                      </p:to>
                                    </p:set>
                                    <p:anim calcmode="lin" valueType="num">
                                      <p:cBhvr>
                                        <p:cTn id="74" dur="1000" fill="hold"/>
                                        <p:tgtEl>
                                          <p:spTgt spid="33"/>
                                        </p:tgtEl>
                                        <p:attrNameLst>
                                          <p:attrName>ppt_w</p:attrName>
                                        </p:attrNameLst>
                                      </p:cBhvr>
                                      <p:tavLst>
                                        <p:tav tm="0">
                                          <p:val>
                                            <p:fltVal val="0"/>
                                          </p:val>
                                        </p:tav>
                                        <p:tav tm="100000">
                                          <p:val>
                                            <p:strVal val="#ppt_w"/>
                                          </p:val>
                                        </p:tav>
                                      </p:tavLst>
                                    </p:anim>
                                    <p:anim calcmode="lin" valueType="num">
                                      <p:cBhvr>
                                        <p:cTn id="75" dur="1000" fill="hold"/>
                                        <p:tgtEl>
                                          <p:spTgt spid="33"/>
                                        </p:tgtEl>
                                        <p:attrNameLst>
                                          <p:attrName>ppt_h</p:attrName>
                                        </p:attrNameLst>
                                      </p:cBhvr>
                                      <p:tavLst>
                                        <p:tav tm="0">
                                          <p:val>
                                            <p:fltVal val="0"/>
                                          </p:val>
                                        </p:tav>
                                        <p:tav tm="100000">
                                          <p:val>
                                            <p:strVal val="#ppt_h"/>
                                          </p:val>
                                        </p:tav>
                                      </p:tavLst>
                                    </p:anim>
                                    <p:anim calcmode="lin" valueType="num">
                                      <p:cBhvr>
                                        <p:cTn id="76" dur="1000" fill="hold"/>
                                        <p:tgtEl>
                                          <p:spTgt spid="33"/>
                                        </p:tgtEl>
                                        <p:attrNameLst>
                                          <p:attrName>ppt_x</p:attrName>
                                        </p:attrNameLst>
                                      </p:cBhvr>
                                      <p:tavLst>
                                        <p:tav tm="0">
                                          <p:val>
                                            <p:fltVal val="0.5"/>
                                          </p:val>
                                        </p:tav>
                                        <p:tav tm="100000">
                                          <p:val>
                                            <p:strVal val="#ppt_x"/>
                                          </p:val>
                                        </p:tav>
                                      </p:tavLst>
                                    </p:anim>
                                    <p:anim calcmode="lin" valueType="num">
                                      <p:cBhvr>
                                        <p:cTn id="77" dur="1000" fill="hold"/>
                                        <p:tgtEl>
                                          <p:spTgt spid="33"/>
                                        </p:tgtEl>
                                        <p:attrNameLst>
                                          <p:attrName>ppt_y</p:attrName>
                                        </p:attrNameLst>
                                      </p:cBhvr>
                                      <p:tavLst>
                                        <p:tav tm="0">
                                          <p:val>
                                            <p:fltVal val="0.5"/>
                                          </p:val>
                                        </p:tav>
                                        <p:tav tm="100000">
                                          <p:val>
                                            <p:strVal val="#ppt_y"/>
                                          </p:val>
                                        </p:tav>
                                      </p:tavLst>
                                    </p:anim>
                                  </p:childTnLst>
                                </p:cTn>
                              </p:par>
                            </p:childTnLst>
                          </p:cTn>
                        </p:par>
                        <p:par>
                          <p:cTn id="78" fill="hold">
                            <p:stCondLst>
                              <p:cond delay="8000"/>
                            </p:stCondLst>
                            <p:childTnLst>
                              <p:par>
                                <p:cTn id="79" presetID="18" presetClass="entr" presetSubtype="12" fill="hold" grpId="0" nodeType="after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strips(downLeft)">
                                      <p:cBhvr>
                                        <p:cTn id="81" dur="500"/>
                                        <p:tgtEl>
                                          <p:spTgt spid="34"/>
                                        </p:tgtEl>
                                      </p:cBhvr>
                                    </p:animEffect>
                                  </p:childTnLst>
                                </p:cTn>
                              </p:par>
                              <p:par>
                                <p:cTn id="82" presetID="23" presetClass="entr" presetSubtype="528" fill="hold" grpId="0" nodeType="withEffect">
                                  <p:stCondLst>
                                    <p:cond delay="0"/>
                                  </p:stCondLst>
                                  <p:childTnLst>
                                    <p:set>
                                      <p:cBhvr>
                                        <p:cTn id="83" dur="1" fill="hold">
                                          <p:stCondLst>
                                            <p:cond delay="0"/>
                                          </p:stCondLst>
                                        </p:cTn>
                                        <p:tgtEl>
                                          <p:spTgt spid="35"/>
                                        </p:tgtEl>
                                        <p:attrNameLst>
                                          <p:attrName>style.visibility</p:attrName>
                                        </p:attrNameLst>
                                      </p:cBhvr>
                                      <p:to>
                                        <p:strVal val="visible"/>
                                      </p:to>
                                    </p:set>
                                    <p:anim calcmode="lin" valueType="num">
                                      <p:cBhvr>
                                        <p:cTn id="84" dur="1000" fill="hold"/>
                                        <p:tgtEl>
                                          <p:spTgt spid="35"/>
                                        </p:tgtEl>
                                        <p:attrNameLst>
                                          <p:attrName>ppt_w</p:attrName>
                                        </p:attrNameLst>
                                      </p:cBhvr>
                                      <p:tavLst>
                                        <p:tav tm="0">
                                          <p:val>
                                            <p:fltVal val="0"/>
                                          </p:val>
                                        </p:tav>
                                        <p:tav tm="100000">
                                          <p:val>
                                            <p:strVal val="#ppt_w"/>
                                          </p:val>
                                        </p:tav>
                                      </p:tavLst>
                                    </p:anim>
                                    <p:anim calcmode="lin" valueType="num">
                                      <p:cBhvr>
                                        <p:cTn id="85" dur="1000" fill="hold"/>
                                        <p:tgtEl>
                                          <p:spTgt spid="35"/>
                                        </p:tgtEl>
                                        <p:attrNameLst>
                                          <p:attrName>ppt_h</p:attrName>
                                        </p:attrNameLst>
                                      </p:cBhvr>
                                      <p:tavLst>
                                        <p:tav tm="0">
                                          <p:val>
                                            <p:fltVal val="0"/>
                                          </p:val>
                                        </p:tav>
                                        <p:tav tm="100000">
                                          <p:val>
                                            <p:strVal val="#ppt_h"/>
                                          </p:val>
                                        </p:tav>
                                      </p:tavLst>
                                    </p:anim>
                                    <p:anim calcmode="lin" valueType="num">
                                      <p:cBhvr>
                                        <p:cTn id="86" dur="1000" fill="hold"/>
                                        <p:tgtEl>
                                          <p:spTgt spid="35"/>
                                        </p:tgtEl>
                                        <p:attrNameLst>
                                          <p:attrName>ppt_x</p:attrName>
                                        </p:attrNameLst>
                                      </p:cBhvr>
                                      <p:tavLst>
                                        <p:tav tm="0">
                                          <p:val>
                                            <p:fltVal val="0.5"/>
                                          </p:val>
                                        </p:tav>
                                        <p:tav tm="100000">
                                          <p:val>
                                            <p:strVal val="#ppt_x"/>
                                          </p:val>
                                        </p:tav>
                                      </p:tavLst>
                                    </p:anim>
                                    <p:anim calcmode="lin" valueType="num">
                                      <p:cBhvr>
                                        <p:cTn id="87" dur="1000" fill="hold"/>
                                        <p:tgtEl>
                                          <p:spTgt spid="35"/>
                                        </p:tgtEl>
                                        <p:attrNameLst>
                                          <p:attrName>ppt_y</p:attrName>
                                        </p:attrNameLst>
                                      </p:cBhvr>
                                      <p:tavLst>
                                        <p:tav tm="0">
                                          <p:val>
                                            <p:fltVal val="0.5"/>
                                          </p:val>
                                        </p:tav>
                                        <p:tav tm="100000">
                                          <p:val>
                                            <p:strVal val="#ppt_y"/>
                                          </p:val>
                                        </p:tav>
                                      </p:tavLst>
                                    </p:anim>
                                  </p:childTnLst>
                                </p:cTn>
                              </p:par>
                            </p:childTnLst>
                          </p:cTn>
                        </p:par>
                        <p:par>
                          <p:cTn id="88" fill="hold">
                            <p:stCondLst>
                              <p:cond delay="8500"/>
                            </p:stCondLst>
                            <p:childTnLst>
                              <p:par>
                                <p:cTn id="89" presetID="18" presetClass="entr" presetSubtype="12" fill="hold" grpId="0" nodeType="afterEffect">
                                  <p:stCondLst>
                                    <p:cond delay="0"/>
                                  </p:stCondLst>
                                  <p:childTnLst>
                                    <p:set>
                                      <p:cBhvr>
                                        <p:cTn id="90" dur="1" fill="hold">
                                          <p:stCondLst>
                                            <p:cond delay="0"/>
                                          </p:stCondLst>
                                        </p:cTn>
                                        <p:tgtEl>
                                          <p:spTgt spid="36"/>
                                        </p:tgtEl>
                                        <p:attrNameLst>
                                          <p:attrName>style.visibility</p:attrName>
                                        </p:attrNameLst>
                                      </p:cBhvr>
                                      <p:to>
                                        <p:strVal val="visible"/>
                                      </p:to>
                                    </p:set>
                                    <p:animEffect transition="in" filter="strips(downLeft)">
                                      <p:cBhvr>
                                        <p:cTn id="91" dur="500"/>
                                        <p:tgtEl>
                                          <p:spTgt spid="36"/>
                                        </p:tgtEl>
                                      </p:cBhvr>
                                    </p:animEffect>
                                  </p:childTnLst>
                                </p:cTn>
                              </p:par>
                              <p:par>
                                <p:cTn id="92" presetID="23" presetClass="entr" presetSubtype="528" fill="hold" grpId="0" nodeType="withEffect">
                                  <p:stCondLst>
                                    <p:cond delay="0"/>
                                  </p:stCondLst>
                                  <p:childTnLst>
                                    <p:set>
                                      <p:cBhvr>
                                        <p:cTn id="93" dur="1" fill="hold">
                                          <p:stCondLst>
                                            <p:cond delay="0"/>
                                          </p:stCondLst>
                                        </p:cTn>
                                        <p:tgtEl>
                                          <p:spTgt spid="37"/>
                                        </p:tgtEl>
                                        <p:attrNameLst>
                                          <p:attrName>style.visibility</p:attrName>
                                        </p:attrNameLst>
                                      </p:cBhvr>
                                      <p:to>
                                        <p:strVal val="visible"/>
                                      </p:to>
                                    </p:set>
                                    <p:anim calcmode="lin" valueType="num">
                                      <p:cBhvr>
                                        <p:cTn id="94" dur="1000" fill="hold"/>
                                        <p:tgtEl>
                                          <p:spTgt spid="37"/>
                                        </p:tgtEl>
                                        <p:attrNameLst>
                                          <p:attrName>ppt_w</p:attrName>
                                        </p:attrNameLst>
                                      </p:cBhvr>
                                      <p:tavLst>
                                        <p:tav tm="0">
                                          <p:val>
                                            <p:fltVal val="0"/>
                                          </p:val>
                                        </p:tav>
                                        <p:tav tm="100000">
                                          <p:val>
                                            <p:strVal val="#ppt_w"/>
                                          </p:val>
                                        </p:tav>
                                      </p:tavLst>
                                    </p:anim>
                                    <p:anim calcmode="lin" valueType="num">
                                      <p:cBhvr>
                                        <p:cTn id="95" dur="1000" fill="hold"/>
                                        <p:tgtEl>
                                          <p:spTgt spid="37"/>
                                        </p:tgtEl>
                                        <p:attrNameLst>
                                          <p:attrName>ppt_h</p:attrName>
                                        </p:attrNameLst>
                                      </p:cBhvr>
                                      <p:tavLst>
                                        <p:tav tm="0">
                                          <p:val>
                                            <p:fltVal val="0"/>
                                          </p:val>
                                        </p:tav>
                                        <p:tav tm="100000">
                                          <p:val>
                                            <p:strVal val="#ppt_h"/>
                                          </p:val>
                                        </p:tav>
                                      </p:tavLst>
                                    </p:anim>
                                    <p:anim calcmode="lin" valueType="num">
                                      <p:cBhvr>
                                        <p:cTn id="96" dur="1000" fill="hold"/>
                                        <p:tgtEl>
                                          <p:spTgt spid="37"/>
                                        </p:tgtEl>
                                        <p:attrNameLst>
                                          <p:attrName>ppt_x</p:attrName>
                                        </p:attrNameLst>
                                      </p:cBhvr>
                                      <p:tavLst>
                                        <p:tav tm="0">
                                          <p:val>
                                            <p:fltVal val="0.5"/>
                                          </p:val>
                                        </p:tav>
                                        <p:tav tm="100000">
                                          <p:val>
                                            <p:strVal val="#ppt_x"/>
                                          </p:val>
                                        </p:tav>
                                      </p:tavLst>
                                    </p:anim>
                                    <p:anim calcmode="lin" valueType="num">
                                      <p:cBhvr>
                                        <p:cTn id="97" dur="1000" fill="hold"/>
                                        <p:tgtEl>
                                          <p:spTgt spid="37"/>
                                        </p:tgtEl>
                                        <p:attrNameLst>
                                          <p:attrName>ppt_y</p:attrName>
                                        </p:attrNameLst>
                                      </p:cBhvr>
                                      <p:tavLst>
                                        <p:tav tm="0">
                                          <p:val>
                                            <p:fltVal val="0.5"/>
                                          </p:val>
                                        </p:tav>
                                        <p:tav tm="100000">
                                          <p:val>
                                            <p:strVal val="#ppt_y"/>
                                          </p:val>
                                        </p:tav>
                                      </p:tavLst>
                                    </p:anim>
                                  </p:childTnLst>
                                </p:cTn>
                              </p:par>
                            </p:childTnLst>
                          </p:cTn>
                        </p:par>
                        <p:par>
                          <p:cTn id="98" fill="hold">
                            <p:stCondLst>
                              <p:cond delay="9000"/>
                            </p:stCondLst>
                            <p:childTnLst>
                              <p:par>
                                <p:cTn id="99" presetID="18" presetClass="entr" presetSubtype="12" fill="hold" grpId="0" nodeType="afterEffect">
                                  <p:stCondLst>
                                    <p:cond delay="0"/>
                                  </p:stCondLst>
                                  <p:childTnLst>
                                    <p:set>
                                      <p:cBhvr>
                                        <p:cTn id="100" dur="1" fill="hold">
                                          <p:stCondLst>
                                            <p:cond delay="0"/>
                                          </p:stCondLst>
                                        </p:cTn>
                                        <p:tgtEl>
                                          <p:spTgt spid="38"/>
                                        </p:tgtEl>
                                        <p:attrNameLst>
                                          <p:attrName>style.visibility</p:attrName>
                                        </p:attrNameLst>
                                      </p:cBhvr>
                                      <p:to>
                                        <p:strVal val="visible"/>
                                      </p:to>
                                    </p:set>
                                    <p:animEffect transition="in" filter="strips(downLeft)">
                                      <p:cBhvr>
                                        <p:cTn id="101" dur="500"/>
                                        <p:tgtEl>
                                          <p:spTgt spid="38"/>
                                        </p:tgtEl>
                                      </p:cBhvr>
                                    </p:animEffect>
                                  </p:childTnLst>
                                </p:cTn>
                              </p:par>
                              <p:par>
                                <p:cTn id="102" presetID="23" presetClass="entr" presetSubtype="528" fill="hold" grpId="0" nodeType="withEffect">
                                  <p:stCondLst>
                                    <p:cond delay="0"/>
                                  </p:stCondLst>
                                  <p:childTnLst>
                                    <p:set>
                                      <p:cBhvr>
                                        <p:cTn id="103" dur="1" fill="hold">
                                          <p:stCondLst>
                                            <p:cond delay="0"/>
                                          </p:stCondLst>
                                        </p:cTn>
                                        <p:tgtEl>
                                          <p:spTgt spid="39"/>
                                        </p:tgtEl>
                                        <p:attrNameLst>
                                          <p:attrName>style.visibility</p:attrName>
                                        </p:attrNameLst>
                                      </p:cBhvr>
                                      <p:to>
                                        <p:strVal val="visible"/>
                                      </p:to>
                                    </p:set>
                                    <p:anim calcmode="lin" valueType="num">
                                      <p:cBhvr>
                                        <p:cTn id="104" dur="1000" fill="hold"/>
                                        <p:tgtEl>
                                          <p:spTgt spid="39"/>
                                        </p:tgtEl>
                                        <p:attrNameLst>
                                          <p:attrName>ppt_w</p:attrName>
                                        </p:attrNameLst>
                                      </p:cBhvr>
                                      <p:tavLst>
                                        <p:tav tm="0">
                                          <p:val>
                                            <p:fltVal val="0"/>
                                          </p:val>
                                        </p:tav>
                                        <p:tav tm="100000">
                                          <p:val>
                                            <p:strVal val="#ppt_w"/>
                                          </p:val>
                                        </p:tav>
                                      </p:tavLst>
                                    </p:anim>
                                    <p:anim calcmode="lin" valueType="num">
                                      <p:cBhvr>
                                        <p:cTn id="105" dur="1000" fill="hold"/>
                                        <p:tgtEl>
                                          <p:spTgt spid="39"/>
                                        </p:tgtEl>
                                        <p:attrNameLst>
                                          <p:attrName>ppt_h</p:attrName>
                                        </p:attrNameLst>
                                      </p:cBhvr>
                                      <p:tavLst>
                                        <p:tav tm="0">
                                          <p:val>
                                            <p:fltVal val="0"/>
                                          </p:val>
                                        </p:tav>
                                        <p:tav tm="100000">
                                          <p:val>
                                            <p:strVal val="#ppt_h"/>
                                          </p:val>
                                        </p:tav>
                                      </p:tavLst>
                                    </p:anim>
                                    <p:anim calcmode="lin" valueType="num">
                                      <p:cBhvr>
                                        <p:cTn id="106" dur="1000" fill="hold"/>
                                        <p:tgtEl>
                                          <p:spTgt spid="39"/>
                                        </p:tgtEl>
                                        <p:attrNameLst>
                                          <p:attrName>ppt_x</p:attrName>
                                        </p:attrNameLst>
                                      </p:cBhvr>
                                      <p:tavLst>
                                        <p:tav tm="0">
                                          <p:val>
                                            <p:fltVal val="0.5"/>
                                          </p:val>
                                        </p:tav>
                                        <p:tav tm="100000">
                                          <p:val>
                                            <p:strVal val="#ppt_x"/>
                                          </p:val>
                                        </p:tav>
                                      </p:tavLst>
                                    </p:anim>
                                    <p:anim calcmode="lin" valueType="num">
                                      <p:cBhvr>
                                        <p:cTn id="107" dur="1000" fill="hold"/>
                                        <p:tgtEl>
                                          <p:spTgt spid="39"/>
                                        </p:tgtEl>
                                        <p:attrNameLst>
                                          <p:attrName>ppt_y</p:attrName>
                                        </p:attrNameLst>
                                      </p:cBhvr>
                                      <p:tavLst>
                                        <p:tav tm="0">
                                          <p:val>
                                            <p:fltVal val="0.5"/>
                                          </p:val>
                                        </p:tav>
                                        <p:tav tm="100000">
                                          <p:val>
                                            <p:strVal val="#ppt_y"/>
                                          </p:val>
                                        </p:tav>
                                      </p:tavLst>
                                    </p:anim>
                                  </p:childTnLst>
                                </p:cTn>
                              </p:par>
                            </p:childTnLst>
                          </p:cTn>
                        </p:par>
                        <p:par>
                          <p:cTn id="108" fill="hold">
                            <p:stCondLst>
                              <p:cond delay="9500"/>
                            </p:stCondLst>
                            <p:childTnLst>
                              <p:par>
                                <p:cTn id="109" presetID="18" presetClass="entr" presetSubtype="12" fill="hold" grpId="0" nodeType="afterEffect">
                                  <p:stCondLst>
                                    <p:cond delay="0"/>
                                  </p:stCondLst>
                                  <p:childTnLst>
                                    <p:set>
                                      <p:cBhvr>
                                        <p:cTn id="110" dur="1" fill="hold">
                                          <p:stCondLst>
                                            <p:cond delay="0"/>
                                          </p:stCondLst>
                                        </p:cTn>
                                        <p:tgtEl>
                                          <p:spTgt spid="40"/>
                                        </p:tgtEl>
                                        <p:attrNameLst>
                                          <p:attrName>style.visibility</p:attrName>
                                        </p:attrNameLst>
                                      </p:cBhvr>
                                      <p:to>
                                        <p:strVal val="visible"/>
                                      </p:to>
                                    </p:set>
                                    <p:animEffect transition="in" filter="strips(downLeft)">
                                      <p:cBhvr>
                                        <p:cTn id="111" dur="500"/>
                                        <p:tgtEl>
                                          <p:spTgt spid="40"/>
                                        </p:tgtEl>
                                      </p:cBhvr>
                                    </p:animEffect>
                                  </p:childTnLst>
                                </p:cTn>
                              </p:par>
                              <p:par>
                                <p:cTn id="112" presetID="23" presetClass="entr" presetSubtype="528" fill="hold" grpId="0" nodeType="withEffect">
                                  <p:stCondLst>
                                    <p:cond delay="0"/>
                                  </p:stCondLst>
                                  <p:childTnLst>
                                    <p:set>
                                      <p:cBhvr>
                                        <p:cTn id="113" dur="1" fill="hold">
                                          <p:stCondLst>
                                            <p:cond delay="0"/>
                                          </p:stCondLst>
                                        </p:cTn>
                                        <p:tgtEl>
                                          <p:spTgt spid="41"/>
                                        </p:tgtEl>
                                        <p:attrNameLst>
                                          <p:attrName>style.visibility</p:attrName>
                                        </p:attrNameLst>
                                      </p:cBhvr>
                                      <p:to>
                                        <p:strVal val="visible"/>
                                      </p:to>
                                    </p:set>
                                    <p:anim calcmode="lin" valueType="num">
                                      <p:cBhvr>
                                        <p:cTn id="114" dur="1000" fill="hold"/>
                                        <p:tgtEl>
                                          <p:spTgt spid="41"/>
                                        </p:tgtEl>
                                        <p:attrNameLst>
                                          <p:attrName>ppt_w</p:attrName>
                                        </p:attrNameLst>
                                      </p:cBhvr>
                                      <p:tavLst>
                                        <p:tav tm="0">
                                          <p:val>
                                            <p:fltVal val="0"/>
                                          </p:val>
                                        </p:tav>
                                        <p:tav tm="100000">
                                          <p:val>
                                            <p:strVal val="#ppt_w"/>
                                          </p:val>
                                        </p:tav>
                                      </p:tavLst>
                                    </p:anim>
                                    <p:anim calcmode="lin" valueType="num">
                                      <p:cBhvr>
                                        <p:cTn id="115" dur="1000" fill="hold"/>
                                        <p:tgtEl>
                                          <p:spTgt spid="41"/>
                                        </p:tgtEl>
                                        <p:attrNameLst>
                                          <p:attrName>ppt_h</p:attrName>
                                        </p:attrNameLst>
                                      </p:cBhvr>
                                      <p:tavLst>
                                        <p:tav tm="0">
                                          <p:val>
                                            <p:fltVal val="0"/>
                                          </p:val>
                                        </p:tav>
                                        <p:tav tm="100000">
                                          <p:val>
                                            <p:strVal val="#ppt_h"/>
                                          </p:val>
                                        </p:tav>
                                      </p:tavLst>
                                    </p:anim>
                                    <p:anim calcmode="lin" valueType="num">
                                      <p:cBhvr>
                                        <p:cTn id="116" dur="1000" fill="hold"/>
                                        <p:tgtEl>
                                          <p:spTgt spid="41"/>
                                        </p:tgtEl>
                                        <p:attrNameLst>
                                          <p:attrName>ppt_x</p:attrName>
                                        </p:attrNameLst>
                                      </p:cBhvr>
                                      <p:tavLst>
                                        <p:tav tm="0">
                                          <p:val>
                                            <p:fltVal val="0.5"/>
                                          </p:val>
                                        </p:tav>
                                        <p:tav tm="100000">
                                          <p:val>
                                            <p:strVal val="#ppt_x"/>
                                          </p:val>
                                        </p:tav>
                                      </p:tavLst>
                                    </p:anim>
                                    <p:anim calcmode="lin" valueType="num">
                                      <p:cBhvr>
                                        <p:cTn id="117" dur="1000" fill="hold"/>
                                        <p:tgtEl>
                                          <p:spTgt spid="41"/>
                                        </p:tgtEl>
                                        <p:attrNameLst>
                                          <p:attrName>ppt_y</p:attrName>
                                        </p:attrNameLst>
                                      </p:cBhvr>
                                      <p:tavLst>
                                        <p:tav tm="0">
                                          <p:val>
                                            <p:fltVal val="0.5"/>
                                          </p:val>
                                        </p:tav>
                                        <p:tav tm="100000">
                                          <p:val>
                                            <p:strVal val="#ppt_y"/>
                                          </p:val>
                                        </p:tav>
                                      </p:tavLst>
                                    </p:anim>
                                  </p:childTnLst>
                                </p:cTn>
                              </p:par>
                            </p:childTnLst>
                          </p:cTn>
                        </p:par>
                        <p:par>
                          <p:cTn id="118" fill="hold">
                            <p:stCondLst>
                              <p:cond delay="10000"/>
                            </p:stCondLst>
                            <p:childTnLst>
                              <p:par>
                                <p:cTn id="119" presetID="18" presetClass="entr" presetSubtype="12" fill="hold" grpId="0" nodeType="afterEffect">
                                  <p:stCondLst>
                                    <p:cond delay="0"/>
                                  </p:stCondLst>
                                  <p:childTnLst>
                                    <p:set>
                                      <p:cBhvr>
                                        <p:cTn id="120" dur="1" fill="hold">
                                          <p:stCondLst>
                                            <p:cond delay="0"/>
                                          </p:stCondLst>
                                        </p:cTn>
                                        <p:tgtEl>
                                          <p:spTgt spid="42"/>
                                        </p:tgtEl>
                                        <p:attrNameLst>
                                          <p:attrName>style.visibility</p:attrName>
                                        </p:attrNameLst>
                                      </p:cBhvr>
                                      <p:to>
                                        <p:strVal val="visible"/>
                                      </p:to>
                                    </p:set>
                                    <p:animEffect transition="in" filter="strips(downLeft)">
                                      <p:cBhvr>
                                        <p:cTn id="12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6" grpId="0" animBg="1"/>
      <p:bldP spid="22" grpId="0"/>
      <p:bldP spid="23" grpId="0" animBg="1"/>
      <p:bldP spid="24" grpId="0" animBg="1"/>
      <p:bldP spid="26" grpId="0"/>
      <p:bldP spid="27" grpId="0" animBg="1"/>
      <p:bldP spid="28" grpId="0" animBg="1"/>
      <p:bldP spid="31" grpId="0" animBg="1"/>
      <p:bldP spid="32" grpId="0"/>
      <p:bldP spid="33" grpId="0" animBg="1"/>
      <p:bldP spid="34" grpId="0"/>
      <p:bldP spid="35" grpId="0" animBg="1"/>
      <p:bldP spid="36" grpId="0"/>
      <p:bldP spid="37" grpId="0" animBg="1"/>
      <p:bldP spid="38" grpId="0"/>
      <p:bldP spid="39" grpId="0" animBg="1"/>
      <p:bldP spid="40" grpId="0"/>
      <p:bldP spid="41" grpId="0" animBg="1"/>
      <p:bldP spid="42"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圆角 12"/>
          <p:cNvSpPr/>
          <p:nvPr/>
        </p:nvSpPr>
        <p:spPr>
          <a:xfrm>
            <a:off x="2104715" y="1716254"/>
            <a:ext cx="7953688" cy="792000"/>
          </a:xfrm>
          <a:prstGeom prst="rect">
            <a:avLst/>
          </a:prstGeom>
          <a:solidFill>
            <a:srgbClr val="C80000"/>
          </a:solidFill>
          <a:ln w="127000" cap="flat" cmpd="sng" algn="ctr">
            <a:solidFill>
              <a:srgbClr val="C80000">
                <a:alpha val="30000"/>
              </a:srgbClr>
            </a:solidFill>
            <a:prstDash val="solid"/>
          </a:ln>
          <a:effectLst/>
        </p:spPr>
        <p:txBody>
          <a:bodyPr wrap="none" lIns="120000" tIns="62400" rIns="120000" bIns="62400" anchor="ctr">
            <a:normAutofit/>
          </a:bodyPr>
          <a:lstStyle/>
          <a:p>
            <a:pPr algn="ctr" defTabSz="1219200">
              <a:defRPr/>
            </a:pPr>
            <a:r>
              <a:rPr lang="zh-CN" altLang="en-US" sz="3600" b="1" kern="0" dirty="0">
                <a:solidFill>
                  <a:prstClr val="white"/>
                </a:solidFill>
                <a:ea typeface="思源黑体 CN Regular" panose="020B0500000000000000" pitchFamily="34" charset="-122"/>
                <a:sym typeface="Arial" panose="020B0604020202020204" pitchFamily="34" charset="0"/>
              </a:rPr>
              <a:t>人民军队怎么干？</a:t>
            </a:r>
            <a:endParaRPr lang="zh-CN" altLang="en-US" sz="3600" b="1" kern="0" dirty="0">
              <a:solidFill>
                <a:prstClr val="white"/>
              </a:solidFill>
              <a:ea typeface="思源黑体 CN Regular" panose="020B0500000000000000" pitchFamily="34" charset="-122"/>
              <a:sym typeface="Arial" panose="020B0604020202020204" pitchFamily="34" charset="0"/>
            </a:endParaRPr>
          </a:p>
        </p:txBody>
      </p:sp>
      <p:grpSp>
        <p:nvGrpSpPr>
          <p:cNvPr id="4" name="组合 3"/>
          <p:cNvGrpSpPr/>
          <p:nvPr/>
        </p:nvGrpSpPr>
        <p:grpSpPr>
          <a:xfrm>
            <a:off x="971975" y="3047872"/>
            <a:ext cx="10429148" cy="0"/>
            <a:chOff x="-465496" y="3225800"/>
            <a:chExt cx="9276881" cy="0"/>
          </a:xfrm>
        </p:grpSpPr>
        <p:cxnSp>
          <p:nvCxnSpPr>
            <p:cNvPr id="11" name="直接连接符 10"/>
            <p:cNvCxnSpPr/>
            <p:nvPr/>
          </p:nvCxnSpPr>
          <p:spPr>
            <a:xfrm>
              <a:off x="-465496" y="3225800"/>
              <a:ext cx="3960000" cy="0"/>
            </a:xfrm>
            <a:prstGeom prst="line">
              <a:avLst/>
            </a:prstGeom>
            <a:noFill/>
            <a:ln w="6350" cap="flat" cmpd="sng" algn="ctr">
              <a:solidFill>
                <a:srgbClr val="C00000"/>
              </a:solidFill>
              <a:prstDash val="solid"/>
              <a:miter lim="800000"/>
            </a:ln>
            <a:effectLst/>
          </p:spPr>
        </p:cxnSp>
        <p:cxnSp>
          <p:nvCxnSpPr>
            <p:cNvPr id="12" name="直接连接符 11"/>
            <p:cNvCxnSpPr/>
            <p:nvPr/>
          </p:nvCxnSpPr>
          <p:spPr>
            <a:xfrm>
              <a:off x="4851385" y="3225800"/>
              <a:ext cx="3960000" cy="0"/>
            </a:xfrm>
            <a:prstGeom prst="line">
              <a:avLst/>
            </a:prstGeom>
            <a:noFill/>
            <a:ln w="6350" cap="flat" cmpd="sng" algn="ctr">
              <a:solidFill>
                <a:srgbClr val="C00000"/>
              </a:solidFill>
              <a:prstDash val="solid"/>
              <a:miter lim="800000"/>
            </a:ln>
            <a:effectLst/>
          </p:spPr>
        </p:cxnSp>
      </p:grpSp>
      <p:cxnSp>
        <p:nvCxnSpPr>
          <p:cNvPr id="14" name="直接连接符 13"/>
          <p:cNvCxnSpPr/>
          <p:nvPr/>
        </p:nvCxnSpPr>
        <p:spPr>
          <a:xfrm>
            <a:off x="4519757" y="3475314"/>
            <a:ext cx="0" cy="3024877"/>
          </a:xfrm>
          <a:prstGeom prst="line">
            <a:avLst/>
          </a:prstGeom>
          <a:noFill/>
          <a:ln w="6350" cap="flat" cmpd="sng" algn="ctr">
            <a:solidFill>
              <a:srgbClr val="FF9500"/>
            </a:solidFill>
            <a:prstDash val="solid"/>
            <a:miter lim="800000"/>
          </a:ln>
          <a:effectLst/>
        </p:spPr>
      </p:cxnSp>
      <p:sp>
        <p:nvSpPr>
          <p:cNvPr id="15" name="PA_圆角矩形 12"/>
          <p:cNvSpPr>
            <a:spLocks noChangeAspect="1"/>
          </p:cNvSpPr>
          <p:nvPr>
            <p:custDataLst>
              <p:tags r:id="rId1"/>
            </p:custDataLst>
          </p:nvPr>
        </p:nvSpPr>
        <p:spPr>
          <a:xfrm>
            <a:off x="4306117" y="3639644"/>
            <a:ext cx="432699" cy="432699"/>
          </a:xfrm>
          <a:prstGeom prst="roundRect">
            <a:avLst>
              <a:gd name="adj" fmla="val 50000"/>
            </a:avLst>
          </a:prstGeom>
          <a:solidFill>
            <a:srgbClr val="C00000"/>
          </a:solidFill>
          <a:ln w="63500" cap="flat" cmpd="sng" algn="ctr">
            <a:solidFill>
              <a:srgbClr val="C00000">
                <a:alpha val="30000"/>
              </a:srgbClr>
            </a:solidFill>
            <a:prstDash val="solid"/>
            <a:miter lim="800000"/>
          </a:ln>
          <a:effectLst/>
        </p:spPr>
        <p:txBody>
          <a:bodyPr rtlCol="0" anchor="ctr"/>
          <a:lstStyle/>
          <a:p>
            <a:pPr algn="ctr">
              <a:defRPr/>
            </a:pPr>
            <a:r>
              <a:rPr lang="en-US" altLang="zh-CN" kern="0" dirty="0">
                <a:solidFill>
                  <a:srgbClr val="FCFCFC"/>
                </a:solidFill>
                <a:ea typeface="思源黑体 CN Regular" panose="020B0500000000000000" pitchFamily="34" charset="-122"/>
                <a:cs typeface="+mn-ea"/>
                <a:sym typeface="Arial" panose="020B0604020202020204" pitchFamily="34" charset="0"/>
              </a:rPr>
              <a:t>1</a:t>
            </a:r>
            <a:endParaRPr lang="zh-CN" altLang="en-US" kern="0" dirty="0">
              <a:solidFill>
                <a:srgbClr val="FCFCFC"/>
              </a:solidFill>
              <a:ea typeface="思源黑体 CN Regular" panose="020B0500000000000000" pitchFamily="34" charset="-122"/>
              <a:cs typeface="+mn-ea"/>
              <a:sym typeface="Arial" panose="020B0604020202020204" pitchFamily="34" charset="0"/>
            </a:endParaRPr>
          </a:p>
        </p:txBody>
      </p:sp>
      <p:sp>
        <p:nvSpPr>
          <p:cNvPr id="16" name="矩形 15"/>
          <p:cNvSpPr/>
          <p:nvPr/>
        </p:nvSpPr>
        <p:spPr>
          <a:xfrm>
            <a:off x="4807645" y="3552986"/>
            <a:ext cx="6267873" cy="634020"/>
          </a:xfrm>
          <a:prstGeom prst="rect">
            <a:avLst/>
          </a:prstGeom>
          <a:noFill/>
        </p:spPr>
        <p:txBody>
          <a:bodyPr wrap="square">
            <a:spAutoFit/>
          </a:bodyPr>
          <a:lstStyle/>
          <a:p>
            <a:pPr algn="just" defTabSz="914400">
              <a:lnSpc>
                <a:spcPct val="110000"/>
              </a:lnSpc>
              <a:defRPr/>
            </a:pPr>
            <a:r>
              <a:rPr lang="zh-CN" altLang="en-US" sz="1600" dirty="0">
                <a:solidFill>
                  <a:srgbClr val="591300"/>
                </a:solidFill>
                <a:ea typeface="思源黑体 CN Regular" panose="020B0500000000000000" pitchFamily="34" charset="-122"/>
                <a:cs typeface="+mn-ea"/>
                <a:sym typeface="Arial" panose="020B0604020202020204" pitchFamily="34" charset="0"/>
              </a:rPr>
              <a:t>全军要在党中央和中央军委统一指挥下，牢记人民军队宗旨，闻令而动，勇挑重担，敢打硬仗，积极支援地方疫情防控。</a:t>
            </a:r>
            <a:endParaRPr lang="en-US" altLang="zh-CN" sz="1600" dirty="0">
              <a:solidFill>
                <a:srgbClr val="591300"/>
              </a:solidFill>
              <a:ea typeface="思源黑体 CN Regular" panose="020B0500000000000000" pitchFamily="34" charset="-122"/>
              <a:cs typeface="+mn-ea"/>
              <a:sym typeface="Arial" panose="020B0604020202020204" pitchFamily="34" charset="0"/>
            </a:endParaRPr>
          </a:p>
        </p:txBody>
      </p:sp>
      <p:sp>
        <p:nvSpPr>
          <p:cNvPr id="17" name="PA_圆角矩形 12"/>
          <p:cNvSpPr>
            <a:spLocks noChangeAspect="1"/>
          </p:cNvSpPr>
          <p:nvPr>
            <p:custDataLst>
              <p:tags r:id="rId2"/>
            </p:custDataLst>
          </p:nvPr>
        </p:nvSpPr>
        <p:spPr>
          <a:xfrm>
            <a:off x="4306117" y="4667950"/>
            <a:ext cx="432699" cy="432699"/>
          </a:xfrm>
          <a:prstGeom prst="roundRect">
            <a:avLst>
              <a:gd name="adj" fmla="val 50000"/>
            </a:avLst>
          </a:prstGeom>
          <a:solidFill>
            <a:srgbClr val="C00000"/>
          </a:solidFill>
          <a:ln w="63500" cap="flat" cmpd="sng" algn="ctr">
            <a:solidFill>
              <a:srgbClr val="C00000">
                <a:alpha val="30000"/>
              </a:srgbClr>
            </a:solidFill>
            <a:prstDash val="solid"/>
            <a:miter lim="800000"/>
          </a:ln>
          <a:effectLst/>
        </p:spPr>
        <p:txBody>
          <a:bodyPr rtlCol="0" anchor="ctr"/>
          <a:lstStyle/>
          <a:p>
            <a:pPr algn="ctr">
              <a:defRPr/>
            </a:pPr>
            <a:r>
              <a:rPr lang="en-US" altLang="zh-CN" kern="0" dirty="0">
                <a:solidFill>
                  <a:srgbClr val="FCFCFC"/>
                </a:solidFill>
                <a:ea typeface="思源黑体 CN Regular" panose="020B0500000000000000" pitchFamily="34" charset="-122"/>
                <a:cs typeface="+mn-ea"/>
                <a:sym typeface="Arial" panose="020B0604020202020204" pitchFamily="34" charset="0"/>
              </a:rPr>
              <a:t>2</a:t>
            </a:r>
            <a:endParaRPr lang="zh-CN" altLang="en-US" kern="0" dirty="0">
              <a:solidFill>
                <a:srgbClr val="FCFCFC"/>
              </a:solidFill>
              <a:ea typeface="思源黑体 CN Regular" panose="020B0500000000000000" pitchFamily="34" charset="-122"/>
              <a:cs typeface="+mn-ea"/>
              <a:sym typeface="Arial" panose="020B0604020202020204" pitchFamily="34" charset="0"/>
            </a:endParaRPr>
          </a:p>
        </p:txBody>
      </p:sp>
      <p:sp>
        <p:nvSpPr>
          <p:cNvPr id="18" name="矩形 17"/>
          <p:cNvSpPr/>
          <p:nvPr/>
        </p:nvSpPr>
        <p:spPr>
          <a:xfrm>
            <a:off x="4807645" y="4462473"/>
            <a:ext cx="6267873" cy="830997"/>
          </a:xfrm>
          <a:prstGeom prst="rect">
            <a:avLst/>
          </a:prstGeom>
          <a:noFill/>
        </p:spPr>
        <p:txBody>
          <a:bodyPr wrap="square">
            <a:spAutoFit/>
          </a:bodyPr>
          <a:lstStyle/>
          <a:p>
            <a:pPr algn="just" defTabSz="914400">
              <a:defRPr/>
            </a:pPr>
            <a:r>
              <a:rPr lang="zh-CN" altLang="en-US" sz="1600" dirty="0">
                <a:solidFill>
                  <a:srgbClr val="591300"/>
                </a:solidFill>
                <a:ea typeface="思源黑体 CN Regular" panose="020B0500000000000000" pitchFamily="34" charset="-122"/>
                <a:cs typeface="+mn-ea"/>
                <a:sym typeface="Arial" panose="020B0604020202020204" pitchFamily="34" charset="0"/>
              </a:rPr>
              <a:t>我军承担武汉火神山医院医疗救治任务是党和人民的高度信任，要加强组织领导、密切军地协同、坚持科学施治、搞好自身防护，不负重托，不辱使命。</a:t>
            </a:r>
            <a:endParaRPr lang="en-US" altLang="zh-CN" sz="1600" dirty="0">
              <a:solidFill>
                <a:srgbClr val="591300"/>
              </a:solidFill>
              <a:ea typeface="思源黑体 CN Regular" panose="020B0500000000000000" pitchFamily="34" charset="-122"/>
              <a:cs typeface="+mn-ea"/>
              <a:sym typeface="Arial" panose="020B0604020202020204" pitchFamily="34" charset="0"/>
            </a:endParaRPr>
          </a:p>
        </p:txBody>
      </p:sp>
      <p:sp>
        <p:nvSpPr>
          <p:cNvPr id="19" name="PA_圆角矩形 12"/>
          <p:cNvSpPr>
            <a:spLocks noChangeAspect="1"/>
          </p:cNvSpPr>
          <p:nvPr>
            <p:custDataLst>
              <p:tags r:id="rId3"/>
            </p:custDataLst>
          </p:nvPr>
        </p:nvSpPr>
        <p:spPr>
          <a:xfrm>
            <a:off x="4306117" y="5797871"/>
            <a:ext cx="432699" cy="432699"/>
          </a:xfrm>
          <a:prstGeom prst="roundRect">
            <a:avLst>
              <a:gd name="adj" fmla="val 50000"/>
            </a:avLst>
          </a:prstGeom>
          <a:solidFill>
            <a:srgbClr val="C00000"/>
          </a:solidFill>
          <a:ln w="63500" cap="flat" cmpd="sng" algn="ctr">
            <a:solidFill>
              <a:srgbClr val="C00000">
                <a:alpha val="30000"/>
              </a:srgbClr>
            </a:solidFill>
            <a:prstDash val="solid"/>
            <a:miter lim="800000"/>
          </a:ln>
          <a:effectLst/>
        </p:spPr>
        <p:txBody>
          <a:bodyPr rtlCol="0" anchor="ctr"/>
          <a:lstStyle/>
          <a:p>
            <a:pPr algn="ctr">
              <a:defRPr/>
            </a:pPr>
            <a:r>
              <a:rPr lang="en-US" altLang="zh-CN" kern="0" dirty="0">
                <a:solidFill>
                  <a:srgbClr val="FCFCFC"/>
                </a:solidFill>
                <a:ea typeface="思源黑体 CN Regular" panose="020B0500000000000000" pitchFamily="34" charset="-122"/>
                <a:cs typeface="+mn-ea"/>
                <a:sym typeface="Arial" panose="020B0604020202020204" pitchFamily="34" charset="0"/>
              </a:rPr>
              <a:t>3</a:t>
            </a:r>
            <a:endParaRPr lang="zh-CN" altLang="en-US" kern="0" dirty="0">
              <a:solidFill>
                <a:srgbClr val="FCFCFC"/>
              </a:solidFill>
              <a:ea typeface="思源黑体 CN Regular" panose="020B0500000000000000" pitchFamily="34" charset="-122"/>
              <a:cs typeface="+mn-ea"/>
              <a:sym typeface="Arial" panose="020B0604020202020204" pitchFamily="34" charset="0"/>
            </a:endParaRPr>
          </a:p>
        </p:txBody>
      </p:sp>
      <p:sp>
        <p:nvSpPr>
          <p:cNvPr id="20" name="矩形 19"/>
          <p:cNvSpPr/>
          <p:nvPr/>
        </p:nvSpPr>
        <p:spPr>
          <a:xfrm>
            <a:off x="4805787" y="5748302"/>
            <a:ext cx="6237073" cy="584775"/>
          </a:xfrm>
          <a:prstGeom prst="rect">
            <a:avLst/>
          </a:prstGeom>
          <a:noFill/>
        </p:spPr>
        <p:txBody>
          <a:bodyPr wrap="square">
            <a:spAutoFit/>
          </a:bodyPr>
          <a:lstStyle/>
          <a:p>
            <a:pPr algn="just" defTabSz="914400">
              <a:defRPr/>
            </a:pPr>
            <a:r>
              <a:rPr lang="zh-CN" altLang="en-US" sz="1600" dirty="0">
                <a:solidFill>
                  <a:srgbClr val="591300"/>
                </a:solidFill>
                <a:ea typeface="思源黑体 CN Regular" panose="020B0500000000000000" pitchFamily="34" charset="-122"/>
                <a:cs typeface="+mn-ea"/>
                <a:sym typeface="Arial" panose="020B0604020202020204" pitchFamily="34" charset="0"/>
              </a:rPr>
              <a:t>我军有关医院要全力做好患者收治工作，科研机构要加紧开展科研攻关，积极为打赢疫情防控阻击战作出贡献。</a:t>
            </a:r>
            <a:endParaRPr lang="en-US" altLang="zh-CN" sz="1600" dirty="0">
              <a:solidFill>
                <a:srgbClr val="591300"/>
              </a:solidFill>
              <a:ea typeface="思源黑体 CN Regular" panose="020B0500000000000000" pitchFamily="34" charset="-122"/>
              <a:cs typeface="+mn-ea"/>
              <a:sym typeface="Arial" panose="020B0604020202020204" pitchFamily="34" charset="0"/>
            </a:endParaRPr>
          </a:p>
        </p:txBody>
      </p:sp>
      <p:pic>
        <p:nvPicPr>
          <p:cNvPr id="22" name="图片 21"/>
          <p:cNvPicPr>
            <a:picLocks noChangeAspect="1"/>
          </p:cNvPicPr>
          <p:nvPr/>
        </p:nvPicPr>
        <p:blipFill>
          <a:blip r:embed="rId4" cstate="screen"/>
          <a:stretch>
            <a:fillRect/>
          </a:stretch>
        </p:blipFill>
        <p:spPr>
          <a:xfrm>
            <a:off x="0" y="3869996"/>
            <a:ext cx="3951086" cy="3093303"/>
          </a:xfrm>
          <a:prstGeom prst="rect">
            <a:avLst/>
          </a:prstGeom>
        </p:spPr>
      </p:pic>
      <p:pic>
        <p:nvPicPr>
          <p:cNvPr id="21" name="图片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93113" y="2485963"/>
            <a:ext cx="1186873" cy="11868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500" fill="hold"/>
                                        <p:tgtEl>
                                          <p:spTgt spid="2"/>
                                        </p:tgtEl>
                                        <p:attrNameLst>
                                          <p:attrName>ppt_w</p:attrName>
                                        </p:attrNameLst>
                                      </p:cBhvr>
                                      <p:tavLst>
                                        <p:tav tm="0">
                                          <p:val>
                                            <p:fltVal val="0"/>
                                          </p:val>
                                        </p:tav>
                                        <p:tav tm="100000">
                                          <p:val>
                                            <p:strVal val="#ppt_w"/>
                                          </p:val>
                                        </p:tav>
                                      </p:tavLst>
                                    </p:anim>
                                    <p:anim calcmode="lin" valueType="num">
                                      <p:cBhvr>
                                        <p:cTn id="8" dur="1500" fill="hold"/>
                                        <p:tgtEl>
                                          <p:spTgt spid="2"/>
                                        </p:tgtEl>
                                        <p:attrNameLst>
                                          <p:attrName>ppt_h</p:attrName>
                                        </p:attrNameLst>
                                      </p:cBhvr>
                                      <p:tavLst>
                                        <p:tav tm="0">
                                          <p:val>
                                            <p:fltVal val="0"/>
                                          </p:val>
                                        </p:tav>
                                        <p:tav tm="100000">
                                          <p:val>
                                            <p:strVal val="#ppt_h"/>
                                          </p:val>
                                        </p:tav>
                                      </p:tavLst>
                                    </p:anim>
                                    <p:animEffect transition="in" filter="fade">
                                      <p:cBhvr>
                                        <p:cTn id="9" dur="1500"/>
                                        <p:tgtEl>
                                          <p:spTgt spid="2"/>
                                        </p:tgtEl>
                                      </p:cBhvr>
                                    </p:animEffect>
                                  </p:childTnLst>
                                </p:cTn>
                              </p:par>
                              <p:par>
                                <p:cTn id="10" presetID="22" presetClass="entr" presetSubtype="1"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1000"/>
                                        <p:tgtEl>
                                          <p:spTgt spid="14"/>
                                        </p:tgtEl>
                                      </p:cBhvr>
                                    </p:animEffect>
                                  </p:childTnLst>
                                </p:cTn>
                              </p:par>
                              <p:par>
                                <p:cTn id="13" presetID="23" presetClass="entr" presetSubtype="528"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1000" fill="hold"/>
                                        <p:tgtEl>
                                          <p:spTgt spid="15"/>
                                        </p:tgtEl>
                                        <p:attrNameLst>
                                          <p:attrName>ppt_w</p:attrName>
                                        </p:attrNameLst>
                                      </p:cBhvr>
                                      <p:tavLst>
                                        <p:tav tm="0">
                                          <p:val>
                                            <p:fltVal val="0"/>
                                          </p:val>
                                        </p:tav>
                                        <p:tav tm="100000">
                                          <p:val>
                                            <p:strVal val="#ppt_w"/>
                                          </p:val>
                                        </p:tav>
                                      </p:tavLst>
                                    </p:anim>
                                    <p:anim calcmode="lin" valueType="num">
                                      <p:cBhvr>
                                        <p:cTn id="16" dur="1000" fill="hold"/>
                                        <p:tgtEl>
                                          <p:spTgt spid="15"/>
                                        </p:tgtEl>
                                        <p:attrNameLst>
                                          <p:attrName>ppt_h</p:attrName>
                                        </p:attrNameLst>
                                      </p:cBhvr>
                                      <p:tavLst>
                                        <p:tav tm="0">
                                          <p:val>
                                            <p:fltVal val="0"/>
                                          </p:val>
                                        </p:tav>
                                        <p:tav tm="100000">
                                          <p:val>
                                            <p:strVal val="#ppt_h"/>
                                          </p:val>
                                        </p:tav>
                                      </p:tavLst>
                                    </p:anim>
                                    <p:anim calcmode="lin" valueType="num">
                                      <p:cBhvr>
                                        <p:cTn id="17" dur="1000" fill="hold"/>
                                        <p:tgtEl>
                                          <p:spTgt spid="15"/>
                                        </p:tgtEl>
                                        <p:attrNameLst>
                                          <p:attrName>ppt_x</p:attrName>
                                        </p:attrNameLst>
                                      </p:cBhvr>
                                      <p:tavLst>
                                        <p:tav tm="0">
                                          <p:val>
                                            <p:fltVal val="0.5"/>
                                          </p:val>
                                        </p:tav>
                                        <p:tav tm="100000">
                                          <p:val>
                                            <p:strVal val="#ppt_x"/>
                                          </p:val>
                                        </p:tav>
                                      </p:tavLst>
                                    </p:anim>
                                    <p:anim calcmode="lin" valueType="num">
                                      <p:cBhvr>
                                        <p:cTn id="18" dur="1000" fill="hold"/>
                                        <p:tgtEl>
                                          <p:spTgt spid="15"/>
                                        </p:tgtEl>
                                        <p:attrNameLst>
                                          <p:attrName>ppt_y</p:attrName>
                                        </p:attrNameLst>
                                      </p:cBhvr>
                                      <p:tavLst>
                                        <p:tav tm="0">
                                          <p:val>
                                            <p:fltVal val="0.5"/>
                                          </p:val>
                                        </p:tav>
                                        <p:tav tm="100000">
                                          <p:val>
                                            <p:strVal val="#ppt_y"/>
                                          </p:val>
                                        </p:tav>
                                      </p:tavLst>
                                    </p:anim>
                                  </p:childTnLst>
                                </p:cTn>
                              </p:par>
                            </p:childTnLst>
                          </p:cTn>
                        </p:par>
                        <p:par>
                          <p:cTn id="19" fill="hold">
                            <p:stCondLst>
                              <p:cond delay="1500"/>
                            </p:stCondLst>
                            <p:childTnLst>
                              <p:par>
                                <p:cTn id="20" presetID="18" presetClass="entr" presetSubtype="12"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strips(downLeft)">
                                      <p:cBhvr>
                                        <p:cTn id="22" dur="500"/>
                                        <p:tgtEl>
                                          <p:spTgt spid="16"/>
                                        </p:tgtEl>
                                      </p:cBhvr>
                                    </p:animEffect>
                                  </p:childTnLst>
                                </p:cTn>
                              </p:par>
                              <p:par>
                                <p:cTn id="23" presetID="23" presetClass="entr" presetSubtype="528"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1000" fill="hold"/>
                                        <p:tgtEl>
                                          <p:spTgt spid="17"/>
                                        </p:tgtEl>
                                        <p:attrNameLst>
                                          <p:attrName>ppt_w</p:attrName>
                                        </p:attrNameLst>
                                      </p:cBhvr>
                                      <p:tavLst>
                                        <p:tav tm="0">
                                          <p:val>
                                            <p:fltVal val="0"/>
                                          </p:val>
                                        </p:tav>
                                        <p:tav tm="100000">
                                          <p:val>
                                            <p:strVal val="#ppt_w"/>
                                          </p:val>
                                        </p:tav>
                                      </p:tavLst>
                                    </p:anim>
                                    <p:anim calcmode="lin" valueType="num">
                                      <p:cBhvr>
                                        <p:cTn id="26" dur="1000" fill="hold"/>
                                        <p:tgtEl>
                                          <p:spTgt spid="17"/>
                                        </p:tgtEl>
                                        <p:attrNameLst>
                                          <p:attrName>ppt_h</p:attrName>
                                        </p:attrNameLst>
                                      </p:cBhvr>
                                      <p:tavLst>
                                        <p:tav tm="0">
                                          <p:val>
                                            <p:fltVal val="0"/>
                                          </p:val>
                                        </p:tav>
                                        <p:tav tm="100000">
                                          <p:val>
                                            <p:strVal val="#ppt_h"/>
                                          </p:val>
                                        </p:tav>
                                      </p:tavLst>
                                    </p:anim>
                                    <p:anim calcmode="lin" valueType="num">
                                      <p:cBhvr>
                                        <p:cTn id="27" dur="1000" fill="hold"/>
                                        <p:tgtEl>
                                          <p:spTgt spid="17"/>
                                        </p:tgtEl>
                                        <p:attrNameLst>
                                          <p:attrName>ppt_x</p:attrName>
                                        </p:attrNameLst>
                                      </p:cBhvr>
                                      <p:tavLst>
                                        <p:tav tm="0">
                                          <p:val>
                                            <p:fltVal val="0.5"/>
                                          </p:val>
                                        </p:tav>
                                        <p:tav tm="100000">
                                          <p:val>
                                            <p:strVal val="#ppt_x"/>
                                          </p:val>
                                        </p:tav>
                                      </p:tavLst>
                                    </p:anim>
                                    <p:anim calcmode="lin" valueType="num">
                                      <p:cBhvr>
                                        <p:cTn id="28" dur="1000" fill="hold"/>
                                        <p:tgtEl>
                                          <p:spTgt spid="17"/>
                                        </p:tgtEl>
                                        <p:attrNameLst>
                                          <p:attrName>ppt_y</p:attrName>
                                        </p:attrNameLst>
                                      </p:cBhvr>
                                      <p:tavLst>
                                        <p:tav tm="0">
                                          <p:val>
                                            <p:fltVal val="0.5"/>
                                          </p:val>
                                        </p:tav>
                                        <p:tav tm="100000">
                                          <p:val>
                                            <p:strVal val="#ppt_y"/>
                                          </p:val>
                                        </p:tav>
                                      </p:tavLst>
                                    </p:anim>
                                  </p:childTnLst>
                                </p:cTn>
                              </p:par>
                            </p:childTnLst>
                          </p:cTn>
                        </p:par>
                        <p:par>
                          <p:cTn id="29" fill="hold">
                            <p:stCondLst>
                              <p:cond delay="2000"/>
                            </p:stCondLst>
                            <p:childTnLst>
                              <p:par>
                                <p:cTn id="30" presetID="18" presetClass="entr" presetSubtype="12"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strips(downLeft)">
                                      <p:cBhvr>
                                        <p:cTn id="32" dur="500"/>
                                        <p:tgtEl>
                                          <p:spTgt spid="18"/>
                                        </p:tgtEl>
                                      </p:cBhvr>
                                    </p:animEffect>
                                  </p:childTnLst>
                                </p:cTn>
                              </p:par>
                              <p:par>
                                <p:cTn id="33" presetID="23" presetClass="entr" presetSubtype="528"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p:cTn id="35" dur="1000" fill="hold"/>
                                        <p:tgtEl>
                                          <p:spTgt spid="19"/>
                                        </p:tgtEl>
                                        <p:attrNameLst>
                                          <p:attrName>ppt_w</p:attrName>
                                        </p:attrNameLst>
                                      </p:cBhvr>
                                      <p:tavLst>
                                        <p:tav tm="0">
                                          <p:val>
                                            <p:fltVal val="0"/>
                                          </p:val>
                                        </p:tav>
                                        <p:tav tm="100000">
                                          <p:val>
                                            <p:strVal val="#ppt_w"/>
                                          </p:val>
                                        </p:tav>
                                      </p:tavLst>
                                    </p:anim>
                                    <p:anim calcmode="lin" valueType="num">
                                      <p:cBhvr>
                                        <p:cTn id="36" dur="1000" fill="hold"/>
                                        <p:tgtEl>
                                          <p:spTgt spid="19"/>
                                        </p:tgtEl>
                                        <p:attrNameLst>
                                          <p:attrName>ppt_h</p:attrName>
                                        </p:attrNameLst>
                                      </p:cBhvr>
                                      <p:tavLst>
                                        <p:tav tm="0">
                                          <p:val>
                                            <p:fltVal val="0"/>
                                          </p:val>
                                        </p:tav>
                                        <p:tav tm="100000">
                                          <p:val>
                                            <p:strVal val="#ppt_h"/>
                                          </p:val>
                                        </p:tav>
                                      </p:tavLst>
                                    </p:anim>
                                    <p:anim calcmode="lin" valueType="num">
                                      <p:cBhvr>
                                        <p:cTn id="37" dur="1000" fill="hold"/>
                                        <p:tgtEl>
                                          <p:spTgt spid="19"/>
                                        </p:tgtEl>
                                        <p:attrNameLst>
                                          <p:attrName>ppt_x</p:attrName>
                                        </p:attrNameLst>
                                      </p:cBhvr>
                                      <p:tavLst>
                                        <p:tav tm="0">
                                          <p:val>
                                            <p:fltVal val="0.5"/>
                                          </p:val>
                                        </p:tav>
                                        <p:tav tm="100000">
                                          <p:val>
                                            <p:strVal val="#ppt_x"/>
                                          </p:val>
                                        </p:tav>
                                      </p:tavLst>
                                    </p:anim>
                                    <p:anim calcmode="lin" valueType="num">
                                      <p:cBhvr>
                                        <p:cTn id="38" dur="1000" fill="hold"/>
                                        <p:tgtEl>
                                          <p:spTgt spid="19"/>
                                        </p:tgtEl>
                                        <p:attrNameLst>
                                          <p:attrName>ppt_y</p:attrName>
                                        </p:attrNameLst>
                                      </p:cBhvr>
                                      <p:tavLst>
                                        <p:tav tm="0">
                                          <p:val>
                                            <p:fltVal val="0.5"/>
                                          </p:val>
                                        </p:tav>
                                        <p:tav tm="100000">
                                          <p:val>
                                            <p:strVal val="#ppt_y"/>
                                          </p:val>
                                        </p:tav>
                                      </p:tavLst>
                                    </p:anim>
                                  </p:childTnLst>
                                </p:cTn>
                              </p:par>
                            </p:childTnLst>
                          </p:cTn>
                        </p:par>
                        <p:par>
                          <p:cTn id="39" fill="hold">
                            <p:stCondLst>
                              <p:cond delay="2500"/>
                            </p:stCondLst>
                            <p:childTnLst>
                              <p:par>
                                <p:cTn id="40" presetID="18" presetClass="entr" presetSubtype="12" fill="hold" grpId="0" nodeType="after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strips(downLeft)">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animBg="1"/>
      <p:bldP spid="16" grpId="0"/>
      <p:bldP spid="17" grpId="0" animBg="1"/>
      <p:bldP spid="18" grpId="0"/>
      <p:bldP spid="19" grpId="0" animBg="1"/>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圆角 12"/>
          <p:cNvSpPr/>
          <p:nvPr/>
        </p:nvSpPr>
        <p:spPr>
          <a:xfrm>
            <a:off x="2104715" y="1716254"/>
            <a:ext cx="7953688" cy="792000"/>
          </a:xfrm>
          <a:prstGeom prst="rect">
            <a:avLst/>
          </a:prstGeom>
          <a:solidFill>
            <a:srgbClr val="C80000"/>
          </a:solidFill>
          <a:ln w="127000" cap="flat" cmpd="sng" algn="ctr">
            <a:solidFill>
              <a:srgbClr val="C80000">
                <a:alpha val="30000"/>
              </a:srgbClr>
            </a:solidFill>
            <a:prstDash val="solid"/>
          </a:ln>
          <a:effectLst/>
        </p:spPr>
        <p:txBody>
          <a:bodyPr wrap="none" lIns="120000" tIns="62400" rIns="120000" bIns="62400" anchor="ctr">
            <a:normAutofit/>
          </a:bodyPr>
          <a:lstStyle/>
          <a:p>
            <a:pPr algn="ctr" defTabSz="1219200">
              <a:defRPr/>
            </a:pPr>
            <a:r>
              <a:rPr lang="zh-CN" altLang="en-US" sz="3600" b="1" kern="0" dirty="0">
                <a:solidFill>
                  <a:prstClr val="white"/>
                </a:solidFill>
                <a:ea typeface="思源黑体 CN Regular" panose="020B0500000000000000" pitchFamily="34" charset="-122"/>
                <a:sym typeface="Arial" panose="020B0604020202020204" pitchFamily="34" charset="0"/>
              </a:rPr>
              <a:t>国际合作怎么开展</a:t>
            </a:r>
            <a:r>
              <a:rPr lang="zh-CN" altLang="en-US" sz="3600" b="1" kern="0" dirty="0">
                <a:solidFill>
                  <a:srgbClr val="F8E5BE"/>
                </a:solidFill>
                <a:ea typeface="思源黑体 CN Regular" panose="020B0500000000000000" pitchFamily="34" charset="-122"/>
                <a:sym typeface="Arial" panose="020B0604020202020204" pitchFamily="34" charset="0"/>
              </a:rPr>
              <a:t>？</a:t>
            </a:r>
            <a:endParaRPr lang="zh-CN" altLang="en-US" sz="3600" b="1" kern="0" dirty="0">
              <a:solidFill>
                <a:srgbClr val="F8E5BE"/>
              </a:solidFill>
              <a:ea typeface="思源黑体 CN Regular" panose="020B0500000000000000" pitchFamily="34" charset="-122"/>
              <a:sym typeface="Arial" panose="020B0604020202020204" pitchFamily="34" charset="0"/>
            </a:endParaRPr>
          </a:p>
        </p:txBody>
      </p:sp>
      <p:grpSp>
        <p:nvGrpSpPr>
          <p:cNvPr id="4" name="组合 3"/>
          <p:cNvGrpSpPr/>
          <p:nvPr/>
        </p:nvGrpSpPr>
        <p:grpSpPr>
          <a:xfrm>
            <a:off x="918371" y="2942583"/>
            <a:ext cx="10429148" cy="0"/>
            <a:chOff x="-465496" y="3225800"/>
            <a:chExt cx="9276881" cy="0"/>
          </a:xfrm>
        </p:grpSpPr>
        <p:cxnSp>
          <p:nvCxnSpPr>
            <p:cNvPr id="11" name="直接连接符 10"/>
            <p:cNvCxnSpPr/>
            <p:nvPr/>
          </p:nvCxnSpPr>
          <p:spPr>
            <a:xfrm>
              <a:off x="-465496" y="3225800"/>
              <a:ext cx="3960000" cy="0"/>
            </a:xfrm>
            <a:prstGeom prst="line">
              <a:avLst/>
            </a:prstGeom>
            <a:noFill/>
            <a:ln w="6350" cap="flat" cmpd="sng" algn="ctr">
              <a:solidFill>
                <a:srgbClr val="C00000"/>
              </a:solidFill>
              <a:prstDash val="solid"/>
              <a:miter lim="800000"/>
            </a:ln>
            <a:effectLst/>
          </p:spPr>
        </p:cxnSp>
        <p:cxnSp>
          <p:nvCxnSpPr>
            <p:cNvPr id="12" name="直接连接符 11"/>
            <p:cNvCxnSpPr/>
            <p:nvPr/>
          </p:nvCxnSpPr>
          <p:spPr>
            <a:xfrm>
              <a:off x="4851385" y="3225800"/>
              <a:ext cx="3960000" cy="0"/>
            </a:xfrm>
            <a:prstGeom prst="line">
              <a:avLst/>
            </a:prstGeom>
            <a:noFill/>
            <a:ln w="6350" cap="flat" cmpd="sng" algn="ctr">
              <a:solidFill>
                <a:srgbClr val="C00000"/>
              </a:solidFill>
              <a:prstDash val="solid"/>
              <a:miter lim="800000"/>
            </a:ln>
            <a:effectLst/>
          </p:spPr>
        </p:cxnSp>
      </p:grpSp>
      <p:cxnSp>
        <p:nvCxnSpPr>
          <p:cNvPr id="13" name="直接连接符 12"/>
          <p:cNvCxnSpPr/>
          <p:nvPr/>
        </p:nvCxnSpPr>
        <p:spPr>
          <a:xfrm>
            <a:off x="1402808" y="3202314"/>
            <a:ext cx="0" cy="3305317"/>
          </a:xfrm>
          <a:prstGeom prst="line">
            <a:avLst/>
          </a:prstGeom>
          <a:noFill/>
          <a:ln w="6350" cap="flat" cmpd="sng" algn="ctr">
            <a:solidFill>
              <a:srgbClr val="FF9500"/>
            </a:solidFill>
            <a:prstDash val="solid"/>
            <a:miter lim="800000"/>
          </a:ln>
          <a:effectLst/>
        </p:spPr>
      </p:cxnSp>
      <p:sp>
        <p:nvSpPr>
          <p:cNvPr id="14" name="PA_圆角矩形 12"/>
          <p:cNvSpPr>
            <a:spLocks noChangeAspect="1"/>
          </p:cNvSpPr>
          <p:nvPr>
            <p:custDataLst>
              <p:tags r:id="rId1"/>
            </p:custDataLst>
          </p:nvPr>
        </p:nvSpPr>
        <p:spPr>
          <a:xfrm>
            <a:off x="1189168" y="3525670"/>
            <a:ext cx="432699" cy="432699"/>
          </a:xfrm>
          <a:prstGeom prst="roundRect">
            <a:avLst>
              <a:gd name="adj" fmla="val 50000"/>
            </a:avLst>
          </a:prstGeom>
          <a:solidFill>
            <a:srgbClr val="C00000"/>
          </a:solidFill>
          <a:ln w="63500" cap="flat" cmpd="sng" algn="ctr">
            <a:solidFill>
              <a:srgbClr val="C00000">
                <a:alpha val="30000"/>
              </a:srgbClr>
            </a:solidFill>
            <a:prstDash val="solid"/>
            <a:miter lim="800000"/>
          </a:ln>
          <a:effectLst/>
        </p:spPr>
        <p:txBody>
          <a:bodyPr rtlCol="0" anchor="ctr"/>
          <a:lstStyle/>
          <a:p>
            <a:pPr algn="ctr">
              <a:defRPr/>
            </a:pPr>
            <a:r>
              <a:rPr lang="en-US" altLang="zh-CN" sz="2000" kern="0" dirty="0">
                <a:solidFill>
                  <a:srgbClr val="FCFCFC"/>
                </a:solidFill>
                <a:ea typeface="思源黑体 CN Regular" panose="020B0500000000000000" pitchFamily="34" charset="-122"/>
                <a:cs typeface="+mn-ea"/>
                <a:sym typeface="Arial" panose="020B0604020202020204" pitchFamily="34" charset="0"/>
              </a:rPr>
              <a:t>1</a:t>
            </a:r>
            <a:endParaRPr lang="zh-CN" altLang="en-US" sz="2000" kern="0" dirty="0">
              <a:solidFill>
                <a:srgbClr val="FCFCFC"/>
              </a:solidFill>
              <a:ea typeface="思源黑体 CN Regular" panose="020B0500000000000000" pitchFamily="34" charset="-122"/>
              <a:cs typeface="+mn-ea"/>
              <a:sym typeface="Arial" panose="020B0604020202020204" pitchFamily="34" charset="0"/>
            </a:endParaRPr>
          </a:p>
        </p:txBody>
      </p:sp>
      <p:sp>
        <p:nvSpPr>
          <p:cNvPr id="15" name="矩形 14"/>
          <p:cNvSpPr/>
          <p:nvPr/>
        </p:nvSpPr>
        <p:spPr>
          <a:xfrm>
            <a:off x="1690696" y="3409195"/>
            <a:ext cx="6267873" cy="701731"/>
          </a:xfrm>
          <a:prstGeom prst="rect">
            <a:avLst/>
          </a:prstGeom>
          <a:noFill/>
        </p:spPr>
        <p:txBody>
          <a:bodyPr wrap="square">
            <a:spAutoFit/>
          </a:bodyPr>
          <a:lstStyle/>
          <a:p>
            <a:pPr algn="just" defTabSz="914400">
              <a:lnSpc>
                <a:spcPct val="110000"/>
              </a:lnSpc>
              <a:defRPr/>
            </a:pPr>
            <a:r>
              <a:rPr lang="zh-CN" altLang="en-US" dirty="0">
                <a:solidFill>
                  <a:srgbClr val="591300"/>
                </a:solidFill>
                <a:ea typeface="思源黑体 CN Regular" panose="020B0500000000000000" pitchFamily="34" charset="-122"/>
                <a:cs typeface="+mn-ea"/>
                <a:sym typeface="Arial" panose="020B0604020202020204" pitchFamily="34" charset="0"/>
              </a:rPr>
              <a:t>中国政府始终本着公开、透明、负责任的态度及时向国内外发布疫情信息，积极回应各方关切，加强与国际社会合作。</a:t>
            </a:r>
            <a:endParaRPr lang="en-US" altLang="zh-CN" dirty="0">
              <a:solidFill>
                <a:srgbClr val="591300"/>
              </a:solidFill>
              <a:ea typeface="思源黑体 CN Regular" panose="020B0500000000000000" pitchFamily="34" charset="-122"/>
              <a:cs typeface="+mn-ea"/>
              <a:sym typeface="Arial" panose="020B0604020202020204" pitchFamily="34" charset="0"/>
            </a:endParaRPr>
          </a:p>
        </p:txBody>
      </p:sp>
      <p:sp>
        <p:nvSpPr>
          <p:cNvPr id="16" name="PA_圆角矩形 12"/>
          <p:cNvSpPr>
            <a:spLocks noChangeAspect="1"/>
          </p:cNvSpPr>
          <p:nvPr>
            <p:custDataLst>
              <p:tags r:id="rId2"/>
            </p:custDataLst>
          </p:nvPr>
        </p:nvSpPr>
        <p:spPr>
          <a:xfrm>
            <a:off x="1189168" y="4613610"/>
            <a:ext cx="432699" cy="432699"/>
          </a:xfrm>
          <a:prstGeom prst="roundRect">
            <a:avLst>
              <a:gd name="adj" fmla="val 50000"/>
            </a:avLst>
          </a:prstGeom>
          <a:solidFill>
            <a:srgbClr val="C00000"/>
          </a:solidFill>
          <a:ln w="63500" cap="flat" cmpd="sng" algn="ctr">
            <a:solidFill>
              <a:srgbClr val="C00000">
                <a:alpha val="30000"/>
              </a:srgbClr>
            </a:solidFill>
            <a:prstDash val="solid"/>
            <a:miter lim="800000"/>
          </a:ln>
          <a:effectLst/>
        </p:spPr>
        <p:txBody>
          <a:bodyPr rtlCol="0" anchor="ctr"/>
          <a:lstStyle/>
          <a:p>
            <a:pPr algn="ctr">
              <a:defRPr/>
            </a:pPr>
            <a:r>
              <a:rPr lang="en-US" altLang="zh-CN" sz="2000" kern="0" dirty="0">
                <a:solidFill>
                  <a:srgbClr val="FCFCFC"/>
                </a:solidFill>
                <a:ea typeface="思源黑体 CN Regular" panose="020B0500000000000000" pitchFamily="34" charset="-122"/>
                <a:cs typeface="+mn-ea"/>
                <a:sym typeface="Arial" panose="020B0604020202020204" pitchFamily="34" charset="0"/>
              </a:rPr>
              <a:t>2</a:t>
            </a:r>
            <a:endParaRPr lang="zh-CN" altLang="en-US" sz="2000" kern="0" dirty="0">
              <a:solidFill>
                <a:srgbClr val="FCFCFC"/>
              </a:solidFill>
              <a:ea typeface="思源黑体 CN Regular" panose="020B0500000000000000" pitchFamily="34" charset="-122"/>
              <a:cs typeface="+mn-ea"/>
              <a:sym typeface="Arial" panose="020B0604020202020204" pitchFamily="34" charset="0"/>
            </a:endParaRPr>
          </a:p>
        </p:txBody>
      </p:sp>
      <p:sp>
        <p:nvSpPr>
          <p:cNvPr id="17" name="矩形 16"/>
          <p:cNvSpPr/>
          <p:nvPr/>
        </p:nvSpPr>
        <p:spPr>
          <a:xfrm>
            <a:off x="1690696" y="4259049"/>
            <a:ext cx="6267873" cy="1200329"/>
          </a:xfrm>
          <a:prstGeom prst="rect">
            <a:avLst/>
          </a:prstGeom>
          <a:noFill/>
        </p:spPr>
        <p:txBody>
          <a:bodyPr wrap="square">
            <a:spAutoFit/>
          </a:bodyPr>
          <a:lstStyle/>
          <a:p>
            <a:pPr algn="just" defTabSz="914400">
              <a:defRPr/>
            </a:pPr>
            <a:r>
              <a:rPr lang="zh-CN" altLang="en-US" dirty="0">
                <a:solidFill>
                  <a:srgbClr val="591300"/>
                </a:solidFill>
                <a:ea typeface="思源黑体 CN Regular" panose="020B0500000000000000" pitchFamily="34" charset="-122"/>
                <a:cs typeface="+mn-ea"/>
                <a:sym typeface="Arial" panose="020B0604020202020204" pitchFamily="34" charset="0"/>
              </a:rPr>
              <a:t>世界卫生组织在协调全球卫生事务方面发挥着重要作用，中方高度重视同世界卫生组织的合作。中方欢迎世界卫生组织参与本次疫情防控工作，世界卫生组织专家已赴武汉进行实地考察。</a:t>
            </a:r>
            <a:endParaRPr lang="en-US" altLang="zh-CN" dirty="0">
              <a:solidFill>
                <a:srgbClr val="591300"/>
              </a:solidFill>
              <a:ea typeface="思源黑体 CN Regular" panose="020B0500000000000000" pitchFamily="34" charset="-122"/>
              <a:cs typeface="+mn-ea"/>
              <a:sym typeface="Arial" panose="020B0604020202020204" pitchFamily="34" charset="0"/>
            </a:endParaRPr>
          </a:p>
        </p:txBody>
      </p:sp>
      <p:sp>
        <p:nvSpPr>
          <p:cNvPr id="18" name="PA_圆角矩形 12"/>
          <p:cNvSpPr>
            <a:spLocks noChangeAspect="1"/>
          </p:cNvSpPr>
          <p:nvPr>
            <p:custDataLst>
              <p:tags r:id="rId3"/>
            </p:custDataLst>
          </p:nvPr>
        </p:nvSpPr>
        <p:spPr>
          <a:xfrm>
            <a:off x="1189168" y="5743531"/>
            <a:ext cx="432699" cy="432699"/>
          </a:xfrm>
          <a:prstGeom prst="roundRect">
            <a:avLst>
              <a:gd name="adj" fmla="val 50000"/>
            </a:avLst>
          </a:prstGeom>
          <a:solidFill>
            <a:srgbClr val="C00000"/>
          </a:solidFill>
          <a:ln w="63500" cap="flat" cmpd="sng" algn="ctr">
            <a:solidFill>
              <a:srgbClr val="C00000">
                <a:alpha val="30000"/>
              </a:srgbClr>
            </a:solidFill>
            <a:prstDash val="solid"/>
            <a:miter lim="800000"/>
          </a:ln>
          <a:effectLst/>
        </p:spPr>
        <p:txBody>
          <a:bodyPr rtlCol="0" anchor="ctr"/>
          <a:lstStyle/>
          <a:p>
            <a:pPr algn="ctr">
              <a:defRPr/>
            </a:pPr>
            <a:r>
              <a:rPr lang="en-US" altLang="zh-CN" sz="2000" kern="0" dirty="0">
                <a:solidFill>
                  <a:srgbClr val="FCFCFC"/>
                </a:solidFill>
                <a:ea typeface="思源黑体 CN Regular" panose="020B0500000000000000" pitchFamily="34" charset="-122"/>
                <a:cs typeface="+mn-ea"/>
                <a:sym typeface="Arial" panose="020B0604020202020204" pitchFamily="34" charset="0"/>
              </a:rPr>
              <a:t>3</a:t>
            </a:r>
            <a:endParaRPr lang="zh-CN" altLang="en-US" sz="2000" kern="0" dirty="0">
              <a:solidFill>
                <a:srgbClr val="FCFCFC"/>
              </a:solidFill>
              <a:ea typeface="思源黑体 CN Regular" panose="020B0500000000000000" pitchFamily="34" charset="-122"/>
              <a:cs typeface="+mn-ea"/>
              <a:sym typeface="Arial" panose="020B0604020202020204" pitchFamily="34" charset="0"/>
            </a:endParaRPr>
          </a:p>
        </p:txBody>
      </p:sp>
      <p:sp>
        <p:nvSpPr>
          <p:cNvPr id="19" name="矩形 18"/>
          <p:cNvSpPr/>
          <p:nvPr/>
        </p:nvSpPr>
        <p:spPr>
          <a:xfrm>
            <a:off x="1688838" y="5644141"/>
            <a:ext cx="6237073" cy="646331"/>
          </a:xfrm>
          <a:prstGeom prst="rect">
            <a:avLst/>
          </a:prstGeom>
          <a:noFill/>
        </p:spPr>
        <p:txBody>
          <a:bodyPr wrap="square">
            <a:spAutoFit/>
          </a:bodyPr>
          <a:lstStyle/>
          <a:p>
            <a:pPr algn="just" defTabSz="914400">
              <a:defRPr/>
            </a:pPr>
            <a:r>
              <a:rPr lang="zh-CN" altLang="en-US" dirty="0">
                <a:solidFill>
                  <a:srgbClr val="591300"/>
                </a:solidFill>
                <a:ea typeface="思源黑体 CN Regular" panose="020B0500000000000000" pitchFamily="34" charset="-122"/>
                <a:cs typeface="+mn-ea"/>
                <a:sym typeface="Arial" panose="020B0604020202020204" pitchFamily="34" charset="0"/>
              </a:rPr>
              <a:t>中方愿同世界卫生组织和国际社会一道，共同维护好地区和全球的公共卫生安全。</a:t>
            </a:r>
            <a:endParaRPr lang="en-US" altLang="zh-CN" dirty="0">
              <a:solidFill>
                <a:srgbClr val="591300"/>
              </a:solidFill>
              <a:ea typeface="思源黑体 CN Regular" panose="020B0500000000000000" pitchFamily="34" charset="-122"/>
              <a:cs typeface="+mn-ea"/>
              <a:sym typeface="Arial" panose="020B0604020202020204" pitchFamily="34" charset="0"/>
            </a:endParaRPr>
          </a:p>
        </p:txBody>
      </p:sp>
      <p:pic>
        <p:nvPicPr>
          <p:cNvPr id="21" name="图片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83876" y="2422998"/>
            <a:ext cx="1186873" cy="1186873"/>
          </a:xfrm>
          <a:prstGeom prst="rect">
            <a:avLst/>
          </a:prstGeom>
        </p:spPr>
      </p:pic>
      <p:pic>
        <p:nvPicPr>
          <p:cNvPr id="20" name="图片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27388" y="2508254"/>
            <a:ext cx="3020411" cy="453061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500" fill="hold"/>
                                        <p:tgtEl>
                                          <p:spTgt spid="2"/>
                                        </p:tgtEl>
                                        <p:attrNameLst>
                                          <p:attrName>ppt_w</p:attrName>
                                        </p:attrNameLst>
                                      </p:cBhvr>
                                      <p:tavLst>
                                        <p:tav tm="0">
                                          <p:val>
                                            <p:fltVal val="0"/>
                                          </p:val>
                                        </p:tav>
                                        <p:tav tm="100000">
                                          <p:val>
                                            <p:strVal val="#ppt_w"/>
                                          </p:val>
                                        </p:tav>
                                      </p:tavLst>
                                    </p:anim>
                                    <p:anim calcmode="lin" valueType="num">
                                      <p:cBhvr>
                                        <p:cTn id="8" dur="1500" fill="hold"/>
                                        <p:tgtEl>
                                          <p:spTgt spid="2"/>
                                        </p:tgtEl>
                                        <p:attrNameLst>
                                          <p:attrName>ppt_h</p:attrName>
                                        </p:attrNameLst>
                                      </p:cBhvr>
                                      <p:tavLst>
                                        <p:tav tm="0">
                                          <p:val>
                                            <p:fltVal val="0"/>
                                          </p:val>
                                        </p:tav>
                                        <p:tav tm="100000">
                                          <p:val>
                                            <p:strVal val="#ppt_h"/>
                                          </p:val>
                                        </p:tav>
                                      </p:tavLst>
                                    </p:anim>
                                    <p:animEffect transition="in" filter="fade">
                                      <p:cBhvr>
                                        <p:cTn id="9" dur="1500"/>
                                        <p:tgtEl>
                                          <p:spTgt spid="2"/>
                                        </p:tgtEl>
                                      </p:cBhvr>
                                    </p:animEffect>
                                  </p:childTnLst>
                                </p:cTn>
                              </p:par>
                              <p:par>
                                <p:cTn id="10" presetID="22" presetClass="entr" presetSubtype="1"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1000"/>
                                        <p:tgtEl>
                                          <p:spTgt spid="13"/>
                                        </p:tgtEl>
                                      </p:cBhvr>
                                    </p:animEffect>
                                  </p:childTnLst>
                                </p:cTn>
                              </p:par>
                              <p:par>
                                <p:cTn id="13" presetID="23" presetClass="entr" presetSubtype="528"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1000" fill="hold"/>
                                        <p:tgtEl>
                                          <p:spTgt spid="14"/>
                                        </p:tgtEl>
                                        <p:attrNameLst>
                                          <p:attrName>ppt_w</p:attrName>
                                        </p:attrNameLst>
                                      </p:cBhvr>
                                      <p:tavLst>
                                        <p:tav tm="0">
                                          <p:val>
                                            <p:fltVal val="0"/>
                                          </p:val>
                                        </p:tav>
                                        <p:tav tm="100000">
                                          <p:val>
                                            <p:strVal val="#ppt_w"/>
                                          </p:val>
                                        </p:tav>
                                      </p:tavLst>
                                    </p:anim>
                                    <p:anim calcmode="lin" valueType="num">
                                      <p:cBhvr>
                                        <p:cTn id="16" dur="1000" fill="hold"/>
                                        <p:tgtEl>
                                          <p:spTgt spid="14"/>
                                        </p:tgtEl>
                                        <p:attrNameLst>
                                          <p:attrName>ppt_h</p:attrName>
                                        </p:attrNameLst>
                                      </p:cBhvr>
                                      <p:tavLst>
                                        <p:tav tm="0">
                                          <p:val>
                                            <p:fltVal val="0"/>
                                          </p:val>
                                        </p:tav>
                                        <p:tav tm="100000">
                                          <p:val>
                                            <p:strVal val="#ppt_h"/>
                                          </p:val>
                                        </p:tav>
                                      </p:tavLst>
                                    </p:anim>
                                    <p:anim calcmode="lin" valueType="num">
                                      <p:cBhvr>
                                        <p:cTn id="17" dur="1000" fill="hold"/>
                                        <p:tgtEl>
                                          <p:spTgt spid="14"/>
                                        </p:tgtEl>
                                        <p:attrNameLst>
                                          <p:attrName>ppt_x</p:attrName>
                                        </p:attrNameLst>
                                      </p:cBhvr>
                                      <p:tavLst>
                                        <p:tav tm="0">
                                          <p:val>
                                            <p:fltVal val="0.5"/>
                                          </p:val>
                                        </p:tav>
                                        <p:tav tm="100000">
                                          <p:val>
                                            <p:strVal val="#ppt_x"/>
                                          </p:val>
                                        </p:tav>
                                      </p:tavLst>
                                    </p:anim>
                                    <p:anim calcmode="lin" valueType="num">
                                      <p:cBhvr>
                                        <p:cTn id="18" dur="1000" fill="hold"/>
                                        <p:tgtEl>
                                          <p:spTgt spid="14"/>
                                        </p:tgtEl>
                                        <p:attrNameLst>
                                          <p:attrName>ppt_y</p:attrName>
                                        </p:attrNameLst>
                                      </p:cBhvr>
                                      <p:tavLst>
                                        <p:tav tm="0">
                                          <p:val>
                                            <p:fltVal val="0.5"/>
                                          </p:val>
                                        </p:tav>
                                        <p:tav tm="100000">
                                          <p:val>
                                            <p:strVal val="#ppt_y"/>
                                          </p:val>
                                        </p:tav>
                                      </p:tavLst>
                                    </p:anim>
                                  </p:childTnLst>
                                </p:cTn>
                              </p:par>
                            </p:childTnLst>
                          </p:cTn>
                        </p:par>
                        <p:par>
                          <p:cTn id="19" fill="hold">
                            <p:stCondLst>
                              <p:cond delay="1500"/>
                            </p:stCondLst>
                            <p:childTnLst>
                              <p:par>
                                <p:cTn id="20" presetID="18" presetClass="entr" presetSubtype="12"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strips(downLeft)">
                                      <p:cBhvr>
                                        <p:cTn id="22" dur="500"/>
                                        <p:tgtEl>
                                          <p:spTgt spid="15"/>
                                        </p:tgtEl>
                                      </p:cBhvr>
                                    </p:animEffect>
                                  </p:childTnLst>
                                </p:cTn>
                              </p:par>
                              <p:par>
                                <p:cTn id="23" presetID="23" presetClass="entr" presetSubtype="528"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1000" fill="hold"/>
                                        <p:tgtEl>
                                          <p:spTgt spid="16"/>
                                        </p:tgtEl>
                                        <p:attrNameLst>
                                          <p:attrName>ppt_w</p:attrName>
                                        </p:attrNameLst>
                                      </p:cBhvr>
                                      <p:tavLst>
                                        <p:tav tm="0">
                                          <p:val>
                                            <p:fltVal val="0"/>
                                          </p:val>
                                        </p:tav>
                                        <p:tav tm="100000">
                                          <p:val>
                                            <p:strVal val="#ppt_w"/>
                                          </p:val>
                                        </p:tav>
                                      </p:tavLst>
                                    </p:anim>
                                    <p:anim calcmode="lin" valueType="num">
                                      <p:cBhvr>
                                        <p:cTn id="26" dur="1000" fill="hold"/>
                                        <p:tgtEl>
                                          <p:spTgt spid="16"/>
                                        </p:tgtEl>
                                        <p:attrNameLst>
                                          <p:attrName>ppt_h</p:attrName>
                                        </p:attrNameLst>
                                      </p:cBhvr>
                                      <p:tavLst>
                                        <p:tav tm="0">
                                          <p:val>
                                            <p:fltVal val="0"/>
                                          </p:val>
                                        </p:tav>
                                        <p:tav tm="100000">
                                          <p:val>
                                            <p:strVal val="#ppt_h"/>
                                          </p:val>
                                        </p:tav>
                                      </p:tavLst>
                                    </p:anim>
                                    <p:anim calcmode="lin" valueType="num">
                                      <p:cBhvr>
                                        <p:cTn id="27" dur="1000" fill="hold"/>
                                        <p:tgtEl>
                                          <p:spTgt spid="16"/>
                                        </p:tgtEl>
                                        <p:attrNameLst>
                                          <p:attrName>ppt_x</p:attrName>
                                        </p:attrNameLst>
                                      </p:cBhvr>
                                      <p:tavLst>
                                        <p:tav tm="0">
                                          <p:val>
                                            <p:fltVal val="0.5"/>
                                          </p:val>
                                        </p:tav>
                                        <p:tav tm="100000">
                                          <p:val>
                                            <p:strVal val="#ppt_x"/>
                                          </p:val>
                                        </p:tav>
                                      </p:tavLst>
                                    </p:anim>
                                    <p:anim calcmode="lin" valueType="num">
                                      <p:cBhvr>
                                        <p:cTn id="28" dur="1000" fill="hold"/>
                                        <p:tgtEl>
                                          <p:spTgt spid="16"/>
                                        </p:tgtEl>
                                        <p:attrNameLst>
                                          <p:attrName>ppt_y</p:attrName>
                                        </p:attrNameLst>
                                      </p:cBhvr>
                                      <p:tavLst>
                                        <p:tav tm="0">
                                          <p:val>
                                            <p:fltVal val="0.5"/>
                                          </p:val>
                                        </p:tav>
                                        <p:tav tm="100000">
                                          <p:val>
                                            <p:strVal val="#ppt_y"/>
                                          </p:val>
                                        </p:tav>
                                      </p:tavLst>
                                    </p:anim>
                                  </p:childTnLst>
                                </p:cTn>
                              </p:par>
                            </p:childTnLst>
                          </p:cTn>
                        </p:par>
                        <p:par>
                          <p:cTn id="29" fill="hold">
                            <p:stCondLst>
                              <p:cond delay="2000"/>
                            </p:stCondLst>
                            <p:childTnLst>
                              <p:par>
                                <p:cTn id="30" presetID="18" presetClass="entr" presetSubtype="12"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strips(downLeft)">
                                      <p:cBhvr>
                                        <p:cTn id="32" dur="500"/>
                                        <p:tgtEl>
                                          <p:spTgt spid="17"/>
                                        </p:tgtEl>
                                      </p:cBhvr>
                                    </p:animEffect>
                                  </p:childTnLst>
                                </p:cTn>
                              </p:par>
                              <p:par>
                                <p:cTn id="33" presetID="23" presetClass="entr" presetSubtype="528"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p:cTn id="35" dur="1000" fill="hold"/>
                                        <p:tgtEl>
                                          <p:spTgt spid="18"/>
                                        </p:tgtEl>
                                        <p:attrNameLst>
                                          <p:attrName>ppt_w</p:attrName>
                                        </p:attrNameLst>
                                      </p:cBhvr>
                                      <p:tavLst>
                                        <p:tav tm="0">
                                          <p:val>
                                            <p:fltVal val="0"/>
                                          </p:val>
                                        </p:tav>
                                        <p:tav tm="100000">
                                          <p:val>
                                            <p:strVal val="#ppt_w"/>
                                          </p:val>
                                        </p:tav>
                                      </p:tavLst>
                                    </p:anim>
                                    <p:anim calcmode="lin" valueType="num">
                                      <p:cBhvr>
                                        <p:cTn id="36" dur="1000" fill="hold"/>
                                        <p:tgtEl>
                                          <p:spTgt spid="18"/>
                                        </p:tgtEl>
                                        <p:attrNameLst>
                                          <p:attrName>ppt_h</p:attrName>
                                        </p:attrNameLst>
                                      </p:cBhvr>
                                      <p:tavLst>
                                        <p:tav tm="0">
                                          <p:val>
                                            <p:fltVal val="0"/>
                                          </p:val>
                                        </p:tav>
                                        <p:tav tm="100000">
                                          <p:val>
                                            <p:strVal val="#ppt_h"/>
                                          </p:val>
                                        </p:tav>
                                      </p:tavLst>
                                    </p:anim>
                                    <p:anim calcmode="lin" valueType="num">
                                      <p:cBhvr>
                                        <p:cTn id="37" dur="1000" fill="hold"/>
                                        <p:tgtEl>
                                          <p:spTgt spid="18"/>
                                        </p:tgtEl>
                                        <p:attrNameLst>
                                          <p:attrName>ppt_x</p:attrName>
                                        </p:attrNameLst>
                                      </p:cBhvr>
                                      <p:tavLst>
                                        <p:tav tm="0">
                                          <p:val>
                                            <p:fltVal val="0.5"/>
                                          </p:val>
                                        </p:tav>
                                        <p:tav tm="100000">
                                          <p:val>
                                            <p:strVal val="#ppt_x"/>
                                          </p:val>
                                        </p:tav>
                                      </p:tavLst>
                                    </p:anim>
                                    <p:anim calcmode="lin" valueType="num">
                                      <p:cBhvr>
                                        <p:cTn id="38" dur="1000" fill="hold"/>
                                        <p:tgtEl>
                                          <p:spTgt spid="18"/>
                                        </p:tgtEl>
                                        <p:attrNameLst>
                                          <p:attrName>ppt_y</p:attrName>
                                        </p:attrNameLst>
                                      </p:cBhvr>
                                      <p:tavLst>
                                        <p:tav tm="0">
                                          <p:val>
                                            <p:fltVal val="0.5"/>
                                          </p:val>
                                        </p:tav>
                                        <p:tav tm="100000">
                                          <p:val>
                                            <p:strVal val="#ppt_y"/>
                                          </p:val>
                                        </p:tav>
                                      </p:tavLst>
                                    </p:anim>
                                  </p:childTnLst>
                                </p:cTn>
                              </p:par>
                            </p:childTnLst>
                          </p:cTn>
                        </p:par>
                        <p:par>
                          <p:cTn id="39" fill="hold">
                            <p:stCondLst>
                              <p:cond delay="2500"/>
                            </p:stCondLst>
                            <p:childTnLst>
                              <p:par>
                                <p:cTn id="40" presetID="18" presetClass="entr" presetSubtype="12"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strips(downLeft)">
                                      <p:cBhvr>
                                        <p:cTn id="4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animBg="1"/>
      <p:bldP spid="15" grpId="0"/>
      <p:bldP spid="16" grpId="0" animBg="1"/>
      <p:bldP spid="17" grpId="0"/>
      <p:bldP spid="18" grpId="0" animBg="1"/>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6" name="TextBox 5"/>
          <p:cNvSpPr txBox="1"/>
          <p:nvPr/>
        </p:nvSpPr>
        <p:spPr>
          <a:xfrm>
            <a:off x="5117200" y="1728636"/>
            <a:ext cx="2469463" cy="828675"/>
          </a:xfrm>
          <a:prstGeom prst="rect">
            <a:avLst/>
          </a:prstGeom>
          <a:noFill/>
        </p:spPr>
        <p:txBody>
          <a:bodyPr wrap="square" lIns="91404" tIns="45701" rIns="91404" bIns="45701">
            <a:spAutoFit/>
          </a:bodyPr>
          <a:lstStyle/>
          <a:p>
            <a:pPr algn="ctr">
              <a:defRPr/>
            </a:pPr>
            <a:r>
              <a:rPr lang="zh-CN" altLang="en-US" sz="4800" b="1" dirty="0" smtClean="0">
                <a:ln w="6350">
                  <a:noFill/>
                </a:ln>
                <a:solidFill>
                  <a:srgbClr val="C00000"/>
                </a:solidFill>
                <a:latin typeface="Arial" panose="020B0604020202020204" pitchFamily="34" charset="0"/>
                <a:ea typeface="思源黑体 CN Regular" panose="020B0500000000000000" pitchFamily="34" charset="-122"/>
                <a:cs typeface="思源黑体 CN Normal" panose="020B0400000000000000" pitchFamily="34" charset="-122"/>
                <a:sym typeface="Arial" panose="020B0604020202020204" pitchFamily="34" charset="0"/>
              </a:rPr>
              <a:t>第四章</a:t>
            </a:r>
            <a:endParaRPr lang="zh-CN" altLang="en-US" sz="4800" b="1" dirty="0">
              <a:ln w="6350">
                <a:noFill/>
              </a:ln>
              <a:solidFill>
                <a:srgbClr val="C00000"/>
              </a:solidFill>
              <a:latin typeface="Arial" panose="020B0604020202020204" pitchFamily="34" charset="0"/>
              <a:ea typeface="思源黑体 CN Regular" panose="020B0500000000000000" pitchFamily="34" charset="-122"/>
              <a:cs typeface="思源黑体 CN Normal" panose="020B0400000000000000" pitchFamily="34" charset="-122"/>
              <a:sym typeface="Arial" panose="020B0604020202020204" pitchFamily="34" charset="0"/>
            </a:endParaRPr>
          </a:p>
        </p:txBody>
      </p:sp>
      <p:sp>
        <p:nvSpPr>
          <p:cNvPr id="2" name="文本框 1"/>
          <p:cNvSpPr txBox="1"/>
          <p:nvPr/>
        </p:nvSpPr>
        <p:spPr>
          <a:xfrm>
            <a:off x="2684603" y="2742137"/>
            <a:ext cx="7062512" cy="2585285"/>
          </a:xfrm>
          <a:prstGeom prst="rect">
            <a:avLst/>
          </a:prstGeom>
          <a:noFill/>
        </p:spPr>
        <p:txBody>
          <a:bodyPr wrap="square" lIns="91404" tIns="45701" rIns="91404" bIns="45701">
            <a:spAutoFit/>
          </a:bodyPr>
          <a:lstStyle/>
          <a:p>
            <a:pPr algn="dist">
              <a:defRPr/>
            </a:pPr>
            <a:r>
              <a:rPr lang="zh-CN" altLang="en-US" sz="5400" b="1" kern="0" dirty="0">
                <a:solidFill>
                  <a:srgbClr val="C00000"/>
                </a:solidFill>
                <a:latin typeface="思源黑体 CN Bold" panose="020B0800000000000000" pitchFamily="34" charset="-122"/>
                <a:ea typeface="思源黑体 CN Bold" panose="020B0800000000000000" pitchFamily="34" charset="-122"/>
                <a:sym typeface="Arial" panose="020B0604020202020204" pitchFamily="34" charset="0"/>
              </a:rPr>
              <a:t>守初心担</a:t>
            </a:r>
            <a:r>
              <a:rPr lang="zh-CN" altLang="en-US" sz="5400" b="1" kern="0" dirty="0" smtClean="0">
                <a:solidFill>
                  <a:srgbClr val="C00000"/>
                </a:solidFill>
                <a:latin typeface="思源黑体 CN Bold" panose="020B0800000000000000" pitchFamily="34" charset="-122"/>
                <a:ea typeface="思源黑体 CN Bold" panose="020B0800000000000000" pitchFamily="34" charset="-122"/>
                <a:sym typeface="Arial" panose="020B0604020202020204" pitchFamily="34" charset="0"/>
              </a:rPr>
              <a:t>使命打</a:t>
            </a:r>
            <a:r>
              <a:rPr lang="zh-CN" altLang="en-US" sz="5400" b="1" kern="0" dirty="0">
                <a:solidFill>
                  <a:srgbClr val="C00000"/>
                </a:solidFill>
                <a:latin typeface="思源黑体 CN Bold" panose="020B0800000000000000" pitchFamily="34" charset="-122"/>
                <a:ea typeface="思源黑体 CN Bold" panose="020B0800000000000000" pitchFamily="34" charset="-122"/>
                <a:sym typeface="Arial" panose="020B0604020202020204" pitchFamily="34" charset="0"/>
              </a:rPr>
              <a:t>赢疫情防控狙击战</a:t>
            </a:r>
            <a:endParaRPr lang="zh-CN" altLang="en-US" sz="5400" b="1" kern="0" dirty="0">
              <a:solidFill>
                <a:srgbClr val="C00000"/>
              </a:solidFill>
              <a:latin typeface="思源黑体 CN Bold" panose="020B0800000000000000" pitchFamily="34" charset="-122"/>
              <a:ea typeface="思源黑体 CN Bold" panose="020B0800000000000000" pitchFamily="34" charset="-122"/>
              <a:sym typeface="Arial" panose="020B0604020202020204" pitchFamily="34" charset="0"/>
            </a:endParaRPr>
          </a:p>
          <a:p>
            <a:pPr algn="dist">
              <a:defRPr/>
            </a:pPr>
            <a:endParaRPr lang="zh-CN" altLang="en-US" sz="5400" b="1" kern="0" dirty="0">
              <a:solidFill>
                <a:srgbClr val="C00000"/>
              </a:solidFill>
              <a:latin typeface="思源黑体 CN Bold" panose="020B0800000000000000" pitchFamily="34" charset="-122"/>
              <a:ea typeface="思源黑体 CN Bold" panose="020B0800000000000000"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3" name="PA_组合 1"/>
          <p:cNvGrpSpPr/>
          <p:nvPr>
            <p:custDataLst>
              <p:tags r:id="rId2"/>
            </p:custDataLst>
          </p:nvPr>
        </p:nvGrpSpPr>
        <p:grpSpPr>
          <a:xfrm>
            <a:off x="3318023" y="665619"/>
            <a:ext cx="5059531" cy="493395"/>
            <a:chOff x="4207328" y="1075281"/>
            <a:chExt cx="3498518" cy="427368"/>
          </a:xfrm>
        </p:grpSpPr>
        <p:sp>
          <p:nvSpPr>
            <p:cNvPr id="4" name="MH_Number_1"/>
            <p:cNvSpPr/>
            <p:nvPr>
              <p:custDataLst>
                <p:tags r:id="rId3"/>
              </p:custDataLst>
            </p:nvPr>
          </p:nvSpPr>
          <p:spPr>
            <a:xfrm>
              <a:off x="4207328" y="1075281"/>
              <a:ext cx="427658" cy="427368"/>
            </a:xfrm>
            <a:prstGeom prst="roundRect">
              <a:avLst>
                <a:gd name="adj" fmla="val 761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Times New Roman" panose="02020603050405020304" pitchFamily="18" charset="0"/>
                  <a:sym typeface="Arial" panose="020B0604020202020204" pitchFamily="34" charset="0"/>
                </a:rPr>
                <a:t>01</a:t>
              </a:r>
              <a:endParaRPr kumimoji="0" lang="en-US" altLang="zh-CN" sz="2800" b="1"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Times New Roman" panose="02020603050405020304" pitchFamily="18" charset="0"/>
                <a:sym typeface="Arial" panose="020B0604020202020204" pitchFamily="34" charset="0"/>
              </a:endParaRPr>
            </a:p>
          </p:txBody>
        </p:sp>
        <p:sp>
          <p:nvSpPr>
            <p:cNvPr id="18" name="MH_Entry_1"/>
            <p:cNvSpPr/>
            <p:nvPr>
              <p:custDataLst>
                <p:tags r:id="rId4"/>
              </p:custDataLst>
            </p:nvPr>
          </p:nvSpPr>
          <p:spPr>
            <a:xfrm>
              <a:off x="4782596" y="1075281"/>
              <a:ext cx="2923250" cy="427368"/>
            </a:xfrm>
            <a:prstGeom prst="roundRect">
              <a:avLst>
                <a:gd name="adj" fmla="val 912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endParaRPr lang="zh-CN" altLang="en-US" sz="2000" b="1" kern="0"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grpSp>
      <p:grpSp>
        <p:nvGrpSpPr>
          <p:cNvPr id="19" name="PA_组合 4"/>
          <p:cNvGrpSpPr/>
          <p:nvPr>
            <p:custDataLst>
              <p:tags r:id="rId5"/>
            </p:custDataLst>
          </p:nvPr>
        </p:nvGrpSpPr>
        <p:grpSpPr>
          <a:xfrm>
            <a:off x="3298339" y="1406029"/>
            <a:ext cx="5057491" cy="470535"/>
            <a:chOff x="4207328" y="1864280"/>
            <a:chExt cx="3497871" cy="427368"/>
          </a:xfrm>
        </p:grpSpPr>
        <p:sp>
          <p:nvSpPr>
            <p:cNvPr id="21" name="MH_Entry_2"/>
            <p:cNvSpPr/>
            <p:nvPr>
              <p:custDataLst>
                <p:tags r:id="rId6"/>
              </p:custDataLst>
            </p:nvPr>
          </p:nvSpPr>
          <p:spPr>
            <a:xfrm>
              <a:off x="4781843" y="1864280"/>
              <a:ext cx="2923356" cy="427368"/>
            </a:xfrm>
            <a:prstGeom prst="roundRect">
              <a:avLst>
                <a:gd name="adj" fmla="val 912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zh-CN" altLang="en-US" sz="2000" b="1" kern="0"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2" name="MH_Number_2"/>
            <p:cNvSpPr/>
            <p:nvPr>
              <p:custDataLst>
                <p:tags r:id="rId7"/>
              </p:custDataLst>
            </p:nvPr>
          </p:nvSpPr>
          <p:spPr>
            <a:xfrm>
              <a:off x="4207328" y="1864280"/>
              <a:ext cx="427658" cy="427368"/>
            </a:xfrm>
            <a:prstGeom prst="roundRect">
              <a:avLst>
                <a:gd name="adj" fmla="val 761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Times New Roman" panose="02020603050405020304" pitchFamily="18" charset="0"/>
                  <a:sym typeface="Arial" panose="020B0604020202020204" pitchFamily="34" charset="0"/>
                </a:rPr>
                <a:t>02</a:t>
              </a:r>
              <a:endParaRPr kumimoji="0" lang="en-US" altLang="zh-CN" sz="2800" b="1"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Times New Roman" panose="02020603050405020304" pitchFamily="18" charset="0"/>
                <a:sym typeface="Arial" panose="020B0604020202020204" pitchFamily="34" charset="0"/>
              </a:endParaRPr>
            </a:p>
          </p:txBody>
        </p:sp>
      </p:grpSp>
      <p:grpSp>
        <p:nvGrpSpPr>
          <p:cNvPr id="8" name="PA_组合 7"/>
          <p:cNvGrpSpPr/>
          <p:nvPr>
            <p:custDataLst>
              <p:tags r:id="rId8"/>
            </p:custDataLst>
          </p:nvPr>
        </p:nvGrpSpPr>
        <p:grpSpPr>
          <a:xfrm>
            <a:off x="3319295" y="2129294"/>
            <a:ext cx="5056857" cy="470535"/>
            <a:chOff x="4207328" y="2653280"/>
            <a:chExt cx="3496574" cy="427368"/>
          </a:xfrm>
        </p:grpSpPr>
        <p:sp>
          <p:nvSpPr>
            <p:cNvPr id="24" name="MH_Entry_3"/>
            <p:cNvSpPr/>
            <p:nvPr>
              <p:custDataLst>
                <p:tags r:id="rId9"/>
              </p:custDataLst>
            </p:nvPr>
          </p:nvSpPr>
          <p:spPr>
            <a:xfrm>
              <a:off x="4782066" y="2653280"/>
              <a:ext cx="2921836" cy="427368"/>
            </a:xfrm>
            <a:prstGeom prst="roundRect">
              <a:avLst>
                <a:gd name="adj" fmla="val 912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lvl="0"/>
              <a:endParaRPr lang="zh-CN" altLang="en-US" sz="2000" b="1" kern="0"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5" name="MH_Number_3"/>
            <p:cNvSpPr/>
            <p:nvPr>
              <p:custDataLst>
                <p:tags r:id="rId10"/>
              </p:custDataLst>
            </p:nvPr>
          </p:nvSpPr>
          <p:spPr>
            <a:xfrm>
              <a:off x="4207328" y="2653280"/>
              <a:ext cx="427658" cy="427368"/>
            </a:xfrm>
            <a:prstGeom prst="roundRect">
              <a:avLst>
                <a:gd name="adj" fmla="val 761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Times New Roman" panose="02020603050405020304" pitchFamily="18" charset="0"/>
                  <a:sym typeface="Arial" panose="020B0604020202020204" pitchFamily="34" charset="0"/>
                </a:rPr>
                <a:t>03</a:t>
              </a:r>
              <a:endParaRPr kumimoji="0" lang="en-US" altLang="zh-CN" sz="2800" b="1"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Times New Roman" panose="02020603050405020304" pitchFamily="18" charset="0"/>
                <a:sym typeface="Arial" panose="020B0604020202020204" pitchFamily="34" charset="0"/>
              </a:endParaRPr>
            </a:p>
          </p:txBody>
        </p:sp>
      </p:grpSp>
      <p:grpSp>
        <p:nvGrpSpPr>
          <p:cNvPr id="26" name="PA_组合 10"/>
          <p:cNvGrpSpPr/>
          <p:nvPr>
            <p:custDataLst>
              <p:tags r:id="rId11"/>
            </p:custDataLst>
          </p:nvPr>
        </p:nvGrpSpPr>
        <p:grpSpPr>
          <a:xfrm>
            <a:off x="3319294" y="2851289"/>
            <a:ext cx="5056221" cy="470535"/>
            <a:chOff x="4207328" y="3442278"/>
            <a:chExt cx="3620536" cy="427368"/>
          </a:xfrm>
        </p:grpSpPr>
        <p:sp>
          <p:nvSpPr>
            <p:cNvPr id="27" name="MH_Entry_4"/>
            <p:cNvSpPr/>
            <p:nvPr>
              <p:custDataLst>
                <p:tags r:id="rId12"/>
              </p:custDataLst>
            </p:nvPr>
          </p:nvSpPr>
          <p:spPr>
            <a:xfrm>
              <a:off x="4782064" y="3442278"/>
              <a:ext cx="3045800" cy="427368"/>
            </a:xfrm>
            <a:prstGeom prst="roundRect">
              <a:avLst>
                <a:gd name="adj" fmla="val 912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lvl="0"/>
              <a:endParaRPr lang="zh-CN" altLang="en-US" sz="2000" b="1" dirty="0">
                <a:solidFill>
                  <a:schemeClr val="bg1"/>
                </a:solidFill>
                <a:latin typeface="Arial" panose="020B0604020202020204" pitchFamily="34" charset="0"/>
                <a:ea typeface="思源黑体 CN Regular" panose="020B0500000000000000" pitchFamily="34" charset="-122"/>
                <a:cs typeface="思源黑体 CN Normal" panose="020B0400000000000000" pitchFamily="34" charset="-122"/>
                <a:sym typeface="Arial" panose="020B0604020202020204" pitchFamily="34" charset="0"/>
              </a:endParaRPr>
            </a:p>
          </p:txBody>
        </p:sp>
        <p:sp>
          <p:nvSpPr>
            <p:cNvPr id="28" name="MH_Number_4"/>
            <p:cNvSpPr/>
            <p:nvPr>
              <p:custDataLst>
                <p:tags r:id="rId13"/>
              </p:custDataLst>
            </p:nvPr>
          </p:nvSpPr>
          <p:spPr>
            <a:xfrm>
              <a:off x="4207328" y="3442278"/>
              <a:ext cx="427658" cy="427368"/>
            </a:xfrm>
            <a:prstGeom prst="roundRect">
              <a:avLst>
                <a:gd name="adj" fmla="val 761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Times New Roman" panose="02020603050405020304" pitchFamily="18" charset="0"/>
                  <a:sym typeface="Arial" panose="020B0604020202020204" pitchFamily="34" charset="0"/>
                </a:rPr>
                <a:t>04</a:t>
              </a:r>
              <a:endParaRPr kumimoji="0" lang="en-US" altLang="zh-CN" sz="2800" b="1"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Times New Roman" panose="02020603050405020304" pitchFamily="18" charset="0"/>
                <a:sym typeface="Arial" panose="020B0604020202020204" pitchFamily="34" charset="0"/>
              </a:endParaRPr>
            </a:p>
          </p:txBody>
        </p:sp>
      </p:grpSp>
      <p:sp>
        <p:nvSpPr>
          <p:cNvPr id="9" name="文本框 8"/>
          <p:cNvSpPr txBox="1"/>
          <p:nvPr/>
        </p:nvSpPr>
        <p:spPr>
          <a:xfrm>
            <a:off x="289936" y="297643"/>
            <a:ext cx="2114550" cy="1107996"/>
          </a:xfrm>
          <a:prstGeom prst="rect">
            <a:avLst/>
          </a:prstGeom>
          <a:noFill/>
        </p:spPr>
        <p:txBody>
          <a:bodyPr wrap="square" rtlCol="0">
            <a:spAutoFit/>
          </a:bodyPr>
          <a:lstStyle/>
          <a:p>
            <a:pPr algn="dist"/>
            <a:r>
              <a:rPr kumimoji="1" lang="zh-CN" altLang="en-US" sz="6600" b="1" dirty="0">
                <a:solidFill>
                  <a:srgbClr val="C00000"/>
                </a:solidFill>
                <a:latin typeface="Arial" panose="020B0604020202020204" pitchFamily="34" charset="0"/>
                <a:ea typeface="思源黑体 CN Regular" panose="020B0500000000000000" pitchFamily="34" charset="-122"/>
                <a:sym typeface="Arial" panose="020B0604020202020204" pitchFamily="34" charset="0"/>
              </a:rPr>
              <a:t>目录</a:t>
            </a:r>
            <a:endParaRPr kumimoji="1" lang="zh-CN" altLang="en-US" sz="6600" b="1" dirty="0">
              <a:solidFill>
                <a:srgbClr val="C00000"/>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12" name="文本框 11"/>
          <p:cNvSpPr txBox="1"/>
          <p:nvPr/>
        </p:nvSpPr>
        <p:spPr>
          <a:xfrm>
            <a:off x="290194" y="1406020"/>
            <a:ext cx="2441694" cy="584775"/>
          </a:xfrm>
          <a:prstGeom prst="rect">
            <a:avLst/>
          </a:prstGeom>
          <a:noFill/>
        </p:spPr>
        <p:txBody>
          <a:bodyPr wrap="none" rtlCol="0">
            <a:spAutoFit/>
          </a:bodyPr>
          <a:lstStyle/>
          <a:p>
            <a:r>
              <a:rPr kumimoji="1" lang="en-US" altLang="zh-CN" sz="3200" b="1" dirty="0">
                <a:solidFill>
                  <a:srgbClr val="C00000"/>
                </a:solidFill>
                <a:latin typeface="Arial" panose="020B0604020202020204" pitchFamily="34" charset="0"/>
                <a:ea typeface="思源黑体 CN Regular" panose="020B0500000000000000" pitchFamily="34" charset="-122"/>
                <a:cs typeface="Arial Black" panose="020B0A04020102020204" pitchFamily="34" charset="0"/>
                <a:sym typeface="Arial" panose="020B0604020202020204" pitchFamily="34" charset="0"/>
              </a:rPr>
              <a:t>CONTENTS</a:t>
            </a:r>
            <a:endParaRPr kumimoji="1" lang="zh-CN" altLang="en-US" sz="3200" b="1" dirty="0">
              <a:solidFill>
                <a:srgbClr val="C00000"/>
              </a:solidFill>
              <a:latin typeface="Arial" panose="020B0604020202020204" pitchFamily="34" charset="0"/>
              <a:ea typeface="思源黑体 CN Regular" panose="020B0500000000000000" pitchFamily="34" charset="-122"/>
              <a:cs typeface="Arial Black" panose="020B0A04020102020204" pitchFamily="34" charset="0"/>
              <a:sym typeface="Arial" panose="020B0604020202020204" pitchFamily="34" charset="0"/>
            </a:endParaRPr>
          </a:p>
        </p:txBody>
      </p:sp>
      <p:grpSp>
        <p:nvGrpSpPr>
          <p:cNvPr id="29" name="PA_组合 1"/>
          <p:cNvGrpSpPr/>
          <p:nvPr>
            <p:custDataLst>
              <p:tags r:id="rId14"/>
            </p:custDataLst>
          </p:nvPr>
        </p:nvGrpSpPr>
        <p:grpSpPr>
          <a:xfrm>
            <a:off x="3290083" y="3577094"/>
            <a:ext cx="5059531" cy="493395"/>
            <a:chOff x="4207328" y="1075281"/>
            <a:chExt cx="3498518" cy="427368"/>
          </a:xfrm>
        </p:grpSpPr>
        <p:sp>
          <p:nvSpPr>
            <p:cNvPr id="30" name="MH_Number_1"/>
            <p:cNvSpPr/>
            <p:nvPr>
              <p:custDataLst>
                <p:tags r:id="rId15"/>
              </p:custDataLst>
            </p:nvPr>
          </p:nvSpPr>
          <p:spPr>
            <a:xfrm>
              <a:off x="4207328" y="1075281"/>
              <a:ext cx="427658" cy="427368"/>
            </a:xfrm>
            <a:prstGeom prst="roundRect">
              <a:avLst>
                <a:gd name="adj" fmla="val 761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Times New Roman" panose="02020603050405020304" pitchFamily="18" charset="0"/>
                  <a:sym typeface="Arial" panose="020B0604020202020204" pitchFamily="34" charset="0"/>
                </a:rPr>
                <a:t>05</a:t>
              </a:r>
              <a:endParaRPr kumimoji="0" lang="en-US" altLang="zh-CN" sz="2800" b="1"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Times New Roman" panose="02020603050405020304" pitchFamily="18" charset="0"/>
                <a:sym typeface="Arial" panose="020B0604020202020204" pitchFamily="34" charset="0"/>
              </a:endParaRPr>
            </a:p>
          </p:txBody>
        </p:sp>
        <p:sp>
          <p:nvSpPr>
            <p:cNvPr id="31" name="MH_Entry_1"/>
            <p:cNvSpPr/>
            <p:nvPr>
              <p:custDataLst>
                <p:tags r:id="rId16"/>
              </p:custDataLst>
            </p:nvPr>
          </p:nvSpPr>
          <p:spPr>
            <a:xfrm>
              <a:off x="4782596" y="1075281"/>
              <a:ext cx="2923250" cy="427368"/>
            </a:xfrm>
            <a:prstGeom prst="roundRect">
              <a:avLst>
                <a:gd name="adj" fmla="val 912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endParaRPr lang="zh-CN" altLang="en-US" sz="2000" b="1" kern="0"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grpSp>
      <p:grpSp>
        <p:nvGrpSpPr>
          <p:cNvPr id="32" name="PA_组合 1"/>
          <p:cNvGrpSpPr/>
          <p:nvPr>
            <p:custDataLst>
              <p:tags r:id="rId17"/>
            </p:custDataLst>
          </p:nvPr>
        </p:nvGrpSpPr>
        <p:grpSpPr>
          <a:xfrm>
            <a:off x="3290083" y="4307344"/>
            <a:ext cx="5059531" cy="493395"/>
            <a:chOff x="4207328" y="1075281"/>
            <a:chExt cx="3498518" cy="427368"/>
          </a:xfrm>
        </p:grpSpPr>
        <p:sp>
          <p:nvSpPr>
            <p:cNvPr id="33" name="MH_Number_1"/>
            <p:cNvSpPr/>
            <p:nvPr>
              <p:custDataLst>
                <p:tags r:id="rId18"/>
              </p:custDataLst>
            </p:nvPr>
          </p:nvSpPr>
          <p:spPr>
            <a:xfrm>
              <a:off x="4207328" y="1075281"/>
              <a:ext cx="427658" cy="427368"/>
            </a:xfrm>
            <a:prstGeom prst="roundRect">
              <a:avLst>
                <a:gd name="adj" fmla="val 761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Times New Roman" panose="02020603050405020304" pitchFamily="18" charset="0"/>
                  <a:sym typeface="Arial" panose="020B0604020202020204" pitchFamily="34" charset="0"/>
                </a:rPr>
                <a:t>06</a:t>
              </a:r>
              <a:endParaRPr kumimoji="0" lang="en-US" altLang="zh-CN" sz="2800" b="1"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Times New Roman" panose="02020603050405020304" pitchFamily="18" charset="0"/>
                <a:sym typeface="Arial" panose="020B0604020202020204" pitchFamily="34" charset="0"/>
              </a:endParaRPr>
            </a:p>
          </p:txBody>
        </p:sp>
        <p:sp>
          <p:nvSpPr>
            <p:cNvPr id="34" name="MH_Entry_1"/>
            <p:cNvSpPr/>
            <p:nvPr>
              <p:custDataLst>
                <p:tags r:id="rId19"/>
              </p:custDataLst>
            </p:nvPr>
          </p:nvSpPr>
          <p:spPr>
            <a:xfrm>
              <a:off x="4782596" y="1075281"/>
              <a:ext cx="2923250" cy="427368"/>
            </a:xfrm>
            <a:prstGeom prst="roundRect">
              <a:avLst>
                <a:gd name="adj" fmla="val 912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endParaRPr lang="zh-CN" altLang="en-US" sz="2000" b="1" kern="0"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grpSp>
      <p:grpSp>
        <p:nvGrpSpPr>
          <p:cNvPr id="35" name="PA_组合 1"/>
          <p:cNvGrpSpPr/>
          <p:nvPr>
            <p:custDataLst>
              <p:tags r:id="rId20"/>
            </p:custDataLst>
          </p:nvPr>
        </p:nvGrpSpPr>
        <p:grpSpPr>
          <a:xfrm>
            <a:off x="3318658" y="5037594"/>
            <a:ext cx="5059531" cy="493395"/>
            <a:chOff x="4207328" y="1075281"/>
            <a:chExt cx="3498518" cy="427368"/>
          </a:xfrm>
        </p:grpSpPr>
        <p:sp>
          <p:nvSpPr>
            <p:cNvPr id="36" name="MH_Number_1"/>
            <p:cNvSpPr/>
            <p:nvPr>
              <p:custDataLst>
                <p:tags r:id="rId21"/>
              </p:custDataLst>
            </p:nvPr>
          </p:nvSpPr>
          <p:spPr>
            <a:xfrm>
              <a:off x="4207328" y="1075281"/>
              <a:ext cx="427658" cy="427368"/>
            </a:xfrm>
            <a:prstGeom prst="roundRect">
              <a:avLst>
                <a:gd name="adj" fmla="val 761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Times New Roman" panose="02020603050405020304" pitchFamily="18" charset="0"/>
                  <a:sym typeface="Arial" panose="020B0604020202020204" pitchFamily="34" charset="0"/>
                </a:rPr>
                <a:t>07</a:t>
              </a:r>
              <a:endParaRPr kumimoji="0" lang="en-US" altLang="zh-CN" sz="2800" b="1"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Times New Roman" panose="02020603050405020304" pitchFamily="18" charset="0"/>
                <a:sym typeface="Arial" panose="020B0604020202020204" pitchFamily="34" charset="0"/>
              </a:endParaRPr>
            </a:p>
          </p:txBody>
        </p:sp>
        <p:sp>
          <p:nvSpPr>
            <p:cNvPr id="37" name="MH_Entry_1"/>
            <p:cNvSpPr/>
            <p:nvPr>
              <p:custDataLst>
                <p:tags r:id="rId22"/>
              </p:custDataLst>
            </p:nvPr>
          </p:nvSpPr>
          <p:spPr>
            <a:xfrm>
              <a:off x="4782596" y="1075281"/>
              <a:ext cx="2923250" cy="427368"/>
            </a:xfrm>
            <a:prstGeom prst="roundRect">
              <a:avLst>
                <a:gd name="adj" fmla="val 912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endParaRPr lang="zh-CN" altLang="en-US" sz="2000" b="1" kern="0"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grpSp>
      <p:grpSp>
        <p:nvGrpSpPr>
          <p:cNvPr id="38" name="PA_组合 1"/>
          <p:cNvGrpSpPr/>
          <p:nvPr>
            <p:custDataLst>
              <p:tags r:id="rId23"/>
            </p:custDataLst>
          </p:nvPr>
        </p:nvGrpSpPr>
        <p:grpSpPr>
          <a:xfrm>
            <a:off x="3290083" y="5767844"/>
            <a:ext cx="5059531" cy="493395"/>
            <a:chOff x="4207328" y="1075281"/>
            <a:chExt cx="3498518" cy="427368"/>
          </a:xfrm>
        </p:grpSpPr>
        <p:sp>
          <p:nvSpPr>
            <p:cNvPr id="39" name="MH_Number_1"/>
            <p:cNvSpPr/>
            <p:nvPr>
              <p:custDataLst>
                <p:tags r:id="rId24"/>
              </p:custDataLst>
            </p:nvPr>
          </p:nvSpPr>
          <p:spPr>
            <a:xfrm>
              <a:off x="4207328" y="1075281"/>
              <a:ext cx="427658" cy="427368"/>
            </a:xfrm>
            <a:prstGeom prst="roundRect">
              <a:avLst>
                <a:gd name="adj" fmla="val 761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Times New Roman" panose="02020603050405020304" pitchFamily="18" charset="0"/>
                  <a:sym typeface="Arial" panose="020B0604020202020204" pitchFamily="34" charset="0"/>
                </a:rPr>
                <a:t>08</a:t>
              </a:r>
              <a:endParaRPr kumimoji="0" lang="en-US" altLang="zh-CN" sz="2800" b="1"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Times New Roman" panose="02020603050405020304" pitchFamily="18" charset="0"/>
                <a:sym typeface="Arial" panose="020B0604020202020204" pitchFamily="34" charset="0"/>
              </a:endParaRPr>
            </a:p>
          </p:txBody>
        </p:sp>
        <p:sp>
          <p:nvSpPr>
            <p:cNvPr id="40" name="MH_Entry_1"/>
            <p:cNvSpPr/>
            <p:nvPr>
              <p:custDataLst>
                <p:tags r:id="rId25"/>
              </p:custDataLst>
            </p:nvPr>
          </p:nvSpPr>
          <p:spPr>
            <a:xfrm>
              <a:off x="4782596" y="1075281"/>
              <a:ext cx="2923250" cy="427368"/>
            </a:xfrm>
            <a:prstGeom prst="roundRect">
              <a:avLst>
                <a:gd name="adj" fmla="val 912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endParaRPr lang="zh-CN" altLang="en-US" sz="2000" b="1" kern="0"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p:cTn id="14" dur="500" fill="hold"/>
                                        <p:tgtEl>
                                          <p:spTgt spid="19"/>
                                        </p:tgtEl>
                                        <p:attrNameLst>
                                          <p:attrName>ppt_w</p:attrName>
                                        </p:attrNameLst>
                                      </p:cBhvr>
                                      <p:tavLst>
                                        <p:tav tm="0">
                                          <p:val>
                                            <p:fltVal val="0"/>
                                          </p:val>
                                        </p:tav>
                                        <p:tav tm="100000">
                                          <p:val>
                                            <p:strVal val="#ppt_w"/>
                                          </p:val>
                                        </p:tav>
                                      </p:tavLst>
                                    </p:anim>
                                    <p:anim calcmode="lin" valueType="num">
                                      <p:cBhvr>
                                        <p:cTn id="15" dur="500" fill="hold"/>
                                        <p:tgtEl>
                                          <p:spTgt spid="19"/>
                                        </p:tgtEl>
                                        <p:attrNameLst>
                                          <p:attrName>ppt_h</p:attrName>
                                        </p:attrNameLst>
                                      </p:cBhvr>
                                      <p:tavLst>
                                        <p:tav tm="0">
                                          <p:val>
                                            <p:fltVal val="0"/>
                                          </p:val>
                                        </p:tav>
                                        <p:tav tm="100000">
                                          <p:val>
                                            <p:strVal val="#ppt_h"/>
                                          </p:val>
                                        </p:tav>
                                      </p:tavLst>
                                    </p:anim>
                                    <p:animEffect transition="in" filter="fad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26"/>
                                        </p:tgtEl>
                                        <p:attrNameLst>
                                          <p:attrName>style.visibility</p:attrName>
                                        </p:attrNameLst>
                                      </p:cBhvr>
                                      <p:to>
                                        <p:strVal val="visible"/>
                                      </p:to>
                                    </p:set>
                                    <p:anim calcmode="lin" valueType="num">
                                      <p:cBhvr>
                                        <p:cTn id="28" dur="500" fill="hold"/>
                                        <p:tgtEl>
                                          <p:spTgt spid="26"/>
                                        </p:tgtEl>
                                        <p:attrNameLst>
                                          <p:attrName>ppt_w</p:attrName>
                                        </p:attrNameLst>
                                      </p:cBhvr>
                                      <p:tavLst>
                                        <p:tav tm="0">
                                          <p:val>
                                            <p:fltVal val="0"/>
                                          </p:val>
                                        </p:tav>
                                        <p:tav tm="100000">
                                          <p:val>
                                            <p:strVal val="#ppt_w"/>
                                          </p:val>
                                        </p:tav>
                                      </p:tavLst>
                                    </p:anim>
                                    <p:anim calcmode="lin" valueType="num">
                                      <p:cBhvr>
                                        <p:cTn id="29" dur="500" fill="hold"/>
                                        <p:tgtEl>
                                          <p:spTgt spid="26"/>
                                        </p:tgtEl>
                                        <p:attrNameLst>
                                          <p:attrName>ppt_h</p:attrName>
                                        </p:attrNameLst>
                                      </p:cBhvr>
                                      <p:tavLst>
                                        <p:tav tm="0">
                                          <p:val>
                                            <p:fltVal val="0"/>
                                          </p:val>
                                        </p:tav>
                                        <p:tav tm="100000">
                                          <p:val>
                                            <p:strVal val="#ppt_h"/>
                                          </p:val>
                                        </p:tav>
                                      </p:tavLst>
                                    </p:anim>
                                    <p:animEffect transition="in" filter="fade">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p:cTn id="35" dur="500" fill="hold"/>
                                        <p:tgtEl>
                                          <p:spTgt spid="29"/>
                                        </p:tgtEl>
                                        <p:attrNameLst>
                                          <p:attrName>ppt_w</p:attrName>
                                        </p:attrNameLst>
                                      </p:cBhvr>
                                      <p:tavLst>
                                        <p:tav tm="0">
                                          <p:val>
                                            <p:fltVal val="0"/>
                                          </p:val>
                                        </p:tav>
                                        <p:tav tm="100000">
                                          <p:val>
                                            <p:strVal val="#ppt_w"/>
                                          </p:val>
                                        </p:tav>
                                      </p:tavLst>
                                    </p:anim>
                                    <p:anim calcmode="lin" valueType="num">
                                      <p:cBhvr>
                                        <p:cTn id="36" dur="500" fill="hold"/>
                                        <p:tgtEl>
                                          <p:spTgt spid="29"/>
                                        </p:tgtEl>
                                        <p:attrNameLst>
                                          <p:attrName>ppt_h</p:attrName>
                                        </p:attrNameLst>
                                      </p:cBhvr>
                                      <p:tavLst>
                                        <p:tav tm="0">
                                          <p:val>
                                            <p:fltVal val="0"/>
                                          </p:val>
                                        </p:tav>
                                        <p:tav tm="100000">
                                          <p:val>
                                            <p:strVal val="#ppt_h"/>
                                          </p:val>
                                        </p:tav>
                                      </p:tavLst>
                                    </p:anim>
                                    <p:animEffect transition="in" filter="fade">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p:cTn id="42" dur="500" fill="hold"/>
                                        <p:tgtEl>
                                          <p:spTgt spid="32"/>
                                        </p:tgtEl>
                                        <p:attrNameLst>
                                          <p:attrName>ppt_w</p:attrName>
                                        </p:attrNameLst>
                                      </p:cBhvr>
                                      <p:tavLst>
                                        <p:tav tm="0">
                                          <p:val>
                                            <p:fltVal val="0"/>
                                          </p:val>
                                        </p:tav>
                                        <p:tav tm="100000">
                                          <p:val>
                                            <p:strVal val="#ppt_w"/>
                                          </p:val>
                                        </p:tav>
                                      </p:tavLst>
                                    </p:anim>
                                    <p:anim calcmode="lin" valueType="num">
                                      <p:cBhvr>
                                        <p:cTn id="43" dur="500" fill="hold"/>
                                        <p:tgtEl>
                                          <p:spTgt spid="32"/>
                                        </p:tgtEl>
                                        <p:attrNameLst>
                                          <p:attrName>ppt_h</p:attrName>
                                        </p:attrNameLst>
                                      </p:cBhvr>
                                      <p:tavLst>
                                        <p:tav tm="0">
                                          <p:val>
                                            <p:fltVal val="0"/>
                                          </p:val>
                                        </p:tav>
                                        <p:tav tm="100000">
                                          <p:val>
                                            <p:strVal val="#ppt_h"/>
                                          </p:val>
                                        </p:tav>
                                      </p:tavLst>
                                    </p:anim>
                                    <p:animEffect transition="in" filter="fade">
                                      <p:cBhvr>
                                        <p:cTn id="44" dur="500"/>
                                        <p:tgtEl>
                                          <p:spTgt spid="32"/>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35"/>
                                        </p:tgtEl>
                                        <p:attrNameLst>
                                          <p:attrName>style.visibility</p:attrName>
                                        </p:attrNameLst>
                                      </p:cBhvr>
                                      <p:to>
                                        <p:strVal val="visible"/>
                                      </p:to>
                                    </p:set>
                                    <p:anim calcmode="lin" valueType="num">
                                      <p:cBhvr>
                                        <p:cTn id="49" dur="500" fill="hold"/>
                                        <p:tgtEl>
                                          <p:spTgt spid="35"/>
                                        </p:tgtEl>
                                        <p:attrNameLst>
                                          <p:attrName>ppt_w</p:attrName>
                                        </p:attrNameLst>
                                      </p:cBhvr>
                                      <p:tavLst>
                                        <p:tav tm="0">
                                          <p:val>
                                            <p:fltVal val="0"/>
                                          </p:val>
                                        </p:tav>
                                        <p:tav tm="100000">
                                          <p:val>
                                            <p:strVal val="#ppt_w"/>
                                          </p:val>
                                        </p:tav>
                                      </p:tavLst>
                                    </p:anim>
                                    <p:anim calcmode="lin" valueType="num">
                                      <p:cBhvr>
                                        <p:cTn id="50" dur="500" fill="hold"/>
                                        <p:tgtEl>
                                          <p:spTgt spid="35"/>
                                        </p:tgtEl>
                                        <p:attrNameLst>
                                          <p:attrName>ppt_h</p:attrName>
                                        </p:attrNameLst>
                                      </p:cBhvr>
                                      <p:tavLst>
                                        <p:tav tm="0">
                                          <p:val>
                                            <p:fltVal val="0"/>
                                          </p:val>
                                        </p:tav>
                                        <p:tav tm="100000">
                                          <p:val>
                                            <p:strVal val="#ppt_h"/>
                                          </p:val>
                                        </p:tav>
                                      </p:tavLst>
                                    </p:anim>
                                    <p:animEffect transition="in" filter="fade">
                                      <p:cBhvr>
                                        <p:cTn id="51" dur="500"/>
                                        <p:tgtEl>
                                          <p:spTgt spid="35"/>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38"/>
                                        </p:tgtEl>
                                        <p:attrNameLst>
                                          <p:attrName>style.visibility</p:attrName>
                                        </p:attrNameLst>
                                      </p:cBhvr>
                                      <p:to>
                                        <p:strVal val="visible"/>
                                      </p:to>
                                    </p:set>
                                    <p:anim calcmode="lin" valueType="num">
                                      <p:cBhvr>
                                        <p:cTn id="56" dur="500" fill="hold"/>
                                        <p:tgtEl>
                                          <p:spTgt spid="38"/>
                                        </p:tgtEl>
                                        <p:attrNameLst>
                                          <p:attrName>ppt_w</p:attrName>
                                        </p:attrNameLst>
                                      </p:cBhvr>
                                      <p:tavLst>
                                        <p:tav tm="0">
                                          <p:val>
                                            <p:fltVal val="0"/>
                                          </p:val>
                                        </p:tav>
                                        <p:tav tm="100000">
                                          <p:val>
                                            <p:strVal val="#ppt_w"/>
                                          </p:val>
                                        </p:tav>
                                      </p:tavLst>
                                    </p:anim>
                                    <p:anim calcmode="lin" valueType="num">
                                      <p:cBhvr>
                                        <p:cTn id="57" dur="500" fill="hold"/>
                                        <p:tgtEl>
                                          <p:spTgt spid="38"/>
                                        </p:tgtEl>
                                        <p:attrNameLst>
                                          <p:attrName>ppt_h</p:attrName>
                                        </p:attrNameLst>
                                      </p:cBhvr>
                                      <p:tavLst>
                                        <p:tav tm="0">
                                          <p:val>
                                            <p:fltVal val="0"/>
                                          </p:val>
                                        </p:tav>
                                        <p:tav tm="100000">
                                          <p:val>
                                            <p:strVal val="#ppt_h"/>
                                          </p:val>
                                        </p:tav>
                                      </p:tavLst>
                                    </p:anim>
                                    <p:animEffect transition="in" filter="fade">
                                      <p:cBhvr>
                                        <p:cTn id="5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785879" y="1156871"/>
            <a:ext cx="5771939" cy="1200329"/>
          </a:xfrm>
          <a:prstGeom prst="rect">
            <a:avLst/>
          </a:prstGeom>
          <a:solidFill>
            <a:srgbClr val="C00000"/>
          </a:solidFill>
        </p:spPr>
        <p:txBody>
          <a:bodyPr wrap="square">
            <a:spAutoFit/>
          </a:bodyPr>
          <a:lstStyle/>
          <a:p>
            <a:pPr algn="just" defTabSz="1219200">
              <a:lnSpc>
                <a:spcPct val="150000"/>
              </a:lnSpc>
              <a:defRPr/>
            </a:pPr>
            <a:r>
              <a:rPr lang="zh-CN" altLang="en-US" sz="4800" b="1" kern="100" dirty="0">
                <a:solidFill>
                  <a:prstClr val="white"/>
                </a:solidFill>
                <a:ea typeface="思源黑体 CN Regular" panose="020B0500000000000000" pitchFamily="34" charset="-122"/>
                <a:cs typeface="Times New Roman" panose="02020603050405020304" pitchFamily="18" charset="0"/>
                <a:sym typeface="Arial" panose="020B0604020202020204" pitchFamily="34" charset="0"/>
              </a:rPr>
              <a:t>初心不变  使命在肩</a:t>
            </a:r>
            <a:endParaRPr lang="zh-CN" altLang="en-US" sz="4800" b="1" kern="100" dirty="0">
              <a:solidFill>
                <a:prstClr val="white"/>
              </a:solidFill>
              <a:ea typeface="思源黑体 CN Regular" panose="020B0500000000000000" pitchFamily="34" charset="-122"/>
              <a:cs typeface="Times New Roman" panose="02020603050405020304" pitchFamily="18" charset="0"/>
              <a:sym typeface="Arial" panose="020B0604020202020204" pitchFamily="34" charset="0"/>
            </a:endParaRPr>
          </a:p>
        </p:txBody>
      </p:sp>
      <p:sp>
        <p:nvSpPr>
          <p:cNvPr id="20" name="矩形 19"/>
          <p:cNvSpPr/>
          <p:nvPr/>
        </p:nvSpPr>
        <p:spPr>
          <a:xfrm>
            <a:off x="856935" y="5118611"/>
            <a:ext cx="7932546" cy="965842"/>
          </a:xfrm>
          <a:prstGeom prst="rect">
            <a:avLst/>
          </a:prstGeom>
          <a:ln>
            <a:solidFill>
              <a:srgbClr val="C00000"/>
            </a:solidFill>
            <a:prstDash val="dash"/>
          </a:ln>
        </p:spPr>
        <p:txBody>
          <a:bodyPr wrap="square">
            <a:spAutoFit/>
          </a:bodyPr>
          <a:lstStyle/>
          <a:p>
            <a:pPr algn="just" defTabSz="914400">
              <a:lnSpc>
                <a:spcPct val="150000"/>
              </a:lnSpc>
              <a:defRPr/>
            </a:pPr>
            <a:r>
              <a:rPr lang="zh-CN" altLang="en-US" sz="2000" b="1" dirty="0">
                <a:solidFill>
                  <a:srgbClr val="C00000"/>
                </a:solidFill>
                <a:ea typeface="思源黑体 CN Regular" panose="020B0500000000000000" pitchFamily="34" charset="-122"/>
                <a:sym typeface="Arial" panose="020B0604020202020204" pitchFamily="34" charset="0"/>
              </a:rPr>
              <a:t>他们用自己的行动践行入党誓言，他们把防控的责任扛在肩上，把群众的安危放在心里，这样的党员干部让人放心。</a:t>
            </a:r>
            <a:endParaRPr lang="zh-CN" altLang="en-US" sz="2000" b="1" dirty="0">
              <a:solidFill>
                <a:srgbClr val="C00000"/>
              </a:solidFill>
              <a:ea typeface="思源黑体 CN Regular" panose="020B0500000000000000" pitchFamily="34" charset="-122"/>
              <a:sym typeface="Arial" panose="020B0604020202020204" pitchFamily="34" charset="0"/>
            </a:endParaRPr>
          </a:p>
        </p:txBody>
      </p:sp>
      <p:grpSp>
        <p:nvGrpSpPr>
          <p:cNvPr id="22" name="组合 21"/>
          <p:cNvGrpSpPr/>
          <p:nvPr/>
        </p:nvGrpSpPr>
        <p:grpSpPr>
          <a:xfrm>
            <a:off x="785879" y="2778778"/>
            <a:ext cx="7932546" cy="2056801"/>
            <a:chOff x="927990" y="3157664"/>
            <a:chExt cx="7932546" cy="2056801"/>
          </a:xfrm>
        </p:grpSpPr>
        <p:sp>
          <p:nvSpPr>
            <p:cNvPr id="6" name="矩形 5"/>
            <p:cNvSpPr/>
            <p:nvPr/>
          </p:nvSpPr>
          <p:spPr>
            <a:xfrm>
              <a:off x="1236806" y="3157664"/>
              <a:ext cx="1871025" cy="584775"/>
            </a:xfrm>
            <a:prstGeom prst="rect">
              <a:avLst/>
            </a:prstGeom>
          </p:spPr>
          <p:txBody>
            <a:bodyPr vert="horz" wrap="none">
              <a:spAutoFit/>
            </a:bodyPr>
            <a:lstStyle/>
            <a:p>
              <a:pPr defTabSz="914400">
                <a:defRPr/>
              </a:pPr>
              <a:r>
                <a:rPr lang="zh-CN" altLang="en-US" sz="3200" b="1" i="1" dirty="0">
                  <a:solidFill>
                    <a:srgbClr val="C00000"/>
                  </a:solidFill>
                  <a:ea typeface="思源黑体 CN Regular" panose="020B0500000000000000" pitchFamily="34" charset="-122"/>
                  <a:sym typeface="Arial" panose="020B0604020202020204" pitchFamily="34" charset="0"/>
                </a:rPr>
                <a:t>面对疫情</a:t>
              </a:r>
              <a:endParaRPr lang="zh-CN" altLang="en-US" sz="3200" b="1" i="1" dirty="0">
                <a:solidFill>
                  <a:srgbClr val="C00000"/>
                </a:solidFill>
                <a:ea typeface="思源黑体 CN Regular" panose="020B0500000000000000" pitchFamily="34" charset="-122"/>
                <a:sym typeface="Arial" panose="020B0604020202020204" pitchFamily="34" charset="0"/>
              </a:endParaRPr>
            </a:p>
          </p:txBody>
        </p:sp>
        <p:sp>
          <p:nvSpPr>
            <p:cNvPr id="13" name="文本框 12"/>
            <p:cNvSpPr txBox="1"/>
            <p:nvPr/>
          </p:nvSpPr>
          <p:spPr>
            <a:xfrm>
              <a:off x="927990" y="3788947"/>
              <a:ext cx="7932546" cy="1425518"/>
            </a:xfrm>
            <a:prstGeom prst="rect">
              <a:avLst/>
            </a:prstGeom>
            <a:noFill/>
            <a:ln>
              <a:noFill/>
            </a:ln>
          </p:spPr>
          <p:txBody>
            <a:bodyPr wrap="square" rtlCol="0">
              <a:spAutoFit/>
            </a:bodyPr>
            <a:lstStyle>
              <a:defPPr>
                <a:defRPr lang="zh-CN"/>
              </a:defPPr>
              <a:lvl1pPr>
                <a:defRPr sz="1600">
                  <a:solidFill>
                    <a:schemeClr val="tx1">
                      <a:lumMod val="75000"/>
                      <a:lumOff val="25000"/>
                    </a:schemeClr>
                  </a:solidFill>
                  <a:latin typeface="微软雅黑" panose="020B0503020204020204" charset="-122"/>
                  <a:ea typeface="微软雅黑" panose="020B0503020204020204" charset="-122"/>
                </a:defRPr>
              </a:lvl1pPr>
            </a:lstStyle>
            <a:p>
              <a:pPr algn="just">
                <a:lnSpc>
                  <a:spcPct val="114000"/>
                </a:lnSpc>
                <a:defRPr/>
              </a:pPr>
              <a:r>
                <a:rPr lang="zh-CN" altLang="en-US" sz="1900" kern="0" dirty="0">
                  <a:solidFill>
                    <a:prstClr val="black">
                      <a:lumMod val="75000"/>
                      <a:lumOff val="25000"/>
                    </a:prstClr>
                  </a:solidFill>
                  <a:latin typeface="Arial" panose="020B0604020202020204" pitchFamily="34" charset="0"/>
                  <a:ea typeface="思源黑体 CN Regular" panose="020B0500000000000000" pitchFamily="34" charset="-122"/>
                  <a:sym typeface="Arial" panose="020B0604020202020204" pitchFamily="34" charset="0"/>
                </a:rPr>
                <a:t>各行各线的共产党员们成立临时党支部，医生、护士、民警纷纷递交“请战书”，基层党组织发挥了战斗堡垒作用，村书记带头做好排查，科学有力部署，组织党员志愿者进村入户宣传疫情防控知识，让党旗高高飘扬在战“疫”一线。</a:t>
              </a:r>
              <a:endParaRPr lang="zh-CN" altLang="zh-CN" sz="1900" kern="0" dirty="0">
                <a:solidFill>
                  <a:prstClr val="black">
                    <a:lumMod val="75000"/>
                    <a:lumOff val="25000"/>
                  </a:prstClr>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1" name="Line 106"/>
            <p:cNvSpPr>
              <a:spLocks noChangeShapeType="1"/>
            </p:cNvSpPr>
            <p:nvPr/>
          </p:nvSpPr>
          <p:spPr bwMode="auto">
            <a:xfrm flipH="1">
              <a:off x="1027087" y="3771680"/>
              <a:ext cx="2590257" cy="0"/>
            </a:xfrm>
            <a:prstGeom prst="line">
              <a:avLst/>
            </a:prstGeom>
            <a:noFill/>
            <a:ln w="19050" cap="flat">
              <a:solidFill>
                <a:srgbClr val="C0000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defRPr/>
              </a:pPr>
              <a:endParaRPr lang="zh-CN" altLang="en-US">
                <a:solidFill>
                  <a:prstClr val="white"/>
                </a:solidFill>
                <a:ea typeface="思源黑体 CN Regular" panose="020B0500000000000000" pitchFamily="34" charset="-122"/>
                <a:cs typeface="+mn-ea"/>
                <a:sym typeface="Arial" panose="020B0604020202020204" pitchFamily="34" charset="0"/>
              </a:endParaRPr>
            </a:p>
          </p:txBody>
        </p:sp>
      </p:grpSp>
      <p:pic>
        <p:nvPicPr>
          <p:cNvPr id="7" name="图片 6"/>
          <p:cNvPicPr>
            <a:picLocks noChangeAspect="1"/>
          </p:cNvPicPr>
          <p:nvPr/>
        </p:nvPicPr>
        <p:blipFill>
          <a:blip r:embed="rId1" cstate="screen"/>
          <a:stretch>
            <a:fillRect/>
          </a:stretch>
        </p:blipFill>
        <p:spPr>
          <a:xfrm>
            <a:off x="8860536" y="3697172"/>
            <a:ext cx="3119970" cy="31199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iterate type="lt">
                                    <p:tmPct val="457"/>
                                  </p:iterate>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 calcmode="lin" valueType="num">
                                      <p:cBhvr>
                                        <p:cTn id="9" dur="750" fill="hold"/>
                                        <p:tgtEl>
                                          <p:spTgt spid="2"/>
                                        </p:tgtEl>
                                        <p:attrNameLst>
                                          <p:attrName>style.rotation</p:attrName>
                                        </p:attrNameLst>
                                      </p:cBhvr>
                                      <p:tavLst>
                                        <p:tav tm="0">
                                          <p:val>
                                            <p:fltVal val="90"/>
                                          </p:val>
                                        </p:tav>
                                        <p:tav tm="100000">
                                          <p:val>
                                            <p:fltVal val="0"/>
                                          </p:val>
                                        </p:tav>
                                      </p:tavLst>
                                    </p:anim>
                                    <p:animEffect transition="in" filter="fade">
                                      <p:cBhvr>
                                        <p:cTn id="10" dur="750"/>
                                        <p:tgtEl>
                                          <p:spTgt spid="2"/>
                                        </p:tgtEl>
                                      </p:cBhvr>
                                    </p:animEffect>
                                  </p:childTnLst>
                                </p:cTn>
                              </p:par>
                            </p:childTnLst>
                          </p:cTn>
                        </p:par>
                        <p:par>
                          <p:cTn id="11" fill="hold">
                            <p:stCondLst>
                              <p:cond delay="0"/>
                            </p:stCondLst>
                            <p:childTnLst>
                              <p:par>
                                <p:cTn id="12" presetID="22" presetClass="entr" presetSubtype="1"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up)">
                                      <p:cBhvr>
                                        <p:cTn id="14" dur="500"/>
                                        <p:tgtEl>
                                          <p:spTgt spid="22"/>
                                        </p:tgtEl>
                                      </p:cBhvr>
                                    </p:animEffect>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1000"/>
                                        <p:tgtEl>
                                          <p:spTgt spid="20"/>
                                        </p:tgtEl>
                                      </p:cBhvr>
                                    </p:animEffect>
                                    <p:anim calcmode="lin" valueType="num">
                                      <p:cBhvr>
                                        <p:cTn id="19" dur="1000" fill="hold"/>
                                        <p:tgtEl>
                                          <p:spTgt spid="20"/>
                                        </p:tgtEl>
                                        <p:attrNameLst>
                                          <p:attrName>ppt_x</p:attrName>
                                        </p:attrNameLst>
                                      </p:cBhvr>
                                      <p:tavLst>
                                        <p:tav tm="0">
                                          <p:val>
                                            <p:strVal val="#ppt_x"/>
                                          </p:val>
                                        </p:tav>
                                        <p:tav tm="100000">
                                          <p:val>
                                            <p:strVal val="#ppt_x"/>
                                          </p:val>
                                        </p:tav>
                                      </p:tavLst>
                                    </p:anim>
                                    <p:anim calcmode="lin" valueType="num">
                                      <p:cBhvr>
                                        <p:cTn id="2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1054646" y="1456359"/>
            <a:ext cx="9881580" cy="646331"/>
            <a:chOff x="934236" y="2739361"/>
            <a:chExt cx="9881580" cy="646331"/>
          </a:xfrm>
        </p:grpSpPr>
        <p:sp>
          <p:nvSpPr>
            <p:cNvPr id="3" name="矩形 2"/>
            <p:cNvSpPr/>
            <p:nvPr/>
          </p:nvSpPr>
          <p:spPr>
            <a:xfrm>
              <a:off x="3328939" y="2739361"/>
              <a:ext cx="5404043" cy="646331"/>
            </a:xfrm>
            <a:prstGeom prst="rect">
              <a:avLst/>
            </a:prstGeom>
          </p:spPr>
          <p:txBody>
            <a:bodyPr wrap="none">
              <a:spAutoFit/>
            </a:bodyPr>
            <a:lstStyle/>
            <a:p>
              <a:pPr algn="ctr" defTabSz="914400">
                <a:defRPr/>
              </a:pPr>
              <a:r>
                <a:rPr lang="zh-CN" altLang="en-US" sz="3600" b="1" dirty="0">
                  <a:solidFill>
                    <a:srgbClr val="C00000"/>
                  </a:solidFill>
                  <a:ea typeface="思源黑体 CN Regular" panose="020B0500000000000000" pitchFamily="34" charset="-122"/>
                  <a:sym typeface="Arial" panose="020B0604020202020204" pitchFamily="34" charset="0"/>
                </a:rPr>
                <a:t>“初心易得，始终难守”</a:t>
              </a:r>
              <a:endParaRPr lang="zh-CN" altLang="en-US" sz="3600" b="1" dirty="0">
                <a:solidFill>
                  <a:srgbClr val="C00000"/>
                </a:solidFill>
                <a:ea typeface="思源黑体 CN Regular" panose="020B0500000000000000" pitchFamily="34" charset="-122"/>
                <a:sym typeface="Arial" panose="020B0604020202020204" pitchFamily="34" charset="0"/>
              </a:endParaRPr>
            </a:p>
          </p:txBody>
        </p:sp>
        <p:grpSp>
          <p:nvGrpSpPr>
            <p:cNvPr id="4" name="组合 3"/>
            <p:cNvGrpSpPr/>
            <p:nvPr/>
          </p:nvGrpSpPr>
          <p:grpSpPr>
            <a:xfrm>
              <a:off x="934236" y="3105834"/>
              <a:ext cx="9881580" cy="0"/>
              <a:chOff x="883436" y="3105834"/>
              <a:chExt cx="9881580" cy="0"/>
            </a:xfrm>
          </p:grpSpPr>
          <p:cxnSp>
            <p:nvCxnSpPr>
              <p:cNvPr id="5" name="直接箭头连接符 4"/>
              <p:cNvCxnSpPr/>
              <p:nvPr/>
            </p:nvCxnSpPr>
            <p:spPr>
              <a:xfrm>
                <a:off x="883436" y="3105834"/>
                <a:ext cx="2156896" cy="0"/>
              </a:xfrm>
              <a:prstGeom prst="straightConnector1">
                <a:avLst/>
              </a:prstGeom>
              <a:ln w="38100" cap="rnd">
                <a:gradFill>
                  <a:gsLst>
                    <a:gs pos="0">
                      <a:srgbClr val="FF0000">
                        <a:alpha val="0"/>
                      </a:srgbClr>
                    </a:gs>
                    <a:gs pos="100000">
                      <a:srgbClr val="FF0000"/>
                    </a:gs>
                  </a:gsLst>
                  <a:lin ang="0" scaled="0"/>
                </a:gradFill>
                <a:round/>
                <a:tailEnd type="none"/>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8919988" y="3105834"/>
                <a:ext cx="1845028" cy="0"/>
              </a:xfrm>
              <a:prstGeom prst="straightConnector1">
                <a:avLst/>
              </a:prstGeom>
              <a:ln w="38100" cap="rnd">
                <a:gradFill>
                  <a:gsLst>
                    <a:gs pos="100000">
                      <a:srgbClr val="FF0000">
                        <a:alpha val="0"/>
                      </a:srgbClr>
                    </a:gs>
                    <a:gs pos="0">
                      <a:srgbClr val="FF0000"/>
                    </a:gs>
                  </a:gsLst>
                  <a:lin ang="0" scaled="0"/>
                </a:gradFill>
                <a:round/>
                <a:tailEnd type="none"/>
              </a:ln>
            </p:spPr>
            <p:style>
              <a:lnRef idx="1">
                <a:schemeClr val="accent1"/>
              </a:lnRef>
              <a:fillRef idx="0">
                <a:schemeClr val="accent1"/>
              </a:fillRef>
              <a:effectRef idx="0">
                <a:schemeClr val="accent1"/>
              </a:effectRef>
              <a:fontRef idx="minor">
                <a:schemeClr val="tx1"/>
              </a:fontRef>
            </p:style>
          </p:cxnSp>
        </p:grpSp>
      </p:grpSp>
      <p:sp>
        <p:nvSpPr>
          <p:cNvPr id="7" name="矩形 6"/>
          <p:cNvSpPr/>
          <p:nvPr/>
        </p:nvSpPr>
        <p:spPr>
          <a:xfrm>
            <a:off x="2302812" y="2102690"/>
            <a:ext cx="7920180" cy="369332"/>
          </a:xfrm>
          <a:prstGeom prst="rect">
            <a:avLst/>
          </a:prstGeom>
        </p:spPr>
        <p:txBody>
          <a:bodyPr wrap="square">
            <a:spAutoFit/>
          </a:bodyPr>
          <a:lstStyle/>
          <a:p>
            <a:pPr defTabSz="914400">
              <a:defRPr/>
            </a:pPr>
            <a:r>
              <a:rPr lang="zh-CN" altLang="en-US" dirty="0">
                <a:solidFill>
                  <a:prstClr val="black"/>
                </a:solidFill>
                <a:ea typeface="思源黑体 CN Regular" panose="020B0500000000000000" pitchFamily="34" charset="-122"/>
                <a:sym typeface="Arial" panose="020B0604020202020204" pitchFamily="34" charset="0"/>
              </a:rPr>
              <a:t>疫情紧急，有的干部作风不实，对基本情况一问三不知，当起了甩手掌柜</a:t>
            </a:r>
            <a:endParaRPr lang="zh-CN" altLang="en-US" dirty="0">
              <a:solidFill>
                <a:prstClr val="black"/>
              </a:solidFill>
              <a:ea typeface="思源黑体 CN Regular" panose="020B0500000000000000" pitchFamily="34" charset="-122"/>
              <a:sym typeface="Arial" panose="020B0604020202020204" pitchFamily="34" charset="0"/>
            </a:endParaRPr>
          </a:p>
        </p:txBody>
      </p:sp>
      <p:grpSp>
        <p:nvGrpSpPr>
          <p:cNvPr id="20" name="组合 19"/>
          <p:cNvGrpSpPr/>
          <p:nvPr/>
        </p:nvGrpSpPr>
        <p:grpSpPr>
          <a:xfrm>
            <a:off x="0" y="2723170"/>
            <a:ext cx="12192000" cy="1876262"/>
            <a:chOff x="0" y="2723170"/>
            <a:chExt cx="12192000" cy="1876262"/>
          </a:xfrm>
        </p:grpSpPr>
        <p:sp>
          <p:nvSpPr>
            <p:cNvPr id="8" name="矩形 7"/>
            <p:cNvSpPr/>
            <p:nvPr/>
          </p:nvSpPr>
          <p:spPr>
            <a:xfrm>
              <a:off x="0" y="2723170"/>
              <a:ext cx="12192000" cy="18762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zh-CN" altLang="en-US">
                <a:solidFill>
                  <a:prstClr val="white"/>
                </a:solidFill>
                <a:ea typeface="思源黑体 CN Regular" panose="020B0500000000000000" pitchFamily="34" charset="-122"/>
                <a:sym typeface="Arial" panose="020B0604020202020204" pitchFamily="34" charset="0"/>
              </a:endParaRPr>
            </a:p>
          </p:txBody>
        </p:sp>
        <p:sp>
          <p:nvSpPr>
            <p:cNvPr id="9" name="矩形 8"/>
            <p:cNvSpPr/>
            <p:nvPr/>
          </p:nvSpPr>
          <p:spPr>
            <a:xfrm>
              <a:off x="744149" y="2874298"/>
              <a:ext cx="10860024" cy="1477328"/>
            </a:xfrm>
            <a:prstGeom prst="rect">
              <a:avLst/>
            </a:prstGeom>
          </p:spPr>
          <p:txBody>
            <a:bodyPr wrap="square">
              <a:spAutoFit/>
            </a:bodyPr>
            <a:lstStyle/>
            <a:p>
              <a:pPr defTabSz="914400">
                <a:lnSpc>
                  <a:spcPct val="150000"/>
                </a:lnSpc>
                <a:defRPr/>
              </a:pPr>
              <a:r>
                <a:rPr lang="zh-CN" altLang="en-US" sz="2000" dirty="0">
                  <a:solidFill>
                    <a:srgbClr val="F8E5BE"/>
                  </a:solidFill>
                  <a:ea typeface="思源黑体 CN Regular" panose="020B0500000000000000" pitchFamily="34" charset="-122"/>
                  <a:sym typeface="Arial" panose="020B0604020202020204" pitchFamily="34" charset="0"/>
                </a:rPr>
                <a:t>前几天中央派出督查组前往湖北黄冈区调查疫情情况，当地卫健委主任的回答是遮遮掩掩。“不知道，搞不清楚！”蛮有信心地将“一问三不知”说得理直气壮。这种身在其位不谋其政的慵懒心理抹黑了我们共产党员的形象，不担当不作为，不仅成不了事，而且注定坏事、贻误大事。</a:t>
              </a:r>
              <a:endParaRPr lang="zh-CN" altLang="en-US" sz="2000" dirty="0">
                <a:solidFill>
                  <a:srgbClr val="F8E5BE"/>
                </a:solidFill>
                <a:ea typeface="思源黑体 CN Regular" panose="020B0500000000000000" pitchFamily="34" charset="-122"/>
                <a:sym typeface="Arial" panose="020B0604020202020204" pitchFamily="34" charset="0"/>
              </a:endParaRPr>
            </a:p>
          </p:txBody>
        </p:sp>
      </p:grpSp>
      <p:grpSp>
        <p:nvGrpSpPr>
          <p:cNvPr id="15" name="组合 14"/>
          <p:cNvGrpSpPr/>
          <p:nvPr/>
        </p:nvGrpSpPr>
        <p:grpSpPr>
          <a:xfrm>
            <a:off x="0" y="4709160"/>
            <a:ext cx="4593771" cy="584775"/>
            <a:chOff x="0" y="4485821"/>
            <a:chExt cx="4593771" cy="584775"/>
          </a:xfrm>
        </p:grpSpPr>
        <p:sp>
          <p:nvSpPr>
            <p:cNvPr id="16" name="矩形 15"/>
            <p:cNvSpPr/>
            <p:nvPr/>
          </p:nvSpPr>
          <p:spPr>
            <a:xfrm>
              <a:off x="1126155" y="4485821"/>
              <a:ext cx="2714205" cy="584775"/>
            </a:xfrm>
            <a:prstGeom prst="rect">
              <a:avLst/>
            </a:prstGeom>
          </p:spPr>
          <p:txBody>
            <a:bodyPr wrap="none">
              <a:spAutoFit/>
            </a:bodyPr>
            <a:lstStyle/>
            <a:p>
              <a:pPr defTabSz="914400">
                <a:defRPr/>
              </a:pPr>
              <a:r>
                <a:rPr lang="zh-CN" altLang="en-US" sz="3200" b="1" i="1" dirty="0">
                  <a:solidFill>
                    <a:srgbClr val="C00000"/>
                  </a:solidFill>
                  <a:ea typeface="思源黑体 CN Regular" panose="020B0500000000000000" pitchFamily="34" charset="-122"/>
                  <a:sym typeface="Arial" panose="020B0604020202020204" pitchFamily="34" charset="0"/>
                </a:rPr>
                <a:t>网友们热议：</a:t>
              </a:r>
              <a:endParaRPr lang="zh-CN" altLang="en-US" sz="3200" b="1" i="1" dirty="0">
                <a:solidFill>
                  <a:srgbClr val="C00000"/>
                </a:solidFill>
                <a:ea typeface="思源黑体 CN Regular" panose="020B0500000000000000" pitchFamily="34" charset="-122"/>
                <a:sym typeface="Arial" panose="020B0604020202020204" pitchFamily="34" charset="0"/>
              </a:endParaRPr>
            </a:p>
          </p:txBody>
        </p:sp>
        <p:cxnSp>
          <p:nvCxnSpPr>
            <p:cNvPr id="17" name="直接连接符 16"/>
            <p:cNvCxnSpPr/>
            <p:nvPr/>
          </p:nvCxnSpPr>
          <p:spPr>
            <a:xfrm>
              <a:off x="0" y="5050465"/>
              <a:ext cx="4593771"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8" name="PA-1022192"/>
          <p:cNvSpPr/>
          <p:nvPr>
            <p:custDataLst>
              <p:tags r:id="rId1"/>
            </p:custDataLst>
          </p:nvPr>
        </p:nvSpPr>
        <p:spPr>
          <a:xfrm>
            <a:off x="905272" y="5499769"/>
            <a:ext cx="10492196" cy="769437"/>
          </a:xfrm>
          <a:prstGeom prst="rect">
            <a:avLst/>
          </a:prstGeom>
          <a:ln>
            <a:solidFill>
              <a:srgbClr val="C00000"/>
            </a:solidFill>
            <a:prstDash val="dash"/>
          </a:ln>
        </p:spPr>
        <p:txBody>
          <a:bodyPr wrap="square" lIns="68577" tIns="34288" rIns="68577" bIns="34288">
            <a:spAutoFit/>
          </a:bodyPr>
          <a:lstStyle/>
          <a:p>
            <a:pPr algn="just" defTabSz="914400">
              <a:lnSpc>
                <a:spcPct val="130000"/>
              </a:lnSpc>
              <a:defRPr/>
            </a:pPr>
            <a:r>
              <a:rPr lang="zh-CN" altLang="en-US" sz="1700" dirty="0" smtClean="0">
                <a:solidFill>
                  <a:prstClr val="black"/>
                </a:solidFill>
                <a:ea typeface="思源黑体 CN Regular" panose="020B0500000000000000" pitchFamily="34" charset="-122"/>
                <a:sym typeface="Arial" panose="020B0604020202020204" pitchFamily="34" charset="0"/>
              </a:rPr>
              <a:t>     作为</a:t>
            </a:r>
            <a:r>
              <a:rPr lang="zh-CN" altLang="en-US" sz="1700" dirty="0">
                <a:solidFill>
                  <a:prstClr val="black"/>
                </a:solidFill>
                <a:ea typeface="思源黑体 CN Regular" panose="020B0500000000000000" pitchFamily="34" charset="-122"/>
                <a:sym typeface="Arial" panose="020B0604020202020204" pitchFamily="34" charset="0"/>
              </a:rPr>
              <a:t>一个领头者连基本的数据不知道，如此作风怎能经不起我们党的考验，就该下课，让能者上，庸者下。</a:t>
            </a:r>
            <a:endParaRPr lang="en-US" altLang="zh-CN" sz="1700" dirty="0">
              <a:solidFill>
                <a:prstClr val="black"/>
              </a:solidFill>
              <a:ea typeface="思源黑体 CN Regular" panose="020B0500000000000000" pitchFamily="34" charset="-122"/>
              <a:sym typeface="Arial" panose="020B0604020202020204" pitchFamily="34" charset="0"/>
            </a:endParaRPr>
          </a:p>
          <a:p>
            <a:pPr algn="just" defTabSz="914400">
              <a:lnSpc>
                <a:spcPct val="130000"/>
              </a:lnSpc>
              <a:defRPr/>
            </a:pPr>
            <a:r>
              <a:rPr lang="zh-CN" altLang="en-US" dirty="0" smtClean="0">
                <a:solidFill>
                  <a:prstClr val="black"/>
                </a:solidFill>
                <a:ea typeface="思源黑体 CN Regular" panose="020B0500000000000000" pitchFamily="34" charset="-122"/>
                <a:sym typeface="Arial" panose="020B0604020202020204" pitchFamily="34" charset="0"/>
              </a:rPr>
              <a:t>在</a:t>
            </a:r>
            <a:r>
              <a:rPr lang="zh-CN" altLang="en-US" dirty="0">
                <a:solidFill>
                  <a:prstClr val="black"/>
                </a:solidFill>
                <a:ea typeface="思源黑体 CN Regular" panose="020B0500000000000000" pitchFamily="34" charset="-122"/>
                <a:sym typeface="Arial" panose="020B0604020202020204" pitchFamily="34" charset="0"/>
              </a:rPr>
              <a:t>党内绝不能容忍这种“不作为、慢作为”继续泛滥。</a:t>
            </a:r>
            <a:endParaRPr lang="zh-CN" altLang="en-US" dirty="0">
              <a:solidFill>
                <a:prstClr val="black"/>
              </a:solidFill>
              <a:ea typeface="思源黑体 CN Regular" panose="020B0500000000000000"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9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par>
                          <p:cTn id="16" fill="hold">
                            <p:stCondLst>
                              <p:cond delay="2000"/>
                            </p:stCondLst>
                            <p:childTnLst>
                              <p:par>
                                <p:cTn id="17" presetID="2" presetClass="entr" presetSubtype="8"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0-#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par>
                          <p:cTn id="21" fill="hold">
                            <p:stCondLst>
                              <p:cond delay="2500"/>
                            </p:stCondLst>
                            <p:childTnLst>
                              <p:par>
                                <p:cTn id="22" presetID="12" presetClass="entr" presetSubtype="4"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1000"/>
                                        <p:tgtEl>
                                          <p:spTgt spid="18"/>
                                        </p:tgtEl>
                                        <p:attrNameLst>
                                          <p:attrName>ppt_y</p:attrName>
                                        </p:attrNameLst>
                                      </p:cBhvr>
                                      <p:tavLst>
                                        <p:tav tm="0">
                                          <p:val>
                                            <p:strVal val="#ppt_y+#ppt_h*1.125000"/>
                                          </p:val>
                                        </p:tav>
                                        <p:tav tm="100000">
                                          <p:val>
                                            <p:strVal val="#ppt_y"/>
                                          </p:val>
                                        </p:tav>
                                      </p:tavLst>
                                    </p:anim>
                                    <p:animEffect transition="in" filter="wipe(up)">
                                      <p:cBhvr>
                                        <p:cTn id="2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6" name="TextBox 5"/>
          <p:cNvSpPr txBox="1"/>
          <p:nvPr/>
        </p:nvSpPr>
        <p:spPr>
          <a:xfrm>
            <a:off x="5117200" y="1728636"/>
            <a:ext cx="2469463" cy="828675"/>
          </a:xfrm>
          <a:prstGeom prst="rect">
            <a:avLst/>
          </a:prstGeom>
          <a:noFill/>
        </p:spPr>
        <p:txBody>
          <a:bodyPr wrap="square" lIns="91404" tIns="45701" rIns="91404" bIns="45701">
            <a:spAutoFit/>
          </a:bodyPr>
          <a:lstStyle/>
          <a:p>
            <a:pPr algn="ctr" defTabSz="914400">
              <a:defRPr/>
            </a:pPr>
            <a:r>
              <a:rPr lang="zh-CN" altLang="en-US" sz="4800" b="1" dirty="0">
                <a:ln w="6350">
                  <a:noFill/>
                </a:ln>
                <a:solidFill>
                  <a:srgbClr val="C00000"/>
                </a:solidFill>
                <a:latin typeface="Arial" panose="020B0604020202020204" pitchFamily="34" charset="0"/>
                <a:ea typeface="思源黑体 CN Regular" panose="020B0500000000000000" pitchFamily="34" charset="-122"/>
                <a:cs typeface="思源黑体 CN Normal" panose="020B0400000000000000" pitchFamily="34" charset="-122"/>
                <a:sym typeface="Arial" panose="020B0604020202020204" pitchFamily="34" charset="0"/>
              </a:rPr>
              <a:t>第一章</a:t>
            </a:r>
            <a:endParaRPr lang="zh-CN" altLang="en-US" sz="4800" b="1" dirty="0">
              <a:ln w="6350">
                <a:noFill/>
              </a:ln>
              <a:solidFill>
                <a:srgbClr val="C00000"/>
              </a:solidFill>
              <a:latin typeface="Arial" panose="020B0604020202020204" pitchFamily="34" charset="0"/>
              <a:ea typeface="思源黑体 CN Regular" panose="020B0500000000000000" pitchFamily="34" charset="-122"/>
              <a:cs typeface="思源黑体 CN Normal" panose="020B0400000000000000" pitchFamily="34" charset="-122"/>
              <a:sym typeface="Arial" panose="020B0604020202020204" pitchFamily="34" charset="0"/>
            </a:endParaRPr>
          </a:p>
        </p:txBody>
      </p:sp>
      <p:sp>
        <p:nvSpPr>
          <p:cNvPr id="2" name="文本框 1"/>
          <p:cNvSpPr txBox="1"/>
          <p:nvPr/>
        </p:nvSpPr>
        <p:spPr>
          <a:xfrm>
            <a:off x="4216879" y="2897607"/>
            <a:ext cx="4829845" cy="923291"/>
          </a:xfrm>
          <a:prstGeom prst="rect">
            <a:avLst/>
          </a:prstGeom>
          <a:noFill/>
        </p:spPr>
        <p:txBody>
          <a:bodyPr wrap="square" lIns="91404" tIns="45701" rIns="91404" bIns="45701">
            <a:spAutoFit/>
          </a:bodyPr>
          <a:lstStyle/>
          <a:p>
            <a:pPr algn="dist">
              <a:defRPr/>
            </a:pPr>
            <a:r>
              <a:rPr lang="zh-CN" altLang="en-US" sz="5400" b="1" kern="0" dirty="0">
                <a:solidFill>
                  <a:srgbClr val="C00000"/>
                </a:solidFill>
                <a:latin typeface="思源黑体 CN Bold" panose="020B0800000000000000" pitchFamily="34" charset="-122"/>
                <a:ea typeface="思源黑体 CN Bold" panose="020B0800000000000000" pitchFamily="34" charset="-122"/>
                <a:sym typeface="Arial" panose="020B0604020202020204" pitchFamily="34" charset="0"/>
              </a:rPr>
              <a:t>疫情防控工作</a:t>
            </a:r>
            <a:endParaRPr lang="zh-CN" altLang="en-US" sz="5400" b="1" kern="0" dirty="0">
              <a:solidFill>
                <a:srgbClr val="C00000"/>
              </a:solidFill>
              <a:latin typeface="思源黑体 CN Bold" panose="020B0800000000000000" pitchFamily="34" charset="-122"/>
              <a:ea typeface="思源黑体 CN Bold" panose="020B0800000000000000"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srcRect/>
          <a:stretch>
            <a:fillRect/>
          </a:stretch>
        </a:blipFill>
        <a:effectLst/>
      </p:bgPr>
    </p:bg>
    <p:spTree>
      <p:nvGrpSpPr>
        <p:cNvPr id="1" name=""/>
        <p:cNvGrpSpPr/>
        <p:nvPr/>
      </p:nvGrpSpPr>
      <p:grpSpPr>
        <a:xfrm>
          <a:off x="0" y="0"/>
          <a:ext cx="0" cy="0"/>
          <a:chOff x="0" y="0"/>
          <a:chExt cx="0" cy="0"/>
        </a:xfrm>
      </p:grpSpPr>
      <p:grpSp>
        <p:nvGrpSpPr>
          <p:cNvPr id="55" name="组合 54"/>
          <p:cNvGrpSpPr/>
          <p:nvPr/>
        </p:nvGrpSpPr>
        <p:grpSpPr>
          <a:xfrm>
            <a:off x="715583" y="1599929"/>
            <a:ext cx="5216118" cy="764423"/>
            <a:chOff x="1187736" y="1739623"/>
            <a:chExt cx="5216118" cy="764423"/>
          </a:xfrm>
        </p:grpSpPr>
        <p:sp>
          <p:nvSpPr>
            <p:cNvPr id="57" name="Rounded Rectangle 38"/>
            <p:cNvSpPr/>
            <p:nvPr/>
          </p:nvSpPr>
          <p:spPr>
            <a:xfrm rot="16200000">
              <a:off x="3413583" y="-486224"/>
              <a:ext cx="764423" cy="5216118"/>
            </a:xfrm>
            <a:prstGeom prst="rect">
              <a:avLst/>
            </a:prstGeom>
            <a:solidFill>
              <a:srgbClr val="C00000"/>
            </a:solidFill>
            <a:ln w="12700" cap="flat" cmpd="sng" algn="ctr">
              <a:noFill/>
              <a:prstDash val="solid"/>
              <a:miter lim="800000"/>
            </a:ln>
            <a:effectLst/>
          </p:spPr>
          <p:txBody>
            <a:bodyPr rtlCol="0" anchor="ctr"/>
            <a:lstStyle/>
            <a:p>
              <a:pPr algn="ctr" defTabSz="914400">
                <a:defRPr/>
              </a:pPr>
              <a:endParaRPr lang="en-US" sz="3200" kern="0" dirty="0">
                <a:solidFill>
                  <a:srgbClr val="FFFFFF"/>
                </a:solidFill>
                <a:ea typeface="思源黑体 CN Regular" panose="020B0500000000000000" pitchFamily="34" charset="-122"/>
                <a:sym typeface="Arial" panose="020B0604020202020204" pitchFamily="34" charset="0"/>
              </a:endParaRPr>
            </a:p>
          </p:txBody>
        </p:sp>
        <p:sp>
          <p:nvSpPr>
            <p:cNvPr id="58" name="文本框 57"/>
            <p:cNvSpPr txBox="1"/>
            <p:nvPr/>
          </p:nvSpPr>
          <p:spPr>
            <a:xfrm>
              <a:off x="1440576" y="1868736"/>
              <a:ext cx="4921540" cy="461665"/>
            </a:xfrm>
            <a:prstGeom prst="rect">
              <a:avLst/>
            </a:prstGeom>
            <a:noFill/>
          </p:spPr>
          <p:txBody>
            <a:bodyPr wrap="none" rtlCol="0">
              <a:spAutoFit/>
            </a:bodyPr>
            <a:lstStyle/>
            <a:p>
              <a:pPr>
                <a:defRPr/>
              </a:pPr>
              <a:r>
                <a:rPr lang="zh-CN" altLang="en-US" sz="2400" b="1" dirty="0">
                  <a:solidFill>
                    <a:prstClr val="white"/>
                  </a:solidFill>
                  <a:ea typeface="思源黑体 CN Regular" panose="020B0500000000000000" pitchFamily="34" charset="-122"/>
                  <a:sym typeface="Arial" panose="020B0604020202020204" pitchFamily="34" charset="0"/>
                </a:rPr>
                <a:t>新型冠状病毒感染的肺炎临床表现</a:t>
              </a:r>
              <a:endParaRPr lang="zh-CN" altLang="en-US" sz="2400" b="1" dirty="0">
                <a:solidFill>
                  <a:prstClr val="white"/>
                </a:solidFill>
                <a:ea typeface="思源黑体 CN Regular" panose="020B0500000000000000" pitchFamily="34" charset="-122"/>
                <a:sym typeface="Arial" panose="020B0604020202020204" pitchFamily="34" charset="0"/>
              </a:endParaRPr>
            </a:p>
          </p:txBody>
        </p:sp>
      </p:grpSp>
      <p:grpSp>
        <p:nvGrpSpPr>
          <p:cNvPr id="75" name="组合 74"/>
          <p:cNvGrpSpPr/>
          <p:nvPr/>
        </p:nvGrpSpPr>
        <p:grpSpPr>
          <a:xfrm>
            <a:off x="791757" y="2771344"/>
            <a:ext cx="3392715" cy="369332"/>
            <a:chOff x="791757" y="2771344"/>
            <a:chExt cx="3392715" cy="369332"/>
          </a:xfrm>
        </p:grpSpPr>
        <p:sp>
          <p:nvSpPr>
            <p:cNvPr id="62" name="矩形: 圆角 9"/>
            <p:cNvSpPr/>
            <p:nvPr/>
          </p:nvSpPr>
          <p:spPr>
            <a:xfrm>
              <a:off x="791757" y="2789049"/>
              <a:ext cx="1449614" cy="342900"/>
            </a:xfrm>
            <a:prstGeom prst="rect">
              <a:avLst/>
            </a:prstGeom>
            <a:solidFill>
              <a:srgbClr val="C00000"/>
            </a:solidFill>
            <a:ln w="12700" cap="flat" cmpd="sng" algn="ctr">
              <a:noFill/>
              <a:prstDash val="solid"/>
              <a:miter lim="800000"/>
            </a:ln>
            <a:effectLst/>
          </p:spPr>
          <p:txBody>
            <a:bodyPr rtlCol="0" anchor="ctr"/>
            <a:lstStyle/>
            <a:p>
              <a:pPr algn="ctr">
                <a:defRPr/>
              </a:pPr>
              <a:r>
                <a:rPr lang="zh-CN" altLang="en-US" sz="1600" b="1" kern="0" dirty="0">
                  <a:solidFill>
                    <a:prstClr val="white"/>
                  </a:solidFill>
                  <a:ea typeface="思源黑体 CN Regular" panose="020B0500000000000000" pitchFamily="34" charset="-122"/>
                  <a:sym typeface="Arial" panose="020B0604020202020204" pitchFamily="34" charset="0"/>
                </a:rPr>
                <a:t>主要临床表现</a:t>
              </a:r>
              <a:endParaRPr lang="zh-CN" altLang="en-US" sz="1600" b="1" kern="0" dirty="0">
                <a:solidFill>
                  <a:prstClr val="white"/>
                </a:solidFill>
                <a:ea typeface="思源黑体 CN Regular" panose="020B0500000000000000" pitchFamily="34" charset="-122"/>
                <a:sym typeface="Arial" panose="020B0604020202020204" pitchFamily="34" charset="0"/>
              </a:endParaRPr>
            </a:p>
          </p:txBody>
        </p:sp>
        <p:cxnSp>
          <p:nvCxnSpPr>
            <p:cNvPr id="63" name="直接连接符 62"/>
            <p:cNvCxnSpPr/>
            <p:nvPr/>
          </p:nvCxnSpPr>
          <p:spPr>
            <a:xfrm>
              <a:off x="1971270" y="2960499"/>
              <a:ext cx="561975" cy="0"/>
            </a:xfrm>
            <a:prstGeom prst="line">
              <a:avLst/>
            </a:prstGeom>
            <a:noFill/>
            <a:ln w="6350" cap="flat" cmpd="sng" algn="ctr">
              <a:solidFill>
                <a:srgbClr val="C00000"/>
              </a:solidFill>
              <a:prstDash val="dash"/>
              <a:miter lim="800000"/>
              <a:tailEnd type="oval" w="sm" len="sm"/>
            </a:ln>
            <a:effectLst/>
          </p:spPr>
        </p:cxnSp>
        <p:sp>
          <p:nvSpPr>
            <p:cNvPr id="64" name="文本框 63"/>
            <p:cNvSpPr txBox="1"/>
            <p:nvPr/>
          </p:nvSpPr>
          <p:spPr>
            <a:xfrm>
              <a:off x="2671358" y="2771344"/>
              <a:ext cx="1513114" cy="369332"/>
            </a:xfrm>
            <a:prstGeom prst="rect">
              <a:avLst/>
            </a:prstGeom>
            <a:noFill/>
          </p:spPr>
          <p:txBody>
            <a:bodyPr wrap="square" rtlCol="0">
              <a:spAutoFit/>
            </a:bodyPr>
            <a:lstStyle/>
            <a:p>
              <a:pPr>
                <a:defRPr/>
              </a:pPr>
              <a:r>
                <a:rPr lang="zh-CN" altLang="en-US" kern="0" dirty="0">
                  <a:solidFill>
                    <a:srgbClr val="333333"/>
                  </a:solidFill>
                  <a:ea typeface="思源黑体 CN Regular" panose="020B0500000000000000" pitchFamily="34" charset="-122"/>
                  <a:sym typeface="Arial" panose="020B0604020202020204" pitchFamily="34" charset="0"/>
                </a:rPr>
                <a:t>发热、乏力</a:t>
              </a:r>
              <a:endParaRPr lang="zh-CN" altLang="en-US" kern="0" dirty="0">
                <a:solidFill>
                  <a:prstClr val="black">
                    <a:lumMod val="75000"/>
                    <a:lumOff val="25000"/>
                  </a:prstClr>
                </a:solidFill>
                <a:ea typeface="思源黑体 CN Regular" panose="020B0500000000000000" pitchFamily="34" charset="-122"/>
                <a:sym typeface="Arial" panose="020B0604020202020204" pitchFamily="34" charset="0"/>
              </a:endParaRPr>
            </a:p>
          </p:txBody>
        </p:sp>
      </p:grpSp>
      <p:grpSp>
        <p:nvGrpSpPr>
          <p:cNvPr id="76" name="组合 75"/>
          <p:cNvGrpSpPr/>
          <p:nvPr/>
        </p:nvGrpSpPr>
        <p:grpSpPr>
          <a:xfrm>
            <a:off x="791756" y="3214154"/>
            <a:ext cx="5583465" cy="423129"/>
            <a:chOff x="791756" y="3214154"/>
            <a:chExt cx="5583465" cy="423129"/>
          </a:xfrm>
        </p:grpSpPr>
        <p:sp>
          <p:nvSpPr>
            <p:cNvPr id="65" name="矩形: 圆角 15"/>
            <p:cNvSpPr/>
            <p:nvPr/>
          </p:nvSpPr>
          <p:spPr>
            <a:xfrm>
              <a:off x="791756" y="3279575"/>
              <a:ext cx="1449615" cy="342900"/>
            </a:xfrm>
            <a:prstGeom prst="rect">
              <a:avLst/>
            </a:prstGeom>
            <a:solidFill>
              <a:srgbClr val="C00000"/>
            </a:solidFill>
            <a:ln w="12700" cap="flat" cmpd="sng" algn="ctr">
              <a:noFill/>
              <a:prstDash val="solid"/>
              <a:miter lim="800000"/>
            </a:ln>
            <a:effectLst/>
          </p:spPr>
          <p:txBody>
            <a:bodyPr rtlCol="0" anchor="ctr"/>
            <a:lstStyle/>
            <a:p>
              <a:pPr algn="ctr">
                <a:defRPr/>
              </a:pPr>
              <a:r>
                <a:rPr lang="zh-CN" altLang="en-US" sz="1600" b="1" kern="0" dirty="0">
                  <a:solidFill>
                    <a:prstClr val="white"/>
                  </a:solidFill>
                  <a:ea typeface="思源黑体 CN Regular" panose="020B0500000000000000" pitchFamily="34" charset="-122"/>
                  <a:sym typeface="Arial" panose="020B0604020202020204" pitchFamily="34" charset="0"/>
                </a:rPr>
                <a:t>呼吸道症状</a:t>
              </a:r>
              <a:endParaRPr lang="zh-CN" altLang="en-US" sz="1600" b="1" kern="0" dirty="0">
                <a:solidFill>
                  <a:prstClr val="white"/>
                </a:solidFill>
                <a:ea typeface="思源黑体 CN Regular" panose="020B0500000000000000" pitchFamily="34" charset="-122"/>
                <a:sym typeface="Arial" panose="020B0604020202020204" pitchFamily="34" charset="0"/>
              </a:endParaRPr>
            </a:p>
          </p:txBody>
        </p:sp>
        <p:cxnSp>
          <p:nvCxnSpPr>
            <p:cNvPr id="66" name="直接连接符 65"/>
            <p:cNvCxnSpPr/>
            <p:nvPr/>
          </p:nvCxnSpPr>
          <p:spPr>
            <a:xfrm>
              <a:off x="2158821" y="3451025"/>
              <a:ext cx="374424" cy="0"/>
            </a:xfrm>
            <a:prstGeom prst="line">
              <a:avLst/>
            </a:prstGeom>
            <a:noFill/>
            <a:ln w="6350" cap="flat" cmpd="sng" algn="ctr">
              <a:solidFill>
                <a:srgbClr val="C00000"/>
              </a:solidFill>
              <a:prstDash val="dash"/>
              <a:miter lim="800000"/>
              <a:tailEnd type="oval" w="sm" len="sm"/>
            </a:ln>
            <a:effectLst/>
          </p:spPr>
        </p:cxnSp>
        <p:sp>
          <p:nvSpPr>
            <p:cNvPr id="67" name="文本框 66"/>
            <p:cNvSpPr txBox="1"/>
            <p:nvPr/>
          </p:nvSpPr>
          <p:spPr>
            <a:xfrm>
              <a:off x="2671357" y="3214154"/>
              <a:ext cx="3703864" cy="423129"/>
            </a:xfrm>
            <a:prstGeom prst="rect">
              <a:avLst/>
            </a:prstGeom>
            <a:noFill/>
          </p:spPr>
          <p:txBody>
            <a:bodyPr wrap="square" rtlCol="0">
              <a:spAutoFit/>
            </a:bodyPr>
            <a:lstStyle/>
            <a:p>
              <a:pPr>
                <a:lnSpc>
                  <a:spcPct val="130000"/>
                </a:lnSpc>
                <a:defRPr/>
              </a:pPr>
              <a:r>
                <a:rPr lang="zh-CN" altLang="en-US" kern="0" dirty="0">
                  <a:solidFill>
                    <a:srgbClr val="333333"/>
                  </a:solidFill>
                  <a:ea typeface="思源黑体 CN Regular" panose="020B0500000000000000" pitchFamily="34" charset="-122"/>
                  <a:sym typeface="Arial" panose="020B0604020202020204" pitchFamily="34" charset="0"/>
                </a:rPr>
                <a:t>以干咳为主，并逐渐出现呼吸困难</a:t>
              </a:r>
              <a:endParaRPr lang="zh-CN" altLang="en-US" kern="0" dirty="0">
                <a:solidFill>
                  <a:prstClr val="black">
                    <a:lumMod val="75000"/>
                    <a:lumOff val="25000"/>
                  </a:prstClr>
                </a:solidFill>
                <a:ea typeface="思源黑体 CN Regular" panose="020B0500000000000000" pitchFamily="34" charset="-122"/>
                <a:sym typeface="Arial" panose="020B0604020202020204" pitchFamily="34" charset="0"/>
              </a:endParaRPr>
            </a:p>
          </p:txBody>
        </p:sp>
      </p:grpSp>
      <p:grpSp>
        <p:nvGrpSpPr>
          <p:cNvPr id="77" name="组合 76"/>
          <p:cNvGrpSpPr/>
          <p:nvPr/>
        </p:nvGrpSpPr>
        <p:grpSpPr>
          <a:xfrm>
            <a:off x="791757" y="3714646"/>
            <a:ext cx="5583464" cy="452432"/>
            <a:chOff x="791757" y="3714646"/>
            <a:chExt cx="5583464" cy="452432"/>
          </a:xfrm>
        </p:grpSpPr>
        <p:sp>
          <p:nvSpPr>
            <p:cNvPr id="68" name="矩形: 圆角 18"/>
            <p:cNvSpPr/>
            <p:nvPr/>
          </p:nvSpPr>
          <p:spPr>
            <a:xfrm>
              <a:off x="791757" y="3761556"/>
              <a:ext cx="1449614" cy="342900"/>
            </a:xfrm>
            <a:prstGeom prst="rect">
              <a:avLst/>
            </a:prstGeom>
            <a:solidFill>
              <a:srgbClr val="C00000"/>
            </a:solidFill>
            <a:ln w="12700" cap="flat" cmpd="sng" algn="ctr">
              <a:noFill/>
              <a:prstDash val="solid"/>
              <a:miter lim="800000"/>
            </a:ln>
            <a:effectLst/>
          </p:spPr>
          <p:txBody>
            <a:bodyPr rtlCol="0" anchor="ctr"/>
            <a:lstStyle/>
            <a:p>
              <a:pPr algn="ctr">
                <a:defRPr/>
              </a:pPr>
              <a:r>
                <a:rPr lang="zh-CN" altLang="en-US" sz="1600" b="1" kern="0" dirty="0">
                  <a:solidFill>
                    <a:prstClr val="white"/>
                  </a:solidFill>
                  <a:ea typeface="思源黑体 CN Regular" panose="020B0500000000000000" pitchFamily="34" charset="-122"/>
                  <a:sym typeface="Arial" panose="020B0604020202020204" pitchFamily="34" charset="0"/>
                </a:rPr>
                <a:t>严重者表现</a:t>
              </a:r>
              <a:endParaRPr lang="zh-CN" altLang="en-US" sz="1600" b="1" kern="0" dirty="0">
                <a:solidFill>
                  <a:prstClr val="white"/>
                </a:solidFill>
                <a:ea typeface="思源黑体 CN Regular" panose="020B0500000000000000" pitchFamily="34" charset="-122"/>
                <a:sym typeface="Arial" panose="020B0604020202020204" pitchFamily="34" charset="0"/>
              </a:endParaRPr>
            </a:p>
          </p:txBody>
        </p:sp>
        <p:cxnSp>
          <p:nvCxnSpPr>
            <p:cNvPr id="69" name="直接连接符 68"/>
            <p:cNvCxnSpPr/>
            <p:nvPr/>
          </p:nvCxnSpPr>
          <p:spPr>
            <a:xfrm>
              <a:off x="2158821" y="3933006"/>
              <a:ext cx="374424" cy="0"/>
            </a:xfrm>
            <a:prstGeom prst="line">
              <a:avLst/>
            </a:prstGeom>
            <a:noFill/>
            <a:ln w="6350" cap="flat" cmpd="sng" algn="ctr">
              <a:solidFill>
                <a:srgbClr val="C00000"/>
              </a:solidFill>
              <a:prstDash val="dash"/>
              <a:miter lim="800000"/>
              <a:tailEnd type="oval" w="sm" len="sm"/>
            </a:ln>
            <a:effectLst/>
          </p:spPr>
        </p:cxnSp>
        <p:sp>
          <p:nvSpPr>
            <p:cNvPr id="70" name="文本框 69"/>
            <p:cNvSpPr txBox="1"/>
            <p:nvPr/>
          </p:nvSpPr>
          <p:spPr>
            <a:xfrm>
              <a:off x="2671356" y="3714646"/>
              <a:ext cx="3703865" cy="452432"/>
            </a:xfrm>
            <a:prstGeom prst="rect">
              <a:avLst/>
            </a:prstGeom>
            <a:noFill/>
          </p:spPr>
          <p:txBody>
            <a:bodyPr wrap="square" rtlCol="0">
              <a:spAutoFit/>
            </a:bodyPr>
            <a:lstStyle/>
            <a:p>
              <a:pPr>
                <a:lnSpc>
                  <a:spcPct val="130000"/>
                </a:lnSpc>
                <a:defRPr/>
              </a:pPr>
              <a:r>
                <a:rPr lang="zh-CN" altLang="en-US" kern="0" dirty="0">
                  <a:solidFill>
                    <a:srgbClr val="333333"/>
                  </a:solidFill>
                  <a:ea typeface="思源黑体 CN Regular" panose="020B0500000000000000" pitchFamily="34" charset="-122"/>
                  <a:sym typeface="Arial" panose="020B0604020202020204" pitchFamily="34" charset="0"/>
                </a:rPr>
                <a:t>急性呼吸窘迫综合征、脓毒症</a:t>
              </a:r>
              <a:r>
                <a:rPr lang="zh-CN" altLang="en-US" kern="0" dirty="0" smtClean="0">
                  <a:solidFill>
                    <a:srgbClr val="333333"/>
                  </a:solidFill>
                  <a:ea typeface="思源黑体 CN Regular" panose="020B0500000000000000" pitchFamily="34" charset="-122"/>
                  <a:sym typeface="Arial" panose="020B0604020202020204" pitchFamily="34" charset="0"/>
                </a:rPr>
                <a:t>休克</a:t>
              </a:r>
              <a:endParaRPr lang="zh-CN" altLang="en-US" kern="0" dirty="0">
                <a:solidFill>
                  <a:prstClr val="black">
                    <a:lumMod val="75000"/>
                    <a:lumOff val="25000"/>
                  </a:prstClr>
                </a:solidFill>
                <a:ea typeface="思源黑体 CN Regular" panose="020B0500000000000000" pitchFamily="34" charset="-122"/>
                <a:sym typeface="Arial" panose="020B0604020202020204" pitchFamily="34" charset="0"/>
              </a:endParaRPr>
            </a:p>
          </p:txBody>
        </p:sp>
      </p:grpSp>
      <p:grpSp>
        <p:nvGrpSpPr>
          <p:cNvPr id="78" name="组合 77"/>
          <p:cNvGrpSpPr/>
          <p:nvPr/>
        </p:nvGrpSpPr>
        <p:grpSpPr>
          <a:xfrm>
            <a:off x="791757" y="4205444"/>
            <a:ext cx="4821464" cy="423129"/>
            <a:chOff x="791757" y="4205444"/>
            <a:chExt cx="4821464" cy="423129"/>
          </a:xfrm>
        </p:grpSpPr>
        <p:sp>
          <p:nvSpPr>
            <p:cNvPr id="71" name="矩形: 圆角 24"/>
            <p:cNvSpPr/>
            <p:nvPr/>
          </p:nvSpPr>
          <p:spPr>
            <a:xfrm>
              <a:off x="791757" y="4272231"/>
              <a:ext cx="1449614" cy="342900"/>
            </a:xfrm>
            <a:prstGeom prst="rect">
              <a:avLst/>
            </a:prstGeom>
            <a:solidFill>
              <a:srgbClr val="C00000"/>
            </a:solidFill>
            <a:ln w="12700" cap="flat" cmpd="sng" algn="ctr">
              <a:noFill/>
              <a:prstDash val="solid"/>
              <a:miter lim="800000"/>
            </a:ln>
            <a:effectLst/>
          </p:spPr>
          <p:txBody>
            <a:bodyPr rtlCol="0" anchor="ctr"/>
            <a:lstStyle/>
            <a:p>
              <a:pPr algn="ctr">
                <a:defRPr/>
              </a:pPr>
              <a:r>
                <a:rPr lang="zh-CN" altLang="en-US" sz="1600" b="1" kern="0" dirty="0">
                  <a:solidFill>
                    <a:prstClr val="white"/>
                  </a:solidFill>
                  <a:ea typeface="思源黑体 CN Regular" panose="020B0500000000000000" pitchFamily="34" charset="-122"/>
                  <a:sym typeface="Arial" panose="020B0604020202020204" pitchFamily="34" charset="0"/>
                </a:rPr>
                <a:t>部分患者</a:t>
              </a:r>
              <a:endParaRPr lang="zh-CN" altLang="en-US" sz="1600" b="1" kern="0" dirty="0">
                <a:solidFill>
                  <a:prstClr val="white"/>
                </a:solidFill>
                <a:ea typeface="思源黑体 CN Regular" panose="020B0500000000000000" pitchFamily="34" charset="-122"/>
                <a:sym typeface="Arial" panose="020B0604020202020204" pitchFamily="34" charset="0"/>
              </a:endParaRPr>
            </a:p>
          </p:txBody>
        </p:sp>
        <p:cxnSp>
          <p:nvCxnSpPr>
            <p:cNvPr id="72" name="直接连接符 71"/>
            <p:cNvCxnSpPr/>
            <p:nvPr/>
          </p:nvCxnSpPr>
          <p:spPr>
            <a:xfrm>
              <a:off x="1971270" y="4443681"/>
              <a:ext cx="561975" cy="0"/>
            </a:xfrm>
            <a:prstGeom prst="line">
              <a:avLst/>
            </a:prstGeom>
            <a:noFill/>
            <a:ln w="6350" cap="flat" cmpd="sng" algn="ctr">
              <a:solidFill>
                <a:srgbClr val="C00000"/>
              </a:solidFill>
              <a:prstDash val="dash"/>
              <a:miter lim="800000"/>
              <a:tailEnd type="oval" w="sm" len="sm"/>
            </a:ln>
            <a:effectLst/>
          </p:spPr>
        </p:cxnSp>
        <p:sp>
          <p:nvSpPr>
            <p:cNvPr id="73" name="文本框 72"/>
            <p:cNvSpPr txBox="1"/>
            <p:nvPr/>
          </p:nvSpPr>
          <p:spPr>
            <a:xfrm>
              <a:off x="2671356" y="4205444"/>
              <a:ext cx="2941865" cy="423129"/>
            </a:xfrm>
            <a:prstGeom prst="rect">
              <a:avLst/>
            </a:prstGeom>
            <a:noFill/>
          </p:spPr>
          <p:txBody>
            <a:bodyPr wrap="square" rtlCol="0">
              <a:spAutoFit/>
            </a:bodyPr>
            <a:lstStyle/>
            <a:p>
              <a:pPr>
                <a:lnSpc>
                  <a:spcPct val="130000"/>
                </a:lnSpc>
                <a:defRPr/>
              </a:pPr>
              <a:r>
                <a:rPr lang="zh-CN" altLang="en-US" kern="0" dirty="0">
                  <a:solidFill>
                    <a:srgbClr val="333333"/>
                  </a:solidFill>
                  <a:ea typeface="思源黑体 CN Regular" panose="020B0500000000000000" pitchFamily="34" charset="-122"/>
                  <a:sym typeface="Arial" panose="020B0604020202020204" pitchFamily="34" charset="0"/>
                </a:rPr>
                <a:t>起病症状轻微，可无发热</a:t>
              </a:r>
              <a:endParaRPr lang="zh-CN" altLang="en-US" kern="0" dirty="0">
                <a:solidFill>
                  <a:prstClr val="black">
                    <a:lumMod val="75000"/>
                    <a:lumOff val="25000"/>
                  </a:prstClr>
                </a:solidFill>
                <a:ea typeface="思源黑体 CN Regular" panose="020B0500000000000000" pitchFamily="34" charset="-122"/>
                <a:sym typeface="Arial" panose="020B0604020202020204" pitchFamily="34" charset="0"/>
              </a:endParaRPr>
            </a:p>
          </p:txBody>
        </p:sp>
      </p:grpSp>
      <p:grpSp>
        <p:nvGrpSpPr>
          <p:cNvPr id="79" name="组合 78"/>
          <p:cNvGrpSpPr/>
          <p:nvPr/>
        </p:nvGrpSpPr>
        <p:grpSpPr>
          <a:xfrm>
            <a:off x="834555" y="4709659"/>
            <a:ext cx="1207874" cy="1064712"/>
            <a:chOff x="725325" y="3783159"/>
            <a:chExt cx="1207874" cy="1064712"/>
          </a:xfrm>
        </p:grpSpPr>
        <p:grpSp>
          <p:nvGrpSpPr>
            <p:cNvPr id="86" name="组合 85"/>
            <p:cNvGrpSpPr/>
            <p:nvPr/>
          </p:nvGrpSpPr>
          <p:grpSpPr>
            <a:xfrm>
              <a:off x="803396" y="3783159"/>
              <a:ext cx="1129803" cy="1064712"/>
              <a:chOff x="2681608" y="1294397"/>
              <a:chExt cx="2234957" cy="2106195"/>
            </a:xfrm>
          </p:grpSpPr>
          <p:sp>
            <p:nvSpPr>
              <p:cNvPr id="88" name="椭圆 87"/>
              <p:cNvSpPr/>
              <p:nvPr/>
            </p:nvSpPr>
            <p:spPr>
              <a:xfrm>
                <a:off x="2681608" y="1294397"/>
                <a:ext cx="2234957" cy="2106195"/>
              </a:xfrm>
              <a:prstGeom prst="ellipse">
                <a:avLst/>
              </a:prstGeom>
              <a:solidFill>
                <a:schemeClr val="bg1"/>
              </a:solidFill>
              <a:ln w="12700" cap="flat" cmpd="sng" algn="ctr">
                <a:solidFill>
                  <a:srgbClr val="C00000"/>
                </a:solidFill>
                <a:prstDash val="solid"/>
              </a:ln>
              <a:effectLst/>
            </p:spPr>
            <p:txBody>
              <a:bodyPr wrap="square" rtlCol="0" anchor="ctr">
                <a:noAutofit/>
              </a:bodyPr>
              <a:lstStyle/>
              <a:p>
                <a:pPr algn="ctr" defTabSz="1219200">
                  <a:defRPr/>
                </a:pPr>
                <a:endParaRPr lang="zh-CN" altLang="en-US" sz="2400" kern="0" dirty="0">
                  <a:solidFill>
                    <a:srgbClr val="000000"/>
                  </a:solidFill>
                  <a:ea typeface="思源黑体 CN Regular" panose="020B0500000000000000" pitchFamily="34" charset="-122"/>
                  <a:sym typeface="Arial" panose="020B0604020202020204" pitchFamily="34" charset="0"/>
                </a:endParaRPr>
              </a:p>
            </p:txBody>
          </p:sp>
          <p:sp>
            <p:nvSpPr>
              <p:cNvPr id="89" name="Freeform 5"/>
              <p:cNvSpPr/>
              <p:nvPr/>
            </p:nvSpPr>
            <p:spPr bwMode="auto">
              <a:xfrm flipV="1">
                <a:off x="2791627" y="1413329"/>
                <a:ext cx="2014918" cy="1891248"/>
              </a:xfrm>
              <a:prstGeom prst="ellipse">
                <a:avLst/>
              </a:prstGeom>
              <a:solidFill>
                <a:srgbClr val="C00000"/>
              </a:solidFill>
              <a:ln w="9525" cap="flat" cmpd="sng" algn="ctr">
                <a:noFill/>
                <a:prstDash val="solid"/>
              </a:ln>
              <a:effectLst/>
            </p:spPr>
            <p:txBody>
              <a:bodyPr wrap="square" rtlCol="0" anchor="ctr">
                <a:noAutofit/>
              </a:bodyPr>
              <a:lstStyle/>
              <a:p>
                <a:pPr algn="ctr" defTabSz="1219200">
                  <a:defRPr/>
                </a:pPr>
                <a:endParaRPr lang="zh-CN" altLang="en-US" sz="2400" kern="0" dirty="0">
                  <a:solidFill>
                    <a:srgbClr val="000000"/>
                  </a:solidFill>
                  <a:ea typeface="思源黑体 CN Regular" panose="020B0500000000000000" pitchFamily="34" charset="-122"/>
                  <a:sym typeface="Arial" panose="020B0604020202020204" pitchFamily="34" charset="0"/>
                </a:endParaRPr>
              </a:p>
            </p:txBody>
          </p:sp>
        </p:grpSp>
        <p:sp>
          <p:nvSpPr>
            <p:cNvPr id="83" name="矩形 82"/>
            <p:cNvSpPr/>
            <p:nvPr/>
          </p:nvSpPr>
          <p:spPr>
            <a:xfrm>
              <a:off x="725325" y="4057518"/>
              <a:ext cx="1207874" cy="584775"/>
            </a:xfrm>
            <a:prstGeom prst="rect">
              <a:avLst/>
            </a:prstGeom>
          </p:spPr>
          <p:txBody>
            <a:bodyPr wrap="square">
              <a:spAutoFit/>
            </a:bodyPr>
            <a:lstStyle/>
            <a:p>
              <a:pPr algn="ctr">
                <a:defRPr/>
              </a:pPr>
              <a:r>
                <a:rPr lang="zh-CN" altLang="en-US" sz="3200" b="1" dirty="0">
                  <a:solidFill>
                    <a:prstClr val="white"/>
                  </a:solidFill>
                  <a:ea typeface="思源黑体 CN Regular" panose="020B0500000000000000" pitchFamily="34" charset="-122"/>
                  <a:sym typeface="Arial" panose="020B0604020202020204" pitchFamily="34" charset="0"/>
                </a:rPr>
                <a:t>总结</a:t>
              </a:r>
              <a:endParaRPr lang="zh-CN" altLang="en-US" sz="3200" b="1" dirty="0">
                <a:solidFill>
                  <a:prstClr val="white"/>
                </a:solidFill>
                <a:ea typeface="思源黑体 CN Regular" panose="020B0500000000000000" pitchFamily="34" charset="-122"/>
                <a:sym typeface="Arial" panose="020B0604020202020204" pitchFamily="34" charset="0"/>
              </a:endParaRPr>
            </a:p>
          </p:txBody>
        </p:sp>
      </p:grpSp>
      <p:grpSp>
        <p:nvGrpSpPr>
          <p:cNvPr id="99" name="组合 98"/>
          <p:cNvGrpSpPr/>
          <p:nvPr/>
        </p:nvGrpSpPr>
        <p:grpSpPr>
          <a:xfrm>
            <a:off x="6506821" y="5849151"/>
            <a:ext cx="4900345" cy="542509"/>
            <a:chOff x="6476820" y="5774371"/>
            <a:chExt cx="4900345" cy="542509"/>
          </a:xfrm>
        </p:grpSpPr>
        <p:sp>
          <p:nvSpPr>
            <p:cNvPr id="92" name="矩形: 圆角 35"/>
            <p:cNvSpPr/>
            <p:nvPr/>
          </p:nvSpPr>
          <p:spPr>
            <a:xfrm>
              <a:off x="6476820" y="5794249"/>
              <a:ext cx="1494362" cy="52263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zh-CN" altLang="en-US" dirty="0">
                  <a:solidFill>
                    <a:prstClr val="white"/>
                  </a:solidFill>
                  <a:ea typeface="思源黑体 CN Regular" panose="020B0500000000000000" pitchFamily="34" charset="-122"/>
                  <a:sym typeface="Arial" panose="020B0604020202020204" pitchFamily="34" charset="0"/>
                </a:rPr>
                <a:t>少数患者</a:t>
              </a:r>
              <a:endParaRPr lang="zh-CN" altLang="en-US" dirty="0">
                <a:solidFill>
                  <a:prstClr val="white"/>
                </a:solidFill>
                <a:ea typeface="思源黑体 CN Regular" panose="020B0500000000000000" pitchFamily="34" charset="-122"/>
                <a:sym typeface="Arial" panose="020B0604020202020204" pitchFamily="34" charset="0"/>
              </a:endParaRPr>
            </a:p>
          </p:txBody>
        </p:sp>
        <p:cxnSp>
          <p:nvCxnSpPr>
            <p:cNvPr id="93" name="直接连接符 92"/>
            <p:cNvCxnSpPr/>
            <p:nvPr/>
          </p:nvCxnSpPr>
          <p:spPr>
            <a:xfrm>
              <a:off x="7724240" y="6033349"/>
              <a:ext cx="561975" cy="0"/>
            </a:xfrm>
            <a:prstGeom prst="line">
              <a:avLst/>
            </a:prstGeom>
            <a:ln>
              <a:solidFill>
                <a:srgbClr val="C00000"/>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94" name="文本框 93"/>
            <p:cNvSpPr txBox="1"/>
            <p:nvPr/>
          </p:nvSpPr>
          <p:spPr>
            <a:xfrm>
              <a:off x="8435300" y="5774371"/>
              <a:ext cx="2941865" cy="454996"/>
            </a:xfrm>
            <a:prstGeom prst="rect">
              <a:avLst/>
            </a:prstGeom>
            <a:noFill/>
          </p:spPr>
          <p:txBody>
            <a:bodyPr wrap="square" rtlCol="0">
              <a:spAutoFit/>
            </a:bodyPr>
            <a:lstStyle>
              <a:defPPr>
                <a:defRPr lang="zh-CN"/>
              </a:defPPr>
              <a:lvl1pPr lvl="0">
                <a:lnSpc>
                  <a:spcPct val="130000"/>
                </a:lnSpc>
                <a:defRPr sz="2000" b="1">
                  <a:solidFill>
                    <a:srgbClr val="C00000"/>
                  </a:solidFill>
                  <a:latin typeface="Hiragino Sans GB"/>
                </a:defRPr>
              </a:lvl1pPr>
            </a:lstStyle>
            <a:p>
              <a:pPr defTabSz="914400">
                <a:defRPr/>
              </a:pPr>
              <a:r>
                <a:rPr lang="zh-CN" altLang="en-US" dirty="0">
                  <a:latin typeface="Arial" panose="020B0604020202020204" pitchFamily="34" charset="0"/>
                  <a:ea typeface="思源黑体 CN Regular" panose="020B0500000000000000" pitchFamily="34" charset="-122"/>
                  <a:sym typeface="Arial" panose="020B0604020202020204" pitchFamily="34" charset="0"/>
                </a:rPr>
                <a:t>病情危重，甚至死亡</a:t>
              </a:r>
              <a:endParaRPr lang="zh-CN" altLang="en-US" dirty="0">
                <a:latin typeface="Arial" panose="020B0604020202020204" pitchFamily="34" charset="0"/>
                <a:ea typeface="思源黑体 CN Regular" panose="020B0500000000000000" pitchFamily="34" charset="-122"/>
                <a:sym typeface="Arial" panose="020B0604020202020204" pitchFamily="34" charset="0"/>
              </a:endParaRPr>
            </a:p>
          </p:txBody>
        </p:sp>
      </p:grpSp>
      <p:grpSp>
        <p:nvGrpSpPr>
          <p:cNvPr id="98" name="组合 97"/>
          <p:cNvGrpSpPr/>
          <p:nvPr/>
        </p:nvGrpSpPr>
        <p:grpSpPr>
          <a:xfrm>
            <a:off x="778994" y="5922827"/>
            <a:ext cx="5297842" cy="527037"/>
            <a:chOff x="791756" y="5794250"/>
            <a:chExt cx="5297842" cy="527037"/>
          </a:xfrm>
        </p:grpSpPr>
        <p:sp>
          <p:nvSpPr>
            <p:cNvPr id="95" name="矩形: 圆角 38"/>
            <p:cNvSpPr/>
            <p:nvPr/>
          </p:nvSpPr>
          <p:spPr>
            <a:xfrm>
              <a:off x="791756" y="5794250"/>
              <a:ext cx="1449615" cy="52703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zh-CN" altLang="en-US" dirty="0">
                  <a:solidFill>
                    <a:prstClr val="white"/>
                  </a:solidFill>
                  <a:ea typeface="思源黑体 CN Regular" panose="020B0500000000000000" pitchFamily="34" charset="-122"/>
                  <a:sym typeface="Arial" panose="020B0604020202020204" pitchFamily="34" charset="0"/>
                </a:rPr>
                <a:t>多数患者</a:t>
              </a:r>
              <a:endParaRPr lang="zh-CN" altLang="en-US" dirty="0">
                <a:solidFill>
                  <a:prstClr val="white"/>
                </a:solidFill>
                <a:ea typeface="思源黑体 CN Regular" panose="020B0500000000000000" pitchFamily="34" charset="-122"/>
                <a:sym typeface="Arial" panose="020B0604020202020204" pitchFamily="34" charset="0"/>
              </a:endParaRPr>
            </a:p>
          </p:txBody>
        </p:sp>
        <p:cxnSp>
          <p:nvCxnSpPr>
            <p:cNvPr id="96" name="直接连接符 95"/>
            <p:cNvCxnSpPr/>
            <p:nvPr/>
          </p:nvCxnSpPr>
          <p:spPr>
            <a:xfrm>
              <a:off x="1971270" y="6064727"/>
              <a:ext cx="561975" cy="0"/>
            </a:xfrm>
            <a:prstGeom prst="line">
              <a:avLst/>
            </a:prstGeom>
            <a:ln>
              <a:solidFill>
                <a:srgbClr val="C00000"/>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97" name="文本框 96"/>
            <p:cNvSpPr txBox="1"/>
            <p:nvPr/>
          </p:nvSpPr>
          <p:spPr>
            <a:xfrm>
              <a:off x="2671356" y="5804560"/>
              <a:ext cx="3418242" cy="458523"/>
            </a:xfrm>
            <a:prstGeom prst="rect">
              <a:avLst/>
            </a:prstGeom>
            <a:noFill/>
          </p:spPr>
          <p:txBody>
            <a:bodyPr wrap="square" rtlCol="0">
              <a:spAutoFit/>
            </a:bodyPr>
            <a:lstStyle/>
            <a:p>
              <a:pPr defTabSz="914400">
                <a:lnSpc>
                  <a:spcPct val="130000"/>
                </a:lnSpc>
                <a:defRPr/>
              </a:pPr>
              <a:r>
                <a:rPr lang="zh-CN" altLang="en-US" sz="2000" b="1" dirty="0">
                  <a:solidFill>
                    <a:srgbClr val="C00000"/>
                  </a:solidFill>
                  <a:ea typeface="思源黑体 CN Regular" panose="020B0500000000000000" pitchFamily="34" charset="-122"/>
                  <a:sym typeface="Arial" panose="020B0604020202020204" pitchFamily="34" charset="0"/>
                </a:rPr>
                <a:t>为中轻症，预后良好</a:t>
              </a:r>
              <a:endParaRPr lang="zh-CN" altLang="en-US" sz="2000" b="1" dirty="0">
                <a:solidFill>
                  <a:srgbClr val="C00000"/>
                </a:solidFill>
                <a:ea typeface="思源黑体 CN Regular" panose="020B0500000000000000" pitchFamily="34" charset="-122"/>
                <a:sym typeface="Arial" panose="020B0604020202020204" pitchFamily="34" charset="0"/>
              </a:endParaRPr>
            </a:p>
          </p:txBody>
        </p:sp>
      </p:grpSp>
      <p:pic>
        <p:nvPicPr>
          <p:cNvPr id="42" name="图片 41"/>
          <p:cNvPicPr>
            <a:picLocks noChangeAspect="1"/>
          </p:cNvPicPr>
          <p:nvPr/>
        </p:nvPicPr>
        <p:blipFill>
          <a:blip r:embed="rId2" cstate="screen"/>
          <a:stretch>
            <a:fillRect/>
          </a:stretch>
        </p:blipFill>
        <p:spPr>
          <a:xfrm>
            <a:off x="7137884" y="1766420"/>
            <a:ext cx="2705453" cy="4058179"/>
          </a:xfrm>
          <a:prstGeom prst="rect">
            <a:avLst/>
          </a:prstGeom>
        </p:spPr>
      </p:pic>
      <p:sp>
        <p:nvSpPr>
          <p:cNvPr id="2" name="文本框 1"/>
          <p:cNvSpPr txBox="1"/>
          <p:nvPr/>
        </p:nvSpPr>
        <p:spPr>
          <a:xfrm>
            <a:off x="4716145" y="1729105"/>
            <a:ext cx="309880" cy="368300"/>
          </a:xfrm>
          <a:prstGeom prst="rect">
            <a:avLst/>
          </a:prstGeom>
          <a:noFill/>
        </p:spPr>
        <p:txBody>
          <a:bodyPr wrap="none" rtlCol="0">
            <a:spAutoFit/>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5"/>
                                        </p:tgtEl>
                                        <p:attrNameLst>
                                          <p:attrName>style.visibility</p:attrName>
                                        </p:attrNameLst>
                                      </p:cBhvr>
                                      <p:to>
                                        <p:strVal val="visible"/>
                                      </p:to>
                                    </p:set>
                                    <p:animEffect transition="in" filter="wipe(left)">
                                      <p:cBhvr>
                                        <p:cTn id="11" dur="500"/>
                                        <p:tgtEl>
                                          <p:spTgt spid="7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Effect transition="in" filter="wipe(left)">
                                      <p:cBhvr>
                                        <p:cTn id="15" dur="500"/>
                                        <p:tgtEl>
                                          <p:spTgt spid="7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wipe(left)">
                                      <p:cBhvr>
                                        <p:cTn id="19" dur="500"/>
                                        <p:tgtEl>
                                          <p:spTgt spid="77"/>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78"/>
                                        </p:tgtEl>
                                        <p:attrNameLst>
                                          <p:attrName>style.visibility</p:attrName>
                                        </p:attrNameLst>
                                      </p:cBhvr>
                                      <p:to>
                                        <p:strVal val="visible"/>
                                      </p:to>
                                    </p:set>
                                    <p:animEffect transition="in" filter="wipe(left)">
                                      <p:cBhvr>
                                        <p:cTn id="23" dur="500"/>
                                        <p:tgtEl>
                                          <p:spTgt spid="78"/>
                                        </p:tgtEl>
                                      </p:cBhvr>
                                    </p:animEffect>
                                  </p:childTnLst>
                                </p:cTn>
                              </p:par>
                            </p:childTnLst>
                          </p:cTn>
                        </p:par>
                        <p:par>
                          <p:cTn id="24" fill="hold">
                            <p:stCondLst>
                              <p:cond delay="2500"/>
                            </p:stCondLst>
                            <p:childTnLst>
                              <p:par>
                                <p:cTn id="25" presetID="52" presetClass="entr" presetSubtype="0" fill="hold" nodeType="afterEffect">
                                  <p:stCondLst>
                                    <p:cond delay="0"/>
                                  </p:stCondLst>
                                  <p:childTnLst>
                                    <p:set>
                                      <p:cBhvr>
                                        <p:cTn id="26" dur="1" fill="hold">
                                          <p:stCondLst>
                                            <p:cond delay="0"/>
                                          </p:stCondLst>
                                        </p:cTn>
                                        <p:tgtEl>
                                          <p:spTgt spid="79"/>
                                        </p:tgtEl>
                                        <p:attrNameLst>
                                          <p:attrName>style.visibility</p:attrName>
                                        </p:attrNameLst>
                                      </p:cBhvr>
                                      <p:to>
                                        <p:strVal val="visible"/>
                                      </p:to>
                                    </p:set>
                                    <p:animScale>
                                      <p:cBhvr>
                                        <p:cTn id="27" dur="1000" decel="50000" fill="hold">
                                          <p:stCondLst>
                                            <p:cond delay="0"/>
                                          </p:stCondLst>
                                        </p:cTn>
                                        <p:tgtEl>
                                          <p:spTgt spid="7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79"/>
                                        </p:tgtEl>
                                        <p:attrNameLst>
                                          <p:attrName>ppt_x</p:attrName>
                                          <p:attrName>ppt_y</p:attrName>
                                        </p:attrNameLst>
                                      </p:cBhvr>
                                    </p:animMotion>
                                    <p:animEffect transition="in" filter="fade">
                                      <p:cBhvr>
                                        <p:cTn id="29" dur="1000"/>
                                        <p:tgtEl>
                                          <p:spTgt spid="79"/>
                                        </p:tgtEl>
                                      </p:cBhvr>
                                    </p:animEffect>
                                  </p:childTnLst>
                                </p:cTn>
                              </p:par>
                            </p:childTnLst>
                          </p:cTn>
                        </p:par>
                        <p:par>
                          <p:cTn id="30" fill="hold">
                            <p:stCondLst>
                              <p:cond delay="3500"/>
                            </p:stCondLst>
                            <p:childTnLst>
                              <p:par>
                                <p:cTn id="31" presetID="53" presetClass="entr" presetSubtype="16" fill="hold" nodeType="afterEffect">
                                  <p:stCondLst>
                                    <p:cond delay="0"/>
                                  </p:stCondLst>
                                  <p:childTnLst>
                                    <p:set>
                                      <p:cBhvr>
                                        <p:cTn id="32" dur="1" fill="hold">
                                          <p:stCondLst>
                                            <p:cond delay="0"/>
                                          </p:stCondLst>
                                        </p:cTn>
                                        <p:tgtEl>
                                          <p:spTgt spid="98"/>
                                        </p:tgtEl>
                                        <p:attrNameLst>
                                          <p:attrName>style.visibility</p:attrName>
                                        </p:attrNameLst>
                                      </p:cBhvr>
                                      <p:to>
                                        <p:strVal val="visible"/>
                                      </p:to>
                                    </p:set>
                                    <p:anim calcmode="lin" valueType="num">
                                      <p:cBhvr>
                                        <p:cTn id="33" dur="500" fill="hold"/>
                                        <p:tgtEl>
                                          <p:spTgt spid="98"/>
                                        </p:tgtEl>
                                        <p:attrNameLst>
                                          <p:attrName>ppt_w</p:attrName>
                                        </p:attrNameLst>
                                      </p:cBhvr>
                                      <p:tavLst>
                                        <p:tav tm="0">
                                          <p:val>
                                            <p:fltVal val="0"/>
                                          </p:val>
                                        </p:tav>
                                        <p:tav tm="100000">
                                          <p:val>
                                            <p:strVal val="#ppt_w"/>
                                          </p:val>
                                        </p:tav>
                                      </p:tavLst>
                                    </p:anim>
                                    <p:anim calcmode="lin" valueType="num">
                                      <p:cBhvr>
                                        <p:cTn id="34" dur="500" fill="hold"/>
                                        <p:tgtEl>
                                          <p:spTgt spid="98"/>
                                        </p:tgtEl>
                                        <p:attrNameLst>
                                          <p:attrName>ppt_h</p:attrName>
                                        </p:attrNameLst>
                                      </p:cBhvr>
                                      <p:tavLst>
                                        <p:tav tm="0">
                                          <p:val>
                                            <p:fltVal val="0"/>
                                          </p:val>
                                        </p:tav>
                                        <p:tav tm="100000">
                                          <p:val>
                                            <p:strVal val="#ppt_h"/>
                                          </p:val>
                                        </p:tav>
                                      </p:tavLst>
                                    </p:anim>
                                    <p:animEffect transition="in" filter="fade">
                                      <p:cBhvr>
                                        <p:cTn id="35" dur="500"/>
                                        <p:tgtEl>
                                          <p:spTgt spid="98"/>
                                        </p:tgtEl>
                                      </p:cBhvr>
                                    </p:animEffect>
                                  </p:childTnLst>
                                </p:cTn>
                              </p:par>
                            </p:childTnLst>
                          </p:cTn>
                        </p:par>
                        <p:par>
                          <p:cTn id="36" fill="hold">
                            <p:stCondLst>
                              <p:cond delay="4000"/>
                            </p:stCondLst>
                            <p:childTnLst>
                              <p:par>
                                <p:cTn id="37" presetID="53" presetClass="entr" presetSubtype="16" fill="hold" nodeType="afterEffect">
                                  <p:stCondLst>
                                    <p:cond delay="0"/>
                                  </p:stCondLst>
                                  <p:childTnLst>
                                    <p:set>
                                      <p:cBhvr>
                                        <p:cTn id="38" dur="1" fill="hold">
                                          <p:stCondLst>
                                            <p:cond delay="0"/>
                                          </p:stCondLst>
                                        </p:cTn>
                                        <p:tgtEl>
                                          <p:spTgt spid="99"/>
                                        </p:tgtEl>
                                        <p:attrNameLst>
                                          <p:attrName>style.visibility</p:attrName>
                                        </p:attrNameLst>
                                      </p:cBhvr>
                                      <p:to>
                                        <p:strVal val="visible"/>
                                      </p:to>
                                    </p:set>
                                    <p:anim calcmode="lin" valueType="num">
                                      <p:cBhvr>
                                        <p:cTn id="39" dur="500" fill="hold"/>
                                        <p:tgtEl>
                                          <p:spTgt spid="99"/>
                                        </p:tgtEl>
                                        <p:attrNameLst>
                                          <p:attrName>ppt_w</p:attrName>
                                        </p:attrNameLst>
                                      </p:cBhvr>
                                      <p:tavLst>
                                        <p:tav tm="0">
                                          <p:val>
                                            <p:fltVal val="0"/>
                                          </p:val>
                                        </p:tav>
                                        <p:tav tm="100000">
                                          <p:val>
                                            <p:strVal val="#ppt_w"/>
                                          </p:val>
                                        </p:tav>
                                      </p:tavLst>
                                    </p:anim>
                                    <p:anim calcmode="lin" valueType="num">
                                      <p:cBhvr>
                                        <p:cTn id="40" dur="500" fill="hold"/>
                                        <p:tgtEl>
                                          <p:spTgt spid="99"/>
                                        </p:tgtEl>
                                        <p:attrNameLst>
                                          <p:attrName>ppt_h</p:attrName>
                                        </p:attrNameLst>
                                      </p:cBhvr>
                                      <p:tavLst>
                                        <p:tav tm="0">
                                          <p:val>
                                            <p:fltVal val="0"/>
                                          </p:val>
                                        </p:tav>
                                        <p:tav tm="100000">
                                          <p:val>
                                            <p:strVal val="#ppt_h"/>
                                          </p:val>
                                        </p:tav>
                                      </p:tavLst>
                                    </p:anim>
                                    <p:animEffect transition="in" filter="fade">
                                      <p:cBhvr>
                                        <p:cTn id="41"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矩形 9"/>
          <p:cNvSpPr/>
          <p:nvPr/>
        </p:nvSpPr>
        <p:spPr>
          <a:xfrm>
            <a:off x="577306" y="4378713"/>
            <a:ext cx="7264669" cy="1754248"/>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zh-CN" altLang="en-US">
              <a:solidFill>
                <a:prstClr val="white"/>
              </a:solidFill>
              <a:ea typeface="思源黑体 CN Regular" panose="020B0500000000000000" pitchFamily="34" charset="-122"/>
              <a:sym typeface="Arial" panose="020B0604020202020204" pitchFamily="34" charset="0"/>
            </a:endParaRPr>
          </a:p>
        </p:txBody>
      </p:sp>
      <p:sp>
        <p:nvSpPr>
          <p:cNvPr id="4" name="矩形 3"/>
          <p:cNvSpPr/>
          <p:nvPr/>
        </p:nvSpPr>
        <p:spPr>
          <a:xfrm>
            <a:off x="0" y="1570382"/>
            <a:ext cx="7951304" cy="25245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zh-CN" altLang="en-US">
              <a:solidFill>
                <a:prstClr val="white"/>
              </a:solidFill>
              <a:ea typeface="思源黑体 CN Regular" panose="020B0500000000000000" pitchFamily="34" charset="-122"/>
              <a:sym typeface="Arial" panose="020B0604020202020204" pitchFamily="34" charset="0"/>
            </a:endParaRPr>
          </a:p>
        </p:txBody>
      </p:sp>
      <p:grpSp>
        <p:nvGrpSpPr>
          <p:cNvPr id="6" name="组合 5"/>
          <p:cNvGrpSpPr/>
          <p:nvPr/>
        </p:nvGrpSpPr>
        <p:grpSpPr>
          <a:xfrm>
            <a:off x="577306" y="1854173"/>
            <a:ext cx="7155337" cy="2062103"/>
            <a:chOff x="776088" y="1063050"/>
            <a:chExt cx="7155337" cy="2062103"/>
          </a:xfrm>
        </p:grpSpPr>
        <p:sp>
          <p:nvSpPr>
            <p:cNvPr id="7" name="PA-102267"/>
            <p:cNvSpPr/>
            <p:nvPr>
              <p:custDataLst>
                <p:tags r:id="rId1"/>
              </p:custDataLst>
            </p:nvPr>
          </p:nvSpPr>
          <p:spPr>
            <a:xfrm>
              <a:off x="776088" y="1063050"/>
              <a:ext cx="6797529" cy="584775"/>
            </a:xfrm>
            <a:prstGeom prst="rect">
              <a:avLst/>
            </a:prstGeom>
          </p:spPr>
          <p:txBody>
            <a:bodyPr wrap="square">
              <a:spAutoFit/>
            </a:bodyPr>
            <a:lstStyle/>
            <a:p>
              <a:pPr defTabSz="914400">
                <a:defRPr/>
              </a:pPr>
              <a:r>
                <a:rPr lang="zh-CN" altLang="en-US" sz="3200" dirty="0">
                  <a:solidFill>
                    <a:prstClr val="white"/>
                  </a:solidFill>
                  <a:ea typeface="思源黑体 CN Regular" panose="020B0500000000000000" pitchFamily="34" charset="-122"/>
                  <a:sym typeface="Arial" panose="020B0604020202020204" pitchFamily="34" charset="0"/>
                </a:rPr>
                <a:t>为什么密切接触者要医学观察</a:t>
              </a:r>
              <a:r>
                <a:rPr lang="en-US" altLang="zh-CN" sz="3200" dirty="0">
                  <a:solidFill>
                    <a:prstClr val="white"/>
                  </a:solidFill>
                  <a:ea typeface="思源黑体 CN Regular" panose="020B0500000000000000" pitchFamily="34" charset="-122"/>
                  <a:sym typeface="Arial" panose="020B0604020202020204" pitchFamily="34" charset="0"/>
                </a:rPr>
                <a:t>14</a:t>
              </a:r>
              <a:r>
                <a:rPr lang="zh-CN" altLang="en-US" sz="3200" dirty="0">
                  <a:solidFill>
                    <a:prstClr val="white"/>
                  </a:solidFill>
                  <a:ea typeface="思源黑体 CN Regular" panose="020B0500000000000000" pitchFamily="34" charset="-122"/>
                  <a:sym typeface="Arial" panose="020B0604020202020204" pitchFamily="34" charset="0"/>
                </a:rPr>
                <a:t>天？</a:t>
              </a:r>
              <a:endParaRPr lang="zh-CN" altLang="en-US" sz="2000" dirty="0">
                <a:solidFill>
                  <a:prstClr val="white"/>
                </a:solidFill>
                <a:ea typeface="思源黑体 CN Regular" panose="020B0500000000000000" pitchFamily="34" charset="-122"/>
                <a:sym typeface="Arial" panose="020B0604020202020204" pitchFamily="34" charset="0"/>
              </a:endParaRPr>
            </a:p>
          </p:txBody>
        </p:sp>
        <p:sp>
          <p:nvSpPr>
            <p:cNvPr id="8" name="矩形 7"/>
            <p:cNvSpPr/>
            <p:nvPr/>
          </p:nvSpPr>
          <p:spPr>
            <a:xfrm>
              <a:off x="776088" y="1647825"/>
              <a:ext cx="7155337" cy="1477328"/>
            </a:xfrm>
            <a:prstGeom prst="rect">
              <a:avLst/>
            </a:prstGeom>
          </p:spPr>
          <p:txBody>
            <a:bodyPr wrap="square">
              <a:spAutoFit/>
            </a:bodyPr>
            <a:lstStyle/>
            <a:p>
              <a:pPr defTabSz="914400">
                <a:lnSpc>
                  <a:spcPct val="150000"/>
                </a:lnSpc>
                <a:defRPr/>
              </a:pPr>
              <a:r>
                <a:rPr lang="zh-CN" altLang="en-US" sz="2000" dirty="0">
                  <a:solidFill>
                    <a:prstClr val="white"/>
                  </a:solidFill>
                  <a:ea typeface="思源黑体 CN Regular" panose="020B0500000000000000" pitchFamily="34" charset="-122"/>
                  <a:sym typeface="Arial" panose="020B0604020202020204" pitchFamily="34" charset="0"/>
                </a:rPr>
                <a:t>目前对密切接触者采取较为严格的医学观察等预防性公共卫生措施十分必要，这是一种对公众健康安全负责任的态度，也是国际社会通行的做法。</a:t>
              </a:r>
              <a:endParaRPr lang="zh-CN" altLang="en-US" sz="2000" dirty="0">
                <a:solidFill>
                  <a:prstClr val="white"/>
                </a:solidFill>
                <a:ea typeface="思源黑体 CN Regular" panose="020B0500000000000000" pitchFamily="34" charset="-122"/>
                <a:sym typeface="Arial" panose="020B0604020202020204" pitchFamily="34" charset="0"/>
              </a:endParaRPr>
            </a:p>
          </p:txBody>
        </p:sp>
      </p:grpSp>
      <p:sp>
        <p:nvSpPr>
          <p:cNvPr id="9" name="PA-102271"/>
          <p:cNvSpPr/>
          <p:nvPr>
            <p:custDataLst>
              <p:tags r:id="rId2"/>
            </p:custDataLst>
          </p:nvPr>
        </p:nvSpPr>
        <p:spPr>
          <a:xfrm>
            <a:off x="786025" y="4530868"/>
            <a:ext cx="7155337" cy="1477328"/>
          </a:xfrm>
          <a:prstGeom prst="rect">
            <a:avLst/>
          </a:prstGeom>
        </p:spPr>
        <p:txBody>
          <a:bodyPr wrap="square">
            <a:spAutoFit/>
          </a:bodyPr>
          <a:lstStyle/>
          <a:p>
            <a:pPr defTabSz="914400">
              <a:lnSpc>
                <a:spcPct val="150000"/>
              </a:lnSpc>
              <a:defRPr/>
            </a:pPr>
            <a:r>
              <a:rPr lang="zh-CN" altLang="en-US" sz="2000" dirty="0">
                <a:solidFill>
                  <a:srgbClr val="333333"/>
                </a:solidFill>
                <a:ea typeface="思源黑体 CN Regular" panose="020B0500000000000000" pitchFamily="34" charset="-122"/>
                <a:sym typeface="Arial" panose="020B0604020202020204" pitchFamily="34" charset="0"/>
              </a:rPr>
              <a:t>参考其他冠状病毒所致疾病潜伏期、此次新型冠状病毒病例相关信息和当前防控实际，将密切接触者医学观察期定为</a:t>
            </a:r>
            <a:r>
              <a:rPr lang="en-US" altLang="zh-CN" sz="2000" dirty="0">
                <a:solidFill>
                  <a:srgbClr val="333333"/>
                </a:solidFill>
                <a:ea typeface="思源黑体 CN Regular" panose="020B0500000000000000" pitchFamily="34" charset="-122"/>
                <a:sym typeface="Arial" panose="020B0604020202020204" pitchFamily="34" charset="0"/>
              </a:rPr>
              <a:t>14</a:t>
            </a:r>
            <a:r>
              <a:rPr lang="zh-CN" altLang="en-US" sz="2000" dirty="0">
                <a:solidFill>
                  <a:srgbClr val="333333"/>
                </a:solidFill>
                <a:ea typeface="思源黑体 CN Regular" panose="020B0500000000000000" pitchFamily="34" charset="-122"/>
                <a:sym typeface="Arial" panose="020B0604020202020204" pitchFamily="34" charset="0"/>
              </a:rPr>
              <a:t>天，并对密切接触者进行居家医学观察。</a:t>
            </a:r>
            <a:endParaRPr lang="zh-CN" altLang="en-US" sz="2000" dirty="0">
              <a:solidFill>
                <a:prstClr val="black"/>
              </a:solidFill>
              <a:ea typeface="思源黑体 CN Regular" panose="020B0500000000000000" pitchFamily="34" charset="-122"/>
              <a:sym typeface="Arial" panose="020B0604020202020204" pitchFamily="34"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83554" y="1309312"/>
            <a:ext cx="5213927" cy="521392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 grpId="0" animBg="1"/>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 name="组合 7"/>
          <p:cNvGrpSpPr/>
          <p:nvPr/>
        </p:nvGrpSpPr>
        <p:grpSpPr>
          <a:xfrm>
            <a:off x="3780733" y="1448206"/>
            <a:ext cx="7793367" cy="703474"/>
            <a:chOff x="2335978" y="2847699"/>
            <a:chExt cx="7793367" cy="703474"/>
          </a:xfrm>
        </p:grpSpPr>
        <p:sp>
          <p:nvSpPr>
            <p:cNvPr id="9" name="PA-102295"/>
            <p:cNvSpPr/>
            <p:nvPr>
              <p:custDataLst>
                <p:tags r:id="rId1"/>
              </p:custDataLst>
            </p:nvPr>
          </p:nvSpPr>
          <p:spPr>
            <a:xfrm>
              <a:off x="2678658" y="2864971"/>
              <a:ext cx="7450687" cy="652862"/>
            </a:xfrm>
            <a:prstGeom prst="roundRect">
              <a:avLst>
                <a:gd name="adj" fmla="val 5000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zh-CN" altLang="en-US" sz="1600">
                <a:solidFill>
                  <a:srgbClr val="2F5EB0"/>
                </a:solidFill>
                <a:ea typeface="思源黑体 CN Regular" panose="020B0500000000000000" pitchFamily="34" charset="-122"/>
                <a:sym typeface="Arial" panose="020B0604020202020204" pitchFamily="34" charset="0"/>
              </a:endParaRPr>
            </a:p>
          </p:txBody>
        </p:sp>
        <p:grpSp>
          <p:nvGrpSpPr>
            <p:cNvPr id="10" name="PA-102296"/>
            <p:cNvGrpSpPr/>
            <p:nvPr>
              <p:custDataLst>
                <p:tags r:id="rId2"/>
              </p:custDataLst>
            </p:nvPr>
          </p:nvGrpSpPr>
          <p:grpSpPr>
            <a:xfrm>
              <a:off x="2335978" y="2847699"/>
              <a:ext cx="703474" cy="703474"/>
              <a:chOff x="1417067" y="4277724"/>
              <a:chExt cx="657499" cy="657499"/>
            </a:xfrm>
            <a:solidFill>
              <a:srgbClr val="C00000"/>
            </a:solidFill>
          </p:grpSpPr>
          <p:grpSp>
            <p:nvGrpSpPr>
              <p:cNvPr id="12" name="组合 11"/>
              <p:cNvGrpSpPr/>
              <p:nvPr/>
            </p:nvGrpSpPr>
            <p:grpSpPr>
              <a:xfrm>
                <a:off x="1417067" y="4277724"/>
                <a:ext cx="657499" cy="657499"/>
                <a:chOff x="3724323" y="1908536"/>
                <a:chExt cx="1329153" cy="1329153"/>
              </a:xfrm>
              <a:grpFill/>
            </p:grpSpPr>
            <p:sp>
              <p:nvSpPr>
                <p:cNvPr id="14" name="PA-椭圆 18"/>
                <p:cNvSpPr/>
                <p:nvPr>
                  <p:custDataLst>
                    <p:tags r:id="rId3"/>
                  </p:custDataLst>
                </p:nvPr>
              </p:nvSpPr>
              <p:spPr>
                <a:xfrm>
                  <a:off x="3724323" y="1908536"/>
                  <a:ext cx="1329153" cy="1329153"/>
                </a:xfrm>
                <a:prstGeom prst="rect">
                  <a:avLst/>
                </a:prstGeom>
                <a:grpFill/>
                <a:ln w="28575">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zh-CN" altLang="en-US">
                    <a:solidFill>
                      <a:srgbClr val="2F5EB0"/>
                    </a:solidFill>
                    <a:ea typeface="思源黑体 CN Regular" panose="020B0500000000000000" pitchFamily="34" charset="-122"/>
                    <a:sym typeface="Arial" panose="020B0604020202020204" pitchFamily="34" charset="0"/>
                  </a:endParaRPr>
                </a:p>
              </p:txBody>
            </p:sp>
            <p:sp>
              <p:nvSpPr>
                <p:cNvPr id="15" name="PA-椭圆 19"/>
                <p:cNvSpPr/>
                <p:nvPr>
                  <p:custDataLst>
                    <p:tags r:id="rId4"/>
                  </p:custDataLst>
                </p:nvPr>
              </p:nvSpPr>
              <p:spPr>
                <a:xfrm>
                  <a:off x="3839838" y="2024052"/>
                  <a:ext cx="1098122" cy="1098122"/>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solidFill>
                      <a:srgbClr val="2F5EB0"/>
                    </a:solidFill>
                    <a:ea typeface="思源黑体 CN Regular" panose="020B0500000000000000" pitchFamily="34" charset="-122"/>
                    <a:sym typeface="Arial" panose="020B0604020202020204" pitchFamily="34" charset="0"/>
                  </a:endParaRPr>
                </a:p>
              </p:txBody>
            </p:sp>
          </p:grpSp>
          <p:sp>
            <p:nvSpPr>
              <p:cNvPr id="13" name="PA-文本框 7"/>
              <p:cNvSpPr>
                <a:spLocks noChangeArrowheads="1"/>
              </p:cNvSpPr>
              <p:nvPr>
                <p:custDataLst>
                  <p:tags r:id="rId5"/>
                </p:custDataLst>
              </p:nvPr>
            </p:nvSpPr>
            <p:spPr bwMode="auto">
              <a:xfrm>
                <a:off x="1509040" y="4422521"/>
                <a:ext cx="456340" cy="373961"/>
              </a:xfrm>
              <a:prstGeom prst="rect">
                <a:avLst/>
              </a:prstGeom>
              <a:noFill/>
              <a:ln w="9525">
                <a:noFill/>
                <a:miter lim="800000"/>
              </a:ln>
              <a:effectLst/>
            </p:spPr>
            <p:txBody>
              <a:bodyPr wrap="square" lIns="0" tIns="0" rIns="0" bIns="0">
                <a:spAutoFit/>
              </a:bodyPr>
              <a:lstStyle/>
              <a:p>
                <a:pPr algn="ctr" defTabSz="914400">
                  <a:defRPr/>
                </a:pPr>
                <a:r>
                  <a:rPr lang="en-US" altLang="zh-CN" sz="2600" dirty="0">
                    <a:solidFill>
                      <a:prstClr val="white"/>
                    </a:solidFill>
                    <a:ea typeface="思源黑体 CN Regular" panose="020B0500000000000000" pitchFamily="34" charset="-122"/>
                    <a:sym typeface="Arial" panose="020B0604020202020204" pitchFamily="34" charset="0"/>
                  </a:rPr>
                  <a:t>1</a:t>
                </a:r>
                <a:endParaRPr lang="zh-CN" altLang="en-US" sz="2600" dirty="0">
                  <a:solidFill>
                    <a:prstClr val="white"/>
                  </a:solidFill>
                  <a:ea typeface="思源黑体 CN Regular" panose="020B0500000000000000" pitchFamily="34" charset="-122"/>
                  <a:sym typeface="Arial" panose="020B0604020202020204" pitchFamily="34" charset="0"/>
                </a:endParaRPr>
              </a:p>
            </p:txBody>
          </p:sp>
        </p:grpSp>
        <p:sp>
          <p:nvSpPr>
            <p:cNvPr id="11" name="矩形 10"/>
            <p:cNvSpPr/>
            <p:nvPr/>
          </p:nvSpPr>
          <p:spPr>
            <a:xfrm>
              <a:off x="3055580" y="2981787"/>
              <a:ext cx="6238178" cy="400110"/>
            </a:xfrm>
            <a:prstGeom prst="rect">
              <a:avLst/>
            </a:prstGeom>
          </p:spPr>
          <p:txBody>
            <a:bodyPr wrap="square">
              <a:spAutoFit/>
            </a:bodyPr>
            <a:lstStyle/>
            <a:p>
              <a:pPr defTabSz="914400">
                <a:defRPr/>
              </a:pPr>
              <a:r>
                <a:rPr lang="zh-CN" altLang="en-US" sz="2000" b="1" dirty="0">
                  <a:solidFill>
                    <a:srgbClr val="C00000"/>
                  </a:solidFill>
                  <a:ea typeface="思源黑体 CN Regular" panose="020B0500000000000000" pitchFamily="34" charset="-122"/>
                  <a:sym typeface="Arial" panose="020B0604020202020204" pitchFamily="34" charset="0"/>
                </a:rPr>
                <a:t>普通面纱口罩</a:t>
              </a:r>
              <a:r>
                <a:rPr lang="zh-CN" altLang="en-US" sz="2000" dirty="0">
                  <a:solidFill>
                    <a:prstClr val="black"/>
                  </a:solidFill>
                  <a:ea typeface="思源黑体 CN Regular" panose="020B0500000000000000" pitchFamily="34" charset="-122"/>
                  <a:sym typeface="Arial" panose="020B0604020202020204" pitchFamily="34" charset="0"/>
                </a:rPr>
                <a:t>：可以阻挡</a:t>
              </a:r>
              <a:r>
                <a:rPr lang="en-US" altLang="zh-CN" sz="2000" dirty="0">
                  <a:solidFill>
                    <a:prstClr val="black"/>
                  </a:solidFill>
                  <a:ea typeface="思源黑体 CN Regular" panose="020B0500000000000000" pitchFamily="34" charset="-122"/>
                  <a:sym typeface="Arial" panose="020B0604020202020204" pitchFamily="34" charset="0"/>
                </a:rPr>
                <a:t>30%</a:t>
              </a:r>
              <a:r>
                <a:rPr lang="zh-CN" altLang="en-US" sz="2000" dirty="0">
                  <a:solidFill>
                    <a:prstClr val="black"/>
                  </a:solidFill>
                  <a:ea typeface="思源黑体 CN Regular" panose="020B0500000000000000" pitchFamily="34" charset="-122"/>
                  <a:sym typeface="Arial" panose="020B0604020202020204" pitchFamily="34" charset="0"/>
                </a:rPr>
                <a:t>的细菌，无法预防感染</a:t>
              </a:r>
              <a:endParaRPr lang="zh-CN" altLang="en-US" sz="2000" dirty="0">
                <a:solidFill>
                  <a:prstClr val="black"/>
                </a:solidFill>
                <a:ea typeface="思源黑体 CN Regular" panose="020B0500000000000000" pitchFamily="34" charset="-122"/>
                <a:sym typeface="Arial" panose="020B0604020202020204" pitchFamily="34" charset="0"/>
              </a:endParaRPr>
            </a:p>
          </p:txBody>
        </p:sp>
      </p:grpSp>
      <p:grpSp>
        <p:nvGrpSpPr>
          <p:cNvPr id="16" name="组合 15"/>
          <p:cNvGrpSpPr/>
          <p:nvPr/>
        </p:nvGrpSpPr>
        <p:grpSpPr>
          <a:xfrm>
            <a:off x="3779801" y="2240737"/>
            <a:ext cx="7906230" cy="703474"/>
            <a:chOff x="2335978" y="2847699"/>
            <a:chExt cx="7906230" cy="703474"/>
          </a:xfrm>
        </p:grpSpPr>
        <p:sp>
          <p:nvSpPr>
            <p:cNvPr id="17" name="PA-102295"/>
            <p:cNvSpPr/>
            <p:nvPr>
              <p:custDataLst>
                <p:tags r:id="rId6"/>
              </p:custDataLst>
            </p:nvPr>
          </p:nvSpPr>
          <p:spPr>
            <a:xfrm>
              <a:off x="2678658" y="2864971"/>
              <a:ext cx="7451619" cy="652862"/>
            </a:xfrm>
            <a:prstGeom prst="roundRect">
              <a:avLst>
                <a:gd name="adj" fmla="val 5000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zh-CN" altLang="en-US" sz="1600">
                <a:solidFill>
                  <a:srgbClr val="2F5EB0"/>
                </a:solidFill>
                <a:ea typeface="思源黑体 CN Regular" panose="020B0500000000000000" pitchFamily="34" charset="-122"/>
                <a:sym typeface="Arial" panose="020B0604020202020204" pitchFamily="34" charset="0"/>
              </a:endParaRPr>
            </a:p>
          </p:txBody>
        </p:sp>
        <p:grpSp>
          <p:nvGrpSpPr>
            <p:cNvPr id="18" name="PA-102296"/>
            <p:cNvGrpSpPr/>
            <p:nvPr>
              <p:custDataLst>
                <p:tags r:id="rId7"/>
              </p:custDataLst>
            </p:nvPr>
          </p:nvGrpSpPr>
          <p:grpSpPr>
            <a:xfrm>
              <a:off x="2335978" y="2847699"/>
              <a:ext cx="703474" cy="703474"/>
              <a:chOff x="1417067" y="4277724"/>
              <a:chExt cx="657499" cy="657499"/>
            </a:xfrm>
            <a:solidFill>
              <a:srgbClr val="C00000"/>
            </a:solidFill>
          </p:grpSpPr>
          <p:grpSp>
            <p:nvGrpSpPr>
              <p:cNvPr id="20" name="组合 19"/>
              <p:cNvGrpSpPr/>
              <p:nvPr/>
            </p:nvGrpSpPr>
            <p:grpSpPr>
              <a:xfrm>
                <a:off x="1417067" y="4277724"/>
                <a:ext cx="657499" cy="657499"/>
                <a:chOff x="3724323" y="1908536"/>
                <a:chExt cx="1329153" cy="1329153"/>
              </a:xfrm>
              <a:grpFill/>
            </p:grpSpPr>
            <p:sp>
              <p:nvSpPr>
                <p:cNvPr id="22" name="PA-椭圆 18"/>
                <p:cNvSpPr/>
                <p:nvPr>
                  <p:custDataLst>
                    <p:tags r:id="rId8"/>
                  </p:custDataLst>
                </p:nvPr>
              </p:nvSpPr>
              <p:spPr>
                <a:xfrm>
                  <a:off x="3724323" y="1908536"/>
                  <a:ext cx="1329153" cy="1329153"/>
                </a:xfrm>
                <a:prstGeom prst="rect">
                  <a:avLst/>
                </a:prstGeom>
                <a:grpFill/>
                <a:ln w="28575">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zh-CN" altLang="en-US">
                    <a:solidFill>
                      <a:srgbClr val="2F5EB0"/>
                    </a:solidFill>
                    <a:ea typeface="思源黑体 CN Regular" panose="020B0500000000000000" pitchFamily="34" charset="-122"/>
                    <a:sym typeface="Arial" panose="020B0604020202020204" pitchFamily="34" charset="0"/>
                  </a:endParaRPr>
                </a:p>
              </p:txBody>
            </p:sp>
            <p:sp>
              <p:nvSpPr>
                <p:cNvPr id="23" name="PA-椭圆 19"/>
                <p:cNvSpPr/>
                <p:nvPr>
                  <p:custDataLst>
                    <p:tags r:id="rId9"/>
                  </p:custDataLst>
                </p:nvPr>
              </p:nvSpPr>
              <p:spPr>
                <a:xfrm>
                  <a:off x="3839838" y="2024052"/>
                  <a:ext cx="1098122" cy="1098122"/>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solidFill>
                      <a:srgbClr val="2F5EB0"/>
                    </a:solidFill>
                    <a:ea typeface="思源黑体 CN Regular" panose="020B0500000000000000" pitchFamily="34" charset="-122"/>
                    <a:sym typeface="Arial" panose="020B0604020202020204" pitchFamily="34" charset="0"/>
                  </a:endParaRPr>
                </a:p>
              </p:txBody>
            </p:sp>
          </p:grpSp>
          <p:sp>
            <p:nvSpPr>
              <p:cNvPr id="21" name="PA-文本框 7"/>
              <p:cNvSpPr>
                <a:spLocks noChangeArrowheads="1"/>
              </p:cNvSpPr>
              <p:nvPr>
                <p:custDataLst>
                  <p:tags r:id="rId10"/>
                </p:custDataLst>
              </p:nvPr>
            </p:nvSpPr>
            <p:spPr bwMode="auto">
              <a:xfrm>
                <a:off x="1509040" y="4422521"/>
                <a:ext cx="456340" cy="373961"/>
              </a:xfrm>
              <a:prstGeom prst="rect">
                <a:avLst/>
              </a:prstGeom>
              <a:noFill/>
              <a:ln w="9525">
                <a:noFill/>
                <a:miter lim="800000"/>
              </a:ln>
              <a:effectLst/>
            </p:spPr>
            <p:txBody>
              <a:bodyPr wrap="square" lIns="0" tIns="0" rIns="0" bIns="0">
                <a:spAutoFit/>
              </a:bodyPr>
              <a:lstStyle/>
              <a:p>
                <a:pPr algn="ctr" defTabSz="914400">
                  <a:defRPr/>
                </a:pPr>
                <a:r>
                  <a:rPr lang="en-US" altLang="zh-CN" sz="2600" dirty="0">
                    <a:solidFill>
                      <a:prstClr val="white"/>
                    </a:solidFill>
                    <a:ea typeface="思源黑体 CN Regular" panose="020B0500000000000000" pitchFamily="34" charset="-122"/>
                    <a:sym typeface="Arial" panose="020B0604020202020204" pitchFamily="34" charset="0"/>
                  </a:rPr>
                  <a:t>2</a:t>
                </a:r>
                <a:endParaRPr lang="zh-CN" altLang="en-US" sz="2600" dirty="0">
                  <a:solidFill>
                    <a:prstClr val="white"/>
                  </a:solidFill>
                  <a:ea typeface="思源黑体 CN Regular" panose="020B0500000000000000" pitchFamily="34" charset="-122"/>
                  <a:sym typeface="Arial" panose="020B0604020202020204" pitchFamily="34" charset="0"/>
                </a:endParaRPr>
              </a:p>
            </p:txBody>
          </p:sp>
        </p:grpSp>
        <p:sp>
          <p:nvSpPr>
            <p:cNvPr id="19" name="矩形 18"/>
            <p:cNvSpPr/>
            <p:nvPr/>
          </p:nvSpPr>
          <p:spPr>
            <a:xfrm>
              <a:off x="3033807" y="2947478"/>
              <a:ext cx="7208401" cy="400110"/>
            </a:xfrm>
            <a:prstGeom prst="rect">
              <a:avLst/>
            </a:prstGeom>
          </p:spPr>
          <p:txBody>
            <a:bodyPr wrap="square">
              <a:spAutoFit/>
            </a:bodyPr>
            <a:lstStyle/>
            <a:p>
              <a:pPr defTabSz="914400">
                <a:defRPr/>
              </a:pPr>
              <a:r>
                <a:rPr lang="zh-CN" altLang="en-US" sz="2000" b="1" dirty="0">
                  <a:solidFill>
                    <a:srgbClr val="C00000"/>
                  </a:solidFill>
                  <a:ea typeface="思源黑体 CN Regular" panose="020B0500000000000000" pitchFamily="34" charset="-122"/>
                  <a:sym typeface="Arial" panose="020B0604020202020204" pitchFamily="34" charset="0"/>
                </a:rPr>
                <a:t>医用外科口罩</a:t>
              </a:r>
              <a:r>
                <a:rPr lang="zh-CN" altLang="en-US" sz="2000" dirty="0">
                  <a:solidFill>
                    <a:prstClr val="black"/>
                  </a:solidFill>
                  <a:ea typeface="思源黑体 CN Regular" panose="020B0500000000000000" pitchFamily="34" charset="-122"/>
                  <a:sym typeface="Arial" panose="020B0604020202020204" pitchFamily="34" charset="0"/>
                </a:rPr>
                <a:t>：可以阻挡</a:t>
              </a:r>
              <a:r>
                <a:rPr lang="en-US" altLang="zh-CN" sz="2000" dirty="0">
                  <a:solidFill>
                    <a:prstClr val="black"/>
                  </a:solidFill>
                  <a:ea typeface="思源黑体 CN Regular" panose="020B0500000000000000" pitchFamily="34" charset="-122"/>
                  <a:sym typeface="Arial" panose="020B0604020202020204" pitchFamily="34" charset="0"/>
                </a:rPr>
                <a:t>70%</a:t>
              </a:r>
              <a:r>
                <a:rPr lang="zh-CN" altLang="en-US" sz="2000" dirty="0">
                  <a:solidFill>
                    <a:prstClr val="black"/>
                  </a:solidFill>
                  <a:ea typeface="思源黑体 CN Regular" panose="020B0500000000000000" pitchFamily="34" charset="-122"/>
                  <a:sym typeface="Arial" panose="020B0604020202020204" pitchFamily="34" charset="0"/>
                </a:rPr>
                <a:t>的细菌，不与病人接触可以佩戴</a:t>
              </a:r>
              <a:endParaRPr lang="zh-CN" altLang="en-US" sz="2000" dirty="0">
                <a:solidFill>
                  <a:prstClr val="black"/>
                </a:solidFill>
                <a:ea typeface="思源黑体 CN Regular" panose="020B0500000000000000" pitchFamily="34" charset="-122"/>
                <a:sym typeface="Arial" panose="020B0604020202020204" pitchFamily="34" charset="0"/>
              </a:endParaRPr>
            </a:p>
          </p:txBody>
        </p:sp>
      </p:grpSp>
      <p:grpSp>
        <p:nvGrpSpPr>
          <p:cNvPr id="24" name="组合 23"/>
          <p:cNvGrpSpPr/>
          <p:nvPr/>
        </p:nvGrpSpPr>
        <p:grpSpPr>
          <a:xfrm>
            <a:off x="3779801" y="3033121"/>
            <a:ext cx="7794299" cy="703474"/>
            <a:chOff x="2335978" y="2847699"/>
            <a:chExt cx="7794299" cy="703474"/>
          </a:xfrm>
        </p:grpSpPr>
        <p:sp>
          <p:nvSpPr>
            <p:cNvPr id="25" name="PA-102295"/>
            <p:cNvSpPr/>
            <p:nvPr>
              <p:custDataLst>
                <p:tags r:id="rId11"/>
              </p:custDataLst>
            </p:nvPr>
          </p:nvSpPr>
          <p:spPr>
            <a:xfrm>
              <a:off x="2678658" y="2864971"/>
              <a:ext cx="7451619" cy="652862"/>
            </a:xfrm>
            <a:prstGeom prst="roundRect">
              <a:avLst>
                <a:gd name="adj" fmla="val 5000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zh-CN" altLang="en-US" sz="1600">
                <a:solidFill>
                  <a:srgbClr val="2F5EB0"/>
                </a:solidFill>
                <a:ea typeface="思源黑体 CN Regular" panose="020B0500000000000000" pitchFamily="34" charset="-122"/>
                <a:sym typeface="Arial" panose="020B0604020202020204" pitchFamily="34" charset="0"/>
              </a:endParaRPr>
            </a:p>
          </p:txBody>
        </p:sp>
        <p:grpSp>
          <p:nvGrpSpPr>
            <p:cNvPr id="26" name="PA-102296"/>
            <p:cNvGrpSpPr/>
            <p:nvPr>
              <p:custDataLst>
                <p:tags r:id="rId12"/>
              </p:custDataLst>
            </p:nvPr>
          </p:nvGrpSpPr>
          <p:grpSpPr>
            <a:xfrm>
              <a:off x="2335978" y="2847699"/>
              <a:ext cx="703474" cy="703474"/>
              <a:chOff x="1417067" y="4277724"/>
              <a:chExt cx="657499" cy="657499"/>
            </a:xfrm>
            <a:solidFill>
              <a:srgbClr val="C00000"/>
            </a:solidFill>
          </p:grpSpPr>
          <p:grpSp>
            <p:nvGrpSpPr>
              <p:cNvPr id="28" name="组合 27"/>
              <p:cNvGrpSpPr/>
              <p:nvPr/>
            </p:nvGrpSpPr>
            <p:grpSpPr>
              <a:xfrm>
                <a:off x="1417067" y="4277724"/>
                <a:ext cx="657499" cy="657499"/>
                <a:chOff x="3724323" y="1908536"/>
                <a:chExt cx="1329153" cy="1329153"/>
              </a:xfrm>
              <a:grpFill/>
            </p:grpSpPr>
            <p:sp>
              <p:nvSpPr>
                <p:cNvPr id="30" name="PA-椭圆 18"/>
                <p:cNvSpPr/>
                <p:nvPr>
                  <p:custDataLst>
                    <p:tags r:id="rId13"/>
                  </p:custDataLst>
                </p:nvPr>
              </p:nvSpPr>
              <p:spPr>
                <a:xfrm>
                  <a:off x="3724323" y="1908536"/>
                  <a:ext cx="1329153" cy="1329153"/>
                </a:xfrm>
                <a:prstGeom prst="rect">
                  <a:avLst/>
                </a:prstGeom>
                <a:grpFill/>
                <a:ln w="28575">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zh-CN" altLang="en-US">
                    <a:solidFill>
                      <a:srgbClr val="2F5EB0"/>
                    </a:solidFill>
                    <a:ea typeface="思源黑体 CN Regular" panose="020B0500000000000000" pitchFamily="34" charset="-122"/>
                    <a:sym typeface="Arial" panose="020B0604020202020204" pitchFamily="34" charset="0"/>
                  </a:endParaRPr>
                </a:p>
              </p:txBody>
            </p:sp>
            <p:sp>
              <p:nvSpPr>
                <p:cNvPr id="31" name="PA-椭圆 19"/>
                <p:cNvSpPr/>
                <p:nvPr>
                  <p:custDataLst>
                    <p:tags r:id="rId14"/>
                  </p:custDataLst>
                </p:nvPr>
              </p:nvSpPr>
              <p:spPr>
                <a:xfrm>
                  <a:off x="3839838" y="2024052"/>
                  <a:ext cx="1098122" cy="1098122"/>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solidFill>
                      <a:srgbClr val="2F5EB0"/>
                    </a:solidFill>
                    <a:ea typeface="思源黑体 CN Regular" panose="020B0500000000000000" pitchFamily="34" charset="-122"/>
                    <a:sym typeface="Arial" panose="020B0604020202020204" pitchFamily="34" charset="0"/>
                  </a:endParaRPr>
                </a:p>
              </p:txBody>
            </p:sp>
          </p:grpSp>
          <p:sp>
            <p:nvSpPr>
              <p:cNvPr id="29" name="PA-文本框 7"/>
              <p:cNvSpPr>
                <a:spLocks noChangeArrowheads="1"/>
              </p:cNvSpPr>
              <p:nvPr>
                <p:custDataLst>
                  <p:tags r:id="rId15"/>
                </p:custDataLst>
              </p:nvPr>
            </p:nvSpPr>
            <p:spPr bwMode="auto">
              <a:xfrm>
                <a:off x="1509040" y="4422521"/>
                <a:ext cx="456340" cy="373961"/>
              </a:xfrm>
              <a:prstGeom prst="rect">
                <a:avLst/>
              </a:prstGeom>
              <a:noFill/>
              <a:ln w="9525">
                <a:noFill/>
                <a:miter lim="800000"/>
              </a:ln>
              <a:effectLst/>
            </p:spPr>
            <p:txBody>
              <a:bodyPr wrap="square" lIns="0" tIns="0" rIns="0" bIns="0">
                <a:spAutoFit/>
              </a:bodyPr>
              <a:lstStyle/>
              <a:p>
                <a:pPr algn="ctr" defTabSz="914400">
                  <a:defRPr/>
                </a:pPr>
                <a:r>
                  <a:rPr lang="en-US" altLang="zh-CN" sz="2600" dirty="0">
                    <a:solidFill>
                      <a:prstClr val="white"/>
                    </a:solidFill>
                    <a:ea typeface="思源黑体 CN Regular" panose="020B0500000000000000" pitchFamily="34" charset="-122"/>
                    <a:sym typeface="Arial" panose="020B0604020202020204" pitchFamily="34" charset="0"/>
                  </a:rPr>
                  <a:t>3</a:t>
                </a:r>
                <a:endParaRPr lang="zh-CN" altLang="en-US" sz="2600" dirty="0">
                  <a:solidFill>
                    <a:prstClr val="white"/>
                  </a:solidFill>
                  <a:ea typeface="思源黑体 CN Regular" panose="020B0500000000000000" pitchFamily="34" charset="-122"/>
                  <a:sym typeface="Arial" panose="020B0604020202020204" pitchFamily="34" charset="0"/>
                </a:endParaRPr>
              </a:p>
            </p:txBody>
          </p:sp>
        </p:grpSp>
        <p:sp>
          <p:nvSpPr>
            <p:cNvPr id="27" name="矩形 26"/>
            <p:cNvSpPr/>
            <p:nvPr/>
          </p:nvSpPr>
          <p:spPr>
            <a:xfrm>
              <a:off x="3033808" y="2973513"/>
              <a:ext cx="7096469" cy="400110"/>
            </a:xfrm>
            <a:prstGeom prst="rect">
              <a:avLst/>
            </a:prstGeom>
          </p:spPr>
          <p:txBody>
            <a:bodyPr wrap="square">
              <a:spAutoFit/>
            </a:bodyPr>
            <a:lstStyle/>
            <a:p>
              <a:pPr defTabSz="914400">
                <a:defRPr/>
              </a:pPr>
              <a:r>
                <a:rPr lang="zh-CN" altLang="en-US" sz="2000" b="1" dirty="0">
                  <a:solidFill>
                    <a:srgbClr val="C00000"/>
                  </a:solidFill>
                  <a:ea typeface="思源黑体 CN Regular" panose="020B0500000000000000" pitchFamily="34" charset="-122"/>
                  <a:sym typeface="Arial" panose="020B0604020202020204" pitchFamily="34" charset="0"/>
                </a:rPr>
                <a:t>医用防护口罩</a:t>
              </a:r>
              <a:r>
                <a:rPr lang="zh-CN" altLang="en-US" sz="2000" dirty="0">
                  <a:solidFill>
                    <a:prstClr val="black"/>
                  </a:solidFill>
                  <a:ea typeface="思源黑体 CN Regular" panose="020B0500000000000000" pitchFamily="34" charset="-122"/>
                  <a:sym typeface="Arial" panose="020B0604020202020204" pitchFamily="34" charset="0"/>
                </a:rPr>
                <a:t>：</a:t>
              </a:r>
              <a:r>
                <a:rPr lang="en-US" altLang="zh-CN" sz="2000" dirty="0">
                  <a:solidFill>
                    <a:prstClr val="black"/>
                  </a:solidFill>
                  <a:ea typeface="思源黑体 CN Regular" panose="020B0500000000000000" pitchFamily="34" charset="-122"/>
                  <a:sym typeface="Arial" panose="020B0604020202020204" pitchFamily="34" charset="0"/>
                </a:rPr>
                <a:t>N95</a:t>
              </a:r>
              <a:r>
                <a:rPr lang="zh-CN" altLang="en-US" sz="2000" dirty="0">
                  <a:solidFill>
                    <a:prstClr val="black"/>
                  </a:solidFill>
                  <a:ea typeface="思源黑体 CN Regular" panose="020B0500000000000000" pitchFamily="34" charset="-122"/>
                  <a:sym typeface="Arial" panose="020B0604020202020204" pitchFamily="34" charset="0"/>
                </a:rPr>
                <a:t>口罩，则可以阻挡</a:t>
              </a:r>
              <a:r>
                <a:rPr lang="en-US" altLang="zh-CN" sz="2000" dirty="0">
                  <a:solidFill>
                    <a:prstClr val="black"/>
                  </a:solidFill>
                  <a:ea typeface="思源黑体 CN Regular" panose="020B0500000000000000" pitchFamily="34" charset="-122"/>
                  <a:sym typeface="Arial" panose="020B0604020202020204" pitchFamily="34" charset="0"/>
                </a:rPr>
                <a:t>95%</a:t>
              </a:r>
              <a:r>
                <a:rPr lang="zh-CN" altLang="en-US" sz="2000" dirty="0">
                  <a:solidFill>
                    <a:prstClr val="black"/>
                  </a:solidFill>
                  <a:ea typeface="思源黑体 CN Regular" panose="020B0500000000000000" pitchFamily="34" charset="-122"/>
                  <a:sym typeface="Arial" panose="020B0604020202020204" pitchFamily="34" charset="0"/>
                </a:rPr>
                <a:t>的细菌</a:t>
              </a:r>
              <a:endParaRPr lang="zh-CN" altLang="en-US" sz="2000" dirty="0">
                <a:solidFill>
                  <a:prstClr val="black"/>
                </a:solidFill>
                <a:ea typeface="思源黑体 CN Regular" panose="020B0500000000000000" pitchFamily="34" charset="-122"/>
                <a:sym typeface="Arial" panose="020B0604020202020204" pitchFamily="34" charset="0"/>
              </a:endParaRPr>
            </a:p>
          </p:txBody>
        </p:sp>
      </p:grpSp>
      <p:grpSp>
        <p:nvGrpSpPr>
          <p:cNvPr id="41" name="组合 40"/>
          <p:cNvGrpSpPr/>
          <p:nvPr/>
        </p:nvGrpSpPr>
        <p:grpSpPr>
          <a:xfrm>
            <a:off x="3780733" y="4032910"/>
            <a:ext cx="7793367" cy="703474"/>
            <a:chOff x="2335978" y="2847699"/>
            <a:chExt cx="7793367" cy="703474"/>
          </a:xfrm>
        </p:grpSpPr>
        <p:sp>
          <p:nvSpPr>
            <p:cNvPr id="42" name="PA-102295"/>
            <p:cNvSpPr/>
            <p:nvPr>
              <p:custDataLst>
                <p:tags r:id="rId16"/>
              </p:custDataLst>
            </p:nvPr>
          </p:nvSpPr>
          <p:spPr>
            <a:xfrm>
              <a:off x="2678658" y="2864971"/>
              <a:ext cx="7450687" cy="652862"/>
            </a:xfrm>
            <a:prstGeom prst="roundRect">
              <a:avLst>
                <a:gd name="adj" fmla="val 5000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zh-CN" altLang="en-US" sz="1600">
                <a:solidFill>
                  <a:srgbClr val="2F5EB0"/>
                </a:solidFill>
                <a:ea typeface="思源黑体 CN Regular" panose="020B0500000000000000" pitchFamily="34" charset="-122"/>
                <a:sym typeface="Arial" panose="020B0604020202020204" pitchFamily="34" charset="0"/>
              </a:endParaRPr>
            </a:p>
          </p:txBody>
        </p:sp>
        <p:grpSp>
          <p:nvGrpSpPr>
            <p:cNvPr id="43" name="PA-102296"/>
            <p:cNvGrpSpPr/>
            <p:nvPr>
              <p:custDataLst>
                <p:tags r:id="rId17"/>
              </p:custDataLst>
            </p:nvPr>
          </p:nvGrpSpPr>
          <p:grpSpPr>
            <a:xfrm>
              <a:off x="2335978" y="2847699"/>
              <a:ext cx="703474" cy="703474"/>
              <a:chOff x="1417067" y="4277724"/>
              <a:chExt cx="657499" cy="657499"/>
            </a:xfrm>
            <a:solidFill>
              <a:srgbClr val="C00000"/>
            </a:solidFill>
          </p:grpSpPr>
          <p:grpSp>
            <p:nvGrpSpPr>
              <p:cNvPr id="45" name="组合 44"/>
              <p:cNvGrpSpPr/>
              <p:nvPr/>
            </p:nvGrpSpPr>
            <p:grpSpPr>
              <a:xfrm>
                <a:off x="1417067" y="4277724"/>
                <a:ext cx="657499" cy="657499"/>
                <a:chOff x="3724323" y="1908536"/>
                <a:chExt cx="1329153" cy="1329153"/>
              </a:xfrm>
              <a:grpFill/>
            </p:grpSpPr>
            <p:sp>
              <p:nvSpPr>
                <p:cNvPr id="47" name="PA-椭圆 18"/>
                <p:cNvSpPr/>
                <p:nvPr>
                  <p:custDataLst>
                    <p:tags r:id="rId18"/>
                  </p:custDataLst>
                </p:nvPr>
              </p:nvSpPr>
              <p:spPr>
                <a:xfrm>
                  <a:off x="3724323" y="1908536"/>
                  <a:ext cx="1329153" cy="1329153"/>
                </a:xfrm>
                <a:prstGeom prst="rect">
                  <a:avLst/>
                </a:prstGeom>
                <a:grpFill/>
                <a:ln w="28575">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zh-CN" altLang="en-US">
                    <a:solidFill>
                      <a:srgbClr val="2F5EB0"/>
                    </a:solidFill>
                    <a:ea typeface="思源黑体 CN Regular" panose="020B0500000000000000" pitchFamily="34" charset="-122"/>
                    <a:sym typeface="Arial" panose="020B0604020202020204" pitchFamily="34" charset="0"/>
                  </a:endParaRPr>
                </a:p>
              </p:txBody>
            </p:sp>
            <p:sp>
              <p:nvSpPr>
                <p:cNvPr id="48" name="PA-椭圆 19"/>
                <p:cNvSpPr/>
                <p:nvPr>
                  <p:custDataLst>
                    <p:tags r:id="rId19"/>
                  </p:custDataLst>
                </p:nvPr>
              </p:nvSpPr>
              <p:spPr>
                <a:xfrm>
                  <a:off x="3839838" y="2024052"/>
                  <a:ext cx="1098122" cy="1098122"/>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solidFill>
                      <a:srgbClr val="2F5EB0"/>
                    </a:solidFill>
                    <a:ea typeface="思源黑体 CN Regular" panose="020B0500000000000000" pitchFamily="34" charset="-122"/>
                    <a:sym typeface="Arial" panose="020B0604020202020204" pitchFamily="34" charset="0"/>
                  </a:endParaRPr>
                </a:p>
              </p:txBody>
            </p:sp>
          </p:grpSp>
          <p:sp>
            <p:nvSpPr>
              <p:cNvPr id="46" name="PA-文本框 7"/>
              <p:cNvSpPr>
                <a:spLocks noChangeArrowheads="1"/>
              </p:cNvSpPr>
              <p:nvPr>
                <p:custDataLst>
                  <p:tags r:id="rId20"/>
                </p:custDataLst>
              </p:nvPr>
            </p:nvSpPr>
            <p:spPr bwMode="auto">
              <a:xfrm>
                <a:off x="1509040" y="4422521"/>
                <a:ext cx="456340" cy="373961"/>
              </a:xfrm>
              <a:prstGeom prst="rect">
                <a:avLst/>
              </a:prstGeom>
              <a:noFill/>
              <a:ln w="9525">
                <a:noFill/>
                <a:miter lim="800000"/>
              </a:ln>
              <a:effectLst/>
            </p:spPr>
            <p:txBody>
              <a:bodyPr wrap="square" lIns="0" tIns="0" rIns="0" bIns="0">
                <a:spAutoFit/>
              </a:bodyPr>
              <a:lstStyle/>
              <a:p>
                <a:pPr algn="ctr" defTabSz="914400">
                  <a:defRPr/>
                </a:pPr>
                <a:r>
                  <a:rPr lang="en-US" altLang="zh-CN" sz="2600" dirty="0">
                    <a:solidFill>
                      <a:prstClr val="white"/>
                    </a:solidFill>
                    <a:ea typeface="思源黑体 CN Regular" panose="020B0500000000000000" pitchFamily="34" charset="-122"/>
                    <a:sym typeface="Arial" panose="020B0604020202020204" pitchFamily="34" charset="0"/>
                  </a:rPr>
                  <a:t>1</a:t>
                </a:r>
                <a:endParaRPr lang="zh-CN" altLang="en-US" sz="2600" dirty="0">
                  <a:solidFill>
                    <a:prstClr val="white"/>
                  </a:solidFill>
                  <a:ea typeface="思源黑体 CN Regular" panose="020B0500000000000000" pitchFamily="34" charset="-122"/>
                  <a:sym typeface="Arial" panose="020B0604020202020204" pitchFamily="34" charset="0"/>
                </a:endParaRPr>
              </a:p>
            </p:txBody>
          </p:sp>
        </p:grpSp>
        <p:sp>
          <p:nvSpPr>
            <p:cNvPr id="44" name="矩形 43"/>
            <p:cNvSpPr/>
            <p:nvPr/>
          </p:nvSpPr>
          <p:spPr>
            <a:xfrm>
              <a:off x="3055579" y="2981787"/>
              <a:ext cx="7073765" cy="400110"/>
            </a:xfrm>
            <a:prstGeom prst="rect">
              <a:avLst/>
            </a:prstGeom>
          </p:spPr>
          <p:txBody>
            <a:bodyPr wrap="square">
              <a:spAutoFit/>
            </a:bodyPr>
            <a:lstStyle/>
            <a:p>
              <a:pPr defTabSz="914400">
                <a:defRPr/>
              </a:pPr>
              <a:r>
                <a:rPr lang="zh-CN" altLang="en-US" sz="2000" dirty="0">
                  <a:solidFill>
                    <a:prstClr val="black"/>
                  </a:solidFill>
                  <a:ea typeface="思源黑体 CN Regular" panose="020B0500000000000000" pitchFamily="34" charset="-122"/>
                  <a:sym typeface="Arial" panose="020B0604020202020204" pitchFamily="34" charset="0"/>
                </a:rPr>
                <a:t>确保口罩有金属条的一端朝上，将两端的绳子挂在耳朵上</a:t>
              </a:r>
              <a:endParaRPr lang="zh-CN" altLang="en-US" sz="2000" dirty="0">
                <a:solidFill>
                  <a:prstClr val="black"/>
                </a:solidFill>
                <a:ea typeface="思源黑体 CN Regular" panose="020B0500000000000000" pitchFamily="34" charset="-122"/>
                <a:sym typeface="Arial" panose="020B0604020202020204" pitchFamily="34" charset="0"/>
              </a:endParaRPr>
            </a:p>
          </p:txBody>
        </p:sp>
      </p:grpSp>
      <p:grpSp>
        <p:nvGrpSpPr>
          <p:cNvPr id="49" name="组合 48"/>
          <p:cNvGrpSpPr/>
          <p:nvPr/>
        </p:nvGrpSpPr>
        <p:grpSpPr>
          <a:xfrm>
            <a:off x="3779801" y="4825441"/>
            <a:ext cx="7906230" cy="703474"/>
            <a:chOff x="2335978" y="2847699"/>
            <a:chExt cx="7906230" cy="703474"/>
          </a:xfrm>
        </p:grpSpPr>
        <p:sp>
          <p:nvSpPr>
            <p:cNvPr id="50" name="PA-102295"/>
            <p:cNvSpPr/>
            <p:nvPr>
              <p:custDataLst>
                <p:tags r:id="rId21"/>
              </p:custDataLst>
            </p:nvPr>
          </p:nvSpPr>
          <p:spPr>
            <a:xfrm>
              <a:off x="2678658" y="2864971"/>
              <a:ext cx="7451619" cy="652862"/>
            </a:xfrm>
            <a:prstGeom prst="roundRect">
              <a:avLst>
                <a:gd name="adj" fmla="val 5000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zh-CN" altLang="en-US" sz="1600">
                <a:solidFill>
                  <a:srgbClr val="2F5EB0"/>
                </a:solidFill>
                <a:ea typeface="思源黑体 CN Regular" panose="020B0500000000000000" pitchFamily="34" charset="-122"/>
                <a:sym typeface="Arial" panose="020B0604020202020204" pitchFamily="34" charset="0"/>
              </a:endParaRPr>
            </a:p>
          </p:txBody>
        </p:sp>
        <p:grpSp>
          <p:nvGrpSpPr>
            <p:cNvPr id="51" name="PA-102296"/>
            <p:cNvGrpSpPr/>
            <p:nvPr>
              <p:custDataLst>
                <p:tags r:id="rId22"/>
              </p:custDataLst>
            </p:nvPr>
          </p:nvGrpSpPr>
          <p:grpSpPr>
            <a:xfrm>
              <a:off x="2335978" y="2847699"/>
              <a:ext cx="703474" cy="703474"/>
              <a:chOff x="1417067" y="4277724"/>
              <a:chExt cx="657499" cy="657499"/>
            </a:xfrm>
            <a:solidFill>
              <a:srgbClr val="C00000"/>
            </a:solidFill>
          </p:grpSpPr>
          <p:grpSp>
            <p:nvGrpSpPr>
              <p:cNvPr id="53" name="组合 52"/>
              <p:cNvGrpSpPr/>
              <p:nvPr/>
            </p:nvGrpSpPr>
            <p:grpSpPr>
              <a:xfrm>
                <a:off x="1417067" y="4277724"/>
                <a:ext cx="657499" cy="657499"/>
                <a:chOff x="3724323" y="1908536"/>
                <a:chExt cx="1329153" cy="1329153"/>
              </a:xfrm>
              <a:grpFill/>
            </p:grpSpPr>
            <p:sp>
              <p:nvSpPr>
                <p:cNvPr id="55" name="PA-椭圆 18"/>
                <p:cNvSpPr/>
                <p:nvPr>
                  <p:custDataLst>
                    <p:tags r:id="rId23"/>
                  </p:custDataLst>
                </p:nvPr>
              </p:nvSpPr>
              <p:spPr>
                <a:xfrm>
                  <a:off x="3724323" y="1908536"/>
                  <a:ext cx="1329153" cy="1329153"/>
                </a:xfrm>
                <a:prstGeom prst="rect">
                  <a:avLst/>
                </a:prstGeom>
                <a:grpFill/>
                <a:ln w="28575">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zh-CN" altLang="en-US">
                    <a:solidFill>
                      <a:srgbClr val="2F5EB0"/>
                    </a:solidFill>
                    <a:ea typeface="思源黑体 CN Regular" panose="020B0500000000000000" pitchFamily="34" charset="-122"/>
                    <a:sym typeface="Arial" panose="020B0604020202020204" pitchFamily="34" charset="0"/>
                  </a:endParaRPr>
                </a:p>
              </p:txBody>
            </p:sp>
            <p:sp>
              <p:nvSpPr>
                <p:cNvPr id="56" name="PA-椭圆 19"/>
                <p:cNvSpPr/>
                <p:nvPr>
                  <p:custDataLst>
                    <p:tags r:id="rId24"/>
                  </p:custDataLst>
                </p:nvPr>
              </p:nvSpPr>
              <p:spPr>
                <a:xfrm>
                  <a:off x="3839838" y="2024052"/>
                  <a:ext cx="1098122" cy="1098122"/>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solidFill>
                      <a:srgbClr val="2F5EB0"/>
                    </a:solidFill>
                    <a:ea typeface="思源黑体 CN Regular" panose="020B0500000000000000" pitchFamily="34" charset="-122"/>
                    <a:sym typeface="Arial" panose="020B0604020202020204" pitchFamily="34" charset="0"/>
                  </a:endParaRPr>
                </a:p>
              </p:txBody>
            </p:sp>
          </p:grpSp>
          <p:sp>
            <p:nvSpPr>
              <p:cNvPr id="54" name="PA-文本框 7"/>
              <p:cNvSpPr>
                <a:spLocks noChangeArrowheads="1"/>
              </p:cNvSpPr>
              <p:nvPr>
                <p:custDataLst>
                  <p:tags r:id="rId25"/>
                </p:custDataLst>
              </p:nvPr>
            </p:nvSpPr>
            <p:spPr bwMode="auto">
              <a:xfrm>
                <a:off x="1509040" y="4422521"/>
                <a:ext cx="456340" cy="373961"/>
              </a:xfrm>
              <a:prstGeom prst="rect">
                <a:avLst/>
              </a:prstGeom>
              <a:noFill/>
              <a:ln w="9525">
                <a:noFill/>
                <a:miter lim="800000"/>
              </a:ln>
              <a:effectLst/>
            </p:spPr>
            <p:txBody>
              <a:bodyPr wrap="square" lIns="0" tIns="0" rIns="0" bIns="0">
                <a:spAutoFit/>
              </a:bodyPr>
              <a:lstStyle/>
              <a:p>
                <a:pPr algn="ctr" defTabSz="914400">
                  <a:defRPr/>
                </a:pPr>
                <a:r>
                  <a:rPr lang="en-US" altLang="zh-CN" sz="2600" dirty="0">
                    <a:solidFill>
                      <a:prstClr val="white"/>
                    </a:solidFill>
                    <a:ea typeface="思源黑体 CN Regular" panose="020B0500000000000000" pitchFamily="34" charset="-122"/>
                    <a:sym typeface="Arial" panose="020B0604020202020204" pitchFamily="34" charset="0"/>
                  </a:rPr>
                  <a:t>2</a:t>
                </a:r>
                <a:endParaRPr lang="zh-CN" altLang="en-US" sz="2600" dirty="0">
                  <a:solidFill>
                    <a:prstClr val="white"/>
                  </a:solidFill>
                  <a:ea typeface="思源黑体 CN Regular" panose="020B0500000000000000" pitchFamily="34" charset="-122"/>
                  <a:sym typeface="Arial" panose="020B0604020202020204" pitchFamily="34" charset="0"/>
                </a:endParaRPr>
              </a:p>
            </p:txBody>
          </p:sp>
        </p:grpSp>
        <p:sp>
          <p:nvSpPr>
            <p:cNvPr id="52" name="矩形 51"/>
            <p:cNvSpPr/>
            <p:nvPr/>
          </p:nvSpPr>
          <p:spPr>
            <a:xfrm>
              <a:off x="3033807" y="2947478"/>
              <a:ext cx="7208401" cy="400110"/>
            </a:xfrm>
            <a:prstGeom prst="rect">
              <a:avLst/>
            </a:prstGeom>
          </p:spPr>
          <p:txBody>
            <a:bodyPr wrap="square">
              <a:spAutoFit/>
            </a:bodyPr>
            <a:lstStyle/>
            <a:p>
              <a:pPr defTabSz="914400">
                <a:defRPr/>
              </a:pPr>
              <a:r>
                <a:rPr lang="zh-CN" altLang="en-US" sz="2000" dirty="0">
                  <a:solidFill>
                    <a:prstClr val="black"/>
                  </a:solidFill>
                  <a:ea typeface="思源黑体 CN Regular" panose="020B0500000000000000" pitchFamily="34" charset="-122"/>
                  <a:sym typeface="Arial" panose="020B0604020202020204" pitchFamily="34" charset="0"/>
                </a:rPr>
                <a:t>将防护口罩罩住鼻、口及下巴，鼻夹部位向上紧贴面部</a:t>
              </a:r>
              <a:endParaRPr lang="zh-CN" altLang="en-US" sz="2000" dirty="0">
                <a:solidFill>
                  <a:prstClr val="black"/>
                </a:solidFill>
                <a:ea typeface="思源黑体 CN Regular" panose="020B0500000000000000" pitchFamily="34" charset="-122"/>
                <a:sym typeface="Arial" panose="020B0604020202020204" pitchFamily="34" charset="0"/>
              </a:endParaRPr>
            </a:p>
          </p:txBody>
        </p:sp>
      </p:grpSp>
      <p:grpSp>
        <p:nvGrpSpPr>
          <p:cNvPr id="57" name="组合 56"/>
          <p:cNvGrpSpPr/>
          <p:nvPr/>
        </p:nvGrpSpPr>
        <p:grpSpPr>
          <a:xfrm>
            <a:off x="3779801" y="5617825"/>
            <a:ext cx="7794299" cy="714828"/>
            <a:chOff x="2335978" y="2847699"/>
            <a:chExt cx="7794299" cy="714828"/>
          </a:xfrm>
        </p:grpSpPr>
        <p:sp>
          <p:nvSpPr>
            <p:cNvPr id="58" name="PA-102295"/>
            <p:cNvSpPr/>
            <p:nvPr>
              <p:custDataLst>
                <p:tags r:id="rId26"/>
              </p:custDataLst>
            </p:nvPr>
          </p:nvSpPr>
          <p:spPr>
            <a:xfrm>
              <a:off x="2678658" y="2864971"/>
              <a:ext cx="7451619" cy="652862"/>
            </a:xfrm>
            <a:prstGeom prst="roundRect">
              <a:avLst>
                <a:gd name="adj" fmla="val 5000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zh-CN" altLang="en-US" sz="1600">
                <a:solidFill>
                  <a:srgbClr val="2F5EB0"/>
                </a:solidFill>
                <a:ea typeface="思源黑体 CN Regular" panose="020B0500000000000000" pitchFamily="34" charset="-122"/>
                <a:sym typeface="Arial" panose="020B0604020202020204" pitchFamily="34" charset="0"/>
              </a:endParaRPr>
            </a:p>
          </p:txBody>
        </p:sp>
        <p:grpSp>
          <p:nvGrpSpPr>
            <p:cNvPr id="59" name="PA-102296"/>
            <p:cNvGrpSpPr/>
            <p:nvPr>
              <p:custDataLst>
                <p:tags r:id="rId27"/>
              </p:custDataLst>
            </p:nvPr>
          </p:nvGrpSpPr>
          <p:grpSpPr>
            <a:xfrm>
              <a:off x="2335978" y="2847699"/>
              <a:ext cx="703474" cy="703474"/>
              <a:chOff x="1417067" y="4277724"/>
              <a:chExt cx="657499" cy="657499"/>
            </a:xfrm>
            <a:solidFill>
              <a:srgbClr val="C00000"/>
            </a:solidFill>
          </p:grpSpPr>
          <p:grpSp>
            <p:nvGrpSpPr>
              <p:cNvPr id="61" name="组合 60"/>
              <p:cNvGrpSpPr/>
              <p:nvPr/>
            </p:nvGrpSpPr>
            <p:grpSpPr>
              <a:xfrm>
                <a:off x="1417067" y="4277724"/>
                <a:ext cx="657499" cy="657499"/>
                <a:chOff x="3724323" y="1908536"/>
                <a:chExt cx="1329153" cy="1329153"/>
              </a:xfrm>
              <a:grpFill/>
            </p:grpSpPr>
            <p:sp>
              <p:nvSpPr>
                <p:cNvPr id="63" name="PA-椭圆 18"/>
                <p:cNvSpPr/>
                <p:nvPr>
                  <p:custDataLst>
                    <p:tags r:id="rId28"/>
                  </p:custDataLst>
                </p:nvPr>
              </p:nvSpPr>
              <p:spPr>
                <a:xfrm>
                  <a:off x="3724323" y="1908536"/>
                  <a:ext cx="1329153" cy="1329153"/>
                </a:xfrm>
                <a:prstGeom prst="rect">
                  <a:avLst/>
                </a:prstGeom>
                <a:grpFill/>
                <a:ln w="28575">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zh-CN" altLang="en-US">
                    <a:solidFill>
                      <a:srgbClr val="2F5EB0"/>
                    </a:solidFill>
                    <a:ea typeface="思源黑体 CN Regular" panose="020B0500000000000000" pitchFamily="34" charset="-122"/>
                    <a:sym typeface="Arial" panose="020B0604020202020204" pitchFamily="34" charset="0"/>
                  </a:endParaRPr>
                </a:p>
              </p:txBody>
            </p:sp>
            <p:sp>
              <p:nvSpPr>
                <p:cNvPr id="64" name="PA-椭圆 19"/>
                <p:cNvSpPr/>
                <p:nvPr>
                  <p:custDataLst>
                    <p:tags r:id="rId29"/>
                  </p:custDataLst>
                </p:nvPr>
              </p:nvSpPr>
              <p:spPr>
                <a:xfrm>
                  <a:off x="3839838" y="2024052"/>
                  <a:ext cx="1098122" cy="1098122"/>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solidFill>
                      <a:srgbClr val="2F5EB0"/>
                    </a:solidFill>
                    <a:ea typeface="思源黑体 CN Regular" panose="020B0500000000000000" pitchFamily="34" charset="-122"/>
                    <a:sym typeface="Arial" panose="020B0604020202020204" pitchFamily="34" charset="0"/>
                  </a:endParaRPr>
                </a:p>
              </p:txBody>
            </p:sp>
          </p:grpSp>
          <p:sp>
            <p:nvSpPr>
              <p:cNvPr id="62" name="PA-文本框 7"/>
              <p:cNvSpPr>
                <a:spLocks noChangeArrowheads="1"/>
              </p:cNvSpPr>
              <p:nvPr>
                <p:custDataLst>
                  <p:tags r:id="rId30"/>
                </p:custDataLst>
              </p:nvPr>
            </p:nvSpPr>
            <p:spPr bwMode="auto">
              <a:xfrm>
                <a:off x="1509040" y="4422521"/>
                <a:ext cx="456340" cy="373961"/>
              </a:xfrm>
              <a:prstGeom prst="rect">
                <a:avLst/>
              </a:prstGeom>
              <a:noFill/>
              <a:ln w="9525">
                <a:noFill/>
                <a:miter lim="800000"/>
              </a:ln>
              <a:effectLst/>
            </p:spPr>
            <p:txBody>
              <a:bodyPr wrap="square" lIns="0" tIns="0" rIns="0" bIns="0">
                <a:spAutoFit/>
              </a:bodyPr>
              <a:lstStyle/>
              <a:p>
                <a:pPr algn="ctr" defTabSz="914400">
                  <a:defRPr/>
                </a:pPr>
                <a:r>
                  <a:rPr lang="en-US" altLang="zh-CN" sz="2600" dirty="0">
                    <a:solidFill>
                      <a:prstClr val="white"/>
                    </a:solidFill>
                    <a:ea typeface="思源黑体 CN Regular" panose="020B0500000000000000" pitchFamily="34" charset="-122"/>
                    <a:sym typeface="Arial" panose="020B0604020202020204" pitchFamily="34" charset="0"/>
                  </a:rPr>
                  <a:t>3</a:t>
                </a:r>
                <a:endParaRPr lang="zh-CN" altLang="en-US" sz="2600" dirty="0">
                  <a:solidFill>
                    <a:prstClr val="white"/>
                  </a:solidFill>
                  <a:ea typeface="思源黑体 CN Regular" panose="020B0500000000000000" pitchFamily="34" charset="-122"/>
                  <a:sym typeface="Arial" panose="020B0604020202020204" pitchFamily="34" charset="0"/>
                </a:endParaRPr>
              </a:p>
            </p:txBody>
          </p:sp>
        </p:grpSp>
        <p:sp>
          <p:nvSpPr>
            <p:cNvPr id="60" name="矩形 59"/>
            <p:cNvSpPr/>
            <p:nvPr/>
          </p:nvSpPr>
          <p:spPr>
            <a:xfrm>
              <a:off x="3033808" y="2854641"/>
              <a:ext cx="7096469" cy="707886"/>
            </a:xfrm>
            <a:prstGeom prst="rect">
              <a:avLst/>
            </a:prstGeom>
          </p:spPr>
          <p:txBody>
            <a:bodyPr wrap="square">
              <a:spAutoFit/>
            </a:bodyPr>
            <a:lstStyle/>
            <a:p>
              <a:pPr defTabSz="914400">
                <a:defRPr/>
              </a:pPr>
              <a:r>
                <a:rPr lang="zh-CN" altLang="en-US" sz="2000" dirty="0">
                  <a:solidFill>
                    <a:prstClr val="black"/>
                  </a:solidFill>
                  <a:ea typeface="思源黑体 CN Regular" panose="020B0500000000000000" pitchFamily="34" charset="-122"/>
                  <a:sym typeface="Arial" panose="020B0604020202020204" pitchFamily="34" charset="0"/>
                </a:rPr>
                <a:t>双手指尖放在金属鼻夹上从中间位置向两侧移动和按压，保证口罩的密闭</a:t>
              </a:r>
              <a:endParaRPr lang="zh-CN" altLang="en-US" sz="2000" dirty="0">
                <a:solidFill>
                  <a:prstClr val="black"/>
                </a:solidFill>
                <a:ea typeface="思源黑体 CN Regular" panose="020B0500000000000000" pitchFamily="34" charset="-122"/>
                <a:sym typeface="Arial" panose="020B0604020202020204" pitchFamily="34" charset="0"/>
              </a:endParaRPr>
            </a:p>
          </p:txBody>
        </p:sp>
      </p:grpSp>
      <p:grpSp>
        <p:nvGrpSpPr>
          <p:cNvPr id="65" name="组合 64"/>
          <p:cNvGrpSpPr/>
          <p:nvPr/>
        </p:nvGrpSpPr>
        <p:grpSpPr>
          <a:xfrm>
            <a:off x="346222" y="1344346"/>
            <a:ext cx="2825373" cy="4754277"/>
            <a:chOff x="346222" y="1344346"/>
            <a:chExt cx="2825373" cy="4754277"/>
          </a:xfrm>
        </p:grpSpPr>
        <p:sp>
          <p:nvSpPr>
            <p:cNvPr id="66" name="圆角矩形 65"/>
            <p:cNvSpPr/>
            <p:nvPr/>
          </p:nvSpPr>
          <p:spPr>
            <a:xfrm>
              <a:off x="346222" y="1344346"/>
              <a:ext cx="2825373" cy="4754277"/>
            </a:xfrm>
            <a:prstGeom prst="roundRect">
              <a:avLst>
                <a:gd name="adj" fmla="val 0"/>
              </a:avLst>
            </a:prstGeom>
            <a:solidFill>
              <a:srgbClr val="C00000"/>
            </a:solidFill>
            <a:ln w="12700" cap="flat" cmpd="sng" algn="ctr">
              <a:solidFill>
                <a:srgbClr val="C00000"/>
              </a:solidFill>
              <a:prstDash val="solid"/>
              <a:miter lim="800000"/>
            </a:ln>
            <a:effectLst/>
          </p:spPr>
          <p:txBody>
            <a:bodyPr rtlCol="0" anchor="ctr"/>
            <a:lstStyle/>
            <a:p>
              <a:pPr algn="ctr">
                <a:defRPr/>
              </a:pPr>
              <a:endParaRPr kumimoji="1" lang="zh-CN" altLang="en-US" kern="0" smtClean="0">
                <a:solidFill>
                  <a:prstClr val="white"/>
                </a:solidFill>
                <a:ea typeface="思源黑体 CN Regular"/>
                <a:cs typeface="+mn-ea"/>
                <a:sym typeface="+mn-lt"/>
              </a:endParaRPr>
            </a:p>
          </p:txBody>
        </p:sp>
        <p:pic>
          <p:nvPicPr>
            <p:cNvPr id="67" name="图形 18" descr="用户"/>
            <p:cNvPicPr>
              <a:picLocks noChangeAspect="1"/>
            </p:cNvPicPr>
            <p:nvPr/>
          </p:nvPicPr>
          <p:blipFill>
            <a:blip r:embed="rId31" cstate="print">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1373068" y="1529251"/>
              <a:ext cx="914400" cy="914400"/>
            </a:xfrm>
            <a:prstGeom prst="rect">
              <a:avLst/>
            </a:prstGeom>
          </p:spPr>
        </p:pic>
        <p:sp>
          <p:nvSpPr>
            <p:cNvPr id="68" name="PA-10223"/>
            <p:cNvSpPr/>
            <p:nvPr>
              <p:custDataLst>
                <p:tags r:id="rId33"/>
              </p:custDataLst>
            </p:nvPr>
          </p:nvSpPr>
          <p:spPr>
            <a:xfrm>
              <a:off x="840613" y="2473337"/>
              <a:ext cx="1979310" cy="954107"/>
            </a:xfrm>
            <a:prstGeom prst="rect">
              <a:avLst/>
            </a:prstGeom>
          </p:spPr>
          <p:txBody>
            <a:bodyPr wrap="square">
              <a:spAutoFit/>
            </a:bodyPr>
            <a:lstStyle/>
            <a:p>
              <a:pPr algn="ctr">
                <a:defRPr/>
              </a:pPr>
              <a:r>
                <a:rPr lang="zh-CN" altLang="en-US" sz="2800" kern="0" dirty="0" smtClean="0">
                  <a:solidFill>
                    <a:prstClr val="white"/>
                  </a:solidFill>
                  <a:ea typeface="思源黑体 CN Regular"/>
                  <a:cs typeface="+mn-ea"/>
                  <a:sym typeface="+mn-lt"/>
                </a:rPr>
                <a:t>选择配戴什么样的口罩</a:t>
              </a:r>
              <a:endParaRPr lang="zh-CN" altLang="en-US" sz="2800" kern="0" dirty="0" smtClean="0">
                <a:solidFill>
                  <a:prstClr val="white"/>
                </a:solidFill>
                <a:ea typeface="思源黑体 CN Regular"/>
                <a:cs typeface="+mn-ea"/>
                <a:sym typeface="+mn-lt"/>
              </a:endParaRPr>
            </a:p>
          </p:txBody>
        </p:sp>
        <p:cxnSp>
          <p:nvCxnSpPr>
            <p:cNvPr id="70" name="直线连接符 24"/>
            <p:cNvCxnSpPr/>
            <p:nvPr/>
          </p:nvCxnSpPr>
          <p:spPr>
            <a:xfrm>
              <a:off x="644988" y="3675457"/>
              <a:ext cx="2345786" cy="0"/>
            </a:xfrm>
            <a:prstGeom prst="line">
              <a:avLst/>
            </a:prstGeom>
            <a:noFill/>
            <a:ln w="6350" cap="flat" cmpd="sng" algn="ctr">
              <a:solidFill>
                <a:sysClr val="window" lastClr="FFFFFF"/>
              </a:solidFill>
              <a:prstDash val="lgDash"/>
              <a:miter lim="800000"/>
            </a:ln>
            <a:effectLst/>
          </p:spPr>
        </p:cxnSp>
      </p:grpSp>
      <p:sp>
        <p:nvSpPr>
          <p:cNvPr id="71" name="PA-10223"/>
          <p:cNvSpPr/>
          <p:nvPr>
            <p:custDataLst>
              <p:tags r:id="rId34"/>
            </p:custDataLst>
          </p:nvPr>
        </p:nvSpPr>
        <p:spPr>
          <a:xfrm>
            <a:off x="840613" y="4297708"/>
            <a:ext cx="1979310" cy="954107"/>
          </a:xfrm>
          <a:prstGeom prst="rect">
            <a:avLst/>
          </a:prstGeom>
        </p:spPr>
        <p:txBody>
          <a:bodyPr wrap="square">
            <a:spAutoFit/>
          </a:bodyPr>
          <a:lstStyle/>
          <a:p>
            <a:pPr algn="ctr">
              <a:defRPr/>
            </a:pPr>
            <a:r>
              <a:rPr lang="zh-CN" altLang="en-US" sz="2800" kern="0" dirty="0" smtClean="0">
                <a:solidFill>
                  <a:prstClr val="white"/>
                </a:solidFill>
                <a:ea typeface="思源黑体 CN Regular"/>
                <a:cs typeface="+mn-ea"/>
                <a:sym typeface="+mn-lt"/>
              </a:rPr>
              <a:t>怎样正确配戴口罩</a:t>
            </a:r>
            <a:endParaRPr lang="zh-CN" altLang="en-US" sz="2800" kern="0" dirty="0" smtClean="0">
              <a:solidFill>
                <a:prstClr val="white"/>
              </a:solidFill>
              <a:ea typeface="思源黑体 CN Regular"/>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1+#ppt_w/2"/>
                                          </p:val>
                                        </p:tav>
                                        <p:tav tm="100000">
                                          <p:val>
                                            <p:strVal val="#ppt_x"/>
                                          </p:val>
                                        </p:tav>
                                      </p:tavLst>
                                    </p:anim>
                                    <p:anim calcmode="lin" valueType="num">
                                      <p:cBhvr additive="base">
                                        <p:cTn id="13" dur="500" fill="hold"/>
                                        <p:tgtEl>
                                          <p:spTgt spid="1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1+#ppt_w/2"/>
                                          </p:val>
                                        </p:tav>
                                        <p:tav tm="100000">
                                          <p:val>
                                            <p:strVal val="#ppt_x"/>
                                          </p:val>
                                        </p:tav>
                                      </p:tavLst>
                                    </p:anim>
                                    <p:anim calcmode="lin" valueType="num">
                                      <p:cBhvr additive="base">
                                        <p:cTn id="18" dur="500" fill="hold"/>
                                        <p:tgtEl>
                                          <p:spTgt spid="24"/>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additive="base">
                                        <p:cTn id="22" dur="500" fill="hold"/>
                                        <p:tgtEl>
                                          <p:spTgt spid="41"/>
                                        </p:tgtEl>
                                        <p:attrNameLst>
                                          <p:attrName>ppt_x</p:attrName>
                                        </p:attrNameLst>
                                      </p:cBhvr>
                                      <p:tavLst>
                                        <p:tav tm="0">
                                          <p:val>
                                            <p:strVal val="1+#ppt_w/2"/>
                                          </p:val>
                                        </p:tav>
                                        <p:tav tm="100000">
                                          <p:val>
                                            <p:strVal val="#ppt_x"/>
                                          </p:val>
                                        </p:tav>
                                      </p:tavLst>
                                    </p:anim>
                                    <p:anim calcmode="lin" valueType="num">
                                      <p:cBhvr additive="base">
                                        <p:cTn id="23" dur="500" fill="hold"/>
                                        <p:tgtEl>
                                          <p:spTgt spid="41"/>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49"/>
                                        </p:tgtEl>
                                        <p:attrNameLst>
                                          <p:attrName>style.visibility</p:attrName>
                                        </p:attrNameLst>
                                      </p:cBhvr>
                                      <p:to>
                                        <p:strVal val="visible"/>
                                      </p:to>
                                    </p:set>
                                    <p:anim calcmode="lin" valueType="num">
                                      <p:cBhvr additive="base">
                                        <p:cTn id="27" dur="500" fill="hold"/>
                                        <p:tgtEl>
                                          <p:spTgt spid="49"/>
                                        </p:tgtEl>
                                        <p:attrNameLst>
                                          <p:attrName>ppt_x</p:attrName>
                                        </p:attrNameLst>
                                      </p:cBhvr>
                                      <p:tavLst>
                                        <p:tav tm="0">
                                          <p:val>
                                            <p:strVal val="1+#ppt_w/2"/>
                                          </p:val>
                                        </p:tav>
                                        <p:tav tm="100000">
                                          <p:val>
                                            <p:strVal val="#ppt_x"/>
                                          </p:val>
                                        </p:tav>
                                      </p:tavLst>
                                    </p:anim>
                                    <p:anim calcmode="lin" valueType="num">
                                      <p:cBhvr additive="base">
                                        <p:cTn id="28" dur="500" fill="hold"/>
                                        <p:tgtEl>
                                          <p:spTgt spid="49"/>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nodeType="afterEffect">
                                  <p:stCondLst>
                                    <p:cond delay="0"/>
                                  </p:stCondLst>
                                  <p:childTnLst>
                                    <p:set>
                                      <p:cBhvr>
                                        <p:cTn id="31" dur="1" fill="hold">
                                          <p:stCondLst>
                                            <p:cond delay="0"/>
                                          </p:stCondLst>
                                        </p:cTn>
                                        <p:tgtEl>
                                          <p:spTgt spid="57"/>
                                        </p:tgtEl>
                                        <p:attrNameLst>
                                          <p:attrName>style.visibility</p:attrName>
                                        </p:attrNameLst>
                                      </p:cBhvr>
                                      <p:to>
                                        <p:strVal val="visible"/>
                                      </p:to>
                                    </p:set>
                                    <p:anim calcmode="lin" valueType="num">
                                      <p:cBhvr additive="base">
                                        <p:cTn id="32" dur="500" fill="hold"/>
                                        <p:tgtEl>
                                          <p:spTgt spid="57"/>
                                        </p:tgtEl>
                                        <p:attrNameLst>
                                          <p:attrName>ppt_x</p:attrName>
                                        </p:attrNameLst>
                                      </p:cBhvr>
                                      <p:tavLst>
                                        <p:tav tm="0">
                                          <p:val>
                                            <p:strVal val="1+#ppt_w/2"/>
                                          </p:val>
                                        </p:tav>
                                        <p:tav tm="100000">
                                          <p:val>
                                            <p:strVal val="#ppt_x"/>
                                          </p:val>
                                        </p:tav>
                                      </p:tavLst>
                                    </p:anim>
                                    <p:anim calcmode="lin" valueType="num">
                                      <p:cBhvr additive="base">
                                        <p:cTn id="33" dur="500" fill="hold"/>
                                        <p:tgtEl>
                                          <p:spTgt spid="57"/>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65"/>
                                        </p:tgtEl>
                                        <p:attrNameLst>
                                          <p:attrName>style.visibility</p:attrName>
                                        </p:attrNameLst>
                                      </p:cBhvr>
                                      <p:to>
                                        <p:strVal val="visible"/>
                                      </p:to>
                                    </p:set>
                                    <p:anim calcmode="lin" valueType="num">
                                      <p:cBhvr additive="base">
                                        <p:cTn id="38" dur="500" fill="hold"/>
                                        <p:tgtEl>
                                          <p:spTgt spid="65"/>
                                        </p:tgtEl>
                                        <p:attrNameLst>
                                          <p:attrName>ppt_x</p:attrName>
                                        </p:attrNameLst>
                                      </p:cBhvr>
                                      <p:tavLst>
                                        <p:tav tm="0">
                                          <p:val>
                                            <p:strVal val="#ppt_x"/>
                                          </p:val>
                                        </p:tav>
                                        <p:tav tm="100000">
                                          <p:val>
                                            <p:strVal val="#ppt_x"/>
                                          </p:val>
                                        </p:tav>
                                      </p:tavLst>
                                    </p:anim>
                                    <p:anim calcmode="lin" valueType="num">
                                      <p:cBhvr additive="base">
                                        <p:cTn id="39"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6" name="TextBox 5"/>
          <p:cNvSpPr txBox="1"/>
          <p:nvPr/>
        </p:nvSpPr>
        <p:spPr>
          <a:xfrm>
            <a:off x="5117200" y="1728636"/>
            <a:ext cx="2469463" cy="828675"/>
          </a:xfrm>
          <a:prstGeom prst="rect">
            <a:avLst/>
          </a:prstGeom>
          <a:noFill/>
        </p:spPr>
        <p:txBody>
          <a:bodyPr wrap="square" lIns="91404" tIns="45701" rIns="91404" bIns="45701">
            <a:spAutoFit/>
          </a:bodyPr>
          <a:lstStyle/>
          <a:p>
            <a:pPr algn="ctr">
              <a:defRPr/>
            </a:pPr>
            <a:r>
              <a:rPr lang="zh-CN" altLang="en-US" sz="4800" b="1" dirty="0" smtClean="0">
                <a:ln w="6350">
                  <a:noFill/>
                </a:ln>
                <a:solidFill>
                  <a:srgbClr val="C00000"/>
                </a:solidFill>
                <a:latin typeface="Arial" panose="020B0604020202020204" pitchFamily="34" charset="0"/>
                <a:ea typeface="思源黑体 CN Regular" panose="020B0500000000000000" pitchFamily="34" charset="-122"/>
                <a:cs typeface="思源黑体 CN Normal" panose="020B0400000000000000" pitchFamily="34" charset="-122"/>
                <a:sym typeface="Arial" panose="020B0604020202020204" pitchFamily="34" charset="0"/>
              </a:rPr>
              <a:t>第二章</a:t>
            </a:r>
            <a:endParaRPr lang="zh-CN" altLang="en-US" sz="4800" b="1" dirty="0">
              <a:ln w="6350">
                <a:noFill/>
              </a:ln>
              <a:solidFill>
                <a:srgbClr val="C00000"/>
              </a:solidFill>
              <a:latin typeface="Arial" panose="020B0604020202020204" pitchFamily="34" charset="0"/>
              <a:ea typeface="思源黑体 CN Regular" panose="020B0500000000000000" pitchFamily="34" charset="-122"/>
              <a:cs typeface="思源黑体 CN Normal" panose="020B0400000000000000" pitchFamily="34" charset="-122"/>
              <a:sym typeface="Arial" panose="020B0604020202020204" pitchFamily="34" charset="0"/>
            </a:endParaRPr>
          </a:p>
        </p:txBody>
      </p:sp>
      <p:sp>
        <p:nvSpPr>
          <p:cNvPr id="2" name="文本框 1"/>
          <p:cNvSpPr txBox="1"/>
          <p:nvPr/>
        </p:nvSpPr>
        <p:spPr>
          <a:xfrm>
            <a:off x="3891064" y="2683599"/>
            <a:ext cx="5671225" cy="1754288"/>
          </a:xfrm>
          <a:prstGeom prst="rect">
            <a:avLst/>
          </a:prstGeom>
          <a:noFill/>
        </p:spPr>
        <p:txBody>
          <a:bodyPr wrap="square" lIns="91404" tIns="45701" rIns="91404" bIns="45701">
            <a:spAutoFit/>
          </a:bodyPr>
          <a:lstStyle/>
          <a:p>
            <a:pPr algn="dist">
              <a:defRPr/>
            </a:pPr>
            <a:r>
              <a:rPr lang="zh-CN" altLang="en-US" sz="5400" b="1" kern="0" dirty="0">
                <a:solidFill>
                  <a:srgbClr val="C00000"/>
                </a:solidFill>
                <a:latin typeface="思源黑体 CN Bold" panose="020B0800000000000000" pitchFamily="34" charset="-122"/>
                <a:ea typeface="思源黑体 CN Bold" panose="020B0800000000000000" pitchFamily="34" charset="-122"/>
                <a:sym typeface="Arial" panose="020B0604020202020204" pitchFamily="34" charset="0"/>
              </a:rPr>
              <a:t>防疫一线是</a:t>
            </a:r>
            <a:r>
              <a:rPr lang="zh-CN" altLang="en-US" sz="5400" b="1" kern="0" dirty="0" smtClean="0">
                <a:solidFill>
                  <a:srgbClr val="C00000"/>
                </a:solidFill>
                <a:latin typeface="思源黑体 CN Bold" panose="020B0800000000000000" pitchFamily="34" charset="-122"/>
                <a:ea typeface="思源黑体 CN Bold" panose="020B0800000000000000" pitchFamily="34" charset="-122"/>
                <a:sym typeface="Arial" panose="020B0604020202020204" pitchFamily="34" charset="0"/>
              </a:rPr>
              <a:t>检验</a:t>
            </a:r>
            <a:endParaRPr lang="en-US" altLang="zh-CN" sz="5400" b="1" kern="0" dirty="0" smtClean="0">
              <a:solidFill>
                <a:srgbClr val="C00000"/>
              </a:solidFill>
              <a:latin typeface="思源黑体 CN Bold" panose="020B0800000000000000" pitchFamily="34" charset="-122"/>
              <a:ea typeface="思源黑体 CN Bold" panose="020B0800000000000000" pitchFamily="34" charset="-122"/>
              <a:sym typeface="Arial" panose="020B0604020202020204" pitchFamily="34" charset="0"/>
            </a:endParaRPr>
          </a:p>
          <a:p>
            <a:pPr algn="dist">
              <a:defRPr/>
            </a:pPr>
            <a:r>
              <a:rPr lang="zh-CN" altLang="en-US" sz="5400" b="1" kern="0" dirty="0" smtClean="0">
                <a:solidFill>
                  <a:srgbClr val="C00000"/>
                </a:solidFill>
                <a:latin typeface="思源黑体 CN Bold" panose="020B0800000000000000" pitchFamily="34" charset="-122"/>
                <a:ea typeface="思源黑体 CN Bold" panose="020B0800000000000000" pitchFamily="34" charset="-122"/>
                <a:sym typeface="Arial" panose="020B0604020202020204" pitchFamily="34" charset="0"/>
              </a:rPr>
              <a:t>干部的</a:t>
            </a:r>
            <a:r>
              <a:rPr lang="zh-CN" altLang="en-US" sz="5400" b="1" kern="0" dirty="0">
                <a:solidFill>
                  <a:srgbClr val="C00000"/>
                </a:solidFill>
                <a:latin typeface="思源黑体 CN Bold" panose="020B0800000000000000" pitchFamily="34" charset="-122"/>
                <a:ea typeface="思源黑体 CN Bold" panose="020B0800000000000000" pitchFamily="34" charset="-122"/>
                <a:sym typeface="Arial" panose="020B0604020202020204" pitchFamily="34" charset="0"/>
              </a:rPr>
              <a:t>“试金石”</a:t>
            </a:r>
            <a:endParaRPr lang="zh-CN" altLang="en-US" sz="5400" b="1" kern="0" dirty="0">
              <a:solidFill>
                <a:srgbClr val="C00000"/>
              </a:solidFill>
              <a:latin typeface="思源黑体 CN Bold" panose="020B0800000000000000" pitchFamily="34" charset="-122"/>
              <a:ea typeface="思源黑体 CN Bold" panose="020B0800000000000000"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2" name="组合 31"/>
          <p:cNvGrpSpPr/>
          <p:nvPr/>
        </p:nvGrpSpPr>
        <p:grpSpPr>
          <a:xfrm>
            <a:off x="1004705" y="1776913"/>
            <a:ext cx="8841037" cy="1082318"/>
            <a:chOff x="845223" y="3382852"/>
            <a:chExt cx="8841037" cy="1082318"/>
          </a:xfrm>
        </p:grpSpPr>
        <p:sp>
          <p:nvSpPr>
            <p:cNvPr id="33" name="PA-102225"/>
            <p:cNvSpPr/>
            <p:nvPr>
              <p:custDataLst>
                <p:tags r:id="rId1"/>
              </p:custDataLst>
            </p:nvPr>
          </p:nvSpPr>
          <p:spPr>
            <a:xfrm>
              <a:off x="845223" y="3382852"/>
              <a:ext cx="8841037" cy="1082318"/>
            </a:xfrm>
            <a:prstGeom prst="rect">
              <a:avLst/>
            </a:prstGeom>
            <a:solidFill>
              <a:srgbClr val="C00000"/>
            </a:solidFill>
            <a:ln w="12700" cap="flat" cmpd="sng" algn="ctr">
              <a:solidFill>
                <a:srgbClr val="CE1040"/>
              </a:solidFill>
              <a:prstDash val="solid"/>
              <a:miter lim="800000"/>
            </a:ln>
            <a:effectLst/>
          </p:spPr>
          <p:txBody>
            <a:bodyPr rtlCol="0" anchor="ctr"/>
            <a:lstStyle/>
            <a:p>
              <a:pPr algn="ctr">
                <a:defRPr/>
              </a:pPr>
              <a:endParaRPr lang="zh-CN" altLang="en-US" kern="0">
                <a:solidFill>
                  <a:prstClr val="white"/>
                </a:solidFill>
                <a:ea typeface="思源黑体 CN Regular" panose="020B0500000000000000" pitchFamily="34" charset="-122"/>
                <a:cs typeface="+mn-ea"/>
                <a:sym typeface="Arial" panose="020B0604020202020204" pitchFamily="34" charset="0"/>
              </a:endParaRPr>
            </a:p>
          </p:txBody>
        </p:sp>
        <p:sp>
          <p:nvSpPr>
            <p:cNvPr id="39" name="PA-102226"/>
            <p:cNvSpPr/>
            <p:nvPr>
              <p:custDataLst>
                <p:tags r:id="rId2"/>
              </p:custDataLst>
            </p:nvPr>
          </p:nvSpPr>
          <p:spPr>
            <a:xfrm>
              <a:off x="1804745" y="3560364"/>
              <a:ext cx="7804323" cy="769441"/>
            </a:xfrm>
            <a:prstGeom prst="rect">
              <a:avLst/>
            </a:prstGeom>
          </p:spPr>
          <p:txBody>
            <a:bodyPr wrap="square">
              <a:spAutoFit/>
            </a:bodyPr>
            <a:lstStyle/>
            <a:p>
              <a:pPr algn="ctr">
                <a:defRPr/>
              </a:pPr>
              <a:r>
                <a:rPr lang="zh-CN" altLang="en-US" sz="4400" dirty="0">
                  <a:solidFill>
                    <a:prstClr val="white"/>
                  </a:solidFill>
                  <a:ea typeface="思源黑体 CN Regular" panose="020B0500000000000000" pitchFamily="34" charset="-122"/>
                  <a:cs typeface="+mn-ea"/>
                  <a:sym typeface="Arial" panose="020B0604020202020204" pitchFamily="34" charset="0"/>
                </a:rPr>
                <a:t>疫情就是命令  防控就是责任</a:t>
              </a:r>
              <a:endParaRPr lang="zh-CN" altLang="en-US" sz="4400" dirty="0">
                <a:solidFill>
                  <a:prstClr val="white"/>
                </a:solidFill>
                <a:ea typeface="思源黑体 CN Regular" panose="020B0500000000000000" pitchFamily="34" charset="-122"/>
                <a:cs typeface="+mn-ea"/>
                <a:sym typeface="Arial" panose="020B0604020202020204" pitchFamily="34" charset="0"/>
              </a:endParaRPr>
            </a:p>
          </p:txBody>
        </p:sp>
      </p:grpSp>
      <p:grpSp>
        <p:nvGrpSpPr>
          <p:cNvPr id="41" name="组合 40"/>
          <p:cNvGrpSpPr/>
          <p:nvPr/>
        </p:nvGrpSpPr>
        <p:grpSpPr>
          <a:xfrm>
            <a:off x="1004705" y="4213862"/>
            <a:ext cx="4948834" cy="631595"/>
            <a:chOff x="871870" y="1903230"/>
            <a:chExt cx="5121042" cy="637953"/>
          </a:xfrm>
        </p:grpSpPr>
        <p:sp>
          <p:nvSpPr>
            <p:cNvPr id="43" name="平行四边形 42"/>
            <p:cNvSpPr/>
            <p:nvPr/>
          </p:nvSpPr>
          <p:spPr>
            <a:xfrm>
              <a:off x="871870" y="1903230"/>
              <a:ext cx="5121042" cy="637953"/>
            </a:xfrm>
            <a:prstGeom prst="rect">
              <a:avLst/>
            </a:prstGeom>
            <a:solidFill>
              <a:srgbClr val="C00000"/>
            </a:solidFill>
            <a:ln w="12700" cap="flat" cmpd="sng" algn="ctr">
              <a:noFill/>
              <a:prstDash val="solid"/>
              <a:miter lim="800000"/>
            </a:ln>
            <a:effectLst/>
          </p:spPr>
          <p:txBody>
            <a:bodyPr rtlCol="0" anchor="ctr"/>
            <a:lstStyle/>
            <a:p>
              <a:pPr algn="ctr">
                <a:defRPr/>
              </a:pPr>
              <a:endParaRPr lang="zh-CN" altLang="en-US" kern="0">
                <a:solidFill>
                  <a:prstClr val="white"/>
                </a:solidFill>
                <a:ea typeface="思源黑体 CN Regular" panose="020B0500000000000000" pitchFamily="34" charset="-122"/>
                <a:sym typeface="Arial" panose="020B0604020202020204" pitchFamily="34" charset="0"/>
              </a:endParaRPr>
            </a:p>
          </p:txBody>
        </p:sp>
        <p:sp>
          <p:nvSpPr>
            <p:cNvPr id="44" name="矩形 43"/>
            <p:cNvSpPr/>
            <p:nvPr/>
          </p:nvSpPr>
          <p:spPr>
            <a:xfrm>
              <a:off x="2080261" y="1941017"/>
              <a:ext cx="2579740" cy="559575"/>
            </a:xfrm>
            <a:prstGeom prst="rect">
              <a:avLst/>
            </a:prstGeom>
          </p:spPr>
          <p:txBody>
            <a:bodyPr wrap="none">
              <a:spAutoFit/>
            </a:bodyPr>
            <a:lstStyle/>
            <a:p>
              <a:pPr>
                <a:defRPr/>
              </a:pPr>
              <a:r>
                <a:rPr lang="zh-CN" altLang="en-US" sz="3000" kern="0" dirty="0">
                  <a:solidFill>
                    <a:prstClr val="white"/>
                  </a:solidFill>
                  <a:ea typeface="思源黑体 CN Regular" panose="020B0500000000000000" pitchFamily="34" charset="-122"/>
                  <a:sym typeface="Arial" panose="020B0604020202020204" pitchFamily="34" charset="0"/>
                </a:rPr>
                <a:t>各级党员干部</a:t>
              </a:r>
              <a:endParaRPr lang="zh-CN" altLang="en-US" sz="3000" kern="0" dirty="0">
                <a:solidFill>
                  <a:prstClr val="white"/>
                </a:solidFill>
                <a:ea typeface="思源黑体 CN Regular" panose="020B0500000000000000" pitchFamily="34" charset="-122"/>
                <a:sym typeface="Arial" panose="020B0604020202020204" pitchFamily="34" charset="0"/>
              </a:endParaRPr>
            </a:p>
          </p:txBody>
        </p:sp>
      </p:grpSp>
      <p:sp>
        <p:nvSpPr>
          <p:cNvPr id="45" name="矩形 44"/>
          <p:cNvSpPr/>
          <p:nvPr/>
        </p:nvSpPr>
        <p:spPr>
          <a:xfrm>
            <a:off x="924782" y="2916739"/>
            <a:ext cx="7752080" cy="1055289"/>
          </a:xfrm>
          <a:prstGeom prst="rect">
            <a:avLst/>
          </a:prstGeom>
        </p:spPr>
        <p:txBody>
          <a:bodyPr wrap="square">
            <a:spAutoFit/>
          </a:bodyPr>
          <a:lstStyle/>
          <a:p>
            <a:pPr defTabSz="914400">
              <a:lnSpc>
                <a:spcPct val="150000"/>
              </a:lnSpc>
              <a:defRPr/>
            </a:pPr>
            <a:r>
              <a:rPr lang="en-US" altLang="zh-CN" sz="2200" dirty="0">
                <a:solidFill>
                  <a:prstClr val="black"/>
                </a:solidFill>
                <a:ea typeface="思源黑体 CN Regular" panose="020B0500000000000000" pitchFamily="34" charset="-122"/>
                <a:sym typeface="Arial" panose="020B0604020202020204" pitchFamily="34" charset="0"/>
              </a:rPr>
              <a:t>9000</a:t>
            </a:r>
            <a:r>
              <a:rPr lang="zh-CN" altLang="en-US" sz="2200" dirty="0">
                <a:solidFill>
                  <a:prstClr val="black"/>
                </a:solidFill>
                <a:ea typeface="思源黑体 CN Regular" panose="020B0500000000000000" pitchFamily="34" charset="-122"/>
                <a:sym typeface="Arial" panose="020B0604020202020204" pitchFamily="34" charset="0"/>
              </a:rPr>
              <a:t>万党员迎难而上，冲锋在前，将支部建在前线，将责任扛在肩上，切实发挥了示范表率作用。</a:t>
            </a:r>
            <a:endParaRPr lang="zh-CN" altLang="en-US" sz="2200" dirty="0">
              <a:solidFill>
                <a:prstClr val="black"/>
              </a:solidFill>
              <a:ea typeface="思源黑体 CN Regular" panose="020B0500000000000000" pitchFamily="34" charset="-122"/>
              <a:sym typeface="Arial" panose="020B0604020202020204" pitchFamily="34" charset="0"/>
            </a:endParaRPr>
          </a:p>
        </p:txBody>
      </p:sp>
      <p:sp>
        <p:nvSpPr>
          <p:cNvPr id="46" name="矩形 45"/>
          <p:cNvSpPr/>
          <p:nvPr/>
        </p:nvSpPr>
        <p:spPr>
          <a:xfrm>
            <a:off x="924782" y="4934342"/>
            <a:ext cx="10505216" cy="1427507"/>
          </a:xfrm>
          <a:prstGeom prst="rect">
            <a:avLst/>
          </a:prstGeom>
        </p:spPr>
        <p:txBody>
          <a:bodyPr wrap="square">
            <a:spAutoFit/>
          </a:bodyPr>
          <a:lstStyle/>
          <a:p>
            <a:pPr defTabSz="914400">
              <a:lnSpc>
                <a:spcPct val="150000"/>
              </a:lnSpc>
              <a:defRPr/>
            </a:pPr>
            <a:r>
              <a:rPr lang="zh-CN" altLang="en-US" sz="2000" dirty="0">
                <a:solidFill>
                  <a:prstClr val="black"/>
                </a:solidFill>
                <a:ea typeface="思源黑体 CN Regular" panose="020B0500000000000000" pitchFamily="34" charset="-122"/>
                <a:sym typeface="Arial" panose="020B0604020202020204" pitchFamily="34" charset="0"/>
              </a:rPr>
              <a:t>各级党员</a:t>
            </a:r>
            <a:r>
              <a:rPr lang="zh-CN" altLang="en-US" sz="2000" dirty="0" smtClean="0">
                <a:solidFill>
                  <a:prstClr val="black"/>
                </a:solidFill>
                <a:ea typeface="思源黑体 CN Regular" panose="020B0500000000000000" pitchFamily="34" charset="-122"/>
                <a:sym typeface="Arial" panose="020B0604020202020204" pitchFamily="34" charset="0"/>
              </a:rPr>
              <a:t>干部是</a:t>
            </a:r>
            <a:r>
              <a:rPr lang="zh-CN" altLang="en-US" sz="2000" dirty="0">
                <a:solidFill>
                  <a:prstClr val="black"/>
                </a:solidFill>
                <a:ea typeface="思源黑体 CN Regular" panose="020B0500000000000000" pitchFamily="34" charset="-122"/>
                <a:sym typeface="Arial" panose="020B0604020202020204" pitchFamily="34" charset="0"/>
              </a:rPr>
              <a:t>人民信任的“领头雁”，无论开展任何工作，都需具备心中有人民、工作有思路、成绩靠实干的思想觉悟，特别在疫情防控阻击战攻坚期，</a:t>
            </a:r>
            <a:r>
              <a:rPr lang="zh-CN" altLang="en-US" sz="2000" b="1" dirty="0">
                <a:solidFill>
                  <a:srgbClr val="C00000"/>
                </a:solidFill>
                <a:ea typeface="思源黑体 CN Regular" panose="020B0500000000000000" pitchFamily="34" charset="-122"/>
                <a:sym typeface="Arial" panose="020B0604020202020204" pitchFamily="34" charset="0"/>
              </a:rPr>
              <a:t>要发挥党员干部“顶在前面、干在难处”的先锋模范作用，彰显“不忘初心、牢记使命”的责任与担当。 </a:t>
            </a:r>
            <a:endParaRPr lang="zh-CN" altLang="en-US" sz="2000" b="1" dirty="0">
              <a:solidFill>
                <a:srgbClr val="C00000"/>
              </a:solidFill>
              <a:ea typeface="思源黑体 CN Regular" panose="020B0500000000000000" pitchFamily="34" charset="-122"/>
              <a:sym typeface="Arial" panose="020B0604020202020204" pitchFamily="34" charset="0"/>
            </a:endParaRPr>
          </a:p>
        </p:txBody>
      </p:sp>
      <p:pic>
        <p:nvPicPr>
          <p:cNvPr id="10" name="图形 18" descr="用户"/>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8761" y="1913454"/>
            <a:ext cx="914400" cy="914400"/>
          </a:xfrm>
          <a:prstGeom prst="rect">
            <a:avLst/>
          </a:prstGeom>
        </p:spPr>
      </p:pic>
      <p:pic>
        <p:nvPicPr>
          <p:cNvPr id="11" name="图形 18" descr="用户"/>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2846" y="4060913"/>
            <a:ext cx="914400" cy="914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strips(downLeft)">
                                      <p:cBhvr>
                                        <p:cTn id="11" dur="500"/>
                                        <p:tgtEl>
                                          <p:spTgt spid="4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wipe(left)">
                                      <p:cBhvr>
                                        <p:cTn id="15" dur="500"/>
                                        <p:tgtEl>
                                          <p:spTgt spid="41"/>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1000"/>
                                        <p:tgtEl>
                                          <p:spTgt spid="46"/>
                                        </p:tgtEl>
                                      </p:cBhvr>
                                    </p:animEffect>
                                    <p:anim calcmode="lin" valueType="num">
                                      <p:cBhvr>
                                        <p:cTn id="20" dur="1000" fill="hold"/>
                                        <p:tgtEl>
                                          <p:spTgt spid="46"/>
                                        </p:tgtEl>
                                        <p:attrNameLst>
                                          <p:attrName>ppt_x</p:attrName>
                                        </p:attrNameLst>
                                      </p:cBhvr>
                                      <p:tavLst>
                                        <p:tav tm="0">
                                          <p:val>
                                            <p:strVal val="#ppt_x"/>
                                          </p:val>
                                        </p:tav>
                                        <p:tav tm="100000">
                                          <p:val>
                                            <p:strVal val="#ppt_x"/>
                                          </p:val>
                                        </p:tav>
                                      </p:tavLst>
                                    </p:anim>
                                    <p:anim calcmode="lin" valueType="num">
                                      <p:cBhvr>
                                        <p:cTn id="21"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矩形 12"/>
          <p:cNvSpPr/>
          <p:nvPr/>
        </p:nvSpPr>
        <p:spPr>
          <a:xfrm>
            <a:off x="-98332" y="1736362"/>
            <a:ext cx="8484222" cy="1422401"/>
          </a:xfrm>
          <a:prstGeom prst="rect">
            <a:avLst/>
          </a:prstGeom>
          <a:solidFill>
            <a:srgbClr val="C0000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fontAlgn="base">
              <a:spcBef>
                <a:spcPct val="0"/>
              </a:spcBef>
              <a:spcAft>
                <a:spcPct val="0"/>
              </a:spcAft>
              <a:defRPr/>
            </a:pPr>
            <a:endParaRPr lang="zh-CN" altLang="en-US" sz="5000" kern="0">
              <a:solidFill>
                <a:srgbClr val="FFF9EF"/>
              </a:solidFill>
              <a:ea typeface="思源黑体 CN Regular" panose="020B0500000000000000" pitchFamily="34" charset="-122"/>
              <a:cs typeface="+mn-ea"/>
              <a:sym typeface="Arial" panose="020B0604020202020204" pitchFamily="34" charset="0"/>
            </a:endParaRPr>
          </a:p>
        </p:txBody>
      </p:sp>
      <p:grpSp>
        <p:nvGrpSpPr>
          <p:cNvPr id="14" name="组合 13"/>
          <p:cNvGrpSpPr/>
          <p:nvPr/>
        </p:nvGrpSpPr>
        <p:grpSpPr>
          <a:xfrm>
            <a:off x="261681" y="1785842"/>
            <a:ext cx="9493188" cy="1323439"/>
            <a:chOff x="3590965" y="1839654"/>
            <a:chExt cx="9493188" cy="1323439"/>
          </a:xfrm>
        </p:grpSpPr>
        <p:sp>
          <p:nvSpPr>
            <p:cNvPr id="15" name="矩形 14"/>
            <p:cNvSpPr/>
            <p:nvPr/>
          </p:nvSpPr>
          <p:spPr>
            <a:xfrm>
              <a:off x="4974626" y="1839654"/>
              <a:ext cx="8109527" cy="1323439"/>
            </a:xfrm>
            <a:prstGeom prst="rect">
              <a:avLst/>
            </a:prstGeom>
          </p:spPr>
          <p:txBody>
            <a:bodyPr wrap="square">
              <a:spAutoFit/>
            </a:bodyPr>
            <a:lstStyle/>
            <a:p>
              <a:pPr>
                <a:defRPr/>
              </a:pPr>
              <a:r>
                <a:rPr lang="zh-CN" altLang="en-US" sz="4000" b="1" kern="0" dirty="0">
                  <a:solidFill>
                    <a:prstClr val="white"/>
                  </a:solidFill>
                  <a:ea typeface="思源黑体 CN Regular" panose="020B0500000000000000" pitchFamily="34" charset="-122"/>
                  <a:cs typeface="+mn-ea"/>
                  <a:sym typeface="Arial" panose="020B0604020202020204" pitchFamily="34" charset="0"/>
                </a:rPr>
                <a:t>要在疫情防控</a:t>
              </a:r>
              <a:r>
                <a:rPr lang="zh-CN" altLang="en-US" sz="4000" b="1" kern="0" dirty="0" smtClean="0">
                  <a:solidFill>
                    <a:prstClr val="white"/>
                  </a:solidFill>
                  <a:ea typeface="思源黑体 CN Regular" panose="020B0500000000000000" pitchFamily="34" charset="-122"/>
                  <a:cs typeface="+mn-ea"/>
                  <a:sym typeface="Arial" panose="020B0604020202020204" pitchFamily="34" charset="0"/>
                </a:rPr>
                <a:t>阻击战</a:t>
              </a:r>
              <a:endParaRPr lang="en-US" altLang="zh-CN" sz="4000" b="1" kern="0" dirty="0" smtClean="0">
                <a:solidFill>
                  <a:prstClr val="white"/>
                </a:solidFill>
                <a:ea typeface="思源黑体 CN Regular" panose="020B0500000000000000" pitchFamily="34" charset="-122"/>
                <a:cs typeface="+mn-ea"/>
                <a:sym typeface="Arial" panose="020B0604020202020204" pitchFamily="34" charset="0"/>
              </a:endParaRPr>
            </a:p>
            <a:p>
              <a:pPr>
                <a:defRPr/>
              </a:pPr>
              <a:r>
                <a:rPr lang="zh-CN" altLang="en-US" sz="4000" b="1" kern="0" dirty="0" smtClean="0">
                  <a:solidFill>
                    <a:prstClr val="white"/>
                  </a:solidFill>
                  <a:ea typeface="思源黑体 CN Regular" panose="020B0500000000000000" pitchFamily="34" charset="-122"/>
                  <a:cs typeface="+mn-ea"/>
                  <a:sym typeface="Arial" panose="020B0604020202020204" pitchFamily="34" charset="0"/>
                </a:rPr>
                <a:t>一线识别</a:t>
              </a:r>
              <a:r>
                <a:rPr lang="zh-CN" altLang="en-US" sz="4000" b="1" kern="0" dirty="0">
                  <a:solidFill>
                    <a:prstClr val="white"/>
                  </a:solidFill>
                  <a:ea typeface="思源黑体 CN Regular" panose="020B0500000000000000" pitchFamily="34" charset="-122"/>
                  <a:cs typeface="+mn-ea"/>
                  <a:sym typeface="Arial" panose="020B0604020202020204" pitchFamily="34" charset="0"/>
                </a:rPr>
                <a:t>干部</a:t>
              </a:r>
              <a:endParaRPr lang="zh-CN" altLang="en-US" sz="4000" b="1" kern="0" dirty="0">
                <a:solidFill>
                  <a:prstClr val="white"/>
                </a:solidFill>
                <a:ea typeface="思源黑体 CN Regular" panose="020B0500000000000000" pitchFamily="34" charset="-122"/>
                <a:cs typeface="+mn-ea"/>
                <a:sym typeface="Arial" panose="020B0604020202020204" pitchFamily="34" charset="0"/>
              </a:endParaRPr>
            </a:p>
          </p:txBody>
        </p:sp>
        <p:sp>
          <p:nvSpPr>
            <p:cNvPr id="16" name="八边形 15"/>
            <p:cNvSpPr/>
            <p:nvPr/>
          </p:nvSpPr>
          <p:spPr>
            <a:xfrm>
              <a:off x="3590965" y="1934017"/>
              <a:ext cx="1047750" cy="1047750"/>
            </a:xfrm>
            <a:prstGeom prst="octagon">
              <a:avLst/>
            </a:prstGeom>
            <a:solidFill>
              <a:srgbClr val="FFFDFB"/>
            </a:solidFill>
            <a:ln w="12700" cap="flat" cmpd="sng" algn="ctr">
              <a:noFill/>
              <a:prstDash val="solid"/>
              <a:miter lim="800000"/>
            </a:ln>
            <a:effectLst/>
          </p:spPr>
          <p:txBody>
            <a:bodyPr rtlCol="0" anchor="ctr"/>
            <a:lstStyle/>
            <a:p>
              <a:pPr algn="ctr" fontAlgn="base">
                <a:spcBef>
                  <a:spcPct val="0"/>
                </a:spcBef>
                <a:spcAft>
                  <a:spcPct val="0"/>
                </a:spcAft>
                <a:defRPr/>
              </a:pPr>
              <a:r>
                <a:rPr lang="en-US" altLang="zh-CN" sz="3600" b="1" kern="0" dirty="0">
                  <a:solidFill>
                    <a:srgbClr val="C00000"/>
                  </a:solidFill>
                  <a:ea typeface="思源黑体 CN Regular" panose="020B0500000000000000" pitchFamily="34" charset="-122"/>
                  <a:cs typeface="+mn-ea"/>
                  <a:sym typeface="Arial" panose="020B0604020202020204" pitchFamily="34" charset="0"/>
                </a:rPr>
                <a:t>01</a:t>
              </a:r>
              <a:endParaRPr lang="zh-CN" altLang="en-US" sz="3600" b="1" kern="0" dirty="0">
                <a:solidFill>
                  <a:srgbClr val="C00000"/>
                </a:solidFill>
                <a:ea typeface="思源黑体 CN Regular" panose="020B0500000000000000" pitchFamily="34" charset="-122"/>
                <a:cs typeface="+mn-ea"/>
                <a:sym typeface="Arial" panose="020B0604020202020204" pitchFamily="34" charset="0"/>
              </a:endParaRPr>
            </a:p>
          </p:txBody>
        </p:sp>
      </p:grpSp>
      <p:sp>
        <p:nvSpPr>
          <p:cNvPr id="25" name="矩形 24"/>
          <p:cNvSpPr/>
          <p:nvPr/>
        </p:nvSpPr>
        <p:spPr>
          <a:xfrm>
            <a:off x="1152939" y="3260548"/>
            <a:ext cx="9814418" cy="2663174"/>
          </a:xfrm>
          <a:prstGeom prst="rect">
            <a:avLst/>
          </a:prstGeom>
          <a:noFill/>
          <a:ln w="19050" cap="flat" cmpd="sng" algn="ctr">
            <a:solidFill>
              <a:srgbClr val="C00000"/>
            </a:solidFill>
            <a:prstDash val="sysDot"/>
          </a:ln>
          <a:effectLst/>
        </p:spPr>
        <p:txBody>
          <a:bodyPr rtlCol="0" anchor="ctr"/>
          <a:lstStyle/>
          <a:p>
            <a:pPr algn="ctr" fontAlgn="base">
              <a:spcBef>
                <a:spcPct val="0"/>
              </a:spcBef>
              <a:spcAft>
                <a:spcPct val="0"/>
              </a:spcAft>
              <a:defRPr/>
            </a:pPr>
            <a:endParaRPr lang="zh-CN" altLang="en-US" sz="4000" b="1" kern="0">
              <a:solidFill>
                <a:srgbClr val="FFFDFB"/>
              </a:solidFill>
              <a:ea typeface="思源黑体 CN Regular" panose="020B0500000000000000" pitchFamily="34" charset="-122"/>
              <a:cs typeface="+mn-ea"/>
              <a:sym typeface="Arial" panose="020B0604020202020204" pitchFamily="34" charset="0"/>
            </a:endParaRPr>
          </a:p>
        </p:txBody>
      </p:sp>
      <p:sp>
        <p:nvSpPr>
          <p:cNvPr id="26" name="矩形 25"/>
          <p:cNvSpPr/>
          <p:nvPr/>
        </p:nvSpPr>
        <p:spPr>
          <a:xfrm>
            <a:off x="1309431" y="3346979"/>
            <a:ext cx="9657926" cy="2502223"/>
          </a:xfrm>
          <a:prstGeom prst="rect">
            <a:avLst/>
          </a:prstGeom>
          <a:noFill/>
        </p:spPr>
        <p:txBody>
          <a:bodyPr wrap="square">
            <a:spAutoFit/>
          </a:bodyPr>
          <a:lstStyle/>
          <a:p>
            <a:pPr algn="just" fontAlgn="base">
              <a:lnSpc>
                <a:spcPct val="145000"/>
              </a:lnSpc>
              <a:spcBef>
                <a:spcPct val="0"/>
              </a:spcBef>
              <a:spcAft>
                <a:spcPct val="0"/>
              </a:spcAft>
              <a:defRPr/>
            </a:pPr>
            <a:r>
              <a:rPr lang="zh-CN" altLang="en-US" kern="0" dirty="0">
                <a:solidFill>
                  <a:prstClr val="black">
                    <a:lumMod val="95000"/>
                    <a:lumOff val="5000"/>
                  </a:prstClr>
                </a:solidFill>
                <a:ea typeface="思源黑体 CN Regular" panose="020B0500000000000000" pitchFamily="34" charset="-122"/>
                <a:cs typeface="+mn-ea"/>
                <a:sym typeface="Arial" panose="020B0604020202020204" pitchFamily="34" charset="0"/>
              </a:rPr>
              <a:t>“一线”意味着</a:t>
            </a:r>
            <a:r>
              <a:rPr lang="zh-CN" altLang="en-US" b="1" kern="0" dirty="0">
                <a:solidFill>
                  <a:srgbClr val="C00000"/>
                </a:solidFill>
                <a:ea typeface="思源黑体 CN Regular" panose="020B0500000000000000" pitchFamily="34" charset="-122"/>
                <a:cs typeface="+mn-ea"/>
                <a:sym typeface="Arial" panose="020B0604020202020204" pitchFamily="34" charset="0"/>
              </a:rPr>
              <a:t>最基层、最前沿、最危险</a:t>
            </a:r>
            <a:r>
              <a:rPr lang="zh-CN" altLang="en-US" kern="0" dirty="0">
                <a:solidFill>
                  <a:prstClr val="black">
                    <a:lumMod val="95000"/>
                    <a:lumOff val="5000"/>
                  </a:prstClr>
                </a:solidFill>
                <a:ea typeface="思源黑体 CN Regular" panose="020B0500000000000000" pitchFamily="34" charset="-122"/>
                <a:cs typeface="+mn-ea"/>
                <a:sym typeface="Arial" panose="020B0604020202020204" pitchFamily="34" charset="0"/>
              </a:rPr>
              <a:t>，面对这场没有硝烟的“战争”，作为组织部门</a:t>
            </a:r>
            <a:endParaRPr lang="en-US" altLang="zh-CN" kern="0" dirty="0">
              <a:solidFill>
                <a:prstClr val="black">
                  <a:lumMod val="95000"/>
                  <a:lumOff val="5000"/>
                </a:prstClr>
              </a:solidFill>
              <a:ea typeface="思源黑体 CN Regular" panose="020B0500000000000000" pitchFamily="34" charset="-122"/>
              <a:cs typeface="+mn-ea"/>
              <a:sym typeface="Arial" panose="020B0604020202020204" pitchFamily="34" charset="0"/>
            </a:endParaRPr>
          </a:p>
          <a:p>
            <a:pPr marL="285750" indent="-285750" algn="just" fontAlgn="base">
              <a:lnSpc>
                <a:spcPct val="145000"/>
              </a:lnSpc>
              <a:spcBef>
                <a:spcPct val="0"/>
              </a:spcBef>
              <a:spcAft>
                <a:spcPct val="0"/>
              </a:spcAft>
              <a:buFont typeface="Wingdings" panose="05000000000000000000" pitchFamily="2" charset="2"/>
              <a:buChar char="l"/>
              <a:defRPr/>
            </a:pPr>
            <a:r>
              <a:rPr lang="zh-CN" altLang="en-US" b="1" kern="0" dirty="0">
                <a:solidFill>
                  <a:srgbClr val="C00000"/>
                </a:solidFill>
                <a:ea typeface="思源黑体 CN Regular" panose="020B0500000000000000" pitchFamily="34" charset="-122"/>
                <a:cs typeface="+mn-ea"/>
                <a:sym typeface="Arial" panose="020B0604020202020204" pitchFamily="34" charset="0"/>
              </a:rPr>
              <a:t>要</a:t>
            </a:r>
            <a:r>
              <a:rPr lang="zh-CN" altLang="en-US" kern="0" dirty="0">
                <a:solidFill>
                  <a:prstClr val="black">
                    <a:lumMod val="95000"/>
                    <a:lumOff val="5000"/>
                  </a:prstClr>
                </a:solidFill>
                <a:ea typeface="思源黑体 CN Regular" panose="020B0500000000000000" pitchFamily="34" charset="-122"/>
                <a:cs typeface="+mn-ea"/>
                <a:sym typeface="Arial" panose="020B0604020202020204" pitchFamily="34" charset="0"/>
              </a:rPr>
              <a:t>精准识人，将党组织放心、群众信任的干部用活、用好，让最得力的干部靠前指挥，做到“一个钉子一个眼”，层层抓好落实。</a:t>
            </a:r>
            <a:endParaRPr lang="en-US" altLang="zh-CN" kern="0" dirty="0">
              <a:solidFill>
                <a:prstClr val="black">
                  <a:lumMod val="95000"/>
                  <a:lumOff val="5000"/>
                </a:prstClr>
              </a:solidFill>
              <a:ea typeface="思源黑体 CN Regular" panose="020B0500000000000000" pitchFamily="34" charset="-122"/>
              <a:cs typeface="+mn-ea"/>
              <a:sym typeface="Arial" panose="020B0604020202020204" pitchFamily="34" charset="0"/>
            </a:endParaRPr>
          </a:p>
          <a:p>
            <a:pPr marL="285750" indent="-285750" algn="just" fontAlgn="base">
              <a:lnSpc>
                <a:spcPct val="145000"/>
              </a:lnSpc>
              <a:spcBef>
                <a:spcPct val="0"/>
              </a:spcBef>
              <a:spcAft>
                <a:spcPct val="0"/>
              </a:spcAft>
              <a:buFont typeface="Wingdings" panose="05000000000000000000" pitchFamily="2" charset="2"/>
              <a:buChar char="l"/>
              <a:defRPr/>
            </a:pPr>
            <a:r>
              <a:rPr lang="zh-CN" altLang="en-US" b="1" kern="0" dirty="0">
                <a:solidFill>
                  <a:srgbClr val="C00000"/>
                </a:solidFill>
                <a:ea typeface="思源黑体 CN Regular" panose="020B0500000000000000" pitchFamily="34" charset="-122"/>
                <a:cs typeface="+mn-ea"/>
                <a:sym typeface="Arial" panose="020B0604020202020204" pitchFamily="34" charset="0"/>
              </a:rPr>
              <a:t>要</a:t>
            </a:r>
            <a:r>
              <a:rPr lang="zh-CN" altLang="en-US" kern="0" dirty="0">
                <a:solidFill>
                  <a:prstClr val="black">
                    <a:lumMod val="95000"/>
                    <a:lumOff val="5000"/>
                  </a:prstClr>
                </a:solidFill>
                <a:ea typeface="思源黑体 CN Regular" panose="020B0500000000000000" pitchFamily="34" charset="-122"/>
                <a:cs typeface="+mn-ea"/>
                <a:sym typeface="Arial" panose="020B0604020202020204" pitchFamily="34" charset="0"/>
              </a:rPr>
              <a:t>树立正面选人用人导向，在疫情防控阻击战一线大力选拔重用有信念、有思路、有激情、有办法，敢担当、会担当、勇担当，敢于亮剑，具有斗争精神的干部，真正让“金刚钻”揽起“瓷器活”。 </a:t>
            </a:r>
            <a:endParaRPr lang="en-US" altLang="zh-CN" b="1" kern="0" dirty="0">
              <a:solidFill>
                <a:srgbClr val="FF0000"/>
              </a:solidFill>
              <a:ea typeface="思源黑体 CN Regular" panose="020B0500000000000000" pitchFamily="34" charset="-122"/>
              <a:cs typeface="+mn-ea"/>
              <a:sym typeface="Arial" panose="020B0604020202020204" pitchFamily="34" charset="0"/>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890" y="1188667"/>
            <a:ext cx="2737959" cy="243082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strips(downRight)">
                                      <p:cBhvr>
                                        <p:cTn id="11" dur="500"/>
                                        <p:tgtEl>
                                          <p:spTgt spid="14"/>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heel(1)">
                                      <p:cBhvr>
                                        <p:cTn id="15" dur="2000"/>
                                        <p:tgtEl>
                                          <p:spTgt spid="25"/>
                                        </p:tgtEl>
                                      </p:cBhvr>
                                    </p:animEffect>
                                  </p:childTnLst>
                                </p:cTn>
                              </p:par>
                            </p:childTnLst>
                          </p:cTn>
                        </p:par>
                        <p:par>
                          <p:cTn id="16" fill="hold">
                            <p:stCondLst>
                              <p:cond delay="3000"/>
                            </p:stCondLst>
                            <p:childTnLst>
                              <p:par>
                                <p:cTn id="17" presetID="42" presetClass="entr" presetSubtype="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anim calcmode="lin" valueType="num">
                                      <p:cBhvr>
                                        <p:cTn id="20" dur="1000" fill="hold"/>
                                        <p:tgtEl>
                                          <p:spTgt spid="26"/>
                                        </p:tgtEl>
                                        <p:attrNameLst>
                                          <p:attrName>ppt_x</p:attrName>
                                        </p:attrNameLst>
                                      </p:cBhvr>
                                      <p:tavLst>
                                        <p:tav tm="0">
                                          <p:val>
                                            <p:strVal val="#ppt_x"/>
                                          </p:val>
                                        </p:tav>
                                        <p:tav tm="100000">
                                          <p:val>
                                            <p:strVal val="#ppt_x"/>
                                          </p:val>
                                        </p:tav>
                                      </p:tavLst>
                                    </p:anim>
                                    <p:anim calcmode="lin" valueType="num">
                                      <p:cBhvr>
                                        <p:cTn id="21"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5" grpId="0" animBg="1"/>
      <p:bldP spid="26" grpId="0"/>
    </p:bldLst>
  </p:timing>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PA" val="v3.0.1"/>
</p:tagLst>
</file>

<file path=ppt/tags/tag11.xml><?xml version="1.0" encoding="utf-8"?>
<p:tagLst xmlns:p="http://schemas.openxmlformats.org/presentationml/2006/main">
  <p:tag name="MH" val="20170116234333"/>
  <p:tag name="MH_LIBRARY" val="CONTENTS"/>
  <p:tag name="MH_TYPE" val="ENTRY"/>
  <p:tag name="ID" val="547142"/>
  <p:tag name="MH_ORDER" val="4"/>
</p:tagLst>
</file>

<file path=ppt/tags/tag12.xml><?xml version="1.0" encoding="utf-8"?>
<p:tagLst xmlns:p="http://schemas.openxmlformats.org/presentationml/2006/main">
  <p:tag name="MH" val="20170116234333"/>
  <p:tag name="MH_LIBRARY" val="CONTENTS"/>
  <p:tag name="MH_TYPE" val="NUMBER"/>
  <p:tag name="ID" val="547142"/>
  <p:tag name="MH_ORDER" val="4"/>
</p:tagLst>
</file>

<file path=ppt/tags/tag13.xml><?xml version="1.0" encoding="utf-8"?>
<p:tagLst xmlns:p="http://schemas.openxmlformats.org/presentationml/2006/main">
  <p:tag name="PA" val="v3.0.1"/>
</p:tagLst>
</file>

<file path=ppt/tags/tag14.xml><?xml version="1.0" encoding="utf-8"?>
<p:tagLst xmlns:p="http://schemas.openxmlformats.org/presentationml/2006/main">
  <p:tag name="MH" val="20170116234333"/>
  <p:tag name="MH_LIBRARY" val="CONTENTS"/>
  <p:tag name="MH_TYPE" val="NUMBER"/>
  <p:tag name="ID" val="547142"/>
  <p:tag name="MH_ORDER" val="1"/>
</p:tagLst>
</file>

<file path=ppt/tags/tag15.xml><?xml version="1.0" encoding="utf-8"?>
<p:tagLst xmlns:p="http://schemas.openxmlformats.org/presentationml/2006/main">
  <p:tag name="MH" val="20170116234333"/>
  <p:tag name="MH_LIBRARY" val="CONTENTS"/>
  <p:tag name="MH_TYPE" val="ENTRY"/>
  <p:tag name="ID" val="547142"/>
  <p:tag name="MH_ORDER" val="1"/>
</p:tagLst>
</file>

<file path=ppt/tags/tag16.xml><?xml version="1.0" encoding="utf-8"?>
<p:tagLst xmlns:p="http://schemas.openxmlformats.org/presentationml/2006/main">
  <p:tag name="PA" val="v3.0.1"/>
</p:tagLst>
</file>

<file path=ppt/tags/tag17.xml><?xml version="1.0" encoding="utf-8"?>
<p:tagLst xmlns:p="http://schemas.openxmlformats.org/presentationml/2006/main">
  <p:tag name="MH" val="20170116234333"/>
  <p:tag name="MH_LIBRARY" val="CONTENTS"/>
  <p:tag name="MH_TYPE" val="NUMBER"/>
  <p:tag name="ID" val="547142"/>
  <p:tag name="MH_ORDER" val="1"/>
</p:tagLst>
</file>

<file path=ppt/tags/tag18.xml><?xml version="1.0" encoding="utf-8"?>
<p:tagLst xmlns:p="http://schemas.openxmlformats.org/presentationml/2006/main">
  <p:tag name="MH" val="20170116234333"/>
  <p:tag name="MH_LIBRARY" val="CONTENTS"/>
  <p:tag name="MH_TYPE" val="ENTRY"/>
  <p:tag name="ID" val="547142"/>
  <p:tag name="MH_ORDER" val="1"/>
</p:tagLst>
</file>

<file path=ppt/tags/tag19.xml><?xml version="1.0" encoding="utf-8"?>
<p:tagLst xmlns:p="http://schemas.openxmlformats.org/presentationml/2006/main">
  <p:tag name="PA" val="v3.0.1"/>
</p:tagLst>
</file>

<file path=ppt/tags/tag2.xml><?xml version="1.0" encoding="utf-8"?>
<p:tagLst xmlns:p="http://schemas.openxmlformats.org/presentationml/2006/main">
  <p:tag name="MH" val="20170116234333"/>
  <p:tag name="MH_LIBRARY" val="CONTENTS"/>
  <p:tag name="MH_TYPE" val="NUMBER"/>
  <p:tag name="ID" val="547142"/>
  <p:tag name="MH_ORDER" val="1"/>
</p:tagLst>
</file>

<file path=ppt/tags/tag20.xml><?xml version="1.0" encoding="utf-8"?>
<p:tagLst xmlns:p="http://schemas.openxmlformats.org/presentationml/2006/main">
  <p:tag name="MH" val="20170116234333"/>
  <p:tag name="MH_LIBRARY" val="CONTENTS"/>
  <p:tag name="MH_TYPE" val="NUMBER"/>
  <p:tag name="ID" val="547142"/>
  <p:tag name="MH_ORDER" val="1"/>
</p:tagLst>
</file>

<file path=ppt/tags/tag21.xml><?xml version="1.0" encoding="utf-8"?>
<p:tagLst xmlns:p="http://schemas.openxmlformats.org/presentationml/2006/main">
  <p:tag name="MH" val="20170116234333"/>
  <p:tag name="MH_LIBRARY" val="CONTENTS"/>
  <p:tag name="MH_TYPE" val="ENTRY"/>
  <p:tag name="ID" val="547142"/>
  <p:tag name="MH_ORDER" val="1"/>
</p:tagLst>
</file>

<file path=ppt/tags/tag22.xml><?xml version="1.0" encoding="utf-8"?>
<p:tagLst xmlns:p="http://schemas.openxmlformats.org/presentationml/2006/main">
  <p:tag name="PA" val="v3.0.1"/>
</p:tagLst>
</file>

<file path=ppt/tags/tag23.xml><?xml version="1.0" encoding="utf-8"?>
<p:tagLst xmlns:p="http://schemas.openxmlformats.org/presentationml/2006/main">
  <p:tag name="MH" val="20170116234333"/>
  <p:tag name="MH_LIBRARY" val="CONTENTS"/>
  <p:tag name="MH_TYPE" val="NUMBER"/>
  <p:tag name="ID" val="547142"/>
  <p:tag name="MH_ORDER" val="1"/>
</p:tagLst>
</file>

<file path=ppt/tags/tag24.xml><?xml version="1.0" encoding="utf-8"?>
<p:tagLst xmlns:p="http://schemas.openxmlformats.org/presentationml/2006/main">
  <p:tag name="MH" val="20170116234333"/>
  <p:tag name="MH_LIBRARY" val="CONTENTS"/>
  <p:tag name="MH_TYPE" val="ENTRY"/>
  <p:tag name="ID" val="547142"/>
  <p:tag name="MH_ORDER" val="1"/>
</p:tagLst>
</file>

<file path=ppt/tags/tag25.xml><?xml version="1.0" encoding="utf-8"?>
<p:tagLst xmlns:p="http://schemas.openxmlformats.org/presentationml/2006/main">
  <p:tag name="PA" val="v5.2.9"/>
</p:tagLst>
</file>

<file path=ppt/tags/tag26.xml><?xml version="1.0" encoding="utf-8"?>
<p:tagLst xmlns:p="http://schemas.openxmlformats.org/presentationml/2006/main">
  <p:tag name="PA" val="v5.2.9"/>
</p:tagLst>
</file>

<file path=ppt/tags/tag27.xml><?xml version="1.0" encoding="utf-8"?>
<p:tagLst xmlns:p="http://schemas.openxmlformats.org/presentationml/2006/main">
  <p:tag name="PA" val="v5.2.8"/>
</p:tagLst>
</file>

<file path=ppt/tags/tag28.xml><?xml version="1.0" encoding="utf-8"?>
<p:tagLst xmlns:p="http://schemas.openxmlformats.org/presentationml/2006/main">
  <p:tag name="PA" val="v5.2.8"/>
</p:tagLst>
</file>

<file path=ppt/tags/tag29.xml><?xml version="1.0" encoding="utf-8"?>
<p:tagLst xmlns:p="http://schemas.openxmlformats.org/presentationml/2006/main">
  <p:tag name="PA" val="v5.2.8"/>
</p:tagLst>
</file>

<file path=ppt/tags/tag3.xml><?xml version="1.0" encoding="utf-8"?>
<p:tagLst xmlns:p="http://schemas.openxmlformats.org/presentationml/2006/main">
  <p:tag name="MH" val="20170116234333"/>
  <p:tag name="MH_LIBRARY" val="CONTENTS"/>
  <p:tag name="MH_TYPE" val="ENTRY"/>
  <p:tag name="ID" val="547142"/>
  <p:tag name="MH_ORDER" val="1"/>
</p:tagLst>
</file>

<file path=ppt/tags/tag30.xml><?xml version="1.0" encoding="utf-8"?>
<p:tagLst xmlns:p="http://schemas.openxmlformats.org/presentationml/2006/main">
  <p:tag name="PA" val="v5.2.8"/>
</p:tagLst>
</file>

<file path=ppt/tags/tag31.xml><?xml version="1.0" encoding="utf-8"?>
<p:tagLst xmlns:p="http://schemas.openxmlformats.org/presentationml/2006/main">
  <p:tag name="PA" val="v5.2.8"/>
</p:tagLst>
</file>

<file path=ppt/tags/tag32.xml><?xml version="1.0" encoding="utf-8"?>
<p:tagLst xmlns:p="http://schemas.openxmlformats.org/presentationml/2006/main">
  <p:tag name="PA" val="v5.2.8"/>
</p:tagLst>
</file>

<file path=ppt/tags/tag33.xml><?xml version="1.0" encoding="utf-8"?>
<p:tagLst xmlns:p="http://schemas.openxmlformats.org/presentationml/2006/main">
  <p:tag name="PA" val="v5.2.8"/>
</p:tagLst>
</file>

<file path=ppt/tags/tag34.xml><?xml version="1.0" encoding="utf-8"?>
<p:tagLst xmlns:p="http://schemas.openxmlformats.org/presentationml/2006/main">
  <p:tag name="PA" val="v5.2.8"/>
</p:tagLst>
</file>

<file path=ppt/tags/tag35.xml><?xml version="1.0" encoding="utf-8"?>
<p:tagLst xmlns:p="http://schemas.openxmlformats.org/presentationml/2006/main">
  <p:tag name="PA" val="v5.2.8"/>
</p:tagLst>
</file>

<file path=ppt/tags/tag36.xml><?xml version="1.0" encoding="utf-8"?>
<p:tagLst xmlns:p="http://schemas.openxmlformats.org/presentationml/2006/main">
  <p:tag name="PA" val="v5.2.8"/>
</p:tagLst>
</file>

<file path=ppt/tags/tag37.xml><?xml version="1.0" encoding="utf-8"?>
<p:tagLst xmlns:p="http://schemas.openxmlformats.org/presentationml/2006/main">
  <p:tag name="PA" val="v5.2.8"/>
</p:tagLst>
</file>

<file path=ppt/tags/tag38.xml><?xml version="1.0" encoding="utf-8"?>
<p:tagLst xmlns:p="http://schemas.openxmlformats.org/presentationml/2006/main">
  <p:tag name="PA" val="v5.2.8"/>
</p:tagLst>
</file>

<file path=ppt/tags/tag39.xml><?xml version="1.0" encoding="utf-8"?>
<p:tagLst xmlns:p="http://schemas.openxmlformats.org/presentationml/2006/main">
  <p:tag name="PA" val="v5.2.8"/>
</p:tagLst>
</file>

<file path=ppt/tags/tag4.xml><?xml version="1.0" encoding="utf-8"?>
<p:tagLst xmlns:p="http://schemas.openxmlformats.org/presentationml/2006/main">
  <p:tag name="PA" val="v3.0.1"/>
</p:tagLst>
</file>

<file path=ppt/tags/tag40.xml><?xml version="1.0" encoding="utf-8"?>
<p:tagLst xmlns:p="http://schemas.openxmlformats.org/presentationml/2006/main">
  <p:tag name="PA" val="v5.2.8"/>
</p:tagLst>
</file>

<file path=ppt/tags/tag41.xml><?xml version="1.0" encoding="utf-8"?>
<p:tagLst xmlns:p="http://schemas.openxmlformats.org/presentationml/2006/main">
  <p:tag name="PA" val="v5.2.8"/>
</p:tagLst>
</file>

<file path=ppt/tags/tag42.xml><?xml version="1.0" encoding="utf-8"?>
<p:tagLst xmlns:p="http://schemas.openxmlformats.org/presentationml/2006/main">
  <p:tag name="PA" val="v5.2.8"/>
</p:tagLst>
</file>

<file path=ppt/tags/tag43.xml><?xml version="1.0" encoding="utf-8"?>
<p:tagLst xmlns:p="http://schemas.openxmlformats.org/presentationml/2006/main">
  <p:tag name="PA" val="v5.2.8"/>
</p:tagLst>
</file>

<file path=ppt/tags/tag44.xml><?xml version="1.0" encoding="utf-8"?>
<p:tagLst xmlns:p="http://schemas.openxmlformats.org/presentationml/2006/main">
  <p:tag name="PA" val="v5.2.8"/>
</p:tagLst>
</file>

<file path=ppt/tags/tag45.xml><?xml version="1.0" encoding="utf-8"?>
<p:tagLst xmlns:p="http://schemas.openxmlformats.org/presentationml/2006/main">
  <p:tag name="PA" val="v5.2.8"/>
</p:tagLst>
</file>

<file path=ppt/tags/tag46.xml><?xml version="1.0" encoding="utf-8"?>
<p:tagLst xmlns:p="http://schemas.openxmlformats.org/presentationml/2006/main">
  <p:tag name="PA" val="v5.2.8"/>
</p:tagLst>
</file>

<file path=ppt/tags/tag47.xml><?xml version="1.0" encoding="utf-8"?>
<p:tagLst xmlns:p="http://schemas.openxmlformats.org/presentationml/2006/main">
  <p:tag name="PA" val="v5.2.8"/>
</p:tagLst>
</file>

<file path=ppt/tags/tag48.xml><?xml version="1.0" encoding="utf-8"?>
<p:tagLst xmlns:p="http://schemas.openxmlformats.org/presentationml/2006/main">
  <p:tag name="PA" val="v5.2.8"/>
</p:tagLst>
</file>

<file path=ppt/tags/tag49.xml><?xml version="1.0" encoding="utf-8"?>
<p:tagLst xmlns:p="http://schemas.openxmlformats.org/presentationml/2006/main">
  <p:tag name="PA" val="v5.2.8"/>
</p:tagLst>
</file>

<file path=ppt/tags/tag5.xml><?xml version="1.0" encoding="utf-8"?>
<p:tagLst xmlns:p="http://schemas.openxmlformats.org/presentationml/2006/main">
  <p:tag name="MH" val="20170116234333"/>
  <p:tag name="MH_LIBRARY" val="CONTENTS"/>
  <p:tag name="MH_TYPE" val="ENTRY"/>
  <p:tag name="ID" val="547142"/>
  <p:tag name="MH_ORDER" val="2"/>
</p:tagLst>
</file>

<file path=ppt/tags/tag50.xml><?xml version="1.0" encoding="utf-8"?>
<p:tagLst xmlns:p="http://schemas.openxmlformats.org/presentationml/2006/main">
  <p:tag name="PA" val="v5.2.8"/>
</p:tagLst>
</file>

<file path=ppt/tags/tag51.xml><?xml version="1.0" encoding="utf-8"?>
<p:tagLst xmlns:p="http://schemas.openxmlformats.org/presentationml/2006/main">
  <p:tag name="PA" val="v5.2.8"/>
</p:tagLst>
</file>

<file path=ppt/tags/tag52.xml><?xml version="1.0" encoding="utf-8"?>
<p:tagLst xmlns:p="http://schemas.openxmlformats.org/presentationml/2006/main">
  <p:tag name="PA" val="v5.2.8"/>
</p:tagLst>
</file>

<file path=ppt/tags/tag53.xml><?xml version="1.0" encoding="utf-8"?>
<p:tagLst xmlns:p="http://schemas.openxmlformats.org/presentationml/2006/main">
  <p:tag name="PA" val="v5.2.8"/>
</p:tagLst>
</file>

<file path=ppt/tags/tag54.xml><?xml version="1.0" encoding="utf-8"?>
<p:tagLst xmlns:p="http://schemas.openxmlformats.org/presentationml/2006/main">
  <p:tag name="PA" val="v5.2.8"/>
</p:tagLst>
</file>

<file path=ppt/tags/tag55.xml><?xml version="1.0" encoding="utf-8"?>
<p:tagLst xmlns:p="http://schemas.openxmlformats.org/presentationml/2006/main">
  <p:tag name="PA" val="v5.2.8"/>
</p:tagLst>
</file>

<file path=ppt/tags/tag56.xml><?xml version="1.0" encoding="utf-8"?>
<p:tagLst xmlns:p="http://schemas.openxmlformats.org/presentationml/2006/main">
  <p:tag name="PA" val="v5.2.8"/>
</p:tagLst>
</file>

<file path=ppt/tags/tag57.xml><?xml version="1.0" encoding="utf-8"?>
<p:tagLst xmlns:p="http://schemas.openxmlformats.org/presentationml/2006/main">
  <p:tag name="PA" val="v5.2.5"/>
</p:tagLst>
</file>

<file path=ppt/tags/tag58.xml><?xml version="1.0" encoding="utf-8"?>
<p:tagLst xmlns:p="http://schemas.openxmlformats.org/presentationml/2006/main">
  <p:tag name="PA" val="v5.2.5"/>
</p:tagLst>
</file>

<file path=ppt/tags/tag59.xml><?xml version="1.0" encoding="utf-8"?>
<p:tagLst xmlns:p="http://schemas.openxmlformats.org/presentationml/2006/main">
  <p:tag name="PA" val="v5.2.4"/>
</p:tagLst>
</file>

<file path=ppt/tags/tag6.xml><?xml version="1.0" encoding="utf-8"?>
<p:tagLst xmlns:p="http://schemas.openxmlformats.org/presentationml/2006/main">
  <p:tag name="MH" val="20170116234333"/>
  <p:tag name="MH_LIBRARY" val="CONTENTS"/>
  <p:tag name="MH_TYPE" val="NUMBER"/>
  <p:tag name="ID" val="547142"/>
  <p:tag name="MH_ORDER" val="2"/>
</p:tagLst>
</file>

<file path=ppt/tags/tag60.xml><?xml version="1.0" encoding="utf-8"?>
<p:tagLst xmlns:p="http://schemas.openxmlformats.org/presentationml/2006/main">
  <p:tag name="PA" val="v5.2.4"/>
</p:tagLst>
</file>

<file path=ppt/tags/tag61.xml><?xml version="1.0" encoding="utf-8"?>
<p:tagLst xmlns:p="http://schemas.openxmlformats.org/presentationml/2006/main">
  <p:tag name="PA" val="v4.0.0"/>
</p:tagLst>
</file>

<file path=ppt/tags/tag62.xml><?xml version="1.0" encoding="utf-8"?>
<p:tagLst xmlns:p="http://schemas.openxmlformats.org/presentationml/2006/main">
  <p:tag name="PA" val="v4.0.0"/>
</p:tagLst>
</file>

<file path=ppt/tags/tag63.xml><?xml version="1.0" encoding="utf-8"?>
<p:tagLst xmlns:p="http://schemas.openxmlformats.org/presentationml/2006/main">
  <p:tag name="PA" val="v4.0.0"/>
</p:tagLst>
</file>

<file path=ppt/tags/tag64.xml><?xml version="1.0" encoding="utf-8"?>
<p:tagLst xmlns:p="http://schemas.openxmlformats.org/presentationml/2006/main">
  <p:tag name="PA" val="v4.0.0"/>
</p:tagLst>
</file>

<file path=ppt/tags/tag65.xml><?xml version="1.0" encoding="utf-8"?>
<p:tagLst xmlns:p="http://schemas.openxmlformats.org/presentationml/2006/main">
  <p:tag name="PA" val="v4.0.0"/>
</p:tagLst>
</file>

<file path=ppt/tags/tag66.xml><?xml version="1.0" encoding="utf-8"?>
<p:tagLst xmlns:p="http://schemas.openxmlformats.org/presentationml/2006/main">
  <p:tag name="PA" val="v4.0.0"/>
</p:tagLst>
</file>

<file path=ppt/tags/tag67.xml><?xml version="1.0" encoding="utf-8"?>
<p:tagLst xmlns:p="http://schemas.openxmlformats.org/presentationml/2006/main">
  <p:tag name="PA" val="v4.0.0"/>
</p:tagLst>
</file>

<file path=ppt/tags/tag68.xml><?xml version="1.0" encoding="utf-8"?>
<p:tagLst xmlns:p="http://schemas.openxmlformats.org/presentationml/2006/main">
  <p:tag name="PA" val="v4.0.0"/>
</p:tagLst>
</file>

<file path=ppt/tags/tag69.xml><?xml version="1.0" encoding="utf-8"?>
<p:tagLst xmlns:p="http://schemas.openxmlformats.org/presentationml/2006/main">
  <p:tag name="PA" val="v4.0.0"/>
</p:tagLst>
</file>

<file path=ppt/tags/tag7.xml><?xml version="1.0" encoding="utf-8"?>
<p:tagLst xmlns:p="http://schemas.openxmlformats.org/presentationml/2006/main">
  <p:tag name="PA" val="v3.0.1"/>
</p:tagLst>
</file>

<file path=ppt/tags/tag70.xml><?xml version="1.0" encoding="utf-8"?>
<p:tagLst xmlns:p="http://schemas.openxmlformats.org/presentationml/2006/main">
  <p:tag name="PA" val="v4.0.0"/>
</p:tagLst>
</file>

<file path=ppt/tags/tag71.xml><?xml version="1.0" encoding="utf-8"?>
<p:tagLst xmlns:p="http://schemas.openxmlformats.org/presentationml/2006/main">
  <p:tag name="PA" val="v4.0.0"/>
</p:tagLst>
</file>

<file path=ppt/tags/tag72.xml><?xml version="1.0" encoding="utf-8"?>
<p:tagLst xmlns:p="http://schemas.openxmlformats.org/presentationml/2006/main">
  <p:tag name="PA" val="v4.0.0"/>
</p:tagLst>
</file>

<file path=ppt/tags/tag73.xml><?xml version="1.0" encoding="utf-8"?>
<p:tagLst xmlns:p="http://schemas.openxmlformats.org/presentationml/2006/main">
  <p:tag name="PA" val="v5.2.9"/>
</p:tagLst>
</file>

<file path=ppt/tags/tag8.xml><?xml version="1.0" encoding="utf-8"?>
<p:tagLst xmlns:p="http://schemas.openxmlformats.org/presentationml/2006/main">
  <p:tag name="MH" val="20170116234333"/>
  <p:tag name="MH_LIBRARY" val="CONTENTS"/>
  <p:tag name="MH_TYPE" val="ENTRY"/>
  <p:tag name="ID" val="547142"/>
  <p:tag name="MH_ORDER" val="3"/>
</p:tagLst>
</file>

<file path=ppt/tags/tag9.xml><?xml version="1.0" encoding="utf-8"?>
<p:tagLst xmlns:p="http://schemas.openxmlformats.org/presentationml/2006/main">
  <p:tag name="MH" val="20170116234333"/>
  <p:tag name="MH_LIBRARY" val="CONTENTS"/>
  <p:tag name="MH_TYPE" val="NUMBER"/>
  <p:tag name="ID" val="547142"/>
  <p:tag name="MH_ORDER" val="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2624</Words>
  <Application>WPS 演示</Application>
  <PresentationFormat>宽屏</PresentationFormat>
  <Paragraphs>249</Paragraphs>
  <Slides>21</Slides>
  <Notes>15</Notes>
  <HiddenSlides>0</HiddenSlides>
  <MMClips>0</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21</vt:i4>
      </vt:variant>
    </vt:vector>
  </HeadingPairs>
  <TitlesOfParts>
    <vt:vector size="43" baseType="lpstr">
      <vt:lpstr>Arial</vt:lpstr>
      <vt:lpstr>宋体</vt:lpstr>
      <vt:lpstr>Wingdings</vt:lpstr>
      <vt:lpstr>思源黑体 CN Heavy</vt:lpstr>
      <vt:lpstr>黑体</vt:lpstr>
      <vt:lpstr>思源黑体 CN Bold</vt:lpstr>
      <vt:lpstr>思源黑体 CN Regular</vt:lpstr>
      <vt:lpstr>Times New Roman</vt:lpstr>
      <vt:lpstr>思源黑体 CN Normal</vt:lpstr>
      <vt:lpstr>Arial Black</vt:lpstr>
      <vt:lpstr>Hiragino Sans GB</vt:lpstr>
      <vt:lpstr>Segoe Print</vt:lpstr>
      <vt:lpstr>等线</vt:lpstr>
      <vt:lpstr>思源黑体 CN Regular</vt:lpstr>
      <vt:lpstr>微软雅黑</vt:lpstr>
      <vt:lpstr>Arial Unicode MS</vt:lpstr>
      <vt:lpstr>Calibri</vt:lpstr>
      <vt:lpstr>等线 Light</vt:lpstr>
      <vt:lpstr>Open Sans</vt:lpstr>
      <vt:lpstr>冬青黑体简体中文 W3</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我</cp:lastModifiedBy>
  <cp:revision>24</cp:revision>
  <dcterms:created xsi:type="dcterms:W3CDTF">2020-02-11T03:52:00Z</dcterms:created>
  <dcterms:modified xsi:type="dcterms:W3CDTF">2020-04-18T06:58:51Z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