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94" d="100"/>
          <a:sy n="194" d="100"/>
        </p:scale>
        <p:origin x="116" y="3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3483864"/>
            <a:ext cx="7543800" cy="85725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905744" y="3356056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4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2960" y="3497580"/>
            <a:ext cx="7543800" cy="85725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905744" y="3363849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2960" y="1590675"/>
            <a:ext cx="3479802" cy="2811145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6958" y="1590675"/>
            <a:ext cx="3479802" cy="2811146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7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2" y="0"/>
            <a:ext cx="3490722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589788"/>
            <a:ext cx="2638175" cy="1570481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27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4238" y="609600"/>
            <a:ext cx="4446258" cy="3971068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2599" y="2282288"/>
            <a:ext cx="2638175" cy="229837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82598" y="4834890"/>
            <a:ext cx="2638176" cy="273844"/>
          </a:xfrm>
        </p:spPr>
        <p:txBody>
          <a:bodyPr rtlCol="0"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94238" y="4834890"/>
            <a:ext cx="4000514" cy="273844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3433762"/>
            <a:ext cx="9141619" cy="17097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433763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3599521"/>
            <a:ext cx="7585234" cy="557762"/>
          </a:xfrm>
        </p:spPr>
        <p:txBody>
          <a:bodyPr tIns="0" bIns="0" rtlCol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59" y="4286250"/>
            <a:ext cx="7584948" cy="4572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1EB5C9-1307-BA42-ABA2-0BC069CD8E7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22959" y="4835129"/>
            <a:ext cx="5113697" cy="27384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41EB5C9-1307-BA42-ABA2-0BC069CD8E7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895149" y="1423035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84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25" i="0" kern="1200" spc="-38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425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1275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456FE52C-6BCA-93C0-15A0-791145827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4396" y="1195516"/>
            <a:ext cx="3916743" cy="2082719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4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 Free Urbana (WRFU) Streaming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2903" y="2955202"/>
            <a:ext cx="3916744" cy="646065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br>
              <a:rPr lang="en-US" sz="13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3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Tian Sun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17" y="367071"/>
            <a:ext cx="2638175" cy="632992"/>
          </a:xfrm>
        </p:spPr>
        <p:txBody>
          <a:bodyPr/>
          <a:lstStyle/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05230"/>
              </p:ext>
            </p:extLst>
          </p:nvPr>
        </p:nvGraphicFramePr>
        <p:xfrm>
          <a:off x="3998452" y="331468"/>
          <a:ext cx="4550360" cy="3969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376">
                <a:tc>
                  <a:txBody>
                    <a:bodyPr/>
                    <a:lstStyle/>
                    <a:p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7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25.4085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9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-12.9065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9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-8.4524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79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-8.4341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37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79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79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658" y="1399458"/>
            <a:ext cx="3375741" cy="3744041"/>
          </a:xfrm>
        </p:spPr>
        <p:txBody>
          <a:bodyPr>
            <a:normAutofit/>
          </a:bodyPr>
          <a:lstStyle/>
          <a:p>
            <a:pPr marL="342900" lvl="0" indent="-342900"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listening time has correlation with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title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year of listening,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(Sep, Oct, &amp; Nov) has longest time.</a:t>
            </a:r>
          </a:p>
          <a:p>
            <a:pPr marL="342900" lvl="0" indent="-342900"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to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weekend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(Sat &amp; Sun), people listen longer on weekdays.</a:t>
            </a:r>
          </a:p>
          <a:p>
            <a:pPr marL="342900" lvl="0" indent="-342900"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three years 2020, 2021, 2022,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longest listening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WRFU “Radio Free Urbana” 104.5FM is a low power FM station broadcasting a variety music format in Urbana Illinois.</a:t>
            </a:r>
          </a:p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aim is to foster the creation and distribution of media and art that emphasizes underrepresented voices and perspectives.</a:t>
            </a:r>
          </a:p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time: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wide distribution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6 popular show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of listener between years.</a:t>
            </a:r>
          </a:p>
        </p:txBody>
      </p:sp>
      <p:pic>
        <p:nvPicPr>
          <p:cNvPr id="5" name="图片 4" descr="徽标&#10;&#10;中度可信度描述已自动生成">
            <a:extLst>
              <a:ext uri="{FF2B5EF4-FFF2-40B4-BE49-F238E27FC236}">
                <a16:creationId xmlns:a16="http://schemas.microsoft.com/office/drawing/2014/main" id="{3575C0E3-9495-8A91-B4D7-777A7B3A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96" y="127707"/>
            <a:ext cx="2342464" cy="12771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81151"/>
            <a:ext cx="7543800" cy="2820668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Test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</a:p>
        </p:txBody>
      </p:sp>
      <p:pic>
        <p:nvPicPr>
          <p:cNvPr id="4" name="图片 3" descr="徽标&#10;&#10;中度可信度描述已自动生成">
            <a:extLst>
              <a:ext uri="{FF2B5EF4-FFF2-40B4-BE49-F238E27FC236}">
                <a16:creationId xmlns:a16="http://schemas.microsoft.com/office/drawing/2014/main" id="{20097349-0093-B689-935B-855FEF14C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96" y="127707"/>
            <a:ext cx="2342464" cy="12771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 quantitative dependent variable changes according to the levels of one or more categorical independent variables.</a:t>
            </a:r>
          </a:p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variable: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minutes of listen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variables: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Tittle</a:t>
            </a:r>
          </a:p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Hypothesis: There is no difference in means.</a:t>
            </a:r>
          </a:p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Hypothesis: There is at least one set of mean values that are not equal.</a:t>
            </a:r>
          </a:p>
        </p:txBody>
      </p:sp>
      <p:pic>
        <p:nvPicPr>
          <p:cNvPr id="4" name="图片 3" descr="徽标&#10;&#10;中度可信度描述已自动生成">
            <a:extLst>
              <a:ext uri="{FF2B5EF4-FFF2-40B4-BE49-F238E27FC236}">
                <a16:creationId xmlns:a16="http://schemas.microsoft.com/office/drawing/2014/main" id="{E9BFF1F2-F929-0714-AC0D-26A4CD5CF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96" y="127707"/>
            <a:ext cx="2342464" cy="1277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061" y="2413531"/>
            <a:ext cx="6751877" cy="2096199"/>
          </a:xfrm>
        </p:spPr>
        <p:txBody>
          <a:bodyPr>
            <a:normAutofit fontScale="92500"/>
          </a:bodyPr>
          <a:lstStyle/>
          <a:p>
            <a:pPr lvl="0" indent="0">
              <a:buNone/>
            </a:pPr>
            <a:r>
              <a:rPr b="1" dirty="0">
                <a:latin typeface="Courier"/>
              </a:rPr>
              <a:t>##                   </a:t>
            </a:r>
            <a:r>
              <a:rPr b="1" dirty="0" err="1">
                <a:latin typeface="Courier"/>
              </a:rPr>
              <a:t>Df</a:t>
            </a:r>
            <a:r>
              <a:rPr b="1" dirty="0">
                <a:latin typeface="Courier"/>
              </a:rPr>
              <a:t>   Sum Sq Mean Sq F value </a:t>
            </a:r>
            <a:r>
              <a:rPr b="1" dirty="0" err="1">
                <a:latin typeface="Courier"/>
              </a:rPr>
              <a:t>Pr</a:t>
            </a:r>
            <a:r>
              <a:rPr b="1" dirty="0">
                <a:latin typeface="Courier"/>
              </a:rPr>
              <a:t>(&gt;F)    
## </a:t>
            </a:r>
            <a:r>
              <a:rPr b="1" dirty="0" err="1">
                <a:latin typeface="Courier"/>
              </a:rPr>
              <a:t>continent_code</a:t>
            </a:r>
            <a:r>
              <a:rPr b="1" dirty="0">
                <a:latin typeface="Courier"/>
              </a:rPr>
              <a:t>     5   752551  150510  115.82 &lt;2e-16 ***
## </a:t>
            </a:r>
            <a:r>
              <a:rPr b="1" dirty="0" err="1">
                <a:latin typeface="Courier"/>
              </a:rPr>
              <a:t>country_code</a:t>
            </a:r>
            <a:r>
              <a:rPr b="1" dirty="0">
                <a:latin typeface="Courier"/>
              </a:rPr>
              <a:t>      36  1514011   42056   32.36 &lt;2e-16 ***
## Residuals      13778 17905343    1300                   
## ---
## </a:t>
            </a:r>
            <a:r>
              <a:rPr b="1" dirty="0" err="1">
                <a:latin typeface="Courier"/>
              </a:rPr>
              <a:t>Signif</a:t>
            </a:r>
            <a:r>
              <a:rPr b="1" dirty="0">
                <a:latin typeface="Courier"/>
              </a:rPr>
              <a:t>. codes:  0 '***' 0.001 '**' 0.01 '*' 0.05 '.' 0.1 ' ' 1</a:t>
            </a:r>
          </a:p>
        </p:txBody>
      </p:sp>
      <p:pic>
        <p:nvPicPr>
          <p:cNvPr id="4" name="图片 3" descr="徽标&#10;&#10;中度可信度描述已自动生成">
            <a:extLst>
              <a:ext uri="{FF2B5EF4-FFF2-40B4-BE49-F238E27FC236}">
                <a16:creationId xmlns:a16="http://schemas.microsoft.com/office/drawing/2014/main" id="{2A38C68A-0BA6-5E71-B2DD-1B821E23E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96" y="127707"/>
            <a:ext cx="2342464" cy="12771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8F53BA-9C6D-8EFE-6944-39D2BA865526}"/>
              </a:ext>
            </a:extLst>
          </p:cNvPr>
          <p:cNvSpPr txBox="1"/>
          <p:nvPr/>
        </p:nvSpPr>
        <p:spPr>
          <a:xfrm>
            <a:off x="888180" y="1635071"/>
            <a:ext cx="317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continent: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country: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012" y="2441812"/>
            <a:ext cx="6785975" cy="2245993"/>
          </a:xfrm>
        </p:spPr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b="1" dirty="0">
                <a:latin typeface="Courier"/>
              </a:rPr>
              <a:t>##                </a:t>
            </a:r>
            <a:r>
              <a:rPr b="1" dirty="0" err="1">
                <a:latin typeface="Courier"/>
              </a:rPr>
              <a:t>Df</a:t>
            </a:r>
            <a:r>
              <a:rPr b="1" dirty="0">
                <a:latin typeface="Courier"/>
              </a:rPr>
              <a:t>   Sum Sq Mean Sq F value </a:t>
            </a:r>
            <a:r>
              <a:rPr b="1" dirty="0" err="1">
                <a:latin typeface="Courier"/>
              </a:rPr>
              <a:t>Pr</a:t>
            </a:r>
            <a:r>
              <a:rPr b="1" dirty="0">
                <a:latin typeface="Courier"/>
              </a:rPr>
              <a:t>(&gt;F)    
## weekday         1   149138  149138  104.83 &lt;2e-16 ***
## season          3   188899   62966   44.26 &lt;2e-16 ***
## year            1   181719  181719  127.73 &lt;2e-16 ***
## Residuals   13814 19652147    1423                   
## ---
## </a:t>
            </a:r>
            <a:r>
              <a:rPr b="1" dirty="0" err="1">
                <a:latin typeface="Courier"/>
              </a:rPr>
              <a:t>Signif</a:t>
            </a:r>
            <a:r>
              <a:rPr b="1" dirty="0">
                <a:latin typeface="Courier"/>
              </a:rPr>
              <a:t>. codes:  0 '***' 0.001 '**' 0.01 '*' 0.05 '.' 0.1 ' ' 1</a:t>
            </a:r>
          </a:p>
        </p:txBody>
      </p:sp>
      <p:pic>
        <p:nvPicPr>
          <p:cNvPr id="4" name="图片 3" descr="徽标&#10;&#10;中度可信度描述已自动生成">
            <a:extLst>
              <a:ext uri="{FF2B5EF4-FFF2-40B4-BE49-F238E27FC236}">
                <a16:creationId xmlns:a16="http://schemas.microsoft.com/office/drawing/2014/main" id="{4F1D4837-7C15-B2CB-3428-EBA5E9E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96" y="127707"/>
            <a:ext cx="2342464" cy="12771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EB6C12-A1B4-4469-5C8E-11F59FAFDAC7}"/>
              </a:ext>
            </a:extLst>
          </p:cNvPr>
          <p:cNvSpPr txBox="1"/>
          <p:nvPr/>
        </p:nvSpPr>
        <p:spPr>
          <a:xfrm>
            <a:off x="822960" y="1431185"/>
            <a:ext cx="3457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variables created:</a:t>
            </a:r>
          </a:p>
          <a:p>
            <a:pPr marL="0" lv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weekday</a:t>
            </a:r>
          </a:p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548" y="2362780"/>
            <a:ext cx="8376781" cy="2233467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b="1" dirty="0">
                <a:latin typeface="Courier"/>
              </a:rPr>
              <a:t>##                 </a:t>
            </a:r>
            <a:r>
              <a:rPr b="1" dirty="0" err="1">
                <a:latin typeface="Courier"/>
              </a:rPr>
              <a:t>Df</a:t>
            </a:r>
            <a:r>
              <a:rPr b="1" dirty="0">
                <a:latin typeface="Courier"/>
              </a:rPr>
              <a:t>   Sum Sq Mean Sq F value </a:t>
            </a:r>
            <a:r>
              <a:rPr b="1" dirty="0" err="1">
                <a:latin typeface="Courier"/>
              </a:rPr>
              <a:t>Pr</a:t>
            </a:r>
            <a:r>
              <a:rPr b="1" dirty="0">
                <a:latin typeface="Courier"/>
              </a:rPr>
              <a:t>(&gt;F)    
## `show title`    58  1572222   27107   20.05 &lt;2e-16 ***
## Residuals    13761 18599682    1352                   
## ---
## </a:t>
            </a:r>
            <a:r>
              <a:rPr b="1" dirty="0" err="1">
                <a:latin typeface="Courier"/>
              </a:rPr>
              <a:t>Signif</a:t>
            </a:r>
            <a:r>
              <a:rPr b="1" dirty="0">
                <a:latin typeface="Courier"/>
              </a:rPr>
              <a:t>. codes:  0 '***' 0.001 '**' 0.01 '*' 0.05 '.' 0.1 ' ' 1</a:t>
            </a:r>
          </a:p>
        </p:txBody>
      </p:sp>
      <p:pic>
        <p:nvPicPr>
          <p:cNvPr id="4" name="图片 3" descr="徽标&#10;&#10;中度可信度描述已自动生成">
            <a:extLst>
              <a:ext uri="{FF2B5EF4-FFF2-40B4-BE49-F238E27FC236}">
                <a16:creationId xmlns:a16="http://schemas.microsoft.com/office/drawing/2014/main" id="{69F79974-86CF-A79B-48CF-1A8FCA86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96" y="127707"/>
            <a:ext cx="2342464" cy="12771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343F52-3559-CB59-57CF-30227AF9E35C}"/>
              </a:ext>
            </a:extLst>
          </p:cNvPr>
          <p:cNvSpPr txBox="1"/>
          <p:nvPr/>
        </p:nvSpPr>
        <p:spPr>
          <a:xfrm>
            <a:off x="1081548" y="1641987"/>
            <a:ext cx="267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titles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129" y="1798468"/>
            <a:ext cx="4411405" cy="3638918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900" b="1" dirty="0">
                <a:latin typeface="Courier"/>
              </a:rPr>
              <a:t>##                  Estimate Std. Error t value </a:t>
            </a:r>
            <a:r>
              <a:rPr sz="900" b="1" dirty="0" err="1">
                <a:latin typeface="Courier"/>
              </a:rPr>
              <a:t>Pr</a:t>
            </a:r>
            <a:r>
              <a:rPr sz="900" b="1" dirty="0">
                <a:latin typeface="Courier"/>
              </a:rPr>
              <a:t>(&gt;|t|)    
## (Intercept)       14.1034    36.8635   0.383  </a:t>
            </a:r>
            <a:r>
              <a:rPr sz="900" b="1" dirty="0">
                <a:highlight>
                  <a:srgbClr val="FFFF00"/>
                </a:highlight>
                <a:latin typeface="Courier"/>
              </a:rPr>
              <a:t>0.70203</a:t>
            </a:r>
            <a:r>
              <a:rPr sz="900" b="1" dirty="0">
                <a:latin typeface="Courier"/>
              </a:rPr>
              <a:t>    
## </a:t>
            </a:r>
            <a:r>
              <a:rPr sz="900" b="1" dirty="0" err="1">
                <a:latin typeface="Courier"/>
              </a:rPr>
              <a:t>continent_codeAS</a:t>
            </a:r>
            <a:r>
              <a:rPr sz="900" b="1" dirty="0">
                <a:latin typeface="Courier"/>
              </a:rPr>
              <a:t>   9.7082    36.8507   0.263  </a:t>
            </a:r>
            <a:r>
              <a:rPr sz="900" b="1" dirty="0">
                <a:highlight>
                  <a:srgbClr val="FFFF00"/>
                </a:highlight>
                <a:latin typeface="Courier"/>
              </a:rPr>
              <a:t>0.79221</a:t>
            </a:r>
            <a:r>
              <a:rPr sz="900" b="1" dirty="0">
                <a:latin typeface="Courier"/>
              </a:rPr>
              <a:t>    
## </a:t>
            </a:r>
            <a:r>
              <a:rPr sz="900" b="1" dirty="0" err="1">
                <a:latin typeface="Courier"/>
              </a:rPr>
              <a:t>continent_codeEU</a:t>
            </a:r>
            <a:r>
              <a:rPr sz="900" b="1" dirty="0">
                <a:latin typeface="Courier"/>
              </a:rPr>
              <a:t>   3.5308    36.8640   0.096  </a:t>
            </a:r>
            <a:r>
              <a:rPr sz="900" b="1" dirty="0">
                <a:highlight>
                  <a:srgbClr val="FFFF00"/>
                </a:highlight>
                <a:latin typeface="Courier"/>
              </a:rPr>
              <a:t>0.92370</a:t>
            </a:r>
            <a:r>
              <a:rPr sz="900" b="1" dirty="0">
                <a:latin typeface="Courier"/>
              </a:rPr>
              <a:t>    
## </a:t>
            </a:r>
            <a:r>
              <a:rPr sz="900" b="1" dirty="0" err="1">
                <a:latin typeface="Courier"/>
              </a:rPr>
              <a:t>continent_codeNA</a:t>
            </a:r>
            <a:r>
              <a:rPr sz="900" b="1" dirty="0">
                <a:latin typeface="Courier"/>
              </a:rPr>
              <a:t>  14.4866    36.8549   0.393  </a:t>
            </a:r>
            <a:r>
              <a:rPr sz="900" b="1" dirty="0">
                <a:highlight>
                  <a:srgbClr val="FFFF00"/>
                </a:highlight>
                <a:latin typeface="Courier"/>
              </a:rPr>
              <a:t>0.69427</a:t>
            </a:r>
            <a:r>
              <a:rPr sz="900" b="1" dirty="0">
                <a:latin typeface="Courier"/>
              </a:rPr>
              <a:t>    
## </a:t>
            </a:r>
            <a:r>
              <a:rPr sz="900" b="1" dirty="0" err="1">
                <a:latin typeface="Courier"/>
              </a:rPr>
              <a:t>continent_codeOC</a:t>
            </a:r>
            <a:r>
              <a:rPr sz="900" b="1" dirty="0">
                <a:latin typeface="Courier"/>
              </a:rPr>
              <a:t> 104.5495    37.2328   2.808  0.00499 ** 
## </a:t>
            </a:r>
            <a:r>
              <a:rPr sz="900" b="1" dirty="0" err="1">
                <a:latin typeface="Courier"/>
              </a:rPr>
              <a:t>continent_codeSA</a:t>
            </a:r>
            <a:r>
              <a:rPr sz="900" b="1" dirty="0">
                <a:latin typeface="Courier"/>
              </a:rPr>
              <a:t>  14.0023    37.4586   0.374  </a:t>
            </a:r>
            <a:r>
              <a:rPr sz="900" b="1" dirty="0">
                <a:highlight>
                  <a:srgbClr val="FFFF00"/>
                </a:highlight>
                <a:latin typeface="Courier"/>
              </a:rPr>
              <a:t>0.70855</a:t>
            </a:r>
            <a:r>
              <a:rPr sz="900" b="1" dirty="0">
                <a:latin typeface="Courier"/>
              </a:rPr>
              <a:t>    
## </a:t>
            </a:r>
            <a:r>
              <a:rPr sz="900" b="1" dirty="0" err="1">
                <a:latin typeface="Courier"/>
              </a:rPr>
              <a:t>seasonSpring</a:t>
            </a:r>
            <a:r>
              <a:rPr sz="900" b="1" dirty="0">
                <a:latin typeface="Courier"/>
              </a:rPr>
              <a:t>     -12.6318     0.9852 -12.821  &lt; 2e-16 ***
## </a:t>
            </a:r>
            <a:r>
              <a:rPr sz="900" b="1" dirty="0" err="1">
                <a:latin typeface="Courier"/>
              </a:rPr>
              <a:t>seasonSummer</a:t>
            </a:r>
            <a:r>
              <a:rPr sz="900" b="1" dirty="0">
                <a:latin typeface="Courier"/>
              </a:rPr>
              <a:t>      -7.8817     0.9165  -8.600  &lt; 2e-16 ***
## </a:t>
            </a:r>
            <a:r>
              <a:rPr sz="900" b="1" dirty="0" err="1">
                <a:latin typeface="Courier"/>
              </a:rPr>
              <a:t>seasonWinter</a:t>
            </a:r>
            <a:r>
              <a:rPr sz="900" b="1" dirty="0">
                <a:latin typeface="Courier"/>
              </a:rPr>
              <a:t>      -9.4891     0.9561  -9.925  &lt; 2e-16 ***
## weekday            4.8284     0.6794   7.107 1.24e-12 ***
## factor(year)2021  11.7712     1.1191  10.518  &lt; 2e-16 ***
## factor(year)2022  -4.1412     0.8541  -4.849 1.26e-06 ***
## ---
## </a:t>
            </a:r>
            <a:r>
              <a:rPr sz="900" b="1" dirty="0" err="1">
                <a:latin typeface="Courier"/>
              </a:rPr>
              <a:t>Signif</a:t>
            </a:r>
            <a:r>
              <a:rPr sz="900" b="1" dirty="0">
                <a:latin typeface="Courier"/>
              </a:rPr>
              <a:t>. codes:  0 '***' 0.001 '**' 0.01 '*' 0.05 '.' 0.1 ' ' 1
## 
## Residual standard error: 36.84 on 13808 degrees of freedom
## Multiple R-squared:  0.07086,    Adjusted R-squared:  0.07012 
## F-statistic: 95.73 on 11 and 13808 DF,  p-value: &lt; 2.2e-16</a:t>
            </a:r>
          </a:p>
        </p:txBody>
      </p:sp>
      <p:pic>
        <p:nvPicPr>
          <p:cNvPr id="4" name="图片 3" descr="徽标&#10;&#10;中度可信度描述已自动生成">
            <a:extLst>
              <a:ext uri="{FF2B5EF4-FFF2-40B4-BE49-F238E27FC236}">
                <a16:creationId xmlns:a16="http://schemas.microsoft.com/office/drawing/2014/main" id="{7D5CAEB2-0F46-ADF6-6CA0-AC4DA272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96" y="127707"/>
            <a:ext cx="2342464" cy="12771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96868E-EE96-2B2D-1554-1CE804AB3B2D}"/>
              </a:ext>
            </a:extLst>
          </p:cNvPr>
          <p:cNvSpPr txBox="1"/>
          <p:nvPr/>
        </p:nvSpPr>
        <p:spPr>
          <a:xfrm>
            <a:off x="822960" y="1475304"/>
            <a:ext cx="824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minutes of listen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continent_code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weekday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(year)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945" y="1798469"/>
            <a:ext cx="8060789" cy="3497443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b="1" dirty="0">
                <a:latin typeface="Courier"/>
              </a:rPr>
              <a:t>##                  Estimate Std. Error t value </a:t>
            </a:r>
            <a:r>
              <a:rPr b="1" dirty="0" err="1">
                <a:latin typeface="Courier"/>
              </a:rPr>
              <a:t>Pr</a:t>
            </a:r>
            <a:r>
              <a:rPr b="1" dirty="0">
                <a:latin typeface="Courier"/>
              </a:rPr>
              <a:t>(&gt;|t|)    
## (Intercept)       25.4085     0.9531  26.659   &lt;2e-16 ***
## </a:t>
            </a:r>
            <a:r>
              <a:rPr b="1" dirty="0" err="1">
                <a:latin typeface="Courier"/>
              </a:rPr>
              <a:t>seasonSpring</a:t>
            </a:r>
            <a:r>
              <a:rPr b="1" dirty="0">
                <a:latin typeface="Courier"/>
              </a:rPr>
              <a:t>     -12.9065     0.9805 -13.163   &lt;2e-16 ***
## </a:t>
            </a:r>
            <a:r>
              <a:rPr b="1" dirty="0" err="1">
                <a:latin typeface="Courier"/>
              </a:rPr>
              <a:t>seasonSummer</a:t>
            </a:r>
            <a:r>
              <a:rPr b="1" dirty="0">
                <a:latin typeface="Courier"/>
              </a:rPr>
              <a:t>      -8.4524     0.9276  -9.112   &lt;2e-16 ***
## </a:t>
            </a:r>
            <a:r>
              <a:rPr b="1" dirty="0" err="1">
                <a:latin typeface="Courier"/>
              </a:rPr>
              <a:t>seasonWinter</a:t>
            </a:r>
            <a:r>
              <a:rPr b="1" dirty="0">
                <a:latin typeface="Courier"/>
              </a:rPr>
              <a:t>      -8.4341     0.9157  -9.210   &lt;2e-16 ***
## weekday            5.9960     0.6777   8.848   &lt;2e-16 ***
## factor(year)2021  10.0812     1.0531   9.573   &lt;2e-16 ***
## factor(year)2022  -7.3372     0.7816  -9.387   &lt;2e-16 ***
## ---
## </a:t>
            </a:r>
            <a:r>
              <a:rPr b="1" dirty="0" err="1">
                <a:latin typeface="Courier"/>
              </a:rPr>
              <a:t>Signif</a:t>
            </a:r>
            <a:r>
              <a:rPr b="1" dirty="0">
                <a:latin typeface="Courier"/>
              </a:rPr>
              <a:t>. codes:  0 '***' 0.001 '**' 0.01 '*' 0.05 '.' 0.1 ' ' 1
## 
## Residual standard error: 37.42 on 13813 degrees of freedom
## Multiple R-squared:  0.04098,    Adjusted R-squared:  0.04057 
## F-statistic: 98.38 on 6 and 13813 DF,  p-value: &lt; 2.2e-16</a:t>
            </a:r>
          </a:p>
        </p:txBody>
      </p:sp>
      <p:pic>
        <p:nvPicPr>
          <p:cNvPr id="4" name="图片 3" descr="徽标&#10;&#10;中度可信度描述已自动生成">
            <a:extLst>
              <a:ext uri="{FF2B5EF4-FFF2-40B4-BE49-F238E27FC236}">
                <a16:creationId xmlns:a16="http://schemas.microsoft.com/office/drawing/2014/main" id="{93750877-6D2F-1269-B420-962F89C1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96" y="127707"/>
            <a:ext cx="2342464" cy="12771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05037B-230D-B3C7-3EC9-32B3CCB2A67D}"/>
              </a:ext>
            </a:extLst>
          </p:cNvPr>
          <p:cNvSpPr txBox="1"/>
          <p:nvPr/>
        </p:nvSpPr>
        <p:spPr>
          <a:xfrm>
            <a:off x="822960" y="1475304"/>
            <a:ext cx="824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minutes of listen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weekday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(year)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回顾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B5BE6863-449D-4532-9F90-7CF59DE4EBE5}" vid="{42D75C1D-E04D-4C47-8540-D424768115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31</TotalTime>
  <Words>886</Words>
  <Application>Microsoft Office PowerPoint</Application>
  <PresentationFormat>全屏显示(16:9)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Courier</vt:lpstr>
      <vt:lpstr>Microsoft YaHei UI</vt:lpstr>
      <vt:lpstr>Calibri</vt:lpstr>
      <vt:lpstr>Franklin Gothic Book</vt:lpstr>
      <vt:lpstr>Times New Roman</vt:lpstr>
      <vt:lpstr>主题1</vt:lpstr>
      <vt:lpstr>Radio Free Urbana (WRFU) Streaming</vt:lpstr>
      <vt:lpstr>Information</vt:lpstr>
      <vt:lpstr>Correlation Analysis</vt:lpstr>
      <vt:lpstr>ANOVA TEST</vt:lpstr>
      <vt:lpstr>Location</vt:lpstr>
      <vt:lpstr>Time</vt:lpstr>
      <vt:lpstr>Show title</vt:lpstr>
      <vt:lpstr>Linear Regression Model</vt:lpstr>
      <vt:lpstr>Linear Regression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Free Urbana (WRFU) Streaming</dc:title>
  <dc:creator>Tian Sun</dc:creator>
  <cp:keywords/>
  <cp:lastModifiedBy>Sun, Tian</cp:lastModifiedBy>
  <cp:revision>2</cp:revision>
  <dcterms:created xsi:type="dcterms:W3CDTF">2023-04-14T14:56:16Z</dcterms:created>
  <dcterms:modified xsi:type="dcterms:W3CDTF">2023-04-14T15:29:47Z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