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92" r:id="rId12"/>
    <p:sldMasterId id="2147483816" r:id="rId13"/>
  </p:sldMasterIdLst>
  <p:sldIdLst>
    <p:sldId id="276" r:id="rId14"/>
    <p:sldId id="261" r:id="rId15"/>
    <p:sldId id="260" r:id="rId16"/>
    <p:sldId id="262" r:id="rId17"/>
    <p:sldId id="263" r:id="rId18"/>
    <p:sldId id="264" r:id="rId19"/>
    <p:sldId id="265" r:id="rId20"/>
    <p:sldId id="278" r:id="rId21"/>
    <p:sldId id="266" r:id="rId22"/>
    <p:sldId id="268" r:id="rId23"/>
    <p:sldId id="280" r:id="rId24"/>
    <p:sldId id="267" r:id="rId25"/>
    <p:sldId id="269" r:id="rId26"/>
    <p:sldId id="270" r:id="rId27"/>
    <p:sldId id="271" r:id="rId28"/>
    <p:sldId id="272" r:id="rId29"/>
    <p:sldId id="273" r:id="rId30"/>
    <p:sldId id="274" r:id="rId31"/>
    <p:sldId id="28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0000" autoAdjust="0"/>
  </p:normalViewPr>
  <p:slideViewPr>
    <p:cSldViewPr snapToGrid="0">
      <p:cViewPr varScale="1">
        <p:scale>
          <a:sx n="66" d="100"/>
          <a:sy n="66" d="100"/>
        </p:scale>
        <p:origin x="1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BE24-3E43-49BA-BBD6-DE054B4DC4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8A8E1-D2E8-4C8E-8ADE-8B9C05C58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BE24-3E43-49BA-BBD6-DE054B4DC4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5414" y="872331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6C18-C8DA-4725-9B80-FF8879869A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0D2C-B4EE-44C4-AEDA-038AE9FDAD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86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18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F917-C446-42E1-8420-B7368B5384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8902-6458-44C3-8048-D95258C794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3C7C1-7C32-4B86-A831-8C2534241D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C073F-C436-4AA9-A3AB-60CA0D209E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1A6D-F5EA-435D-B882-9E62E57F5E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F94F0-1C7D-4BA2-846D-3397FFA1B3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8A8E1-D2E8-4C8E-8ADE-8B9C05C58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4651" y="215900"/>
            <a:ext cx="2597149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71085" y="215900"/>
            <a:ext cx="7590367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EB61-D7AC-4379-A7C1-CC358714ED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4651" y="215900"/>
            <a:ext cx="2597149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71085" y="215900"/>
            <a:ext cx="7590367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EB61-D7AC-4379-A7C1-CC358714ED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BE24-3E43-49BA-BBD6-DE054B4DC4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5414" y="872331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6C18-C8DA-4725-9B80-FF8879869A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0D2C-B4EE-44C4-AEDA-038AE9FDAD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86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18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F917-C446-42E1-8420-B7368B5384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8902-6458-44C3-8048-D95258C794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3C7C1-7C32-4B86-A831-8C2534241D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C073F-C436-4AA9-A3AB-60CA0D209E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1A6D-F5EA-435D-B882-9E62E57F5E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F94F0-1C7D-4BA2-846D-3397FFA1B3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BE24-3E43-49BA-BBD6-DE054B4DC4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8A8E1-D2E8-4C8E-8ADE-8B9C05C58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4651" y="215900"/>
            <a:ext cx="2597149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71085" y="215900"/>
            <a:ext cx="7590367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EB61-D7AC-4379-A7C1-CC358714ED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BE24-3E43-49BA-BBD6-DE054B4DC4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5414" y="872331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6C18-C8DA-4725-9B80-FF8879869A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0D2C-B4EE-44C4-AEDA-038AE9FDAD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86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18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F917-C446-42E1-8420-B7368B5384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8902-6458-44C3-8048-D95258C794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3C7C1-7C32-4B86-A831-8C2534241D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C073F-C436-4AA9-A3AB-60CA0D209E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1A6D-F5EA-435D-B882-9E62E57F5E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5414" y="872331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6C18-C8DA-4725-9B80-FF8879869A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F94F0-1C7D-4BA2-846D-3397FFA1B3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8A8E1-D2E8-4C8E-8ADE-8B9C05C58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4651" y="215900"/>
            <a:ext cx="2597149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71085" y="215900"/>
            <a:ext cx="7590367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EB61-D7AC-4379-A7C1-CC358714ED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BE24-3E43-49BA-BBD6-DE054B4DC4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5414" y="872331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6C18-C8DA-4725-9B80-FF8879869A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0D2C-B4EE-44C4-AEDA-038AE9FDAD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86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18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F917-C446-42E1-8420-B7368B5384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8902-6458-44C3-8048-D95258C794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3C7C1-7C32-4B86-A831-8C2534241D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C073F-C436-4AA9-A3AB-60CA0D209E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0D2C-B4EE-44C4-AEDA-038AE9FDAD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1A6D-F5EA-435D-B882-9E62E57F5E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F94F0-1C7D-4BA2-846D-3397FFA1B3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8A8E1-D2E8-4C8E-8ADE-8B9C05C58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4651" y="215900"/>
            <a:ext cx="2597149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71085" y="215900"/>
            <a:ext cx="7590367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EB61-D7AC-4379-A7C1-CC358714ED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86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18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F917-C446-42E1-8420-B7368B5384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8902-6458-44C3-8048-D95258C794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3C7C1-7C32-4B86-A831-8C2534241D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C073F-C436-4AA9-A3AB-60CA0D209E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1A6D-F5EA-435D-B882-9E62E57F5E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5414" y="872331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6C18-C8DA-4725-9B80-FF8879869A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F94F0-1C7D-4BA2-846D-3397FFA1B3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8A8E1-D2E8-4C8E-8ADE-8B9C05C58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4651" y="215900"/>
            <a:ext cx="2597149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71085" y="215900"/>
            <a:ext cx="7590367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EB61-D7AC-4379-A7C1-CC358714ED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BE24-3E43-49BA-BBD6-DE054B4DC4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5414" y="872331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6C18-C8DA-4725-9B80-FF8879869A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0D2C-B4EE-44C4-AEDA-038AE9FDAD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86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18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F917-C446-42E1-8420-B7368B5384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8902-6458-44C3-8048-D95258C794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3C7C1-7C32-4B86-A831-8C2534241D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C073F-C436-4AA9-A3AB-60CA0D209E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0D2C-B4EE-44C4-AEDA-038AE9FDAD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1A6D-F5EA-435D-B882-9E62E57F5E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F94F0-1C7D-4BA2-846D-3397FFA1B3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8A8E1-D2E8-4C8E-8ADE-8B9C05C58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4651" y="215900"/>
            <a:ext cx="2597149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71085" y="215900"/>
            <a:ext cx="7590367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EB61-D7AC-4379-A7C1-CC358714ED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BE24-3E43-49BA-BBD6-DE054B4DC4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5414" y="872331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6C18-C8DA-4725-9B80-FF8879869A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0D2C-B4EE-44C4-AEDA-038AE9FDAD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86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18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F917-C446-42E1-8420-B7368B5384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8902-6458-44C3-8048-D95258C794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3C7C1-7C32-4B86-A831-8C2534241D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86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18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F917-C446-42E1-8420-B7368B5384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C073F-C436-4AA9-A3AB-60CA0D209E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1A6D-F5EA-435D-B882-9E62E57F5E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F94F0-1C7D-4BA2-846D-3397FFA1B3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8A8E1-D2E8-4C8E-8ADE-8B9C05C58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4651" y="215900"/>
            <a:ext cx="2597149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71085" y="215900"/>
            <a:ext cx="7590367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EB61-D7AC-4379-A7C1-CC358714ED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BE24-3E43-49BA-BBD6-DE054B4DC4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5414" y="872331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6C18-C8DA-4725-9B80-FF8879869A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0D2C-B4EE-44C4-AEDA-038AE9FDAD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86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18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F917-C446-42E1-8420-B7368B5384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8902-6458-44C3-8048-D95258C794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8902-6458-44C3-8048-D95258C794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3C7C1-7C32-4B86-A831-8C2534241D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C073F-C436-4AA9-A3AB-60CA0D209E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1A6D-F5EA-435D-B882-9E62E57F5E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F94F0-1C7D-4BA2-846D-3397FFA1B3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8A8E1-D2E8-4C8E-8ADE-8B9C05C58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4651" y="215900"/>
            <a:ext cx="2597149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71085" y="215900"/>
            <a:ext cx="7590367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EB61-D7AC-4379-A7C1-CC358714ED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BE24-3E43-49BA-BBD6-DE054B4DC4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5414" y="872331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6C18-C8DA-4725-9B80-FF8879869A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0D2C-B4EE-44C4-AEDA-038AE9FDAD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86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18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F917-C446-42E1-8420-B7368B5384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3C7C1-7C32-4B86-A831-8C2534241D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8902-6458-44C3-8048-D95258C794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3C7C1-7C32-4B86-A831-8C2534241D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C073F-C436-4AA9-A3AB-60CA0D209E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1A6D-F5EA-435D-B882-9E62E57F5E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F94F0-1C7D-4BA2-846D-3397FFA1B3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8A8E1-D2E8-4C8E-8ADE-8B9C05C58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4651" y="215900"/>
            <a:ext cx="2597149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71085" y="215900"/>
            <a:ext cx="7590367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EB61-D7AC-4379-A7C1-CC358714ED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BE24-3E43-49BA-BBD6-DE054B4DC4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5414" y="872331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6C18-C8DA-4725-9B80-FF8879869A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0D2C-B4EE-44C4-AEDA-038AE9FDAD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C073F-C436-4AA9-A3AB-60CA0D209E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86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18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F917-C446-42E1-8420-B7368B5384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8902-6458-44C3-8048-D95258C794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3C7C1-7C32-4B86-A831-8C2534241D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C073F-C436-4AA9-A3AB-60CA0D209E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1A6D-F5EA-435D-B882-9E62E57F5E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F94F0-1C7D-4BA2-846D-3397FFA1B3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8A8E1-D2E8-4C8E-8ADE-8B9C05C58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4651" y="215900"/>
            <a:ext cx="2597149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71085" y="215900"/>
            <a:ext cx="7590367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EB61-D7AC-4379-A7C1-CC358714ED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BE24-3E43-49BA-BBD6-DE054B4DC4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5414" y="872331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6C18-C8DA-4725-9B80-FF8879869A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1A6D-F5EA-435D-B882-9E62E57F5E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0D2C-B4EE-44C4-AEDA-038AE9FDAD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86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18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F917-C446-42E1-8420-B7368B5384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8902-6458-44C3-8048-D95258C794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3C7C1-7C32-4B86-A831-8C2534241D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C073F-C436-4AA9-A3AB-60CA0D209E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1A6D-F5EA-435D-B882-9E62E57F5E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F94F0-1C7D-4BA2-846D-3397FFA1B3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8A8E1-D2E8-4C8E-8ADE-8B9C05C58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4651" y="215900"/>
            <a:ext cx="2597149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71085" y="215900"/>
            <a:ext cx="7590367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EB61-D7AC-4379-A7C1-CC358714ED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BE24-3E43-49BA-BBD6-DE054B4DC4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F94F0-1C7D-4BA2-846D-3397FFA1B3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5414" y="872331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6C18-C8DA-4725-9B80-FF8879869A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0D2C-B4EE-44C4-AEDA-038AE9FDAD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86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81800" y="1508126"/>
            <a:ext cx="5080000" cy="451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F917-C446-42E1-8420-B7368B5384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540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F8902-6458-44C3-8048-D95258C794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3C7C1-7C32-4B86-A831-8C2534241D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C073F-C436-4AA9-A3AB-60CA0D209E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1A6D-F5EA-435D-B882-9E62E57F5E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F94F0-1C7D-4BA2-846D-3397FFA1B3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8A8E1-D2E8-4C8E-8ADE-8B9C05C58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64651" y="215900"/>
            <a:ext cx="2597149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71085" y="215900"/>
            <a:ext cx="7590367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EB61-D7AC-4379-A7C1-CC358714ED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471085" y="215901"/>
            <a:ext cx="10390716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8600" y="1508126"/>
            <a:ext cx="10363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07138"/>
            <a:ext cx="2540000" cy="474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kumimoji="0" sz="1400">
                <a:solidFill>
                  <a:srgbClr val="022EBA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CF4CEE9-C8EF-4CEC-BCB6-E77FF7CADB5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Rectangle 40"/>
          <p:cNvSpPr>
            <a:spLocks noChangeArrowheads="1"/>
          </p:cNvSpPr>
          <p:nvPr/>
        </p:nvSpPr>
        <p:spPr bwMode="ltGray">
          <a:xfrm>
            <a:off x="387351" y="133351"/>
            <a:ext cx="584200" cy="587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41"/>
          <p:cNvSpPr>
            <a:spLocks noChangeArrowheads="1"/>
          </p:cNvSpPr>
          <p:nvPr/>
        </p:nvSpPr>
        <p:spPr bwMode="ltGray">
          <a:xfrm>
            <a:off x="897467" y="133351"/>
            <a:ext cx="438151" cy="5873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42"/>
          <p:cNvSpPr>
            <a:spLocks noChangeArrowheads="1"/>
          </p:cNvSpPr>
          <p:nvPr userDrawn="1"/>
        </p:nvSpPr>
        <p:spPr bwMode="ltGray">
          <a:xfrm>
            <a:off x="552452" y="655638"/>
            <a:ext cx="563033" cy="587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43"/>
          <p:cNvSpPr>
            <a:spLocks noChangeArrowheads="1"/>
          </p:cNvSpPr>
          <p:nvPr/>
        </p:nvSpPr>
        <p:spPr bwMode="ltGray">
          <a:xfrm>
            <a:off x="1045633" y="655638"/>
            <a:ext cx="491067" cy="5873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44"/>
          <p:cNvSpPr>
            <a:spLocks noChangeArrowheads="1"/>
          </p:cNvSpPr>
          <p:nvPr/>
        </p:nvSpPr>
        <p:spPr bwMode="ltGray">
          <a:xfrm>
            <a:off x="0" y="565150"/>
            <a:ext cx="747184" cy="5222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4" name="Rectangle 45"/>
          <p:cNvSpPr>
            <a:spLocks noChangeArrowheads="1"/>
          </p:cNvSpPr>
          <p:nvPr/>
        </p:nvSpPr>
        <p:spPr bwMode="gray">
          <a:xfrm>
            <a:off x="711200" y="0"/>
            <a:ext cx="42333" cy="130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5" name="Rectangle 46"/>
          <p:cNvSpPr>
            <a:spLocks noChangeArrowheads="1"/>
          </p:cNvSpPr>
          <p:nvPr/>
        </p:nvSpPr>
        <p:spPr bwMode="gray">
          <a:xfrm>
            <a:off x="421218" y="977900"/>
            <a:ext cx="10968567" cy="396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6" name="Rectangle 48"/>
          <p:cNvSpPr>
            <a:spLocks noChangeAspect="1" noChangeArrowheads="1"/>
          </p:cNvSpPr>
          <p:nvPr/>
        </p:nvSpPr>
        <p:spPr bwMode="ltGray">
          <a:xfrm flipH="1">
            <a:off x="11116733" y="6348414"/>
            <a:ext cx="338667" cy="2825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7" name="Rectangle 49"/>
          <p:cNvSpPr>
            <a:spLocks noChangeAspect="1" noChangeArrowheads="1"/>
          </p:cNvSpPr>
          <p:nvPr/>
        </p:nvSpPr>
        <p:spPr bwMode="ltGray">
          <a:xfrm flipH="1">
            <a:off x="10864851" y="6348414"/>
            <a:ext cx="294216" cy="2825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8" name="Line 51"/>
          <p:cNvSpPr>
            <a:spLocks noChangeShapeType="1"/>
          </p:cNvSpPr>
          <p:nvPr/>
        </p:nvSpPr>
        <p:spPr bwMode="auto">
          <a:xfrm>
            <a:off x="7620000" y="647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39" name="Line 53"/>
          <p:cNvSpPr>
            <a:spLocks noChangeShapeType="1"/>
          </p:cNvSpPr>
          <p:nvPr/>
        </p:nvSpPr>
        <p:spPr bwMode="auto">
          <a:xfrm>
            <a:off x="11161184" y="6305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40" name="Rectangle 6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2" name="Rectangle 66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3" name="Rectangle 68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4" name="Rectangle 7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 advAuto="1000">
        <p:tmplLst>
          <p:tmpl lvl="1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471085" y="215901"/>
            <a:ext cx="10390716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8600" y="1508126"/>
            <a:ext cx="10363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07138"/>
            <a:ext cx="2540000" cy="474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kumimoji="0" sz="1400">
                <a:solidFill>
                  <a:srgbClr val="022EBA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CF4CEE9-C8EF-4CEC-BCB6-E77FF7CADB5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Rectangle 40"/>
          <p:cNvSpPr>
            <a:spLocks noChangeArrowheads="1"/>
          </p:cNvSpPr>
          <p:nvPr/>
        </p:nvSpPr>
        <p:spPr bwMode="ltGray">
          <a:xfrm>
            <a:off x="387351" y="133351"/>
            <a:ext cx="584200" cy="587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41"/>
          <p:cNvSpPr>
            <a:spLocks noChangeArrowheads="1"/>
          </p:cNvSpPr>
          <p:nvPr/>
        </p:nvSpPr>
        <p:spPr bwMode="ltGray">
          <a:xfrm>
            <a:off x="897467" y="133351"/>
            <a:ext cx="438151" cy="5873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42"/>
          <p:cNvSpPr>
            <a:spLocks noChangeArrowheads="1"/>
          </p:cNvSpPr>
          <p:nvPr userDrawn="1"/>
        </p:nvSpPr>
        <p:spPr bwMode="ltGray">
          <a:xfrm>
            <a:off x="552452" y="655638"/>
            <a:ext cx="563033" cy="587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43"/>
          <p:cNvSpPr>
            <a:spLocks noChangeArrowheads="1"/>
          </p:cNvSpPr>
          <p:nvPr/>
        </p:nvSpPr>
        <p:spPr bwMode="ltGray">
          <a:xfrm>
            <a:off x="1045633" y="655638"/>
            <a:ext cx="491067" cy="5873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44"/>
          <p:cNvSpPr>
            <a:spLocks noChangeArrowheads="1"/>
          </p:cNvSpPr>
          <p:nvPr/>
        </p:nvSpPr>
        <p:spPr bwMode="ltGray">
          <a:xfrm>
            <a:off x="0" y="565150"/>
            <a:ext cx="747184" cy="5222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4" name="Rectangle 45"/>
          <p:cNvSpPr>
            <a:spLocks noChangeArrowheads="1"/>
          </p:cNvSpPr>
          <p:nvPr/>
        </p:nvSpPr>
        <p:spPr bwMode="gray">
          <a:xfrm>
            <a:off x="711200" y="0"/>
            <a:ext cx="42333" cy="130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5" name="Rectangle 46"/>
          <p:cNvSpPr>
            <a:spLocks noChangeArrowheads="1"/>
          </p:cNvSpPr>
          <p:nvPr/>
        </p:nvSpPr>
        <p:spPr bwMode="gray">
          <a:xfrm>
            <a:off x="421218" y="977900"/>
            <a:ext cx="10968567" cy="396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6" name="Rectangle 48"/>
          <p:cNvSpPr>
            <a:spLocks noChangeAspect="1" noChangeArrowheads="1"/>
          </p:cNvSpPr>
          <p:nvPr/>
        </p:nvSpPr>
        <p:spPr bwMode="ltGray">
          <a:xfrm flipH="1">
            <a:off x="11116733" y="6348414"/>
            <a:ext cx="338667" cy="2825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7" name="Rectangle 49"/>
          <p:cNvSpPr>
            <a:spLocks noChangeAspect="1" noChangeArrowheads="1"/>
          </p:cNvSpPr>
          <p:nvPr/>
        </p:nvSpPr>
        <p:spPr bwMode="ltGray">
          <a:xfrm flipH="1">
            <a:off x="10864851" y="6348414"/>
            <a:ext cx="294216" cy="2825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8" name="Line 51"/>
          <p:cNvSpPr>
            <a:spLocks noChangeShapeType="1"/>
          </p:cNvSpPr>
          <p:nvPr/>
        </p:nvSpPr>
        <p:spPr bwMode="auto">
          <a:xfrm>
            <a:off x="7620000" y="647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39" name="Line 53"/>
          <p:cNvSpPr>
            <a:spLocks noChangeShapeType="1"/>
          </p:cNvSpPr>
          <p:nvPr/>
        </p:nvSpPr>
        <p:spPr bwMode="auto">
          <a:xfrm>
            <a:off x="11161184" y="6305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40" name="Rectangle 6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2" name="Rectangle 66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3" name="Rectangle 68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4" name="Rectangle 7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 advAuto="1000">
        <p:tmplLst>
          <p:tmpl lvl="1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471085" y="215901"/>
            <a:ext cx="10390716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8600" y="1508126"/>
            <a:ext cx="10363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07138"/>
            <a:ext cx="2540000" cy="474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kumimoji="0" sz="1400">
                <a:solidFill>
                  <a:srgbClr val="022EBA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CF4CEE9-C8EF-4CEC-BCB6-E77FF7CADB5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Rectangle 40"/>
          <p:cNvSpPr>
            <a:spLocks noChangeArrowheads="1"/>
          </p:cNvSpPr>
          <p:nvPr/>
        </p:nvSpPr>
        <p:spPr bwMode="ltGray">
          <a:xfrm>
            <a:off x="387351" y="133351"/>
            <a:ext cx="584200" cy="587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41"/>
          <p:cNvSpPr>
            <a:spLocks noChangeArrowheads="1"/>
          </p:cNvSpPr>
          <p:nvPr/>
        </p:nvSpPr>
        <p:spPr bwMode="ltGray">
          <a:xfrm>
            <a:off x="897467" y="133351"/>
            <a:ext cx="438151" cy="5873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42"/>
          <p:cNvSpPr>
            <a:spLocks noChangeArrowheads="1"/>
          </p:cNvSpPr>
          <p:nvPr userDrawn="1"/>
        </p:nvSpPr>
        <p:spPr bwMode="ltGray">
          <a:xfrm>
            <a:off x="552452" y="655638"/>
            <a:ext cx="563033" cy="587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43"/>
          <p:cNvSpPr>
            <a:spLocks noChangeArrowheads="1"/>
          </p:cNvSpPr>
          <p:nvPr/>
        </p:nvSpPr>
        <p:spPr bwMode="ltGray">
          <a:xfrm>
            <a:off x="1045633" y="655638"/>
            <a:ext cx="491067" cy="5873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44"/>
          <p:cNvSpPr>
            <a:spLocks noChangeArrowheads="1"/>
          </p:cNvSpPr>
          <p:nvPr/>
        </p:nvSpPr>
        <p:spPr bwMode="ltGray">
          <a:xfrm>
            <a:off x="0" y="565150"/>
            <a:ext cx="747184" cy="5222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4" name="Rectangle 45"/>
          <p:cNvSpPr>
            <a:spLocks noChangeArrowheads="1"/>
          </p:cNvSpPr>
          <p:nvPr/>
        </p:nvSpPr>
        <p:spPr bwMode="gray">
          <a:xfrm>
            <a:off x="711200" y="0"/>
            <a:ext cx="42333" cy="130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5" name="Rectangle 46"/>
          <p:cNvSpPr>
            <a:spLocks noChangeArrowheads="1"/>
          </p:cNvSpPr>
          <p:nvPr/>
        </p:nvSpPr>
        <p:spPr bwMode="gray">
          <a:xfrm>
            <a:off x="421218" y="977900"/>
            <a:ext cx="10968567" cy="396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6" name="Rectangle 48"/>
          <p:cNvSpPr>
            <a:spLocks noChangeAspect="1" noChangeArrowheads="1"/>
          </p:cNvSpPr>
          <p:nvPr/>
        </p:nvSpPr>
        <p:spPr bwMode="ltGray">
          <a:xfrm flipH="1">
            <a:off x="11116733" y="6348414"/>
            <a:ext cx="338667" cy="2825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7" name="Rectangle 49"/>
          <p:cNvSpPr>
            <a:spLocks noChangeAspect="1" noChangeArrowheads="1"/>
          </p:cNvSpPr>
          <p:nvPr/>
        </p:nvSpPr>
        <p:spPr bwMode="ltGray">
          <a:xfrm flipH="1">
            <a:off x="10864851" y="6348414"/>
            <a:ext cx="294216" cy="2825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8" name="Line 51"/>
          <p:cNvSpPr>
            <a:spLocks noChangeShapeType="1"/>
          </p:cNvSpPr>
          <p:nvPr/>
        </p:nvSpPr>
        <p:spPr bwMode="auto">
          <a:xfrm>
            <a:off x="7620000" y="647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39" name="Line 53"/>
          <p:cNvSpPr>
            <a:spLocks noChangeShapeType="1"/>
          </p:cNvSpPr>
          <p:nvPr/>
        </p:nvSpPr>
        <p:spPr bwMode="auto">
          <a:xfrm>
            <a:off x="11161184" y="6305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40" name="Rectangle 6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2" name="Rectangle 66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3" name="Rectangle 68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4" name="Rectangle 7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 advAuto="1000">
        <p:tmplLst>
          <p:tmpl lvl="1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471085" y="215901"/>
            <a:ext cx="10390716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8600" y="1508126"/>
            <a:ext cx="10363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07138"/>
            <a:ext cx="2540000" cy="474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kumimoji="0" sz="1400">
                <a:solidFill>
                  <a:srgbClr val="022EBA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CF4CEE9-C8EF-4CEC-BCB6-E77FF7CADB5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Rectangle 40"/>
          <p:cNvSpPr>
            <a:spLocks noChangeArrowheads="1"/>
          </p:cNvSpPr>
          <p:nvPr/>
        </p:nvSpPr>
        <p:spPr bwMode="ltGray">
          <a:xfrm>
            <a:off x="387351" y="133351"/>
            <a:ext cx="584200" cy="587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41"/>
          <p:cNvSpPr>
            <a:spLocks noChangeArrowheads="1"/>
          </p:cNvSpPr>
          <p:nvPr/>
        </p:nvSpPr>
        <p:spPr bwMode="ltGray">
          <a:xfrm>
            <a:off x="897467" y="133351"/>
            <a:ext cx="438151" cy="5873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42"/>
          <p:cNvSpPr>
            <a:spLocks noChangeArrowheads="1"/>
          </p:cNvSpPr>
          <p:nvPr userDrawn="1"/>
        </p:nvSpPr>
        <p:spPr bwMode="ltGray">
          <a:xfrm>
            <a:off x="552452" y="655638"/>
            <a:ext cx="563033" cy="587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43"/>
          <p:cNvSpPr>
            <a:spLocks noChangeArrowheads="1"/>
          </p:cNvSpPr>
          <p:nvPr/>
        </p:nvSpPr>
        <p:spPr bwMode="ltGray">
          <a:xfrm>
            <a:off x="1045633" y="655638"/>
            <a:ext cx="491067" cy="5873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44"/>
          <p:cNvSpPr>
            <a:spLocks noChangeArrowheads="1"/>
          </p:cNvSpPr>
          <p:nvPr/>
        </p:nvSpPr>
        <p:spPr bwMode="ltGray">
          <a:xfrm>
            <a:off x="0" y="565150"/>
            <a:ext cx="747184" cy="5222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4" name="Rectangle 45"/>
          <p:cNvSpPr>
            <a:spLocks noChangeArrowheads="1"/>
          </p:cNvSpPr>
          <p:nvPr/>
        </p:nvSpPr>
        <p:spPr bwMode="gray">
          <a:xfrm>
            <a:off x="711200" y="0"/>
            <a:ext cx="42333" cy="130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5" name="Rectangle 46"/>
          <p:cNvSpPr>
            <a:spLocks noChangeArrowheads="1"/>
          </p:cNvSpPr>
          <p:nvPr/>
        </p:nvSpPr>
        <p:spPr bwMode="gray">
          <a:xfrm>
            <a:off x="421218" y="977900"/>
            <a:ext cx="10968567" cy="396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6" name="Rectangle 48"/>
          <p:cNvSpPr>
            <a:spLocks noChangeAspect="1" noChangeArrowheads="1"/>
          </p:cNvSpPr>
          <p:nvPr/>
        </p:nvSpPr>
        <p:spPr bwMode="ltGray">
          <a:xfrm flipH="1">
            <a:off x="11116733" y="6348414"/>
            <a:ext cx="338667" cy="2825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7" name="Rectangle 49"/>
          <p:cNvSpPr>
            <a:spLocks noChangeAspect="1" noChangeArrowheads="1"/>
          </p:cNvSpPr>
          <p:nvPr/>
        </p:nvSpPr>
        <p:spPr bwMode="ltGray">
          <a:xfrm flipH="1">
            <a:off x="10864851" y="6348414"/>
            <a:ext cx="294216" cy="2825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8" name="Line 51"/>
          <p:cNvSpPr>
            <a:spLocks noChangeShapeType="1"/>
          </p:cNvSpPr>
          <p:nvPr/>
        </p:nvSpPr>
        <p:spPr bwMode="auto">
          <a:xfrm>
            <a:off x="7620000" y="647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39" name="Line 53"/>
          <p:cNvSpPr>
            <a:spLocks noChangeShapeType="1"/>
          </p:cNvSpPr>
          <p:nvPr/>
        </p:nvSpPr>
        <p:spPr bwMode="auto">
          <a:xfrm>
            <a:off x="11161184" y="6305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40" name="Rectangle 6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2" name="Rectangle 66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3" name="Rectangle 68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4" name="Rectangle 7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 advAuto="1000">
        <p:tmplLst>
          <p:tmpl lvl="1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471085" y="215901"/>
            <a:ext cx="10390716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8600" y="1508126"/>
            <a:ext cx="10363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07138"/>
            <a:ext cx="2540000" cy="474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kumimoji="0" sz="1400">
                <a:solidFill>
                  <a:srgbClr val="022EBA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CF4CEE9-C8EF-4CEC-BCB6-E77FF7CADB5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Rectangle 40"/>
          <p:cNvSpPr>
            <a:spLocks noChangeArrowheads="1"/>
          </p:cNvSpPr>
          <p:nvPr/>
        </p:nvSpPr>
        <p:spPr bwMode="ltGray">
          <a:xfrm>
            <a:off x="387351" y="133351"/>
            <a:ext cx="584200" cy="587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41"/>
          <p:cNvSpPr>
            <a:spLocks noChangeArrowheads="1"/>
          </p:cNvSpPr>
          <p:nvPr/>
        </p:nvSpPr>
        <p:spPr bwMode="ltGray">
          <a:xfrm>
            <a:off x="897467" y="133351"/>
            <a:ext cx="438151" cy="5873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42"/>
          <p:cNvSpPr>
            <a:spLocks noChangeArrowheads="1"/>
          </p:cNvSpPr>
          <p:nvPr userDrawn="1"/>
        </p:nvSpPr>
        <p:spPr bwMode="ltGray">
          <a:xfrm>
            <a:off x="552452" y="655638"/>
            <a:ext cx="563033" cy="587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43"/>
          <p:cNvSpPr>
            <a:spLocks noChangeArrowheads="1"/>
          </p:cNvSpPr>
          <p:nvPr/>
        </p:nvSpPr>
        <p:spPr bwMode="ltGray">
          <a:xfrm>
            <a:off x="1045633" y="655638"/>
            <a:ext cx="491067" cy="5873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44"/>
          <p:cNvSpPr>
            <a:spLocks noChangeArrowheads="1"/>
          </p:cNvSpPr>
          <p:nvPr/>
        </p:nvSpPr>
        <p:spPr bwMode="ltGray">
          <a:xfrm>
            <a:off x="0" y="565150"/>
            <a:ext cx="747184" cy="5222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4" name="Rectangle 45"/>
          <p:cNvSpPr>
            <a:spLocks noChangeArrowheads="1"/>
          </p:cNvSpPr>
          <p:nvPr/>
        </p:nvSpPr>
        <p:spPr bwMode="gray">
          <a:xfrm>
            <a:off x="711200" y="0"/>
            <a:ext cx="42333" cy="130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5" name="Rectangle 46"/>
          <p:cNvSpPr>
            <a:spLocks noChangeArrowheads="1"/>
          </p:cNvSpPr>
          <p:nvPr/>
        </p:nvSpPr>
        <p:spPr bwMode="gray">
          <a:xfrm>
            <a:off x="421218" y="977900"/>
            <a:ext cx="10968567" cy="396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6" name="Rectangle 48"/>
          <p:cNvSpPr>
            <a:spLocks noChangeAspect="1" noChangeArrowheads="1"/>
          </p:cNvSpPr>
          <p:nvPr/>
        </p:nvSpPr>
        <p:spPr bwMode="ltGray">
          <a:xfrm flipH="1">
            <a:off x="11116733" y="6348414"/>
            <a:ext cx="338667" cy="2825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7" name="Rectangle 49"/>
          <p:cNvSpPr>
            <a:spLocks noChangeAspect="1" noChangeArrowheads="1"/>
          </p:cNvSpPr>
          <p:nvPr/>
        </p:nvSpPr>
        <p:spPr bwMode="ltGray">
          <a:xfrm flipH="1">
            <a:off x="10864851" y="6348414"/>
            <a:ext cx="294216" cy="2825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8" name="Line 51"/>
          <p:cNvSpPr>
            <a:spLocks noChangeShapeType="1"/>
          </p:cNvSpPr>
          <p:nvPr/>
        </p:nvSpPr>
        <p:spPr bwMode="auto">
          <a:xfrm>
            <a:off x="7620000" y="647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39" name="Line 53"/>
          <p:cNvSpPr>
            <a:spLocks noChangeShapeType="1"/>
          </p:cNvSpPr>
          <p:nvPr/>
        </p:nvSpPr>
        <p:spPr bwMode="auto">
          <a:xfrm>
            <a:off x="11161184" y="6305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40" name="Rectangle 6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2" name="Rectangle 66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3" name="Rectangle 68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4" name="Rectangle 7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 advAuto="1000">
        <p:tmplLst>
          <p:tmpl lvl="1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471085" y="215901"/>
            <a:ext cx="10390716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8600" y="1508126"/>
            <a:ext cx="10363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07138"/>
            <a:ext cx="2540000" cy="474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kumimoji="0" sz="1400">
                <a:solidFill>
                  <a:srgbClr val="022EBA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CF4CEE9-C8EF-4CEC-BCB6-E77FF7CADB5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Rectangle 40"/>
          <p:cNvSpPr>
            <a:spLocks noChangeArrowheads="1"/>
          </p:cNvSpPr>
          <p:nvPr/>
        </p:nvSpPr>
        <p:spPr bwMode="ltGray">
          <a:xfrm>
            <a:off x="387351" y="133351"/>
            <a:ext cx="584200" cy="587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41"/>
          <p:cNvSpPr>
            <a:spLocks noChangeArrowheads="1"/>
          </p:cNvSpPr>
          <p:nvPr/>
        </p:nvSpPr>
        <p:spPr bwMode="ltGray">
          <a:xfrm>
            <a:off x="897467" y="133351"/>
            <a:ext cx="438151" cy="5873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42"/>
          <p:cNvSpPr>
            <a:spLocks noChangeArrowheads="1"/>
          </p:cNvSpPr>
          <p:nvPr userDrawn="1"/>
        </p:nvSpPr>
        <p:spPr bwMode="ltGray">
          <a:xfrm>
            <a:off x="552452" y="655638"/>
            <a:ext cx="563033" cy="587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43"/>
          <p:cNvSpPr>
            <a:spLocks noChangeArrowheads="1"/>
          </p:cNvSpPr>
          <p:nvPr/>
        </p:nvSpPr>
        <p:spPr bwMode="ltGray">
          <a:xfrm>
            <a:off x="1045633" y="655638"/>
            <a:ext cx="491067" cy="5873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44"/>
          <p:cNvSpPr>
            <a:spLocks noChangeArrowheads="1"/>
          </p:cNvSpPr>
          <p:nvPr/>
        </p:nvSpPr>
        <p:spPr bwMode="ltGray">
          <a:xfrm>
            <a:off x="0" y="565150"/>
            <a:ext cx="747184" cy="5222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4" name="Rectangle 45"/>
          <p:cNvSpPr>
            <a:spLocks noChangeArrowheads="1"/>
          </p:cNvSpPr>
          <p:nvPr/>
        </p:nvSpPr>
        <p:spPr bwMode="gray">
          <a:xfrm>
            <a:off x="711200" y="0"/>
            <a:ext cx="42333" cy="130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5" name="Rectangle 46"/>
          <p:cNvSpPr>
            <a:spLocks noChangeArrowheads="1"/>
          </p:cNvSpPr>
          <p:nvPr/>
        </p:nvSpPr>
        <p:spPr bwMode="gray">
          <a:xfrm>
            <a:off x="421218" y="977900"/>
            <a:ext cx="10968567" cy="396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6" name="Rectangle 48"/>
          <p:cNvSpPr>
            <a:spLocks noChangeAspect="1" noChangeArrowheads="1"/>
          </p:cNvSpPr>
          <p:nvPr/>
        </p:nvSpPr>
        <p:spPr bwMode="ltGray">
          <a:xfrm flipH="1">
            <a:off x="11116733" y="6348414"/>
            <a:ext cx="338667" cy="2825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7" name="Rectangle 49"/>
          <p:cNvSpPr>
            <a:spLocks noChangeAspect="1" noChangeArrowheads="1"/>
          </p:cNvSpPr>
          <p:nvPr/>
        </p:nvSpPr>
        <p:spPr bwMode="ltGray">
          <a:xfrm flipH="1">
            <a:off x="10864851" y="6348414"/>
            <a:ext cx="294216" cy="2825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8" name="Line 51"/>
          <p:cNvSpPr>
            <a:spLocks noChangeShapeType="1"/>
          </p:cNvSpPr>
          <p:nvPr/>
        </p:nvSpPr>
        <p:spPr bwMode="auto">
          <a:xfrm>
            <a:off x="7620000" y="647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39" name="Line 53"/>
          <p:cNvSpPr>
            <a:spLocks noChangeShapeType="1"/>
          </p:cNvSpPr>
          <p:nvPr/>
        </p:nvSpPr>
        <p:spPr bwMode="auto">
          <a:xfrm>
            <a:off x="11161184" y="6305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40" name="Rectangle 6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2" name="Rectangle 66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3" name="Rectangle 68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4" name="Rectangle 7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 advAuto="1000">
        <p:tmplLst>
          <p:tmpl lvl="1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471085" y="215901"/>
            <a:ext cx="10390716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8600" y="1508126"/>
            <a:ext cx="10363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07138"/>
            <a:ext cx="2540000" cy="474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kumimoji="0" sz="1400">
                <a:solidFill>
                  <a:srgbClr val="022EBA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CF4CEE9-C8EF-4CEC-BCB6-E77FF7CADB5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Rectangle 40"/>
          <p:cNvSpPr>
            <a:spLocks noChangeArrowheads="1"/>
          </p:cNvSpPr>
          <p:nvPr/>
        </p:nvSpPr>
        <p:spPr bwMode="ltGray">
          <a:xfrm>
            <a:off x="387351" y="133351"/>
            <a:ext cx="584200" cy="587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41"/>
          <p:cNvSpPr>
            <a:spLocks noChangeArrowheads="1"/>
          </p:cNvSpPr>
          <p:nvPr/>
        </p:nvSpPr>
        <p:spPr bwMode="ltGray">
          <a:xfrm>
            <a:off x="897467" y="133351"/>
            <a:ext cx="438151" cy="5873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42"/>
          <p:cNvSpPr>
            <a:spLocks noChangeArrowheads="1"/>
          </p:cNvSpPr>
          <p:nvPr userDrawn="1"/>
        </p:nvSpPr>
        <p:spPr bwMode="ltGray">
          <a:xfrm>
            <a:off x="552452" y="655638"/>
            <a:ext cx="563033" cy="587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43"/>
          <p:cNvSpPr>
            <a:spLocks noChangeArrowheads="1"/>
          </p:cNvSpPr>
          <p:nvPr/>
        </p:nvSpPr>
        <p:spPr bwMode="ltGray">
          <a:xfrm>
            <a:off x="1045633" y="655638"/>
            <a:ext cx="491067" cy="5873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44"/>
          <p:cNvSpPr>
            <a:spLocks noChangeArrowheads="1"/>
          </p:cNvSpPr>
          <p:nvPr/>
        </p:nvSpPr>
        <p:spPr bwMode="ltGray">
          <a:xfrm>
            <a:off x="0" y="565150"/>
            <a:ext cx="747184" cy="5222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4" name="Rectangle 45"/>
          <p:cNvSpPr>
            <a:spLocks noChangeArrowheads="1"/>
          </p:cNvSpPr>
          <p:nvPr/>
        </p:nvSpPr>
        <p:spPr bwMode="gray">
          <a:xfrm>
            <a:off x="711200" y="0"/>
            <a:ext cx="42333" cy="130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5" name="Rectangle 46"/>
          <p:cNvSpPr>
            <a:spLocks noChangeArrowheads="1"/>
          </p:cNvSpPr>
          <p:nvPr/>
        </p:nvSpPr>
        <p:spPr bwMode="gray">
          <a:xfrm>
            <a:off x="421218" y="977900"/>
            <a:ext cx="10968567" cy="396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6" name="Rectangle 48"/>
          <p:cNvSpPr>
            <a:spLocks noChangeAspect="1" noChangeArrowheads="1"/>
          </p:cNvSpPr>
          <p:nvPr/>
        </p:nvSpPr>
        <p:spPr bwMode="ltGray">
          <a:xfrm flipH="1">
            <a:off x="11116733" y="6348414"/>
            <a:ext cx="338667" cy="2825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7" name="Rectangle 49"/>
          <p:cNvSpPr>
            <a:spLocks noChangeAspect="1" noChangeArrowheads="1"/>
          </p:cNvSpPr>
          <p:nvPr/>
        </p:nvSpPr>
        <p:spPr bwMode="ltGray">
          <a:xfrm flipH="1">
            <a:off x="10864851" y="6348414"/>
            <a:ext cx="294216" cy="2825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8" name="Line 51"/>
          <p:cNvSpPr>
            <a:spLocks noChangeShapeType="1"/>
          </p:cNvSpPr>
          <p:nvPr/>
        </p:nvSpPr>
        <p:spPr bwMode="auto">
          <a:xfrm>
            <a:off x="7620000" y="647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39" name="Line 53"/>
          <p:cNvSpPr>
            <a:spLocks noChangeShapeType="1"/>
          </p:cNvSpPr>
          <p:nvPr/>
        </p:nvSpPr>
        <p:spPr bwMode="auto">
          <a:xfrm>
            <a:off x="11161184" y="6305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40" name="Rectangle 6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2" name="Rectangle 66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3" name="Rectangle 68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4" name="Rectangle 7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 advAuto="1000">
        <p:tmplLst>
          <p:tmpl lvl="1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471085" y="215901"/>
            <a:ext cx="10390716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8600" y="1508126"/>
            <a:ext cx="10363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07138"/>
            <a:ext cx="2540000" cy="474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kumimoji="0" sz="1400">
                <a:solidFill>
                  <a:srgbClr val="022EBA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CF4CEE9-C8EF-4CEC-BCB6-E77FF7CADB5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Rectangle 40"/>
          <p:cNvSpPr>
            <a:spLocks noChangeArrowheads="1"/>
          </p:cNvSpPr>
          <p:nvPr/>
        </p:nvSpPr>
        <p:spPr bwMode="ltGray">
          <a:xfrm>
            <a:off x="387351" y="133351"/>
            <a:ext cx="584200" cy="587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41"/>
          <p:cNvSpPr>
            <a:spLocks noChangeArrowheads="1"/>
          </p:cNvSpPr>
          <p:nvPr/>
        </p:nvSpPr>
        <p:spPr bwMode="ltGray">
          <a:xfrm>
            <a:off x="897467" y="133351"/>
            <a:ext cx="438151" cy="5873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42"/>
          <p:cNvSpPr>
            <a:spLocks noChangeArrowheads="1"/>
          </p:cNvSpPr>
          <p:nvPr userDrawn="1"/>
        </p:nvSpPr>
        <p:spPr bwMode="ltGray">
          <a:xfrm>
            <a:off x="552452" y="655638"/>
            <a:ext cx="563033" cy="587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43"/>
          <p:cNvSpPr>
            <a:spLocks noChangeArrowheads="1"/>
          </p:cNvSpPr>
          <p:nvPr/>
        </p:nvSpPr>
        <p:spPr bwMode="ltGray">
          <a:xfrm>
            <a:off x="1045633" y="655638"/>
            <a:ext cx="491067" cy="5873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44"/>
          <p:cNvSpPr>
            <a:spLocks noChangeArrowheads="1"/>
          </p:cNvSpPr>
          <p:nvPr/>
        </p:nvSpPr>
        <p:spPr bwMode="ltGray">
          <a:xfrm>
            <a:off x="0" y="565150"/>
            <a:ext cx="747184" cy="5222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4" name="Rectangle 45"/>
          <p:cNvSpPr>
            <a:spLocks noChangeArrowheads="1"/>
          </p:cNvSpPr>
          <p:nvPr/>
        </p:nvSpPr>
        <p:spPr bwMode="gray">
          <a:xfrm>
            <a:off x="711200" y="0"/>
            <a:ext cx="42333" cy="130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5" name="Rectangle 46"/>
          <p:cNvSpPr>
            <a:spLocks noChangeArrowheads="1"/>
          </p:cNvSpPr>
          <p:nvPr/>
        </p:nvSpPr>
        <p:spPr bwMode="gray">
          <a:xfrm>
            <a:off x="421218" y="977900"/>
            <a:ext cx="10968567" cy="396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6" name="Rectangle 48"/>
          <p:cNvSpPr>
            <a:spLocks noChangeAspect="1" noChangeArrowheads="1"/>
          </p:cNvSpPr>
          <p:nvPr/>
        </p:nvSpPr>
        <p:spPr bwMode="ltGray">
          <a:xfrm flipH="1">
            <a:off x="11116733" y="6348414"/>
            <a:ext cx="338667" cy="2825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7" name="Rectangle 49"/>
          <p:cNvSpPr>
            <a:spLocks noChangeAspect="1" noChangeArrowheads="1"/>
          </p:cNvSpPr>
          <p:nvPr/>
        </p:nvSpPr>
        <p:spPr bwMode="ltGray">
          <a:xfrm flipH="1">
            <a:off x="10864851" y="6348414"/>
            <a:ext cx="294216" cy="2825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8" name="Line 51"/>
          <p:cNvSpPr>
            <a:spLocks noChangeShapeType="1"/>
          </p:cNvSpPr>
          <p:nvPr/>
        </p:nvSpPr>
        <p:spPr bwMode="auto">
          <a:xfrm>
            <a:off x="7620000" y="647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39" name="Line 53"/>
          <p:cNvSpPr>
            <a:spLocks noChangeShapeType="1"/>
          </p:cNvSpPr>
          <p:nvPr/>
        </p:nvSpPr>
        <p:spPr bwMode="auto">
          <a:xfrm>
            <a:off x="11161184" y="6305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40" name="Rectangle 6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2" name="Rectangle 66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3" name="Rectangle 68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4" name="Rectangle 7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 advAuto="1000">
        <p:tmplLst>
          <p:tmpl lvl="1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471085" y="215901"/>
            <a:ext cx="10390716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8600" y="1508126"/>
            <a:ext cx="10363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07138"/>
            <a:ext cx="2540000" cy="474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kumimoji="0" sz="1400">
                <a:solidFill>
                  <a:srgbClr val="022EBA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CF4CEE9-C8EF-4CEC-BCB6-E77FF7CADB5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Rectangle 40"/>
          <p:cNvSpPr>
            <a:spLocks noChangeArrowheads="1"/>
          </p:cNvSpPr>
          <p:nvPr/>
        </p:nvSpPr>
        <p:spPr bwMode="ltGray">
          <a:xfrm>
            <a:off x="387351" y="133351"/>
            <a:ext cx="584200" cy="587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41"/>
          <p:cNvSpPr>
            <a:spLocks noChangeArrowheads="1"/>
          </p:cNvSpPr>
          <p:nvPr/>
        </p:nvSpPr>
        <p:spPr bwMode="ltGray">
          <a:xfrm>
            <a:off x="897467" y="133351"/>
            <a:ext cx="438151" cy="5873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42"/>
          <p:cNvSpPr>
            <a:spLocks noChangeArrowheads="1"/>
          </p:cNvSpPr>
          <p:nvPr userDrawn="1"/>
        </p:nvSpPr>
        <p:spPr bwMode="ltGray">
          <a:xfrm>
            <a:off x="552452" y="655638"/>
            <a:ext cx="563033" cy="587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43"/>
          <p:cNvSpPr>
            <a:spLocks noChangeArrowheads="1"/>
          </p:cNvSpPr>
          <p:nvPr/>
        </p:nvSpPr>
        <p:spPr bwMode="ltGray">
          <a:xfrm>
            <a:off x="1045633" y="655638"/>
            <a:ext cx="491067" cy="5873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44"/>
          <p:cNvSpPr>
            <a:spLocks noChangeArrowheads="1"/>
          </p:cNvSpPr>
          <p:nvPr/>
        </p:nvSpPr>
        <p:spPr bwMode="ltGray">
          <a:xfrm>
            <a:off x="0" y="565150"/>
            <a:ext cx="747184" cy="5222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4" name="Rectangle 45"/>
          <p:cNvSpPr>
            <a:spLocks noChangeArrowheads="1"/>
          </p:cNvSpPr>
          <p:nvPr/>
        </p:nvSpPr>
        <p:spPr bwMode="gray">
          <a:xfrm>
            <a:off x="711200" y="0"/>
            <a:ext cx="42333" cy="130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5" name="Rectangle 46"/>
          <p:cNvSpPr>
            <a:spLocks noChangeArrowheads="1"/>
          </p:cNvSpPr>
          <p:nvPr/>
        </p:nvSpPr>
        <p:spPr bwMode="gray">
          <a:xfrm>
            <a:off x="421218" y="977900"/>
            <a:ext cx="10968567" cy="396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6" name="Rectangle 48"/>
          <p:cNvSpPr>
            <a:spLocks noChangeAspect="1" noChangeArrowheads="1"/>
          </p:cNvSpPr>
          <p:nvPr/>
        </p:nvSpPr>
        <p:spPr bwMode="ltGray">
          <a:xfrm flipH="1">
            <a:off x="11116733" y="6348414"/>
            <a:ext cx="338667" cy="2825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7" name="Rectangle 49"/>
          <p:cNvSpPr>
            <a:spLocks noChangeAspect="1" noChangeArrowheads="1"/>
          </p:cNvSpPr>
          <p:nvPr/>
        </p:nvSpPr>
        <p:spPr bwMode="ltGray">
          <a:xfrm flipH="1">
            <a:off x="10864851" y="6348414"/>
            <a:ext cx="294216" cy="2825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8" name="Line 51"/>
          <p:cNvSpPr>
            <a:spLocks noChangeShapeType="1"/>
          </p:cNvSpPr>
          <p:nvPr/>
        </p:nvSpPr>
        <p:spPr bwMode="auto">
          <a:xfrm>
            <a:off x="7620000" y="647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39" name="Line 53"/>
          <p:cNvSpPr>
            <a:spLocks noChangeShapeType="1"/>
          </p:cNvSpPr>
          <p:nvPr/>
        </p:nvSpPr>
        <p:spPr bwMode="auto">
          <a:xfrm>
            <a:off x="11161184" y="6305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40" name="Rectangle 6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2" name="Rectangle 66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3" name="Rectangle 68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4" name="Rectangle 7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 advAuto="1000">
        <p:tmplLst>
          <p:tmpl lvl="1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471085" y="215901"/>
            <a:ext cx="10390716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8600" y="1508126"/>
            <a:ext cx="10363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07138"/>
            <a:ext cx="2540000" cy="474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kumimoji="0" sz="1400">
                <a:solidFill>
                  <a:srgbClr val="022EBA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CF4CEE9-C8EF-4CEC-BCB6-E77FF7CADB5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Rectangle 40"/>
          <p:cNvSpPr>
            <a:spLocks noChangeArrowheads="1"/>
          </p:cNvSpPr>
          <p:nvPr/>
        </p:nvSpPr>
        <p:spPr bwMode="ltGray">
          <a:xfrm>
            <a:off x="387351" y="133351"/>
            <a:ext cx="584200" cy="587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41"/>
          <p:cNvSpPr>
            <a:spLocks noChangeArrowheads="1"/>
          </p:cNvSpPr>
          <p:nvPr/>
        </p:nvSpPr>
        <p:spPr bwMode="ltGray">
          <a:xfrm>
            <a:off x="897467" y="133351"/>
            <a:ext cx="438151" cy="5873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42"/>
          <p:cNvSpPr>
            <a:spLocks noChangeArrowheads="1"/>
          </p:cNvSpPr>
          <p:nvPr userDrawn="1"/>
        </p:nvSpPr>
        <p:spPr bwMode="ltGray">
          <a:xfrm>
            <a:off x="552452" y="655638"/>
            <a:ext cx="563033" cy="587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43"/>
          <p:cNvSpPr>
            <a:spLocks noChangeArrowheads="1"/>
          </p:cNvSpPr>
          <p:nvPr/>
        </p:nvSpPr>
        <p:spPr bwMode="ltGray">
          <a:xfrm>
            <a:off x="1045633" y="655638"/>
            <a:ext cx="491067" cy="5873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44"/>
          <p:cNvSpPr>
            <a:spLocks noChangeArrowheads="1"/>
          </p:cNvSpPr>
          <p:nvPr/>
        </p:nvSpPr>
        <p:spPr bwMode="ltGray">
          <a:xfrm>
            <a:off x="0" y="565150"/>
            <a:ext cx="747184" cy="5222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4" name="Rectangle 45"/>
          <p:cNvSpPr>
            <a:spLocks noChangeArrowheads="1"/>
          </p:cNvSpPr>
          <p:nvPr/>
        </p:nvSpPr>
        <p:spPr bwMode="gray">
          <a:xfrm>
            <a:off x="711200" y="0"/>
            <a:ext cx="42333" cy="130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5" name="Rectangle 46"/>
          <p:cNvSpPr>
            <a:spLocks noChangeArrowheads="1"/>
          </p:cNvSpPr>
          <p:nvPr/>
        </p:nvSpPr>
        <p:spPr bwMode="gray">
          <a:xfrm>
            <a:off x="421218" y="977900"/>
            <a:ext cx="10968567" cy="396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6" name="Rectangle 48"/>
          <p:cNvSpPr>
            <a:spLocks noChangeAspect="1" noChangeArrowheads="1"/>
          </p:cNvSpPr>
          <p:nvPr/>
        </p:nvSpPr>
        <p:spPr bwMode="ltGray">
          <a:xfrm flipH="1">
            <a:off x="11116733" y="6348414"/>
            <a:ext cx="338667" cy="2825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7" name="Rectangle 49"/>
          <p:cNvSpPr>
            <a:spLocks noChangeAspect="1" noChangeArrowheads="1"/>
          </p:cNvSpPr>
          <p:nvPr/>
        </p:nvSpPr>
        <p:spPr bwMode="ltGray">
          <a:xfrm flipH="1">
            <a:off x="10864851" y="6348414"/>
            <a:ext cx="294216" cy="2825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8" name="Line 51"/>
          <p:cNvSpPr>
            <a:spLocks noChangeShapeType="1"/>
          </p:cNvSpPr>
          <p:nvPr/>
        </p:nvSpPr>
        <p:spPr bwMode="auto">
          <a:xfrm>
            <a:off x="7620000" y="647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39" name="Line 53"/>
          <p:cNvSpPr>
            <a:spLocks noChangeShapeType="1"/>
          </p:cNvSpPr>
          <p:nvPr/>
        </p:nvSpPr>
        <p:spPr bwMode="auto">
          <a:xfrm>
            <a:off x="11161184" y="6305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40" name="Rectangle 6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2" name="Rectangle 66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3" name="Rectangle 68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4" name="Rectangle 7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 advAuto="1000">
        <p:tmplLst>
          <p:tmpl lvl="1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471085" y="215901"/>
            <a:ext cx="10390716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8600" y="1508126"/>
            <a:ext cx="10363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07138"/>
            <a:ext cx="2540000" cy="474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kumimoji="0" sz="1400">
                <a:solidFill>
                  <a:srgbClr val="022EBA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CF4CEE9-C8EF-4CEC-BCB6-E77FF7CADB5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Rectangle 40"/>
          <p:cNvSpPr>
            <a:spLocks noChangeArrowheads="1"/>
          </p:cNvSpPr>
          <p:nvPr/>
        </p:nvSpPr>
        <p:spPr bwMode="ltGray">
          <a:xfrm>
            <a:off x="387351" y="133351"/>
            <a:ext cx="584200" cy="587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41"/>
          <p:cNvSpPr>
            <a:spLocks noChangeArrowheads="1"/>
          </p:cNvSpPr>
          <p:nvPr/>
        </p:nvSpPr>
        <p:spPr bwMode="ltGray">
          <a:xfrm>
            <a:off x="897467" y="133351"/>
            <a:ext cx="438151" cy="5873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42"/>
          <p:cNvSpPr>
            <a:spLocks noChangeArrowheads="1"/>
          </p:cNvSpPr>
          <p:nvPr userDrawn="1"/>
        </p:nvSpPr>
        <p:spPr bwMode="ltGray">
          <a:xfrm>
            <a:off x="552452" y="655638"/>
            <a:ext cx="563033" cy="587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43"/>
          <p:cNvSpPr>
            <a:spLocks noChangeArrowheads="1"/>
          </p:cNvSpPr>
          <p:nvPr/>
        </p:nvSpPr>
        <p:spPr bwMode="ltGray">
          <a:xfrm>
            <a:off x="1045633" y="655638"/>
            <a:ext cx="491067" cy="5873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44"/>
          <p:cNvSpPr>
            <a:spLocks noChangeArrowheads="1"/>
          </p:cNvSpPr>
          <p:nvPr/>
        </p:nvSpPr>
        <p:spPr bwMode="ltGray">
          <a:xfrm>
            <a:off x="0" y="565150"/>
            <a:ext cx="747184" cy="5222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4" name="Rectangle 45"/>
          <p:cNvSpPr>
            <a:spLocks noChangeArrowheads="1"/>
          </p:cNvSpPr>
          <p:nvPr/>
        </p:nvSpPr>
        <p:spPr bwMode="gray">
          <a:xfrm>
            <a:off x="711200" y="0"/>
            <a:ext cx="42333" cy="130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5" name="Rectangle 46"/>
          <p:cNvSpPr>
            <a:spLocks noChangeArrowheads="1"/>
          </p:cNvSpPr>
          <p:nvPr/>
        </p:nvSpPr>
        <p:spPr bwMode="gray">
          <a:xfrm>
            <a:off x="421218" y="977900"/>
            <a:ext cx="10968567" cy="396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6" name="Rectangle 48"/>
          <p:cNvSpPr>
            <a:spLocks noChangeAspect="1" noChangeArrowheads="1"/>
          </p:cNvSpPr>
          <p:nvPr/>
        </p:nvSpPr>
        <p:spPr bwMode="ltGray">
          <a:xfrm flipH="1">
            <a:off x="11116733" y="6348414"/>
            <a:ext cx="338667" cy="2825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7" name="Rectangle 49"/>
          <p:cNvSpPr>
            <a:spLocks noChangeAspect="1" noChangeArrowheads="1"/>
          </p:cNvSpPr>
          <p:nvPr/>
        </p:nvSpPr>
        <p:spPr bwMode="ltGray">
          <a:xfrm flipH="1">
            <a:off x="10864851" y="6348414"/>
            <a:ext cx="294216" cy="2825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8" name="Line 51"/>
          <p:cNvSpPr>
            <a:spLocks noChangeShapeType="1"/>
          </p:cNvSpPr>
          <p:nvPr/>
        </p:nvSpPr>
        <p:spPr bwMode="auto">
          <a:xfrm>
            <a:off x="7620000" y="647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39" name="Line 53"/>
          <p:cNvSpPr>
            <a:spLocks noChangeShapeType="1"/>
          </p:cNvSpPr>
          <p:nvPr/>
        </p:nvSpPr>
        <p:spPr bwMode="auto">
          <a:xfrm>
            <a:off x="11161184" y="6305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40" name="Rectangle 6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2" name="Rectangle 66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3" name="Rectangle 68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4" name="Rectangle 7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 advAuto="1000">
        <p:tmplLst>
          <p:tmpl lvl="1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471085" y="215901"/>
            <a:ext cx="10390716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8600" y="1508126"/>
            <a:ext cx="10363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07138"/>
            <a:ext cx="2540000" cy="474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kumimoji="0" sz="1400">
                <a:solidFill>
                  <a:srgbClr val="022EBA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CF4CEE9-C8EF-4CEC-BCB6-E77FF7CADB5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Rectangle 40"/>
          <p:cNvSpPr>
            <a:spLocks noChangeArrowheads="1"/>
          </p:cNvSpPr>
          <p:nvPr/>
        </p:nvSpPr>
        <p:spPr bwMode="ltGray">
          <a:xfrm>
            <a:off x="387351" y="133351"/>
            <a:ext cx="584200" cy="587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41"/>
          <p:cNvSpPr>
            <a:spLocks noChangeArrowheads="1"/>
          </p:cNvSpPr>
          <p:nvPr/>
        </p:nvSpPr>
        <p:spPr bwMode="ltGray">
          <a:xfrm>
            <a:off x="897467" y="133351"/>
            <a:ext cx="438151" cy="5873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42"/>
          <p:cNvSpPr>
            <a:spLocks noChangeArrowheads="1"/>
          </p:cNvSpPr>
          <p:nvPr userDrawn="1"/>
        </p:nvSpPr>
        <p:spPr bwMode="ltGray">
          <a:xfrm>
            <a:off x="552452" y="655638"/>
            <a:ext cx="563033" cy="587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43"/>
          <p:cNvSpPr>
            <a:spLocks noChangeArrowheads="1"/>
          </p:cNvSpPr>
          <p:nvPr/>
        </p:nvSpPr>
        <p:spPr bwMode="ltGray">
          <a:xfrm>
            <a:off x="1045633" y="655638"/>
            <a:ext cx="491067" cy="5873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44"/>
          <p:cNvSpPr>
            <a:spLocks noChangeArrowheads="1"/>
          </p:cNvSpPr>
          <p:nvPr/>
        </p:nvSpPr>
        <p:spPr bwMode="ltGray">
          <a:xfrm>
            <a:off x="0" y="565150"/>
            <a:ext cx="747184" cy="5222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4" name="Rectangle 45"/>
          <p:cNvSpPr>
            <a:spLocks noChangeArrowheads="1"/>
          </p:cNvSpPr>
          <p:nvPr/>
        </p:nvSpPr>
        <p:spPr bwMode="gray">
          <a:xfrm>
            <a:off x="711200" y="0"/>
            <a:ext cx="42333" cy="130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5" name="Rectangle 46"/>
          <p:cNvSpPr>
            <a:spLocks noChangeArrowheads="1"/>
          </p:cNvSpPr>
          <p:nvPr/>
        </p:nvSpPr>
        <p:spPr bwMode="gray">
          <a:xfrm>
            <a:off x="421218" y="977900"/>
            <a:ext cx="10968567" cy="396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6" name="Rectangle 48"/>
          <p:cNvSpPr>
            <a:spLocks noChangeAspect="1" noChangeArrowheads="1"/>
          </p:cNvSpPr>
          <p:nvPr/>
        </p:nvSpPr>
        <p:spPr bwMode="ltGray">
          <a:xfrm flipH="1">
            <a:off x="11116733" y="6348414"/>
            <a:ext cx="338667" cy="2825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7" name="Rectangle 49"/>
          <p:cNvSpPr>
            <a:spLocks noChangeAspect="1" noChangeArrowheads="1"/>
          </p:cNvSpPr>
          <p:nvPr/>
        </p:nvSpPr>
        <p:spPr bwMode="ltGray">
          <a:xfrm flipH="1">
            <a:off x="10864851" y="6348414"/>
            <a:ext cx="294216" cy="2825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8" name="Line 51"/>
          <p:cNvSpPr>
            <a:spLocks noChangeShapeType="1"/>
          </p:cNvSpPr>
          <p:nvPr/>
        </p:nvSpPr>
        <p:spPr bwMode="auto">
          <a:xfrm>
            <a:off x="7620000" y="647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39" name="Line 53"/>
          <p:cNvSpPr>
            <a:spLocks noChangeShapeType="1"/>
          </p:cNvSpPr>
          <p:nvPr/>
        </p:nvSpPr>
        <p:spPr bwMode="auto">
          <a:xfrm>
            <a:off x="11161184" y="6305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40" name="Rectangle 6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2" name="Rectangle 66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3" name="Rectangle 68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4" name="Rectangle 7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 advAuto="1000">
        <p:tmplLst>
          <p:tmpl lvl="1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471085" y="215901"/>
            <a:ext cx="10390716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8600" y="1508126"/>
            <a:ext cx="10363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307138"/>
            <a:ext cx="2540000" cy="474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kumimoji="0" sz="1400">
                <a:solidFill>
                  <a:srgbClr val="022EBA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CF4CEE9-C8EF-4CEC-BCB6-E77FF7CADB5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Rectangle 40"/>
          <p:cNvSpPr>
            <a:spLocks noChangeArrowheads="1"/>
          </p:cNvSpPr>
          <p:nvPr/>
        </p:nvSpPr>
        <p:spPr bwMode="ltGray">
          <a:xfrm>
            <a:off x="387351" y="133351"/>
            <a:ext cx="584200" cy="587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41"/>
          <p:cNvSpPr>
            <a:spLocks noChangeArrowheads="1"/>
          </p:cNvSpPr>
          <p:nvPr/>
        </p:nvSpPr>
        <p:spPr bwMode="ltGray">
          <a:xfrm>
            <a:off x="897467" y="133351"/>
            <a:ext cx="438151" cy="5873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42"/>
          <p:cNvSpPr>
            <a:spLocks noChangeArrowheads="1"/>
          </p:cNvSpPr>
          <p:nvPr userDrawn="1"/>
        </p:nvSpPr>
        <p:spPr bwMode="ltGray">
          <a:xfrm>
            <a:off x="552452" y="655638"/>
            <a:ext cx="563033" cy="587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43"/>
          <p:cNvSpPr>
            <a:spLocks noChangeArrowheads="1"/>
          </p:cNvSpPr>
          <p:nvPr/>
        </p:nvSpPr>
        <p:spPr bwMode="ltGray">
          <a:xfrm>
            <a:off x="1045633" y="655638"/>
            <a:ext cx="491067" cy="5873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44"/>
          <p:cNvSpPr>
            <a:spLocks noChangeArrowheads="1"/>
          </p:cNvSpPr>
          <p:nvPr/>
        </p:nvSpPr>
        <p:spPr bwMode="ltGray">
          <a:xfrm>
            <a:off x="0" y="565150"/>
            <a:ext cx="747184" cy="5222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4" name="Rectangle 45"/>
          <p:cNvSpPr>
            <a:spLocks noChangeArrowheads="1"/>
          </p:cNvSpPr>
          <p:nvPr/>
        </p:nvSpPr>
        <p:spPr bwMode="gray">
          <a:xfrm>
            <a:off x="711200" y="0"/>
            <a:ext cx="42333" cy="130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5" name="Rectangle 46"/>
          <p:cNvSpPr>
            <a:spLocks noChangeArrowheads="1"/>
          </p:cNvSpPr>
          <p:nvPr/>
        </p:nvSpPr>
        <p:spPr bwMode="gray">
          <a:xfrm>
            <a:off x="421218" y="977900"/>
            <a:ext cx="10968567" cy="396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6" name="Rectangle 48"/>
          <p:cNvSpPr>
            <a:spLocks noChangeAspect="1" noChangeArrowheads="1"/>
          </p:cNvSpPr>
          <p:nvPr/>
        </p:nvSpPr>
        <p:spPr bwMode="ltGray">
          <a:xfrm flipH="1">
            <a:off x="11116733" y="6348414"/>
            <a:ext cx="338667" cy="2825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7" name="Rectangle 49"/>
          <p:cNvSpPr>
            <a:spLocks noChangeAspect="1" noChangeArrowheads="1"/>
          </p:cNvSpPr>
          <p:nvPr/>
        </p:nvSpPr>
        <p:spPr bwMode="ltGray">
          <a:xfrm flipH="1">
            <a:off x="10864851" y="6348414"/>
            <a:ext cx="294216" cy="28257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8" name="Line 51"/>
          <p:cNvSpPr>
            <a:spLocks noChangeShapeType="1"/>
          </p:cNvSpPr>
          <p:nvPr/>
        </p:nvSpPr>
        <p:spPr bwMode="auto">
          <a:xfrm>
            <a:off x="7620000" y="647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39" name="Line 53"/>
          <p:cNvSpPr>
            <a:spLocks noChangeShapeType="1"/>
          </p:cNvSpPr>
          <p:nvPr/>
        </p:nvSpPr>
        <p:spPr bwMode="auto">
          <a:xfrm>
            <a:off x="11161184" y="6305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sz="1800"/>
          </a:p>
        </p:txBody>
      </p:sp>
      <p:sp>
        <p:nvSpPr>
          <p:cNvPr id="1040" name="Rectangle 6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1" name="Rectangle 64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2" name="Rectangle 66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3" name="Rectangle 68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44" name="Rectangle 72"/>
          <p:cNvSpPr>
            <a:spLocks noChangeArrowheads="1"/>
          </p:cNvSpPr>
          <p:nvPr/>
        </p:nvSpPr>
        <p:spPr bwMode="auto">
          <a:xfrm>
            <a:off x="2057400" y="-1066800"/>
            <a:ext cx="12192000" cy="387730"/>
          </a:xfrm>
          <a:prstGeom prst="rect">
            <a:avLst/>
          </a:prstGeom>
          <a:noFill/>
          <a:ln>
            <a:noFill/>
          </a:ln>
        </p:spPr>
        <p:txBody>
          <a:bodyPr lIns="91372" tIns="45686" rIns="91372" bIns="45686">
            <a:spAutoFit/>
          </a:bodyPr>
          <a:lstStyle>
            <a:lvl1pPr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3" autoUpdateAnimBg="0" advAuto="1000">
        <p:tmplLst>
          <p:tmpl lvl="1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4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Relationship Id="rId6" Type="http://schemas.openxmlformats.org/officeDocument/2006/relationships/image" Target="../media/image18.png"/><Relationship Id="rId5" Type="http://schemas.openxmlformats.org/officeDocument/2006/relationships/hyperlink" Target="https://ww2.mathworks.cn/help/images/ref/imsegkmeans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3198495" y="319405"/>
            <a:ext cx="10203180" cy="696595"/>
          </a:xfrm>
        </p:spPr>
        <p:txBody>
          <a:bodyPr/>
          <a:lstStyle/>
          <a:p>
            <a:pPr eaLnBrk="1" hangingPunct="1"/>
            <a:r>
              <a:rPr lang="zh-CN" altLang="en-US" sz="6000" dirty="0"/>
              <a:t>第四章</a:t>
            </a:r>
            <a:r>
              <a:rPr lang="en-US" altLang="zh-CN" sz="6000" dirty="0"/>
              <a:t> </a:t>
            </a:r>
            <a:r>
              <a:rPr lang="zh-CN" altLang="en-US" sz="6000" dirty="0"/>
              <a:t>聚类分析</a:t>
            </a:r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1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70" y="1289050"/>
            <a:ext cx="9966325" cy="5568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5115" y="1891030"/>
            <a:ext cx="675005" cy="45370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四种不同形状的聚类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4"/>
          <p:cNvSpPr>
            <a:spLocks noGrp="1" noChangeArrowheads="1"/>
          </p:cNvSpPr>
          <p:nvPr>
            <p:ph idx="1"/>
          </p:nvPr>
        </p:nvSpPr>
        <p:spPr>
          <a:xfrm>
            <a:off x="1524000" y="1508126"/>
            <a:ext cx="8896350" cy="4511675"/>
          </a:xfrm>
        </p:spPr>
        <p:txBody>
          <a:bodyPr/>
          <a:lstStyle/>
          <a:p>
            <a:pPr eaLnBrk="1" hangingPunct="1"/>
            <a:r>
              <a:rPr lang="zh-CN" altLang="en-US" dirty="0"/>
              <a:t>缺点：</a:t>
            </a:r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没有指明初始化均值的方法。常用的方法是随机地选取</a:t>
            </a:r>
            <a:r>
              <a:rPr lang="en-US" altLang="zh-CN" sz="2800" dirty="0"/>
              <a:t> K </a:t>
            </a:r>
            <a:r>
              <a:rPr lang="zh-CN" altLang="en-US" sz="2800" dirty="0"/>
              <a:t>个样本作为均值</a:t>
            </a:r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产生地结果依赖于均值地初始值，经常发生得到次优划分的情况。解决方法是多次尝试不同的初始值</a:t>
            </a:r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可能发生距离簇中心最近的样本集为空的情况，因此簇中心将得不到更新</a:t>
            </a:r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不适合发生非凸面形状的簇，并且对噪声和离群点数据是比较敏感的，因为少量的这类数据能够对均值产生极大的影响</a:t>
            </a:r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1748790" y="319405"/>
            <a:ext cx="8395335" cy="696595"/>
          </a:xfrm>
        </p:spPr>
        <p:txBody>
          <a:bodyPr/>
          <a:lstStyle/>
          <a:p>
            <a:pPr eaLnBrk="1" hangingPunct="1"/>
            <a:r>
              <a:rPr lang="en-US" altLang="zh-CN" dirty="0"/>
              <a:t>4.2.3 K </a:t>
            </a:r>
            <a:r>
              <a:rPr lang="zh-CN" altLang="en-US"/>
              <a:t>均值算法的缺点</a:t>
            </a:r>
            <a:r>
              <a:rPr lang="en-US" altLang="zh-CN" dirty="0"/>
              <a:t>—— (83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10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4"/>
          <p:cNvSpPr>
            <a:spLocks noGrp="1" noChangeArrowheads="1"/>
          </p:cNvSpPr>
          <p:nvPr>
            <p:ph idx="1"/>
          </p:nvPr>
        </p:nvSpPr>
        <p:spPr>
          <a:xfrm>
            <a:off x="1524000" y="1508126"/>
            <a:ext cx="8896350" cy="4511675"/>
          </a:xfrm>
        </p:spPr>
        <p:txBody>
          <a:bodyPr/>
          <a:lstStyle/>
          <a:p>
            <a:pPr eaLnBrk="1" hangingPunct="1"/>
            <a:r>
              <a:rPr lang="zh-CN" altLang="en-US" dirty="0"/>
              <a:t>记录？特征？索引？打开</a:t>
            </a:r>
            <a:r>
              <a:rPr lang="en-US" altLang="zh-CN" dirty="0"/>
              <a:t>Excel</a:t>
            </a:r>
            <a:r>
              <a:rPr lang="zh-CN" altLang="en-US" dirty="0"/>
              <a:t>就明白了</a:t>
            </a:r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1684020" y="243840"/>
            <a:ext cx="10203180" cy="696595"/>
          </a:xfrm>
        </p:spPr>
        <p:txBody>
          <a:bodyPr/>
          <a:lstStyle/>
          <a:p>
            <a:pPr eaLnBrk="1" hangingPunct="1"/>
            <a:r>
              <a:rPr lang="zh-CN" altLang="en-US" dirty="0"/>
              <a:t>一点小概念</a:t>
            </a:r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11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610" y="3108960"/>
            <a:ext cx="8114665" cy="2686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20920" y="6019800"/>
            <a:ext cx="230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记录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17440" y="2035175"/>
            <a:ext cx="675005" cy="15595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特征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9865" y="4239260"/>
            <a:ext cx="1264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索引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045845" y="4488815"/>
            <a:ext cx="998855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/>
          <p:nvPr/>
        </p:nvCxnSpPr>
        <p:spPr>
          <a:xfrm flipH="1" flipV="1">
            <a:off x="1083945" y="4726940"/>
            <a:ext cx="932180" cy="380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/>
          <p:nvPr/>
        </p:nvCxnSpPr>
        <p:spPr>
          <a:xfrm flipH="1" flipV="1">
            <a:off x="1007745" y="4888230"/>
            <a:ext cx="989330" cy="694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直接箭头连接符 10"/>
          <p:cNvCxnSpPr/>
          <p:nvPr/>
        </p:nvCxnSpPr>
        <p:spPr>
          <a:xfrm flipH="1" flipV="1">
            <a:off x="5297170" y="2914650"/>
            <a:ext cx="9525" cy="10077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直接箭头连接符 11"/>
          <p:cNvCxnSpPr/>
          <p:nvPr/>
        </p:nvCxnSpPr>
        <p:spPr>
          <a:xfrm flipH="1" flipV="1">
            <a:off x="5573395" y="2733675"/>
            <a:ext cx="1131570" cy="932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直接箭头连接符 12"/>
          <p:cNvCxnSpPr/>
          <p:nvPr/>
        </p:nvCxnSpPr>
        <p:spPr>
          <a:xfrm flipH="1" flipV="1">
            <a:off x="5430520" y="2515235"/>
            <a:ext cx="3034665" cy="1122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直接连接符 13"/>
          <p:cNvCxnSpPr/>
          <p:nvPr/>
        </p:nvCxnSpPr>
        <p:spPr>
          <a:xfrm flipV="1">
            <a:off x="2729230" y="6072505"/>
            <a:ext cx="7276465" cy="19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 flipH="1" flipV="1">
            <a:off x="2614930" y="5758180"/>
            <a:ext cx="114300" cy="342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flipV="1">
            <a:off x="10015220" y="5815330"/>
            <a:ext cx="9525" cy="266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/>
          <p:cNvSpPr/>
          <p:nvPr/>
        </p:nvSpPr>
        <p:spPr>
          <a:xfrm>
            <a:off x="2624455" y="5240655"/>
            <a:ext cx="7514590" cy="5511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372" tIns="45686" rIns="91372" bIns="45686" numCol="1" anchor="t" anchorCtr="0" compatLnSpc="1">
            <a:spAutoFit/>
          </a:bodyPr>
          <a:lstStyle/>
          <a:p>
            <a:pPr marL="0" marR="0" indent="0" algn="l" defTabSz="9131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4"/>
          <p:cNvSpPr>
            <a:spLocks noGrp="1" noChangeArrowheads="1"/>
          </p:cNvSpPr>
          <p:nvPr>
            <p:ph idx="1"/>
          </p:nvPr>
        </p:nvSpPr>
        <p:spPr>
          <a:xfrm>
            <a:off x="4785995" y="2569210"/>
            <a:ext cx="7406005" cy="325755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首先确定最优簇个数，即找到误差平方和最小的</a:t>
            </a:r>
            <a:r>
              <a:rPr lang="en-US" altLang="zh-CN" sz="2800" dirty="0"/>
              <a:t> K </a:t>
            </a:r>
            <a:r>
              <a:rPr lang="zh-CN" altLang="en-US" sz="2800" dirty="0"/>
              <a:t>值</a:t>
            </a:r>
          </a:p>
          <a:p>
            <a:pPr eaLnBrk="1" hangingPunct="1"/>
            <a:r>
              <a:rPr lang="zh-CN" altLang="en-US" sz="2800" dirty="0"/>
              <a:t>这里只计算了簇个数为</a:t>
            </a:r>
            <a:r>
              <a:rPr lang="en-US" altLang="zh-CN" sz="2800" dirty="0"/>
              <a:t> 4 </a:t>
            </a:r>
            <a:r>
              <a:rPr lang="zh-CN" altLang="en-US" sz="2800" dirty="0"/>
              <a:t>的误差平方和，大家可以回头编写适用于不同簇的程序</a:t>
            </a:r>
          </a:p>
          <a:p>
            <a:pPr eaLnBrk="1" hangingPunct="1"/>
            <a:r>
              <a:rPr lang="zh-CN" altLang="en-US" sz="2800" dirty="0"/>
              <a:t>计算结果：</a:t>
            </a:r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4634865" y="989965"/>
            <a:ext cx="6648450" cy="1478280"/>
          </a:xfrm>
        </p:spPr>
        <p:txBody>
          <a:bodyPr/>
          <a:lstStyle/>
          <a:p>
            <a:pPr eaLnBrk="1" hangingPunct="1"/>
            <a:r>
              <a:rPr lang="en-US" altLang="zh-CN" dirty="0"/>
              <a:t>4.2.3 K </a:t>
            </a:r>
            <a:r>
              <a:rPr lang="zh-CN" altLang="en-US"/>
              <a:t>均值聚类的</a:t>
            </a:r>
            <a:r>
              <a:rPr lang="en-US" altLang="zh-CN"/>
              <a:t>MATLAB</a:t>
            </a:r>
            <a:r>
              <a:rPr lang="zh-CN" altLang="en-US"/>
              <a:t>实现</a:t>
            </a:r>
            <a:r>
              <a:rPr lang="en-US" altLang="zh-CN"/>
              <a:t> --</a:t>
            </a:r>
            <a:r>
              <a:rPr lang="en-US" altLang="zh-CN" dirty="0"/>
              <a:t> (84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12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35"/>
            <a:ext cx="4711700" cy="6858000"/>
          </a:xfrm>
          <a:prstGeom prst="rect">
            <a:avLst/>
          </a:prstGeom>
        </p:spPr>
      </p:pic>
      <p:pic>
        <p:nvPicPr>
          <p:cNvPr id="3" name="图片 2" descr="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935" y="5126355"/>
            <a:ext cx="2197735" cy="8731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4"/>
          <p:cNvSpPr>
            <a:spLocks noGrp="1" noChangeArrowheads="1"/>
          </p:cNvSpPr>
          <p:nvPr>
            <p:ph idx="1"/>
          </p:nvPr>
        </p:nvSpPr>
        <p:spPr>
          <a:xfrm>
            <a:off x="1524000" y="1508126"/>
            <a:ext cx="8896350" cy="4511675"/>
          </a:xfrm>
        </p:spPr>
        <p:txBody>
          <a:bodyPr/>
          <a:lstStyle/>
          <a:p>
            <a:pPr eaLnBrk="1" hangingPunct="1"/>
            <a:r>
              <a:rPr lang="zh-CN" altLang="en-US" dirty="0"/>
              <a:t>进行</a:t>
            </a:r>
            <a:r>
              <a:rPr lang="en-US" altLang="zh-CN" dirty="0"/>
              <a:t> K </a:t>
            </a:r>
            <a:r>
              <a:rPr lang="zh-CN" altLang="en-US" dirty="0"/>
              <a:t>均值（</a:t>
            </a:r>
            <a:r>
              <a:rPr lang="en-US" altLang="zh-CN" dirty="0"/>
              <a:t>C </a:t>
            </a:r>
            <a:r>
              <a:rPr lang="zh-CN" altLang="en-US" dirty="0"/>
              <a:t>均值）聚类</a:t>
            </a:r>
          </a:p>
          <a:p>
            <a:pPr marL="0" indent="0" eaLnBrk="1" hangingPunct="1">
              <a:buNone/>
            </a:pPr>
            <a:r>
              <a:rPr lang="zh-CN" altLang="en-US" dirty="0"/>
              <a:t>百度</a:t>
            </a:r>
            <a:r>
              <a:rPr lang="en-US" altLang="zh-CN" dirty="0"/>
              <a:t>“</a:t>
            </a:r>
            <a:r>
              <a:rPr lang="zh-CN" altLang="en-US" dirty="0"/>
              <a:t>清华大学出版社</a:t>
            </a:r>
            <a:r>
              <a:rPr lang="en-US" altLang="zh-CN" dirty="0"/>
              <a:t>”</a:t>
            </a:r>
            <a:r>
              <a:rPr lang="zh-CN" altLang="en-US" dirty="0"/>
              <a:t>，搜索并下载本书的示例代码。代码解读如下：</a:t>
            </a:r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1146175" y="319405"/>
            <a:ext cx="10203180" cy="696595"/>
          </a:xfrm>
        </p:spPr>
        <p:txBody>
          <a:bodyPr/>
          <a:lstStyle/>
          <a:p>
            <a:pPr eaLnBrk="1" hangingPunct="1"/>
            <a:r>
              <a:rPr lang="en-US" altLang="zh-CN" dirty="0"/>
              <a:t>4.2.3 K </a:t>
            </a:r>
            <a:r>
              <a:rPr lang="zh-CN" altLang="en-US"/>
              <a:t>均值聚类的</a:t>
            </a:r>
            <a:r>
              <a:rPr lang="en-US" altLang="zh-CN"/>
              <a:t>MATLAB</a:t>
            </a:r>
            <a:r>
              <a:rPr lang="zh-CN" altLang="en-US"/>
              <a:t>实现</a:t>
            </a:r>
            <a:r>
              <a:rPr lang="en-US" altLang="zh-CN"/>
              <a:t> --</a:t>
            </a:r>
            <a:r>
              <a:rPr lang="en-US" altLang="zh-CN" dirty="0"/>
              <a:t> (86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13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50" y="3059430"/>
            <a:ext cx="5802630" cy="37985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4"/>
          <p:cNvSpPr>
            <a:spLocks noGrp="1" noChangeArrowheads="1"/>
          </p:cNvSpPr>
          <p:nvPr>
            <p:ph idx="1"/>
          </p:nvPr>
        </p:nvSpPr>
        <p:spPr>
          <a:xfrm>
            <a:off x="1524000" y="1508126"/>
            <a:ext cx="8896350" cy="4511675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1146175" y="319405"/>
            <a:ext cx="10203180" cy="696595"/>
          </a:xfrm>
        </p:spPr>
        <p:txBody>
          <a:bodyPr/>
          <a:lstStyle/>
          <a:p>
            <a:pPr eaLnBrk="1" hangingPunct="1"/>
            <a:r>
              <a:rPr lang="en-US" altLang="zh-CN" dirty="0"/>
              <a:t>4.2.3 K </a:t>
            </a:r>
            <a:r>
              <a:rPr lang="zh-CN" altLang="en-US"/>
              <a:t>均值聚类的</a:t>
            </a:r>
            <a:r>
              <a:rPr lang="en-US" altLang="zh-CN"/>
              <a:t>MATLAB</a:t>
            </a:r>
            <a:r>
              <a:rPr lang="zh-CN" altLang="en-US"/>
              <a:t>实现</a:t>
            </a:r>
            <a:r>
              <a:rPr lang="en-US" altLang="zh-CN"/>
              <a:t> --</a:t>
            </a:r>
            <a:r>
              <a:rPr lang="en-US" altLang="zh-CN" dirty="0"/>
              <a:t> (87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14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016000"/>
            <a:ext cx="7600315" cy="58743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4"/>
          <p:cNvSpPr>
            <a:spLocks noGrp="1" noChangeArrowheads="1"/>
          </p:cNvSpPr>
          <p:nvPr>
            <p:ph idx="1"/>
          </p:nvPr>
        </p:nvSpPr>
        <p:spPr>
          <a:xfrm>
            <a:off x="1524000" y="1508126"/>
            <a:ext cx="8896350" cy="4511675"/>
          </a:xfrm>
        </p:spPr>
        <p:txBody>
          <a:bodyPr/>
          <a:lstStyle/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1146175" y="319405"/>
            <a:ext cx="10203180" cy="696595"/>
          </a:xfrm>
        </p:spPr>
        <p:txBody>
          <a:bodyPr/>
          <a:lstStyle/>
          <a:p>
            <a:pPr eaLnBrk="1" hangingPunct="1"/>
            <a:r>
              <a:rPr lang="en-US" altLang="zh-CN" dirty="0"/>
              <a:t>4.2.3 K </a:t>
            </a:r>
            <a:r>
              <a:rPr lang="zh-CN" altLang="en-US"/>
              <a:t>均值聚类的</a:t>
            </a:r>
            <a:r>
              <a:rPr lang="en-US" altLang="zh-CN"/>
              <a:t>MATLAB</a:t>
            </a:r>
            <a:r>
              <a:rPr lang="zh-CN" altLang="en-US"/>
              <a:t>实现</a:t>
            </a:r>
            <a:r>
              <a:rPr lang="en-US" altLang="zh-CN"/>
              <a:t> --</a:t>
            </a:r>
            <a:r>
              <a:rPr lang="en-US" altLang="zh-CN" dirty="0"/>
              <a:t> (87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15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" y="943610"/>
            <a:ext cx="10685145" cy="5911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4"/>
          <p:cNvSpPr>
            <a:spLocks noGrp="1" noChangeArrowheads="1"/>
          </p:cNvSpPr>
          <p:nvPr>
            <p:ph idx="1"/>
          </p:nvPr>
        </p:nvSpPr>
        <p:spPr>
          <a:xfrm>
            <a:off x="1401445" y="1016001"/>
            <a:ext cx="8896350" cy="4511675"/>
          </a:xfrm>
        </p:spPr>
        <p:txBody>
          <a:bodyPr/>
          <a:lstStyle/>
          <a:p>
            <a:pPr marL="457200" indent="-457200" eaLnBrk="1" hangingPunct="1">
              <a:buFont typeface="Wingdings" panose="05000000000000000000" charset="0"/>
              <a:buChar char="l"/>
            </a:pPr>
            <a:r>
              <a:rPr lang="zh-CN" altLang="en-US" dirty="0"/>
              <a:t>聚类图形：</a:t>
            </a:r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1146175" y="319405"/>
            <a:ext cx="10203180" cy="696595"/>
          </a:xfrm>
        </p:spPr>
        <p:txBody>
          <a:bodyPr/>
          <a:lstStyle/>
          <a:p>
            <a:pPr eaLnBrk="1" hangingPunct="1"/>
            <a:r>
              <a:rPr lang="en-US" altLang="zh-CN" dirty="0"/>
              <a:t>4.2.3 K </a:t>
            </a:r>
            <a:r>
              <a:rPr lang="zh-CN" altLang="en-US"/>
              <a:t>均值聚类的</a:t>
            </a:r>
            <a:r>
              <a:rPr lang="en-US" altLang="zh-CN"/>
              <a:t>MATLAB</a:t>
            </a:r>
            <a:r>
              <a:rPr lang="zh-CN" altLang="en-US"/>
              <a:t>实现</a:t>
            </a:r>
            <a:r>
              <a:rPr lang="en-US" altLang="zh-CN"/>
              <a:t> --</a:t>
            </a:r>
            <a:r>
              <a:rPr lang="en-US" altLang="zh-CN" dirty="0"/>
              <a:t> (88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16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 descr="untitl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77010"/>
            <a:ext cx="10611485" cy="53727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4"/>
          <p:cNvSpPr>
            <a:spLocks noGrp="1" noChangeArrowheads="1"/>
          </p:cNvSpPr>
          <p:nvPr>
            <p:ph idx="1"/>
          </p:nvPr>
        </p:nvSpPr>
        <p:spPr>
          <a:xfrm>
            <a:off x="1401445" y="1016000"/>
            <a:ext cx="8641715" cy="3011805"/>
          </a:xfrm>
        </p:spPr>
        <p:txBody>
          <a:bodyPr/>
          <a:lstStyle/>
          <a:p>
            <a:pPr marL="457200" indent="-457200" eaLnBrk="1" hangingPunct="1">
              <a:buFont typeface="Wingdings" panose="05000000000000000000" charset="0"/>
              <a:buChar char="l"/>
            </a:pPr>
            <a:r>
              <a:rPr lang="zh-CN" altLang="en-US" dirty="0"/>
              <a:t>每个样本与簇中心的最小距离：</a:t>
            </a:r>
          </a:p>
          <a:p>
            <a:pPr marL="457200" indent="-457200" eaLnBrk="1" hangingPunct="1">
              <a:buFont typeface="Wingdings" panose="05000000000000000000" charset="0"/>
              <a:buChar char="l"/>
            </a:pPr>
            <a:endParaRPr lang="zh-CN" altLang="en-US" dirty="0"/>
          </a:p>
          <a:p>
            <a:pPr marL="457200" indent="-457200" eaLnBrk="1" hangingPunct="1">
              <a:buFont typeface="Wingdings" panose="05000000000000000000" charset="0"/>
              <a:buChar char="l"/>
            </a:pPr>
            <a:endParaRPr lang="zh-CN" altLang="en-US" dirty="0"/>
          </a:p>
          <a:p>
            <a:pPr marL="457200" indent="-457200" eaLnBrk="1" hangingPunct="1">
              <a:buFont typeface="Wingdings" panose="05000000000000000000" charset="0"/>
              <a:buChar char="l"/>
            </a:pPr>
            <a:endParaRPr lang="zh-CN" altLang="en-US" dirty="0"/>
          </a:p>
          <a:p>
            <a:pPr marL="457200" indent="-457200" eaLnBrk="1" hangingPunct="1">
              <a:buFont typeface="Wingdings" panose="05000000000000000000" charset="0"/>
              <a:buChar char="l"/>
            </a:pPr>
            <a:endParaRPr lang="zh-CN" altLang="en-US" dirty="0"/>
          </a:p>
          <a:p>
            <a:pPr marL="0" indent="0" eaLnBrk="1" hangingPunct="1">
              <a:buFont typeface="Wingdings" panose="05000000000000000000" charset="0"/>
              <a:buNone/>
            </a:pPr>
            <a:endParaRPr lang="zh-CN" altLang="en-US" dirty="0"/>
          </a:p>
          <a:p>
            <a:pPr marL="457200" indent="-457200" eaLnBrk="1" hangingPunct="1">
              <a:buFont typeface="Wingdings" panose="05000000000000000000" charset="0"/>
              <a:buChar char="l"/>
            </a:pPr>
            <a:endParaRPr lang="zh-CN" altLang="en-US" dirty="0"/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1146175" y="319405"/>
            <a:ext cx="10203180" cy="696595"/>
          </a:xfrm>
        </p:spPr>
        <p:txBody>
          <a:bodyPr/>
          <a:lstStyle/>
          <a:p>
            <a:pPr eaLnBrk="1" hangingPunct="1"/>
            <a:r>
              <a:rPr lang="en-US" altLang="zh-CN" dirty="0"/>
              <a:t>4.2.6 </a:t>
            </a:r>
            <a:r>
              <a:rPr lang="zh-CN" altLang="en-US" dirty="0"/>
              <a:t>结论</a:t>
            </a:r>
            <a:r>
              <a:rPr lang="en-US" altLang="zh-CN"/>
              <a:t> --</a:t>
            </a:r>
            <a:r>
              <a:rPr lang="en-US" altLang="zh-CN" dirty="0"/>
              <a:t> (88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17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80820"/>
            <a:ext cx="12193270" cy="2453640"/>
          </a:xfrm>
          <a:prstGeom prst="rect">
            <a:avLst/>
          </a:prstGeom>
        </p:spPr>
      </p:pic>
      <p:pic>
        <p:nvPicPr>
          <p:cNvPr id="4" name="图片 3" descr="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12590"/>
            <a:ext cx="5335905" cy="2645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67380" y="4271010"/>
            <a:ext cx="5593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/>
              <a:t>每个簇对应的数据索引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-2540" y="4073525"/>
            <a:ext cx="1220597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4"/>
          <p:cNvSpPr>
            <a:spLocks noGrp="1" noChangeArrowheads="1"/>
          </p:cNvSpPr>
          <p:nvPr>
            <p:ph idx="1"/>
          </p:nvPr>
        </p:nvSpPr>
        <p:spPr>
          <a:xfrm>
            <a:off x="1401445" y="1016000"/>
            <a:ext cx="8641715" cy="3011805"/>
          </a:xfrm>
        </p:spPr>
        <p:txBody>
          <a:bodyPr/>
          <a:lstStyle/>
          <a:p>
            <a:pPr marL="457200" indent="-457200" eaLnBrk="1" hangingPunct="1">
              <a:buFont typeface="Wingdings" panose="05000000000000000000" charset="0"/>
              <a:buChar char="l"/>
            </a:pPr>
            <a:r>
              <a:rPr lang="zh-CN" altLang="en-US" dirty="0"/>
              <a:t>每个簇的簇中心</a:t>
            </a:r>
          </a:p>
          <a:p>
            <a:pPr marL="457200" indent="-457200" eaLnBrk="1" hangingPunct="1">
              <a:buFont typeface="Wingdings" panose="05000000000000000000" charset="0"/>
              <a:buChar char="l"/>
            </a:pPr>
            <a:endParaRPr lang="zh-CN" altLang="en-US" dirty="0"/>
          </a:p>
          <a:p>
            <a:pPr marL="457200" indent="-457200" eaLnBrk="1" hangingPunct="1">
              <a:buFont typeface="Wingdings" panose="05000000000000000000" charset="0"/>
              <a:buChar char="l"/>
            </a:pPr>
            <a:endParaRPr lang="zh-CN" altLang="en-US" dirty="0"/>
          </a:p>
          <a:p>
            <a:pPr marL="457200" indent="-457200" eaLnBrk="1" hangingPunct="1">
              <a:buFont typeface="Wingdings" panose="05000000000000000000" charset="0"/>
              <a:buChar char="l"/>
            </a:pPr>
            <a:endParaRPr lang="zh-CN" altLang="en-US" dirty="0"/>
          </a:p>
          <a:p>
            <a:pPr marL="0" indent="0" eaLnBrk="1" hangingPunct="1">
              <a:buFont typeface="Wingdings" panose="05000000000000000000" charset="0"/>
              <a:buNone/>
            </a:pPr>
            <a:endParaRPr lang="zh-CN" altLang="en-US" dirty="0"/>
          </a:p>
          <a:p>
            <a:pPr marL="457200" indent="-457200" eaLnBrk="1" hangingPunct="1">
              <a:buFont typeface="Wingdings" panose="05000000000000000000" charset="0"/>
              <a:buChar char="l"/>
            </a:pPr>
            <a:endParaRPr lang="zh-CN" altLang="en-US" dirty="0"/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1146175" y="319405"/>
            <a:ext cx="10203180" cy="696595"/>
          </a:xfrm>
        </p:spPr>
        <p:txBody>
          <a:bodyPr/>
          <a:lstStyle/>
          <a:p>
            <a:pPr eaLnBrk="1" hangingPunct="1"/>
            <a:r>
              <a:rPr lang="en-US" altLang="zh-CN" dirty="0"/>
              <a:t>4.2.6 </a:t>
            </a:r>
            <a:r>
              <a:rPr lang="zh-CN" altLang="en-US" dirty="0"/>
              <a:t>结论</a:t>
            </a:r>
            <a:r>
              <a:rPr lang="en-US" altLang="zh-CN"/>
              <a:t> --</a:t>
            </a:r>
            <a:r>
              <a:rPr lang="en-US" altLang="zh-CN" dirty="0"/>
              <a:t> (88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18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 descr="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75" y="1599565"/>
            <a:ext cx="4066540" cy="204152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-2540" y="4073525"/>
            <a:ext cx="1220597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89472" y="4224655"/>
            <a:ext cx="8961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Kmeans</a:t>
            </a:r>
            <a:r>
              <a:rPr lang="en-US" altLang="zh-CN" sz="3200" dirty="0"/>
              <a:t> </a:t>
            </a:r>
            <a:r>
              <a:rPr lang="zh-CN" altLang="en-US" sz="3200" dirty="0"/>
              <a:t>算法并没有计算</a:t>
            </a:r>
            <a:r>
              <a:rPr lang="en-US" altLang="zh-CN" sz="3200" dirty="0"/>
              <a:t> </a:t>
            </a:r>
            <a:r>
              <a:rPr lang="zh-CN" altLang="en-US" sz="3200" dirty="0"/>
              <a:t>误差平方和，即</a:t>
            </a:r>
            <a:r>
              <a:rPr lang="en-US" altLang="zh-CN" sz="3200" dirty="0"/>
              <a:t> </a:t>
            </a:r>
            <a:r>
              <a:rPr lang="zh-CN" altLang="en-US" sz="3200" dirty="0"/>
              <a:t>误差平方和</a:t>
            </a:r>
            <a:r>
              <a:rPr lang="en-US" altLang="zh-CN" sz="3200" dirty="0"/>
              <a:t> </a:t>
            </a:r>
            <a:r>
              <a:rPr lang="zh-CN" altLang="en-US" sz="3200" dirty="0"/>
              <a:t>并不是算法终止的条件，故其仍需要优化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但它仍然是一种</a:t>
            </a:r>
            <a:r>
              <a:rPr lang="zh-CN" altLang="en-US" sz="3200" dirty="0">
                <a:solidFill>
                  <a:srgbClr val="FF0000"/>
                </a:solidFill>
              </a:rPr>
              <a:t>经典的聚类算法</a:t>
            </a:r>
            <a:r>
              <a:rPr lang="zh-CN" altLang="en-US" sz="3200" dirty="0"/>
              <a:t>，请看后面的例子</a:t>
            </a:r>
            <a:endParaRPr lang="en-US" altLang="zh-CN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1684020" y="278925"/>
            <a:ext cx="10203180" cy="696595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K </a:t>
            </a:r>
            <a:r>
              <a:rPr lang="zh-CN" altLang="en-US" sz="4800" dirty="0"/>
              <a:t>均值聚类在模式识别中的作用</a:t>
            </a:r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19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36C4E0-E898-4E13-B24A-8E54719425A4}"/>
              </a:ext>
            </a:extLst>
          </p:cNvPr>
          <p:cNvSpPr txBox="1"/>
          <p:nvPr/>
        </p:nvSpPr>
        <p:spPr>
          <a:xfrm>
            <a:off x="304800" y="1502688"/>
            <a:ext cx="561848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b="1" dirty="0"/>
              <a:t>使用 </a:t>
            </a:r>
            <a:r>
              <a:rPr lang="en-US" altLang="zh-CN" sz="2400" b="1" dirty="0"/>
              <a:t>k </a:t>
            </a:r>
            <a:r>
              <a:rPr lang="zh-CN" altLang="en-US" sz="2400" b="1" dirty="0"/>
              <a:t>均值聚类分割灰度图像</a:t>
            </a:r>
            <a:endParaRPr lang="en-US" altLang="zh-CN" sz="2400" b="1" dirty="0"/>
          </a:p>
          <a:p>
            <a:pPr marL="342900" indent="-342900">
              <a:buFont typeface="+mj-lt"/>
              <a:buAutoNum type="arabicPeriod"/>
            </a:pPr>
            <a:endParaRPr lang="en-US" altLang="zh-CN" sz="2400" b="1" dirty="0"/>
          </a:p>
          <a:p>
            <a:pPr marL="342900" indent="-342900">
              <a:buFont typeface="+mj-lt"/>
              <a:buAutoNum type="arabicPeriod"/>
            </a:pPr>
            <a:endParaRPr lang="en-US" altLang="zh-CN" sz="24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/>
              <a:t>使用纹理和空间信息改进 </a:t>
            </a:r>
            <a:r>
              <a:rPr lang="en-US" altLang="zh-CN" sz="2400" b="1" dirty="0"/>
              <a:t>k </a:t>
            </a:r>
            <a:r>
              <a:rPr lang="zh-CN" altLang="en-US" sz="2400" b="1" dirty="0"/>
              <a:t>均值分割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b="1" dirty="0"/>
          </a:p>
          <a:p>
            <a:pPr marL="342900" indent="-342900">
              <a:buFont typeface="+mj-lt"/>
              <a:buAutoNum type="arabicPeriod"/>
            </a:pPr>
            <a:endParaRPr lang="en-US" altLang="zh-CN" sz="24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b="1" dirty="0"/>
              <a:t>使用 </a:t>
            </a:r>
            <a:r>
              <a:rPr lang="en-US" altLang="zh-CN" sz="2400" b="1" dirty="0"/>
              <a:t>k </a:t>
            </a:r>
            <a:r>
              <a:rPr lang="zh-CN" altLang="en-US" sz="2400" b="1" dirty="0"/>
              <a:t>均值分割压缩彩色图像</a:t>
            </a:r>
          </a:p>
          <a:p>
            <a:endParaRPr lang="en-US" altLang="zh-CN" sz="2400" b="1" dirty="0"/>
          </a:p>
          <a:p>
            <a:r>
              <a:rPr lang="en-US" altLang="zh-CN" sz="2400" b="1" dirty="0" err="1">
                <a:hlinkClick r:id="rId5"/>
              </a:rPr>
              <a:t>MathWords</a:t>
            </a:r>
            <a:r>
              <a:rPr lang="zh-CN" altLang="en-US" sz="2400" b="1" dirty="0">
                <a:hlinkClick r:id="rId5"/>
              </a:rPr>
              <a:t>官网例子</a:t>
            </a:r>
            <a:endParaRPr lang="en-US" altLang="zh-CN" sz="2400" b="1" dirty="0"/>
          </a:p>
          <a:p>
            <a:r>
              <a:rPr lang="zh-CN" altLang="en-US" sz="2800" b="1" dirty="0"/>
              <a:t>百度“</a:t>
            </a:r>
            <a:r>
              <a:rPr lang="en-US" altLang="zh-CN" sz="2800" b="1" dirty="0" err="1"/>
              <a:t>mathwords</a:t>
            </a:r>
            <a:r>
              <a:rPr lang="zh-CN" altLang="en-US" sz="2800" b="1" dirty="0"/>
              <a:t>”</a:t>
            </a:r>
            <a:r>
              <a:rPr lang="en-US" altLang="zh-CN" sz="2800" b="1" dirty="0">
                <a:sym typeface="Wingdings" panose="05000000000000000000" pitchFamily="2" charset="2"/>
              </a:rPr>
              <a:t> </a:t>
            </a:r>
            <a:r>
              <a:rPr lang="zh-CN" altLang="en-US" sz="2800" b="1" dirty="0">
                <a:sym typeface="Wingdings" panose="05000000000000000000" pitchFamily="2" charset="2"/>
              </a:rPr>
              <a:t>在官网搜索</a:t>
            </a:r>
            <a:r>
              <a:rPr lang="en-US" altLang="zh-CN" sz="2800" b="1" dirty="0">
                <a:sym typeface="Wingdings" panose="05000000000000000000" pitchFamily="2" charset="2"/>
              </a:rPr>
              <a:t>“</a:t>
            </a:r>
            <a:r>
              <a:rPr lang="en-US" altLang="zh-CN" sz="2800" b="1" dirty="0" err="1">
                <a:sym typeface="Wingdings" panose="05000000000000000000" pitchFamily="2" charset="2"/>
              </a:rPr>
              <a:t>imsegkmeans</a:t>
            </a:r>
            <a:r>
              <a:rPr lang="en-US" altLang="zh-CN" sz="2800" b="1" dirty="0">
                <a:sym typeface="Wingdings" panose="05000000000000000000" pitchFamily="2" charset="2"/>
              </a:rPr>
              <a:t>”</a:t>
            </a:r>
            <a:endParaRPr lang="en-US" altLang="zh-CN" sz="2800" b="1" dirty="0"/>
          </a:p>
          <a:p>
            <a:r>
              <a:rPr lang="zh-CN" altLang="en-US" sz="3600" b="1" dirty="0">
                <a:solidFill>
                  <a:srgbClr val="FF0000"/>
                </a:solidFill>
              </a:rPr>
              <a:t>还有更多作用等待大家去探索！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8C19FF-D442-48BB-8A13-717ADA173D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6149" r="28463" b="32587"/>
          <a:stretch/>
        </p:blipFill>
        <p:spPr>
          <a:xfrm>
            <a:off x="5720080" y="1228868"/>
            <a:ext cx="6471920" cy="44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516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37294"/>
            <a:ext cx="12192000" cy="2541263"/>
          </a:xfrm>
        </p:spPr>
      </p:pic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2351089" y="319088"/>
            <a:ext cx="7793037" cy="696912"/>
          </a:xfrm>
        </p:spPr>
        <p:txBody>
          <a:bodyPr/>
          <a:lstStyle/>
          <a:p>
            <a:pPr eaLnBrk="1" hangingPunct="1"/>
            <a:r>
              <a:rPr lang="en-US" altLang="zh-CN" dirty="0"/>
              <a:t>4.1.1 </a:t>
            </a:r>
            <a:r>
              <a:rPr lang="zh-CN" altLang="en-US" dirty="0"/>
              <a:t>聚类的定义  </a:t>
            </a:r>
            <a:r>
              <a:rPr lang="en-US" altLang="zh-CN" dirty="0"/>
              <a:t>——  </a:t>
            </a:r>
            <a:r>
              <a:rPr lang="zh-CN" altLang="en-US" dirty="0"/>
              <a:t>（</a:t>
            </a:r>
            <a:r>
              <a:rPr lang="en-US" altLang="zh-CN" dirty="0"/>
              <a:t>79</a:t>
            </a:r>
            <a:r>
              <a:rPr lang="zh-CN" altLang="en-US" dirty="0"/>
              <a:t>页）</a:t>
            </a:r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2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6168" y="4443488"/>
            <a:ext cx="10539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意义</a:t>
            </a:r>
            <a:r>
              <a:rPr lang="zh-CN" altLang="en-US" sz="3200" dirty="0"/>
              <a:t>：任意一个样本都属于其中一个簇，且不会同时属于两个簇。然而这个只是理想的聚类定义，有时候在实际运用并不符合该定义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4"/>
          <p:cNvSpPr>
            <a:spLocks noGrp="1" noChangeArrowheads="1"/>
          </p:cNvSpPr>
          <p:nvPr>
            <p:ph idx="1"/>
          </p:nvPr>
        </p:nvSpPr>
        <p:spPr>
          <a:xfrm>
            <a:off x="1524000" y="1508126"/>
            <a:ext cx="8896350" cy="451167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j-ea"/>
                <a:ea typeface="+mj-ea"/>
              </a:rPr>
              <a:t>聚类分析</a:t>
            </a:r>
            <a:r>
              <a:rPr lang="zh-CN" altLang="en-US" dirty="0"/>
              <a:t>：无标签、无先验知识。只能采用某种相似性度量的方法，利用样本的特征进行</a:t>
            </a:r>
            <a:r>
              <a:rPr lang="zh-CN" altLang="en-US" dirty="0">
                <a:solidFill>
                  <a:srgbClr val="FF0000"/>
                </a:solidFill>
              </a:rPr>
              <a:t>归类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 dirty="0">
                <a:latin typeface="+mj-ea"/>
                <a:ea typeface="+mj-ea"/>
              </a:rPr>
              <a:t>作用</a:t>
            </a:r>
            <a:r>
              <a:rPr lang="zh-CN" altLang="en-US" dirty="0"/>
              <a:t>：对数据提出初始假设、</a:t>
            </a:r>
            <a:r>
              <a:rPr lang="zh-CN" altLang="en-US" dirty="0">
                <a:solidFill>
                  <a:srgbClr val="FF0000"/>
                </a:solidFill>
              </a:rPr>
              <a:t>分类</a:t>
            </a:r>
            <a:r>
              <a:rPr lang="zh-CN" altLang="en-US" dirty="0"/>
              <a:t>新数据、测试数据的同类型、压缩数据</a:t>
            </a:r>
            <a:endParaRPr lang="en-US" altLang="zh-CN" dirty="0"/>
          </a:p>
          <a:p>
            <a:pPr eaLnBrk="1" hangingPunct="1"/>
            <a:r>
              <a:rPr lang="zh-CN" altLang="en-US" b="1" dirty="0">
                <a:latin typeface="+mj-ea"/>
                <a:ea typeface="+mj-ea"/>
              </a:rPr>
              <a:t>发展</a:t>
            </a:r>
            <a:r>
              <a:rPr lang="zh-CN" altLang="en-US" dirty="0"/>
              <a:t>：由于大多数实际问题涉及高维的聚类，难以对高维空间的数据进行直观解释，且数据也不会服从规则现象分布。因此聚类算法仍在不断发展</a:t>
            </a:r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2351089" y="319088"/>
            <a:ext cx="7793037" cy="696912"/>
          </a:xfrm>
        </p:spPr>
        <p:txBody>
          <a:bodyPr/>
          <a:lstStyle/>
          <a:p>
            <a:pPr eaLnBrk="1" hangingPunct="1"/>
            <a:r>
              <a:rPr lang="en-US" altLang="zh-CN"/>
              <a:t>4.1 </a:t>
            </a:r>
            <a:r>
              <a:rPr lang="zh-CN" altLang="en-US"/>
              <a:t>聚类分析  </a:t>
            </a:r>
            <a:r>
              <a:rPr lang="en-US" altLang="zh-CN" dirty="0"/>
              <a:t>——  </a:t>
            </a:r>
            <a:r>
              <a:rPr lang="zh-CN" altLang="en-US" dirty="0"/>
              <a:t>（</a:t>
            </a:r>
            <a:r>
              <a:rPr lang="en-US" altLang="zh-CN" dirty="0"/>
              <a:t>79</a:t>
            </a:r>
            <a:r>
              <a:rPr lang="zh-CN" altLang="en-US" dirty="0"/>
              <a:t>页）</a:t>
            </a:r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3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2351089" y="319088"/>
            <a:ext cx="7793037" cy="696912"/>
          </a:xfrm>
        </p:spPr>
        <p:txBody>
          <a:bodyPr/>
          <a:lstStyle/>
          <a:p>
            <a:pPr eaLnBrk="1" hangingPunct="1"/>
            <a:r>
              <a:rPr lang="en-US" altLang="zh-CN" dirty="0"/>
              <a:t>4.1.2 </a:t>
            </a:r>
            <a:r>
              <a:rPr lang="zh-CN" altLang="en-US" dirty="0"/>
              <a:t>聚类准则  </a:t>
            </a:r>
            <a:r>
              <a:rPr lang="en-US" altLang="zh-CN" dirty="0"/>
              <a:t>——  </a:t>
            </a:r>
            <a:r>
              <a:rPr lang="zh-CN" altLang="en-US" dirty="0"/>
              <a:t>（</a:t>
            </a:r>
            <a:r>
              <a:rPr lang="en-US" altLang="zh-CN" dirty="0"/>
              <a:t>80</a:t>
            </a:r>
            <a:r>
              <a:rPr lang="zh-CN" altLang="en-US" dirty="0"/>
              <a:t>页）</a:t>
            </a:r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4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第一种方法：试探法，如距离函数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第二种方法：准则函数，如误差平方和准则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(4-3) </a:t>
            </a:r>
            <a:r>
              <a:rPr lang="zh-CN" altLang="en-US" sz="2400" dirty="0"/>
              <a:t>与</a:t>
            </a:r>
            <a:r>
              <a:rPr lang="en-US" altLang="zh-CN" sz="2400" dirty="0"/>
              <a:t> (4-4) </a:t>
            </a:r>
            <a:r>
              <a:rPr lang="zh-CN" altLang="en-US" sz="2400" dirty="0"/>
              <a:t>相同，都表示 每一个簇的样本均值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963"/>
            <a:ext cx="12142147" cy="257710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2351089" y="319088"/>
            <a:ext cx="7793037" cy="696912"/>
          </a:xfrm>
        </p:spPr>
        <p:txBody>
          <a:bodyPr/>
          <a:lstStyle/>
          <a:p>
            <a:pPr eaLnBrk="1" hangingPunct="1"/>
            <a:r>
              <a:rPr lang="en-US" altLang="zh-CN" dirty="0"/>
              <a:t>4.1.2 </a:t>
            </a:r>
            <a:r>
              <a:rPr lang="zh-CN" altLang="en-US" dirty="0"/>
              <a:t>聚类准则  </a:t>
            </a:r>
            <a:r>
              <a:rPr lang="en-US" altLang="zh-CN" dirty="0"/>
              <a:t>——  </a:t>
            </a:r>
            <a:r>
              <a:rPr lang="zh-CN" altLang="en-US" dirty="0"/>
              <a:t>（</a:t>
            </a:r>
            <a:r>
              <a:rPr lang="en-US" altLang="zh-CN" dirty="0"/>
              <a:t>80</a:t>
            </a:r>
            <a:r>
              <a:rPr lang="zh-CN" altLang="en-US" dirty="0"/>
              <a:t>页）</a:t>
            </a:r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5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(4-5) </a:t>
            </a:r>
            <a:r>
              <a:rPr lang="zh-CN" altLang="en-US" dirty="0"/>
              <a:t>与</a:t>
            </a:r>
            <a:r>
              <a:rPr lang="en-US" altLang="zh-CN" dirty="0"/>
              <a:t> (4-6) </a:t>
            </a:r>
            <a:r>
              <a:rPr lang="zh-CN" altLang="en-US" dirty="0"/>
              <a:t>相同，都表示 误差平方和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94630"/>
            <a:ext cx="12207076" cy="24143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5032" y="5325979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各类样本密集，各类样本个数相差不大，且类间距离较大时，适合采用误差平方和准则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各类样本数相差很大，类间距离较小时，有可能将样本数多的类分开，使得到的 </a:t>
            </a:r>
            <a:r>
              <a:rPr lang="en-US" altLang="zh-CN" dirty="0"/>
              <a:t>J </a:t>
            </a:r>
            <a:r>
              <a:rPr lang="zh-CN" altLang="en-US" dirty="0"/>
              <a:t>值较小，误以为得到了最优划分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4"/>
          <p:cNvSpPr>
            <a:spLocks noGrp="1" noChangeArrowheads="1"/>
          </p:cNvSpPr>
          <p:nvPr>
            <p:ph idx="1"/>
          </p:nvPr>
        </p:nvSpPr>
        <p:spPr>
          <a:xfrm>
            <a:off x="1524000" y="1508126"/>
            <a:ext cx="8896350" cy="4511675"/>
          </a:xfrm>
        </p:spPr>
        <p:txBody>
          <a:bodyPr/>
          <a:lstStyle/>
          <a:p>
            <a:pPr eaLnBrk="1" hangingPunct="1"/>
            <a:r>
              <a:rPr lang="zh-CN" altLang="en-US" dirty="0"/>
              <a:t>基于试探法的聚类设计：假设某种分类方案，确定一种聚类准则，计算 </a:t>
            </a:r>
            <a:r>
              <a:rPr lang="en-US" altLang="zh-CN" dirty="0"/>
              <a:t>J </a:t>
            </a:r>
            <a:r>
              <a:rPr lang="zh-CN" altLang="en-US" dirty="0"/>
              <a:t>值，找到 </a:t>
            </a:r>
            <a:r>
              <a:rPr lang="en-US" altLang="zh-CN" dirty="0"/>
              <a:t>J </a:t>
            </a:r>
            <a:r>
              <a:rPr lang="zh-CN" altLang="en-US" dirty="0"/>
              <a:t>值最小的一种聚类方案</a:t>
            </a:r>
            <a:endParaRPr lang="en-US" altLang="zh-CN" dirty="0"/>
          </a:p>
          <a:p>
            <a:pPr eaLnBrk="1" hangingPunct="1"/>
            <a:r>
              <a:rPr lang="zh-CN" altLang="en-US" dirty="0"/>
              <a:t>基于试探的</a:t>
            </a:r>
            <a:r>
              <a:rPr lang="zh-CN" altLang="en-US" dirty="0">
                <a:solidFill>
                  <a:srgbClr val="FF0000"/>
                </a:solidFill>
              </a:rPr>
              <a:t>未知类别</a:t>
            </a:r>
            <a:r>
              <a:rPr lang="zh-CN" altLang="en-US" dirty="0"/>
              <a:t>聚类算法：</a:t>
            </a:r>
            <a:endParaRPr lang="en-US" altLang="zh-CN" dirty="0"/>
          </a:p>
          <a:p>
            <a:pPr marL="457200" indent="-457200" eaLnBrk="1" hangingPunct="1">
              <a:buAutoNum type="arabicPeriod"/>
            </a:pPr>
            <a:r>
              <a:rPr lang="zh-CN" altLang="en-US" sz="2400" dirty="0"/>
              <a:t>最临近规则的试探法：阈值 </a:t>
            </a:r>
            <a:r>
              <a:rPr lang="en-US" altLang="zh-CN" sz="2400" dirty="0"/>
              <a:t>T </a:t>
            </a:r>
            <a:r>
              <a:rPr lang="zh-CN" altLang="en-US" sz="2400" dirty="0"/>
              <a:t>的大小 是聚类成败的关键</a:t>
            </a:r>
            <a:endParaRPr lang="en-US" altLang="zh-CN" sz="2400" dirty="0"/>
          </a:p>
          <a:p>
            <a:pPr marL="457200" indent="-457200" eaLnBrk="1" hangingPunct="1">
              <a:buAutoNum type="arabicPeriod"/>
            </a:pPr>
            <a:r>
              <a:rPr lang="zh-CN" altLang="en-US" sz="2400" dirty="0"/>
              <a:t>最大最小距离试探法：相较于最邻近规则的试探法，可以充分利用样本内部特征</a:t>
            </a:r>
            <a:endParaRPr lang="en-US" altLang="zh-CN" sz="2400" dirty="0"/>
          </a:p>
          <a:p>
            <a:pPr marL="457200" indent="-457200" eaLnBrk="1" hangingPunct="1">
              <a:buAutoNum type="arabicPeriod"/>
            </a:pPr>
            <a:r>
              <a:rPr lang="zh-CN" altLang="en-US" sz="2400" dirty="0"/>
              <a:t>层次聚类试探法：又分为合并的层次聚类、分裂的层次聚类。前者首先选择每一个样本为一个类，再合并相似的样本；后者首先将所有样本看作同一个簇，再逐步细分为较小的簇</a:t>
            </a:r>
            <a:endParaRPr lang="en-US" altLang="zh-CN" sz="2400" dirty="0"/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1262814" y="311066"/>
            <a:ext cx="9666371" cy="702261"/>
          </a:xfrm>
        </p:spPr>
        <p:txBody>
          <a:bodyPr/>
          <a:lstStyle/>
          <a:p>
            <a:pPr eaLnBrk="1" hangingPunct="1"/>
            <a:r>
              <a:rPr lang="en-US" altLang="zh-CN" dirty="0"/>
              <a:t>4.1.3 </a:t>
            </a:r>
            <a:r>
              <a:rPr lang="zh-CN" altLang="en-US" dirty="0"/>
              <a:t>基于试探法的聚类设计  </a:t>
            </a:r>
            <a:r>
              <a:rPr lang="en-US" altLang="zh-CN" dirty="0"/>
              <a:t>—— (80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6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4"/>
          <p:cNvSpPr>
            <a:spLocks noGrp="1" noChangeArrowheads="1"/>
          </p:cNvSpPr>
          <p:nvPr>
            <p:ph idx="1"/>
          </p:nvPr>
        </p:nvSpPr>
        <p:spPr>
          <a:xfrm>
            <a:off x="1524000" y="1508126"/>
            <a:ext cx="8896350" cy="4511675"/>
          </a:xfrm>
        </p:spPr>
        <p:txBody>
          <a:bodyPr/>
          <a:lstStyle/>
          <a:p>
            <a:pPr eaLnBrk="1" hangingPunct="1"/>
            <a:r>
              <a:rPr lang="en-US" altLang="zh-CN" dirty="0"/>
              <a:t>K </a:t>
            </a:r>
            <a:r>
              <a:rPr lang="zh-CN" altLang="en-US" dirty="0"/>
              <a:t>均值聚类算法是一种动态聚类方法，其具有已下</a:t>
            </a:r>
            <a:r>
              <a:rPr lang="en-US" altLang="zh-CN" dirty="0"/>
              <a:t> 3 </a:t>
            </a:r>
            <a:r>
              <a:rPr lang="zh-CN" altLang="en-US" dirty="0"/>
              <a:t>个要点：</a:t>
            </a:r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选定某种距离度量作为样本间得相似性度量</a:t>
            </a:r>
          </a:p>
          <a:p>
            <a:pPr marL="514350" indent="-514350" eaLnBrk="1" hangingPunct="1">
              <a:buAutoNum type="arabicPeriod"/>
            </a:pPr>
            <a:endParaRPr lang="zh-CN" altLang="en-US" sz="2800" dirty="0"/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确定某个评价聚类结果质量得准则函数，采用误差平方和准则</a:t>
            </a:r>
            <a:r>
              <a:rPr lang="en-US" altLang="zh-CN" sz="2800" dirty="0"/>
              <a:t> </a:t>
            </a:r>
          </a:p>
          <a:p>
            <a:pPr marL="514350" indent="-514350" eaLnBrk="1" hangingPunct="1">
              <a:buAutoNum type="arabicPeriod"/>
            </a:pPr>
            <a:endParaRPr lang="zh-CN" altLang="en-US" sz="2800" dirty="0"/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给定某个初始分类，然后用迭代算法找出使准则函数极值最好得聚类结果</a:t>
            </a:r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2351089" y="319088"/>
            <a:ext cx="7793037" cy="696912"/>
          </a:xfrm>
        </p:spPr>
        <p:txBody>
          <a:bodyPr/>
          <a:lstStyle/>
          <a:p>
            <a:pPr eaLnBrk="1" hangingPunct="1"/>
            <a:r>
              <a:rPr lang="en-US" altLang="zh-CN" dirty="0"/>
              <a:t>4.2.2 K </a:t>
            </a:r>
            <a:r>
              <a:rPr lang="zh-CN" altLang="en-US"/>
              <a:t>均值聚类原理  </a:t>
            </a:r>
            <a:r>
              <a:rPr lang="en-US" altLang="zh-CN" dirty="0"/>
              <a:t>——  (81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7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4"/>
          <p:cNvSpPr>
            <a:spLocks noGrp="1" noChangeArrowheads="1"/>
          </p:cNvSpPr>
          <p:nvPr>
            <p:ph idx="1"/>
          </p:nvPr>
        </p:nvSpPr>
        <p:spPr>
          <a:xfrm>
            <a:off x="1524000" y="1508126"/>
            <a:ext cx="8896350" cy="4511675"/>
          </a:xfrm>
        </p:spPr>
        <p:txBody>
          <a:bodyPr/>
          <a:lstStyle/>
          <a:p>
            <a:pPr eaLnBrk="1" hangingPunct="1"/>
            <a:r>
              <a:rPr lang="en-US" altLang="zh-CN" dirty="0"/>
              <a:t>K </a:t>
            </a:r>
            <a:r>
              <a:rPr lang="zh-CN" altLang="en-US" dirty="0"/>
              <a:t>均值聚类算法流程：</a:t>
            </a:r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在样本中随机选取</a:t>
            </a:r>
            <a:r>
              <a:rPr lang="en-US" altLang="zh-CN" sz="2800" dirty="0"/>
              <a:t> K </a:t>
            </a:r>
            <a:r>
              <a:rPr lang="zh-CN" altLang="en-US" sz="2800" dirty="0"/>
              <a:t>个簇中心</a:t>
            </a:r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计算每一个样本到</a:t>
            </a:r>
            <a:r>
              <a:rPr lang="en-US" altLang="zh-CN" sz="2800" dirty="0"/>
              <a:t> K </a:t>
            </a:r>
            <a:r>
              <a:rPr lang="zh-CN" altLang="en-US" sz="2800" dirty="0"/>
              <a:t>个簇中心的距离</a:t>
            </a:r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根据上一步计算的距离将该样本划分到距离最小的簇</a:t>
            </a:r>
            <a:r>
              <a:rPr lang="en-US" altLang="zh-CN" sz="2800" dirty="0"/>
              <a:t> </a:t>
            </a:r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根据簇中样本均值选取新的簇中心</a:t>
            </a:r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以上步骤不断循环，直到簇中心无变化为止</a:t>
            </a:r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2351089" y="319088"/>
            <a:ext cx="7793037" cy="696912"/>
          </a:xfrm>
        </p:spPr>
        <p:txBody>
          <a:bodyPr/>
          <a:lstStyle/>
          <a:p>
            <a:pPr eaLnBrk="1" hangingPunct="1"/>
            <a:r>
              <a:rPr lang="en-US" altLang="zh-CN" dirty="0"/>
              <a:t>4.2.2 K </a:t>
            </a:r>
            <a:r>
              <a:rPr lang="zh-CN" altLang="en-US"/>
              <a:t>均值聚类原理  </a:t>
            </a:r>
            <a:r>
              <a:rPr lang="en-US" altLang="zh-CN" dirty="0"/>
              <a:t>——  (82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8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4"/>
          <p:cNvSpPr>
            <a:spLocks noGrp="1" noChangeArrowheads="1"/>
          </p:cNvSpPr>
          <p:nvPr>
            <p:ph idx="1"/>
          </p:nvPr>
        </p:nvSpPr>
        <p:spPr>
          <a:xfrm>
            <a:off x="1524000" y="1508126"/>
            <a:ext cx="8896350" cy="4511675"/>
          </a:xfrm>
        </p:spPr>
        <p:txBody>
          <a:bodyPr/>
          <a:lstStyle/>
          <a:p>
            <a:pPr eaLnBrk="1" hangingPunct="1"/>
            <a:r>
              <a:rPr lang="zh-CN" altLang="en-US" dirty="0"/>
              <a:t>优点：</a:t>
            </a:r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如果特征很多，</a:t>
            </a:r>
            <a:r>
              <a:rPr lang="en-US" altLang="zh-CN" sz="2800" dirty="0"/>
              <a:t>K </a:t>
            </a:r>
            <a:r>
              <a:rPr lang="zh-CN" altLang="en-US" sz="2800" dirty="0"/>
              <a:t>均值比层次聚类的计算速度更快</a:t>
            </a:r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与层次聚类相比，</a:t>
            </a:r>
            <a:r>
              <a:rPr lang="en-US" altLang="zh-CN" sz="2800" dirty="0"/>
              <a:t>K </a:t>
            </a:r>
            <a:r>
              <a:rPr lang="zh-CN" altLang="en-US" sz="2800" dirty="0"/>
              <a:t>均值可以得到更紧密的簇，尤其对于球状簇</a:t>
            </a:r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大数据集合，效率比较高</a:t>
            </a:r>
          </a:p>
          <a:p>
            <a:pPr marL="514350" indent="-514350" eaLnBrk="1" hangingPunct="1">
              <a:buAutoNum type="arabicPeriod"/>
            </a:pPr>
            <a:r>
              <a:rPr lang="zh-CN" altLang="en-US" sz="2800" dirty="0"/>
              <a:t>算法尝试找出使平方误差函数最小的</a:t>
            </a:r>
            <a:r>
              <a:rPr lang="en-US" altLang="zh-CN" sz="2800" dirty="0"/>
              <a:t> K </a:t>
            </a:r>
            <a:r>
              <a:rPr lang="zh-CN" altLang="en-US" sz="2800" dirty="0"/>
              <a:t>个划分。当结果簇是密集的，而簇与簇之间区别明显的时候，效果较好</a:t>
            </a:r>
          </a:p>
        </p:txBody>
      </p:sp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>
          <a:xfrm>
            <a:off x="1748790" y="319405"/>
            <a:ext cx="8395335" cy="696595"/>
          </a:xfrm>
        </p:spPr>
        <p:txBody>
          <a:bodyPr/>
          <a:lstStyle/>
          <a:p>
            <a:pPr eaLnBrk="1" hangingPunct="1"/>
            <a:r>
              <a:rPr lang="en-US" altLang="zh-CN" dirty="0"/>
              <a:t>4.2.3 K </a:t>
            </a:r>
            <a:r>
              <a:rPr lang="zh-CN" altLang="en-US"/>
              <a:t>均值算法的优点</a:t>
            </a:r>
            <a:r>
              <a:rPr lang="en-US" altLang="zh-CN" dirty="0"/>
              <a:t>—— (83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99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A752493-C455-4E04-9F4F-107F59AD61BF}" type="slidenum">
              <a:rPr kumimoji="0" lang="en-US" altLang="zh-CN" sz="1400">
                <a:solidFill>
                  <a:srgbClr val="022EBA"/>
                </a:solidFill>
                <a:ea typeface="黑体" panose="02010609060101010101" pitchFamily="49" charset="-122"/>
              </a:rPr>
              <a:t>9</a:t>
            </a:fld>
            <a:endParaRPr kumimoji="0" lang="en-US" altLang="zh-CN" sz="1400">
              <a:solidFill>
                <a:srgbClr val="022EBA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主题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主题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主题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主题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主题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主题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主题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主题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主题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主题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主题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主题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372" tIns="45686" rIns="91372" bIns="45686" numCol="1" anchor="t" anchorCtr="0" compatLnSpc="1">
        <a:spAutoFit/>
      </a:bodyPr>
      <a:lstStyle>
        <a:defPPr marL="0" marR="0" indent="0" algn="l" defTabSz="9131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1029</Words>
  <Application>Microsoft Office PowerPoint</Application>
  <PresentationFormat>宽屏</PresentationFormat>
  <Paragraphs>112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黑体</vt:lpstr>
      <vt:lpstr>华文新魏</vt:lpstr>
      <vt:lpstr>楷体_GB2312</vt:lpstr>
      <vt:lpstr>宋体</vt:lpstr>
      <vt:lpstr>Arial</vt:lpstr>
      <vt:lpstr>Tahoma</vt:lpstr>
      <vt:lpstr>Times New Roman</vt:lpstr>
      <vt:lpstr>Wingdings</vt:lpstr>
      <vt:lpstr>主题</vt:lpstr>
      <vt:lpstr>1_主题</vt:lpstr>
      <vt:lpstr>2_主题</vt:lpstr>
      <vt:lpstr>3_主题</vt:lpstr>
      <vt:lpstr>4_主题</vt:lpstr>
      <vt:lpstr>5_主题</vt:lpstr>
      <vt:lpstr>6_主题</vt:lpstr>
      <vt:lpstr>7_主题</vt:lpstr>
      <vt:lpstr>8_主题</vt:lpstr>
      <vt:lpstr>9_主题</vt:lpstr>
      <vt:lpstr>10_主题</vt:lpstr>
      <vt:lpstr>12_主题</vt:lpstr>
      <vt:lpstr>14_主题</vt:lpstr>
      <vt:lpstr>第四章 聚类分析</vt:lpstr>
      <vt:lpstr>4.1.1 聚类的定义  ——  （79页）</vt:lpstr>
      <vt:lpstr>4.1 聚类分析  ——  （79页）</vt:lpstr>
      <vt:lpstr>4.1.2 聚类准则  ——  （80页）</vt:lpstr>
      <vt:lpstr>4.1.2 聚类准则  ——  （80页）</vt:lpstr>
      <vt:lpstr>4.1.3 基于试探法的聚类设计  —— (80页)</vt:lpstr>
      <vt:lpstr>4.2.2 K 均值聚类原理  ——  (81页)</vt:lpstr>
      <vt:lpstr>4.2.2 K 均值聚类原理  ——  (82页)</vt:lpstr>
      <vt:lpstr>4.2.3 K 均值算法的优点—— (83页)</vt:lpstr>
      <vt:lpstr>4.2.3 K 均值算法的缺点—— (83页)</vt:lpstr>
      <vt:lpstr>一点小概念</vt:lpstr>
      <vt:lpstr>4.2.3 K 均值聚类的MATLAB实现 -- (84页)</vt:lpstr>
      <vt:lpstr>4.2.3 K 均值聚类的MATLAB实现 -- (86页)</vt:lpstr>
      <vt:lpstr>4.2.3 K 均值聚类的MATLAB实现 -- (87页)</vt:lpstr>
      <vt:lpstr>4.2.3 K 均值聚类的MATLAB实现 -- (87页)</vt:lpstr>
      <vt:lpstr>4.2.3 K 均值聚类的MATLAB实现 -- (88页)</vt:lpstr>
      <vt:lpstr>4.2.6 结论 -- (88页)</vt:lpstr>
      <vt:lpstr>4.2.6 结论 -- (88页)</vt:lpstr>
      <vt:lpstr>K 均值聚类在模式识别中的作用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张少添</dc:creator>
  <cp:lastModifiedBy>张少添</cp:lastModifiedBy>
  <cp:revision>117</cp:revision>
  <dcterms:created xsi:type="dcterms:W3CDTF">2022-03-02T03:13:00Z</dcterms:created>
  <dcterms:modified xsi:type="dcterms:W3CDTF">2022-04-08T16:07:02Z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EB0D557B5F0D4649B22DBF8A3BE6CAEA</vt:lpwstr>
  </property>
  <property fmtid="{D5CDD505-2E9C-101B-9397-08002B2CF9AE}" pid="3" name="KSOProductBuildVer">
    <vt:lpwstr>2052-11.1.0.11365</vt:lpwstr>
  </property>
</Properties>
</file>