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tags/tag25.xml" ContentType="application/vnd.openxmlformats-officedocument.presentationml.tags+xml"/>
  <Override PartName="/ppt/tags/tag26.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69" r:id="rId2"/>
    <p:sldId id="436" r:id="rId3"/>
    <p:sldId id="437" r:id="rId4"/>
    <p:sldId id="472" r:id="rId5"/>
    <p:sldId id="473" r:id="rId6"/>
    <p:sldId id="474" r:id="rId7"/>
    <p:sldId id="475" r:id="rId8"/>
    <p:sldId id="476" r:id="rId9"/>
    <p:sldId id="478" r:id="rId10"/>
    <p:sldId id="479" r:id="rId11"/>
    <p:sldId id="481" r:id="rId12"/>
    <p:sldId id="508" r:id="rId13"/>
    <p:sldId id="483" r:id="rId14"/>
    <p:sldId id="484" r:id="rId15"/>
    <p:sldId id="485" r:id="rId16"/>
    <p:sldId id="506" r:id="rId17"/>
    <p:sldId id="486" r:id="rId18"/>
    <p:sldId id="492" r:id="rId19"/>
    <p:sldId id="493" r:id="rId20"/>
    <p:sldId id="495" r:id="rId21"/>
    <p:sldId id="507" r:id="rId22"/>
    <p:sldId id="496" r:id="rId23"/>
    <p:sldId id="497" r:id="rId24"/>
    <p:sldId id="498" r:id="rId25"/>
    <p:sldId id="499" r:id="rId26"/>
    <p:sldId id="500" r:id="rId27"/>
    <p:sldId id="501" r:id="rId28"/>
    <p:sldId id="502" r:id="rId29"/>
    <p:sldId id="505" r:id="rId30"/>
    <p:sldId id="487" r:id="rId31"/>
    <p:sldId id="491" r:id="rId32"/>
    <p:sldId id="488" r:id="rId33"/>
    <p:sldId id="504" r:id="rId34"/>
    <p:sldId id="489" r:id="rId35"/>
    <p:sldId id="503" r:id="rId36"/>
    <p:sldId id="490"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C4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84787" autoAdjust="0"/>
  </p:normalViewPr>
  <p:slideViewPr>
    <p:cSldViewPr>
      <p:cViewPr varScale="1">
        <p:scale>
          <a:sx n="95" d="100"/>
          <a:sy n="95" d="100"/>
        </p:scale>
        <p:origin x="1518" y="90"/>
      </p:cViewPr>
      <p:guideLst>
        <p:guide orient="horz" pos="2160"/>
        <p:guide pos="2888"/>
      </p:guideLst>
    </p:cSldViewPr>
  </p:slideViewPr>
  <p:outlineViewPr>
    <p:cViewPr>
      <p:scale>
        <a:sx n="33" d="100"/>
        <a:sy n="33" d="100"/>
      </p:scale>
      <p:origin x="0" y="438"/>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G:\graduate_git\doc\fig\&#26032;&#24314;%20Microsoft%20Excel%2097-2003%20&#24037;&#20316;&#34920;.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G:\graduate_git\doc\fig\&#26032;&#24314;%20Microsoft%20Excel%2097-2003%20&#24037;&#20316;&#34920;.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G:\graduate_git\doc\fig\&#26032;&#24314;%20Microsoft%20Excel%2097-2003%20&#24037;&#20316;&#34920;.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G:\graduate_git\doc\fig\&#26032;&#24314;%20Microsoft%20Excel%2097-2003%20&#24037;&#20316;&#34920;.xls"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G:\graduate_git\code\Classifier\&#26032;&#24314;%20Microsoft%20Excel%2097-2003%20&#24037;&#20316;&#34920;.xls"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zh-CN" altLang="en-US"/>
              <a:t>帧时间间隔</a:t>
            </a:r>
            <a:endParaRPr lang="zh-CN"/>
          </a:p>
        </c:rich>
      </c:tx>
      <c:layout/>
      <c:overlay val="0"/>
      <c:spPr>
        <a:noFill/>
        <a:ln>
          <a:noFill/>
        </a:ln>
        <a:effectLst/>
      </c:spPr>
    </c:title>
    <c:autoTitleDeleted val="0"/>
    <c:plotArea>
      <c:layout/>
      <c:barChart>
        <c:barDir val="col"/>
        <c:grouping val="clustered"/>
        <c:varyColors val="0"/>
        <c:ser>
          <c:idx val="0"/>
          <c:order val="0"/>
          <c:tx>
            <c:strRef>
              <c:f>'新建 Microsoft Excel 97-2003 工作表'!$B$14</c:f>
              <c:strCache>
                <c:ptCount val="1"/>
                <c:pt idx="0">
                  <c:v>precision</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'新建 Microsoft Excel 97-2003 工作表'!$A$15:$A$18</c:f>
              <c:strCache>
                <c:ptCount val="4"/>
                <c:pt idx="0">
                  <c:v>随机森林</c:v>
                </c:pt>
                <c:pt idx="1">
                  <c:v>支持向量机</c:v>
                </c:pt>
                <c:pt idx="2">
                  <c:v>K最近邻</c:v>
                </c:pt>
                <c:pt idx="3">
                  <c:v>朴素贝叶斯</c:v>
                </c:pt>
              </c:strCache>
            </c:strRef>
          </c:cat>
          <c:val>
            <c:numRef>
              <c:f>'新建 Microsoft Excel 97-2003 工作表'!$B$15:$B$18</c:f>
              <c:numCache>
                <c:formatCode>General</c:formatCode>
                <c:ptCount val="4"/>
                <c:pt idx="0">
                  <c:v>0.93010000000000004</c:v>
                </c:pt>
                <c:pt idx="1">
                  <c:v>0.87920000000000009</c:v>
                </c:pt>
                <c:pt idx="2">
                  <c:v>0.87300000000000011</c:v>
                </c:pt>
                <c:pt idx="3">
                  <c:v>0.84930000000000005</c:v>
                </c:pt>
              </c:numCache>
            </c:numRef>
          </c:val>
        </c:ser>
        <c:ser>
          <c:idx val="1"/>
          <c:order val="1"/>
          <c:tx>
            <c:strRef>
              <c:f>'新建 Microsoft Excel 97-2003 工作表'!$C$14</c:f>
              <c:strCache>
                <c:ptCount val="1"/>
                <c:pt idx="0">
                  <c:v>recall</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strRef>
              <c:f>'新建 Microsoft Excel 97-2003 工作表'!$A$15:$A$18</c:f>
              <c:strCache>
                <c:ptCount val="4"/>
                <c:pt idx="0">
                  <c:v>随机森林</c:v>
                </c:pt>
                <c:pt idx="1">
                  <c:v>支持向量机</c:v>
                </c:pt>
                <c:pt idx="2">
                  <c:v>K最近邻</c:v>
                </c:pt>
                <c:pt idx="3">
                  <c:v>朴素贝叶斯</c:v>
                </c:pt>
              </c:strCache>
            </c:strRef>
          </c:cat>
          <c:val>
            <c:numRef>
              <c:f>'新建 Microsoft Excel 97-2003 工作表'!$C$15:$C$18</c:f>
              <c:numCache>
                <c:formatCode>General</c:formatCode>
                <c:ptCount val="4"/>
                <c:pt idx="0">
                  <c:v>0.93140000000000001</c:v>
                </c:pt>
                <c:pt idx="1">
                  <c:v>0.94159999999999999</c:v>
                </c:pt>
                <c:pt idx="2">
                  <c:v>0.92379999999999995</c:v>
                </c:pt>
                <c:pt idx="3">
                  <c:v>0.88249999999999984</c:v>
                </c:pt>
              </c:numCache>
            </c:numRef>
          </c:val>
        </c:ser>
        <c:ser>
          <c:idx val="2"/>
          <c:order val="2"/>
          <c:tx>
            <c:v>F1</c:v>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cat>
            <c:strRef>
              <c:f>'新建 Microsoft Excel 97-2003 工作表'!$A$15:$A$18</c:f>
              <c:strCache>
                <c:ptCount val="4"/>
                <c:pt idx="0">
                  <c:v>随机森林</c:v>
                </c:pt>
                <c:pt idx="1">
                  <c:v>支持向量机</c:v>
                </c:pt>
                <c:pt idx="2">
                  <c:v>K最近邻</c:v>
                </c:pt>
                <c:pt idx="3">
                  <c:v>朴素贝叶斯</c:v>
                </c:pt>
              </c:strCache>
            </c:strRef>
          </c:cat>
          <c:val>
            <c:numRef>
              <c:f>'新建 Microsoft Excel 97-2003 工作表'!$D$15:$D$18</c:f>
              <c:numCache>
                <c:formatCode>General</c:formatCode>
                <c:ptCount val="4"/>
                <c:pt idx="0">
                  <c:v>0.92770000000000008</c:v>
                </c:pt>
                <c:pt idx="1">
                  <c:v>0.90349999999999997</c:v>
                </c:pt>
                <c:pt idx="2">
                  <c:v>0.89419999999999999</c:v>
                </c:pt>
                <c:pt idx="3">
                  <c:v>0.8600000000000001</c:v>
                </c:pt>
              </c:numCache>
            </c:numRef>
          </c:val>
        </c:ser>
        <c:dLbls>
          <c:showLegendKey val="0"/>
          <c:showVal val="0"/>
          <c:showCatName val="0"/>
          <c:showSerName val="0"/>
          <c:showPercent val="0"/>
          <c:showBubbleSize val="0"/>
        </c:dLbls>
        <c:gapWidth val="100"/>
        <c:overlap val="-24"/>
        <c:axId val="1229748352"/>
        <c:axId val="929311888"/>
      </c:barChart>
      <c:catAx>
        <c:axId val="1229748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crossAx val="929311888"/>
        <c:crosses val="autoZero"/>
        <c:auto val="1"/>
        <c:lblAlgn val="ctr"/>
        <c:lblOffset val="100"/>
        <c:noMultiLvlLbl val="0"/>
      </c:catAx>
      <c:valAx>
        <c:axId val="929311888"/>
        <c:scaling>
          <c:orientation val="minMax"/>
          <c:max val="1"/>
          <c:min val="0.600000000000000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crossAx val="12297483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zh-CN"/>
              <a:t>帧大小</a:t>
            </a:r>
          </a:p>
        </c:rich>
      </c:tx>
      <c:layout/>
      <c:overlay val="0"/>
      <c:spPr>
        <a:noFill/>
        <a:ln>
          <a:noFill/>
        </a:ln>
        <a:effectLst/>
      </c:spPr>
    </c:title>
    <c:autoTitleDeleted val="0"/>
    <c:plotArea>
      <c:layout/>
      <c:barChart>
        <c:barDir val="col"/>
        <c:grouping val="clustered"/>
        <c:varyColors val="0"/>
        <c:ser>
          <c:idx val="0"/>
          <c:order val="0"/>
          <c:tx>
            <c:strRef>
              <c:f>'新建 Microsoft Excel 97-2003 工作表'!$B$29</c:f>
              <c:strCache>
                <c:ptCount val="1"/>
                <c:pt idx="0">
                  <c:v>precision</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'新建 Microsoft Excel 97-2003 工作表'!$A$30:$A$33</c:f>
              <c:strCache>
                <c:ptCount val="4"/>
                <c:pt idx="0">
                  <c:v>随机森林</c:v>
                </c:pt>
                <c:pt idx="1">
                  <c:v>支持向量机</c:v>
                </c:pt>
                <c:pt idx="2">
                  <c:v>K最近邻</c:v>
                </c:pt>
                <c:pt idx="3">
                  <c:v>朴素贝叶斯</c:v>
                </c:pt>
              </c:strCache>
            </c:strRef>
          </c:cat>
          <c:val>
            <c:numRef>
              <c:f>'新建 Microsoft Excel 97-2003 工作表'!$B$30:$B$33</c:f>
              <c:numCache>
                <c:formatCode>General</c:formatCode>
                <c:ptCount val="4"/>
                <c:pt idx="0">
                  <c:v>0.97400000000000009</c:v>
                </c:pt>
                <c:pt idx="1">
                  <c:v>0.96360000000000012</c:v>
                </c:pt>
                <c:pt idx="2">
                  <c:v>0.96000000000000008</c:v>
                </c:pt>
                <c:pt idx="3">
                  <c:v>0.94330000000000003</c:v>
                </c:pt>
              </c:numCache>
            </c:numRef>
          </c:val>
        </c:ser>
        <c:ser>
          <c:idx val="1"/>
          <c:order val="1"/>
          <c:tx>
            <c:strRef>
              <c:f>'新建 Microsoft Excel 97-2003 工作表'!$C$29</c:f>
              <c:strCache>
                <c:ptCount val="1"/>
                <c:pt idx="0">
                  <c:v>recall</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strRef>
              <c:f>'新建 Microsoft Excel 97-2003 工作表'!$A$30:$A$33</c:f>
              <c:strCache>
                <c:ptCount val="4"/>
                <c:pt idx="0">
                  <c:v>随机森林</c:v>
                </c:pt>
                <c:pt idx="1">
                  <c:v>支持向量机</c:v>
                </c:pt>
                <c:pt idx="2">
                  <c:v>K最近邻</c:v>
                </c:pt>
                <c:pt idx="3">
                  <c:v>朴素贝叶斯</c:v>
                </c:pt>
              </c:strCache>
            </c:strRef>
          </c:cat>
          <c:val>
            <c:numRef>
              <c:f>'新建 Microsoft Excel 97-2003 工作表'!$C$30:$C$33</c:f>
              <c:numCache>
                <c:formatCode>General</c:formatCode>
                <c:ptCount val="4"/>
                <c:pt idx="0">
                  <c:v>0.97980000000000012</c:v>
                </c:pt>
                <c:pt idx="1">
                  <c:v>0.97370000000000012</c:v>
                </c:pt>
                <c:pt idx="2">
                  <c:v>0.95809999999999995</c:v>
                </c:pt>
                <c:pt idx="3">
                  <c:v>0.94080000000000008</c:v>
                </c:pt>
              </c:numCache>
            </c:numRef>
          </c:val>
        </c:ser>
        <c:ser>
          <c:idx val="2"/>
          <c:order val="2"/>
          <c:tx>
            <c:v>F1</c:v>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cat>
            <c:strRef>
              <c:f>'新建 Microsoft Excel 97-2003 工作表'!$A$30:$A$33</c:f>
              <c:strCache>
                <c:ptCount val="4"/>
                <c:pt idx="0">
                  <c:v>随机森林</c:v>
                </c:pt>
                <c:pt idx="1">
                  <c:v>支持向量机</c:v>
                </c:pt>
                <c:pt idx="2">
                  <c:v>K最近邻</c:v>
                </c:pt>
                <c:pt idx="3">
                  <c:v>朴素贝叶斯</c:v>
                </c:pt>
              </c:strCache>
            </c:strRef>
          </c:cat>
          <c:val>
            <c:numRef>
              <c:f>'新建 Microsoft Excel 97-2003 工作表'!$D$30:$D$33</c:f>
              <c:numCache>
                <c:formatCode>General</c:formatCode>
                <c:ptCount val="4"/>
                <c:pt idx="0">
                  <c:v>0.97570000000000012</c:v>
                </c:pt>
                <c:pt idx="1">
                  <c:v>0.96550000000000002</c:v>
                </c:pt>
                <c:pt idx="2">
                  <c:v>0.95660000000000012</c:v>
                </c:pt>
                <c:pt idx="3">
                  <c:v>0.93859999999999999</c:v>
                </c:pt>
              </c:numCache>
            </c:numRef>
          </c:val>
        </c:ser>
        <c:dLbls>
          <c:showLegendKey val="0"/>
          <c:showVal val="0"/>
          <c:showCatName val="0"/>
          <c:showSerName val="0"/>
          <c:showPercent val="0"/>
          <c:showBubbleSize val="0"/>
        </c:dLbls>
        <c:gapWidth val="100"/>
        <c:overlap val="-24"/>
        <c:axId val="1344792000"/>
        <c:axId val="1344800160"/>
      </c:barChart>
      <c:catAx>
        <c:axId val="1344792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crossAx val="1344800160"/>
        <c:crosses val="autoZero"/>
        <c:auto val="1"/>
        <c:lblAlgn val="ctr"/>
        <c:lblOffset val="100"/>
        <c:noMultiLvlLbl val="0"/>
      </c:catAx>
      <c:valAx>
        <c:axId val="1344800160"/>
        <c:scaling>
          <c:orientation val="minMax"/>
          <c:min val="0.600000000000000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crossAx val="13447920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zh-CN" altLang="en-US"/>
              <a:t>传输速率</a:t>
            </a:r>
            <a:endParaRPr lang="zh-CN"/>
          </a:p>
        </c:rich>
      </c:tx>
      <c:layout/>
      <c:overlay val="0"/>
      <c:spPr>
        <a:noFill/>
        <a:ln>
          <a:noFill/>
        </a:ln>
        <a:effectLst/>
      </c:spPr>
    </c:title>
    <c:autoTitleDeleted val="0"/>
    <c:plotArea>
      <c:layout/>
      <c:barChart>
        <c:barDir val="col"/>
        <c:grouping val="clustered"/>
        <c:varyColors val="0"/>
        <c:ser>
          <c:idx val="0"/>
          <c:order val="0"/>
          <c:tx>
            <c:strRef>
              <c:f>'新建 Microsoft Excel 97-2003 工作表'!$B$60</c:f>
              <c:strCache>
                <c:ptCount val="1"/>
                <c:pt idx="0">
                  <c:v>precision</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'新建 Microsoft Excel 97-2003 工作表'!$A$61:$A$64</c:f>
              <c:strCache>
                <c:ptCount val="4"/>
                <c:pt idx="0">
                  <c:v>随机森林</c:v>
                </c:pt>
                <c:pt idx="1">
                  <c:v>支持向量机</c:v>
                </c:pt>
                <c:pt idx="2">
                  <c:v>K最近邻</c:v>
                </c:pt>
                <c:pt idx="3">
                  <c:v>朴素贝叶斯</c:v>
                </c:pt>
              </c:strCache>
            </c:strRef>
          </c:cat>
          <c:val>
            <c:numRef>
              <c:f>'新建 Microsoft Excel 97-2003 工作表'!$B$61:$B$64</c:f>
              <c:numCache>
                <c:formatCode>General</c:formatCode>
                <c:ptCount val="4"/>
                <c:pt idx="0">
                  <c:v>0.9234</c:v>
                </c:pt>
                <c:pt idx="1">
                  <c:v>0.9103</c:v>
                </c:pt>
                <c:pt idx="2">
                  <c:v>0.89149999999999996</c:v>
                </c:pt>
                <c:pt idx="3">
                  <c:v>0.86730000000000007</c:v>
                </c:pt>
              </c:numCache>
            </c:numRef>
          </c:val>
        </c:ser>
        <c:ser>
          <c:idx val="1"/>
          <c:order val="1"/>
          <c:tx>
            <c:strRef>
              <c:f>'新建 Microsoft Excel 97-2003 工作表'!$C$60</c:f>
              <c:strCache>
                <c:ptCount val="1"/>
                <c:pt idx="0">
                  <c:v>recall</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strRef>
              <c:f>'新建 Microsoft Excel 97-2003 工作表'!$A$61:$A$64</c:f>
              <c:strCache>
                <c:ptCount val="4"/>
                <c:pt idx="0">
                  <c:v>随机森林</c:v>
                </c:pt>
                <c:pt idx="1">
                  <c:v>支持向量机</c:v>
                </c:pt>
                <c:pt idx="2">
                  <c:v>K最近邻</c:v>
                </c:pt>
                <c:pt idx="3">
                  <c:v>朴素贝叶斯</c:v>
                </c:pt>
              </c:strCache>
            </c:strRef>
          </c:cat>
          <c:val>
            <c:numRef>
              <c:f>'新建 Microsoft Excel 97-2003 工作表'!$C$61:$C$64</c:f>
              <c:numCache>
                <c:formatCode>General</c:formatCode>
                <c:ptCount val="4"/>
                <c:pt idx="0">
                  <c:v>0.93</c:v>
                </c:pt>
                <c:pt idx="1">
                  <c:v>0.94110000000000005</c:v>
                </c:pt>
                <c:pt idx="2">
                  <c:v>0.94340000000000002</c:v>
                </c:pt>
                <c:pt idx="3">
                  <c:v>0.89300000000000002</c:v>
                </c:pt>
              </c:numCache>
            </c:numRef>
          </c:val>
        </c:ser>
        <c:ser>
          <c:idx val="2"/>
          <c:order val="2"/>
          <c:tx>
            <c:v>F1</c:v>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cat>
            <c:strRef>
              <c:f>'新建 Microsoft Excel 97-2003 工作表'!$A$61:$A$64</c:f>
              <c:strCache>
                <c:ptCount val="4"/>
                <c:pt idx="0">
                  <c:v>随机森林</c:v>
                </c:pt>
                <c:pt idx="1">
                  <c:v>支持向量机</c:v>
                </c:pt>
                <c:pt idx="2">
                  <c:v>K最近邻</c:v>
                </c:pt>
                <c:pt idx="3">
                  <c:v>朴素贝叶斯</c:v>
                </c:pt>
              </c:strCache>
            </c:strRef>
          </c:cat>
          <c:val>
            <c:numRef>
              <c:f>'新建 Microsoft Excel 97-2003 工作表'!$D$61:$D$64</c:f>
              <c:numCache>
                <c:formatCode>General</c:formatCode>
                <c:ptCount val="4"/>
                <c:pt idx="0">
                  <c:v>0.92210000000000003</c:v>
                </c:pt>
                <c:pt idx="1">
                  <c:v>0.91970000000000007</c:v>
                </c:pt>
                <c:pt idx="2">
                  <c:v>0.91120000000000001</c:v>
                </c:pt>
                <c:pt idx="3">
                  <c:v>0.87530000000000008</c:v>
                </c:pt>
              </c:numCache>
            </c:numRef>
          </c:val>
        </c:ser>
        <c:dLbls>
          <c:showLegendKey val="0"/>
          <c:showVal val="0"/>
          <c:showCatName val="0"/>
          <c:showSerName val="0"/>
          <c:showPercent val="0"/>
          <c:showBubbleSize val="0"/>
        </c:dLbls>
        <c:gapWidth val="100"/>
        <c:overlap val="-24"/>
        <c:axId val="1344794176"/>
        <c:axId val="1344797440"/>
      </c:barChart>
      <c:catAx>
        <c:axId val="1344794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crossAx val="1344797440"/>
        <c:crosses val="autoZero"/>
        <c:auto val="1"/>
        <c:lblAlgn val="ctr"/>
        <c:lblOffset val="100"/>
        <c:noMultiLvlLbl val="0"/>
      </c:catAx>
      <c:valAx>
        <c:axId val="1344797440"/>
        <c:scaling>
          <c:orientation val="minMax"/>
          <c:min val="0.600000000000000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crossAx val="1344794176"/>
        <c:crosses val="autoZero"/>
        <c:crossBetween val="between"/>
        <c:majorUnit val="0.1"/>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zh-CN" altLang="en-US"/>
              <a:t>融合特征</a:t>
            </a:r>
            <a:endParaRPr lang="zh-CN"/>
          </a:p>
        </c:rich>
      </c:tx>
      <c:layout/>
      <c:overlay val="0"/>
      <c:spPr>
        <a:noFill/>
        <a:ln>
          <a:noFill/>
        </a:ln>
        <a:effectLst/>
      </c:spPr>
    </c:title>
    <c:autoTitleDeleted val="0"/>
    <c:plotArea>
      <c:layout/>
      <c:barChart>
        <c:barDir val="col"/>
        <c:grouping val="clustered"/>
        <c:varyColors val="0"/>
        <c:ser>
          <c:idx val="0"/>
          <c:order val="0"/>
          <c:tx>
            <c:strRef>
              <c:f>'新建 Microsoft Excel 97-2003 工作表'!$B$80</c:f>
              <c:strCache>
                <c:ptCount val="1"/>
                <c:pt idx="0">
                  <c:v>precision</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'新建 Microsoft Excel 97-2003 工作表'!$A$81:$A$84</c:f>
              <c:strCache>
                <c:ptCount val="4"/>
                <c:pt idx="0">
                  <c:v>随机森林</c:v>
                </c:pt>
                <c:pt idx="1">
                  <c:v>支持向量机</c:v>
                </c:pt>
                <c:pt idx="2">
                  <c:v>K最近邻</c:v>
                </c:pt>
                <c:pt idx="3">
                  <c:v>朴素贝叶斯</c:v>
                </c:pt>
              </c:strCache>
            </c:strRef>
          </c:cat>
          <c:val>
            <c:numRef>
              <c:f>'新建 Microsoft Excel 97-2003 工作表'!$B$81:$B$84</c:f>
              <c:numCache>
                <c:formatCode>General</c:formatCode>
                <c:ptCount val="4"/>
                <c:pt idx="0">
                  <c:v>0.99299999999999999</c:v>
                </c:pt>
                <c:pt idx="1">
                  <c:v>0.9899</c:v>
                </c:pt>
                <c:pt idx="2">
                  <c:v>0.97410000000000008</c:v>
                </c:pt>
                <c:pt idx="3">
                  <c:v>0.90549999999999997</c:v>
                </c:pt>
              </c:numCache>
            </c:numRef>
          </c:val>
        </c:ser>
        <c:ser>
          <c:idx val="1"/>
          <c:order val="1"/>
          <c:tx>
            <c:strRef>
              <c:f>'新建 Microsoft Excel 97-2003 工作表'!$C$80</c:f>
              <c:strCache>
                <c:ptCount val="1"/>
                <c:pt idx="0">
                  <c:v>recall</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strRef>
              <c:f>'新建 Microsoft Excel 97-2003 工作表'!$A$81:$A$84</c:f>
              <c:strCache>
                <c:ptCount val="4"/>
                <c:pt idx="0">
                  <c:v>随机森林</c:v>
                </c:pt>
                <c:pt idx="1">
                  <c:v>支持向量机</c:v>
                </c:pt>
                <c:pt idx="2">
                  <c:v>K最近邻</c:v>
                </c:pt>
                <c:pt idx="3">
                  <c:v>朴素贝叶斯</c:v>
                </c:pt>
              </c:strCache>
            </c:strRef>
          </c:cat>
          <c:val>
            <c:numRef>
              <c:f>'新建 Microsoft Excel 97-2003 工作表'!$C$81:$C$84</c:f>
              <c:numCache>
                <c:formatCode>General</c:formatCode>
                <c:ptCount val="4"/>
                <c:pt idx="0">
                  <c:v>0.96700000000000008</c:v>
                </c:pt>
                <c:pt idx="1">
                  <c:v>0.95220000000000005</c:v>
                </c:pt>
                <c:pt idx="2">
                  <c:v>0.92470000000000008</c:v>
                </c:pt>
                <c:pt idx="3">
                  <c:v>0.9143</c:v>
                </c:pt>
              </c:numCache>
            </c:numRef>
          </c:val>
        </c:ser>
        <c:ser>
          <c:idx val="2"/>
          <c:order val="2"/>
          <c:tx>
            <c:v>F1</c:v>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cat>
            <c:strRef>
              <c:f>'新建 Microsoft Excel 97-2003 工作表'!$A$81:$A$84</c:f>
              <c:strCache>
                <c:ptCount val="4"/>
                <c:pt idx="0">
                  <c:v>随机森林</c:v>
                </c:pt>
                <c:pt idx="1">
                  <c:v>支持向量机</c:v>
                </c:pt>
                <c:pt idx="2">
                  <c:v>K最近邻</c:v>
                </c:pt>
                <c:pt idx="3">
                  <c:v>朴素贝叶斯</c:v>
                </c:pt>
              </c:strCache>
            </c:strRef>
          </c:cat>
          <c:val>
            <c:numRef>
              <c:f>'新建 Microsoft Excel 97-2003 工作表'!$D$81:$D$84</c:f>
              <c:numCache>
                <c:formatCode>General</c:formatCode>
                <c:ptCount val="4"/>
                <c:pt idx="0">
                  <c:v>0.97829999999999995</c:v>
                </c:pt>
                <c:pt idx="1">
                  <c:v>0.9678000000000001</c:v>
                </c:pt>
                <c:pt idx="2">
                  <c:v>0.94499999999999995</c:v>
                </c:pt>
                <c:pt idx="3">
                  <c:v>0.90439999999999998</c:v>
                </c:pt>
              </c:numCache>
            </c:numRef>
          </c:val>
        </c:ser>
        <c:dLbls>
          <c:showLegendKey val="0"/>
          <c:showVal val="0"/>
          <c:showCatName val="0"/>
          <c:showSerName val="0"/>
          <c:showPercent val="0"/>
          <c:showBubbleSize val="0"/>
        </c:dLbls>
        <c:gapWidth val="100"/>
        <c:overlap val="-24"/>
        <c:axId val="1344800704"/>
        <c:axId val="1344794720"/>
      </c:barChart>
      <c:catAx>
        <c:axId val="1344800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crossAx val="1344794720"/>
        <c:crosses val="autoZero"/>
        <c:auto val="1"/>
        <c:lblAlgn val="ctr"/>
        <c:lblOffset val="100"/>
        <c:noMultiLvlLbl val="0"/>
      </c:catAx>
      <c:valAx>
        <c:axId val="1344794720"/>
        <c:scaling>
          <c:orientation val="minMax"/>
          <c:max val="1"/>
          <c:min val="0.600000000000000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crossAx val="1344800704"/>
        <c:crosses val="autoZero"/>
        <c:crossBetween val="between"/>
        <c:majorUnit val="0.1"/>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传输速率</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降噪前</c:v>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5.8430664916885408E-2"/>
                  <c:y val="5.7905001458151029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5.8430664916885408E-2"/>
                  <c:y val="6.7164260717410301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'新建 Microsoft Excel 97-2003 工作表'!$C$5:$C$8</c:f>
              <c:strCache>
                <c:ptCount val="4"/>
                <c:pt idx="0">
                  <c:v>随机森林</c:v>
                </c:pt>
                <c:pt idx="1">
                  <c:v>支持向量机</c:v>
                </c:pt>
                <c:pt idx="2">
                  <c:v>K最近邻</c:v>
                </c:pt>
                <c:pt idx="3">
                  <c:v>朴素贝叶斯</c:v>
                </c:pt>
              </c:strCache>
            </c:strRef>
          </c:cat>
          <c:val>
            <c:numRef>
              <c:f>'新建 Microsoft Excel 97-2003 工作表'!$D$5:$D$8</c:f>
              <c:numCache>
                <c:formatCode>General</c:formatCode>
                <c:ptCount val="4"/>
                <c:pt idx="0">
                  <c:v>0.91370000000000007</c:v>
                </c:pt>
                <c:pt idx="1">
                  <c:v>0.8570000000000001</c:v>
                </c:pt>
                <c:pt idx="2">
                  <c:v>0.89359999999999984</c:v>
                </c:pt>
                <c:pt idx="3">
                  <c:v>0.77170000000000016</c:v>
                </c:pt>
              </c:numCache>
            </c:numRef>
          </c:val>
          <c:smooth val="0"/>
        </c:ser>
        <c:ser>
          <c:idx val="1"/>
          <c:order val="1"/>
          <c:tx>
            <c:v>降噪后</c:v>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6.8152449693788281E-2"/>
                  <c:y val="-6.9409266550014573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r"/>
              <c:showLegendKey val="0"/>
              <c:showVal val="1"/>
              <c:showCatName val="0"/>
              <c:showSerName val="0"/>
              <c:showPercent val="0"/>
              <c:showBubbleSize val="0"/>
              <c:extLst>
                <c:ext xmlns:c15="http://schemas.microsoft.com/office/drawing/2012/chart" uri="{CE6537A1-D6FC-4f65-9D91-7224C49458BB}">
                  <c15:layout>
                    <c:manualLayout>
                      <c:w val="0.10019444444444446"/>
                      <c:h val="9.7152960046660811E-2"/>
                    </c:manualLayout>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'新建 Microsoft Excel 97-2003 工作表'!$C$5:$C$8</c:f>
              <c:strCache>
                <c:ptCount val="4"/>
                <c:pt idx="0">
                  <c:v>随机森林</c:v>
                </c:pt>
                <c:pt idx="1">
                  <c:v>支持向量机</c:v>
                </c:pt>
                <c:pt idx="2">
                  <c:v>K最近邻</c:v>
                </c:pt>
                <c:pt idx="3">
                  <c:v>朴素贝叶斯</c:v>
                </c:pt>
              </c:strCache>
            </c:strRef>
          </c:cat>
          <c:val>
            <c:numRef>
              <c:f>'新建 Microsoft Excel 97-2003 工作表'!$E$5:$E$8</c:f>
              <c:numCache>
                <c:formatCode>General</c:formatCode>
                <c:ptCount val="4"/>
                <c:pt idx="0">
                  <c:v>0.92210000000000003</c:v>
                </c:pt>
                <c:pt idx="1">
                  <c:v>0.91970000000000007</c:v>
                </c:pt>
                <c:pt idx="2">
                  <c:v>0.91120000000000001</c:v>
                </c:pt>
                <c:pt idx="3">
                  <c:v>0.87530000000000008</c:v>
                </c:pt>
              </c:numCache>
            </c:numRef>
          </c:val>
          <c:smooth val="0"/>
        </c:ser>
        <c:dLbls>
          <c:showLegendKey val="0"/>
          <c:showVal val="1"/>
          <c:showCatName val="0"/>
          <c:showSerName val="0"/>
          <c:showPercent val="0"/>
          <c:showBubbleSize val="0"/>
        </c:dLbls>
        <c:marker val="1"/>
        <c:smooth val="0"/>
        <c:axId val="1344795808"/>
        <c:axId val="1344801248"/>
      </c:lineChart>
      <c:catAx>
        <c:axId val="1344795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4801248"/>
        <c:crosses val="autoZero"/>
        <c:auto val="1"/>
        <c:lblAlgn val="ctr"/>
        <c:lblOffset val="100"/>
        <c:noMultiLvlLbl val="0"/>
      </c:catAx>
      <c:valAx>
        <c:axId val="1344801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47958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B68AFF8E-04B8-4B73-AD60-9DC663228956}" type="datetimeFigureOut">
              <a:rPr lang="zh-CN" altLang="en-US"/>
              <a:pPr>
                <a:defRPr/>
              </a:pPr>
              <a:t>2018/5/22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02752FA5-6CC5-4B86-B4C6-3980AE446A94}" type="slidenum">
              <a:rPr lang="zh-CN" altLang="en-US"/>
              <a:pPr/>
              <a:t>‹#›</a:t>
            </a:fld>
            <a:endParaRPr lang="zh-CN" altLang="en-US"/>
          </a:p>
        </p:txBody>
      </p:sp>
    </p:spTree>
    <p:extLst>
      <p:ext uri="{BB962C8B-B14F-4D97-AF65-F5344CB8AC3E}">
        <p14:creationId xmlns:p14="http://schemas.microsoft.com/office/powerpoint/2010/main" val="19721596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现在无线网络越来越普及，无线网络的安全问题也受到人们更多的关注。网络访问控制是保障无线网络安全的重要策略和手段，传统的访问控制机制是使用数字证书来识别设备，如用户名和密码。比如在校园网中，学生和老师通过自己的账号和密码登入学校的公共局域网。但是用户名和密码很容易被窃取，攻击者可以通过多种方式获取到合法用户的账号和密码，接入网络后实施攻击。借用设备指纹识别技术，可以对接入网络中的设备进行监控，及时发现可疑设备，实施控制。</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r>
              <a:rPr lang="zh-CN" altLang="en-US" dirty="0" smtClean="0"/>
              <a:t>钓鱼</a:t>
            </a:r>
            <a:r>
              <a:rPr lang="en-US" altLang="zh-CN" dirty="0" smtClean="0"/>
              <a:t>AP</a:t>
            </a:r>
            <a:r>
              <a:rPr lang="zh-CN" altLang="en-US" dirty="0" smtClean="0"/>
              <a:t>也是移动用户所面临的一个重要问题。无线钓鱼</a:t>
            </a:r>
            <a:r>
              <a:rPr lang="en-US" altLang="zh-CN" dirty="0" smtClean="0"/>
              <a:t>AP</a:t>
            </a:r>
            <a:r>
              <a:rPr lang="zh-CN" altLang="en-US" dirty="0" smtClean="0"/>
              <a:t>通过设置和合法授权</a:t>
            </a:r>
            <a:r>
              <a:rPr lang="en-US" altLang="zh-CN" dirty="0" smtClean="0"/>
              <a:t>AP</a:t>
            </a:r>
            <a:r>
              <a:rPr lang="zh-CN" altLang="en-US" dirty="0" smtClean="0"/>
              <a:t>相同的无线网络名称（</a:t>
            </a:r>
            <a:r>
              <a:rPr lang="en-US" altLang="zh-CN" dirty="0" smtClean="0"/>
              <a:t>SSID</a:t>
            </a:r>
            <a:r>
              <a:rPr lang="zh-CN" altLang="en-US" dirty="0" smtClean="0"/>
              <a:t>），使受害者误以为是合法授权的接入点进行连接，然后导致一系列无线网络攻击的发生。比如在咖啡馆和餐厅等公共场所通常都设有免费</a:t>
            </a:r>
            <a:r>
              <a:rPr lang="en-US" altLang="zh-CN" dirty="0" err="1" smtClean="0"/>
              <a:t>Wifi</a:t>
            </a:r>
            <a:r>
              <a:rPr lang="zh-CN" altLang="en-US" dirty="0" smtClean="0"/>
              <a:t>，攻击者设置与合法</a:t>
            </a:r>
            <a:r>
              <a:rPr lang="en-US" altLang="zh-CN" dirty="0" err="1" smtClean="0"/>
              <a:t>Wifi</a:t>
            </a:r>
            <a:r>
              <a:rPr lang="zh-CN" altLang="en-US" dirty="0" smtClean="0"/>
              <a:t>相同的账号的密码，同时</a:t>
            </a:r>
            <a:r>
              <a:rPr lang="en-US" altLang="zh-CN" dirty="0" err="1" smtClean="0"/>
              <a:t>Wifi</a:t>
            </a:r>
            <a:r>
              <a:rPr lang="zh-CN" altLang="en-US" dirty="0" smtClean="0"/>
              <a:t>信号强度更强，则用户很容易连接上钓鱼</a:t>
            </a:r>
            <a:r>
              <a:rPr lang="en-US" altLang="zh-CN" dirty="0" err="1" smtClean="0"/>
              <a:t>Wifi</a:t>
            </a:r>
            <a:r>
              <a:rPr lang="zh-CN" altLang="en-US" dirty="0" smtClean="0"/>
              <a:t>，给用户造成损失。设备指纹识别技术，可以帮助用户识别合法授权的</a:t>
            </a:r>
            <a:r>
              <a:rPr lang="en-US" altLang="zh-CN" dirty="0" smtClean="0"/>
              <a:t>AP</a:t>
            </a:r>
            <a:r>
              <a:rPr lang="zh-CN" altLang="en-US" dirty="0" smtClean="0"/>
              <a:t>和钓鱼</a:t>
            </a:r>
            <a:r>
              <a:rPr lang="en-US" altLang="zh-CN" dirty="0" smtClean="0"/>
              <a:t>AP</a:t>
            </a:r>
            <a:r>
              <a:rPr lang="zh-CN" altLang="en-US" dirty="0" smtClean="0"/>
              <a:t>，保护用户在公共场所访问无线网络使免受攻击。</a:t>
            </a:r>
            <a:endParaRPr lang="en-US" altLang="zh-CN" dirty="0" smtClean="0"/>
          </a:p>
          <a:p>
            <a:endParaRPr lang="en-US" altLang="zh-CN" dirty="0" smtClean="0"/>
          </a:p>
          <a:p>
            <a:r>
              <a:rPr lang="zh-CN" altLang="en-US" smtClean="0"/>
              <a:t>另外，设备指纹技术也可以应用于网络罪犯追踪等问题中。</a:t>
            </a:r>
            <a:endParaRPr lang="en-US" altLang="zh-CN" dirty="0" smtClean="0"/>
          </a:p>
        </p:txBody>
      </p:sp>
      <p:sp>
        <p:nvSpPr>
          <p:cNvPr id="4" name="灯片编号占位符 3"/>
          <p:cNvSpPr>
            <a:spLocks noGrp="1"/>
          </p:cNvSpPr>
          <p:nvPr>
            <p:ph type="sldNum" sz="quarter" idx="10"/>
          </p:nvPr>
        </p:nvSpPr>
        <p:spPr/>
        <p:txBody>
          <a:bodyPr/>
          <a:lstStyle/>
          <a:p>
            <a:fld id="{02752FA5-6CC5-4B86-B4C6-3980AE446A94}" type="slidenum">
              <a:rPr lang="zh-CN" altLang="en-US" smtClean="0"/>
              <a:pPr/>
              <a:t>4</a:t>
            </a:fld>
            <a:endParaRPr lang="zh-CN" altLang="en-US"/>
          </a:p>
        </p:txBody>
      </p:sp>
    </p:spTree>
    <p:extLst>
      <p:ext uri="{BB962C8B-B14F-4D97-AF65-F5344CB8AC3E}">
        <p14:creationId xmlns:p14="http://schemas.microsoft.com/office/powerpoint/2010/main" val="836892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为了对提取的参数进行初步的分析，判断这些参数能否区分不同的设备，我们绘制了三台设备的概率密度曲线</a:t>
            </a:r>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pPr/>
              <a:t>11</a:t>
            </a:fld>
            <a:endParaRPr lang="zh-CN" altLang="en-US"/>
          </a:p>
        </p:txBody>
      </p:sp>
    </p:spTree>
    <p:extLst>
      <p:ext uri="{BB962C8B-B14F-4D97-AF65-F5344CB8AC3E}">
        <p14:creationId xmlns:p14="http://schemas.microsoft.com/office/powerpoint/2010/main" val="4053340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为了对提取的参数进行初步的分析，判断这些参数能否区分不同的设备，我们绘制了三台设备的概率密度曲线</a:t>
            </a:r>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pPr/>
              <a:t>12</a:t>
            </a:fld>
            <a:endParaRPr lang="zh-CN" altLang="en-US"/>
          </a:p>
        </p:txBody>
      </p:sp>
    </p:spTree>
    <p:extLst>
      <p:ext uri="{BB962C8B-B14F-4D97-AF65-F5344CB8AC3E}">
        <p14:creationId xmlns:p14="http://schemas.microsoft.com/office/powerpoint/2010/main" val="541375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pPr/>
              <a:t>13</a:t>
            </a:fld>
            <a:endParaRPr lang="zh-CN" altLang="en-US"/>
          </a:p>
        </p:txBody>
      </p:sp>
    </p:spTree>
    <p:extLst>
      <p:ext uri="{BB962C8B-B14F-4D97-AF65-F5344CB8AC3E}">
        <p14:creationId xmlns:p14="http://schemas.microsoft.com/office/powerpoint/2010/main" val="789324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pPr/>
              <a:t>14</a:t>
            </a:fld>
            <a:endParaRPr lang="zh-CN" altLang="en-US"/>
          </a:p>
        </p:txBody>
      </p:sp>
    </p:spTree>
    <p:extLst>
      <p:ext uri="{BB962C8B-B14F-4D97-AF65-F5344CB8AC3E}">
        <p14:creationId xmlns:p14="http://schemas.microsoft.com/office/powerpoint/2010/main" val="2580667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pPr/>
              <a:t>35</a:t>
            </a:fld>
            <a:endParaRPr lang="zh-CN" altLang="en-US"/>
          </a:p>
        </p:txBody>
      </p:sp>
    </p:spTree>
    <p:extLst>
      <p:ext uri="{BB962C8B-B14F-4D97-AF65-F5344CB8AC3E}">
        <p14:creationId xmlns:p14="http://schemas.microsoft.com/office/powerpoint/2010/main" val="1958671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EB6C463-7EF0-4C3A-ACBE-CD8E8B8AFAA1}" type="datetime1">
              <a:rPr lang="zh-CN" altLang="en-US" smtClean="0"/>
              <a:pPr>
                <a:defRPr/>
              </a:pPr>
              <a:t>2018/5/22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217367" y="6273714"/>
            <a:ext cx="531097" cy="530398"/>
          </a:xfrm>
        </p:spPr>
        <p:txBody>
          <a:bodyPr/>
          <a:lstStyle>
            <a:lvl1pPr>
              <a:defRPr lang="zh-CN" altLang="en-US" sz="1800" b="1" kern="1200" smtClean="0">
                <a:solidFill>
                  <a:schemeClr val="tx1"/>
                </a:solidFill>
                <a:latin typeface="微软雅黑" panose="020B0503020204020204" pitchFamily="34" charset="-122"/>
                <a:ea typeface="微软雅黑" panose="020B0503020204020204" pitchFamily="34" charset="-122"/>
                <a:cs typeface="+mn-cs"/>
              </a:defRPr>
            </a:lvl1pPr>
          </a:lstStyle>
          <a:p>
            <a:fld id="{EC78DCFB-9AAE-4F5D-903C-CAF6EB04F178}" type="slidenum">
              <a:rPr lang="en-US" altLang="zh-CN"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809181E-B778-4F72-ABC2-82B47BB93D46}" type="datetime1">
              <a:rPr lang="zh-CN" altLang="en-US" smtClean="0"/>
              <a:pPr>
                <a:defRPr/>
              </a:pPr>
              <a:t>2018/5/22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7C18876-FAD6-471E-A2B2-3BD71A420054}" type="slidenum">
              <a:rPr lang="zh-CN" altLang="en-US"/>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36040ED-3980-406C-BEF6-5F77DF48E9CA}" type="datetime1">
              <a:rPr lang="zh-CN" altLang="en-US" smtClean="0"/>
              <a:pPr>
                <a:defRPr/>
              </a:pPr>
              <a:t>2018/5/22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1090A1A-7CD8-491B-9A9B-BE3267893B73}" type="slidenum">
              <a:rPr lang="zh-CN" altLang="en-US"/>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12469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9760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68313" y="1500188"/>
            <a:ext cx="820737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5"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4213" y="404813"/>
            <a:ext cx="8620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68988" y="264827"/>
            <a:ext cx="8229600"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68313" y="1628800"/>
            <a:ext cx="8229600" cy="452596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F65B2640-2216-4BDB-A06E-91E1A7D7C455}" type="datetime1">
              <a:rPr lang="zh-CN" altLang="en-US" smtClean="0"/>
              <a:pPr>
                <a:defRPr/>
              </a:pPr>
              <a:t>2018/5/22</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a:xfrm>
            <a:off x="8461200" y="6283604"/>
            <a:ext cx="503288" cy="529772"/>
          </a:xfrm>
        </p:spPr>
        <p:txBody>
          <a:bodyPr/>
          <a:lstStyle>
            <a:lvl1pPr>
              <a:defRPr lang="zh-CN" altLang="en-US" sz="1800" b="1" kern="1200" smtClean="0">
                <a:solidFill>
                  <a:schemeClr val="tx1"/>
                </a:solidFill>
                <a:latin typeface="Arial" panose="020B0604020202020204" pitchFamily="34" charset="0"/>
                <a:ea typeface="微软雅黑" panose="020B0503020204020204" pitchFamily="34" charset="-122"/>
                <a:cs typeface="+mn-cs"/>
              </a:defRPr>
            </a:lvl1pPr>
          </a:lstStyle>
          <a:p>
            <a:fld id="{B3362FB8-9A7F-4E76-B5DE-3B4F7AA82252}" type="slidenum">
              <a:rPr lang="en-US" altLang="zh-CN"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25C7D66-80DB-4E8E-A46B-A6083402B082}" type="datetime1">
              <a:rPr lang="zh-CN" altLang="en-US" smtClean="0"/>
              <a:pPr>
                <a:defRPr/>
              </a:pPr>
              <a:t>2018/5/22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8BB25E9-97CA-4CEE-A464-63F63400D77A}" type="slidenum">
              <a:rPr lang="zh-CN" altLang="en-US"/>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71A3E7F-5FA9-4BC7-9E26-FE5A2D8A4CAD}" type="datetime1">
              <a:rPr lang="zh-CN" altLang="en-US" smtClean="0"/>
              <a:pPr>
                <a:defRPr/>
              </a:pPr>
              <a:t>2018/5/22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0A9BC015-D529-4FEF-9CB8-6589ED8F37DD}" type="slidenum">
              <a:rPr lang="zh-CN" altLang="en-US"/>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F56544A-3875-41A7-9C12-0C7A2C13E0B6}" type="datetime1">
              <a:rPr lang="zh-CN" altLang="en-US" smtClean="0"/>
              <a:pPr>
                <a:defRPr/>
              </a:pPr>
              <a:t>2018/5/22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CFB40C13-4115-48E8-99A7-0BF53C98A95A}" type="slidenum">
              <a:rPr lang="zh-CN" altLang="en-US"/>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40F5672-DABD-4D56-B56D-2E321819E2E6}" type="datetime1">
              <a:rPr lang="zh-CN" altLang="en-US" smtClean="0"/>
              <a:pPr>
                <a:defRPr/>
              </a:pPr>
              <a:t>2018/5/22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C2519055-931D-4DA1-850B-A495ED3E5504}" type="slidenum">
              <a:rPr lang="zh-CN" altLang="en-US"/>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A28A152-1013-44F5-B2CD-9C4743AF9A91}" type="datetime1">
              <a:rPr lang="zh-CN" altLang="en-US" smtClean="0"/>
              <a:pPr>
                <a:defRPr/>
              </a:pPr>
              <a:t>2018/5/22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266C5C3E-0E0F-40A9-9495-26D99D42F208}" type="slidenum">
              <a:rPr lang="zh-CN" altLang="en-US"/>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FF4AF3F-E160-4C5E-A4D7-ED8D0904A2FE}" type="datetime1">
              <a:rPr lang="zh-CN" altLang="en-US" smtClean="0"/>
              <a:pPr>
                <a:defRPr/>
              </a:pPr>
              <a:t>2018/5/22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6061E52-BA03-497A-8659-0E74AA7D864D}" type="slidenum">
              <a:rPr lang="zh-CN" altLang="en-US"/>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651FA97-AD5C-44CF-AE5B-CDCE8DF5122B}" type="datetime1">
              <a:rPr lang="zh-CN" altLang="en-US" smtClean="0"/>
              <a:pPr>
                <a:defRPr/>
              </a:pPr>
              <a:t>2018/5/22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C79AD62-4E7C-4686-9782-67353D16DD8A}" type="slidenum">
              <a:rPr lang="zh-CN" altLang="en-US"/>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896AB612-F1BD-4E89-8788-AA507DB91752}" type="datetime1">
              <a:rPr lang="zh-CN" altLang="en-US" smtClean="0"/>
              <a:pPr>
                <a:defRPr/>
              </a:pPr>
              <a:t>2018/5/22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BCA27D70-5430-43AE-9CEC-9F967FC22623}"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56" r:id="rId12"/>
    <p:sldLayoutId id="2147483757"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7.xml"/><Relationship Id="rId5" Type="http://schemas.openxmlformats.org/officeDocument/2006/relationships/image" Target="../media/image11.emf"/><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8.xml"/><Relationship Id="rId5" Type="http://schemas.openxmlformats.org/officeDocument/2006/relationships/image" Target="../media/image12.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5.png"/><Relationship Id="rId2" Type="http://schemas.openxmlformats.org/officeDocument/2006/relationships/slideLayout" Target="../slideLayouts/slideLayout13.xml"/><Relationship Id="rId1" Type="http://schemas.openxmlformats.org/officeDocument/2006/relationships/tags" Target="../tags/tag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8.png"/><Relationship Id="rId2" Type="http://schemas.openxmlformats.org/officeDocument/2006/relationships/slideLayout" Target="../slideLayouts/slideLayout13.xml"/><Relationship Id="rId1" Type="http://schemas.openxmlformats.org/officeDocument/2006/relationships/tags" Target="../tags/tag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 Target="../charts/chart4.xml"/><Relationship Id="rId2" Type="http://schemas.openxmlformats.org/officeDocument/2006/relationships/slideLayout" Target="../slideLayouts/slideLayout13.xml"/><Relationship Id="rId1" Type="http://schemas.openxmlformats.org/officeDocument/2006/relationships/tags" Target="../tags/tag13.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tiff"/><Relationship Id="rId2" Type="http://schemas.openxmlformats.org/officeDocument/2006/relationships/slideLayout" Target="../slideLayouts/slideLayout13.xml"/><Relationship Id="rId1" Type="http://schemas.openxmlformats.org/officeDocument/2006/relationships/tags" Target="../tags/tag14.xml"/><Relationship Id="rId6" Type="http://schemas.openxmlformats.org/officeDocument/2006/relationships/image" Target="../media/image21.tiff"/><Relationship Id="rId5" Type="http://schemas.openxmlformats.org/officeDocument/2006/relationships/image" Target="../media/image20.tiff"/><Relationship Id="rId4" Type="http://schemas.openxmlformats.org/officeDocument/2006/relationships/image" Target="../media/image19.tif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tiff"/><Relationship Id="rId2" Type="http://schemas.openxmlformats.org/officeDocument/2006/relationships/slideLayout" Target="../slideLayouts/slideLayout13.xml"/><Relationship Id="rId1" Type="http://schemas.openxmlformats.org/officeDocument/2006/relationships/tags" Target="../tags/tag15.xml"/><Relationship Id="rId6" Type="http://schemas.openxmlformats.org/officeDocument/2006/relationships/image" Target="../media/image25.tiff"/><Relationship Id="rId5" Type="http://schemas.openxmlformats.org/officeDocument/2006/relationships/image" Target="../media/image24.tiff"/><Relationship Id="rId4" Type="http://schemas.openxmlformats.org/officeDocument/2006/relationships/image" Target="../media/image23.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27.emf"/></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slideLayout" Target="../slideLayouts/slideLayout13.xml"/><Relationship Id="rId1" Type="http://schemas.openxmlformats.org/officeDocument/2006/relationships/tags" Target="../tags/tag1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ags" Target="../tags/tag19.xml"/><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ags" Target="../tags/tag20.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ags" Target="../tags/tag24.xml"/><Relationship Id="rId4" Type="http://schemas.openxmlformats.org/officeDocument/2006/relationships/chart" Target="../charts/chart5.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26.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slideLayout" Target="../slideLayouts/slideLayout13.xml"/><Relationship Id="rId1" Type="http://schemas.openxmlformats.org/officeDocument/2006/relationships/tags" Target="../tags/tag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ags" Target="../tags/tag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684213" y="1700213"/>
            <a:ext cx="7772400" cy="1470025"/>
          </a:xfrm>
        </p:spPr>
        <p:txBody>
          <a:bodyPr/>
          <a:lstStyle/>
          <a:p>
            <a:r>
              <a:rPr lang="zh-CN" altLang="en-US" b="1" dirty="0" smtClean="0">
                <a:solidFill>
                  <a:schemeClr val="accent1"/>
                </a:solidFill>
                <a:ea typeface="黑体" pitchFamily="49" charset="-122"/>
              </a:rPr>
              <a:t>毕业设计答辩</a:t>
            </a:r>
          </a:p>
        </p:txBody>
      </p:sp>
      <p:sp>
        <p:nvSpPr>
          <p:cNvPr id="3075" name="副标题 2"/>
          <p:cNvSpPr>
            <a:spLocks noGrp="1"/>
          </p:cNvSpPr>
          <p:nvPr>
            <p:ph type="subTitle" idx="1"/>
          </p:nvPr>
        </p:nvSpPr>
        <p:spPr>
          <a:xfrm>
            <a:off x="1403350" y="3068638"/>
            <a:ext cx="6400800" cy="1343025"/>
          </a:xfrm>
        </p:spPr>
        <p:txBody>
          <a:bodyPr/>
          <a:lstStyle/>
          <a:p>
            <a:r>
              <a:rPr lang="zh-CN" altLang="en-US" sz="2800" dirty="0" smtClean="0">
                <a:solidFill>
                  <a:schemeClr val="tx1"/>
                </a:solidFill>
                <a:latin typeface="Arial" pitchFamily="34" charset="0"/>
                <a:ea typeface="黑体" pitchFamily="49" charset="-122"/>
                <a:cs typeface="Arial" pitchFamily="34" charset="0"/>
              </a:rPr>
              <a:t>基于流量认知分析的无线设备</a:t>
            </a:r>
            <a:endParaRPr lang="en-US" altLang="zh-CN" sz="2800" dirty="0" smtClean="0">
              <a:solidFill>
                <a:schemeClr val="tx1"/>
              </a:solidFill>
              <a:latin typeface="Arial" pitchFamily="34" charset="0"/>
              <a:ea typeface="黑体" pitchFamily="49" charset="-122"/>
              <a:cs typeface="Arial" pitchFamily="34" charset="0"/>
            </a:endParaRPr>
          </a:p>
          <a:p>
            <a:r>
              <a:rPr lang="zh-CN" altLang="en-US" sz="2800" dirty="0" smtClean="0">
                <a:solidFill>
                  <a:schemeClr val="tx1"/>
                </a:solidFill>
                <a:latin typeface="Arial" pitchFamily="34" charset="0"/>
                <a:ea typeface="黑体" pitchFamily="49" charset="-122"/>
                <a:cs typeface="Arial" pitchFamily="34" charset="0"/>
              </a:rPr>
              <a:t>指纹识别技术研究与实现</a:t>
            </a:r>
          </a:p>
        </p:txBody>
      </p:sp>
      <p:pic>
        <p:nvPicPr>
          <p:cNvPr id="3076" name="图片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285" y="188640"/>
            <a:ext cx="2881313"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213" y="2924175"/>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235598" y="4653136"/>
            <a:ext cx="2736304" cy="1754326"/>
          </a:xfrm>
          <a:prstGeom prst="rect">
            <a:avLst/>
          </a:prstGeom>
          <a:noFill/>
        </p:spPr>
        <p:txBody>
          <a:bodyPr wrap="square" rtlCol="0">
            <a:spAutoFit/>
          </a:bodyPr>
          <a:lstStyle/>
          <a:p>
            <a:pPr algn="ctr">
              <a:lnSpc>
                <a:spcPct val="150000"/>
              </a:lnSpc>
            </a:pPr>
            <a:r>
              <a:rPr lang="zh-CN" altLang="en-US" dirty="0" smtClean="0">
                <a:latin typeface="黑体" pitchFamily="49" charset="-122"/>
                <a:ea typeface="黑体" pitchFamily="49" charset="-122"/>
              </a:rPr>
              <a:t>班    级：硕</a:t>
            </a:r>
            <a:r>
              <a:rPr lang="en-US" altLang="zh-CN" dirty="0" smtClean="0">
                <a:latin typeface="黑体" pitchFamily="49" charset="-122"/>
                <a:ea typeface="黑体" pitchFamily="49" charset="-122"/>
              </a:rPr>
              <a:t>5033</a:t>
            </a:r>
          </a:p>
          <a:p>
            <a:pPr algn="ctr">
              <a:lnSpc>
                <a:spcPct val="150000"/>
              </a:lnSpc>
            </a:pPr>
            <a:r>
              <a:rPr lang="zh-CN" altLang="en-US" dirty="0" smtClean="0">
                <a:latin typeface="黑体" pitchFamily="49" charset="-122"/>
                <a:ea typeface="黑体" pitchFamily="49" charset="-122"/>
              </a:rPr>
              <a:t>答 辩 人：</a:t>
            </a:r>
            <a:r>
              <a:rPr lang="zh-CN" altLang="en-US" dirty="0">
                <a:latin typeface="黑体" pitchFamily="49" charset="-122"/>
                <a:ea typeface="黑体" pitchFamily="49" charset="-122"/>
              </a:rPr>
              <a:t>余天</a:t>
            </a:r>
            <a:r>
              <a:rPr lang="zh-CN" altLang="en-US" dirty="0" smtClean="0">
                <a:latin typeface="黑体" pitchFamily="49" charset="-122"/>
                <a:ea typeface="黑体" pitchFamily="49" charset="-122"/>
              </a:rPr>
              <a:t>文</a:t>
            </a:r>
            <a:endParaRPr lang="en-US" altLang="zh-CN" dirty="0" smtClean="0">
              <a:latin typeface="黑体" pitchFamily="49" charset="-122"/>
              <a:ea typeface="黑体" pitchFamily="49" charset="-122"/>
            </a:endParaRPr>
          </a:p>
          <a:p>
            <a:pPr algn="ctr">
              <a:lnSpc>
                <a:spcPct val="150000"/>
              </a:lnSpc>
            </a:pPr>
            <a:r>
              <a:rPr lang="zh-CN" altLang="en-US" dirty="0" smtClean="0">
                <a:latin typeface="黑体" pitchFamily="49" charset="-122"/>
                <a:ea typeface="黑体" pitchFamily="49" charset="-122"/>
              </a:rPr>
              <a:t>指导老师：沈  超</a:t>
            </a:r>
            <a:endParaRPr lang="en-US" altLang="zh-CN" dirty="0" smtClean="0">
              <a:latin typeface="黑体" pitchFamily="49" charset="-122"/>
              <a:ea typeface="黑体" pitchFamily="49" charset="-122"/>
            </a:endParaRPr>
          </a:p>
          <a:p>
            <a:pPr algn="ctr">
              <a:lnSpc>
                <a:spcPct val="150000"/>
              </a:lnSpc>
            </a:pPr>
            <a:endParaRPr lang="zh-CN" altLang="en-US" dirty="0">
              <a:latin typeface="黑体" pitchFamily="49" charset="-122"/>
              <a:ea typeface="黑体" pitchFamily="49" charset="-122"/>
            </a:endParaRPr>
          </a:p>
        </p:txBody>
      </p:sp>
      <p:sp>
        <p:nvSpPr>
          <p:cNvPr id="2" name="灯片编号占位符 1"/>
          <p:cNvSpPr>
            <a:spLocks noGrp="1"/>
          </p:cNvSpPr>
          <p:nvPr>
            <p:ph type="sldNum" sz="quarter" idx="12"/>
          </p:nvPr>
        </p:nvSpPr>
        <p:spPr>
          <a:xfrm>
            <a:off x="8456613" y="6237312"/>
            <a:ext cx="291851" cy="350776"/>
          </a:xfrm>
        </p:spPr>
        <p:txBody>
          <a:bodyPr/>
          <a:lstStyle/>
          <a:p>
            <a:fld id="{EC78DCFB-9AAE-4F5D-903C-CAF6EB04F178}" type="slidenum">
              <a:rPr lang="zh-CN" altLang="en-US" sz="1400" b="0" smtClean="0">
                <a:solidFill>
                  <a:schemeClr val="accent1">
                    <a:lumMod val="75000"/>
                  </a:schemeClr>
                </a:solidFill>
              </a:rPr>
              <a:pPr/>
              <a:t>1</a:t>
            </a:fld>
            <a:endParaRPr lang="zh-CN" altLang="en-US" sz="1400" b="0" dirty="0">
              <a:solidFill>
                <a:schemeClr val="accent1">
                  <a:lumMod val="75000"/>
                </a:schemeClr>
              </a:solidFill>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3"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研究方法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数据预处理</a:t>
            </a:r>
            <a:endParaRPr lang="zh-CN" altLang="en-US" dirty="0">
              <a:solidFill>
                <a:srgbClr val="4F81BD"/>
              </a:solidFill>
              <a:ea typeface="黑体" pitchFamily="49" charset="-122"/>
            </a:endParaRPr>
          </a:p>
        </p:txBody>
      </p:sp>
      <p:sp>
        <p:nvSpPr>
          <p:cNvPr id="15" name="Line 3"/>
          <p:cNvSpPr>
            <a:spLocks noChangeShapeType="1"/>
          </p:cNvSpPr>
          <p:nvPr/>
        </p:nvSpPr>
        <p:spPr bwMode="auto">
          <a:xfrm flipH="1">
            <a:off x="1651273" y="2195587"/>
            <a:ext cx="0" cy="4110557"/>
          </a:xfrm>
          <a:prstGeom prst="line">
            <a:avLst/>
          </a:prstGeom>
          <a:noFill/>
          <a:ln w="6350" cmpd="sng">
            <a:solidFill>
              <a:srgbClr val="B6B6B6"/>
            </a:solidFill>
            <a:prstDash val="dash"/>
            <a:round/>
            <a:headEnd/>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6" name="Freeform 4"/>
          <p:cNvSpPr>
            <a:spLocks/>
          </p:cNvSpPr>
          <p:nvPr/>
        </p:nvSpPr>
        <p:spPr bwMode="auto">
          <a:xfrm>
            <a:off x="988492" y="2215592"/>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7" name="Rectangle 5"/>
          <p:cNvSpPr>
            <a:spLocks noChangeArrowheads="1"/>
          </p:cNvSpPr>
          <p:nvPr/>
        </p:nvSpPr>
        <p:spPr bwMode="auto">
          <a:xfrm>
            <a:off x="899592" y="1955242"/>
            <a:ext cx="1503363" cy="368300"/>
          </a:xfrm>
          <a:prstGeom prst="roundRect">
            <a:avLst>
              <a:gd name="adj" fmla="val 8926"/>
            </a:avLst>
          </a:prstGeom>
          <a:solidFill>
            <a:srgbClr val="4F81BD"/>
          </a:solidFill>
          <a:ln>
            <a:noFill/>
          </a:ln>
          <a:extLst/>
        </p:spPr>
        <p:txBody>
          <a:bodyPr wrap="none"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00000"/>
              </a:lnSpc>
              <a:spcBef>
                <a:spcPct val="0"/>
              </a:spcBef>
              <a:buClrTx/>
              <a:buSzTx/>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rPr>
              <a:t>参数提取</a:t>
            </a:r>
            <a:endParaRPr lang="en-US" altLang="zh-CN" sz="1800" dirty="0">
              <a:solidFill>
                <a:srgbClr val="FFFFFF"/>
              </a:solidFill>
              <a:latin typeface="微软雅黑" panose="020B0503020204020204" pitchFamily="34" charset="-122"/>
              <a:ea typeface="微软雅黑" panose="020B0503020204020204" pitchFamily="34" charset="-122"/>
            </a:endParaRPr>
          </a:p>
        </p:txBody>
      </p:sp>
      <p:sp>
        <p:nvSpPr>
          <p:cNvPr id="18" name="Freeform 7"/>
          <p:cNvSpPr>
            <a:spLocks/>
          </p:cNvSpPr>
          <p:nvPr/>
        </p:nvSpPr>
        <p:spPr bwMode="auto">
          <a:xfrm>
            <a:off x="988492" y="3977675"/>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9" name="Rectangle 8"/>
          <p:cNvSpPr>
            <a:spLocks noChangeArrowheads="1"/>
          </p:cNvSpPr>
          <p:nvPr/>
        </p:nvSpPr>
        <p:spPr bwMode="auto">
          <a:xfrm>
            <a:off x="899592" y="3717325"/>
            <a:ext cx="1503363" cy="368300"/>
          </a:xfrm>
          <a:prstGeom prst="roundRect">
            <a:avLst>
              <a:gd name="adj" fmla="val 9787"/>
            </a:avLst>
          </a:prstGeom>
          <a:solidFill>
            <a:srgbClr val="4F81BD"/>
          </a:solidFill>
          <a:ln>
            <a:noFill/>
          </a:ln>
          <a:extLst/>
        </p:spPr>
        <p:txBody>
          <a:bodyPr wrap="none" anchor="ctr"/>
          <a:lstStyle/>
          <a:p>
            <a:pPr algn="ctr">
              <a:buFont typeface="Arial" panose="020B0604020202020204" pitchFamily="34" charset="0"/>
              <a:buNone/>
            </a:pPr>
            <a:r>
              <a:rPr lang="zh-CN" altLang="en-US" dirty="0">
                <a:solidFill>
                  <a:srgbClr val="FFFFFF"/>
                </a:solidFill>
                <a:latin typeface="微软雅黑" panose="020B0503020204020204" pitchFamily="34" charset="-122"/>
                <a:ea typeface="微软雅黑" panose="020B0503020204020204" pitchFamily="34" charset="-122"/>
              </a:rPr>
              <a:t>数据降噪</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4" name="Freeform 13"/>
          <p:cNvSpPr>
            <a:spLocks/>
          </p:cNvSpPr>
          <p:nvPr/>
        </p:nvSpPr>
        <p:spPr bwMode="auto">
          <a:xfrm>
            <a:off x="988492" y="5594511"/>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5" name="Rectangle 14"/>
          <p:cNvSpPr>
            <a:spLocks noChangeArrowheads="1"/>
          </p:cNvSpPr>
          <p:nvPr/>
        </p:nvSpPr>
        <p:spPr bwMode="auto">
          <a:xfrm>
            <a:off x="899592" y="5334161"/>
            <a:ext cx="1503363" cy="368300"/>
          </a:xfrm>
          <a:prstGeom prst="roundRect">
            <a:avLst>
              <a:gd name="adj" fmla="val 9787"/>
            </a:avLst>
          </a:prstGeom>
          <a:solidFill>
            <a:srgbClr val="4F81BD"/>
          </a:solidFill>
          <a:ln>
            <a:noFill/>
          </a:ln>
          <a:extLst/>
        </p:spPr>
        <p:txBody>
          <a:bodyPr wrap="none" anchor="ctr"/>
          <a:lstStyle/>
          <a:p>
            <a:pPr algn="ctr">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rPr>
              <a:t>数据归一化</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7" name="Line 18"/>
          <p:cNvSpPr>
            <a:spLocks noChangeShapeType="1"/>
          </p:cNvSpPr>
          <p:nvPr/>
        </p:nvSpPr>
        <p:spPr bwMode="auto">
          <a:xfrm>
            <a:off x="1691680" y="3356992"/>
            <a:ext cx="6480000" cy="0"/>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8" name="Line 19"/>
          <p:cNvSpPr>
            <a:spLocks noChangeShapeType="1"/>
          </p:cNvSpPr>
          <p:nvPr/>
        </p:nvSpPr>
        <p:spPr bwMode="auto">
          <a:xfrm>
            <a:off x="1651273" y="4869160"/>
            <a:ext cx="6480000" cy="0"/>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2" name="Line 20"/>
          <p:cNvSpPr>
            <a:spLocks noChangeShapeType="1"/>
          </p:cNvSpPr>
          <p:nvPr/>
        </p:nvSpPr>
        <p:spPr bwMode="auto">
          <a:xfrm flipV="1">
            <a:off x="1651273" y="6306145"/>
            <a:ext cx="6480000" cy="3175"/>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6" name="Text Box 21"/>
          <p:cNvSpPr txBox="1">
            <a:spLocks noChangeArrowheads="1"/>
          </p:cNvSpPr>
          <p:nvPr/>
        </p:nvSpPr>
        <p:spPr bwMode="auto">
          <a:xfrm>
            <a:off x="2550182" y="3573016"/>
            <a:ext cx="4321509" cy="90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目的：过滤噪声数据</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方法：自定义区间，选取合理阈值</a:t>
            </a:r>
            <a:endParaRPr lang="en-US" altLang="zh-CN" dirty="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8" name="Text Box 21"/>
          <p:cNvSpPr txBox="1">
            <a:spLocks noChangeArrowheads="1"/>
          </p:cNvSpPr>
          <p:nvPr/>
        </p:nvSpPr>
        <p:spPr bwMode="auto">
          <a:xfrm>
            <a:off x="2550539" y="5095493"/>
            <a:ext cx="5337198" cy="105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285750" indent="-28575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目的：防止量级差异影响数据分析的结果</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285750" indent="-28575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方法：</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min-max</a:t>
            </a:r>
            <a:r>
              <a:rPr lang="zh-CN" altLang="en-US" dirty="0">
                <a:solidFill>
                  <a:srgbClr val="3B3B3B"/>
                </a:solidFill>
                <a:latin typeface="微软雅黑" panose="020B0503020204020204" pitchFamily="34" charset="-122"/>
                <a:ea typeface="微软雅黑" panose="020B0503020204020204" pitchFamily="34" charset="-122"/>
                <a:sym typeface="Arial" panose="020B0604020202020204" pitchFamily="34" charset="0"/>
              </a:rPr>
              <a:t>标准化</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9" name="Text Box 21"/>
          <p:cNvSpPr txBox="1">
            <a:spLocks noChangeArrowheads="1"/>
          </p:cNvSpPr>
          <p:nvPr/>
        </p:nvSpPr>
        <p:spPr bwMode="auto">
          <a:xfrm>
            <a:off x="2560813" y="1902907"/>
            <a:ext cx="5755603" cy="1200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协议：</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TCP</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数据帧</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参数：帧间隔时间（</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IAT</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rgbClr val="3B3B3B"/>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帧大小（</a:t>
            </a:r>
            <a:r>
              <a:rPr lang="en-US" altLang="zh-CN" dirty="0" err="1"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FrameSize</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    传输速率（</a:t>
            </a:r>
            <a:r>
              <a:rPr lang="en-US" altLang="zh-CN" dirty="0" err="1"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TransRate</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灯片编号占位符 1"/>
          <p:cNvSpPr txBox="1">
            <a:spLocks/>
          </p:cNvSpPr>
          <p:nvPr/>
        </p:nvSpPr>
        <p:spPr>
          <a:xfrm>
            <a:off x="8456613" y="6237312"/>
            <a:ext cx="363859"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fld id="{EC78DCFB-9AAE-4F5D-903C-CAF6EB04F178}" type="slidenum">
              <a:rPr lang="zh-CN" altLang="en-US" sz="1400" smtClean="0">
                <a:solidFill>
                  <a:schemeClr val="accent1">
                    <a:lumMod val="75000"/>
                  </a:schemeClr>
                </a:solidFill>
              </a:rPr>
              <a:pPr/>
              <a:t>10</a:t>
            </a:fld>
            <a:endParaRPr lang="zh-CN" altLang="en-US" sz="1400" dirty="0">
              <a:solidFill>
                <a:schemeClr val="accent1">
                  <a:lumMod val="75000"/>
                </a:schemeClr>
              </a:solidFill>
            </a:endParaRPr>
          </a:p>
        </p:txBody>
      </p:sp>
    </p:spTree>
    <p:custDataLst>
      <p:tags r:id="rId1"/>
    </p:custDataLst>
    <p:extLst>
      <p:ext uri="{BB962C8B-B14F-4D97-AF65-F5344CB8AC3E}">
        <p14:creationId xmlns:p14="http://schemas.microsoft.com/office/powerpoint/2010/main" val="4891766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4" grpId="0" animBg="1"/>
      <p:bldP spid="25" grpId="0" animBg="1"/>
      <p:bldP spid="27" grpId="0" animBg="1"/>
      <p:bldP spid="28" grpId="0" animBg="1"/>
      <p:bldP spid="32" grpId="0" animBg="1"/>
      <p:bldP spid="36" grpId="0"/>
      <p:bldP spid="38"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4"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研究方法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特征指纹提取</a:t>
            </a:r>
            <a:endParaRPr lang="zh-CN" altLang="en-US" dirty="0">
              <a:solidFill>
                <a:srgbClr val="4F81BD"/>
              </a:solidFill>
              <a:ea typeface="黑体" pitchFamily="49" charset="-122"/>
            </a:endParaRPr>
          </a:p>
        </p:txBody>
      </p:sp>
      <p:sp>
        <p:nvSpPr>
          <p:cNvPr id="4" name="文本框 3"/>
          <p:cNvSpPr txBox="1"/>
          <p:nvPr/>
        </p:nvSpPr>
        <p:spPr>
          <a:xfrm>
            <a:off x="1007376" y="1651842"/>
            <a:ext cx="6732976"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如何判断特征能够区分设备？  </a:t>
            </a:r>
            <a:r>
              <a:rPr lang="en-US" altLang="zh-CN" sz="2000" dirty="0">
                <a:latin typeface="微软雅黑" panose="020B0503020204020204" pitchFamily="34" charset="-122"/>
                <a:ea typeface="微软雅黑" panose="020B0503020204020204" pitchFamily="34" charset="-122"/>
              </a:rPr>
              <a:t>PDF</a:t>
            </a:r>
            <a:r>
              <a:rPr lang="zh-CN" altLang="en-US" sz="2000" dirty="0">
                <a:latin typeface="微软雅黑" panose="020B0503020204020204" pitchFamily="34" charset="-122"/>
                <a:ea typeface="微软雅黑" panose="020B0503020204020204" pitchFamily="34" charset="-122"/>
              </a:rPr>
              <a:t>图</a:t>
            </a:r>
          </a:p>
        </p:txBody>
      </p:sp>
      <p:sp>
        <p:nvSpPr>
          <p:cNvPr id="9" name="灯片编号占位符 1"/>
          <p:cNvSpPr txBox="1">
            <a:spLocks/>
          </p:cNvSpPr>
          <p:nvPr/>
        </p:nvSpPr>
        <p:spPr>
          <a:xfrm>
            <a:off x="8456613" y="6237312"/>
            <a:ext cx="363859"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1400" dirty="0" smtClean="0">
                <a:solidFill>
                  <a:schemeClr val="accent1">
                    <a:lumMod val="75000"/>
                  </a:schemeClr>
                </a:solidFill>
              </a:rPr>
              <a:t>11</a:t>
            </a:r>
            <a:endParaRPr lang="zh-CN" altLang="en-US" sz="1400" dirty="0">
              <a:solidFill>
                <a:schemeClr val="accent1">
                  <a:lumMod val="75000"/>
                </a:schemeClr>
              </a:solidFill>
            </a:endParaRPr>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4143" y="2079569"/>
            <a:ext cx="4857002" cy="3613763"/>
          </a:xfrm>
          <a:prstGeom prst="rect">
            <a:avLst/>
          </a:prstGeom>
        </p:spPr>
      </p:pic>
      <p:sp>
        <p:nvSpPr>
          <p:cNvPr id="12" name="文本框 11"/>
          <p:cNvSpPr txBox="1"/>
          <p:nvPr/>
        </p:nvSpPr>
        <p:spPr>
          <a:xfrm>
            <a:off x="2555776" y="6012590"/>
            <a:ext cx="4680520"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不同设备特征参数的概率分布不同</a:t>
            </a:r>
            <a:endParaRPr lang="zh-CN" altLang="en-US" sz="20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0064010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4"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研究方法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特征指纹提取</a:t>
            </a:r>
            <a:endParaRPr lang="zh-CN" altLang="en-US" dirty="0">
              <a:solidFill>
                <a:srgbClr val="4F81BD"/>
              </a:solidFill>
              <a:ea typeface="黑体" pitchFamily="49" charset="-122"/>
            </a:endParaRPr>
          </a:p>
        </p:txBody>
      </p:sp>
      <mc:AlternateContent xmlns:mc="http://schemas.openxmlformats.org/markup-compatibility/2006">
        <mc:Choice xmlns:a14="http://schemas.microsoft.com/office/drawing/2010/main" Requires="a14">
          <p:sp>
            <p:nvSpPr>
              <p:cNvPr id="10" name="文本框 9"/>
              <p:cNvSpPr txBox="1"/>
              <p:nvPr/>
            </p:nvSpPr>
            <p:spPr>
              <a:xfrm>
                <a:off x="395536" y="1796933"/>
                <a:ext cx="7992888" cy="4847481"/>
              </a:xfrm>
              <a:prstGeom prst="rect">
                <a:avLst/>
              </a:prstGeom>
              <a:noFill/>
            </p:spPr>
            <p:txBody>
              <a:bodyPr wrap="square" rtlCol="0">
                <a:spAutoFit/>
              </a:bodyPr>
              <a:lstStyle/>
              <a:p>
                <a:pPr marL="742950" lvl="1" indent="-285750">
                  <a:lnSpc>
                    <a:spcPct val="15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基于</a:t>
                </a:r>
                <a:r>
                  <a:rPr lang="zh-CN" altLang="en-US" sz="2000" dirty="0">
                    <a:solidFill>
                      <a:srgbClr val="C00000"/>
                    </a:solidFill>
                    <a:latin typeface="微软雅黑" panose="020B0503020204020204" pitchFamily="34" charset="-122"/>
                    <a:ea typeface="微软雅黑" panose="020B0503020204020204" pitchFamily="34" charset="-122"/>
                  </a:rPr>
                  <a:t>概率密度</a:t>
                </a:r>
                <a:r>
                  <a:rPr lang="zh-CN" altLang="en-US" sz="2000" dirty="0">
                    <a:latin typeface="微软雅黑" panose="020B0503020204020204" pitchFamily="34" charset="-122"/>
                    <a:ea typeface="微软雅黑" panose="020B0503020204020204" pitchFamily="34" charset="-122"/>
                  </a:rPr>
                  <a:t>的特征指纹，计算每种参数的概率密度作为</a:t>
                </a:r>
                <a:r>
                  <a:rPr lang="zh-CN" altLang="en-US" sz="2000" dirty="0" smtClean="0">
                    <a:latin typeface="微软雅黑" panose="020B0503020204020204" pitchFamily="34" charset="-122"/>
                    <a:ea typeface="微软雅黑" panose="020B0503020204020204" pitchFamily="34" charset="-122"/>
                  </a:rPr>
                  <a:t>特征</a:t>
                </a:r>
                <a:endParaRPr lang="en-US" altLang="zh-CN" sz="2000" dirty="0">
                  <a:latin typeface="微软雅黑" panose="020B0503020204020204" pitchFamily="34" charset="-122"/>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第一步：将样本分为若干组</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𝑋</m:t>
                    </m:r>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𝐺</m:t>
                        </m:r>
                      </m:e>
                      <m:sub>
                        <m:r>
                          <a:rPr lang="en-US" altLang="zh-CN" b="0" i="1" smtClean="0">
                            <a:latin typeface="Cambria Math" panose="02040503050406030204" pitchFamily="18" charset="0"/>
                            <a:ea typeface="微软雅黑" panose="020B0503020204020204" pitchFamily="34" charset="-122"/>
                          </a:rPr>
                          <m:t>1</m:t>
                        </m:r>
                      </m:sub>
                    </m:sSub>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𝐺</m:t>
                        </m:r>
                      </m:e>
                      <m:sub>
                        <m:r>
                          <a:rPr lang="en-US" altLang="zh-CN" b="0" i="1" smtClean="0">
                            <a:latin typeface="Cambria Math" panose="02040503050406030204" pitchFamily="18" charset="0"/>
                            <a:ea typeface="微软雅黑" panose="020B0503020204020204" pitchFamily="34" charset="-122"/>
                          </a:rPr>
                          <m:t>2</m:t>
                        </m:r>
                      </m:sub>
                    </m:sSub>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𝐺</m:t>
                        </m:r>
                      </m:e>
                      <m:sub>
                        <m:r>
                          <a:rPr lang="en-US" altLang="zh-CN" b="0" i="1" smtClean="0">
                            <a:latin typeface="Cambria Math" panose="02040503050406030204" pitchFamily="18" charset="0"/>
                            <a:ea typeface="微软雅黑" panose="020B0503020204020204" pitchFamily="34" charset="-122"/>
                          </a:rPr>
                          <m:t>𝑇</m:t>
                        </m:r>
                      </m:sub>
                    </m:sSub>
                    <m:r>
                      <a:rPr lang="en-US" altLang="zh-CN" b="0" i="1" smtClean="0">
                        <a:latin typeface="Cambria Math" panose="02040503050406030204" pitchFamily="18" charset="0"/>
                        <a:ea typeface="微软雅黑" panose="020B0503020204020204" pitchFamily="34" charset="-122"/>
                      </a:rPr>
                      <m:t>]</m:t>
                    </m:r>
                    <m:r>
                      <a:rPr lang="zh-CN" altLang="en-US" i="1">
                        <a:latin typeface="Cambria Math" panose="02040503050406030204" pitchFamily="18" charset="0"/>
                        <a:ea typeface="微软雅黑" panose="020B0503020204020204" pitchFamily="34" charset="-122"/>
                      </a:rPr>
                      <m:t>，</m:t>
                    </m:r>
                  </m:oMath>
                </a14:m>
                <a:r>
                  <a:rPr lang="zh-CN" altLang="en-US" dirty="0" smtClean="0">
                    <a:latin typeface="微软雅黑" panose="020B0503020204020204" pitchFamily="34" charset="-122"/>
                    <a:ea typeface="微软雅黑" panose="020B0503020204020204" pitchFamily="34" charset="-122"/>
                  </a:rPr>
                  <a:t>每组样本量相同；</a:t>
                </a:r>
                <a:endParaRPr lang="en-US" altLang="zh-CN" dirty="0" smtClean="0">
                  <a:latin typeface="微软雅黑" panose="020B0503020204020204" pitchFamily="34" charset="-122"/>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第二</a:t>
                </a:r>
                <a:r>
                  <a:rPr lang="zh-CN" altLang="en-US" dirty="0" smtClean="0">
                    <a:latin typeface="微软雅黑" panose="020B0503020204020204" pitchFamily="34" charset="-122"/>
                    <a:ea typeface="微软雅黑" panose="020B0503020204020204" pitchFamily="34" charset="-122"/>
                  </a:rPr>
                  <a:t>步：统计每组数据的频率分布情况，形成特征向量</a:t>
                </a:r>
                <a:endParaRPr lang="en-US" altLang="zh-CN" dirty="0" smtClean="0">
                  <a:latin typeface="微软雅黑" panose="020B0503020204020204" pitchFamily="34" charset="-122"/>
                  <a:ea typeface="微软雅黑" panose="020B0503020204020204" pitchFamily="34" charset="-122"/>
                </a:endParaRPr>
              </a:p>
              <a:p>
                <a:pPr lvl="2">
                  <a:lnSpc>
                    <a:spcPct val="150000"/>
                  </a:lnSpc>
                </a:pPr>
                <a:r>
                  <a:rPr lang="en-US" altLang="zh-CN" dirty="0">
                    <a:ea typeface="微软雅黑" panose="020B0503020204020204" pitchFamily="34" charset="-122"/>
                  </a:rPr>
                  <a:t>	</a:t>
                </a:r>
                <a:r>
                  <a:rPr lang="en-US" altLang="zh-CN" dirty="0" smtClean="0">
                    <a:ea typeface="微软雅黑" panose="020B0503020204020204" pitchFamily="34" charset="-122"/>
                  </a:rPr>
                  <a:t>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𝑓</m:t>
                    </m:r>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𝑓𝑟𝑒𝑞</m:t>
                        </m:r>
                      </m:e>
                      <m:sub>
                        <m:r>
                          <a:rPr lang="en-US" altLang="zh-CN" b="0" i="1" smtClean="0">
                            <a:latin typeface="Cambria Math" panose="02040503050406030204" pitchFamily="18" charset="0"/>
                            <a:ea typeface="微软雅黑" panose="020B0503020204020204" pitchFamily="34" charset="-122"/>
                          </a:rPr>
                          <m:t>1</m:t>
                        </m:r>
                      </m:sub>
                    </m:sSub>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𝑓𝑟𝑒𝑞</m:t>
                        </m:r>
                      </m:e>
                      <m:sub>
                        <m:r>
                          <a:rPr lang="en-US" altLang="zh-CN" b="0" i="1" smtClean="0">
                            <a:latin typeface="Cambria Math" panose="02040503050406030204" pitchFamily="18" charset="0"/>
                            <a:ea typeface="微软雅黑" panose="020B0503020204020204" pitchFamily="34" charset="-122"/>
                          </a:rPr>
                          <m:t>2</m:t>
                        </m:r>
                      </m:sub>
                    </m:sSub>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𝑓𝑟𝑒𝑞</m:t>
                        </m:r>
                      </m:e>
                      <m:sub>
                        <m:r>
                          <a:rPr lang="en-US" altLang="zh-CN" b="0" i="1" smtClean="0">
                            <a:latin typeface="Cambria Math" panose="02040503050406030204" pitchFamily="18" charset="0"/>
                            <a:ea typeface="微软雅黑" panose="020B0503020204020204" pitchFamily="34" charset="-122"/>
                          </a:rPr>
                          <m:t>𝑤</m:t>
                        </m:r>
                      </m:sub>
                    </m:sSub>
                    <m:r>
                      <a:rPr lang="en-US" altLang="zh-CN" b="0" i="1" smtClean="0">
                        <a:latin typeface="Cambria Math" panose="02040503050406030204" pitchFamily="18" charset="0"/>
                        <a:ea typeface="微软雅黑" panose="020B0503020204020204" pitchFamily="34" charset="-122"/>
                      </a:rPr>
                      <m:t>]</m:t>
                    </m:r>
                  </m:oMath>
                </a14:m>
                <a:endParaRPr lang="en-US" altLang="zh-CN" dirty="0" smtClean="0">
                  <a:latin typeface="微软雅黑" panose="020B0503020204020204" pitchFamily="34" charset="-122"/>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第三</a:t>
                </a:r>
                <a:r>
                  <a:rPr lang="zh-CN" altLang="en-US" dirty="0" smtClean="0">
                    <a:latin typeface="微软雅黑" panose="020B0503020204020204" pitchFamily="34" charset="-122"/>
                    <a:ea typeface="微软雅黑" panose="020B0503020204020204" pitchFamily="34" charset="-122"/>
                  </a:rPr>
                  <a:t>步：将</a:t>
                </a:r>
                <a:r>
                  <a:rPr lang="en-US" altLang="zh-CN" dirty="0" smtClean="0">
                    <a:latin typeface="微软雅黑" panose="020B0503020204020204" pitchFamily="34" charset="-122"/>
                    <a:ea typeface="微软雅黑" panose="020B0503020204020204" pitchFamily="34" charset="-122"/>
                  </a:rPr>
                  <a:t>T</a:t>
                </a:r>
                <a:r>
                  <a:rPr lang="zh-CN" altLang="en-US" dirty="0" smtClean="0">
                    <a:latin typeface="微软雅黑" panose="020B0503020204020204" pitchFamily="34" charset="-122"/>
                    <a:ea typeface="微软雅黑" panose="020B0503020204020204" pitchFamily="34" charset="-122"/>
                  </a:rPr>
                  <a:t>组数据的特征向量结合在一起，构成特征指纹</a:t>
                </a:r>
                <a:endParaRPr lang="en-US" altLang="zh-CN" dirty="0" smtClean="0">
                  <a:latin typeface="微软雅黑" panose="020B0503020204020204" pitchFamily="34" charset="-122"/>
                  <a:ea typeface="微软雅黑" panose="020B0503020204020204" pitchFamily="34" charset="-122"/>
                </a:endParaRPr>
              </a:p>
              <a:p>
                <a:pPr lvl="2">
                  <a:lnSpc>
                    <a:spcPct val="150000"/>
                  </a:lnSpc>
                </a:pPr>
                <a:r>
                  <a:rPr lang="zh-CN" altLang="en-US" dirty="0" smtClean="0">
                    <a:latin typeface="微软雅黑" panose="020B0503020204020204" pitchFamily="34" charset="-122"/>
                    <a:ea typeface="微软雅黑" panose="020B0503020204020204" pitchFamily="34" charset="-122"/>
                  </a:rPr>
                  <a:t>对于提取到的三种参数（</a:t>
                </a:r>
                <a:r>
                  <a:rPr lang="zh-CN" altLang="en-US" dirty="0" smtClean="0">
                    <a:solidFill>
                      <a:srgbClr val="4F81BD"/>
                    </a:solidFill>
                    <a:latin typeface="微软雅黑" panose="020B0503020204020204" pitchFamily="34" charset="-122"/>
                    <a:ea typeface="微软雅黑" panose="020B0503020204020204" pitchFamily="34" charset="-122"/>
                  </a:rPr>
                  <a:t>帧时间间隔、帧大小、传输速率</a:t>
                </a:r>
                <a:r>
                  <a:rPr lang="zh-CN" altLang="en-US" dirty="0" smtClean="0">
                    <a:latin typeface="微软雅黑" panose="020B0503020204020204" pitchFamily="34" charset="-122"/>
                    <a:ea typeface="微软雅黑" panose="020B0503020204020204" pitchFamily="34" charset="-122"/>
                  </a:rPr>
                  <a:t>），根据上述步骤会生成三个独立的特征指纹</a:t>
                </a:r>
                <a:endParaRPr lang="en-US" altLang="zh-CN" dirty="0" smtClean="0">
                  <a:latin typeface="微软雅黑" panose="020B0503020204020204" pitchFamily="34" charset="-122"/>
                  <a:ea typeface="微软雅黑" panose="020B0503020204020204" pitchFamily="34" charset="-122"/>
                </a:endParaRPr>
              </a:p>
              <a:p>
                <a:pPr lvl="2">
                  <a:lnSpc>
                    <a:spcPct val="150000"/>
                  </a:lnSpc>
                </a:pPr>
                <a:endParaRPr lang="en-US" altLang="zh-CN" dirty="0" smtClean="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基于</a:t>
                </a:r>
                <a:r>
                  <a:rPr lang="zh-CN" altLang="en-US" sz="2000" dirty="0">
                    <a:solidFill>
                      <a:srgbClr val="C00000"/>
                    </a:solidFill>
                    <a:latin typeface="微软雅黑" panose="020B0503020204020204" pitchFamily="34" charset="-122"/>
                    <a:ea typeface="微软雅黑" panose="020B0503020204020204" pitchFamily="34" charset="-122"/>
                  </a:rPr>
                  <a:t>多特征融合</a:t>
                </a:r>
                <a:r>
                  <a:rPr lang="zh-CN" altLang="en-US" sz="2000" dirty="0">
                    <a:latin typeface="微软雅黑" panose="020B0503020204020204" pitchFamily="34" charset="-122"/>
                    <a:ea typeface="微软雅黑" panose="020B0503020204020204" pitchFamily="34" charset="-122"/>
                  </a:rPr>
                  <a:t>的特征指纹，</a:t>
                </a:r>
                <a:r>
                  <a:rPr lang="zh-CN" altLang="en-US" sz="2000" dirty="0" smtClean="0">
                    <a:latin typeface="微软雅黑" panose="020B0503020204020204" pitchFamily="34" charset="-122"/>
                    <a:ea typeface="微软雅黑" panose="020B0503020204020204" pitchFamily="34" charset="-122"/>
                  </a:rPr>
                  <a:t>将三个独立的特征结合在</a:t>
                </a:r>
                <a:r>
                  <a:rPr lang="zh-CN" altLang="en-US" sz="2000" dirty="0" smtClean="0">
                    <a:latin typeface="微软雅黑" panose="020B0503020204020204" pitchFamily="34" charset="-122"/>
                    <a:ea typeface="微软雅黑" panose="020B0503020204020204" pitchFamily="34" charset="-122"/>
                  </a:rPr>
                  <a:t>一起</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	</a:t>
                </a:r>
                <a14:m>
                  <m:oMath xmlns:m="http://schemas.openxmlformats.org/officeDocument/2006/math">
                    <m:r>
                      <a:rPr lang="en-US" altLang="zh-CN" sz="2000" i="1">
                        <a:latin typeface="Cambria Math" panose="02040503050406030204" pitchFamily="18" charset="0"/>
                        <a:ea typeface="微软雅黑" panose="020B0503020204020204" pitchFamily="34" charset="-122"/>
                      </a:rPr>
                      <m:t>𝑓</m:t>
                    </m:r>
                    <m:r>
                      <a:rPr lang="en-US" altLang="zh-CN" sz="2000" i="1">
                        <a:latin typeface="Cambria Math" panose="02040503050406030204" pitchFamily="18" charset="0"/>
                        <a:ea typeface="微软雅黑" panose="020B0503020204020204" pitchFamily="34" charset="-122"/>
                      </a:rPr>
                      <m:t>=[</m:t>
                    </m:r>
                    <m:sSub>
                      <m:sSubPr>
                        <m:ctrlPr>
                          <a:rPr lang="en-US" altLang="zh-CN" sz="2000" i="1" smtClean="0">
                            <a:latin typeface="Cambria Math" panose="02040503050406030204" pitchFamily="18" charset="0"/>
                            <a:ea typeface="微软雅黑" panose="020B0503020204020204" pitchFamily="34" charset="-122"/>
                          </a:rPr>
                        </m:ctrlPr>
                      </m:sSubPr>
                      <m:e>
                        <m:r>
                          <m:rPr>
                            <m:sty m:val="p"/>
                          </m:rPr>
                          <a:rPr lang="en-US" altLang="zh-CN" sz="2000" i="1">
                            <a:latin typeface="Cambria Math" panose="02040503050406030204" pitchFamily="18" charset="0"/>
                            <a:ea typeface="微软雅黑" panose="020B0503020204020204" pitchFamily="34" charset="-122"/>
                          </a:rPr>
                          <m:t>IAT</m:t>
                        </m:r>
                      </m:e>
                      <m:sub>
                        <m:r>
                          <a:rPr lang="en-US" altLang="zh-CN" sz="2000" i="1">
                            <a:latin typeface="Cambria Math" panose="02040503050406030204" pitchFamily="18" charset="0"/>
                            <a:ea typeface="微软雅黑" panose="020B0503020204020204" pitchFamily="34" charset="-122"/>
                          </a:rPr>
                          <m:t>1</m:t>
                        </m:r>
                      </m:sub>
                    </m:sSub>
                    <m:r>
                      <a:rPr lang="en-US" altLang="zh-CN" sz="2000" i="1">
                        <a:latin typeface="Cambria Math" panose="02040503050406030204" pitchFamily="18" charset="0"/>
                        <a:ea typeface="微软雅黑" panose="020B0503020204020204" pitchFamily="34" charset="-122"/>
                      </a:rPr>
                      <m:t>,</m:t>
                    </m:r>
                    <m:sSub>
                      <m:sSubPr>
                        <m:ctrlPr>
                          <a:rPr lang="en-US" altLang="zh-CN" sz="2000" i="1">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𝐼𝐴𝑇</m:t>
                        </m:r>
                      </m:e>
                      <m:sub>
                        <m:r>
                          <a:rPr lang="en-US" altLang="zh-CN" sz="2000" i="1">
                            <a:latin typeface="Cambria Math" panose="02040503050406030204" pitchFamily="18" charset="0"/>
                            <a:ea typeface="微软雅黑" panose="020B0503020204020204" pitchFamily="34" charset="-122"/>
                          </a:rPr>
                          <m:t>2</m:t>
                        </m:r>
                      </m:sub>
                    </m:sSub>
                    <m:r>
                      <a:rPr lang="en-US" altLang="zh-CN" sz="2000" i="1">
                        <a:latin typeface="Cambria Math" panose="02040503050406030204" pitchFamily="18" charset="0"/>
                        <a:ea typeface="微软雅黑" panose="020B0503020204020204" pitchFamily="34" charset="-122"/>
                      </a:rPr>
                      <m:t>,…,</m:t>
                    </m:r>
                    <m:sSub>
                      <m:sSubPr>
                        <m:ctrlPr>
                          <a:rPr lang="en-US" altLang="zh-CN" sz="2000" i="1">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𝐼𝐴𝑇</m:t>
                        </m:r>
                      </m:e>
                      <m:sub>
                        <m:r>
                          <a:rPr lang="en-US" altLang="zh-CN" sz="2000" i="1">
                            <a:latin typeface="Cambria Math" panose="02040503050406030204" pitchFamily="18" charset="0"/>
                            <a:ea typeface="微软雅黑" panose="020B0503020204020204" pitchFamily="34" charset="-122"/>
                          </a:rPr>
                          <m:t>𝑤</m:t>
                        </m:r>
                      </m:sub>
                    </m:sSub>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𝐹𝑆</m:t>
                        </m:r>
                      </m:e>
                      <m:sub>
                        <m:r>
                          <a:rPr lang="en-US" altLang="zh-CN" sz="2000" b="0" i="1" smtClean="0">
                            <a:latin typeface="Cambria Math" panose="02040503050406030204" pitchFamily="18" charset="0"/>
                            <a:ea typeface="微软雅黑" panose="020B0503020204020204" pitchFamily="34" charset="-122"/>
                          </a:rPr>
                          <m:t>1</m:t>
                        </m:r>
                      </m:sub>
                    </m:sSub>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𝐹𝑆</m:t>
                        </m:r>
                      </m:e>
                      <m:sub>
                        <m:r>
                          <a:rPr lang="en-US" altLang="zh-CN" sz="2000" b="0" i="1" smtClean="0">
                            <a:latin typeface="Cambria Math" panose="02040503050406030204" pitchFamily="18" charset="0"/>
                            <a:ea typeface="微软雅黑" panose="020B0503020204020204" pitchFamily="34" charset="-122"/>
                          </a:rPr>
                          <m:t>2</m:t>
                        </m:r>
                      </m:sub>
                    </m:sSub>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𝐹𝑆</m:t>
                        </m:r>
                      </m:e>
                      <m:sub>
                        <m:r>
                          <a:rPr lang="en-US" altLang="zh-CN" sz="2000" b="0" i="1" smtClean="0">
                            <a:latin typeface="Cambria Math" panose="02040503050406030204" pitchFamily="18" charset="0"/>
                            <a:ea typeface="微软雅黑" panose="020B0503020204020204" pitchFamily="34" charset="-122"/>
                          </a:rPr>
                          <m:t>𝑤</m:t>
                        </m:r>
                      </m:sub>
                    </m:sSub>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𝑇𝑅</m:t>
                        </m:r>
                      </m:e>
                      <m:sub>
                        <m:r>
                          <a:rPr lang="en-US" altLang="zh-CN" sz="2000" b="0" i="1" smtClean="0">
                            <a:latin typeface="Cambria Math" panose="02040503050406030204" pitchFamily="18" charset="0"/>
                            <a:ea typeface="微软雅黑" panose="020B0503020204020204" pitchFamily="34" charset="-122"/>
                          </a:rPr>
                          <m:t>1</m:t>
                        </m:r>
                      </m:sub>
                    </m:sSub>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𝑇𝑅</m:t>
                        </m:r>
                      </m:e>
                      <m:sub>
                        <m:r>
                          <a:rPr lang="en-US" altLang="zh-CN" sz="2000" b="0" i="1" smtClean="0">
                            <a:latin typeface="Cambria Math" panose="02040503050406030204" pitchFamily="18" charset="0"/>
                            <a:ea typeface="微软雅黑" panose="020B0503020204020204" pitchFamily="34" charset="-122"/>
                          </a:rPr>
                          <m:t>2</m:t>
                        </m:r>
                      </m:sub>
                    </m:sSub>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𝑇𝑅</m:t>
                        </m:r>
                      </m:e>
                      <m:sub>
                        <m:r>
                          <a:rPr lang="en-US" altLang="zh-CN" sz="2000" b="0" i="1" smtClean="0">
                            <a:latin typeface="Cambria Math" panose="02040503050406030204" pitchFamily="18" charset="0"/>
                            <a:ea typeface="微软雅黑" panose="020B0503020204020204" pitchFamily="34" charset="-122"/>
                          </a:rPr>
                          <m:t>𝑤</m:t>
                        </m:r>
                      </m:sub>
                    </m:sSub>
                    <m:r>
                      <a:rPr lang="en-US" altLang="zh-CN" sz="2000" i="1">
                        <a:latin typeface="Cambria Math" panose="02040503050406030204" pitchFamily="18" charset="0"/>
                        <a:ea typeface="微软雅黑" panose="020B0503020204020204" pitchFamily="34" charset="-122"/>
                      </a:rPr>
                      <m:t>]</m:t>
                    </m:r>
                  </m:oMath>
                </a14:m>
                <a:endParaRPr lang="en-US" altLang="zh-CN" sz="2000" dirty="0" smtClean="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endParaRPr lang="zh-CN" altLang="en-US" sz="2000" dirty="0">
                  <a:latin typeface="微软雅黑" panose="020B0503020204020204" pitchFamily="34" charset="-122"/>
                  <a:ea typeface="微软雅黑" panose="020B0503020204020204" pitchFamily="34" charset="-122"/>
                </a:endParaRPr>
              </a:p>
            </p:txBody>
          </p:sp>
        </mc:Choice>
        <mc:Fallback>
          <p:sp>
            <p:nvSpPr>
              <p:cNvPr id="10" name="文本框 9"/>
              <p:cNvSpPr txBox="1">
                <a:spLocks noRot="1" noChangeAspect="1" noMove="1" noResize="1" noEditPoints="1" noAdjustHandles="1" noChangeArrowheads="1" noChangeShapeType="1" noTextEdit="1"/>
              </p:cNvSpPr>
              <p:nvPr/>
            </p:nvSpPr>
            <p:spPr>
              <a:xfrm>
                <a:off x="395536" y="1796933"/>
                <a:ext cx="7992888" cy="4847481"/>
              </a:xfrm>
              <a:prstGeom prst="rect">
                <a:avLst/>
              </a:prstGeom>
              <a:blipFill rotWithShape="0">
                <a:blip r:embed="rId5"/>
                <a:stretch>
                  <a:fillRect r="-381"/>
                </a:stretch>
              </a:blipFill>
            </p:spPr>
            <p:txBody>
              <a:bodyPr/>
              <a:lstStyle/>
              <a:p>
                <a:r>
                  <a:rPr lang="zh-CN" altLang="en-US">
                    <a:noFill/>
                  </a:rPr>
                  <a:t> </a:t>
                </a:r>
              </a:p>
            </p:txBody>
          </p:sp>
        </mc:Fallback>
      </mc:AlternateContent>
      <p:sp>
        <p:nvSpPr>
          <p:cNvPr id="9" name="灯片编号占位符 1"/>
          <p:cNvSpPr txBox="1">
            <a:spLocks/>
          </p:cNvSpPr>
          <p:nvPr/>
        </p:nvSpPr>
        <p:spPr>
          <a:xfrm>
            <a:off x="8456613" y="6237312"/>
            <a:ext cx="363859"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1400" dirty="0" smtClean="0">
                <a:solidFill>
                  <a:schemeClr val="accent1">
                    <a:lumMod val="75000"/>
                  </a:schemeClr>
                </a:solidFill>
              </a:rPr>
              <a:t>12</a:t>
            </a:r>
            <a:endParaRPr lang="zh-CN" altLang="en-US" sz="1400" dirty="0">
              <a:solidFill>
                <a:schemeClr val="accent1">
                  <a:lumMod val="75000"/>
                </a:schemeClr>
              </a:solidFill>
            </a:endParaRPr>
          </a:p>
        </p:txBody>
      </p:sp>
    </p:spTree>
    <p:custDataLst>
      <p:tags r:id="rId1"/>
    </p:custDataLst>
    <p:extLst>
      <p:ext uri="{BB962C8B-B14F-4D97-AF65-F5344CB8AC3E}">
        <p14:creationId xmlns:p14="http://schemas.microsoft.com/office/powerpoint/2010/main" val="4302437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fade">
                                      <p:cBhvr>
                                        <p:cTn id="19" dur="500"/>
                                        <p:tgtEl>
                                          <p:spTgt spid="10">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Effect transition="in" filter="fade">
                                      <p:cBhvr>
                                        <p:cTn id="27" dur="500"/>
                                        <p:tgtEl>
                                          <p:spTgt spid="10">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xEl>
                                              <p:pRg st="8" end="8"/>
                                            </p:txEl>
                                          </p:spTgt>
                                        </p:tgtEl>
                                        <p:attrNameLst>
                                          <p:attrName>style.visibility</p:attrName>
                                        </p:attrNameLst>
                                      </p:cBhvr>
                                      <p:to>
                                        <p:strVal val="visible"/>
                                      </p:to>
                                    </p:set>
                                    <p:animEffect transition="in" filter="fade">
                                      <p:cBhvr>
                                        <p:cTn id="30"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4"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研究方法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特征指纹提取</a:t>
            </a:r>
            <a:endParaRPr lang="zh-CN" altLang="en-US" dirty="0">
              <a:solidFill>
                <a:srgbClr val="4F81BD"/>
              </a:solidFill>
              <a:ea typeface="黑体" pitchFamily="49" charset="-122"/>
            </a:endParaRPr>
          </a:p>
        </p:txBody>
      </p:sp>
      <p:pic>
        <p:nvPicPr>
          <p:cNvPr id="14" name="图片 13"/>
          <p:cNvPicPr>
            <a:picLocks noChangeAspect="1"/>
          </p:cNvPicPr>
          <p:nvPr/>
        </p:nvPicPr>
        <p:blipFill>
          <a:blip r:embed="rId5" cstate="print"/>
          <a:stretch>
            <a:fillRect/>
          </a:stretch>
        </p:blipFill>
        <p:spPr>
          <a:xfrm>
            <a:off x="1348320" y="2171680"/>
            <a:ext cx="6464040" cy="1121858"/>
          </a:xfrm>
          <a:prstGeom prst="rect">
            <a:avLst/>
          </a:prstGeom>
        </p:spPr>
      </p:pic>
      <p:pic>
        <p:nvPicPr>
          <p:cNvPr id="15" name="图片 14"/>
          <p:cNvPicPr>
            <a:picLocks noChangeAspect="1"/>
          </p:cNvPicPr>
          <p:nvPr/>
        </p:nvPicPr>
        <p:blipFill>
          <a:blip r:embed="rId6" cstate="print"/>
          <a:stretch>
            <a:fillRect/>
          </a:stretch>
        </p:blipFill>
        <p:spPr>
          <a:xfrm>
            <a:off x="1332929" y="3701848"/>
            <a:ext cx="6479431" cy="945165"/>
          </a:xfrm>
          <a:prstGeom prst="rect">
            <a:avLst/>
          </a:prstGeom>
        </p:spPr>
      </p:pic>
      <p:cxnSp>
        <p:nvCxnSpPr>
          <p:cNvPr id="17" name="直接箭头连接符 16"/>
          <p:cNvCxnSpPr/>
          <p:nvPr/>
        </p:nvCxnSpPr>
        <p:spPr>
          <a:xfrm rot="5400000" flipV="1">
            <a:off x="3977953" y="3481420"/>
            <a:ext cx="324000" cy="1"/>
          </a:xfrm>
          <a:prstGeom prst="straightConnector1">
            <a:avLst/>
          </a:prstGeom>
          <a:ln w="85725" cmpd="sng">
            <a:solidFill>
              <a:schemeClr val="tx1"/>
            </a:solidFill>
            <a:headEnd w="sm" len="sm"/>
            <a:tailEnd type="triangle" w="med" len="sm"/>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5400000" flipV="1">
            <a:off x="3977953" y="4881021"/>
            <a:ext cx="324000" cy="1"/>
          </a:xfrm>
          <a:prstGeom prst="straightConnector1">
            <a:avLst/>
          </a:prstGeom>
          <a:ln w="85725" cmpd="sng">
            <a:solidFill>
              <a:schemeClr val="tx1"/>
            </a:solidFill>
            <a:headEnd w="sm" len="sm"/>
            <a:tailEnd type="triangle" w="med" len="sm"/>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771800" y="1567390"/>
            <a:ext cx="3096344"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特征指纹生成过程</a:t>
            </a:r>
            <a:endParaRPr lang="zh-CN" altLang="en-US" sz="2400" dirty="0">
              <a:latin typeface="微软雅黑" panose="020B0503020204020204" pitchFamily="34" charset="-122"/>
              <a:ea typeface="微软雅黑" panose="020B0503020204020204" pitchFamily="34" charset="-122"/>
            </a:endParaRPr>
          </a:p>
        </p:txBody>
      </p:sp>
      <p:sp>
        <p:nvSpPr>
          <p:cNvPr id="12" name="灯片编号占位符 1"/>
          <p:cNvSpPr txBox="1">
            <a:spLocks/>
          </p:cNvSpPr>
          <p:nvPr/>
        </p:nvSpPr>
        <p:spPr>
          <a:xfrm>
            <a:off x="8456613" y="6237312"/>
            <a:ext cx="363859"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fld id="{EC78DCFB-9AAE-4F5D-903C-CAF6EB04F178}" type="slidenum">
              <a:rPr lang="zh-CN" altLang="en-US" sz="1400" smtClean="0">
                <a:solidFill>
                  <a:schemeClr val="accent1">
                    <a:lumMod val="75000"/>
                  </a:schemeClr>
                </a:solidFill>
              </a:rPr>
              <a:pPr/>
              <a:t>13</a:t>
            </a:fld>
            <a:endParaRPr lang="zh-CN" altLang="en-US" sz="1400" dirty="0">
              <a:solidFill>
                <a:schemeClr val="accent1">
                  <a:lumMod val="75000"/>
                </a:schemeClr>
              </a:solidFill>
            </a:endParaRPr>
          </a:p>
        </p:txBody>
      </p:sp>
      <p:pic>
        <p:nvPicPr>
          <p:cNvPr id="4" name="图片 3"/>
          <p:cNvPicPr>
            <a:picLocks noChangeAspect="1"/>
          </p:cNvPicPr>
          <p:nvPr/>
        </p:nvPicPr>
        <p:blipFill>
          <a:blip r:embed="rId7"/>
          <a:stretch>
            <a:fillRect/>
          </a:stretch>
        </p:blipFill>
        <p:spPr>
          <a:xfrm>
            <a:off x="1331640" y="5145634"/>
            <a:ext cx="5673825" cy="1301005"/>
          </a:xfrm>
          <a:prstGeom prst="rect">
            <a:avLst/>
          </a:prstGeom>
        </p:spPr>
      </p:pic>
    </p:spTree>
    <p:custDataLst>
      <p:tags r:id="rId1"/>
    </p:custDataLst>
    <p:extLst>
      <p:ext uri="{BB962C8B-B14F-4D97-AF65-F5344CB8AC3E}">
        <p14:creationId xmlns:p14="http://schemas.microsoft.com/office/powerpoint/2010/main" val="2693059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4"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研究方法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无线设备识别</a:t>
            </a:r>
            <a:endParaRPr lang="zh-CN" altLang="en-US" dirty="0">
              <a:solidFill>
                <a:srgbClr val="4F81BD"/>
              </a:solidFill>
              <a:ea typeface="黑体" pitchFamily="49" charset="-122"/>
            </a:endParaRPr>
          </a:p>
        </p:txBody>
      </p:sp>
      <p:sp>
        <p:nvSpPr>
          <p:cNvPr id="15" name="Line 3"/>
          <p:cNvSpPr>
            <a:spLocks noChangeShapeType="1"/>
          </p:cNvSpPr>
          <p:nvPr/>
        </p:nvSpPr>
        <p:spPr bwMode="auto">
          <a:xfrm flipH="1">
            <a:off x="1651273" y="1925092"/>
            <a:ext cx="0" cy="4597077"/>
          </a:xfrm>
          <a:prstGeom prst="line">
            <a:avLst/>
          </a:prstGeom>
          <a:noFill/>
          <a:ln w="6350" cmpd="sng">
            <a:solidFill>
              <a:srgbClr val="B6B6B6"/>
            </a:solidFill>
            <a:prstDash val="dash"/>
            <a:round/>
            <a:headEnd/>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6" name="Freeform 4"/>
          <p:cNvSpPr>
            <a:spLocks/>
          </p:cNvSpPr>
          <p:nvPr/>
        </p:nvSpPr>
        <p:spPr bwMode="auto">
          <a:xfrm>
            <a:off x="988492" y="2099072"/>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7" name="Rectangle 5"/>
          <p:cNvSpPr>
            <a:spLocks noChangeArrowheads="1"/>
          </p:cNvSpPr>
          <p:nvPr/>
        </p:nvSpPr>
        <p:spPr bwMode="auto">
          <a:xfrm>
            <a:off x="899592" y="1838722"/>
            <a:ext cx="1503363" cy="368300"/>
          </a:xfrm>
          <a:prstGeom prst="roundRect">
            <a:avLst>
              <a:gd name="adj" fmla="val 8926"/>
            </a:avLst>
          </a:prstGeom>
          <a:solidFill>
            <a:srgbClr val="4F81BD"/>
          </a:solidFill>
          <a:ln>
            <a:noFill/>
          </a:ln>
          <a:extLst/>
        </p:spPr>
        <p:txBody>
          <a:bodyPr wrap="none"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00000"/>
              </a:lnSpc>
              <a:spcBef>
                <a:spcPct val="0"/>
              </a:spcBef>
              <a:buClrTx/>
              <a:buSzTx/>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rPr>
              <a:t>分类器</a:t>
            </a:r>
            <a:endParaRPr lang="en-US" altLang="zh-CN" sz="1800" dirty="0">
              <a:solidFill>
                <a:srgbClr val="FFFFFF"/>
              </a:solidFill>
              <a:latin typeface="微软雅黑" panose="020B0503020204020204" pitchFamily="34" charset="-122"/>
              <a:ea typeface="微软雅黑" panose="020B0503020204020204" pitchFamily="34" charset="-122"/>
            </a:endParaRPr>
          </a:p>
        </p:txBody>
      </p:sp>
      <p:sp>
        <p:nvSpPr>
          <p:cNvPr id="18" name="Freeform 7"/>
          <p:cNvSpPr>
            <a:spLocks/>
          </p:cNvSpPr>
          <p:nvPr/>
        </p:nvSpPr>
        <p:spPr bwMode="auto">
          <a:xfrm>
            <a:off x="988492" y="5195416"/>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9" name="Rectangle 8"/>
          <p:cNvSpPr>
            <a:spLocks noChangeArrowheads="1"/>
          </p:cNvSpPr>
          <p:nvPr/>
        </p:nvSpPr>
        <p:spPr bwMode="auto">
          <a:xfrm>
            <a:off x="899592" y="4935066"/>
            <a:ext cx="1503363" cy="368300"/>
          </a:xfrm>
          <a:prstGeom prst="roundRect">
            <a:avLst>
              <a:gd name="adj" fmla="val 9787"/>
            </a:avLst>
          </a:prstGeom>
          <a:solidFill>
            <a:srgbClr val="4F81BD"/>
          </a:solidFill>
          <a:ln>
            <a:noFill/>
          </a:ln>
          <a:extLst/>
        </p:spPr>
        <p:txBody>
          <a:bodyPr wrap="none" anchor="ctr"/>
          <a:lstStyle/>
          <a:p>
            <a:pPr algn="ctr">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rPr>
              <a:t>评估指标</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7" name="Line 18"/>
          <p:cNvSpPr>
            <a:spLocks noChangeShapeType="1"/>
          </p:cNvSpPr>
          <p:nvPr/>
        </p:nvSpPr>
        <p:spPr bwMode="auto">
          <a:xfrm>
            <a:off x="1659084" y="4797152"/>
            <a:ext cx="6480000" cy="0"/>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2" name="Line 20"/>
          <p:cNvSpPr>
            <a:spLocks noChangeShapeType="1"/>
          </p:cNvSpPr>
          <p:nvPr/>
        </p:nvSpPr>
        <p:spPr bwMode="auto">
          <a:xfrm flipV="1">
            <a:off x="1651273" y="6522169"/>
            <a:ext cx="6480000" cy="3175"/>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6" name="Text Box 21"/>
          <p:cNvSpPr txBox="1">
            <a:spLocks noChangeArrowheads="1"/>
          </p:cNvSpPr>
          <p:nvPr/>
        </p:nvSpPr>
        <p:spPr bwMode="auto">
          <a:xfrm>
            <a:off x="2515803" y="4653136"/>
            <a:ext cx="5581091" cy="18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30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准确率（</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precision</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200000"/>
              </a:lnSpc>
              <a:spcBef>
                <a:spcPct val="0"/>
              </a:spcBef>
              <a:buClrTx/>
              <a:buSzTx/>
              <a:buFont typeface="Arial" panose="020B0604020202020204" pitchFamily="34" charset="0"/>
              <a:buChar char="•"/>
            </a:pPr>
            <a:r>
              <a:rPr lang="zh-CN" altLang="en-US" dirty="0">
                <a:solidFill>
                  <a:srgbClr val="3B3B3B"/>
                </a:solidFill>
                <a:latin typeface="微软雅黑" panose="020B0503020204020204" pitchFamily="34" charset="-122"/>
                <a:ea typeface="微软雅黑" panose="020B0503020204020204" pitchFamily="34" charset="-122"/>
                <a:sym typeface="Arial" panose="020B0604020202020204" pitchFamily="34" charset="0"/>
              </a:rPr>
              <a:t>召回</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率（</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recall</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200000"/>
              </a:lnSpc>
              <a:spcBef>
                <a:spcPct val="0"/>
              </a:spcBef>
              <a:buClrTx/>
              <a:buSzTx/>
              <a:buFont typeface="Arial" panose="020B0604020202020204" pitchFamily="34" charset="0"/>
              <a:buChar char="•"/>
            </a:pP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F1</a:t>
            </a:r>
            <a:endParaRPr lang="en-US" altLang="zh-CN" dirty="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9" name="Text Box 21"/>
          <p:cNvSpPr txBox="1">
            <a:spLocks noChangeArrowheads="1"/>
          </p:cNvSpPr>
          <p:nvPr/>
        </p:nvSpPr>
        <p:spPr bwMode="auto">
          <a:xfrm>
            <a:off x="2560813" y="1907574"/>
            <a:ext cx="5739125" cy="260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150000"/>
              </a:lnSpc>
              <a:spcBef>
                <a:spcPct val="0"/>
              </a:spcBef>
              <a:buClrTx/>
              <a:buSzTx/>
              <a:buFont typeface="Arial" panose="020B0604020202020204" pitchFamily="34" charset="0"/>
              <a:buChar char="•"/>
            </a:pPr>
            <a:r>
              <a:rPr lang="zh-CN" altLang="en-US" sz="1600" dirty="0" smtClean="0">
                <a:solidFill>
                  <a:srgbClr val="4F81BD"/>
                </a:solidFill>
                <a:latin typeface="微软雅黑" panose="020B0503020204020204" pitchFamily="34" charset="-122"/>
                <a:ea typeface="微软雅黑" panose="020B0503020204020204" pitchFamily="34" charset="-122"/>
                <a:sym typeface="Arial" panose="020B0604020202020204" pitchFamily="34" charset="0"/>
              </a:rPr>
              <a:t>随机森林（</a:t>
            </a:r>
            <a:r>
              <a:rPr lang="en-US" altLang="zh-CN" sz="1600" dirty="0" smtClean="0">
                <a:solidFill>
                  <a:srgbClr val="4F81BD"/>
                </a:solidFill>
                <a:latin typeface="微软雅黑" panose="020B0503020204020204" pitchFamily="34" charset="-122"/>
                <a:ea typeface="微软雅黑" panose="020B0503020204020204" pitchFamily="34" charset="-122"/>
                <a:sym typeface="Arial" panose="020B0604020202020204" pitchFamily="34" charset="0"/>
              </a:rPr>
              <a:t>RF</a:t>
            </a:r>
            <a:r>
              <a:rPr lang="zh-CN" altLang="en-US" sz="1600" dirty="0" smtClean="0">
                <a:solidFill>
                  <a:srgbClr val="4F81BD"/>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：由多个决策树组成，基于多个决策树的结果进行判定</a:t>
            </a:r>
            <a:endParaRPr lang="en-US" altLang="zh-CN" sz="1600"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zh-CN" altLang="en-US" sz="1600" dirty="0" smtClean="0">
                <a:solidFill>
                  <a:srgbClr val="4F81BD"/>
                </a:solidFill>
                <a:latin typeface="微软雅黑" panose="020B0503020204020204" pitchFamily="34" charset="-122"/>
                <a:ea typeface="微软雅黑" panose="020B0503020204020204" pitchFamily="34" charset="-122"/>
                <a:sym typeface="Arial" panose="020B0604020202020204" pitchFamily="34" charset="0"/>
              </a:rPr>
              <a:t>支持向量机（</a:t>
            </a:r>
            <a:r>
              <a:rPr lang="en-US" altLang="zh-CN" sz="1600" dirty="0" smtClean="0">
                <a:solidFill>
                  <a:srgbClr val="4F81BD"/>
                </a:solidFill>
                <a:latin typeface="微软雅黑" panose="020B0503020204020204" pitchFamily="34" charset="-122"/>
                <a:ea typeface="微软雅黑" panose="020B0503020204020204" pitchFamily="34" charset="-122"/>
              </a:rPr>
              <a:t>SVM</a:t>
            </a:r>
            <a:r>
              <a:rPr lang="zh-CN" altLang="en-US" sz="1600" dirty="0" smtClean="0">
                <a:solidFill>
                  <a:srgbClr val="4F81BD"/>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寻找核函数，使得在低维空间中线性不可分的问题在高维空间中变的线性可分</a:t>
            </a:r>
            <a:endParaRPr lang="en-US" altLang="zh-CN" sz="1600"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en-US" altLang="zh-CN" sz="1600" dirty="0" smtClean="0">
                <a:solidFill>
                  <a:srgbClr val="4F81BD"/>
                </a:solidFill>
                <a:latin typeface="微软雅黑" panose="020B0503020204020204" pitchFamily="34" charset="-122"/>
                <a:ea typeface="微软雅黑" panose="020B0503020204020204" pitchFamily="34" charset="-122"/>
                <a:sym typeface="Arial" panose="020B0604020202020204" pitchFamily="34" charset="0"/>
              </a:rPr>
              <a:t>K</a:t>
            </a:r>
            <a:r>
              <a:rPr lang="zh-CN" altLang="en-US" sz="1600" dirty="0" smtClean="0">
                <a:solidFill>
                  <a:srgbClr val="4F81BD"/>
                </a:solidFill>
                <a:latin typeface="微软雅黑" panose="020B0503020204020204" pitchFamily="34" charset="-122"/>
                <a:ea typeface="微软雅黑" panose="020B0503020204020204" pitchFamily="34" charset="-122"/>
                <a:sym typeface="Arial" panose="020B0604020202020204" pitchFamily="34" charset="0"/>
              </a:rPr>
              <a:t>最近邻（</a:t>
            </a:r>
            <a:r>
              <a:rPr lang="en-US" altLang="zh-CN" sz="1600" dirty="0" smtClean="0">
                <a:solidFill>
                  <a:srgbClr val="4F81BD"/>
                </a:solidFill>
                <a:latin typeface="微软雅黑" panose="020B0503020204020204" pitchFamily="34" charset="-122"/>
                <a:ea typeface="微软雅黑" panose="020B0503020204020204" pitchFamily="34" charset="-122"/>
              </a:rPr>
              <a:t>KNN</a:t>
            </a:r>
            <a:r>
              <a:rPr lang="zh-CN" altLang="en-US" sz="1600" dirty="0" smtClean="0">
                <a:solidFill>
                  <a:srgbClr val="4F81BD"/>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dirty="0" smtClean="0">
                <a:latin typeface="微软雅黑" panose="020B0503020204020204" pitchFamily="34" charset="-122"/>
                <a:ea typeface="微软雅黑" panose="020B0503020204020204" pitchFamily="34" charset="-122"/>
                <a:sym typeface="Arial" panose="020B0604020202020204" pitchFamily="34" charset="0"/>
              </a:rPr>
              <a:t>寻找与待测样本最近的</a:t>
            </a:r>
            <a:r>
              <a:rPr lang="en-US" altLang="zh-CN" sz="1600" dirty="0" smtClean="0">
                <a:latin typeface="微软雅黑" panose="020B0503020204020204" pitchFamily="34" charset="-122"/>
                <a:ea typeface="微软雅黑" panose="020B0503020204020204" pitchFamily="34" charset="-122"/>
                <a:sym typeface="Arial" panose="020B0604020202020204" pitchFamily="34" charset="0"/>
              </a:rPr>
              <a:t>k</a:t>
            </a:r>
            <a:r>
              <a:rPr lang="zh-CN" altLang="en-US" sz="1600" dirty="0" smtClean="0">
                <a:latin typeface="微软雅黑" panose="020B0503020204020204" pitchFamily="34" charset="-122"/>
                <a:ea typeface="微软雅黑" panose="020B0503020204020204" pitchFamily="34" charset="-122"/>
                <a:sym typeface="Arial" panose="020B0604020202020204" pitchFamily="34" charset="0"/>
              </a:rPr>
              <a:t>的样本，基于这</a:t>
            </a:r>
            <a:r>
              <a:rPr lang="en-US" altLang="zh-CN" sz="1600" dirty="0" smtClean="0">
                <a:latin typeface="微软雅黑" panose="020B0503020204020204" pitchFamily="34" charset="-122"/>
                <a:ea typeface="微软雅黑" panose="020B0503020204020204" pitchFamily="34" charset="-122"/>
                <a:sym typeface="Arial" panose="020B0604020202020204" pitchFamily="34" charset="0"/>
              </a:rPr>
              <a:t>k</a:t>
            </a:r>
            <a:r>
              <a:rPr lang="zh-CN" altLang="en-US" sz="1600" dirty="0" smtClean="0">
                <a:latin typeface="微软雅黑" panose="020B0503020204020204" pitchFamily="34" charset="-122"/>
                <a:ea typeface="微软雅黑" panose="020B0503020204020204" pitchFamily="34" charset="-122"/>
                <a:sym typeface="Arial" panose="020B0604020202020204" pitchFamily="34" charset="0"/>
              </a:rPr>
              <a:t>个样本的信息进行预测</a:t>
            </a:r>
            <a:endParaRPr lang="en-US" altLang="zh-CN" sz="160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zh-CN" altLang="en-US" sz="1600" dirty="0">
                <a:solidFill>
                  <a:srgbClr val="4F81BD"/>
                </a:solidFill>
                <a:latin typeface="微软雅黑" panose="020B0503020204020204" pitchFamily="34" charset="-122"/>
                <a:ea typeface="微软雅黑" panose="020B0503020204020204" pitchFamily="34" charset="-122"/>
                <a:sym typeface="Arial" panose="020B0604020202020204" pitchFamily="34" charset="0"/>
              </a:rPr>
              <a:t>朴素贝叶斯</a:t>
            </a:r>
            <a:r>
              <a:rPr lang="zh-CN" altLang="en-US" sz="1600" dirty="0" smtClean="0">
                <a:solidFill>
                  <a:srgbClr val="4F81BD"/>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600" dirty="0" smtClean="0">
                <a:solidFill>
                  <a:srgbClr val="4F81BD"/>
                </a:solidFill>
                <a:latin typeface="微软雅黑" panose="020B0503020204020204" pitchFamily="34" charset="-122"/>
                <a:ea typeface="微软雅黑" panose="020B0503020204020204" pitchFamily="34" charset="-122"/>
              </a:rPr>
              <a:t>NBC</a:t>
            </a:r>
            <a:r>
              <a:rPr lang="zh-CN" altLang="en-US" sz="1600" dirty="0" smtClean="0">
                <a:solidFill>
                  <a:srgbClr val="4F81BD"/>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dirty="0" smtClean="0">
                <a:latin typeface="微软雅黑" panose="020B0503020204020204" pitchFamily="34" charset="-122"/>
                <a:ea typeface="微软雅黑" panose="020B0503020204020204" pitchFamily="34" charset="-122"/>
                <a:sym typeface="Arial" panose="020B0604020202020204" pitchFamily="34" charset="0"/>
              </a:rPr>
              <a:t>基于贝叶斯理论，假设特征之间相互独立</a:t>
            </a:r>
            <a:endParaRPr lang="en-US" altLang="zh-CN" sz="1600" dirty="0" smtClean="0">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p:cNvPicPr>
            <a:picLocks noChangeAspect="1"/>
          </p:cNvPicPr>
          <p:nvPr/>
        </p:nvPicPr>
        <p:blipFill rotWithShape="1">
          <a:blip r:embed="rId5" cstate="print"/>
          <a:srcRect t="17540" b="14760"/>
          <a:stretch/>
        </p:blipFill>
        <p:spPr>
          <a:xfrm>
            <a:off x="5396766" y="4954268"/>
            <a:ext cx="2219325" cy="432048"/>
          </a:xfrm>
          <a:prstGeom prst="rect">
            <a:avLst/>
          </a:prstGeom>
        </p:spPr>
      </p:pic>
      <p:pic>
        <p:nvPicPr>
          <p:cNvPr id="11" name="图片 10"/>
          <p:cNvPicPr>
            <a:picLocks noChangeAspect="1"/>
          </p:cNvPicPr>
          <p:nvPr/>
        </p:nvPicPr>
        <p:blipFill rotWithShape="1">
          <a:blip r:embed="rId6" cstate="print"/>
          <a:srcRect r="18620"/>
          <a:stretch/>
        </p:blipFill>
        <p:spPr>
          <a:xfrm>
            <a:off x="5578918" y="5420732"/>
            <a:ext cx="1573535" cy="504825"/>
          </a:xfrm>
          <a:prstGeom prst="rect">
            <a:avLst/>
          </a:prstGeom>
        </p:spPr>
      </p:pic>
      <p:pic>
        <p:nvPicPr>
          <p:cNvPr id="12" name="图片 11"/>
          <p:cNvPicPr>
            <a:picLocks noChangeAspect="1"/>
          </p:cNvPicPr>
          <p:nvPr/>
        </p:nvPicPr>
        <p:blipFill rotWithShape="1">
          <a:blip r:embed="rId7" cstate="print"/>
          <a:srcRect b="20432"/>
          <a:stretch/>
        </p:blipFill>
        <p:spPr>
          <a:xfrm>
            <a:off x="5612854" y="5892502"/>
            <a:ext cx="1695450" cy="560834"/>
          </a:xfrm>
          <a:prstGeom prst="rect">
            <a:avLst/>
          </a:prstGeom>
        </p:spPr>
      </p:pic>
      <p:sp>
        <p:nvSpPr>
          <p:cNvPr id="20" name="灯片编号占位符 1"/>
          <p:cNvSpPr txBox="1">
            <a:spLocks/>
          </p:cNvSpPr>
          <p:nvPr/>
        </p:nvSpPr>
        <p:spPr>
          <a:xfrm>
            <a:off x="8456613" y="6237312"/>
            <a:ext cx="363859"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fld id="{EC78DCFB-9AAE-4F5D-903C-CAF6EB04F178}" type="slidenum">
              <a:rPr lang="zh-CN" altLang="en-US" sz="1400" smtClean="0">
                <a:solidFill>
                  <a:schemeClr val="accent1">
                    <a:lumMod val="75000"/>
                  </a:schemeClr>
                </a:solidFill>
              </a:rPr>
              <a:pPr/>
              <a:t>14</a:t>
            </a:fld>
            <a:endParaRPr lang="zh-CN" altLang="en-US" sz="1400" dirty="0">
              <a:solidFill>
                <a:schemeClr val="accent1">
                  <a:lumMod val="75000"/>
                </a:schemeClr>
              </a:solidFill>
            </a:endParaRPr>
          </a:p>
        </p:txBody>
      </p:sp>
    </p:spTree>
    <p:custDataLst>
      <p:tags r:id="rId1"/>
    </p:custDataLst>
    <p:extLst>
      <p:ext uri="{BB962C8B-B14F-4D97-AF65-F5344CB8AC3E}">
        <p14:creationId xmlns:p14="http://schemas.microsoft.com/office/powerpoint/2010/main" val="22444940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7" grpId="0" animBg="1"/>
      <p:bldP spid="32" grpId="0" animBg="1"/>
      <p:bldP spid="36"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3"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研究方法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无线设备识别</a:t>
            </a:r>
            <a:endParaRPr lang="zh-CN" altLang="en-US" dirty="0">
              <a:solidFill>
                <a:srgbClr val="4F81BD"/>
              </a:solidFill>
              <a:ea typeface="黑体" pitchFamily="49" charset="-122"/>
            </a:endParaRPr>
          </a:p>
        </p:txBody>
      </p:sp>
      <p:sp>
        <p:nvSpPr>
          <p:cNvPr id="15" name="Line 3"/>
          <p:cNvSpPr>
            <a:spLocks noChangeShapeType="1"/>
          </p:cNvSpPr>
          <p:nvPr/>
        </p:nvSpPr>
        <p:spPr bwMode="auto">
          <a:xfrm flipH="1">
            <a:off x="1651273" y="2195587"/>
            <a:ext cx="0" cy="4110557"/>
          </a:xfrm>
          <a:prstGeom prst="line">
            <a:avLst/>
          </a:prstGeom>
          <a:noFill/>
          <a:ln w="6350" cmpd="sng">
            <a:solidFill>
              <a:srgbClr val="B6B6B6"/>
            </a:solidFill>
            <a:prstDash val="dash"/>
            <a:round/>
            <a:headEnd/>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6" name="Freeform 4"/>
          <p:cNvSpPr>
            <a:spLocks/>
          </p:cNvSpPr>
          <p:nvPr/>
        </p:nvSpPr>
        <p:spPr bwMode="auto">
          <a:xfrm>
            <a:off x="988492" y="2215592"/>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7" name="Rectangle 5"/>
          <p:cNvSpPr>
            <a:spLocks noChangeArrowheads="1"/>
          </p:cNvSpPr>
          <p:nvPr/>
        </p:nvSpPr>
        <p:spPr bwMode="auto">
          <a:xfrm>
            <a:off x="899592" y="1955242"/>
            <a:ext cx="1503363" cy="368300"/>
          </a:xfrm>
          <a:prstGeom prst="roundRect">
            <a:avLst>
              <a:gd name="adj" fmla="val 8926"/>
            </a:avLst>
          </a:prstGeom>
          <a:solidFill>
            <a:srgbClr val="4F81BD"/>
          </a:solidFill>
          <a:ln>
            <a:noFill/>
          </a:ln>
          <a:extLst/>
        </p:spPr>
        <p:txBody>
          <a:bodyPr wrap="none"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00000"/>
              </a:lnSpc>
              <a:spcBef>
                <a:spcPct val="0"/>
              </a:spcBef>
              <a:buClrTx/>
              <a:buSzTx/>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rPr>
              <a:t>训练过程</a:t>
            </a:r>
            <a:endParaRPr lang="en-US" altLang="zh-CN" sz="1800" dirty="0">
              <a:solidFill>
                <a:srgbClr val="FFFFFF"/>
              </a:solidFill>
              <a:latin typeface="微软雅黑" panose="020B0503020204020204" pitchFamily="34" charset="-122"/>
              <a:ea typeface="微软雅黑" panose="020B0503020204020204" pitchFamily="34" charset="-122"/>
            </a:endParaRPr>
          </a:p>
        </p:txBody>
      </p:sp>
      <p:sp>
        <p:nvSpPr>
          <p:cNvPr id="18" name="Freeform 7"/>
          <p:cNvSpPr>
            <a:spLocks/>
          </p:cNvSpPr>
          <p:nvPr/>
        </p:nvSpPr>
        <p:spPr bwMode="auto">
          <a:xfrm>
            <a:off x="988492" y="4265500"/>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9" name="Rectangle 8"/>
          <p:cNvSpPr>
            <a:spLocks noChangeArrowheads="1"/>
          </p:cNvSpPr>
          <p:nvPr/>
        </p:nvSpPr>
        <p:spPr bwMode="auto">
          <a:xfrm>
            <a:off x="899592" y="4005150"/>
            <a:ext cx="1503363" cy="368300"/>
          </a:xfrm>
          <a:prstGeom prst="roundRect">
            <a:avLst>
              <a:gd name="adj" fmla="val 9787"/>
            </a:avLst>
          </a:prstGeom>
          <a:solidFill>
            <a:srgbClr val="4F81BD"/>
          </a:solidFill>
          <a:ln>
            <a:noFill/>
          </a:ln>
          <a:extLst/>
        </p:spPr>
        <p:txBody>
          <a:bodyPr wrap="none" anchor="ctr"/>
          <a:lstStyle/>
          <a:p>
            <a:pPr algn="ctr">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rPr>
              <a:t>测试过程</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7" name="Line 18"/>
          <p:cNvSpPr>
            <a:spLocks noChangeShapeType="1"/>
          </p:cNvSpPr>
          <p:nvPr/>
        </p:nvSpPr>
        <p:spPr bwMode="auto">
          <a:xfrm>
            <a:off x="1691680" y="3717032"/>
            <a:ext cx="6480000" cy="0"/>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2" name="Line 20"/>
          <p:cNvSpPr>
            <a:spLocks noChangeShapeType="1"/>
          </p:cNvSpPr>
          <p:nvPr/>
        </p:nvSpPr>
        <p:spPr bwMode="auto">
          <a:xfrm flipV="1">
            <a:off x="1651273" y="5373216"/>
            <a:ext cx="6480000" cy="3175"/>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6" name="Text Box 21"/>
          <p:cNvSpPr txBox="1">
            <a:spLocks noChangeArrowheads="1"/>
          </p:cNvSpPr>
          <p:nvPr/>
        </p:nvSpPr>
        <p:spPr bwMode="auto">
          <a:xfrm>
            <a:off x="2560813" y="3861048"/>
            <a:ext cx="5755603" cy="129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将剩下的</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个子样本作为测试数据，在训练好的模型下进行测试</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根据预测标签，输出三个评估指标值</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9" name="Text Box 21"/>
          <p:cNvSpPr txBox="1">
            <a:spLocks noChangeArrowheads="1"/>
          </p:cNvSpPr>
          <p:nvPr/>
        </p:nvSpPr>
        <p:spPr bwMode="auto">
          <a:xfrm>
            <a:off x="2560813" y="1902906"/>
            <a:ext cx="5755603" cy="148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从</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23</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台设备中随机选择两台设备，一台标记为正例，一台标记为负例</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rPr>
              <a:t>十折交叉法划分数据</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取其中</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9</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个子样本作为训练数据，训练设备模型</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Freeform 7"/>
          <p:cNvSpPr>
            <a:spLocks/>
          </p:cNvSpPr>
          <p:nvPr/>
        </p:nvSpPr>
        <p:spPr bwMode="auto">
          <a:xfrm>
            <a:off x="988492" y="5771480"/>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1" name="Rectangle 8"/>
          <p:cNvSpPr>
            <a:spLocks noChangeArrowheads="1"/>
          </p:cNvSpPr>
          <p:nvPr/>
        </p:nvSpPr>
        <p:spPr bwMode="auto">
          <a:xfrm>
            <a:off x="899592" y="5511130"/>
            <a:ext cx="1503363" cy="368300"/>
          </a:xfrm>
          <a:prstGeom prst="roundRect">
            <a:avLst>
              <a:gd name="adj" fmla="val 9787"/>
            </a:avLst>
          </a:prstGeom>
          <a:solidFill>
            <a:srgbClr val="4F81BD"/>
          </a:solidFill>
          <a:ln>
            <a:noFill/>
          </a:ln>
          <a:extLst/>
        </p:spPr>
        <p:txBody>
          <a:bodyPr wrap="none" anchor="ctr"/>
          <a:lstStyle/>
          <a:p>
            <a:pPr algn="ctr">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rPr>
              <a:t>结果计算</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2" name="Text Box 21"/>
          <p:cNvSpPr txBox="1">
            <a:spLocks noChangeArrowheads="1"/>
          </p:cNvSpPr>
          <p:nvPr/>
        </p:nvSpPr>
        <p:spPr bwMode="auto">
          <a:xfrm>
            <a:off x="2581254" y="5433051"/>
            <a:ext cx="5755603" cy="58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将训练和测试过程</a:t>
            </a:r>
            <a:r>
              <a:rPr lang="zh-CN" altLang="en-US" dirty="0" smtClean="0">
                <a:solidFill>
                  <a:srgbClr val="C40000"/>
                </a:solidFill>
                <a:latin typeface="微软雅黑" panose="020B0503020204020204" pitchFamily="34" charset="-122"/>
                <a:ea typeface="微软雅黑" panose="020B0503020204020204" pitchFamily="34" charset="-122"/>
                <a:sym typeface="Arial" panose="020B0604020202020204" pitchFamily="34" charset="0"/>
              </a:rPr>
              <a:t>重复</a:t>
            </a:r>
            <a:r>
              <a:rPr lang="en-US" altLang="zh-CN" dirty="0" smtClean="0">
                <a:solidFill>
                  <a:srgbClr val="C40000"/>
                </a:solidFill>
                <a:latin typeface="微软雅黑" panose="020B0503020204020204" pitchFamily="34" charset="-122"/>
                <a:ea typeface="微软雅黑" panose="020B0503020204020204" pitchFamily="34" charset="-122"/>
                <a:sym typeface="Arial" panose="020B0604020202020204" pitchFamily="34" charset="0"/>
              </a:rPr>
              <a:t>50</a:t>
            </a:r>
            <a:r>
              <a:rPr lang="zh-CN" altLang="en-US" dirty="0" smtClean="0">
                <a:solidFill>
                  <a:srgbClr val="C40000"/>
                </a:solidFill>
                <a:latin typeface="微软雅黑" panose="020B0503020204020204" pitchFamily="34" charset="-122"/>
                <a:ea typeface="微软雅黑" panose="020B0503020204020204" pitchFamily="34" charset="-122"/>
                <a:sym typeface="Arial" panose="020B0604020202020204" pitchFamily="34" charset="0"/>
              </a:rPr>
              <a:t>次</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，计算平均值</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灯片编号占位符 1"/>
          <p:cNvSpPr txBox="1">
            <a:spLocks/>
          </p:cNvSpPr>
          <p:nvPr/>
        </p:nvSpPr>
        <p:spPr>
          <a:xfrm>
            <a:off x="8456613" y="6237312"/>
            <a:ext cx="363859"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fld id="{EC78DCFB-9AAE-4F5D-903C-CAF6EB04F178}" type="slidenum">
              <a:rPr lang="zh-CN" altLang="en-US" sz="1400" smtClean="0">
                <a:solidFill>
                  <a:schemeClr val="accent1">
                    <a:lumMod val="75000"/>
                  </a:schemeClr>
                </a:solidFill>
              </a:rPr>
              <a:pPr/>
              <a:t>15</a:t>
            </a:fld>
            <a:endParaRPr lang="zh-CN" altLang="en-US" sz="1400" dirty="0">
              <a:solidFill>
                <a:schemeClr val="accent1">
                  <a:lumMod val="75000"/>
                </a:schemeClr>
              </a:solidFill>
            </a:endParaRPr>
          </a:p>
        </p:txBody>
      </p:sp>
      <p:sp>
        <p:nvSpPr>
          <p:cNvPr id="24" name="Line 20"/>
          <p:cNvSpPr>
            <a:spLocks noChangeShapeType="1"/>
          </p:cNvSpPr>
          <p:nvPr/>
        </p:nvSpPr>
        <p:spPr bwMode="auto">
          <a:xfrm flipV="1">
            <a:off x="1692400" y="6237312"/>
            <a:ext cx="6480000" cy="3175"/>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Tree>
    <p:custDataLst>
      <p:tags r:id="rId1"/>
    </p:custDataLst>
    <p:extLst>
      <p:ext uri="{BB962C8B-B14F-4D97-AF65-F5344CB8AC3E}">
        <p14:creationId xmlns:p14="http://schemas.microsoft.com/office/powerpoint/2010/main" val="24059678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7" grpId="0" animBg="1"/>
      <p:bldP spid="32" grpId="0" animBg="1"/>
      <p:bldP spid="36" grpId="0"/>
      <p:bldP spid="39" grpId="0"/>
      <p:bldP spid="20" grpId="0" animBg="1"/>
      <p:bldP spid="21" grpId="0" animBg="1"/>
      <p:bldP spid="22" grpId="0"/>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
          <p:cNvSpPr txBox="1">
            <a:spLocks noChangeArrowheads="1"/>
          </p:cNvSpPr>
          <p:nvPr/>
        </p:nvSpPr>
        <p:spPr bwMode="auto">
          <a:xfrm>
            <a:off x="758310" y="2444427"/>
            <a:ext cx="16414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20000"/>
              </a:spcBef>
            </a:pPr>
            <a:r>
              <a:rPr lang="en-US" altLang="zh-CN" sz="11500" b="1" dirty="0" smtClean="0">
                <a:solidFill>
                  <a:srgbClr val="4F81BD"/>
                </a:solidFill>
                <a:cs typeface="Arial" panose="020B0604020202020204" pitchFamily="34" charset="0"/>
              </a:rPr>
              <a:t>03</a:t>
            </a:r>
            <a:endParaRPr lang="en-US" altLang="zh-CN" sz="11500" b="1" dirty="0">
              <a:solidFill>
                <a:srgbClr val="4F81BD"/>
              </a:solidFill>
              <a:cs typeface="Arial" panose="020B0604020202020204" pitchFamily="34" charset="0"/>
            </a:endParaRPr>
          </a:p>
        </p:txBody>
      </p:sp>
      <p:sp>
        <p:nvSpPr>
          <p:cNvPr id="37" name="文本框 16"/>
          <p:cNvSpPr txBox="1">
            <a:spLocks noChangeArrowheads="1"/>
          </p:cNvSpPr>
          <p:nvPr/>
        </p:nvSpPr>
        <p:spPr bwMode="auto">
          <a:xfrm>
            <a:off x="2583935" y="3325490"/>
            <a:ext cx="5032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l">
              <a:lnSpc>
                <a:spcPct val="100000"/>
              </a:lnSpc>
              <a:spcBef>
                <a:spcPct val="0"/>
              </a:spcBef>
              <a:buClrTx/>
              <a:buSzTx/>
              <a:buFont typeface="Arial" panose="020B0604020202020204" pitchFamily="34" charset="0"/>
              <a:buNone/>
            </a:pPr>
            <a:r>
              <a:rPr lang="zh-CN" altLang="en-US" sz="3200" b="1" dirty="0" smtClean="0">
                <a:solidFill>
                  <a:srgbClr val="4F81BD"/>
                </a:solidFill>
                <a:latin typeface="微软雅黑" panose="020B0503020204020204" pitchFamily="34" charset="-122"/>
                <a:ea typeface="微软雅黑" panose="020B0503020204020204" pitchFamily="34" charset="-122"/>
              </a:rPr>
              <a:t>研究结果</a:t>
            </a:r>
            <a:endParaRPr lang="zh-CN" altLang="zh-CN" sz="3200" b="1" dirty="0">
              <a:solidFill>
                <a:srgbClr val="4F81BD"/>
              </a:solidFill>
              <a:latin typeface="微软雅黑" panose="020B0503020204020204" pitchFamily="34" charset="-122"/>
              <a:ea typeface="微软雅黑" panose="020B0503020204020204" pitchFamily="34" charset="-122"/>
            </a:endParaRPr>
          </a:p>
        </p:txBody>
      </p:sp>
      <p:sp>
        <p:nvSpPr>
          <p:cNvPr id="38" name="文本框 17"/>
          <p:cNvSpPr txBox="1">
            <a:spLocks noChangeArrowheads="1"/>
          </p:cNvSpPr>
          <p:nvPr/>
        </p:nvSpPr>
        <p:spPr bwMode="auto">
          <a:xfrm>
            <a:off x="2583935" y="2752402"/>
            <a:ext cx="14366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l">
              <a:lnSpc>
                <a:spcPct val="100000"/>
              </a:lnSpc>
              <a:spcBef>
                <a:spcPct val="0"/>
              </a:spcBef>
              <a:buClrTx/>
              <a:buSzTx/>
              <a:buFont typeface="Arial" panose="020B0604020202020204" pitchFamily="34" charset="0"/>
              <a:buNone/>
            </a:pPr>
            <a:r>
              <a:rPr lang="en-US" altLang="zh-CN" sz="3200" b="1" i="1" dirty="0" smtClean="0">
                <a:solidFill>
                  <a:srgbClr val="4F81BD"/>
                </a:solidFill>
                <a:ea typeface="Meiryo UI" pitchFamily="2" charset="-128"/>
              </a:rPr>
              <a:t>Result</a:t>
            </a:r>
            <a:endParaRPr lang="zh-CN" altLang="zh-CN" sz="3200" b="1" i="1" dirty="0">
              <a:solidFill>
                <a:srgbClr val="4F81BD"/>
              </a:solidFill>
              <a:latin typeface="Arial" panose="020B0604020202020204" pitchFamily="34" charset="0"/>
              <a:ea typeface="Meiryo UI" pitchFamily="2" charset="-128"/>
            </a:endParaRPr>
          </a:p>
        </p:txBody>
      </p:sp>
      <p:sp>
        <p:nvSpPr>
          <p:cNvPr id="39" name="等腰三角形 38"/>
          <p:cNvSpPr>
            <a:spLocks noChangeArrowheads="1"/>
          </p:cNvSpPr>
          <p:nvPr/>
        </p:nvSpPr>
        <p:spPr bwMode="auto">
          <a:xfrm rot="9233090">
            <a:off x="7227372" y="2358702"/>
            <a:ext cx="266700" cy="230188"/>
          </a:xfrm>
          <a:prstGeom prst="triangle">
            <a:avLst>
              <a:gd name="adj" fmla="val 50000"/>
            </a:avLst>
          </a:prstGeom>
          <a:solidFill>
            <a:srgbClr val="D8E8F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2" name="等腰三角形 41"/>
          <p:cNvSpPr>
            <a:spLocks noChangeArrowheads="1"/>
          </p:cNvSpPr>
          <p:nvPr/>
        </p:nvSpPr>
        <p:spPr bwMode="auto">
          <a:xfrm rot="15569575">
            <a:off x="6874947" y="3033390"/>
            <a:ext cx="396875" cy="342900"/>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3" name="等腰三角形 42"/>
          <p:cNvSpPr>
            <a:spLocks noChangeArrowheads="1"/>
          </p:cNvSpPr>
          <p:nvPr/>
        </p:nvSpPr>
        <p:spPr bwMode="auto">
          <a:xfrm rot="21371393">
            <a:off x="6743185" y="1709415"/>
            <a:ext cx="266700" cy="230187"/>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4" name="等腰三角形 43"/>
          <p:cNvSpPr>
            <a:spLocks noChangeArrowheads="1"/>
          </p:cNvSpPr>
          <p:nvPr/>
        </p:nvSpPr>
        <p:spPr bwMode="auto">
          <a:xfrm rot="12912161">
            <a:off x="7784585" y="3392165"/>
            <a:ext cx="944562" cy="815975"/>
          </a:xfrm>
          <a:prstGeom prst="triangle">
            <a:avLst>
              <a:gd name="adj" fmla="val 50000"/>
            </a:avLst>
          </a:prstGeom>
          <a:solidFill>
            <a:srgbClr val="4F81BD"/>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4F81BD"/>
              </a:solidFill>
              <a:latin typeface="Arial" panose="020B0604020202020204" pitchFamily="34" charset="0"/>
            </a:endParaRPr>
          </a:p>
        </p:txBody>
      </p:sp>
      <p:sp>
        <p:nvSpPr>
          <p:cNvPr id="45" name="等腰三角形 44"/>
          <p:cNvSpPr>
            <a:spLocks noChangeArrowheads="1"/>
          </p:cNvSpPr>
          <p:nvPr/>
        </p:nvSpPr>
        <p:spPr bwMode="auto">
          <a:xfrm rot="12912161">
            <a:off x="7652822" y="3331840"/>
            <a:ext cx="1176338" cy="1014412"/>
          </a:xfrm>
          <a:prstGeom prst="triangle">
            <a:avLst>
              <a:gd name="adj" fmla="val 50000"/>
            </a:avLst>
          </a:prstGeom>
          <a:noFill/>
          <a:ln w="12700" cmpd="sng">
            <a:solidFill>
              <a:srgbClr val="3B8DE9"/>
            </a:solidFill>
            <a:miter lim="800000"/>
            <a:headEnd/>
            <a:tailEnd/>
          </a:ln>
          <a:extLst>
            <a:ext uri="{909E8E84-426E-40DD-AFC4-6F175D3DCCD1}">
              <a14:hiddenFill xmlns:a14="http://schemas.microsoft.com/office/drawing/2010/main">
                <a:solidFill>
                  <a:srgbClr val="FFFFFF"/>
                </a:solidFill>
              </a14:hiddenFill>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6" name="椭圆 45"/>
          <p:cNvSpPr>
            <a:spLocks noChangeArrowheads="1"/>
          </p:cNvSpPr>
          <p:nvPr/>
        </p:nvSpPr>
        <p:spPr bwMode="auto">
          <a:xfrm rot="9110320">
            <a:off x="8973622" y="3696965"/>
            <a:ext cx="114300" cy="115887"/>
          </a:xfrm>
          <a:prstGeom prst="ellipse">
            <a:avLst/>
          </a:prstGeom>
          <a:solidFill>
            <a:srgbClr val="4F81BD"/>
          </a:solidFill>
          <a:ln>
            <a:noFill/>
          </a:ln>
          <a:extLst/>
        </p:spPr>
        <p:txBody>
          <a:bodyPr anchor="ctr"/>
          <a:lstStyle/>
          <a:p>
            <a:pPr algn="ctr">
              <a:buFont typeface="Arial" panose="020B0604020202020204" pitchFamily="34" charset="0"/>
              <a:buNone/>
            </a:pPr>
            <a:endParaRPr lang="zh-CN" altLang="zh-CN">
              <a:solidFill>
                <a:srgbClr val="FFFFFF"/>
              </a:solidFill>
              <a:latin typeface="Arial" panose="020B0604020202020204" pitchFamily="34" charset="0"/>
            </a:endParaRPr>
          </a:p>
        </p:txBody>
      </p:sp>
      <p:sp>
        <p:nvSpPr>
          <p:cNvPr id="48" name="椭圆 47"/>
          <p:cNvSpPr>
            <a:spLocks noChangeArrowheads="1"/>
          </p:cNvSpPr>
          <p:nvPr/>
        </p:nvSpPr>
        <p:spPr bwMode="auto">
          <a:xfrm rot="9110320">
            <a:off x="7884597" y="4200202"/>
            <a:ext cx="115888" cy="115888"/>
          </a:xfrm>
          <a:prstGeom prst="ellipse">
            <a:avLst/>
          </a:prstGeom>
          <a:solidFill>
            <a:srgbClr val="4F81BD"/>
          </a:solidFill>
          <a:ln>
            <a:noFill/>
          </a:ln>
          <a:extLst/>
        </p:spPr>
        <p:txBody>
          <a:bodyPr anchor="ctr"/>
          <a:lstStyle/>
          <a:p>
            <a:pPr algn="ctr">
              <a:buFont typeface="Arial" panose="020B0604020202020204" pitchFamily="34" charset="0"/>
              <a:buNone/>
            </a:pPr>
            <a:endParaRPr lang="zh-CN" altLang="zh-CN">
              <a:solidFill>
                <a:srgbClr val="FFFFFF"/>
              </a:solidFill>
              <a:latin typeface="Arial" panose="020B0604020202020204" pitchFamily="34" charset="0"/>
            </a:endParaRPr>
          </a:p>
        </p:txBody>
      </p:sp>
      <p:sp>
        <p:nvSpPr>
          <p:cNvPr id="49" name="椭圆 48"/>
          <p:cNvSpPr>
            <a:spLocks noChangeArrowheads="1"/>
          </p:cNvSpPr>
          <p:nvPr/>
        </p:nvSpPr>
        <p:spPr bwMode="auto">
          <a:xfrm rot="9110320">
            <a:off x="8002072" y="3036565"/>
            <a:ext cx="114300" cy="115887"/>
          </a:xfrm>
          <a:prstGeom prst="ellipse">
            <a:avLst/>
          </a:prstGeom>
          <a:solidFill>
            <a:srgbClr val="4F81BD"/>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0" name="等腰三角形 49"/>
          <p:cNvSpPr>
            <a:spLocks noChangeArrowheads="1"/>
          </p:cNvSpPr>
          <p:nvPr/>
        </p:nvSpPr>
        <p:spPr bwMode="auto">
          <a:xfrm rot="18210216">
            <a:off x="7305954" y="2142008"/>
            <a:ext cx="127000" cy="109537"/>
          </a:xfrm>
          <a:prstGeom prst="triangle">
            <a:avLst>
              <a:gd name="adj" fmla="val 50000"/>
            </a:avLst>
          </a:prstGeom>
          <a:solidFill>
            <a:srgbClr val="D8E8F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51" name="等腰三角形 50"/>
          <p:cNvSpPr>
            <a:spLocks noChangeArrowheads="1"/>
          </p:cNvSpPr>
          <p:nvPr/>
        </p:nvSpPr>
        <p:spPr bwMode="auto">
          <a:xfrm rot="8748521">
            <a:off x="6692385" y="2219002"/>
            <a:ext cx="128587" cy="109538"/>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cxnSp>
        <p:nvCxnSpPr>
          <p:cNvPr id="52" name="Straight Connector 13"/>
          <p:cNvCxnSpPr>
            <a:cxnSpLocks noChangeShapeType="1"/>
          </p:cNvCxnSpPr>
          <p:nvPr/>
        </p:nvCxnSpPr>
        <p:spPr bwMode="auto">
          <a:xfrm flipH="1">
            <a:off x="20122" y="4014465"/>
            <a:ext cx="6732588" cy="0"/>
          </a:xfrm>
          <a:prstGeom prst="line">
            <a:avLst/>
          </a:prstGeom>
          <a:noFill/>
          <a:ln w="19050" cap="sq" cmpd="sng">
            <a:solidFill>
              <a:srgbClr val="4F81BD"/>
            </a:solidFill>
            <a:round/>
            <a:headEnd type="oval"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8804520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3"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a:t>
            </a:r>
            <a:r>
              <a:rPr lang="zh-CN" altLang="en-US" dirty="0">
                <a:solidFill>
                  <a:srgbClr val="4F81BD"/>
                </a:solidFill>
                <a:ea typeface="黑体" pitchFamily="49" charset="-122"/>
              </a:rPr>
              <a:t>结果</a:t>
            </a:r>
            <a:r>
              <a:rPr lang="zh-CN" altLang="en-US" dirty="0" smtClean="0">
                <a:solidFill>
                  <a:srgbClr val="4F81BD"/>
                </a:solidFill>
                <a:ea typeface="黑体" pitchFamily="49" charset="-122"/>
              </a:rPr>
              <a:t>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设备识别结果</a:t>
            </a:r>
            <a:endParaRPr lang="zh-CN" altLang="en-US" dirty="0">
              <a:solidFill>
                <a:srgbClr val="4F81BD"/>
              </a:solidFill>
              <a:ea typeface="黑体" pitchFamily="49" charset="-122"/>
            </a:endParaRPr>
          </a:p>
        </p:txBody>
      </p: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833158879"/>
              </p:ext>
            </p:extLst>
          </p:nvPr>
        </p:nvGraphicFramePr>
        <p:xfrm>
          <a:off x="973225" y="2262208"/>
          <a:ext cx="7128791" cy="4032451"/>
        </p:xfrm>
        <a:graphic>
          <a:graphicData uri="http://schemas.openxmlformats.org/drawingml/2006/table">
            <a:tbl>
              <a:tblPr firstRow="1">
                <a:tableStyleId>{B301B821-A1FF-4177-AEE7-76D212191A09}</a:tableStyleId>
              </a:tblPr>
              <a:tblGrid>
                <a:gridCol w="1260910"/>
                <a:gridCol w="1188008"/>
                <a:gridCol w="1188008"/>
                <a:gridCol w="1260910"/>
                <a:gridCol w="1260910"/>
                <a:gridCol w="970045"/>
              </a:tblGrid>
              <a:tr h="302391">
                <a:tc>
                  <a:txBody>
                    <a:bodyPr/>
                    <a:lstStyle/>
                    <a:p>
                      <a:pPr indent="266700" algn="l">
                        <a:lnSpc>
                          <a:spcPct val="120000"/>
                        </a:lnSpc>
                        <a:spcAft>
                          <a:spcPts val="600"/>
                        </a:spcAft>
                      </a:pPr>
                      <a:r>
                        <a:rPr lang="zh-CN" sz="1050" kern="100" dirty="0">
                          <a:effectLst/>
                        </a:rPr>
                        <a:t>分类器</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zh-CN" sz="1050" kern="100" dirty="0">
                          <a:effectLst/>
                        </a:rPr>
                        <a:t>评估指标</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zh-CN" sz="1050" kern="100" dirty="0">
                          <a:effectLst/>
                        </a:rPr>
                        <a:t>帧时间间隔</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zh-CN" sz="1050" kern="100" dirty="0">
                          <a:effectLst/>
                        </a:rPr>
                        <a:t>帧大小</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zh-CN" sz="1050" kern="100" dirty="0">
                          <a:effectLst/>
                        </a:rPr>
                        <a:t>传输速率</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zh-CN" sz="1050" kern="100" dirty="0">
                          <a:effectLst/>
                        </a:rPr>
                        <a:t>融合特征</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02391">
                <a:tc rowSpan="3">
                  <a:txBody>
                    <a:bodyPr/>
                    <a:lstStyle/>
                    <a:p>
                      <a:pPr indent="266700" algn="l">
                        <a:lnSpc>
                          <a:spcPct val="120000"/>
                        </a:lnSpc>
                        <a:spcAft>
                          <a:spcPts val="600"/>
                        </a:spcAft>
                      </a:pPr>
                      <a:r>
                        <a:rPr lang="zh-CN" sz="1050" kern="100" dirty="0">
                          <a:effectLst/>
                        </a:rPr>
                        <a:t>随机森林</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precision</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0.9301</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0.9740</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0.9234</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0.9930</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02391">
                <a:tc vMerge="1">
                  <a:txBody>
                    <a:bodyPr/>
                    <a:lstStyle/>
                    <a:p>
                      <a:endParaRPr lang="zh-CN" altLang="en-US"/>
                    </a:p>
                  </a:txBody>
                  <a:tcPr/>
                </a:tc>
                <a:tc>
                  <a:txBody>
                    <a:bodyPr/>
                    <a:lstStyle/>
                    <a:p>
                      <a:pPr indent="266700" algn="l">
                        <a:lnSpc>
                          <a:spcPct val="120000"/>
                        </a:lnSpc>
                        <a:spcAft>
                          <a:spcPts val="600"/>
                        </a:spcAft>
                      </a:pPr>
                      <a:r>
                        <a:rPr lang="en-US" sz="1050" kern="100" dirty="0">
                          <a:effectLst/>
                        </a:rPr>
                        <a:t>recall</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0.9314</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0.9798</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0.9300</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0.9670</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02391">
                <a:tc vMerge="1">
                  <a:txBody>
                    <a:bodyPr/>
                    <a:lstStyle/>
                    <a:p>
                      <a:endParaRPr lang="zh-CN" altLang="en-US"/>
                    </a:p>
                  </a:txBody>
                  <a:tcPr/>
                </a:tc>
                <a:tc>
                  <a:txBody>
                    <a:bodyPr/>
                    <a:lstStyle/>
                    <a:p>
                      <a:pPr indent="266700" algn="l">
                        <a:lnSpc>
                          <a:spcPct val="120000"/>
                        </a:lnSpc>
                        <a:spcAft>
                          <a:spcPts val="600"/>
                        </a:spcAft>
                      </a:pPr>
                      <a:r>
                        <a:rPr lang="en-US" sz="1050" kern="100" dirty="0">
                          <a:effectLst/>
                        </a:rPr>
                        <a:t>F1</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0.9277</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0.9757</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smtClean="0">
                          <a:effectLst/>
                        </a:rPr>
                        <a:t>0.9221</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0.9783</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02391">
                <a:tc rowSpan="3">
                  <a:txBody>
                    <a:bodyPr/>
                    <a:lstStyle/>
                    <a:p>
                      <a:pPr indent="266700" algn="l">
                        <a:lnSpc>
                          <a:spcPct val="120000"/>
                        </a:lnSpc>
                        <a:spcAft>
                          <a:spcPts val="600"/>
                        </a:spcAft>
                      </a:pPr>
                      <a:r>
                        <a:rPr lang="zh-CN" sz="1050" kern="100">
                          <a:effectLst/>
                        </a:rPr>
                        <a:t>支持向量机</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precision</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0.8792</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0.9636</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0.9103</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0.9899</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15062">
                <a:tc vMerge="1">
                  <a:txBody>
                    <a:bodyPr/>
                    <a:lstStyle/>
                    <a:p>
                      <a:endParaRPr lang="zh-CN" altLang="en-US"/>
                    </a:p>
                  </a:txBody>
                  <a:tcPr/>
                </a:tc>
                <a:tc>
                  <a:txBody>
                    <a:bodyPr/>
                    <a:lstStyle/>
                    <a:p>
                      <a:pPr indent="266700" algn="l">
                        <a:lnSpc>
                          <a:spcPct val="120000"/>
                        </a:lnSpc>
                        <a:spcAft>
                          <a:spcPts val="600"/>
                        </a:spcAft>
                      </a:pPr>
                      <a:r>
                        <a:rPr lang="en-US" sz="1050" kern="100">
                          <a:effectLst/>
                        </a:rPr>
                        <a:t>recall</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0.9416</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0.9737</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0.9411</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0.9522</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15062">
                <a:tc vMerge="1">
                  <a:txBody>
                    <a:bodyPr/>
                    <a:lstStyle/>
                    <a:p>
                      <a:endParaRPr lang="zh-CN" altLang="en-US"/>
                    </a:p>
                  </a:txBody>
                  <a:tcPr/>
                </a:tc>
                <a:tc>
                  <a:txBody>
                    <a:bodyPr/>
                    <a:lstStyle/>
                    <a:p>
                      <a:pPr indent="266700" algn="l">
                        <a:lnSpc>
                          <a:spcPct val="120000"/>
                        </a:lnSpc>
                        <a:spcAft>
                          <a:spcPts val="600"/>
                        </a:spcAft>
                      </a:pPr>
                      <a:r>
                        <a:rPr lang="en-US" sz="1050" kern="100">
                          <a:effectLst/>
                        </a:rPr>
                        <a:t>F1</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0.9035</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0.9655</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0.9197</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0.9678</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15062">
                <a:tc rowSpan="3">
                  <a:txBody>
                    <a:bodyPr/>
                    <a:lstStyle/>
                    <a:p>
                      <a:pPr indent="266700" algn="l">
                        <a:lnSpc>
                          <a:spcPct val="120000"/>
                        </a:lnSpc>
                        <a:spcAft>
                          <a:spcPts val="600"/>
                        </a:spcAft>
                      </a:pPr>
                      <a:r>
                        <a:rPr lang="en-US" sz="1050" kern="100">
                          <a:effectLst/>
                        </a:rPr>
                        <a:t>K</a:t>
                      </a:r>
                      <a:r>
                        <a:rPr lang="zh-CN" sz="1050" kern="100">
                          <a:effectLst/>
                        </a:rPr>
                        <a:t>最近邻</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precision</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0.8730</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0.9600</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0.8915</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0.9741</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15062">
                <a:tc vMerge="1">
                  <a:txBody>
                    <a:bodyPr/>
                    <a:lstStyle/>
                    <a:p>
                      <a:endParaRPr lang="zh-CN" altLang="en-US"/>
                    </a:p>
                  </a:txBody>
                  <a:tcPr/>
                </a:tc>
                <a:tc>
                  <a:txBody>
                    <a:bodyPr/>
                    <a:lstStyle/>
                    <a:p>
                      <a:pPr indent="266700" algn="l">
                        <a:lnSpc>
                          <a:spcPct val="120000"/>
                        </a:lnSpc>
                        <a:spcAft>
                          <a:spcPts val="600"/>
                        </a:spcAft>
                      </a:pPr>
                      <a:r>
                        <a:rPr lang="en-US" sz="1050" kern="100">
                          <a:effectLst/>
                        </a:rPr>
                        <a:t>recall</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0.9238</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0.9581</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0.9434</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0.9247</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15062">
                <a:tc vMerge="1">
                  <a:txBody>
                    <a:bodyPr/>
                    <a:lstStyle/>
                    <a:p>
                      <a:endParaRPr lang="zh-CN" altLang="en-US"/>
                    </a:p>
                  </a:txBody>
                  <a:tcPr/>
                </a:tc>
                <a:tc>
                  <a:txBody>
                    <a:bodyPr/>
                    <a:lstStyle/>
                    <a:p>
                      <a:pPr indent="266700" algn="l">
                        <a:lnSpc>
                          <a:spcPct val="120000"/>
                        </a:lnSpc>
                        <a:spcAft>
                          <a:spcPts val="600"/>
                        </a:spcAft>
                      </a:pPr>
                      <a:r>
                        <a:rPr lang="en-US" sz="1050" kern="100">
                          <a:effectLst/>
                        </a:rPr>
                        <a:t>F1</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0.8942</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0.9566</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0.9112</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0.9450</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15062">
                <a:tc rowSpan="3">
                  <a:txBody>
                    <a:bodyPr/>
                    <a:lstStyle/>
                    <a:p>
                      <a:pPr indent="266700" algn="l">
                        <a:lnSpc>
                          <a:spcPct val="120000"/>
                        </a:lnSpc>
                        <a:spcAft>
                          <a:spcPts val="600"/>
                        </a:spcAft>
                      </a:pPr>
                      <a:r>
                        <a:rPr lang="zh-CN" sz="1050" kern="100">
                          <a:effectLst/>
                        </a:rPr>
                        <a:t>朴素贝叶斯</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precision</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0.8493</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0.9433</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0.8673</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0.9055</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15062">
                <a:tc vMerge="1">
                  <a:txBody>
                    <a:bodyPr/>
                    <a:lstStyle/>
                    <a:p>
                      <a:endParaRPr lang="zh-CN" altLang="en-US"/>
                    </a:p>
                  </a:txBody>
                  <a:tcPr/>
                </a:tc>
                <a:tc>
                  <a:txBody>
                    <a:bodyPr/>
                    <a:lstStyle/>
                    <a:p>
                      <a:pPr indent="266700" algn="l">
                        <a:lnSpc>
                          <a:spcPct val="120000"/>
                        </a:lnSpc>
                        <a:spcAft>
                          <a:spcPts val="600"/>
                        </a:spcAft>
                      </a:pPr>
                      <a:r>
                        <a:rPr lang="en-US" sz="1050" kern="100">
                          <a:effectLst/>
                        </a:rPr>
                        <a:t>recall</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0.8825</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0.9408</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0.8930</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0.9143</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r h="315062">
                <a:tc vMerge="1">
                  <a:txBody>
                    <a:bodyPr/>
                    <a:lstStyle/>
                    <a:p>
                      <a:endParaRPr lang="zh-CN" altLang="en-US"/>
                    </a:p>
                  </a:txBody>
                  <a:tcPr/>
                </a:tc>
                <a:tc>
                  <a:txBody>
                    <a:bodyPr/>
                    <a:lstStyle/>
                    <a:p>
                      <a:pPr indent="266700" algn="l">
                        <a:lnSpc>
                          <a:spcPct val="120000"/>
                        </a:lnSpc>
                        <a:spcAft>
                          <a:spcPts val="600"/>
                        </a:spcAft>
                      </a:pPr>
                      <a:r>
                        <a:rPr lang="en-US" sz="1050" kern="100">
                          <a:effectLst/>
                        </a:rPr>
                        <a:t>F1</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a:effectLst/>
                        </a:rPr>
                        <a:t>0.8600</a:t>
                      </a:r>
                      <a:endParaRPr lang="zh-CN" sz="1050" kern="10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0.9386</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0.8753</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c>
                  <a:txBody>
                    <a:bodyPr/>
                    <a:lstStyle/>
                    <a:p>
                      <a:pPr indent="266700" algn="l">
                        <a:lnSpc>
                          <a:spcPct val="120000"/>
                        </a:lnSpc>
                        <a:spcAft>
                          <a:spcPts val="600"/>
                        </a:spcAft>
                      </a:pPr>
                      <a:r>
                        <a:rPr lang="en-US" sz="1050" kern="100" dirty="0">
                          <a:effectLst/>
                        </a:rPr>
                        <a:t>0.9044</a:t>
                      </a:r>
                      <a:endParaRPr lang="zh-CN" sz="1050" kern="100" dirty="0">
                        <a:effectLst/>
                        <a:latin typeface="Times New Roman" panose="02020603050405020304" pitchFamily="18" charset="0"/>
                        <a:ea typeface="宋体" panose="02010600030101010101" pitchFamily="2" charset="-122"/>
                        <a:cs typeface="Arial" panose="020B0604020202020204" pitchFamily="34" charset="0"/>
                      </a:endParaRPr>
                    </a:p>
                  </a:txBody>
                  <a:tcPr marL="0" marR="0" marT="0" marB="0" anchor="ctr"/>
                </a:tc>
              </a:tr>
            </a:tbl>
          </a:graphicData>
        </a:graphic>
      </p:graphicFrame>
      <p:sp>
        <p:nvSpPr>
          <p:cNvPr id="23" name="文本框 22"/>
          <p:cNvSpPr txBox="1"/>
          <p:nvPr/>
        </p:nvSpPr>
        <p:spPr>
          <a:xfrm>
            <a:off x="899592" y="1716777"/>
            <a:ext cx="7416824"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对</a:t>
            </a:r>
            <a:r>
              <a:rPr lang="en-US" altLang="zh-CN" sz="2000" dirty="0" smtClean="0">
                <a:latin typeface="微软雅黑" panose="020B0503020204020204" pitchFamily="34" charset="-122"/>
                <a:ea typeface="微软雅黑" panose="020B0503020204020204" pitchFamily="34" charset="-122"/>
              </a:rPr>
              <a:t>23</a:t>
            </a:r>
            <a:r>
              <a:rPr lang="zh-CN" altLang="en-US" sz="2000" dirty="0" smtClean="0">
                <a:latin typeface="微软雅黑" panose="020B0503020204020204" pitchFamily="34" charset="-122"/>
                <a:ea typeface="微软雅黑" panose="020B0503020204020204" pitchFamily="34" charset="-122"/>
              </a:rPr>
              <a:t>台设备的识别结果</a:t>
            </a:r>
            <a:r>
              <a:rPr lang="zh-CN" altLang="en-US" sz="2000" dirty="0" smtClean="0">
                <a:latin typeface="微软雅黑" panose="020B0503020204020204" pitchFamily="34" charset="-122"/>
                <a:ea typeface="微软雅黑" panose="020B0503020204020204" pitchFamily="34" charset="-122"/>
              </a:rPr>
              <a:t>（每组样本量</a:t>
            </a:r>
            <a:r>
              <a:rPr lang="zh-CN" altLang="en-US" sz="2000" dirty="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300</a:t>
            </a:r>
            <a:r>
              <a:rPr lang="zh-CN" altLang="en-US"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分窗大小</a:t>
            </a:r>
            <a:r>
              <a:rPr lang="zh-CN" altLang="en-US" sz="2000" dirty="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10</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9" name="灯片编号占位符 1"/>
          <p:cNvSpPr txBox="1">
            <a:spLocks/>
          </p:cNvSpPr>
          <p:nvPr/>
        </p:nvSpPr>
        <p:spPr>
          <a:xfrm>
            <a:off x="8456613" y="6237312"/>
            <a:ext cx="363859"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fld id="{EC78DCFB-9AAE-4F5D-903C-CAF6EB04F178}" type="slidenum">
              <a:rPr lang="zh-CN" altLang="en-US" sz="1400" smtClean="0">
                <a:solidFill>
                  <a:schemeClr val="accent1">
                    <a:lumMod val="75000"/>
                  </a:schemeClr>
                </a:solidFill>
              </a:rPr>
              <a:pPr/>
              <a:t>17</a:t>
            </a:fld>
            <a:endParaRPr lang="zh-CN" altLang="en-US" sz="1400" dirty="0">
              <a:solidFill>
                <a:schemeClr val="accent1">
                  <a:lumMod val="75000"/>
                </a:schemeClr>
              </a:solidFill>
            </a:endParaRPr>
          </a:p>
        </p:txBody>
      </p:sp>
    </p:spTree>
    <p:custDataLst>
      <p:tags r:id="rId1"/>
    </p:custDataLst>
    <p:extLst>
      <p:ext uri="{BB962C8B-B14F-4D97-AF65-F5344CB8AC3E}">
        <p14:creationId xmlns:p14="http://schemas.microsoft.com/office/powerpoint/2010/main" val="319339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3"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a:t>
            </a:r>
            <a:r>
              <a:rPr lang="zh-CN" altLang="en-US" dirty="0">
                <a:solidFill>
                  <a:srgbClr val="4F81BD"/>
                </a:solidFill>
                <a:ea typeface="黑体" pitchFamily="49" charset="-122"/>
              </a:rPr>
              <a:t>结果</a:t>
            </a:r>
            <a:r>
              <a:rPr lang="zh-CN" altLang="en-US" dirty="0" smtClean="0">
                <a:solidFill>
                  <a:srgbClr val="4F81BD"/>
                </a:solidFill>
                <a:ea typeface="黑体" pitchFamily="49" charset="-122"/>
              </a:rPr>
              <a:t>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设备识别结果</a:t>
            </a:r>
            <a:endParaRPr lang="zh-CN" altLang="en-US" dirty="0">
              <a:solidFill>
                <a:srgbClr val="4F81BD"/>
              </a:solidFill>
              <a:ea typeface="黑体" pitchFamily="49" charset="-122"/>
            </a:endParaRPr>
          </a:p>
        </p:txBody>
      </p: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文本框 13"/>
          <p:cNvSpPr txBox="1"/>
          <p:nvPr/>
        </p:nvSpPr>
        <p:spPr>
          <a:xfrm>
            <a:off x="1259632" y="5581689"/>
            <a:ext cx="7202424" cy="101566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对比分类器：</a:t>
            </a:r>
            <a:r>
              <a:rPr lang="zh-CN" altLang="en-US" sz="2000" dirty="0" smtClean="0">
                <a:solidFill>
                  <a:srgbClr val="C40000"/>
                </a:solidFill>
                <a:latin typeface="微软雅黑" panose="020B0503020204020204" pitchFamily="34" charset="-122"/>
                <a:ea typeface="微软雅黑" panose="020B0503020204020204" pitchFamily="34" charset="-122"/>
              </a:rPr>
              <a:t>随机森林</a:t>
            </a:r>
            <a:r>
              <a:rPr lang="zh-CN" altLang="en-US" sz="2000" dirty="0" smtClean="0">
                <a:latin typeface="微软雅黑" panose="020B0503020204020204" pitchFamily="34" charset="-122"/>
                <a:ea typeface="微软雅黑" panose="020B0503020204020204" pitchFamily="34" charset="-122"/>
              </a:rPr>
              <a:t>性能最好</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对比特征：</a:t>
            </a:r>
            <a:r>
              <a:rPr lang="zh-CN" altLang="en-US" sz="2000" dirty="0" smtClean="0">
                <a:solidFill>
                  <a:srgbClr val="C40000"/>
                </a:solidFill>
                <a:latin typeface="微软雅黑" panose="020B0503020204020204" pitchFamily="34" charset="-122"/>
                <a:ea typeface="微软雅黑" panose="020B0503020204020204" pitchFamily="34" charset="-122"/>
              </a:rPr>
              <a:t>融合特征</a:t>
            </a:r>
            <a:r>
              <a:rPr lang="zh-CN" altLang="en-US" sz="2000" dirty="0" smtClean="0">
                <a:latin typeface="微软雅黑" panose="020B0503020204020204" pitchFamily="34" charset="-122"/>
                <a:ea typeface="微软雅黑" panose="020B0503020204020204" pitchFamily="34" charset="-122"/>
              </a:rPr>
              <a:t>性能最好</a:t>
            </a:r>
            <a:endParaRPr lang="zh-CN" altLang="en-US" sz="2000" dirty="0">
              <a:latin typeface="微软雅黑" panose="020B0503020204020204" pitchFamily="34" charset="-122"/>
              <a:ea typeface="微软雅黑" panose="020B0503020204020204" pitchFamily="34" charset="-122"/>
            </a:endParaRPr>
          </a:p>
        </p:txBody>
      </p:sp>
      <p:sp>
        <p:nvSpPr>
          <p:cNvPr id="8" name="矩形 7"/>
          <p:cNvSpPr/>
          <p:nvPr/>
        </p:nvSpPr>
        <p:spPr>
          <a:xfrm>
            <a:off x="4932040" y="3880558"/>
            <a:ext cx="719700" cy="1368152"/>
          </a:xfrm>
          <a:prstGeom prst="rect">
            <a:avLst/>
          </a:prstGeom>
          <a:solidFill>
            <a:schemeClr val="accent1">
              <a:alpha val="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图表 15"/>
          <p:cNvGraphicFramePr>
            <a:graphicFrameLocks/>
          </p:cNvGraphicFramePr>
          <p:nvPr>
            <p:extLst>
              <p:ext uri="{D42A27DB-BD31-4B8C-83A1-F6EECF244321}">
                <p14:modId xmlns:p14="http://schemas.microsoft.com/office/powerpoint/2010/main" val="48617195"/>
              </p:ext>
            </p:extLst>
          </p:nvPr>
        </p:nvGraphicFramePr>
        <p:xfrm>
          <a:off x="1042445" y="1511539"/>
          <a:ext cx="3313531" cy="193615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图表 16"/>
          <p:cNvGraphicFramePr>
            <a:graphicFrameLocks/>
          </p:cNvGraphicFramePr>
          <p:nvPr>
            <p:extLst>
              <p:ext uri="{D42A27DB-BD31-4B8C-83A1-F6EECF244321}">
                <p14:modId xmlns:p14="http://schemas.microsoft.com/office/powerpoint/2010/main" val="3773780294"/>
              </p:ext>
            </p:extLst>
          </p:nvPr>
        </p:nvGraphicFramePr>
        <p:xfrm>
          <a:off x="4746692" y="1474921"/>
          <a:ext cx="3268765" cy="199677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8" name="图表 17"/>
          <p:cNvGraphicFramePr>
            <a:graphicFrameLocks/>
          </p:cNvGraphicFramePr>
          <p:nvPr>
            <p:extLst>
              <p:ext uri="{D42A27DB-BD31-4B8C-83A1-F6EECF244321}">
                <p14:modId xmlns:p14="http://schemas.microsoft.com/office/powerpoint/2010/main" val="3984823520"/>
              </p:ext>
            </p:extLst>
          </p:nvPr>
        </p:nvGraphicFramePr>
        <p:xfrm>
          <a:off x="1042445" y="3447693"/>
          <a:ext cx="3313531" cy="219622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9" name="图表 18"/>
          <p:cNvGraphicFramePr>
            <a:graphicFrameLocks/>
          </p:cNvGraphicFramePr>
          <p:nvPr>
            <p:extLst>
              <p:ext uri="{D42A27DB-BD31-4B8C-83A1-F6EECF244321}">
                <p14:modId xmlns:p14="http://schemas.microsoft.com/office/powerpoint/2010/main" val="1585883232"/>
              </p:ext>
            </p:extLst>
          </p:nvPr>
        </p:nvGraphicFramePr>
        <p:xfrm>
          <a:off x="4572644" y="3445721"/>
          <a:ext cx="3452937" cy="2161940"/>
        </p:xfrm>
        <a:graphic>
          <a:graphicData uri="http://schemas.openxmlformats.org/drawingml/2006/chart">
            <c:chart xmlns:c="http://schemas.openxmlformats.org/drawingml/2006/chart" xmlns:r="http://schemas.openxmlformats.org/officeDocument/2006/relationships" r:id="rId7"/>
          </a:graphicData>
        </a:graphic>
      </p:graphicFrame>
      <p:sp>
        <p:nvSpPr>
          <p:cNvPr id="15" name="灯片编号占位符 1"/>
          <p:cNvSpPr txBox="1">
            <a:spLocks/>
          </p:cNvSpPr>
          <p:nvPr/>
        </p:nvSpPr>
        <p:spPr>
          <a:xfrm>
            <a:off x="8456613" y="6237312"/>
            <a:ext cx="363859"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1400" dirty="0" smtClean="0">
                <a:solidFill>
                  <a:schemeClr val="accent1">
                    <a:lumMod val="75000"/>
                  </a:schemeClr>
                </a:solidFill>
              </a:rPr>
              <a:t>18</a:t>
            </a:r>
            <a:endParaRPr lang="zh-CN" altLang="en-US" sz="1400" dirty="0">
              <a:solidFill>
                <a:schemeClr val="accent1">
                  <a:lumMod val="75000"/>
                </a:schemeClr>
              </a:solidFill>
            </a:endParaRPr>
          </a:p>
        </p:txBody>
      </p:sp>
    </p:spTree>
    <p:custDataLst>
      <p:tags r:id="rId1"/>
    </p:custDataLst>
    <p:extLst>
      <p:ext uri="{BB962C8B-B14F-4D97-AF65-F5344CB8AC3E}">
        <p14:creationId xmlns:p14="http://schemas.microsoft.com/office/powerpoint/2010/main" val="39491113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animBg="1"/>
      <p:bldGraphic spid="16" grpId="0">
        <p:bldAsOne/>
      </p:bldGraphic>
      <p:bldGraphic spid="17" grpId="0">
        <p:bldAsOne/>
      </p:bldGraphic>
      <p:bldGraphic spid="18" grpId="0">
        <p:bldAsOne/>
      </p:bldGraphic>
      <p:bldGraphic spid="19"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3"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a:t>
            </a:r>
            <a:r>
              <a:rPr lang="zh-CN" altLang="en-US" dirty="0">
                <a:solidFill>
                  <a:srgbClr val="4F81BD"/>
                </a:solidFill>
                <a:ea typeface="黑体" pitchFamily="49" charset="-122"/>
              </a:rPr>
              <a:t>结果</a:t>
            </a:r>
            <a:r>
              <a:rPr lang="zh-CN" altLang="en-US" dirty="0" smtClean="0">
                <a:solidFill>
                  <a:srgbClr val="4F81BD"/>
                </a:solidFill>
                <a:ea typeface="黑体" pitchFamily="49" charset="-122"/>
              </a:rPr>
              <a:t>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影响因素分析</a:t>
            </a:r>
            <a:endParaRPr lang="zh-CN" altLang="en-US" dirty="0">
              <a:solidFill>
                <a:srgbClr val="4F81BD"/>
              </a:solidFill>
              <a:ea typeface="黑体" pitchFamily="49" charset="-122"/>
            </a:endParaRPr>
          </a:p>
        </p:txBody>
      </p: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文本框 18"/>
          <p:cNvSpPr txBox="1"/>
          <p:nvPr/>
        </p:nvSpPr>
        <p:spPr>
          <a:xfrm>
            <a:off x="7092280" y="3044567"/>
            <a:ext cx="1567362" cy="2400657"/>
          </a:xfrm>
          <a:prstGeom prst="rect">
            <a:avLst/>
          </a:prstGeom>
          <a:noFill/>
        </p:spPr>
        <p:txBody>
          <a:bodyPr wrap="square" rtlCol="0">
            <a:spAutoFit/>
          </a:bodyPr>
          <a:lstStyle/>
          <a:p>
            <a:pPr>
              <a:lnSpc>
                <a:spcPct val="150000"/>
              </a:lnSpc>
            </a:pPr>
            <a:r>
              <a:rPr lang="zh-CN" altLang="en-US" sz="2000" dirty="0" smtClean="0">
                <a:solidFill>
                  <a:srgbClr val="C00000"/>
                </a:solidFill>
                <a:latin typeface="微软雅黑" panose="020B0503020204020204" pitchFamily="34" charset="-122"/>
                <a:ea typeface="微软雅黑" panose="020B0503020204020204" pitchFamily="34" charset="-122"/>
              </a:rPr>
              <a:t>随机森林</a:t>
            </a:r>
            <a:r>
              <a:rPr lang="zh-CN" altLang="en-US" sz="2000" dirty="0" smtClean="0">
                <a:latin typeface="微软雅黑" panose="020B0503020204020204" pitchFamily="34" charset="-122"/>
                <a:ea typeface="微软雅黑" panose="020B0503020204020204" pitchFamily="34" charset="-122"/>
              </a:rPr>
              <a:t>性能最稳定；</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rgbClr val="C00000"/>
                </a:solidFill>
                <a:latin typeface="微软雅黑" panose="020B0503020204020204" pitchFamily="34" charset="-122"/>
                <a:ea typeface="微软雅黑" panose="020B0503020204020204" pitchFamily="34" charset="-122"/>
              </a:rPr>
              <a:t>融合特征</a:t>
            </a:r>
            <a:r>
              <a:rPr lang="zh-CN" altLang="en-US" sz="2000" dirty="0" smtClean="0">
                <a:latin typeface="微软雅黑" panose="020B0503020204020204" pitchFamily="34" charset="-122"/>
                <a:ea typeface="微软雅黑" panose="020B0503020204020204" pitchFamily="34" charset="-122"/>
              </a:rPr>
              <a:t>性能最稳定</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83568" y="2759843"/>
            <a:ext cx="400110" cy="1185516"/>
          </a:xfrm>
          <a:prstGeom prst="rect">
            <a:avLst/>
          </a:prstGeom>
          <a:noFill/>
        </p:spPr>
        <p:txBody>
          <a:bodyPr vert="eaVert" wrap="square" rtlCol="0">
            <a:spAutoFit/>
          </a:bodyPr>
          <a:lstStyle/>
          <a:p>
            <a:r>
              <a:rPr lang="zh-CN" altLang="en-US" sz="1400" dirty="0" smtClean="0">
                <a:latin typeface="微软雅黑" panose="020B0503020204020204" pitchFamily="34" charset="-122"/>
                <a:ea typeface="微软雅黑" panose="020B0503020204020204" pitchFamily="34" charset="-122"/>
              </a:rPr>
              <a:t>帧时间间隔</a:t>
            </a:r>
            <a:endParaRPr lang="zh-CN" altLang="en-US" sz="14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683568" y="5051796"/>
            <a:ext cx="400110" cy="1185516"/>
          </a:xfrm>
          <a:prstGeom prst="rect">
            <a:avLst/>
          </a:prstGeom>
          <a:noFill/>
        </p:spPr>
        <p:txBody>
          <a:bodyPr vert="eaVert" wrap="square" rtlCol="0">
            <a:spAutoFit/>
          </a:bodyPr>
          <a:lstStyle/>
          <a:p>
            <a:r>
              <a:rPr lang="zh-CN" altLang="en-US" sz="1400" dirty="0" smtClean="0">
                <a:latin typeface="微软雅黑" panose="020B0503020204020204" pitchFamily="34" charset="-122"/>
                <a:ea typeface="微软雅黑" panose="020B0503020204020204" pitchFamily="34" charset="-122"/>
              </a:rPr>
              <a:t>传输速率</a:t>
            </a:r>
            <a:endParaRPr lang="zh-CN" altLang="en-US" sz="140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3931383" y="5051796"/>
            <a:ext cx="400110" cy="1185516"/>
          </a:xfrm>
          <a:prstGeom prst="rect">
            <a:avLst/>
          </a:prstGeom>
          <a:noFill/>
        </p:spPr>
        <p:txBody>
          <a:bodyPr vert="eaVert" wrap="square" rtlCol="0">
            <a:spAutoFit/>
          </a:bodyPr>
          <a:lstStyle/>
          <a:p>
            <a:r>
              <a:rPr lang="zh-CN" altLang="en-US" sz="1400" dirty="0" smtClean="0">
                <a:latin typeface="微软雅黑" panose="020B0503020204020204" pitchFamily="34" charset="-122"/>
                <a:ea typeface="微软雅黑" panose="020B0503020204020204" pitchFamily="34" charset="-122"/>
              </a:rPr>
              <a:t>融合特征</a:t>
            </a:r>
            <a:endParaRPr lang="zh-CN" altLang="en-US" sz="14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3938207" y="2963564"/>
            <a:ext cx="400110" cy="1185516"/>
          </a:xfrm>
          <a:prstGeom prst="rect">
            <a:avLst/>
          </a:prstGeom>
          <a:noFill/>
        </p:spPr>
        <p:txBody>
          <a:bodyPr vert="eaVert" wrap="square" rtlCol="0">
            <a:spAutoFit/>
          </a:bodyPr>
          <a:lstStyle/>
          <a:p>
            <a:r>
              <a:rPr lang="zh-CN" altLang="en-US" sz="1400" dirty="0" smtClean="0">
                <a:latin typeface="微软雅黑" panose="020B0503020204020204" pitchFamily="34" charset="-122"/>
                <a:ea typeface="微软雅黑" panose="020B0503020204020204" pitchFamily="34" charset="-122"/>
              </a:rPr>
              <a:t>帧大小</a:t>
            </a:r>
            <a:endParaRPr lang="zh-CN" altLang="en-US" sz="14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2123728" y="1619798"/>
            <a:ext cx="4466308" cy="400110"/>
          </a:xfrm>
          <a:prstGeom prst="rect">
            <a:avLst/>
          </a:prstGeom>
          <a:noFill/>
        </p:spPr>
        <p:txBody>
          <a:bodyPr wrap="square" rtlCol="0">
            <a:spAutoFit/>
          </a:bodyPr>
          <a:lstStyle/>
          <a:p>
            <a:r>
              <a:rPr lang="zh-CN" altLang="en-US" sz="2000" dirty="0" smtClean="0">
                <a:solidFill>
                  <a:srgbClr val="C00000"/>
                </a:solidFill>
                <a:latin typeface="微软雅黑" panose="020B0503020204020204" pitchFamily="34" charset="-122"/>
                <a:ea typeface="微软雅黑" panose="020B0503020204020204" pitchFamily="34" charset="-122"/>
              </a:rPr>
              <a:t>每组样本量</a:t>
            </a:r>
            <a:r>
              <a:rPr lang="zh-CN" altLang="en-US" sz="2000" dirty="0" smtClean="0">
                <a:latin typeface="微软雅黑" panose="020B0503020204020204" pitchFamily="34" charset="-122"/>
                <a:ea typeface="微软雅黑" panose="020B0503020204020204" pitchFamily="34" charset="-122"/>
              </a:rPr>
              <a:t>变化对识别结果的影响</a:t>
            </a:r>
            <a:endParaRPr lang="zh-CN" altLang="en-US" sz="2000" dirty="0">
              <a:latin typeface="微软雅黑" panose="020B0503020204020204" pitchFamily="34" charset="-122"/>
              <a:ea typeface="微软雅黑" panose="020B0503020204020204" pitchFamily="34" charset="-122"/>
            </a:endParaRPr>
          </a:p>
        </p:txBody>
      </p:sp>
      <p:sp>
        <p:nvSpPr>
          <p:cNvPr id="24" name="灯片编号占位符 1"/>
          <p:cNvSpPr txBox="1">
            <a:spLocks/>
          </p:cNvSpPr>
          <p:nvPr/>
        </p:nvSpPr>
        <p:spPr>
          <a:xfrm>
            <a:off x="8456613" y="6237312"/>
            <a:ext cx="363859"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fld id="{EC78DCFB-9AAE-4F5D-903C-CAF6EB04F178}" type="slidenum">
              <a:rPr lang="zh-CN" altLang="en-US" sz="1400" smtClean="0">
                <a:solidFill>
                  <a:schemeClr val="accent1">
                    <a:lumMod val="75000"/>
                  </a:schemeClr>
                </a:solidFill>
              </a:rPr>
              <a:pPr/>
              <a:t>19</a:t>
            </a:fld>
            <a:endParaRPr lang="zh-CN" altLang="en-US" sz="1400" dirty="0">
              <a:solidFill>
                <a:schemeClr val="accent1">
                  <a:lumMod val="75000"/>
                </a:schemeClr>
              </a:solidFill>
            </a:endParaRPr>
          </a:p>
        </p:txBody>
      </p:sp>
      <p:pic>
        <p:nvPicPr>
          <p:cNvPr id="6" name="图片 5"/>
          <p:cNvPicPr>
            <a:picLocks noChangeAspect="1"/>
          </p:cNvPicPr>
          <p:nvPr/>
        </p:nvPicPr>
        <p:blipFill rotWithShape="1">
          <a:blip r:embed="rId4" cstate="print">
            <a:extLst>
              <a:ext uri="{28A0092B-C50C-407E-A947-70E740481C1C}">
                <a14:useLocalDpi xmlns:a14="http://schemas.microsoft.com/office/drawing/2010/main" val="0"/>
              </a:ext>
            </a:extLst>
          </a:blip>
          <a:srcRect t="8687" r="8110"/>
          <a:stretch/>
        </p:blipFill>
        <p:spPr>
          <a:xfrm>
            <a:off x="1043608" y="2236885"/>
            <a:ext cx="2800857" cy="2073543"/>
          </a:xfrm>
          <a:prstGeom prst="rect">
            <a:avLst/>
          </a:prstGeom>
        </p:spPr>
      </p:pic>
      <p:pic>
        <p:nvPicPr>
          <p:cNvPr id="9" name="图片 8"/>
          <p:cNvPicPr>
            <a:picLocks noChangeAspect="1"/>
          </p:cNvPicPr>
          <p:nvPr/>
        </p:nvPicPr>
        <p:blipFill rotWithShape="1">
          <a:blip r:embed="rId5" cstate="print">
            <a:extLst>
              <a:ext uri="{28A0092B-C50C-407E-A947-70E740481C1C}">
                <a14:useLocalDpi xmlns:a14="http://schemas.microsoft.com/office/drawing/2010/main" val="0"/>
              </a:ext>
            </a:extLst>
          </a:blip>
          <a:srcRect l="939" t="7421" r="6601"/>
          <a:stretch/>
        </p:blipFill>
        <p:spPr>
          <a:xfrm>
            <a:off x="4252030" y="2190345"/>
            <a:ext cx="2818827" cy="2102752"/>
          </a:xfrm>
          <a:prstGeom prst="rect">
            <a:avLst/>
          </a:prstGeom>
        </p:spPr>
      </p:pic>
      <p:pic>
        <p:nvPicPr>
          <p:cNvPr id="10" name="图片 9"/>
          <p:cNvPicPr>
            <a:picLocks noChangeAspect="1"/>
          </p:cNvPicPr>
          <p:nvPr/>
        </p:nvPicPr>
        <p:blipFill rotWithShape="1">
          <a:blip r:embed="rId6" cstate="print">
            <a:extLst>
              <a:ext uri="{28A0092B-C50C-407E-A947-70E740481C1C}">
                <a14:useLocalDpi xmlns:a14="http://schemas.microsoft.com/office/drawing/2010/main" val="0"/>
              </a:ext>
            </a:extLst>
          </a:blip>
          <a:srcRect l="921" t="8213" r="7395"/>
          <a:stretch/>
        </p:blipFill>
        <p:spPr>
          <a:xfrm>
            <a:off x="1003876" y="4467594"/>
            <a:ext cx="2880320" cy="2148262"/>
          </a:xfrm>
          <a:prstGeom prst="rect">
            <a:avLst/>
          </a:prstGeom>
        </p:spPr>
      </p:pic>
      <p:pic>
        <p:nvPicPr>
          <p:cNvPr id="11" name="图片 10"/>
          <p:cNvPicPr>
            <a:picLocks noChangeAspect="1"/>
          </p:cNvPicPr>
          <p:nvPr/>
        </p:nvPicPr>
        <p:blipFill rotWithShape="1">
          <a:blip r:embed="rId7" cstate="print">
            <a:extLst>
              <a:ext uri="{28A0092B-C50C-407E-A947-70E740481C1C}">
                <a14:useLocalDpi xmlns:a14="http://schemas.microsoft.com/office/drawing/2010/main" val="0"/>
              </a:ext>
            </a:extLst>
          </a:blip>
          <a:srcRect l="-1766" t="7636" r="8179"/>
          <a:stretch/>
        </p:blipFill>
        <p:spPr>
          <a:xfrm>
            <a:off x="4190537" y="4467594"/>
            <a:ext cx="2880320" cy="2117780"/>
          </a:xfrm>
          <a:prstGeom prst="rect">
            <a:avLst/>
          </a:prstGeom>
        </p:spPr>
      </p:pic>
    </p:spTree>
    <p:custDataLst>
      <p:tags r:id="rId1"/>
    </p:custDataLst>
    <p:extLst>
      <p:ext uri="{BB962C8B-B14F-4D97-AF65-F5344CB8AC3E}">
        <p14:creationId xmlns:p14="http://schemas.microsoft.com/office/powerpoint/2010/main" val="40135537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p:bldP spid="20" grpId="0"/>
      <p:bldP spid="21" grpId="0"/>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8754068" y="6077892"/>
            <a:ext cx="356188" cy="461665"/>
          </a:xfrm>
          <a:prstGeom prst="rect">
            <a:avLst/>
          </a:prstGeom>
        </p:spPr>
        <p:txBody>
          <a:bodyPr wrap="none">
            <a:spAutoFit/>
          </a:bodyP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圆角矩形 11"/>
          <p:cNvSpPr>
            <a:spLocks/>
          </p:cNvSpPr>
          <p:nvPr/>
        </p:nvSpPr>
        <p:spPr bwMode="auto">
          <a:xfrm>
            <a:off x="1556569" y="1740248"/>
            <a:ext cx="368300" cy="90487"/>
          </a:xfrm>
          <a:custGeom>
            <a:avLst/>
            <a:gdLst>
              <a:gd name="T0" fmla="*/ 87048 w 711052"/>
              <a:gd name="T1" fmla="*/ 0 h 174096"/>
              <a:gd name="T2" fmla="*/ 711052 w 711052"/>
              <a:gd name="T3" fmla="*/ 0 h 174096"/>
              <a:gd name="T4" fmla="*/ 711052 w 711052"/>
              <a:gd name="T5" fmla="*/ 174096 h 174096"/>
              <a:gd name="T6" fmla="*/ 87048 w 711052"/>
              <a:gd name="T7" fmla="*/ 174096 h 174096"/>
              <a:gd name="T8" fmla="*/ 0 w 711052"/>
              <a:gd name="T9" fmla="*/ 87048 h 174096"/>
              <a:gd name="T10" fmla="*/ 87048 w 711052"/>
              <a:gd name="T11" fmla="*/ 0 h 174096"/>
            </a:gdLst>
            <a:ahLst/>
            <a:cxnLst>
              <a:cxn ang="0">
                <a:pos x="T0" y="T1"/>
              </a:cxn>
              <a:cxn ang="0">
                <a:pos x="T2" y="T3"/>
              </a:cxn>
              <a:cxn ang="0">
                <a:pos x="T4" y="T5"/>
              </a:cxn>
              <a:cxn ang="0">
                <a:pos x="T6" y="T7"/>
              </a:cxn>
              <a:cxn ang="0">
                <a:pos x="T8" y="T9"/>
              </a:cxn>
              <a:cxn ang="0">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44" name="圆角矩形 11"/>
          <p:cNvSpPr>
            <a:spLocks/>
          </p:cNvSpPr>
          <p:nvPr/>
        </p:nvSpPr>
        <p:spPr bwMode="auto">
          <a:xfrm>
            <a:off x="1556569" y="5282729"/>
            <a:ext cx="368300" cy="90487"/>
          </a:xfrm>
          <a:custGeom>
            <a:avLst/>
            <a:gdLst>
              <a:gd name="T0" fmla="*/ 87048 w 711052"/>
              <a:gd name="T1" fmla="*/ 0 h 174096"/>
              <a:gd name="T2" fmla="*/ 711052 w 711052"/>
              <a:gd name="T3" fmla="*/ 0 h 174096"/>
              <a:gd name="T4" fmla="*/ 711052 w 711052"/>
              <a:gd name="T5" fmla="*/ 174096 h 174096"/>
              <a:gd name="T6" fmla="*/ 87048 w 711052"/>
              <a:gd name="T7" fmla="*/ 174096 h 174096"/>
              <a:gd name="T8" fmla="*/ 0 w 711052"/>
              <a:gd name="T9" fmla="*/ 87048 h 174096"/>
              <a:gd name="T10" fmla="*/ 87048 w 711052"/>
              <a:gd name="T11" fmla="*/ 0 h 174096"/>
            </a:gdLst>
            <a:ahLst/>
            <a:cxnLst>
              <a:cxn ang="0">
                <a:pos x="T0" y="T1"/>
              </a:cxn>
              <a:cxn ang="0">
                <a:pos x="T2" y="T3"/>
              </a:cxn>
              <a:cxn ang="0">
                <a:pos x="T4" y="T5"/>
              </a:cxn>
              <a:cxn ang="0">
                <a:pos x="T6" y="T7"/>
              </a:cxn>
              <a:cxn ang="0">
                <a:pos x="T8" y="T9"/>
              </a:cxn>
              <a:cxn ang="0">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45" name="圆角矩形 11"/>
          <p:cNvSpPr>
            <a:spLocks/>
          </p:cNvSpPr>
          <p:nvPr/>
        </p:nvSpPr>
        <p:spPr bwMode="auto">
          <a:xfrm>
            <a:off x="1556569" y="6074816"/>
            <a:ext cx="368300" cy="90488"/>
          </a:xfrm>
          <a:custGeom>
            <a:avLst/>
            <a:gdLst>
              <a:gd name="T0" fmla="*/ 87048 w 711052"/>
              <a:gd name="T1" fmla="*/ 0 h 174096"/>
              <a:gd name="T2" fmla="*/ 711052 w 711052"/>
              <a:gd name="T3" fmla="*/ 0 h 174096"/>
              <a:gd name="T4" fmla="*/ 711052 w 711052"/>
              <a:gd name="T5" fmla="*/ 174096 h 174096"/>
              <a:gd name="T6" fmla="*/ 87048 w 711052"/>
              <a:gd name="T7" fmla="*/ 174096 h 174096"/>
              <a:gd name="T8" fmla="*/ 0 w 711052"/>
              <a:gd name="T9" fmla="*/ 87048 h 174096"/>
              <a:gd name="T10" fmla="*/ 87048 w 711052"/>
              <a:gd name="T11" fmla="*/ 0 h 174096"/>
            </a:gdLst>
            <a:ahLst/>
            <a:cxnLst>
              <a:cxn ang="0">
                <a:pos x="T0" y="T1"/>
              </a:cxn>
              <a:cxn ang="0">
                <a:pos x="T2" y="T3"/>
              </a:cxn>
              <a:cxn ang="0">
                <a:pos x="T4" y="T5"/>
              </a:cxn>
              <a:cxn ang="0">
                <a:pos x="T6" y="T7"/>
              </a:cxn>
              <a:cxn ang="0">
                <a:pos x="T8" y="T9"/>
              </a:cxn>
              <a:cxn ang="0">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46" name="圆角矩形 4"/>
          <p:cNvSpPr>
            <a:spLocks/>
          </p:cNvSpPr>
          <p:nvPr/>
        </p:nvSpPr>
        <p:spPr bwMode="auto">
          <a:xfrm>
            <a:off x="1556569" y="1268760"/>
            <a:ext cx="1009650" cy="561975"/>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4F81BD"/>
          </a:solidFill>
          <a:ln>
            <a:noFill/>
          </a:ln>
          <a:effectLst>
            <a:outerShdw dist="25401" dir="2700000" algn="ctr" rotWithShape="0">
              <a:srgbClr val="000000">
                <a:alpha val="6999"/>
              </a:srgbClr>
            </a:outerShdw>
          </a:effectLst>
          <a:extLst/>
        </p:spPr>
        <p:txBody>
          <a:bodyPr lIns="68580" tIns="34290" rIns="68580" bIns="3429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solidFill>
                <a:srgbClr val="4F81BD"/>
              </a:solidFill>
            </a:endParaRPr>
          </a:p>
        </p:txBody>
      </p:sp>
      <p:grpSp>
        <p:nvGrpSpPr>
          <p:cNvPr id="48" name="椭圆 6"/>
          <p:cNvGrpSpPr>
            <a:grpSpLocks/>
          </p:cNvGrpSpPr>
          <p:nvPr/>
        </p:nvGrpSpPr>
        <p:grpSpPr bwMode="auto">
          <a:xfrm>
            <a:off x="2055044" y="1343373"/>
            <a:ext cx="427038" cy="427037"/>
            <a:chOff x="0" y="0"/>
            <a:chExt cx="269" cy="269"/>
          </a:xfrm>
        </p:grpSpPr>
        <p:pic>
          <p:nvPicPr>
            <p:cNvPr id="67" name="椭圆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 Box 10"/>
            <p:cNvSpPr txBox="1">
              <a:spLocks noChangeArrowheads="1"/>
            </p:cNvSpPr>
            <p:nvPr/>
          </p:nvSpPr>
          <p:spPr bwMode="auto">
            <a:xfrm>
              <a:off x="44" y="41"/>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20000"/>
                </a:lnSpc>
                <a:spcBef>
                  <a:spcPct val="0"/>
                </a:spcBef>
                <a:buClrTx/>
                <a:buSzTx/>
                <a:buFont typeface="Arial" panose="020B0604020202020204" pitchFamily="34" charset="0"/>
                <a:buNone/>
              </a:pPr>
              <a:r>
                <a:rPr lang="en-US" altLang="zh-CN" sz="1800" b="1" dirty="0">
                  <a:solidFill>
                    <a:srgbClr val="4F81BD"/>
                  </a:solidFill>
                  <a:latin typeface="Segoe UI" panose="020B0502040204020203" pitchFamily="34" charset="0"/>
                </a:rPr>
                <a:t>01</a:t>
              </a:r>
              <a:endParaRPr lang="en-US" altLang="zh-CN" sz="1800" b="1" dirty="0">
                <a:solidFill>
                  <a:srgbClr val="4F81BD"/>
                </a:solidFill>
                <a:latin typeface="Segoe UI" panose="020B0502040204020203" pitchFamily="34" charset="0"/>
                <a:cs typeface="Segoe UI" panose="020B0502040204020203" pitchFamily="34" charset="0"/>
              </a:endParaRPr>
            </a:p>
          </p:txBody>
        </p:sp>
      </p:grpSp>
      <p:sp>
        <p:nvSpPr>
          <p:cNvPr id="49" name="圆角矩形 4"/>
          <p:cNvSpPr>
            <a:spLocks/>
          </p:cNvSpPr>
          <p:nvPr/>
        </p:nvSpPr>
        <p:spPr bwMode="auto">
          <a:xfrm>
            <a:off x="1556569" y="2220540"/>
            <a:ext cx="1009650" cy="560388"/>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4F81BD"/>
          </a:solidFill>
          <a:ln>
            <a:noFill/>
          </a:ln>
          <a:effectLst>
            <a:outerShdw dist="25401" dir="2700000" algn="ctr" rotWithShape="0">
              <a:srgbClr val="000000">
                <a:alpha val="6999"/>
              </a:srgbClr>
            </a:outerShdw>
          </a:effectLst>
          <a:extLst/>
        </p:spPr>
        <p:txBody>
          <a:bodyPr lIns="68580" tIns="34290" rIns="68580" bIns="34290" anchor="ctr"/>
          <a:lstStyle/>
          <a:p>
            <a:pPr>
              <a:buFont typeface="Arial" panose="020B0604020202020204" pitchFamily="34" charset="0"/>
            </a:pPr>
            <a:endParaRPr lang="zh-CN" altLang="en-US">
              <a:solidFill>
                <a:srgbClr val="4F81BD"/>
              </a:solidFill>
              <a:latin typeface="Arial" panose="020B0604020202020204" pitchFamily="34" charset="0"/>
            </a:endParaRPr>
          </a:p>
        </p:txBody>
      </p:sp>
      <p:grpSp>
        <p:nvGrpSpPr>
          <p:cNvPr id="50" name="椭圆 85"/>
          <p:cNvGrpSpPr>
            <a:grpSpLocks/>
          </p:cNvGrpSpPr>
          <p:nvPr/>
        </p:nvGrpSpPr>
        <p:grpSpPr bwMode="auto">
          <a:xfrm>
            <a:off x="2055044" y="2290390"/>
            <a:ext cx="427038" cy="427038"/>
            <a:chOff x="0" y="0"/>
            <a:chExt cx="269" cy="269"/>
          </a:xfrm>
        </p:grpSpPr>
        <p:pic>
          <p:nvPicPr>
            <p:cNvPr id="65" name="椭圆 8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 Box 14"/>
            <p:cNvSpPr txBox="1">
              <a:spLocks noChangeArrowheads="1"/>
            </p:cNvSpPr>
            <p:nvPr/>
          </p:nvSpPr>
          <p:spPr bwMode="auto">
            <a:xfrm>
              <a:off x="44" y="43"/>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20000"/>
                </a:lnSpc>
                <a:spcBef>
                  <a:spcPct val="0"/>
                </a:spcBef>
                <a:buClrTx/>
                <a:buSzTx/>
                <a:buFont typeface="Arial" panose="020B0604020202020204" pitchFamily="34" charset="0"/>
                <a:buNone/>
              </a:pPr>
              <a:r>
                <a:rPr lang="en-US" altLang="zh-CN" b="1" dirty="0">
                  <a:solidFill>
                    <a:srgbClr val="4F81BD"/>
                  </a:solidFill>
                  <a:latin typeface="Segoe UI" panose="020B0502040204020203" pitchFamily="34" charset="0"/>
                </a:rPr>
                <a:t>02</a:t>
              </a:r>
            </a:p>
          </p:txBody>
        </p:sp>
      </p:grpSp>
      <p:sp>
        <p:nvSpPr>
          <p:cNvPr id="51" name="圆角矩形 4"/>
          <p:cNvSpPr>
            <a:spLocks/>
          </p:cNvSpPr>
          <p:nvPr/>
        </p:nvSpPr>
        <p:spPr bwMode="auto">
          <a:xfrm>
            <a:off x="1556569" y="4812829"/>
            <a:ext cx="1009650" cy="560387"/>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4F81BD"/>
          </a:solidFill>
          <a:ln>
            <a:noFill/>
          </a:ln>
          <a:effectLst>
            <a:outerShdw dist="25401" dir="2700000" algn="ctr" rotWithShape="0">
              <a:srgbClr val="000000">
                <a:alpha val="6999"/>
              </a:srgbClr>
            </a:outerShdw>
          </a:effectLst>
          <a:extLst/>
        </p:spPr>
        <p:txBody>
          <a:bodyPr lIns="68580" tIns="34290" rIns="68580" bIns="34290" anchor="ctr"/>
          <a:lstStyle/>
          <a:p>
            <a:pPr>
              <a:buFont typeface="Arial" panose="020B0604020202020204" pitchFamily="34" charset="0"/>
            </a:pPr>
            <a:endParaRPr lang="zh-CN" altLang="en-US">
              <a:solidFill>
                <a:srgbClr val="4F81BD"/>
              </a:solidFill>
              <a:latin typeface="Arial" panose="020B0604020202020204" pitchFamily="34" charset="0"/>
            </a:endParaRPr>
          </a:p>
        </p:txBody>
      </p:sp>
      <p:grpSp>
        <p:nvGrpSpPr>
          <p:cNvPr id="52" name="椭圆 89"/>
          <p:cNvGrpSpPr>
            <a:grpSpLocks/>
          </p:cNvGrpSpPr>
          <p:nvPr/>
        </p:nvGrpSpPr>
        <p:grpSpPr bwMode="auto">
          <a:xfrm>
            <a:off x="2055044" y="4885854"/>
            <a:ext cx="427038" cy="427037"/>
            <a:chOff x="0" y="0"/>
            <a:chExt cx="269" cy="269"/>
          </a:xfrm>
        </p:grpSpPr>
        <p:pic>
          <p:nvPicPr>
            <p:cNvPr id="63" name="椭圆 8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Text Box 18"/>
            <p:cNvSpPr txBox="1">
              <a:spLocks noChangeArrowheads="1"/>
            </p:cNvSpPr>
            <p:nvPr/>
          </p:nvSpPr>
          <p:spPr bwMode="auto">
            <a:xfrm>
              <a:off x="44" y="41"/>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20000"/>
                </a:lnSpc>
                <a:spcBef>
                  <a:spcPct val="0"/>
                </a:spcBef>
                <a:buClrTx/>
                <a:buSzTx/>
                <a:buFont typeface="Arial" panose="020B0604020202020204" pitchFamily="34" charset="0"/>
                <a:buNone/>
              </a:pPr>
              <a:r>
                <a:rPr lang="en-US" altLang="zh-CN" b="1" dirty="0" smtClean="0">
                  <a:solidFill>
                    <a:srgbClr val="4F81BD"/>
                  </a:solidFill>
                  <a:latin typeface="Segoe UI" panose="020B0502040204020203" pitchFamily="34" charset="0"/>
                </a:rPr>
                <a:t>05</a:t>
              </a:r>
              <a:endParaRPr lang="en-US" altLang="zh-CN" b="1" dirty="0">
                <a:solidFill>
                  <a:srgbClr val="4F81BD"/>
                </a:solidFill>
                <a:latin typeface="Segoe UI" panose="020B0502040204020203" pitchFamily="34" charset="0"/>
              </a:endParaRPr>
            </a:p>
          </p:txBody>
        </p:sp>
      </p:grpSp>
      <p:sp>
        <p:nvSpPr>
          <p:cNvPr id="53" name="圆角矩形 4"/>
          <p:cNvSpPr>
            <a:spLocks/>
          </p:cNvSpPr>
          <p:nvPr/>
        </p:nvSpPr>
        <p:spPr bwMode="auto">
          <a:xfrm>
            <a:off x="1556569" y="5604916"/>
            <a:ext cx="1009650" cy="560388"/>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4F81BD"/>
          </a:solidFill>
          <a:ln>
            <a:noFill/>
          </a:ln>
          <a:effectLst>
            <a:outerShdw dist="25401" dir="2700000" algn="ctr" rotWithShape="0">
              <a:srgbClr val="000000">
                <a:alpha val="6999"/>
              </a:srgbClr>
            </a:outerShdw>
          </a:effectLst>
          <a:extLst/>
        </p:spPr>
        <p:txBody>
          <a:bodyPr lIns="68580" tIns="34290" rIns="68580" bIns="34290" anchor="ctr"/>
          <a:lstStyle/>
          <a:p>
            <a:pPr>
              <a:buFont typeface="Arial" panose="020B0604020202020204" pitchFamily="34" charset="0"/>
            </a:pPr>
            <a:endParaRPr lang="zh-CN" altLang="en-US">
              <a:solidFill>
                <a:srgbClr val="4F81BD"/>
              </a:solidFill>
              <a:latin typeface="Arial" panose="020B0604020202020204" pitchFamily="34" charset="0"/>
            </a:endParaRPr>
          </a:p>
        </p:txBody>
      </p:sp>
      <p:grpSp>
        <p:nvGrpSpPr>
          <p:cNvPr id="54" name="椭圆 93"/>
          <p:cNvGrpSpPr>
            <a:grpSpLocks/>
          </p:cNvGrpSpPr>
          <p:nvPr/>
        </p:nvGrpSpPr>
        <p:grpSpPr bwMode="auto">
          <a:xfrm>
            <a:off x="2055044" y="5674766"/>
            <a:ext cx="427038" cy="427038"/>
            <a:chOff x="0" y="0"/>
            <a:chExt cx="269" cy="269"/>
          </a:xfrm>
        </p:grpSpPr>
        <p:pic>
          <p:nvPicPr>
            <p:cNvPr id="61" name="椭圆 9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ext Box 22"/>
            <p:cNvSpPr txBox="1">
              <a:spLocks noChangeArrowheads="1"/>
            </p:cNvSpPr>
            <p:nvPr/>
          </p:nvSpPr>
          <p:spPr bwMode="auto">
            <a:xfrm>
              <a:off x="44" y="43"/>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20000"/>
                </a:lnSpc>
                <a:spcBef>
                  <a:spcPct val="0"/>
                </a:spcBef>
                <a:buClrTx/>
                <a:buSzTx/>
                <a:buFont typeface="Arial" panose="020B0604020202020204" pitchFamily="34" charset="0"/>
                <a:buNone/>
              </a:pPr>
              <a:r>
                <a:rPr lang="en-US" altLang="zh-CN" b="1" dirty="0" smtClean="0">
                  <a:solidFill>
                    <a:srgbClr val="4F81BD"/>
                  </a:solidFill>
                  <a:latin typeface="Segoe UI" panose="020B0502040204020203" pitchFamily="34" charset="0"/>
                </a:rPr>
                <a:t>06</a:t>
              </a:r>
              <a:endParaRPr lang="en-US" altLang="zh-CN" b="1" dirty="0">
                <a:solidFill>
                  <a:srgbClr val="4F81BD"/>
                </a:solidFill>
                <a:latin typeface="Segoe UI" panose="020B0502040204020203" pitchFamily="34" charset="0"/>
              </a:endParaRPr>
            </a:p>
          </p:txBody>
        </p:sp>
      </p:grpSp>
      <p:sp>
        <p:nvSpPr>
          <p:cNvPr id="55" name="TextBox 33"/>
          <p:cNvSpPr txBox="1">
            <a:spLocks noChangeArrowheads="1"/>
          </p:cNvSpPr>
          <p:nvPr/>
        </p:nvSpPr>
        <p:spPr bwMode="auto">
          <a:xfrm>
            <a:off x="2667819" y="1300610"/>
            <a:ext cx="2408237"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30000"/>
              </a:lnSpc>
              <a:spcBef>
                <a:spcPct val="0"/>
              </a:spcBef>
              <a:buClrTx/>
              <a:buSzTx/>
              <a:buFont typeface="Arial" panose="020B0604020202020204" pitchFamily="34" charset="0"/>
              <a:buNone/>
            </a:pPr>
            <a:r>
              <a:rPr lang="zh-CN" altLang="en-US" dirty="0" smtClean="0">
                <a:solidFill>
                  <a:srgbClr val="494949"/>
                </a:solidFill>
                <a:latin typeface="微软雅黑" panose="020B0503020204020204" pitchFamily="34" charset="-122"/>
                <a:ea typeface="微软雅黑" panose="020B0503020204020204" pitchFamily="34" charset="-122"/>
              </a:rPr>
              <a:t>研究</a:t>
            </a:r>
            <a:r>
              <a:rPr lang="zh-CN" altLang="zh-CN" dirty="0" smtClean="0">
                <a:solidFill>
                  <a:srgbClr val="494949"/>
                </a:solidFill>
                <a:latin typeface="微软雅黑" panose="020B0503020204020204" pitchFamily="34" charset="-122"/>
                <a:ea typeface="微软雅黑" panose="020B0503020204020204" pitchFamily="34" charset="-122"/>
              </a:rPr>
              <a:t>背</a:t>
            </a:r>
            <a:r>
              <a:rPr lang="zh-CN" altLang="zh-CN" dirty="0">
                <a:solidFill>
                  <a:srgbClr val="494949"/>
                </a:solidFill>
                <a:latin typeface="微软雅黑" panose="020B0503020204020204" pitchFamily="34" charset="-122"/>
                <a:ea typeface="微软雅黑" panose="020B0503020204020204" pitchFamily="34" charset="-122"/>
              </a:rPr>
              <a:t>景</a:t>
            </a:r>
          </a:p>
        </p:txBody>
      </p:sp>
      <p:sp>
        <p:nvSpPr>
          <p:cNvPr id="56" name="TextBox 33"/>
          <p:cNvSpPr txBox="1">
            <a:spLocks noChangeArrowheads="1"/>
          </p:cNvSpPr>
          <p:nvPr/>
        </p:nvSpPr>
        <p:spPr bwMode="auto">
          <a:xfrm>
            <a:off x="2667819" y="2257152"/>
            <a:ext cx="2408237"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30000"/>
              </a:lnSpc>
              <a:spcBef>
                <a:spcPct val="0"/>
              </a:spcBef>
              <a:buClrTx/>
              <a:buSzTx/>
              <a:buFont typeface="Arial" panose="020B0604020202020204" pitchFamily="34" charset="0"/>
              <a:buNone/>
            </a:pPr>
            <a:r>
              <a:rPr lang="zh-CN" altLang="zh-CN" dirty="0">
                <a:solidFill>
                  <a:srgbClr val="494949"/>
                </a:solidFill>
                <a:latin typeface="微软雅黑" panose="020B0503020204020204" pitchFamily="34" charset="-122"/>
                <a:ea typeface="微软雅黑" panose="020B0503020204020204" pitchFamily="34" charset="-122"/>
                <a:sym typeface="Arial" panose="020B0604020202020204" pitchFamily="34" charset="0"/>
              </a:rPr>
              <a:t>研究</a:t>
            </a:r>
            <a:r>
              <a:rPr lang="zh-CN" altLang="zh-CN" dirty="0" smtClean="0">
                <a:solidFill>
                  <a:srgbClr val="494949"/>
                </a:solidFill>
                <a:latin typeface="微软雅黑" panose="020B0503020204020204" pitchFamily="34" charset="-122"/>
                <a:ea typeface="微软雅黑" panose="020B0503020204020204" pitchFamily="34" charset="-122"/>
              </a:rPr>
              <a:t>方</a:t>
            </a:r>
            <a:r>
              <a:rPr lang="zh-CN" altLang="en-US" dirty="0" smtClean="0">
                <a:solidFill>
                  <a:srgbClr val="494949"/>
                </a:solidFill>
                <a:latin typeface="微软雅黑" panose="020B0503020204020204" pitchFamily="34" charset="-122"/>
                <a:ea typeface="微软雅黑" panose="020B0503020204020204" pitchFamily="34" charset="-122"/>
              </a:rPr>
              <a:t>法</a:t>
            </a:r>
            <a:endParaRPr lang="zh-CN" altLang="zh-CN" dirty="0">
              <a:solidFill>
                <a:srgbClr val="494949"/>
              </a:solidFill>
              <a:latin typeface="微软雅黑" panose="020B0503020204020204" pitchFamily="34" charset="-122"/>
              <a:ea typeface="微软雅黑" panose="020B0503020204020204" pitchFamily="34" charset="-122"/>
            </a:endParaRPr>
          </a:p>
        </p:txBody>
      </p:sp>
      <p:sp>
        <p:nvSpPr>
          <p:cNvPr id="57" name="TextBox 33"/>
          <p:cNvSpPr txBox="1">
            <a:spLocks noChangeArrowheads="1"/>
          </p:cNvSpPr>
          <p:nvPr/>
        </p:nvSpPr>
        <p:spPr bwMode="auto">
          <a:xfrm>
            <a:off x="2667819" y="4849441"/>
            <a:ext cx="2048197"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30000"/>
              </a:lnSpc>
              <a:spcBef>
                <a:spcPct val="0"/>
              </a:spcBef>
              <a:buClrTx/>
              <a:buSzTx/>
              <a:buFont typeface="Arial" panose="020B0604020202020204" pitchFamily="34" charset="0"/>
              <a:buNone/>
            </a:pPr>
            <a:r>
              <a:rPr lang="zh-CN" altLang="en-US" dirty="0" smtClean="0">
                <a:solidFill>
                  <a:srgbClr val="494949"/>
                </a:solidFill>
                <a:latin typeface="微软雅黑" panose="020B0503020204020204" pitchFamily="34" charset="-122"/>
                <a:ea typeface="微软雅黑" panose="020B0503020204020204" pitchFamily="34" charset="-122"/>
              </a:rPr>
              <a:t>总结与展望</a:t>
            </a:r>
            <a:endParaRPr lang="zh-CN" altLang="zh-CN" dirty="0">
              <a:solidFill>
                <a:srgbClr val="494949"/>
              </a:solidFill>
              <a:latin typeface="微软雅黑" panose="020B0503020204020204" pitchFamily="34" charset="-122"/>
              <a:ea typeface="微软雅黑" panose="020B0503020204020204" pitchFamily="34" charset="-122"/>
            </a:endParaRPr>
          </a:p>
        </p:txBody>
      </p:sp>
      <p:sp>
        <p:nvSpPr>
          <p:cNvPr id="58" name="TextBox 33"/>
          <p:cNvSpPr txBox="1">
            <a:spLocks noChangeArrowheads="1"/>
          </p:cNvSpPr>
          <p:nvPr/>
        </p:nvSpPr>
        <p:spPr bwMode="auto">
          <a:xfrm>
            <a:off x="2667819" y="5641528"/>
            <a:ext cx="2120205"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30000"/>
              </a:lnSpc>
              <a:spcBef>
                <a:spcPct val="0"/>
              </a:spcBef>
              <a:buClrTx/>
              <a:buSzTx/>
              <a:buFont typeface="Arial" panose="020B0604020202020204" pitchFamily="34" charset="0"/>
              <a:buNone/>
            </a:pPr>
            <a:r>
              <a:rPr lang="zh-CN" altLang="en-US" dirty="0" smtClean="0">
                <a:solidFill>
                  <a:srgbClr val="494949"/>
                </a:solidFill>
                <a:latin typeface="微软雅黑" panose="020B0503020204020204" pitchFamily="34" charset="-122"/>
                <a:ea typeface="微软雅黑" panose="020B0503020204020204" pitchFamily="34" charset="-122"/>
              </a:rPr>
              <a:t>回答评审老师问题</a:t>
            </a:r>
            <a:endParaRPr lang="en-US" altLang="zh-CN" dirty="0">
              <a:solidFill>
                <a:srgbClr val="494949"/>
              </a:solidFill>
              <a:latin typeface="微软雅黑" panose="020B0503020204020204" pitchFamily="34" charset="-122"/>
              <a:ea typeface="微软雅黑" panose="020B0503020204020204" pitchFamily="34" charset="-122"/>
            </a:endParaRPr>
          </a:p>
        </p:txBody>
      </p:sp>
      <p:sp>
        <p:nvSpPr>
          <p:cNvPr id="69" name="矩形 68"/>
          <p:cNvSpPr>
            <a:spLocks noChangeArrowheads="1"/>
          </p:cNvSpPr>
          <p:nvPr/>
        </p:nvSpPr>
        <p:spPr bwMode="auto">
          <a:xfrm>
            <a:off x="1396839" y="1268760"/>
            <a:ext cx="169863" cy="5208587"/>
          </a:xfrm>
          <a:prstGeom prst="rect">
            <a:avLst/>
          </a:prstGeom>
          <a:gradFill rotWithShape="0">
            <a:gsLst>
              <a:gs pos="0">
                <a:srgbClr val="A7A7A7"/>
              </a:gs>
              <a:gs pos="53999">
                <a:srgbClr val="DBDBDB"/>
              </a:gs>
              <a:gs pos="100000">
                <a:srgbClr val="ABABA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20000"/>
              </a:lnSpc>
              <a:spcBef>
                <a:spcPct val="0"/>
              </a:spcBef>
              <a:buClrTx/>
              <a:buSzTx/>
              <a:buFont typeface="Arial" panose="020B0604020202020204" pitchFamily="34" charset="0"/>
              <a:buNone/>
            </a:pPr>
            <a:endParaRPr lang="en-US" altLang="zh-CN" sz="1400">
              <a:solidFill>
                <a:schemeClr val="bg1"/>
              </a:solidFill>
            </a:endParaRPr>
          </a:p>
        </p:txBody>
      </p:sp>
      <p:sp>
        <p:nvSpPr>
          <p:cNvPr id="70" name="圆角矩形 11"/>
          <p:cNvSpPr>
            <a:spLocks/>
          </p:cNvSpPr>
          <p:nvPr/>
        </p:nvSpPr>
        <p:spPr bwMode="auto">
          <a:xfrm flipH="1">
            <a:off x="7626351" y="1042989"/>
            <a:ext cx="465137" cy="114300"/>
          </a:xfrm>
          <a:custGeom>
            <a:avLst/>
            <a:gdLst>
              <a:gd name="T0" fmla="*/ 87048 w 711052"/>
              <a:gd name="T1" fmla="*/ 0 h 174096"/>
              <a:gd name="T2" fmla="*/ 711052 w 711052"/>
              <a:gd name="T3" fmla="*/ 0 h 174096"/>
              <a:gd name="T4" fmla="*/ 711052 w 711052"/>
              <a:gd name="T5" fmla="*/ 174096 h 174096"/>
              <a:gd name="T6" fmla="*/ 87048 w 711052"/>
              <a:gd name="T7" fmla="*/ 174096 h 174096"/>
              <a:gd name="T8" fmla="*/ 0 w 711052"/>
              <a:gd name="T9" fmla="*/ 87048 h 174096"/>
              <a:gd name="T10" fmla="*/ 87048 w 711052"/>
              <a:gd name="T11" fmla="*/ 0 h 174096"/>
            </a:gdLst>
            <a:ahLst/>
            <a:cxnLst>
              <a:cxn ang="0">
                <a:pos x="T0" y="T1"/>
              </a:cxn>
              <a:cxn ang="0">
                <a:pos x="T2" y="T3"/>
              </a:cxn>
              <a:cxn ang="0">
                <a:pos x="T4" y="T5"/>
              </a:cxn>
              <a:cxn ang="0">
                <a:pos x="T6" y="T7"/>
              </a:cxn>
              <a:cxn ang="0">
                <a:pos x="T8" y="T9"/>
              </a:cxn>
              <a:cxn ang="0">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71" name="矩形 70"/>
          <p:cNvSpPr>
            <a:spLocks noChangeArrowheads="1"/>
          </p:cNvSpPr>
          <p:nvPr/>
        </p:nvSpPr>
        <p:spPr bwMode="auto">
          <a:xfrm>
            <a:off x="7885113" y="6351"/>
            <a:ext cx="168275" cy="1428750"/>
          </a:xfrm>
          <a:prstGeom prst="rect">
            <a:avLst/>
          </a:prstGeom>
          <a:gradFill rotWithShape="0">
            <a:gsLst>
              <a:gs pos="0">
                <a:srgbClr val="A7A7A7"/>
              </a:gs>
              <a:gs pos="53999">
                <a:srgbClr val="DBDBDB"/>
              </a:gs>
              <a:gs pos="100000">
                <a:srgbClr val="ABABA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20000"/>
              </a:lnSpc>
              <a:spcBef>
                <a:spcPct val="0"/>
              </a:spcBef>
              <a:buClrTx/>
              <a:buSzTx/>
              <a:buFont typeface="Arial" panose="020B0604020202020204" pitchFamily="34" charset="0"/>
              <a:buNone/>
            </a:pPr>
            <a:endParaRPr lang="en-US" altLang="zh-CN" sz="1400">
              <a:solidFill>
                <a:schemeClr val="bg1"/>
              </a:solidFill>
            </a:endParaRPr>
          </a:p>
        </p:txBody>
      </p:sp>
      <p:sp>
        <p:nvSpPr>
          <p:cNvPr id="72" name="任意多边形 71"/>
          <p:cNvSpPr>
            <a:spLocks noChangeArrowheads="1"/>
          </p:cNvSpPr>
          <p:nvPr/>
        </p:nvSpPr>
        <p:spPr bwMode="auto">
          <a:xfrm flipH="1">
            <a:off x="4121151" y="352426"/>
            <a:ext cx="3970337" cy="747713"/>
          </a:xfrm>
          <a:custGeom>
            <a:avLst/>
            <a:gdLst>
              <a:gd name="T0" fmla="*/ 3616636 w 3970185"/>
              <a:gd name="T1" fmla="*/ 0 h 708025"/>
              <a:gd name="T2" fmla="*/ 2839419 w 3970185"/>
              <a:gd name="T3" fmla="*/ 0 h 708025"/>
              <a:gd name="T4" fmla="*/ 2695834 w 3970185"/>
              <a:gd name="T5" fmla="*/ 0 h 708025"/>
              <a:gd name="T6" fmla="*/ 0 w 3970185"/>
              <a:gd name="T7" fmla="*/ 0 h 708025"/>
              <a:gd name="T8" fmla="*/ 0 w 3970185"/>
              <a:gd name="T9" fmla="*/ 880631 h 708025"/>
              <a:gd name="T10" fmla="*/ 2695834 w 3970185"/>
              <a:gd name="T11" fmla="*/ 880631 h 708025"/>
              <a:gd name="T12" fmla="*/ 2839419 w 3970185"/>
              <a:gd name="T13" fmla="*/ 880631 h 708025"/>
              <a:gd name="T14" fmla="*/ 3616636 w 3970185"/>
              <a:gd name="T15" fmla="*/ 880631 h 708025"/>
              <a:gd name="T16" fmla="*/ 3970793 w 3970185"/>
              <a:gd name="T17" fmla="*/ 440316 h 708025"/>
              <a:gd name="T18" fmla="*/ 3616636 w 3970185"/>
              <a:gd name="T19" fmla="*/ 0 h 7080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70185"/>
              <a:gd name="T31" fmla="*/ 0 h 708025"/>
              <a:gd name="T32" fmla="*/ 3970185 w 3970185"/>
              <a:gd name="T33" fmla="*/ 708025 h 7080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70185" h="708025">
                <a:moveTo>
                  <a:pt x="3616084" y="0"/>
                </a:moveTo>
                <a:lnTo>
                  <a:pt x="2838983" y="0"/>
                </a:lnTo>
                <a:lnTo>
                  <a:pt x="2695422" y="0"/>
                </a:lnTo>
                <a:lnTo>
                  <a:pt x="0" y="0"/>
                </a:lnTo>
                <a:lnTo>
                  <a:pt x="0" y="708025"/>
                </a:lnTo>
                <a:lnTo>
                  <a:pt x="2695422" y="708025"/>
                </a:lnTo>
                <a:lnTo>
                  <a:pt x="2838983" y="708025"/>
                </a:lnTo>
                <a:lnTo>
                  <a:pt x="3616084" y="708025"/>
                </a:lnTo>
                <a:cubicBezTo>
                  <a:pt x="3811649" y="708025"/>
                  <a:pt x="3970185" y="549528"/>
                  <a:pt x="3970185" y="354013"/>
                </a:cubicBezTo>
                <a:cubicBezTo>
                  <a:pt x="3970185" y="158497"/>
                  <a:pt x="3811649" y="0"/>
                  <a:pt x="3616084" y="0"/>
                </a:cubicBezTo>
                <a:close/>
              </a:path>
            </a:pathLst>
          </a:custGeom>
          <a:solidFill>
            <a:srgbClr val="4F81BD"/>
          </a:solidFill>
          <a:ln>
            <a:noFill/>
          </a:ln>
          <a:effectLst>
            <a:outerShdw dist="25401" dir="2700000" algn="ctr" rotWithShape="0">
              <a:srgbClr val="000000">
                <a:alpha val="6999"/>
              </a:srgbClr>
            </a:outerShdw>
          </a:effectLst>
          <a:extLst/>
        </p:spPr>
        <p:txBody>
          <a:bodyPr lIns="68580" tIns="34290" rIns="68580" bIns="3429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00000"/>
              </a:lnSpc>
              <a:spcBef>
                <a:spcPct val="0"/>
              </a:spcBef>
              <a:buClrTx/>
              <a:buSzTx/>
              <a:buFont typeface="Arial" panose="020B0604020202020204" pitchFamily="34" charset="0"/>
              <a:buNone/>
            </a:pPr>
            <a:r>
              <a:rPr lang="en-US" altLang="zh-CN" sz="3200" dirty="0">
                <a:solidFill>
                  <a:srgbClr val="FFFFFF"/>
                </a:solidFill>
                <a:latin typeface="微软雅黑" panose="020B0503020204020204" pitchFamily="34" charset="-122"/>
                <a:ea typeface="微软雅黑" panose="020B0503020204020204" pitchFamily="34" charset="-122"/>
              </a:rPr>
              <a:t>目 录 </a:t>
            </a:r>
            <a:r>
              <a:rPr lang="en-US" altLang="zh-CN" sz="3200" dirty="0">
                <a:solidFill>
                  <a:schemeClr val="bg1"/>
                </a:solidFill>
                <a:ea typeface="宋体" panose="02010600030101010101" pitchFamily="2" charset="-122"/>
              </a:rPr>
              <a:t>/ </a:t>
            </a:r>
            <a:r>
              <a:rPr lang="en-US" altLang="zh-CN" sz="3200" dirty="0">
                <a:solidFill>
                  <a:schemeClr val="bg1"/>
                </a:solidFill>
                <a:latin typeface="Baskerville Old Face" panose="02020602080505020303" pitchFamily="18" charset="0"/>
                <a:ea typeface="宋体" panose="02010600030101010101" pitchFamily="2" charset="-122"/>
              </a:rPr>
              <a:t>contents</a:t>
            </a:r>
          </a:p>
        </p:txBody>
      </p:sp>
      <p:sp>
        <p:nvSpPr>
          <p:cNvPr id="32" name="灯片编号占位符 1"/>
          <p:cNvSpPr txBox="1">
            <a:spLocks/>
          </p:cNvSpPr>
          <p:nvPr/>
        </p:nvSpPr>
        <p:spPr>
          <a:xfrm>
            <a:off x="8456613" y="6237312"/>
            <a:ext cx="291851"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1400" dirty="0">
                <a:solidFill>
                  <a:schemeClr val="accent1">
                    <a:lumMod val="75000"/>
                  </a:schemeClr>
                </a:solidFill>
              </a:rPr>
              <a:t>2</a:t>
            </a:r>
            <a:endParaRPr lang="zh-CN" altLang="en-US" sz="1400" dirty="0">
              <a:solidFill>
                <a:schemeClr val="accent1">
                  <a:lumMod val="75000"/>
                </a:schemeClr>
              </a:solidFill>
            </a:endParaRPr>
          </a:p>
        </p:txBody>
      </p:sp>
      <p:sp>
        <p:nvSpPr>
          <p:cNvPr id="33" name="圆角矩形 11"/>
          <p:cNvSpPr>
            <a:spLocks/>
          </p:cNvSpPr>
          <p:nvPr/>
        </p:nvSpPr>
        <p:spPr bwMode="auto">
          <a:xfrm>
            <a:off x="1547664" y="3554536"/>
            <a:ext cx="368300" cy="90488"/>
          </a:xfrm>
          <a:custGeom>
            <a:avLst/>
            <a:gdLst>
              <a:gd name="T0" fmla="*/ 87048 w 711052"/>
              <a:gd name="T1" fmla="*/ 0 h 174096"/>
              <a:gd name="T2" fmla="*/ 711052 w 711052"/>
              <a:gd name="T3" fmla="*/ 0 h 174096"/>
              <a:gd name="T4" fmla="*/ 711052 w 711052"/>
              <a:gd name="T5" fmla="*/ 174096 h 174096"/>
              <a:gd name="T6" fmla="*/ 87048 w 711052"/>
              <a:gd name="T7" fmla="*/ 174096 h 174096"/>
              <a:gd name="T8" fmla="*/ 0 w 711052"/>
              <a:gd name="T9" fmla="*/ 87048 h 174096"/>
              <a:gd name="T10" fmla="*/ 87048 w 711052"/>
              <a:gd name="T11" fmla="*/ 0 h 174096"/>
            </a:gdLst>
            <a:ahLst/>
            <a:cxnLst>
              <a:cxn ang="0">
                <a:pos x="T0" y="T1"/>
              </a:cxn>
              <a:cxn ang="0">
                <a:pos x="T2" y="T3"/>
              </a:cxn>
              <a:cxn ang="0">
                <a:pos x="T4" y="T5"/>
              </a:cxn>
              <a:cxn ang="0">
                <a:pos x="T6" y="T7"/>
              </a:cxn>
              <a:cxn ang="0">
                <a:pos x="T8" y="T9"/>
              </a:cxn>
              <a:cxn ang="0">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4" name="圆角矩形 4"/>
          <p:cNvSpPr>
            <a:spLocks/>
          </p:cNvSpPr>
          <p:nvPr/>
        </p:nvSpPr>
        <p:spPr bwMode="auto">
          <a:xfrm>
            <a:off x="1547664" y="3084636"/>
            <a:ext cx="1009650" cy="560388"/>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4F81BD"/>
          </a:solidFill>
          <a:ln>
            <a:noFill/>
          </a:ln>
          <a:effectLst>
            <a:outerShdw dist="25401" dir="2700000" algn="ctr" rotWithShape="0">
              <a:srgbClr val="000000">
                <a:alpha val="6999"/>
              </a:srgbClr>
            </a:outerShdw>
          </a:effectLst>
          <a:extLst/>
        </p:spPr>
        <p:txBody>
          <a:bodyPr lIns="68580" tIns="34290" rIns="68580" bIns="34290" anchor="ctr"/>
          <a:lstStyle/>
          <a:p>
            <a:pPr>
              <a:buFont typeface="Arial" panose="020B0604020202020204" pitchFamily="34" charset="0"/>
            </a:pPr>
            <a:endParaRPr lang="zh-CN" altLang="en-US">
              <a:solidFill>
                <a:srgbClr val="4F81BD"/>
              </a:solidFill>
              <a:latin typeface="Arial" panose="020B0604020202020204" pitchFamily="34" charset="0"/>
            </a:endParaRPr>
          </a:p>
        </p:txBody>
      </p:sp>
      <p:grpSp>
        <p:nvGrpSpPr>
          <p:cNvPr id="35" name="椭圆 85"/>
          <p:cNvGrpSpPr>
            <a:grpSpLocks/>
          </p:cNvGrpSpPr>
          <p:nvPr/>
        </p:nvGrpSpPr>
        <p:grpSpPr bwMode="auto">
          <a:xfrm>
            <a:off x="2046139" y="3154486"/>
            <a:ext cx="427038" cy="427038"/>
            <a:chOff x="0" y="0"/>
            <a:chExt cx="269" cy="269"/>
          </a:xfrm>
        </p:grpSpPr>
        <p:pic>
          <p:nvPicPr>
            <p:cNvPr id="36" name="椭圆 8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14"/>
            <p:cNvSpPr txBox="1">
              <a:spLocks noChangeArrowheads="1"/>
            </p:cNvSpPr>
            <p:nvPr/>
          </p:nvSpPr>
          <p:spPr bwMode="auto">
            <a:xfrm>
              <a:off x="44" y="43"/>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20000"/>
                </a:lnSpc>
                <a:spcBef>
                  <a:spcPct val="0"/>
                </a:spcBef>
                <a:buClrTx/>
                <a:buSzTx/>
                <a:buFont typeface="Arial" panose="020B0604020202020204" pitchFamily="34" charset="0"/>
                <a:buNone/>
              </a:pPr>
              <a:r>
                <a:rPr lang="en-US" altLang="zh-CN" b="1" dirty="0" smtClean="0">
                  <a:solidFill>
                    <a:srgbClr val="4F81BD"/>
                  </a:solidFill>
                  <a:latin typeface="Segoe UI" panose="020B0502040204020203" pitchFamily="34" charset="0"/>
                </a:rPr>
                <a:t>03</a:t>
              </a:r>
              <a:endParaRPr lang="en-US" altLang="zh-CN" b="1" dirty="0">
                <a:solidFill>
                  <a:srgbClr val="4F81BD"/>
                </a:solidFill>
                <a:latin typeface="Segoe UI" panose="020B0502040204020203" pitchFamily="34" charset="0"/>
              </a:endParaRPr>
            </a:p>
          </p:txBody>
        </p:sp>
      </p:grpSp>
      <p:sp>
        <p:nvSpPr>
          <p:cNvPr id="38" name="TextBox 33"/>
          <p:cNvSpPr txBox="1">
            <a:spLocks noChangeArrowheads="1"/>
          </p:cNvSpPr>
          <p:nvPr/>
        </p:nvSpPr>
        <p:spPr bwMode="auto">
          <a:xfrm>
            <a:off x="2658914" y="3121248"/>
            <a:ext cx="2408237" cy="41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30000"/>
              </a:lnSpc>
              <a:spcBef>
                <a:spcPct val="0"/>
              </a:spcBef>
              <a:buClrTx/>
              <a:buSzTx/>
              <a:buFont typeface="Arial" panose="020B0604020202020204" pitchFamily="34" charset="0"/>
              <a:buNone/>
            </a:pPr>
            <a:r>
              <a:rPr lang="zh-CN" altLang="zh-CN" dirty="0">
                <a:solidFill>
                  <a:srgbClr val="494949"/>
                </a:solidFill>
                <a:latin typeface="微软雅黑" panose="020B0503020204020204" pitchFamily="34" charset="-122"/>
                <a:ea typeface="微软雅黑" panose="020B0503020204020204" pitchFamily="34" charset="-122"/>
                <a:sym typeface="Arial" panose="020B0604020202020204" pitchFamily="34" charset="0"/>
              </a:rPr>
              <a:t>研</a:t>
            </a:r>
            <a:r>
              <a:rPr lang="zh-CN" altLang="zh-CN" dirty="0" smtClean="0">
                <a:solidFill>
                  <a:srgbClr val="494949"/>
                </a:solidFill>
                <a:latin typeface="微软雅黑" panose="020B0503020204020204" pitchFamily="34" charset="-122"/>
                <a:ea typeface="微软雅黑" panose="020B0503020204020204" pitchFamily="34" charset="-122"/>
                <a:sym typeface="Arial" panose="020B0604020202020204" pitchFamily="34" charset="0"/>
              </a:rPr>
              <a:t>究</a:t>
            </a:r>
            <a:r>
              <a:rPr lang="zh-CN" altLang="en-US" dirty="0" smtClean="0">
                <a:solidFill>
                  <a:srgbClr val="494949"/>
                </a:solidFill>
                <a:latin typeface="微软雅黑" panose="020B0503020204020204" pitchFamily="34" charset="-122"/>
                <a:ea typeface="微软雅黑" panose="020B0503020204020204" pitchFamily="34" charset="-122"/>
                <a:sym typeface="Arial" panose="020B0604020202020204" pitchFamily="34" charset="0"/>
              </a:rPr>
              <a:t>结果</a:t>
            </a:r>
            <a:endParaRPr lang="zh-CN" altLang="zh-CN" dirty="0">
              <a:solidFill>
                <a:srgbClr val="494949"/>
              </a:solidFill>
              <a:latin typeface="微软雅黑" panose="020B0503020204020204" pitchFamily="34" charset="-122"/>
              <a:ea typeface="微软雅黑" panose="020B0503020204020204" pitchFamily="34" charset="-122"/>
            </a:endParaRPr>
          </a:p>
        </p:txBody>
      </p:sp>
      <p:sp>
        <p:nvSpPr>
          <p:cNvPr id="40" name="圆角矩形 11"/>
          <p:cNvSpPr>
            <a:spLocks/>
          </p:cNvSpPr>
          <p:nvPr/>
        </p:nvSpPr>
        <p:spPr bwMode="auto">
          <a:xfrm>
            <a:off x="1547664" y="4418632"/>
            <a:ext cx="368300" cy="90488"/>
          </a:xfrm>
          <a:custGeom>
            <a:avLst/>
            <a:gdLst>
              <a:gd name="T0" fmla="*/ 87048 w 711052"/>
              <a:gd name="T1" fmla="*/ 0 h 174096"/>
              <a:gd name="T2" fmla="*/ 711052 w 711052"/>
              <a:gd name="T3" fmla="*/ 0 h 174096"/>
              <a:gd name="T4" fmla="*/ 711052 w 711052"/>
              <a:gd name="T5" fmla="*/ 174096 h 174096"/>
              <a:gd name="T6" fmla="*/ 87048 w 711052"/>
              <a:gd name="T7" fmla="*/ 174096 h 174096"/>
              <a:gd name="T8" fmla="*/ 0 w 711052"/>
              <a:gd name="T9" fmla="*/ 87048 h 174096"/>
              <a:gd name="T10" fmla="*/ 87048 w 711052"/>
              <a:gd name="T11" fmla="*/ 0 h 174096"/>
            </a:gdLst>
            <a:ahLst/>
            <a:cxnLst>
              <a:cxn ang="0">
                <a:pos x="T0" y="T1"/>
              </a:cxn>
              <a:cxn ang="0">
                <a:pos x="T2" y="T3"/>
              </a:cxn>
              <a:cxn ang="0">
                <a:pos x="T4" y="T5"/>
              </a:cxn>
              <a:cxn ang="0">
                <a:pos x="T6" y="T7"/>
              </a:cxn>
              <a:cxn ang="0">
                <a:pos x="T8" y="T9"/>
              </a:cxn>
              <a:cxn ang="0">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41" name="圆角矩形 4"/>
          <p:cNvSpPr>
            <a:spLocks/>
          </p:cNvSpPr>
          <p:nvPr/>
        </p:nvSpPr>
        <p:spPr bwMode="auto">
          <a:xfrm>
            <a:off x="1547664" y="3948732"/>
            <a:ext cx="1009650" cy="560388"/>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4F81BD"/>
          </a:solidFill>
          <a:ln>
            <a:noFill/>
          </a:ln>
          <a:effectLst>
            <a:outerShdw dist="25401" dir="2700000" algn="ctr" rotWithShape="0">
              <a:srgbClr val="000000">
                <a:alpha val="6999"/>
              </a:srgbClr>
            </a:outerShdw>
          </a:effectLst>
          <a:extLst/>
        </p:spPr>
        <p:txBody>
          <a:bodyPr lIns="68580" tIns="34290" rIns="68580" bIns="34290" anchor="ctr"/>
          <a:lstStyle/>
          <a:p>
            <a:pPr>
              <a:buFont typeface="Arial" panose="020B0604020202020204" pitchFamily="34" charset="0"/>
            </a:pPr>
            <a:endParaRPr lang="zh-CN" altLang="en-US">
              <a:solidFill>
                <a:srgbClr val="4F81BD"/>
              </a:solidFill>
              <a:latin typeface="Arial" panose="020B0604020202020204" pitchFamily="34" charset="0"/>
            </a:endParaRPr>
          </a:p>
        </p:txBody>
      </p:sp>
      <p:grpSp>
        <p:nvGrpSpPr>
          <p:cNvPr id="47" name="椭圆 85"/>
          <p:cNvGrpSpPr>
            <a:grpSpLocks/>
          </p:cNvGrpSpPr>
          <p:nvPr/>
        </p:nvGrpSpPr>
        <p:grpSpPr bwMode="auto">
          <a:xfrm>
            <a:off x="2046139" y="4018582"/>
            <a:ext cx="427038" cy="427038"/>
            <a:chOff x="0" y="0"/>
            <a:chExt cx="269" cy="269"/>
          </a:xfrm>
        </p:grpSpPr>
        <p:pic>
          <p:nvPicPr>
            <p:cNvPr id="59" name="椭圆 8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Text Box 14"/>
            <p:cNvSpPr txBox="1">
              <a:spLocks noChangeArrowheads="1"/>
            </p:cNvSpPr>
            <p:nvPr/>
          </p:nvSpPr>
          <p:spPr bwMode="auto">
            <a:xfrm>
              <a:off x="44" y="43"/>
              <a:ext cx="1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20000"/>
                </a:lnSpc>
                <a:spcBef>
                  <a:spcPct val="0"/>
                </a:spcBef>
                <a:buClrTx/>
                <a:buSzTx/>
                <a:buFont typeface="Arial" panose="020B0604020202020204" pitchFamily="34" charset="0"/>
                <a:buNone/>
              </a:pPr>
              <a:r>
                <a:rPr lang="en-US" altLang="zh-CN" b="1" dirty="0" smtClean="0">
                  <a:solidFill>
                    <a:srgbClr val="4F81BD"/>
                  </a:solidFill>
                  <a:latin typeface="Segoe UI" panose="020B0502040204020203" pitchFamily="34" charset="0"/>
                </a:rPr>
                <a:t>04</a:t>
              </a:r>
              <a:endParaRPr lang="en-US" altLang="zh-CN" b="1" dirty="0">
                <a:solidFill>
                  <a:srgbClr val="4F81BD"/>
                </a:solidFill>
                <a:latin typeface="Segoe UI" panose="020B0502040204020203" pitchFamily="34" charset="0"/>
              </a:endParaRPr>
            </a:p>
          </p:txBody>
        </p:sp>
      </p:grpSp>
      <p:sp>
        <p:nvSpPr>
          <p:cNvPr id="73" name="TextBox 33"/>
          <p:cNvSpPr txBox="1">
            <a:spLocks noChangeArrowheads="1"/>
          </p:cNvSpPr>
          <p:nvPr/>
        </p:nvSpPr>
        <p:spPr bwMode="auto">
          <a:xfrm>
            <a:off x="2658914" y="3985344"/>
            <a:ext cx="2408237"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30000"/>
              </a:lnSpc>
              <a:spcBef>
                <a:spcPct val="0"/>
              </a:spcBef>
              <a:buClrTx/>
              <a:buSzTx/>
              <a:buFont typeface="Arial" panose="020B0604020202020204" pitchFamily="34" charset="0"/>
              <a:buNone/>
            </a:pPr>
            <a:r>
              <a:rPr lang="zh-CN" altLang="en-US" dirty="0" smtClean="0">
                <a:solidFill>
                  <a:srgbClr val="494949"/>
                </a:solidFill>
                <a:latin typeface="微软雅黑" panose="020B0503020204020204" pitchFamily="34" charset="-122"/>
                <a:ea typeface="微软雅黑" panose="020B0503020204020204" pitchFamily="34" charset="-122"/>
              </a:rPr>
              <a:t>原型系统实现</a:t>
            </a:r>
            <a:endParaRPr lang="zh-CN" altLang="zh-CN" dirty="0">
              <a:solidFill>
                <a:srgbClr val="49494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811893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3"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a:t>
            </a:r>
            <a:r>
              <a:rPr lang="zh-CN" altLang="en-US" dirty="0">
                <a:solidFill>
                  <a:srgbClr val="4F81BD"/>
                </a:solidFill>
                <a:ea typeface="黑体" pitchFamily="49" charset="-122"/>
              </a:rPr>
              <a:t>结果</a:t>
            </a:r>
            <a:r>
              <a:rPr lang="zh-CN" altLang="en-US" dirty="0" smtClean="0">
                <a:solidFill>
                  <a:srgbClr val="4F81BD"/>
                </a:solidFill>
                <a:ea typeface="黑体" pitchFamily="49" charset="-122"/>
              </a:rPr>
              <a:t>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影响因素分析</a:t>
            </a:r>
            <a:endParaRPr lang="zh-CN" altLang="en-US" dirty="0">
              <a:solidFill>
                <a:srgbClr val="4F81BD"/>
              </a:solidFill>
              <a:ea typeface="黑体" pitchFamily="49" charset="-122"/>
            </a:endParaRPr>
          </a:p>
        </p:txBody>
      </p: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文本框 18"/>
          <p:cNvSpPr txBox="1"/>
          <p:nvPr/>
        </p:nvSpPr>
        <p:spPr>
          <a:xfrm>
            <a:off x="7092280" y="3044567"/>
            <a:ext cx="1567362" cy="2400657"/>
          </a:xfrm>
          <a:prstGeom prst="rect">
            <a:avLst/>
          </a:prstGeom>
          <a:noFill/>
        </p:spPr>
        <p:txBody>
          <a:bodyPr wrap="square" rtlCol="0">
            <a:spAutoFit/>
          </a:bodyPr>
          <a:lstStyle/>
          <a:p>
            <a:pPr>
              <a:lnSpc>
                <a:spcPct val="150000"/>
              </a:lnSpc>
            </a:pPr>
            <a:r>
              <a:rPr lang="zh-CN" altLang="en-US" sz="2000" dirty="0" smtClean="0">
                <a:solidFill>
                  <a:srgbClr val="C00000"/>
                </a:solidFill>
                <a:latin typeface="微软雅黑" panose="020B0503020204020204" pitchFamily="34" charset="-122"/>
                <a:ea typeface="微软雅黑" panose="020B0503020204020204" pitchFamily="34" charset="-122"/>
              </a:rPr>
              <a:t>随机森林</a:t>
            </a:r>
            <a:r>
              <a:rPr lang="zh-CN" altLang="en-US" sz="2000" dirty="0" smtClean="0">
                <a:latin typeface="微软雅黑" panose="020B0503020204020204" pitchFamily="34" charset="-122"/>
                <a:ea typeface="微软雅黑" panose="020B0503020204020204" pitchFamily="34" charset="-122"/>
              </a:rPr>
              <a:t>性能最稳定；</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rgbClr val="C00000"/>
                </a:solidFill>
                <a:latin typeface="微软雅黑" panose="020B0503020204020204" pitchFamily="34" charset="-122"/>
                <a:ea typeface="微软雅黑" panose="020B0503020204020204" pitchFamily="34" charset="-122"/>
              </a:rPr>
              <a:t>融合特征</a:t>
            </a:r>
            <a:r>
              <a:rPr lang="zh-CN" altLang="en-US" sz="2000" dirty="0" smtClean="0">
                <a:latin typeface="微软雅黑" panose="020B0503020204020204" pitchFamily="34" charset="-122"/>
                <a:ea typeface="微软雅黑" panose="020B0503020204020204" pitchFamily="34" charset="-122"/>
              </a:rPr>
              <a:t>性能最稳定</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83568" y="2849146"/>
            <a:ext cx="400110" cy="1185516"/>
          </a:xfrm>
          <a:prstGeom prst="rect">
            <a:avLst/>
          </a:prstGeom>
          <a:noFill/>
        </p:spPr>
        <p:txBody>
          <a:bodyPr vert="eaVert" wrap="square" rtlCol="0">
            <a:spAutoFit/>
          </a:bodyPr>
          <a:lstStyle/>
          <a:p>
            <a:r>
              <a:rPr lang="zh-CN" altLang="en-US" sz="1400" dirty="0" smtClean="0">
                <a:latin typeface="微软雅黑" panose="020B0503020204020204" pitchFamily="34" charset="-122"/>
                <a:ea typeface="微软雅黑" panose="020B0503020204020204" pitchFamily="34" charset="-122"/>
              </a:rPr>
              <a:t>帧时间间隔</a:t>
            </a:r>
            <a:endParaRPr lang="zh-CN" altLang="en-US" sz="14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683568" y="5153402"/>
            <a:ext cx="400110" cy="1185516"/>
          </a:xfrm>
          <a:prstGeom prst="rect">
            <a:avLst/>
          </a:prstGeom>
          <a:noFill/>
        </p:spPr>
        <p:txBody>
          <a:bodyPr vert="eaVert" wrap="square" rtlCol="0">
            <a:spAutoFit/>
          </a:bodyPr>
          <a:lstStyle/>
          <a:p>
            <a:r>
              <a:rPr lang="zh-CN" altLang="en-US" sz="1400" dirty="0" smtClean="0">
                <a:latin typeface="微软雅黑" panose="020B0503020204020204" pitchFamily="34" charset="-122"/>
                <a:ea typeface="微软雅黑" panose="020B0503020204020204" pitchFamily="34" charset="-122"/>
              </a:rPr>
              <a:t>传输速率</a:t>
            </a:r>
            <a:endParaRPr lang="zh-CN" altLang="en-US" sz="140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3931383" y="5085184"/>
            <a:ext cx="400110" cy="1185516"/>
          </a:xfrm>
          <a:prstGeom prst="rect">
            <a:avLst/>
          </a:prstGeom>
          <a:noFill/>
        </p:spPr>
        <p:txBody>
          <a:bodyPr vert="eaVert" wrap="square" rtlCol="0">
            <a:spAutoFit/>
          </a:bodyPr>
          <a:lstStyle/>
          <a:p>
            <a:r>
              <a:rPr lang="zh-CN" altLang="en-US" sz="1400" dirty="0" smtClean="0">
                <a:latin typeface="微软雅黑" panose="020B0503020204020204" pitchFamily="34" charset="-122"/>
                <a:ea typeface="微软雅黑" panose="020B0503020204020204" pitchFamily="34" charset="-122"/>
              </a:rPr>
              <a:t>融合特征</a:t>
            </a:r>
            <a:endParaRPr lang="zh-CN" altLang="en-US" sz="14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3938207" y="2852936"/>
            <a:ext cx="400110" cy="1185516"/>
          </a:xfrm>
          <a:prstGeom prst="rect">
            <a:avLst/>
          </a:prstGeom>
          <a:noFill/>
        </p:spPr>
        <p:txBody>
          <a:bodyPr vert="eaVert" wrap="square" rtlCol="0">
            <a:spAutoFit/>
          </a:bodyPr>
          <a:lstStyle/>
          <a:p>
            <a:r>
              <a:rPr lang="zh-CN" altLang="en-US" sz="1400" dirty="0" smtClean="0">
                <a:latin typeface="微软雅黑" panose="020B0503020204020204" pitchFamily="34" charset="-122"/>
                <a:ea typeface="微软雅黑" panose="020B0503020204020204" pitchFamily="34" charset="-122"/>
              </a:rPr>
              <a:t>帧大小</a:t>
            </a:r>
            <a:endParaRPr lang="zh-CN" altLang="en-US" sz="14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2123728" y="1619798"/>
            <a:ext cx="4466308" cy="400110"/>
          </a:xfrm>
          <a:prstGeom prst="rect">
            <a:avLst/>
          </a:prstGeom>
          <a:noFill/>
        </p:spPr>
        <p:txBody>
          <a:bodyPr wrap="square" rtlCol="0">
            <a:spAutoFit/>
          </a:bodyPr>
          <a:lstStyle/>
          <a:p>
            <a:r>
              <a:rPr lang="zh-CN" altLang="en-US" sz="2000" dirty="0" smtClean="0">
                <a:solidFill>
                  <a:srgbClr val="C00000"/>
                </a:solidFill>
                <a:latin typeface="微软雅黑" panose="020B0503020204020204" pitchFamily="34" charset="-122"/>
                <a:ea typeface="微软雅黑" panose="020B0503020204020204" pitchFamily="34" charset="-122"/>
              </a:rPr>
              <a:t>分窗大小</a:t>
            </a:r>
            <a:r>
              <a:rPr lang="zh-CN" altLang="en-US" sz="2000" dirty="0" smtClean="0">
                <a:latin typeface="微软雅黑" panose="020B0503020204020204" pitchFamily="34" charset="-122"/>
                <a:ea typeface="微软雅黑" panose="020B0503020204020204" pitchFamily="34" charset="-122"/>
              </a:rPr>
              <a:t>变化对识别结果的影响</a:t>
            </a:r>
            <a:endParaRPr lang="zh-CN" altLang="en-US" sz="2000" dirty="0">
              <a:latin typeface="微软雅黑" panose="020B0503020204020204" pitchFamily="34" charset="-122"/>
              <a:ea typeface="微软雅黑" panose="020B0503020204020204" pitchFamily="34" charset="-122"/>
            </a:endParaRPr>
          </a:p>
        </p:txBody>
      </p:sp>
      <p:sp>
        <p:nvSpPr>
          <p:cNvPr id="17" name="灯片编号占位符 1"/>
          <p:cNvSpPr txBox="1">
            <a:spLocks/>
          </p:cNvSpPr>
          <p:nvPr/>
        </p:nvSpPr>
        <p:spPr>
          <a:xfrm>
            <a:off x="8456613" y="6237312"/>
            <a:ext cx="363859"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fld id="{EC78DCFB-9AAE-4F5D-903C-CAF6EB04F178}" type="slidenum">
              <a:rPr lang="zh-CN" altLang="en-US" sz="1400" smtClean="0">
                <a:solidFill>
                  <a:schemeClr val="accent1">
                    <a:lumMod val="75000"/>
                  </a:schemeClr>
                </a:solidFill>
              </a:rPr>
              <a:pPr/>
              <a:t>20</a:t>
            </a:fld>
            <a:endParaRPr lang="zh-CN" altLang="en-US" sz="1400" dirty="0">
              <a:solidFill>
                <a:schemeClr val="accent1">
                  <a:lumMod val="75000"/>
                </a:schemeClr>
              </a:solidFill>
            </a:endParaRPr>
          </a:p>
        </p:txBody>
      </p:sp>
      <p:pic>
        <p:nvPicPr>
          <p:cNvPr id="6" name="图片 5"/>
          <p:cNvPicPr>
            <a:picLocks noChangeAspect="1"/>
          </p:cNvPicPr>
          <p:nvPr/>
        </p:nvPicPr>
        <p:blipFill rotWithShape="1">
          <a:blip r:embed="rId4" cstate="print">
            <a:extLst>
              <a:ext uri="{28A0092B-C50C-407E-A947-70E740481C1C}">
                <a14:useLocalDpi xmlns:a14="http://schemas.microsoft.com/office/drawing/2010/main" val="0"/>
              </a:ext>
            </a:extLst>
          </a:blip>
          <a:srcRect t="6452" r="6811"/>
          <a:stretch/>
        </p:blipFill>
        <p:spPr>
          <a:xfrm>
            <a:off x="4229648" y="2204128"/>
            <a:ext cx="2808311" cy="2100238"/>
          </a:xfrm>
          <a:prstGeom prst="rect">
            <a:avLst/>
          </a:prstGeom>
        </p:spPr>
      </p:pic>
      <p:pic>
        <p:nvPicPr>
          <p:cNvPr id="8" name="图片 7"/>
          <p:cNvPicPr>
            <a:picLocks noChangeAspect="1"/>
          </p:cNvPicPr>
          <p:nvPr/>
        </p:nvPicPr>
        <p:blipFill rotWithShape="1">
          <a:blip r:embed="rId5" cstate="print">
            <a:extLst>
              <a:ext uri="{28A0092B-C50C-407E-A947-70E740481C1C}">
                <a14:useLocalDpi xmlns:a14="http://schemas.microsoft.com/office/drawing/2010/main" val="0"/>
              </a:ext>
            </a:extLst>
          </a:blip>
          <a:srcRect l="1880" t="6804" r="6171"/>
          <a:stretch/>
        </p:blipFill>
        <p:spPr>
          <a:xfrm>
            <a:off x="1082436" y="2211030"/>
            <a:ext cx="2855772" cy="2156399"/>
          </a:xfrm>
          <a:prstGeom prst="rect">
            <a:avLst/>
          </a:prstGeom>
        </p:spPr>
      </p:pic>
      <p:pic>
        <p:nvPicPr>
          <p:cNvPr id="9" name="图片 8"/>
          <p:cNvPicPr>
            <a:picLocks noChangeAspect="1"/>
          </p:cNvPicPr>
          <p:nvPr/>
        </p:nvPicPr>
        <p:blipFill rotWithShape="1">
          <a:blip r:embed="rId6" cstate="print">
            <a:extLst>
              <a:ext uri="{28A0092B-C50C-407E-A947-70E740481C1C}">
                <a14:useLocalDpi xmlns:a14="http://schemas.microsoft.com/office/drawing/2010/main" val="0"/>
              </a:ext>
            </a:extLst>
          </a:blip>
          <a:srcRect r="4885"/>
          <a:stretch/>
        </p:blipFill>
        <p:spPr>
          <a:xfrm>
            <a:off x="1021963" y="4267950"/>
            <a:ext cx="2973973" cy="2329402"/>
          </a:xfrm>
          <a:prstGeom prst="rect">
            <a:avLst/>
          </a:prstGeom>
        </p:spPr>
      </p:pic>
      <p:pic>
        <p:nvPicPr>
          <p:cNvPr id="10" name="图片 9"/>
          <p:cNvPicPr>
            <a:picLocks noChangeAspect="1"/>
          </p:cNvPicPr>
          <p:nvPr/>
        </p:nvPicPr>
        <p:blipFill rotWithShape="1">
          <a:blip r:embed="rId7" cstate="print">
            <a:extLst>
              <a:ext uri="{28A0092B-C50C-407E-A947-70E740481C1C}">
                <a14:useLocalDpi xmlns:a14="http://schemas.microsoft.com/office/drawing/2010/main" val="0"/>
              </a:ext>
            </a:extLst>
          </a:blip>
          <a:srcRect l="1766" t="7718" r="7672"/>
          <a:stretch/>
        </p:blipFill>
        <p:spPr>
          <a:xfrm>
            <a:off x="4229648" y="4441058"/>
            <a:ext cx="2818829" cy="2139914"/>
          </a:xfrm>
          <a:prstGeom prst="rect">
            <a:avLst/>
          </a:prstGeom>
        </p:spPr>
      </p:pic>
    </p:spTree>
    <p:custDataLst>
      <p:tags r:id="rId1"/>
    </p:custDataLst>
    <p:extLst>
      <p:ext uri="{BB962C8B-B14F-4D97-AF65-F5344CB8AC3E}">
        <p14:creationId xmlns:p14="http://schemas.microsoft.com/office/powerpoint/2010/main" val="3036978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p:bldP spid="20" grpId="0"/>
      <p:bldP spid="21" grpId="0"/>
      <p:bldP spid="22"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
          <p:cNvSpPr txBox="1">
            <a:spLocks noChangeArrowheads="1"/>
          </p:cNvSpPr>
          <p:nvPr/>
        </p:nvSpPr>
        <p:spPr bwMode="auto">
          <a:xfrm>
            <a:off x="758310" y="2444427"/>
            <a:ext cx="16414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20000"/>
              </a:spcBef>
            </a:pPr>
            <a:r>
              <a:rPr lang="en-US" altLang="zh-CN" sz="11500" b="1" dirty="0" smtClean="0">
                <a:solidFill>
                  <a:srgbClr val="4F81BD"/>
                </a:solidFill>
                <a:cs typeface="Arial" panose="020B0604020202020204" pitchFamily="34" charset="0"/>
              </a:rPr>
              <a:t>04</a:t>
            </a:r>
            <a:endParaRPr lang="en-US" altLang="zh-CN" sz="11500" b="1" dirty="0">
              <a:solidFill>
                <a:srgbClr val="4F81BD"/>
              </a:solidFill>
              <a:cs typeface="Arial" panose="020B0604020202020204" pitchFamily="34" charset="0"/>
            </a:endParaRPr>
          </a:p>
        </p:txBody>
      </p:sp>
      <p:sp>
        <p:nvSpPr>
          <p:cNvPr id="37" name="文本框 16"/>
          <p:cNvSpPr txBox="1">
            <a:spLocks noChangeArrowheads="1"/>
          </p:cNvSpPr>
          <p:nvPr/>
        </p:nvSpPr>
        <p:spPr bwMode="auto">
          <a:xfrm>
            <a:off x="2583935" y="3325490"/>
            <a:ext cx="5032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l">
              <a:lnSpc>
                <a:spcPct val="100000"/>
              </a:lnSpc>
              <a:spcBef>
                <a:spcPct val="0"/>
              </a:spcBef>
              <a:buClrTx/>
              <a:buSzTx/>
              <a:buFont typeface="Arial" panose="020B0604020202020204" pitchFamily="34" charset="0"/>
              <a:buNone/>
            </a:pPr>
            <a:r>
              <a:rPr lang="zh-CN" altLang="en-US" sz="3200" b="1" dirty="0" smtClean="0">
                <a:solidFill>
                  <a:srgbClr val="4F81BD"/>
                </a:solidFill>
                <a:latin typeface="微软雅黑" panose="020B0503020204020204" pitchFamily="34" charset="-122"/>
                <a:ea typeface="微软雅黑" panose="020B0503020204020204" pitchFamily="34" charset="-122"/>
              </a:rPr>
              <a:t>原型系统实现</a:t>
            </a:r>
            <a:endParaRPr lang="zh-CN" altLang="zh-CN" sz="3200" b="1" dirty="0">
              <a:solidFill>
                <a:srgbClr val="4F81BD"/>
              </a:solidFill>
              <a:latin typeface="微软雅黑" panose="020B0503020204020204" pitchFamily="34" charset="-122"/>
              <a:ea typeface="微软雅黑" panose="020B0503020204020204" pitchFamily="34" charset="-122"/>
            </a:endParaRPr>
          </a:p>
        </p:txBody>
      </p:sp>
      <p:sp>
        <p:nvSpPr>
          <p:cNvPr id="38" name="文本框 17"/>
          <p:cNvSpPr txBox="1">
            <a:spLocks noChangeArrowheads="1"/>
          </p:cNvSpPr>
          <p:nvPr/>
        </p:nvSpPr>
        <p:spPr bwMode="auto">
          <a:xfrm>
            <a:off x="2583935" y="2752402"/>
            <a:ext cx="16433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l">
              <a:lnSpc>
                <a:spcPct val="100000"/>
              </a:lnSpc>
              <a:spcBef>
                <a:spcPct val="0"/>
              </a:spcBef>
              <a:buClrTx/>
              <a:buSzTx/>
              <a:buFont typeface="Arial" panose="020B0604020202020204" pitchFamily="34" charset="0"/>
              <a:buNone/>
            </a:pPr>
            <a:r>
              <a:rPr lang="en-US" altLang="zh-CN" sz="3200" b="1" i="1" dirty="0" smtClean="0">
                <a:solidFill>
                  <a:srgbClr val="4F81BD"/>
                </a:solidFill>
                <a:ea typeface="Meiryo UI" pitchFamily="2" charset="-128"/>
              </a:rPr>
              <a:t>System</a:t>
            </a:r>
            <a:endParaRPr lang="zh-CN" altLang="zh-CN" sz="3200" b="1" i="1" dirty="0">
              <a:solidFill>
                <a:srgbClr val="4F81BD"/>
              </a:solidFill>
              <a:latin typeface="Arial" panose="020B0604020202020204" pitchFamily="34" charset="0"/>
              <a:ea typeface="Meiryo UI" pitchFamily="2" charset="-128"/>
            </a:endParaRPr>
          </a:p>
        </p:txBody>
      </p:sp>
      <p:sp>
        <p:nvSpPr>
          <p:cNvPr id="39" name="等腰三角形 38"/>
          <p:cNvSpPr>
            <a:spLocks noChangeArrowheads="1"/>
          </p:cNvSpPr>
          <p:nvPr/>
        </p:nvSpPr>
        <p:spPr bwMode="auto">
          <a:xfrm rot="9233090">
            <a:off x="7227372" y="2358702"/>
            <a:ext cx="266700" cy="230188"/>
          </a:xfrm>
          <a:prstGeom prst="triangle">
            <a:avLst>
              <a:gd name="adj" fmla="val 50000"/>
            </a:avLst>
          </a:prstGeom>
          <a:solidFill>
            <a:srgbClr val="D8E8F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2" name="等腰三角形 41"/>
          <p:cNvSpPr>
            <a:spLocks noChangeArrowheads="1"/>
          </p:cNvSpPr>
          <p:nvPr/>
        </p:nvSpPr>
        <p:spPr bwMode="auto">
          <a:xfrm rot="15569575">
            <a:off x="6874947" y="3033390"/>
            <a:ext cx="396875" cy="342900"/>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3" name="等腰三角形 42"/>
          <p:cNvSpPr>
            <a:spLocks noChangeArrowheads="1"/>
          </p:cNvSpPr>
          <p:nvPr/>
        </p:nvSpPr>
        <p:spPr bwMode="auto">
          <a:xfrm rot="21371393">
            <a:off x="6743185" y="1709415"/>
            <a:ext cx="266700" cy="230187"/>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4" name="等腰三角形 43"/>
          <p:cNvSpPr>
            <a:spLocks noChangeArrowheads="1"/>
          </p:cNvSpPr>
          <p:nvPr/>
        </p:nvSpPr>
        <p:spPr bwMode="auto">
          <a:xfrm rot="12912161">
            <a:off x="7784585" y="3392165"/>
            <a:ext cx="944562" cy="815975"/>
          </a:xfrm>
          <a:prstGeom prst="triangle">
            <a:avLst>
              <a:gd name="adj" fmla="val 50000"/>
            </a:avLst>
          </a:prstGeom>
          <a:solidFill>
            <a:srgbClr val="4F81BD"/>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4F81BD"/>
              </a:solidFill>
              <a:latin typeface="Arial" panose="020B0604020202020204" pitchFamily="34" charset="0"/>
            </a:endParaRPr>
          </a:p>
        </p:txBody>
      </p:sp>
      <p:sp>
        <p:nvSpPr>
          <p:cNvPr id="45" name="等腰三角形 44"/>
          <p:cNvSpPr>
            <a:spLocks noChangeArrowheads="1"/>
          </p:cNvSpPr>
          <p:nvPr/>
        </p:nvSpPr>
        <p:spPr bwMode="auto">
          <a:xfrm rot="12912161">
            <a:off x="7652822" y="3331840"/>
            <a:ext cx="1176338" cy="1014412"/>
          </a:xfrm>
          <a:prstGeom prst="triangle">
            <a:avLst>
              <a:gd name="adj" fmla="val 50000"/>
            </a:avLst>
          </a:prstGeom>
          <a:noFill/>
          <a:ln w="12700" cmpd="sng">
            <a:solidFill>
              <a:srgbClr val="3B8DE9"/>
            </a:solidFill>
            <a:miter lim="800000"/>
            <a:headEnd/>
            <a:tailEnd/>
          </a:ln>
          <a:extLst>
            <a:ext uri="{909E8E84-426E-40DD-AFC4-6F175D3DCCD1}">
              <a14:hiddenFill xmlns:a14="http://schemas.microsoft.com/office/drawing/2010/main">
                <a:solidFill>
                  <a:srgbClr val="FFFFFF"/>
                </a:solidFill>
              </a14:hiddenFill>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6" name="椭圆 45"/>
          <p:cNvSpPr>
            <a:spLocks noChangeArrowheads="1"/>
          </p:cNvSpPr>
          <p:nvPr/>
        </p:nvSpPr>
        <p:spPr bwMode="auto">
          <a:xfrm rot="9110320">
            <a:off x="8973622" y="3696965"/>
            <a:ext cx="114300" cy="115887"/>
          </a:xfrm>
          <a:prstGeom prst="ellipse">
            <a:avLst/>
          </a:prstGeom>
          <a:solidFill>
            <a:srgbClr val="4F81BD"/>
          </a:solidFill>
          <a:ln>
            <a:noFill/>
          </a:ln>
          <a:extLst/>
        </p:spPr>
        <p:txBody>
          <a:bodyPr anchor="ctr"/>
          <a:lstStyle/>
          <a:p>
            <a:pPr algn="ctr">
              <a:buFont typeface="Arial" panose="020B0604020202020204" pitchFamily="34" charset="0"/>
              <a:buNone/>
            </a:pPr>
            <a:endParaRPr lang="zh-CN" altLang="zh-CN">
              <a:solidFill>
                <a:srgbClr val="FFFFFF"/>
              </a:solidFill>
              <a:latin typeface="Arial" panose="020B0604020202020204" pitchFamily="34" charset="0"/>
            </a:endParaRPr>
          </a:p>
        </p:txBody>
      </p:sp>
      <p:sp>
        <p:nvSpPr>
          <p:cNvPr id="48" name="椭圆 47"/>
          <p:cNvSpPr>
            <a:spLocks noChangeArrowheads="1"/>
          </p:cNvSpPr>
          <p:nvPr/>
        </p:nvSpPr>
        <p:spPr bwMode="auto">
          <a:xfrm rot="9110320">
            <a:off x="7884597" y="4200202"/>
            <a:ext cx="115888" cy="115888"/>
          </a:xfrm>
          <a:prstGeom prst="ellipse">
            <a:avLst/>
          </a:prstGeom>
          <a:solidFill>
            <a:srgbClr val="4F81BD"/>
          </a:solidFill>
          <a:ln>
            <a:noFill/>
          </a:ln>
          <a:extLst/>
        </p:spPr>
        <p:txBody>
          <a:bodyPr anchor="ctr"/>
          <a:lstStyle/>
          <a:p>
            <a:pPr algn="ctr">
              <a:buFont typeface="Arial" panose="020B0604020202020204" pitchFamily="34" charset="0"/>
              <a:buNone/>
            </a:pPr>
            <a:endParaRPr lang="zh-CN" altLang="zh-CN">
              <a:solidFill>
                <a:srgbClr val="FFFFFF"/>
              </a:solidFill>
              <a:latin typeface="Arial" panose="020B0604020202020204" pitchFamily="34" charset="0"/>
            </a:endParaRPr>
          </a:p>
        </p:txBody>
      </p:sp>
      <p:sp>
        <p:nvSpPr>
          <p:cNvPr id="49" name="椭圆 48"/>
          <p:cNvSpPr>
            <a:spLocks noChangeArrowheads="1"/>
          </p:cNvSpPr>
          <p:nvPr/>
        </p:nvSpPr>
        <p:spPr bwMode="auto">
          <a:xfrm rot="9110320">
            <a:off x="8002072" y="3036565"/>
            <a:ext cx="114300" cy="115887"/>
          </a:xfrm>
          <a:prstGeom prst="ellipse">
            <a:avLst/>
          </a:prstGeom>
          <a:solidFill>
            <a:srgbClr val="4F81BD"/>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0" name="等腰三角形 49"/>
          <p:cNvSpPr>
            <a:spLocks noChangeArrowheads="1"/>
          </p:cNvSpPr>
          <p:nvPr/>
        </p:nvSpPr>
        <p:spPr bwMode="auto">
          <a:xfrm rot="18210216">
            <a:off x="7305954" y="2142008"/>
            <a:ext cx="127000" cy="109537"/>
          </a:xfrm>
          <a:prstGeom prst="triangle">
            <a:avLst>
              <a:gd name="adj" fmla="val 50000"/>
            </a:avLst>
          </a:prstGeom>
          <a:solidFill>
            <a:srgbClr val="D8E8F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51" name="等腰三角形 50"/>
          <p:cNvSpPr>
            <a:spLocks noChangeArrowheads="1"/>
          </p:cNvSpPr>
          <p:nvPr/>
        </p:nvSpPr>
        <p:spPr bwMode="auto">
          <a:xfrm rot="8748521">
            <a:off x="6692385" y="2219002"/>
            <a:ext cx="128587" cy="109538"/>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cxnSp>
        <p:nvCxnSpPr>
          <p:cNvPr id="52" name="Straight Connector 13"/>
          <p:cNvCxnSpPr>
            <a:cxnSpLocks noChangeShapeType="1"/>
          </p:cNvCxnSpPr>
          <p:nvPr/>
        </p:nvCxnSpPr>
        <p:spPr bwMode="auto">
          <a:xfrm flipH="1">
            <a:off x="20122" y="4014465"/>
            <a:ext cx="6732588" cy="0"/>
          </a:xfrm>
          <a:prstGeom prst="line">
            <a:avLst/>
          </a:prstGeom>
          <a:noFill/>
          <a:ln w="19050" cap="sq" cmpd="sng">
            <a:solidFill>
              <a:srgbClr val="4F81BD"/>
            </a:solidFill>
            <a:round/>
            <a:headEnd type="oval"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8804520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3"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原型系统</a:t>
            </a:r>
            <a:endParaRPr lang="zh-CN" altLang="en-US" dirty="0">
              <a:solidFill>
                <a:srgbClr val="4F81BD"/>
              </a:solidFill>
              <a:ea typeface="黑体" pitchFamily="49" charset="-122"/>
            </a:endParaRPr>
          </a:p>
        </p:txBody>
      </p: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p:cNvPicPr>
            <a:picLocks noChangeAspect="1"/>
          </p:cNvPicPr>
          <p:nvPr/>
        </p:nvPicPr>
        <p:blipFill>
          <a:blip r:embed="rId4" cstate="print"/>
          <a:stretch>
            <a:fillRect/>
          </a:stretch>
        </p:blipFill>
        <p:spPr>
          <a:xfrm>
            <a:off x="684496" y="2636912"/>
            <a:ext cx="7703836" cy="3024336"/>
          </a:xfrm>
          <a:prstGeom prst="rect">
            <a:avLst/>
          </a:prstGeom>
        </p:spPr>
      </p:pic>
      <p:sp>
        <p:nvSpPr>
          <p:cNvPr id="8" name="文本框 7"/>
          <p:cNvSpPr txBox="1"/>
          <p:nvPr/>
        </p:nvSpPr>
        <p:spPr>
          <a:xfrm>
            <a:off x="3179610" y="1657602"/>
            <a:ext cx="3936908" cy="646331"/>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基于</a:t>
            </a:r>
            <a:r>
              <a:rPr lang="en-US" altLang="zh-CN" sz="2400" dirty="0" smtClean="0">
                <a:solidFill>
                  <a:srgbClr val="C00000"/>
                </a:solidFill>
                <a:latin typeface="微软雅黑" panose="020B0503020204020204" pitchFamily="34" charset="-122"/>
                <a:ea typeface="微软雅黑" panose="020B0503020204020204" pitchFamily="34" charset="-122"/>
              </a:rPr>
              <a:t>B/S</a:t>
            </a:r>
            <a:r>
              <a:rPr lang="zh-CN" altLang="en-US" sz="2400" dirty="0" smtClean="0">
                <a:latin typeface="微软雅黑" panose="020B0503020204020204" pitchFamily="34" charset="-122"/>
                <a:ea typeface="微软雅黑" panose="020B0503020204020204" pitchFamily="34" charset="-122"/>
              </a:rPr>
              <a:t>架构的原型系统</a:t>
            </a:r>
            <a:endParaRPr lang="en-US" altLang="zh-CN" sz="2400" dirty="0" smtClean="0">
              <a:latin typeface="微软雅黑" panose="020B0503020204020204" pitchFamily="34" charset="-122"/>
              <a:ea typeface="微软雅黑" panose="020B0503020204020204" pitchFamily="34" charset="-122"/>
            </a:endParaRPr>
          </a:p>
        </p:txBody>
      </p:sp>
      <p:sp>
        <p:nvSpPr>
          <p:cNvPr id="9" name="灯片编号占位符 1"/>
          <p:cNvSpPr txBox="1">
            <a:spLocks/>
          </p:cNvSpPr>
          <p:nvPr/>
        </p:nvSpPr>
        <p:spPr>
          <a:xfrm>
            <a:off x="8456613" y="6237312"/>
            <a:ext cx="363859"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fld id="{EC78DCFB-9AAE-4F5D-903C-CAF6EB04F178}" type="slidenum">
              <a:rPr lang="zh-CN" altLang="en-US" sz="1400" smtClean="0">
                <a:solidFill>
                  <a:schemeClr val="accent1">
                    <a:lumMod val="75000"/>
                  </a:schemeClr>
                </a:solidFill>
              </a:rPr>
              <a:pPr/>
              <a:t>22</a:t>
            </a:fld>
            <a:endParaRPr lang="zh-CN" altLang="en-US" sz="1400" dirty="0">
              <a:solidFill>
                <a:schemeClr val="accent1">
                  <a:lumMod val="75000"/>
                </a:schemeClr>
              </a:solidFill>
            </a:endParaRPr>
          </a:p>
        </p:txBody>
      </p:sp>
    </p:spTree>
    <p:custDataLst>
      <p:tags r:id="rId1"/>
    </p:custDataLst>
    <p:extLst>
      <p:ext uri="{BB962C8B-B14F-4D97-AF65-F5344CB8AC3E}">
        <p14:creationId xmlns:p14="http://schemas.microsoft.com/office/powerpoint/2010/main" val="23786321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3"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p:cNvSpPr txBox="1"/>
          <p:nvPr/>
        </p:nvSpPr>
        <p:spPr>
          <a:xfrm>
            <a:off x="3179610" y="1657602"/>
            <a:ext cx="3936908" cy="581057"/>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数据流量捕获模块</a:t>
            </a:r>
            <a:endParaRPr lang="en-US" altLang="zh-CN" sz="2400" dirty="0" smtClean="0">
              <a:latin typeface="微软雅黑" panose="020B0503020204020204" pitchFamily="34" charset="-122"/>
              <a:ea typeface="微软雅黑" panose="020B0503020204020204" pitchFamily="34" charset="-122"/>
            </a:endParaRPr>
          </a:p>
        </p:txBody>
      </p:sp>
      <p:pic>
        <p:nvPicPr>
          <p:cNvPr id="9" name="图片 8"/>
          <p:cNvPicPr/>
          <p:nvPr/>
        </p:nvPicPr>
        <p:blipFill rotWithShape="1">
          <a:blip r:embed="rId4" cstate="print"/>
          <a:srcRect l="293" t="748" b="925"/>
          <a:stretch/>
        </p:blipFill>
        <p:spPr bwMode="auto">
          <a:xfrm>
            <a:off x="1440296" y="2420888"/>
            <a:ext cx="6264695" cy="3501330"/>
          </a:xfrm>
          <a:prstGeom prst="rect">
            <a:avLst/>
          </a:prstGeom>
          <a:ln>
            <a:noFill/>
          </a:ln>
          <a:extLst>
            <a:ext uri="{53640926-AAD7-44D8-BBD7-CCE9431645EC}">
              <a14:shadowObscured xmlns:a14="http://schemas.microsoft.com/office/drawing/2010/main"/>
            </a:ext>
          </a:extLst>
        </p:spPr>
      </p:pic>
      <p:sp>
        <p:nvSpPr>
          <p:cNvPr id="5" name="矩形 4"/>
          <p:cNvSpPr/>
          <p:nvPr/>
        </p:nvSpPr>
        <p:spPr>
          <a:xfrm>
            <a:off x="1440296" y="2996952"/>
            <a:ext cx="971464" cy="1656184"/>
          </a:xfrm>
          <a:prstGeom prst="rect">
            <a:avLst/>
          </a:prstGeom>
          <a:solidFill>
            <a:schemeClr val="accent1">
              <a:alpha val="0"/>
            </a:schemeClr>
          </a:solid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a:off x="1121253" y="2659736"/>
            <a:ext cx="504056" cy="2880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06651" y="2293558"/>
            <a:ext cx="936104"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菜单栏</a:t>
            </a:r>
            <a:endParaRPr lang="zh-CN" altLang="en-US" dirty="0">
              <a:latin typeface="微软雅黑" panose="020B0503020204020204" pitchFamily="34" charset="-122"/>
              <a:ea typeface="微软雅黑" panose="020B0503020204020204" pitchFamily="34" charset="-122"/>
            </a:endParaRPr>
          </a:p>
        </p:txBody>
      </p:sp>
      <p:sp>
        <p:nvSpPr>
          <p:cNvPr id="14" name="灯片编号占位符 1"/>
          <p:cNvSpPr txBox="1">
            <a:spLocks/>
          </p:cNvSpPr>
          <p:nvPr/>
        </p:nvSpPr>
        <p:spPr>
          <a:xfrm>
            <a:off x="8456613" y="6237312"/>
            <a:ext cx="363859"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1400" dirty="0" smtClean="0">
                <a:solidFill>
                  <a:schemeClr val="accent1">
                    <a:lumMod val="75000"/>
                  </a:schemeClr>
                </a:solidFill>
              </a:rPr>
              <a:t>23</a:t>
            </a:r>
            <a:endParaRPr lang="zh-CN" altLang="en-US" sz="1400" dirty="0">
              <a:solidFill>
                <a:schemeClr val="accent1">
                  <a:lumMod val="75000"/>
                </a:schemeClr>
              </a:solidFill>
            </a:endParaRPr>
          </a:p>
        </p:txBody>
      </p:sp>
      <p:sp>
        <p:nvSpPr>
          <p:cNvPr id="16"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原型系统</a:t>
            </a:r>
            <a:endParaRPr lang="zh-CN" altLang="en-US" dirty="0">
              <a:solidFill>
                <a:srgbClr val="4F81BD"/>
              </a:solidFill>
              <a:ea typeface="黑体" pitchFamily="49" charset="-122"/>
            </a:endParaRPr>
          </a:p>
        </p:txBody>
      </p:sp>
    </p:spTree>
    <p:custDataLst>
      <p:tags r:id="rId1"/>
    </p:custDataLst>
    <p:extLst>
      <p:ext uri="{BB962C8B-B14F-4D97-AF65-F5344CB8AC3E}">
        <p14:creationId xmlns:p14="http://schemas.microsoft.com/office/powerpoint/2010/main" val="11396498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3"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p:cNvSpPr txBox="1"/>
          <p:nvPr/>
        </p:nvSpPr>
        <p:spPr>
          <a:xfrm>
            <a:off x="3179610" y="1657602"/>
            <a:ext cx="3936908" cy="581057"/>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特征指纹构建模块</a:t>
            </a:r>
            <a:endParaRPr lang="en-US" altLang="zh-CN" sz="2400" dirty="0" smtClean="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cstate="print"/>
          <a:stretch>
            <a:fillRect/>
          </a:stretch>
        </p:blipFill>
        <p:spPr>
          <a:xfrm>
            <a:off x="745584" y="2269252"/>
            <a:ext cx="7584074" cy="3263549"/>
          </a:xfrm>
          <a:prstGeom prst="rect">
            <a:avLst/>
          </a:prstGeom>
        </p:spPr>
      </p:pic>
      <p:pic>
        <p:nvPicPr>
          <p:cNvPr id="12" name="图片 11"/>
          <p:cNvPicPr>
            <a:picLocks noChangeAspect="1"/>
          </p:cNvPicPr>
          <p:nvPr/>
        </p:nvPicPr>
        <p:blipFill>
          <a:blip r:embed="rId5" cstate="print"/>
          <a:stretch>
            <a:fillRect/>
          </a:stretch>
        </p:blipFill>
        <p:spPr>
          <a:xfrm>
            <a:off x="890486" y="2663199"/>
            <a:ext cx="7689207" cy="3454651"/>
          </a:xfrm>
          <a:prstGeom prst="rect">
            <a:avLst/>
          </a:prstGeom>
        </p:spPr>
      </p:pic>
      <p:pic>
        <p:nvPicPr>
          <p:cNvPr id="14" name="图片 13"/>
          <p:cNvPicPr>
            <a:picLocks noChangeAspect="1"/>
          </p:cNvPicPr>
          <p:nvPr/>
        </p:nvPicPr>
        <p:blipFill>
          <a:blip r:embed="rId6" cstate="print"/>
          <a:stretch>
            <a:fillRect/>
          </a:stretch>
        </p:blipFill>
        <p:spPr>
          <a:xfrm>
            <a:off x="1062327" y="3103970"/>
            <a:ext cx="7658787" cy="3500845"/>
          </a:xfrm>
          <a:prstGeom prst="rect">
            <a:avLst/>
          </a:prstGeom>
        </p:spPr>
      </p:pic>
      <p:pic>
        <p:nvPicPr>
          <p:cNvPr id="15" name="图片 14"/>
          <p:cNvPicPr>
            <a:picLocks noChangeAspect="1"/>
          </p:cNvPicPr>
          <p:nvPr/>
        </p:nvPicPr>
        <p:blipFill rotWithShape="1">
          <a:blip r:embed="rId7" cstate="print"/>
          <a:srcRect l="542" t="1679"/>
          <a:stretch/>
        </p:blipFill>
        <p:spPr>
          <a:xfrm>
            <a:off x="1252364" y="3573016"/>
            <a:ext cx="7633323" cy="3400562"/>
          </a:xfrm>
          <a:prstGeom prst="rect">
            <a:avLst/>
          </a:prstGeom>
        </p:spPr>
      </p:pic>
      <p:sp>
        <p:nvSpPr>
          <p:cNvPr id="11" name="灯片编号占位符 1"/>
          <p:cNvSpPr txBox="1">
            <a:spLocks/>
          </p:cNvSpPr>
          <p:nvPr/>
        </p:nvSpPr>
        <p:spPr>
          <a:xfrm>
            <a:off x="8456613" y="6237312"/>
            <a:ext cx="363859"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1400" dirty="0" smtClean="0">
                <a:solidFill>
                  <a:schemeClr val="accent1">
                    <a:lumMod val="75000"/>
                  </a:schemeClr>
                </a:solidFill>
              </a:rPr>
              <a:t>24</a:t>
            </a:r>
            <a:endParaRPr lang="zh-CN" altLang="en-US" sz="1400" dirty="0">
              <a:solidFill>
                <a:schemeClr val="accent1">
                  <a:lumMod val="75000"/>
                </a:schemeClr>
              </a:solidFill>
            </a:endParaRPr>
          </a:p>
        </p:txBody>
      </p:sp>
      <p:sp>
        <p:nvSpPr>
          <p:cNvPr id="16"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原型系统</a:t>
            </a:r>
            <a:endParaRPr lang="zh-CN" altLang="en-US" dirty="0">
              <a:solidFill>
                <a:srgbClr val="4F81BD"/>
              </a:solidFill>
              <a:ea typeface="黑体" pitchFamily="49" charset="-122"/>
            </a:endParaRPr>
          </a:p>
        </p:txBody>
      </p:sp>
    </p:spTree>
    <p:custDataLst>
      <p:tags r:id="rId1"/>
    </p:custDataLst>
    <p:extLst>
      <p:ext uri="{BB962C8B-B14F-4D97-AF65-F5344CB8AC3E}">
        <p14:creationId xmlns:p14="http://schemas.microsoft.com/office/powerpoint/2010/main" val="2240550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3"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p:cNvSpPr txBox="1"/>
          <p:nvPr/>
        </p:nvSpPr>
        <p:spPr>
          <a:xfrm>
            <a:off x="3179610" y="1657602"/>
            <a:ext cx="3936908" cy="581057"/>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无线设备识别模块</a:t>
            </a:r>
            <a:endParaRPr lang="en-US" altLang="zh-CN" sz="2400" dirty="0" smtClean="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4" cstate="print"/>
          <a:stretch>
            <a:fillRect/>
          </a:stretch>
        </p:blipFill>
        <p:spPr>
          <a:xfrm>
            <a:off x="719236" y="2246947"/>
            <a:ext cx="7772228" cy="3422225"/>
          </a:xfrm>
          <a:prstGeom prst="rect">
            <a:avLst/>
          </a:prstGeom>
        </p:spPr>
      </p:pic>
      <p:pic>
        <p:nvPicPr>
          <p:cNvPr id="12" name="图片 11"/>
          <p:cNvPicPr>
            <a:picLocks noChangeAspect="1"/>
          </p:cNvPicPr>
          <p:nvPr/>
        </p:nvPicPr>
        <p:blipFill>
          <a:blip r:embed="rId5" cstate="print"/>
          <a:stretch>
            <a:fillRect/>
          </a:stretch>
        </p:blipFill>
        <p:spPr>
          <a:xfrm>
            <a:off x="899592" y="2708920"/>
            <a:ext cx="7772228" cy="3273389"/>
          </a:xfrm>
          <a:prstGeom prst="rect">
            <a:avLst/>
          </a:prstGeom>
        </p:spPr>
      </p:pic>
      <p:sp>
        <p:nvSpPr>
          <p:cNvPr id="10" name="灯片编号占位符 1"/>
          <p:cNvSpPr txBox="1">
            <a:spLocks/>
          </p:cNvSpPr>
          <p:nvPr/>
        </p:nvSpPr>
        <p:spPr>
          <a:xfrm>
            <a:off x="8456613" y="6237312"/>
            <a:ext cx="363859"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1400" dirty="0" smtClean="0">
                <a:solidFill>
                  <a:schemeClr val="accent1">
                    <a:lumMod val="75000"/>
                  </a:schemeClr>
                </a:solidFill>
              </a:rPr>
              <a:t>25</a:t>
            </a:r>
            <a:endParaRPr lang="zh-CN" altLang="en-US" sz="1400" dirty="0">
              <a:solidFill>
                <a:schemeClr val="accent1">
                  <a:lumMod val="75000"/>
                </a:schemeClr>
              </a:solidFill>
            </a:endParaRPr>
          </a:p>
        </p:txBody>
      </p:sp>
      <p:sp>
        <p:nvSpPr>
          <p:cNvPr id="14"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原型系统</a:t>
            </a:r>
            <a:endParaRPr lang="zh-CN" altLang="en-US" dirty="0">
              <a:solidFill>
                <a:srgbClr val="4F81BD"/>
              </a:solidFill>
              <a:ea typeface="黑体" pitchFamily="49" charset="-122"/>
            </a:endParaRPr>
          </a:p>
        </p:txBody>
      </p:sp>
      <p:sp>
        <p:nvSpPr>
          <p:cNvPr id="5" name="矩形 4"/>
          <p:cNvSpPr/>
          <p:nvPr/>
        </p:nvSpPr>
        <p:spPr>
          <a:xfrm>
            <a:off x="7116518" y="3861048"/>
            <a:ext cx="1055882" cy="1512168"/>
          </a:xfrm>
          <a:prstGeom prst="rect">
            <a:avLst/>
          </a:prstGeom>
          <a:solidFill>
            <a:srgbClr val="C00000">
              <a:alpha val="0"/>
            </a:srgbClr>
          </a:solid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V="1">
            <a:off x="7308304" y="5445224"/>
            <a:ext cx="288032" cy="53708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756320" y="5982309"/>
            <a:ext cx="3848128"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F1&lt;0.6</a:t>
            </a:r>
            <a:r>
              <a:rPr lang="zh-CN" altLang="en-US" sz="1600" dirty="0" smtClean="0">
                <a:latin typeface="微软雅黑" panose="020B0503020204020204" pitchFamily="34" charset="-122"/>
                <a:ea typeface="微软雅黑" panose="020B0503020204020204" pitchFamily="34" charset="-122"/>
              </a:rPr>
              <a:t>，则认为两个指纹属于同一设备</a:t>
            </a:r>
            <a:endParaRPr lang="zh-CN" altLang="en-US" sz="16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3480504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3"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p:cNvSpPr txBox="1"/>
          <p:nvPr/>
        </p:nvSpPr>
        <p:spPr>
          <a:xfrm>
            <a:off x="3179610" y="1657602"/>
            <a:ext cx="3936908" cy="581057"/>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指纹库更新模块</a:t>
            </a:r>
            <a:endParaRPr lang="en-US" altLang="zh-CN" sz="2400" dirty="0" smtClean="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cstate="print"/>
          <a:stretch>
            <a:fillRect/>
          </a:stretch>
        </p:blipFill>
        <p:spPr>
          <a:xfrm>
            <a:off x="817190" y="2339468"/>
            <a:ext cx="7510907" cy="3312530"/>
          </a:xfrm>
          <a:prstGeom prst="rect">
            <a:avLst/>
          </a:prstGeom>
        </p:spPr>
      </p:pic>
      <p:sp>
        <p:nvSpPr>
          <p:cNvPr id="9" name="灯片编号占位符 1"/>
          <p:cNvSpPr txBox="1">
            <a:spLocks/>
          </p:cNvSpPr>
          <p:nvPr/>
        </p:nvSpPr>
        <p:spPr>
          <a:xfrm>
            <a:off x="8456613" y="6237312"/>
            <a:ext cx="363859"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1400" dirty="0" smtClean="0">
                <a:solidFill>
                  <a:schemeClr val="accent1">
                    <a:lumMod val="75000"/>
                  </a:schemeClr>
                </a:solidFill>
              </a:rPr>
              <a:t>26</a:t>
            </a:r>
            <a:endParaRPr lang="zh-CN" altLang="en-US" sz="1400" dirty="0">
              <a:solidFill>
                <a:schemeClr val="accent1">
                  <a:lumMod val="75000"/>
                </a:schemeClr>
              </a:solidFill>
            </a:endParaRPr>
          </a:p>
        </p:txBody>
      </p:sp>
      <p:sp>
        <p:nvSpPr>
          <p:cNvPr id="10"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原型系统</a:t>
            </a:r>
            <a:endParaRPr lang="zh-CN" altLang="en-US" dirty="0">
              <a:solidFill>
                <a:srgbClr val="4F81BD"/>
              </a:solidFill>
              <a:ea typeface="黑体" pitchFamily="49" charset="-122"/>
            </a:endParaRPr>
          </a:p>
        </p:txBody>
      </p:sp>
    </p:spTree>
    <p:custDataLst>
      <p:tags r:id="rId1"/>
    </p:custDataLst>
    <p:extLst>
      <p:ext uri="{BB962C8B-B14F-4D97-AF65-F5344CB8AC3E}">
        <p14:creationId xmlns:p14="http://schemas.microsoft.com/office/powerpoint/2010/main" val="35530975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
          <p:cNvSpPr txBox="1">
            <a:spLocks noChangeArrowheads="1"/>
          </p:cNvSpPr>
          <p:nvPr/>
        </p:nvSpPr>
        <p:spPr bwMode="auto">
          <a:xfrm>
            <a:off x="611560" y="2444427"/>
            <a:ext cx="16414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20000"/>
              </a:spcBef>
            </a:pPr>
            <a:r>
              <a:rPr lang="en-US" altLang="zh-CN" sz="11500" b="1" dirty="0" smtClean="0">
                <a:solidFill>
                  <a:srgbClr val="4F81BD"/>
                </a:solidFill>
                <a:cs typeface="Arial" panose="020B0604020202020204" pitchFamily="34" charset="0"/>
              </a:rPr>
              <a:t>05</a:t>
            </a:r>
            <a:endParaRPr lang="en-US" altLang="zh-CN" sz="11500" b="1" dirty="0">
              <a:solidFill>
                <a:srgbClr val="4F81BD"/>
              </a:solidFill>
              <a:cs typeface="Arial" panose="020B0604020202020204" pitchFamily="34" charset="0"/>
            </a:endParaRPr>
          </a:p>
        </p:txBody>
      </p:sp>
      <p:sp>
        <p:nvSpPr>
          <p:cNvPr id="37" name="文本框 16"/>
          <p:cNvSpPr txBox="1">
            <a:spLocks noChangeArrowheads="1"/>
          </p:cNvSpPr>
          <p:nvPr/>
        </p:nvSpPr>
        <p:spPr bwMode="auto">
          <a:xfrm>
            <a:off x="2339752" y="3325490"/>
            <a:ext cx="5032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l">
              <a:lnSpc>
                <a:spcPct val="100000"/>
              </a:lnSpc>
              <a:spcBef>
                <a:spcPct val="0"/>
              </a:spcBef>
              <a:buClrTx/>
              <a:buSzTx/>
              <a:buFont typeface="Arial" panose="020B0604020202020204" pitchFamily="34" charset="0"/>
              <a:buNone/>
            </a:pPr>
            <a:r>
              <a:rPr lang="zh-CN" altLang="en-US" sz="3200" b="1" dirty="0" smtClean="0">
                <a:solidFill>
                  <a:srgbClr val="4F81BD"/>
                </a:solidFill>
                <a:latin typeface="微软雅黑" panose="020B0503020204020204" pitchFamily="34" charset="-122"/>
                <a:ea typeface="微软雅黑" panose="020B0503020204020204" pitchFamily="34" charset="-122"/>
              </a:rPr>
              <a:t>总结与展望</a:t>
            </a:r>
            <a:endParaRPr lang="zh-CN" altLang="zh-CN" sz="3200" b="1" dirty="0">
              <a:solidFill>
                <a:srgbClr val="4F81BD"/>
              </a:solidFill>
              <a:latin typeface="微软雅黑" panose="020B0503020204020204" pitchFamily="34" charset="-122"/>
              <a:ea typeface="微软雅黑" panose="020B0503020204020204" pitchFamily="34" charset="-122"/>
            </a:endParaRPr>
          </a:p>
        </p:txBody>
      </p:sp>
      <p:sp>
        <p:nvSpPr>
          <p:cNvPr id="38" name="文本框 17"/>
          <p:cNvSpPr txBox="1">
            <a:spLocks noChangeArrowheads="1"/>
          </p:cNvSpPr>
          <p:nvPr/>
        </p:nvSpPr>
        <p:spPr bwMode="auto">
          <a:xfrm>
            <a:off x="2339752" y="2752402"/>
            <a:ext cx="48646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l">
              <a:lnSpc>
                <a:spcPct val="100000"/>
              </a:lnSpc>
              <a:spcBef>
                <a:spcPct val="0"/>
              </a:spcBef>
              <a:buClrTx/>
              <a:buSzTx/>
              <a:buFont typeface="Arial" panose="020B0604020202020204" pitchFamily="34" charset="0"/>
              <a:buNone/>
            </a:pPr>
            <a:r>
              <a:rPr lang="en-US" altLang="zh-CN" sz="3200" b="1" i="1" dirty="0" smtClean="0">
                <a:solidFill>
                  <a:srgbClr val="4F81BD"/>
                </a:solidFill>
                <a:ea typeface="Meiryo UI" pitchFamily="2" charset="-128"/>
              </a:rPr>
              <a:t>Conclusion and Future</a:t>
            </a:r>
            <a:endParaRPr lang="zh-CN" altLang="zh-CN" sz="3200" b="1" i="1" dirty="0">
              <a:solidFill>
                <a:srgbClr val="4F81BD"/>
              </a:solidFill>
              <a:latin typeface="Arial" panose="020B0604020202020204" pitchFamily="34" charset="0"/>
              <a:ea typeface="Meiryo UI" pitchFamily="2" charset="-128"/>
            </a:endParaRPr>
          </a:p>
        </p:txBody>
      </p:sp>
      <p:sp>
        <p:nvSpPr>
          <p:cNvPr id="39" name="等腰三角形 38"/>
          <p:cNvSpPr>
            <a:spLocks noChangeArrowheads="1"/>
          </p:cNvSpPr>
          <p:nvPr/>
        </p:nvSpPr>
        <p:spPr bwMode="auto">
          <a:xfrm rot="9233090">
            <a:off x="7227372" y="2358702"/>
            <a:ext cx="266700" cy="230188"/>
          </a:xfrm>
          <a:prstGeom prst="triangle">
            <a:avLst>
              <a:gd name="adj" fmla="val 50000"/>
            </a:avLst>
          </a:prstGeom>
          <a:solidFill>
            <a:srgbClr val="D8E8F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2" name="等腰三角形 41"/>
          <p:cNvSpPr>
            <a:spLocks noChangeArrowheads="1"/>
          </p:cNvSpPr>
          <p:nvPr/>
        </p:nvSpPr>
        <p:spPr bwMode="auto">
          <a:xfrm rot="15569575">
            <a:off x="6874947" y="3033390"/>
            <a:ext cx="396875" cy="342900"/>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3" name="等腰三角形 42"/>
          <p:cNvSpPr>
            <a:spLocks noChangeArrowheads="1"/>
          </p:cNvSpPr>
          <p:nvPr/>
        </p:nvSpPr>
        <p:spPr bwMode="auto">
          <a:xfrm rot="21371393">
            <a:off x="6743185" y="1709415"/>
            <a:ext cx="266700" cy="230187"/>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4" name="等腰三角形 43"/>
          <p:cNvSpPr>
            <a:spLocks noChangeArrowheads="1"/>
          </p:cNvSpPr>
          <p:nvPr/>
        </p:nvSpPr>
        <p:spPr bwMode="auto">
          <a:xfrm rot="12912161">
            <a:off x="7784585" y="3392165"/>
            <a:ext cx="944562" cy="815975"/>
          </a:xfrm>
          <a:prstGeom prst="triangle">
            <a:avLst>
              <a:gd name="adj" fmla="val 50000"/>
            </a:avLst>
          </a:prstGeom>
          <a:solidFill>
            <a:srgbClr val="4F81BD"/>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4F81BD"/>
              </a:solidFill>
              <a:latin typeface="Arial" panose="020B0604020202020204" pitchFamily="34" charset="0"/>
            </a:endParaRPr>
          </a:p>
        </p:txBody>
      </p:sp>
      <p:sp>
        <p:nvSpPr>
          <p:cNvPr id="45" name="等腰三角形 44"/>
          <p:cNvSpPr>
            <a:spLocks noChangeArrowheads="1"/>
          </p:cNvSpPr>
          <p:nvPr/>
        </p:nvSpPr>
        <p:spPr bwMode="auto">
          <a:xfrm rot="12912161">
            <a:off x="7652822" y="3331840"/>
            <a:ext cx="1176338" cy="1014412"/>
          </a:xfrm>
          <a:prstGeom prst="triangle">
            <a:avLst>
              <a:gd name="adj" fmla="val 50000"/>
            </a:avLst>
          </a:prstGeom>
          <a:noFill/>
          <a:ln w="12700" cmpd="sng">
            <a:solidFill>
              <a:srgbClr val="3B8DE9"/>
            </a:solidFill>
            <a:miter lim="800000"/>
            <a:headEnd/>
            <a:tailEnd/>
          </a:ln>
          <a:extLst>
            <a:ext uri="{909E8E84-426E-40DD-AFC4-6F175D3DCCD1}">
              <a14:hiddenFill xmlns:a14="http://schemas.microsoft.com/office/drawing/2010/main">
                <a:solidFill>
                  <a:srgbClr val="FFFFFF"/>
                </a:solidFill>
              </a14:hiddenFill>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6" name="椭圆 45"/>
          <p:cNvSpPr>
            <a:spLocks noChangeArrowheads="1"/>
          </p:cNvSpPr>
          <p:nvPr/>
        </p:nvSpPr>
        <p:spPr bwMode="auto">
          <a:xfrm rot="9110320">
            <a:off x="8973622" y="3696965"/>
            <a:ext cx="114300" cy="115887"/>
          </a:xfrm>
          <a:prstGeom prst="ellipse">
            <a:avLst/>
          </a:prstGeom>
          <a:solidFill>
            <a:srgbClr val="4F81BD"/>
          </a:solidFill>
          <a:ln>
            <a:noFill/>
          </a:ln>
          <a:extLst/>
        </p:spPr>
        <p:txBody>
          <a:bodyPr anchor="ctr"/>
          <a:lstStyle/>
          <a:p>
            <a:pPr algn="ctr">
              <a:buFont typeface="Arial" panose="020B0604020202020204" pitchFamily="34" charset="0"/>
              <a:buNone/>
            </a:pPr>
            <a:endParaRPr lang="zh-CN" altLang="zh-CN">
              <a:solidFill>
                <a:srgbClr val="FFFFFF"/>
              </a:solidFill>
              <a:latin typeface="Arial" panose="020B0604020202020204" pitchFamily="34" charset="0"/>
            </a:endParaRPr>
          </a:p>
        </p:txBody>
      </p:sp>
      <p:sp>
        <p:nvSpPr>
          <p:cNvPr id="48" name="椭圆 47"/>
          <p:cNvSpPr>
            <a:spLocks noChangeArrowheads="1"/>
          </p:cNvSpPr>
          <p:nvPr/>
        </p:nvSpPr>
        <p:spPr bwMode="auto">
          <a:xfrm rot="9110320">
            <a:off x="7884597" y="4200202"/>
            <a:ext cx="115888" cy="115888"/>
          </a:xfrm>
          <a:prstGeom prst="ellipse">
            <a:avLst/>
          </a:prstGeom>
          <a:solidFill>
            <a:srgbClr val="4F81BD"/>
          </a:solidFill>
          <a:ln>
            <a:noFill/>
          </a:ln>
          <a:extLst/>
        </p:spPr>
        <p:txBody>
          <a:bodyPr anchor="ctr"/>
          <a:lstStyle/>
          <a:p>
            <a:pPr algn="ctr">
              <a:buFont typeface="Arial" panose="020B0604020202020204" pitchFamily="34" charset="0"/>
              <a:buNone/>
            </a:pPr>
            <a:endParaRPr lang="zh-CN" altLang="zh-CN">
              <a:solidFill>
                <a:srgbClr val="FFFFFF"/>
              </a:solidFill>
              <a:latin typeface="Arial" panose="020B0604020202020204" pitchFamily="34" charset="0"/>
            </a:endParaRPr>
          </a:p>
        </p:txBody>
      </p:sp>
      <p:sp>
        <p:nvSpPr>
          <p:cNvPr id="49" name="椭圆 48"/>
          <p:cNvSpPr>
            <a:spLocks noChangeArrowheads="1"/>
          </p:cNvSpPr>
          <p:nvPr/>
        </p:nvSpPr>
        <p:spPr bwMode="auto">
          <a:xfrm rot="9110320">
            <a:off x="8002072" y="3036565"/>
            <a:ext cx="114300" cy="115887"/>
          </a:xfrm>
          <a:prstGeom prst="ellipse">
            <a:avLst/>
          </a:prstGeom>
          <a:solidFill>
            <a:srgbClr val="4F81BD"/>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0" name="等腰三角形 49"/>
          <p:cNvSpPr>
            <a:spLocks noChangeArrowheads="1"/>
          </p:cNvSpPr>
          <p:nvPr/>
        </p:nvSpPr>
        <p:spPr bwMode="auto">
          <a:xfrm rot="18210216">
            <a:off x="7305954" y="2142008"/>
            <a:ext cx="127000" cy="109537"/>
          </a:xfrm>
          <a:prstGeom prst="triangle">
            <a:avLst>
              <a:gd name="adj" fmla="val 50000"/>
            </a:avLst>
          </a:prstGeom>
          <a:solidFill>
            <a:srgbClr val="D8E8F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51" name="等腰三角形 50"/>
          <p:cNvSpPr>
            <a:spLocks noChangeArrowheads="1"/>
          </p:cNvSpPr>
          <p:nvPr/>
        </p:nvSpPr>
        <p:spPr bwMode="auto">
          <a:xfrm rot="8748521">
            <a:off x="6692385" y="2219002"/>
            <a:ext cx="128587" cy="109538"/>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cxnSp>
        <p:nvCxnSpPr>
          <p:cNvPr id="52" name="Straight Connector 13"/>
          <p:cNvCxnSpPr>
            <a:cxnSpLocks noChangeShapeType="1"/>
          </p:cNvCxnSpPr>
          <p:nvPr/>
        </p:nvCxnSpPr>
        <p:spPr bwMode="auto">
          <a:xfrm flipH="1">
            <a:off x="20122" y="4014465"/>
            <a:ext cx="6732588" cy="0"/>
          </a:xfrm>
          <a:prstGeom prst="line">
            <a:avLst/>
          </a:prstGeom>
          <a:noFill/>
          <a:ln w="19050" cap="sq" cmpd="sng">
            <a:solidFill>
              <a:srgbClr val="4F81BD"/>
            </a:solidFill>
            <a:round/>
            <a:headEnd type="oval"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0325953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3"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总结</a:t>
            </a:r>
            <a:endParaRPr lang="zh-CN" altLang="en-US" dirty="0">
              <a:solidFill>
                <a:srgbClr val="4F81BD"/>
              </a:solidFill>
              <a:ea typeface="黑体" pitchFamily="49" charset="-122"/>
            </a:endParaRPr>
          </a:p>
        </p:txBody>
      </p: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467544" y="1916832"/>
            <a:ext cx="7775575" cy="4247317"/>
          </a:xfrm>
          <a:prstGeom prst="rect">
            <a:avLst/>
          </a:prstGeom>
        </p:spPr>
        <p:txBody>
          <a:bodyPr wrap="square">
            <a:spAutoFit/>
          </a:bodyPr>
          <a:lstStyle/>
          <a:p>
            <a:pPr marL="800100" lvl="1"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创建了无线设备指纹识别数据集，包含</a:t>
            </a:r>
            <a:r>
              <a:rPr lang="en-US" altLang="zh-CN" dirty="0">
                <a:latin typeface="微软雅黑" panose="020B0503020204020204" pitchFamily="34" charset="-122"/>
                <a:ea typeface="微软雅黑" panose="020B0503020204020204" pitchFamily="34" charset="-122"/>
              </a:rPr>
              <a:t>23</a:t>
            </a:r>
            <a:r>
              <a:rPr lang="zh-CN" altLang="en-US" dirty="0">
                <a:latin typeface="微软雅黑" panose="020B0503020204020204" pitchFamily="34" charset="-122"/>
                <a:ea typeface="微软雅黑" panose="020B0503020204020204" pitchFamily="34" charset="-122"/>
              </a:rPr>
              <a:t>台设备流量数据；</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提取了三种</a:t>
            </a:r>
            <a:r>
              <a:rPr lang="zh-CN" altLang="en-US" dirty="0" smtClean="0">
                <a:latin typeface="微软雅黑" panose="020B0503020204020204" pitchFamily="34" charset="-122"/>
                <a:ea typeface="微软雅黑" panose="020B0503020204020204" pitchFamily="34" charset="-122"/>
              </a:rPr>
              <a:t>特征参数：帧时间间隔、帧大小、传输速率；</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提出两种特征指纹生成</a:t>
            </a:r>
            <a:r>
              <a:rPr lang="zh-CN" altLang="en-US" dirty="0" smtClean="0">
                <a:latin typeface="微软雅黑" panose="020B0503020204020204" pitchFamily="34" charset="-122"/>
                <a:ea typeface="微软雅黑" panose="020B0503020204020204" pitchFamily="34" charset="-122"/>
              </a:rPr>
              <a:t>方法：基于概率密度的特征指纹和基于多特征融合的特征指纹；</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使用了四种机器学习分类器</a:t>
            </a:r>
            <a:r>
              <a:rPr lang="zh-CN" altLang="en-US" dirty="0" smtClean="0">
                <a:latin typeface="微软雅黑" panose="020B0503020204020204" pitchFamily="34" charset="-122"/>
                <a:ea typeface="微软雅黑" panose="020B0503020204020204" pitchFamily="34" charset="-122"/>
              </a:rPr>
              <a:t>，最好的识别结果为</a:t>
            </a:r>
            <a:r>
              <a:rPr lang="en-US" altLang="zh-CN" dirty="0" smtClean="0">
                <a:latin typeface="微软雅黑" panose="020B0503020204020204" pitchFamily="34" charset="-122"/>
                <a:ea typeface="微软雅黑" panose="020B0503020204020204" pitchFamily="34" charset="-122"/>
              </a:rPr>
              <a:t>precision</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0.9930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recall</a:t>
            </a:r>
            <a:r>
              <a:rPr lang="zh-CN" altLang="en-US"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0.976</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F1</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0.9783</a:t>
            </a:r>
          </a:p>
          <a:p>
            <a:pPr marL="800100" lvl="1" indent="-342900">
              <a:lnSpc>
                <a:spcPct val="150000"/>
              </a:lnSpc>
              <a:buFont typeface="+mj-lt"/>
              <a:buAutoNum type="arabicPeriod"/>
            </a:pPr>
            <a:r>
              <a:rPr lang="zh-CN" altLang="en-US" dirty="0" smtClean="0">
                <a:latin typeface="微软雅黑" panose="020B0503020204020204" pitchFamily="34" charset="-122"/>
                <a:ea typeface="微软雅黑" panose="020B0503020204020204" pitchFamily="34" charset="-122"/>
              </a:rPr>
              <a:t>讨论了特征空间变化对识别结果的影响；</a:t>
            </a: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设计</a:t>
            </a:r>
            <a:r>
              <a:rPr lang="zh-CN" altLang="en-US" dirty="0">
                <a:latin typeface="微软雅黑" panose="020B0503020204020204" pitchFamily="34" charset="-122"/>
                <a:ea typeface="微软雅黑" panose="020B0503020204020204" pitchFamily="34" charset="-122"/>
              </a:rPr>
              <a:t>与实现无线网络设备识别原型</a:t>
            </a:r>
            <a:r>
              <a:rPr lang="zh-CN" altLang="en-US" dirty="0">
                <a:latin typeface="微软雅黑" panose="020B0503020204020204" pitchFamily="34" charset="-122"/>
                <a:ea typeface="微软雅黑" panose="020B0503020204020204" pitchFamily="34" charset="-122"/>
              </a:rPr>
              <a:t>系统</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硕士在读期间共发表学术论文</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篇，其中以第一作者发表期刊论文</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篇（最具一篇），合作发表会议论文</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篇。</a:t>
            </a:r>
            <a:endParaRPr lang="en-US" altLang="zh-CN" dirty="0">
              <a:latin typeface="微软雅黑" panose="020B0503020204020204" pitchFamily="34" charset="-122"/>
              <a:ea typeface="微软雅黑" panose="020B0503020204020204" pitchFamily="34" charset="-122"/>
            </a:endParaRPr>
          </a:p>
        </p:txBody>
      </p:sp>
      <p:sp>
        <p:nvSpPr>
          <p:cNvPr id="8" name="灯片编号占位符 1"/>
          <p:cNvSpPr txBox="1">
            <a:spLocks/>
          </p:cNvSpPr>
          <p:nvPr/>
        </p:nvSpPr>
        <p:spPr>
          <a:xfrm>
            <a:off x="8456613" y="6237312"/>
            <a:ext cx="363859"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1400" dirty="0" smtClean="0">
                <a:solidFill>
                  <a:schemeClr val="accent1">
                    <a:lumMod val="75000"/>
                  </a:schemeClr>
                </a:solidFill>
              </a:rPr>
              <a:t>28</a:t>
            </a:r>
            <a:endParaRPr lang="zh-CN" altLang="en-US" sz="1400" dirty="0">
              <a:solidFill>
                <a:schemeClr val="accent1">
                  <a:lumMod val="75000"/>
                </a:schemeClr>
              </a:solidFill>
            </a:endParaRPr>
          </a:p>
        </p:txBody>
      </p:sp>
    </p:spTree>
    <p:custDataLst>
      <p:tags r:id="rId1"/>
    </p:custDataLst>
    <p:extLst>
      <p:ext uri="{BB962C8B-B14F-4D97-AF65-F5344CB8AC3E}">
        <p14:creationId xmlns:p14="http://schemas.microsoft.com/office/powerpoint/2010/main" val="12068547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3"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未来展望</a:t>
            </a:r>
            <a:endParaRPr lang="zh-CN" altLang="en-US" dirty="0">
              <a:solidFill>
                <a:srgbClr val="4F81BD"/>
              </a:solidFill>
              <a:ea typeface="黑体" pitchFamily="49" charset="-122"/>
            </a:endParaRPr>
          </a:p>
        </p:txBody>
      </p:sp>
      <p:sp>
        <p:nvSpPr>
          <p:cNvPr id="4" name="Rectangle 2"/>
          <p:cNvSpPr>
            <a:spLocks noChangeArrowheads="1"/>
          </p:cNvSpPr>
          <p:nvPr/>
        </p:nvSpPr>
        <p:spPr bwMode="auto">
          <a:xfrm>
            <a:off x="-34379" y="-20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467544" y="2060848"/>
            <a:ext cx="7775575" cy="1754326"/>
          </a:xfrm>
          <a:prstGeom prst="rect">
            <a:avLst/>
          </a:prstGeom>
        </p:spPr>
        <p:txBody>
          <a:bodyPr wrap="square">
            <a:spAutoFit/>
          </a:bodyPr>
          <a:lstStyle/>
          <a:p>
            <a:pPr marL="800100" lvl="1" indent="-342900">
              <a:lnSpc>
                <a:spcPct val="150000"/>
              </a:lnSpc>
              <a:buFont typeface="+mj-lt"/>
              <a:buAutoNum type="arabicPeriod"/>
            </a:pPr>
            <a:r>
              <a:rPr lang="zh-CN" altLang="en-US" dirty="0" smtClean="0">
                <a:latin typeface="微软雅黑" panose="020B0503020204020204" pitchFamily="34" charset="-122"/>
                <a:ea typeface="微软雅黑" panose="020B0503020204020204" pitchFamily="34" charset="-122"/>
              </a:rPr>
              <a:t>考虑更大规模的数据集，包含更多设备和同一设备在更长时间内的指纹；</a:t>
            </a: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dirty="0" smtClean="0">
                <a:latin typeface="微软雅黑" panose="020B0503020204020204" pitchFamily="34" charset="-122"/>
                <a:ea typeface="微软雅黑" panose="020B0503020204020204" pitchFamily="34" charset="-122"/>
              </a:rPr>
              <a:t>更加丰富的特征；</a:t>
            </a: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mtClean="0">
                <a:latin typeface="微软雅黑" panose="020B0503020204020204" pitchFamily="34" charset="-122"/>
                <a:ea typeface="微软雅黑" panose="020B0503020204020204" pitchFamily="34" charset="-122"/>
              </a:rPr>
              <a:t>考虑多分类器融合，提高精度。</a:t>
            </a:r>
            <a:endParaRPr lang="en-US" altLang="zh-CN" dirty="0">
              <a:latin typeface="微软雅黑" panose="020B0503020204020204" pitchFamily="34" charset="-122"/>
              <a:ea typeface="微软雅黑" panose="020B0503020204020204" pitchFamily="34" charset="-122"/>
            </a:endParaRPr>
          </a:p>
        </p:txBody>
      </p:sp>
      <p:sp>
        <p:nvSpPr>
          <p:cNvPr id="8" name="灯片编号占位符 1"/>
          <p:cNvSpPr txBox="1">
            <a:spLocks/>
          </p:cNvSpPr>
          <p:nvPr/>
        </p:nvSpPr>
        <p:spPr>
          <a:xfrm>
            <a:off x="8456613" y="6237312"/>
            <a:ext cx="363859"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1400" dirty="0" smtClean="0">
                <a:solidFill>
                  <a:schemeClr val="accent1">
                    <a:lumMod val="75000"/>
                  </a:schemeClr>
                </a:solidFill>
              </a:rPr>
              <a:t>29</a:t>
            </a:r>
            <a:endParaRPr lang="zh-CN" altLang="en-US" sz="1400" dirty="0">
              <a:solidFill>
                <a:schemeClr val="accent1">
                  <a:lumMod val="75000"/>
                </a:schemeClr>
              </a:solidFill>
            </a:endParaRPr>
          </a:p>
        </p:txBody>
      </p:sp>
    </p:spTree>
    <p:custDataLst>
      <p:tags r:id="rId1"/>
    </p:custDataLst>
    <p:extLst>
      <p:ext uri="{BB962C8B-B14F-4D97-AF65-F5344CB8AC3E}">
        <p14:creationId xmlns:p14="http://schemas.microsoft.com/office/powerpoint/2010/main" val="32758310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
          <p:cNvSpPr txBox="1">
            <a:spLocks noChangeArrowheads="1"/>
          </p:cNvSpPr>
          <p:nvPr/>
        </p:nvSpPr>
        <p:spPr bwMode="auto">
          <a:xfrm>
            <a:off x="758310" y="2444427"/>
            <a:ext cx="16414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20000"/>
              </a:spcBef>
            </a:pPr>
            <a:r>
              <a:rPr lang="en-US" altLang="zh-CN" sz="11500" b="1" dirty="0">
                <a:solidFill>
                  <a:srgbClr val="4F81BD"/>
                </a:solidFill>
                <a:cs typeface="Arial" panose="020B0604020202020204" pitchFamily="34" charset="0"/>
              </a:rPr>
              <a:t>01</a:t>
            </a:r>
          </a:p>
        </p:txBody>
      </p:sp>
      <p:sp>
        <p:nvSpPr>
          <p:cNvPr id="37" name="文本框 16"/>
          <p:cNvSpPr txBox="1">
            <a:spLocks noChangeArrowheads="1"/>
          </p:cNvSpPr>
          <p:nvPr/>
        </p:nvSpPr>
        <p:spPr bwMode="auto">
          <a:xfrm>
            <a:off x="2583935" y="3325490"/>
            <a:ext cx="5032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l">
              <a:lnSpc>
                <a:spcPct val="100000"/>
              </a:lnSpc>
              <a:spcBef>
                <a:spcPct val="0"/>
              </a:spcBef>
              <a:buClrTx/>
              <a:buSzTx/>
              <a:buFont typeface="Arial" panose="020B0604020202020204" pitchFamily="34" charset="0"/>
              <a:buNone/>
            </a:pPr>
            <a:r>
              <a:rPr lang="zh-CN" altLang="en-US" sz="3200" b="1" dirty="0" smtClean="0">
                <a:solidFill>
                  <a:srgbClr val="4F81BD"/>
                </a:solidFill>
                <a:latin typeface="微软雅黑" panose="020B0503020204020204" pitchFamily="34" charset="-122"/>
                <a:ea typeface="微软雅黑" panose="020B0503020204020204" pitchFamily="34" charset="-122"/>
              </a:rPr>
              <a:t>研究</a:t>
            </a:r>
            <a:r>
              <a:rPr lang="zh-CN" altLang="zh-CN" sz="3200" b="1" dirty="0" smtClean="0">
                <a:solidFill>
                  <a:srgbClr val="4F81BD"/>
                </a:solidFill>
                <a:latin typeface="微软雅黑" panose="020B0503020204020204" pitchFamily="34" charset="-122"/>
                <a:ea typeface="微软雅黑" panose="020B0503020204020204" pitchFamily="34" charset="-122"/>
              </a:rPr>
              <a:t>背</a:t>
            </a:r>
            <a:r>
              <a:rPr lang="zh-CN" altLang="zh-CN" sz="3200" b="1" dirty="0">
                <a:solidFill>
                  <a:srgbClr val="4F81BD"/>
                </a:solidFill>
                <a:latin typeface="微软雅黑" panose="020B0503020204020204" pitchFamily="34" charset="-122"/>
                <a:ea typeface="微软雅黑" panose="020B0503020204020204" pitchFamily="34" charset="-122"/>
              </a:rPr>
              <a:t>景</a:t>
            </a:r>
          </a:p>
        </p:txBody>
      </p:sp>
      <p:sp>
        <p:nvSpPr>
          <p:cNvPr id="38" name="文本框 17"/>
          <p:cNvSpPr txBox="1">
            <a:spLocks noChangeArrowheads="1"/>
          </p:cNvSpPr>
          <p:nvPr/>
        </p:nvSpPr>
        <p:spPr bwMode="auto">
          <a:xfrm>
            <a:off x="2583935" y="2752402"/>
            <a:ext cx="25747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l">
              <a:lnSpc>
                <a:spcPct val="100000"/>
              </a:lnSpc>
              <a:spcBef>
                <a:spcPct val="0"/>
              </a:spcBef>
              <a:buClrTx/>
              <a:buSzTx/>
              <a:buFont typeface="Arial" panose="020B0604020202020204" pitchFamily="34" charset="0"/>
              <a:buNone/>
            </a:pPr>
            <a:r>
              <a:rPr lang="zh-CN" altLang="zh-CN" sz="3200" b="1" i="1" dirty="0">
                <a:solidFill>
                  <a:srgbClr val="4F81BD"/>
                </a:solidFill>
                <a:latin typeface="Arial" panose="020B0604020202020204" pitchFamily="34" charset="0"/>
                <a:ea typeface="Meiryo UI" pitchFamily="2" charset="-128"/>
              </a:rPr>
              <a:t>Background</a:t>
            </a:r>
          </a:p>
        </p:txBody>
      </p:sp>
      <p:sp>
        <p:nvSpPr>
          <p:cNvPr id="39" name="等腰三角形 38"/>
          <p:cNvSpPr>
            <a:spLocks noChangeArrowheads="1"/>
          </p:cNvSpPr>
          <p:nvPr/>
        </p:nvSpPr>
        <p:spPr bwMode="auto">
          <a:xfrm rot="9233090">
            <a:off x="7227372" y="2358702"/>
            <a:ext cx="266700" cy="230188"/>
          </a:xfrm>
          <a:prstGeom prst="triangle">
            <a:avLst>
              <a:gd name="adj" fmla="val 50000"/>
            </a:avLst>
          </a:prstGeom>
          <a:solidFill>
            <a:srgbClr val="D8E8F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2" name="等腰三角形 41"/>
          <p:cNvSpPr>
            <a:spLocks noChangeArrowheads="1"/>
          </p:cNvSpPr>
          <p:nvPr/>
        </p:nvSpPr>
        <p:spPr bwMode="auto">
          <a:xfrm rot="15569575">
            <a:off x="6874947" y="3033390"/>
            <a:ext cx="396875" cy="342900"/>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3" name="等腰三角形 42"/>
          <p:cNvSpPr>
            <a:spLocks noChangeArrowheads="1"/>
          </p:cNvSpPr>
          <p:nvPr/>
        </p:nvSpPr>
        <p:spPr bwMode="auto">
          <a:xfrm rot="21371393">
            <a:off x="6743185" y="1709415"/>
            <a:ext cx="266700" cy="230187"/>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4" name="等腰三角形 43"/>
          <p:cNvSpPr>
            <a:spLocks noChangeArrowheads="1"/>
          </p:cNvSpPr>
          <p:nvPr/>
        </p:nvSpPr>
        <p:spPr bwMode="auto">
          <a:xfrm rot="12912161">
            <a:off x="7784585" y="3392165"/>
            <a:ext cx="944562" cy="815975"/>
          </a:xfrm>
          <a:prstGeom prst="triangle">
            <a:avLst>
              <a:gd name="adj" fmla="val 50000"/>
            </a:avLst>
          </a:prstGeom>
          <a:solidFill>
            <a:srgbClr val="4F81BD"/>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4F81BD"/>
              </a:solidFill>
              <a:latin typeface="Arial" panose="020B0604020202020204" pitchFamily="34" charset="0"/>
            </a:endParaRPr>
          </a:p>
        </p:txBody>
      </p:sp>
      <p:sp>
        <p:nvSpPr>
          <p:cNvPr id="45" name="等腰三角形 44"/>
          <p:cNvSpPr>
            <a:spLocks noChangeArrowheads="1"/>
          </p:cNvSpPr>
          <p:nvPr/>
        </p:nvSpPr>
        <p:spPr bwMode="auto">
          <a:xfrm rot="12912161">
            <a:off x="7652822" y="3331840"/>
            <a:ext cx="1176338" cy="1014412"/>
          </a:xfrm>
          <a:prstGeom prst="triangle">
            <a:avLst>
              <a:gd name="adj" fmla="val 50000"/>
            </a:avLst>
          </a:prstGeom>
          <a:noFill/>
          <a:ln w="12700" cmpd="sng">
            <a:solidFill>
              <a:srgbClr val="3B8DE9"/>
            </a:solidFill>
            <a:miter lim="800000"/>
            <a:headEnd/>
            <a:tailEnd/>
          </a:ln>
          <a:extLst>
            <a:ext uri="{909E8E84-426E-40DD-AFC4-6F175D3DCCD1}">
              <a14:hiddenFill xmlns:a14="http://schemas.microsoft.com/office/drawing/2010/main">
                <a:solidFill>
                  <a:srgbClr val="FFFFFF"/>
                </a:solidFill>
              </a14:hiddenFill>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6" name="椭圆 45"/>
          <p:cNvSpPr>
            <a:spLocks noChangeArrowheads="1"/>
          </p:cNvSpPr>
          <p:nvPr/>
        </p:nvSpPr>
        <p:spPr bwMode="auto">
          <a:xfrm rot="9110320">
            <a:off x="8973622" y="3696965"/>
            <a:ext cx="114300" cy="115887"/>
          </a:xfrm>
          <a:prstGeom prst="ellipse">
            <a:avLst/>
          </a:prstGeom>
          <a:solidFill>
            <a:srgbClr val="4F81BD"/>
          </a:solidFill>
          <a:ln>
            <a:noFill/>
          </a:ln>
          <a:extLst/>
        </p:spPr>
        <p:txBody>
          <a:bodyPr anchor="ctr"/>
          <a:lstStyle/>
          <a:p>
            <a:pPr algn="ctr">
              <a:buFont typeface="Arial" panose="020B0604020202020204" pitchFamily="34" charset="0"/>
              <a:buNone/>
            </a:pPr>
            <a:endParaRPr lang="zh-CN" altLang="zh-CN">
              <a:solidFill>
                <a:srgbClr val="FFFFFF"/>
              </a:solidFill>
              <a:latin typeface="Arial" panose="020B0604020202020204" pitchFamily="34" charset="0"/>
            </a:endParaRPr>
          </a:p>
        </p:txBody>
      </p:sp>
      <p:sp>
        <p:nvSpPr>
          <p:cNvPr id="48" name="椭圆 47"/>
          <p:cNvSpPr>
            <a:spLocks noChangeArrowheads="1"/>
          </p:cNvSpPr>
          <p:nvPr/>
        </p:nvSpPr>
        <p:spPr bwMode="auto">
          <a:xfrm rot="9110320">
            <a:off x="7884597" y="4200202"/>
            <a:ext cx="115888" cy="115888"/>
          </a:xfrm>
          <a:prstGeom prst="ellipse">
            <a:avLst/>
          </a:prstGeom>
          <a:solidFill>
            <a:srgbClr val="4F81BD"/>
          </a:solidFill>
          <a:ln>
            <a:noFill/>
          </a:ln>
          <a:extLst/>
        </p:spPr>
        <p:txBody>
          <a:bodyPr anchor="ctr"/>
          <a:lstStyle/>
          <a:p>
            <a:pPr algn="ctr">
              <a:buFont typeface="Arial" panose="020B0604020202020204" pitchFamily="34" charset="0"/>
              <a:buNone/>
            </a:pPr>
            <a:endParaRPr lang="zh-CN" altLang="zh-CN">
              <a:solidFill>
                <a:srgbClr val="FFFFFF"/>
              </a:solidFill>
              <a:latin typeface="Arial" panose="020B0604020202020204" pitchFamily="34" charset="0"/>
            </a:endParaRPr>
          </a:p>
        </p:txBody>
      </p:sp>
      <p:sp>
        <p:nvSpPr>
          <p:cNvPr id="49" name="椭圆 48"/>
          <p:cNvSpPr>
            <a:spLocks noChangeArrowheads="1"/>
          </p:cNvSpPr>
          <p:nvPr/>
        </p:nvSpPr>
        <p:spPr bwMode="auto">
          <a:xfrm rot="9110320">
            <a:off x="8002072" y="3036565"/>
            <a:ext cx="114300" cy="115887"/>
          </a:xfrm>
          <a:prstGeom prst="ellipse">
            <a:avLst/>
          </a:prstGeom>
          <a:solidFill>
            <a:srgbClr val="4F81BD"/>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0" name="等腰三角形 49"/>
          <p:cNvSpPr>
            <a:spLocks noChangeArrowheads="1"/>
          </p:cNvSpPr>
          <p:nvPr/>
        </p:nvSpPr>
        <p:spPr bwMode="auto">
          <a:xfrm rot="18210216">
            <a:off x="7305954" y="2142008"/>
            <a:ext cx="127000" cy="109537"/>
          </a:xfrm>
          <a:prstGeom prst="triangle">
            <a:avLst>
              <a:gd name="adj" fmla="val 50000"/>
            </a:avLst>
          </a:prstGeom>
          <a:solidFill>
            <a:srgbClr val="D8E8F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51" name="等腰三角形 50"/>
          <p:cNvSpPr>
            <a:spLocks noChangeArrowheads="1"/>
          </p:cNvSpPr>
          <p:nvPr/>
        </p:nvSpPr>
        <p:spPr bwMode="auto">
          <a:xfrm rot="8748521">
            <a:off x="6692385" y="2219002"/>
            <a:ext cx="128587" cy="109538"/>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cxnSp>
        <p:nvCxnSpPr>
          <p:cNvPr id="52" name="Straight Connector 13"/>
          <p:cNvCxnSpPr>
            <a:cxnSpLocks noChangeShapeType="1"/>
          </p:cNvCxnSpPr>
          <p:nvPr/>
        </p:nvCxnSpPr>
        <p:spPr bwMode="auto">
          <a:xfrm flipH="1">
            <a:off x="20122" y="4014465"/>
            <a:ext cx="6732588" cy="0"/>
          </a:xfrm>
          <a:prstGeom prst="line">
            <a:avLst/>
          </a:prstGeom>
          <a:noFill/>
          <a:ln w="19050" cap="sq" cmpd="sng">
            <a:solidFill>
              <a:srgbClr val="4F81BD"/>
            </a:solidFill>
            <a:round/>
            <a:headEnd type="oval"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70990560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3411216"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科研成果</a:t>
            </a:r>
            <a:endParaRPr lang="zh-CN" altLang="en-US" dirty="0">
              <a:solidFill>
                <a:srgbClr val="4F81BD"/>
              </a:solidFill>
              <a:ea typeface="黑体" pitchFamily="49" charset="-122"/>
            </a:endParaRPr>
          </a:p>
        </p:txBody>
      </p:sp>
      <p:sp>
        <p:nvSpPr>
          <p:cNvPr id="10" name="内容占位符 2"/>
          <p:cNvSpPr txBox="1">
            <a:spLocks/>
          </p:cNvSpPr>
          <p:nvPr/>
        </p:nvSpPr>
        <p:spPr>
          <a:xfrm>
            <a:off x="684856" y="1745755"/>
            <a:ext cx="7775575" cy="4392488"/>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zh-CN" altLang="zh-CN" sz="2000" dirty="0" smtClean="0">
                <a:latin typeface="微软雅黑" panose="020B0503020204020204" pitchFamily="34" charset="-122"/>
                <a:ea typeface="微软雅黑" panose="020B0503020204020204" pitchFamily="34" charset="-122"/>
              </a:rPr>
              <a:t>期刊论文：</a:t>
            </a:r>
          </a:p>
          <a:p>
            <a:pPr>
              <a:buFont typeface="+mj-lt"/>
              <a:buAutoNum type="arabicPeriod"/>
            </a:pPr>
            <a:r>
              <a:rPr lang="en-US" altLang="zh-CN" sz="1600" dirty="0" smtClean="0"/>
              <a:t>Shen C, </a:t>
            </a:r>
            <a:r>
              <a:rPr lang="en-US" altLang="zh-CN" sz="1600" dirty="0" smtClean="0">
                <a:solidFill>
                  <a:srgbClr val="FF0000"/>
                </a:solidFill>
              </a:rPr>
              <a:t>Yu T</a:t>
            </a:r>
            <a:r>
              <a:rPr lang="en-US" altLang="zh-CN" sz="1600" dirty="0" smtClean="0"/>
              <a:t>, Xu H, et al. User practice in password security: an empirical study of real-life passwords in the wild[J]. Computers &amp; Security, 2016, 61:130-141.</a:t>
            </a:r>
            <a:endParaRPr lang="zh-CN" altLang="zh-CN" sz="1600" dirty="0" smtClean="0"/>
          </a:p>
          <a:p>
            <a:pPr>
              <a:buFont typeface="+mj-lt"/>
              <a:buAutoNum type="arabicPeriod"/>
            </a:pPr>
            <a:r>
              <a:rPr lang="en-US" altLang="zh-CN" sz="1600" dirty="0" smtClean="0"/>
              <a:t>Shen C, </a:t>
            </a:r>
            <a:r>
              <a:rPr lang="en-US" altLang="zh-CN" sz="1600" dirty="0" smtClean="0">
                <a:solidFill>
                  <a:srgbClr val="FF0000"/>
                </a:solidFill>
              </a:rPr>
              <a:t>Yu T</a:t>
            </a:r>
            <a:r>
              <a:rPr lang="en-US" altLang="zh-CN" sz="1600" dirty="0" smtClean="0"/>
              <a:t>, Yuan S, et al. Performance Analysis of Motion-Sensor Behavior for User Authentication on Smartphones[J]. Sensors, 2016, 16(3):345.	</a:t>
            </a:r>
          </a:p>
          <a:p>
            <a:pPr>
              <a:buFont typeface="+mj-lt"/>
              <a:buAutoNum type="arabicPeriod"/>
            </a:pPr>
            <a:endParaRPr lang="zh-CN" altLang="zh-CN" sz="2400" dirty="0" smtClean="0"/>
          </a:p>
          <a:p>
            <a:pPr>
              <a:buFont typeface="Wingdings" panose="05000000000000000000" pitchFamily="2" charset="2"/>
              <a:buChar char="Ø"/>
            </a:pPr>
            <a:r>
              <a:rPr lang="zh-CN" altLang="zh-CN" sz="2000" dirty="0" smtClean="0">
                <a:latin typeface="微软雅黑" panose="020B0503020204020204" pitchFamily="34" charset="-122"/>
                <a:ea typeface="微软雅黑" panose="020B0503020204020204" pitchFamily="34" charset="-122"/>
              </a:rPr>
              <a:t>会议论文：</a:t>
            </a:r>
          </a:p>
          <a:p>
            <a:pPr>
              <a:buFont typeface="+mj-lt"/>
              <a:buAutoNum type="arabicPeriod"/>
            </a:pPr>
            <a:r>
              <a:rPr lang="en-US" altLang="zh-CN" sz="1600" dirty="0" smtClean="0"/>
              <a:t>Shen C, Li Y, </a:t>
            </a:r>
            <a:r>
              <a:rPr lang="en-US" altLang="zh-CN" sz="1600" dirty="0" smtClean="0">
                <a:solidFill>
                  <a:srgbClr val="FF0000"/>
                </a:solidFill>
              </a:rPr>
              <a:t>Yu T</a:t>
            </a:r>
            <a:r>
              <a:rPr lang="en-US" altLang="zh-CN" sz="1600" dirty="0" smtClean="0"/>
              <a:t>, et al. Motion-Senor Behavior Analysis for Continuous Authentication on Smartphones[J]. Proceedings of the World Congress on Intelligent Control &amp; Automation.</a:t>
            </a:r>
            <a:endParaRPr lang="zh-CN" altLang="zh-CN" sz="1600" dirty="0" smtClean="0"/>
          </a:p>
          <a:p>
            <a:pPr>
              <a:buFont typeface="+mj-lt"/>
              <a:buAutoNum type="arabicPeriod"/>
            </a:pPr>
            <a:r>
              <a:rPr lang="en-US" altLang="zh-CN" sz="1600" dirty="0" smtClean="0"/>
              <a:t>Shen C, Zhang Y, Z </a:t>
            </a:r>
            <a:r>
              <a:rPr lang="en-US" altLang="zh-CN" sz="1600" dirty="0" err="1" smtClean="0"/>
              <a:t>Cai</a:t>
            </a:r>
            <a:r>
              <a:rPr lang="en-US" altLang="zh-CN" sz="1600" dirty="0" smtClean="0"/>
              <a:t>, </a:t>
            </a:r>
            <a:r>
              <a:rPr lang="en-US" altLang="zh-CN" sz="1600" dirty="0" smtClean="0">
                <a:solidFill>
                  <a:srgbClr val="FF0000"/>
                </a:solidFill>
              </a:rPr>
              <a:t>Yu T</a:t>
            </a:r>
            <a:r>
              <a:rPr lang="en-US" altLang="zh-CN" sz="1600" dirty="0" smtClean="0"/>
              <a:t>. Touch-interaction behavior for continuous user authentication on smartphones[C]// International Conference on Biometrics. IEEE, 2015:157-162.</a:t>
            </a:r>
            <a:endParaRPr lang="zh-CN" altLang="zh-CN" sz="1600" dirty="0" smtClean="0"/>
          </a:p>
          <a:p>
            <a:pPr>
              <a:buFont typeface="+mj-lt"/>
              <a:buAutoNum type="arabicPeriod"/>
            </a:pPr>
            <a:r>
              <a:rPr lang="en-US" altLang="zh-CN" sz="1600" dirty="0" smtClean="0"/>
              <a:t>Shen C, Pei S, </a:t>
            </a:r>
            <a:r>
              <a:rPr lang="en-US" altLang="zh-CN" sz="1600" dirty="0" smtClean="0">
                <a:solidFill>
                  <a:srgbClr val="FF0000"/>
                </a:solidFill>
              </a:rPr>
              <a:t>Yu T</a:t>
            </a:r>
            <a:r>
              <a:rPr lang="en-US" altLang="zh-CN" sz="1600" dirty="0" smtClean="0"/>
              <a:t>, et al. On motion sensors as source for user input inference in smartphones[C]// IEEE International Conference on Identity, Security and Behavior Analysis. IEEE, 2015:1-6</a:t>
            </a:r>
            <a:r>
              <a:rPr lang="en-US" altLang="zh-CN" sz="2400" dirty="0" smtClean="0"/>
              <a:t>.</a:t>
            </a:r>
            <a:endParaRPr lang="zh-CN" altLang="zh-CN" sz="2400" dirty="0" smtClean="0"/>
          </a:p>
          <a:p>
            <a:pPr lvl="1">
              <a:buFont typeface="Wingdings" panose="05000000000000000000" pitchFamily="2" charset="2"/>
              <a:buChar char="ü"/>
            </a:pPr>
            <a:endParaRPr lang="zh-CN" altLang="zh-CN" sz="2000" dirty="0" smtClean="0">
              <a:latin typeface="黑体" panose="02010609060101010101" pitchFamily="49" charset="-122"/>
              <a:ea typeface="黑体" panose="02010609060101010101" pitchFamily="49" charset="-122"/>
            </a:endParaRPr>
          </a:p>
          <a:p>
            <a:pPr marL="0" indent="0">
              <a:buFont typeface="Arial" pitchFamily="34" charset="0"/>
              <a:buNone/>
            </a:pPr>
            <a:endParaRPr lang="en-US" altLang="zh-CN" sz="2400"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zh-CN" altLang="en-US" sz="2400" dirty="0"/>
          </a:p>
        </p:txBody>
      </p:sp>
      <p:sp>
        <p:nvSpPr>
          <p:cNvPr id="8" name="灯片编号占位符 1"/>
          <p:cNvSpPr txBox="1">
            <a:spLocks/>
          </p:cNvSpPr>
          <p:nvPr/>
        </p:nvSpPr>
        <p:spPr>
          <a:xfrm>
            <a:off x="8456613" y="6237312"/>
            <a:ext cx="363859"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1400" dirty="0" smtClean="0">
                <a:solidFill>
                  <a:schemeClr val="accent1">
                    <a:lumMod val="75000"/>
                  </a:schemeClr>
                </a:solidFill>
              </a:rPr>
              <a:t>30</a:t>
            </a:r>
            <a:endParaRPr lang="zh-CN" altLang="en-US" sz="1400" dirty="0">
              <a:solidFill>
                <a:schemeClr val="accent1">
                  <a:lumMod val="75000"/>
                </a:schemeClr>
              </a:solidFill>
            </a:endParaRPr>
          </a:p>
        </p:txBody>
      </p:sp>
    </p:spTree>
    <p:extLst>
      <p:ext uri="{BB962C8B-B14F-4D97-AF65-F5344CB8AC3E}">
        <p14:creationId xmlns:p14="http://schemas.microsoft.com/office/powerpoint/2010/main" val="36929282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
          <p:cNvSpPr txBox="1">
            <a:spLocks noChangeArrowheads="1"/>
          </p:cNvSpPr>
          <p:nvPr/>
        </p:nvSpPr>
        <p:spPr bwMode="auto">
          <a:xfrm>
            <a:off x="758310" y="2444427"/>
            <a:ext cx="16414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20000"/>
              </a:spcBef>
            </a:pPr>
            <a:r>
              <a:rPr lang="en-US" altLang="zh-CN" sz="11500" b="1" dirty="0" smtClean="0">
                <a:solidFill>
                  <a:srgbClr val="4F81BD"/>
                </a:solidFill>
                <a:cs typeface="Arial" panose="020B0604020202020204" pitchFamily="34" charset="0"/>
              </a:rPr>
              <a:t>06</a:t>
            </a:r>
            <a:endParaRPr lang="en-US" altLang="zh-CN" sz="11500" b="1" dirty="0">
              <a:solidFill>
                <a:srgbClr val="4F81BD"/>
              </a:solidFill>
              <a:cs typeface="Arial" panose="020B0604020202020204" pitchFamily="34" charset="0"/>
            </a:endParaRPr>
          </a:p>
        </p:txBody>
      </p:sp>
      <p:sp>
        <p:nvSpPr>
          <p:cNvPr id="37" name="文本框 16"/>
          <p:cNvSpPr txBox="1">
            <a:spLocks noChangeArrowheads="1"/>
          </p:cNvSpPr>
          <p:nvPr/>
        </p:nvSpPr>
        <p:spPr bwMode="auto">
          <a:xfrm>
            <a:off x="2583935" y="3325490"/>
            <a:ext cx="5032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l">
              <a:lnSpc>
                <a:spcPct val="100000"/>
              </a:lnSpc>
              <a:spcBef>
                <a:spcPct val="0"/>
              </a:spcBef>
              <a:buClrTx/>
              <a:buSzTx/>
              <a:buFont typeface="Arial" panose="020B0604020202020204" pitchFamily="34" charset="0"/>
              <a:buNone/>
            </a:pPr>
            <a:r>
              <a:rPr lang="zh-CN" altLang="en-US" sz="3200" b="1" dirty="0" smtClean="0">
                <a:solidFill>
                  <a:srgbClr val="4F81BD"/>
                </a:solidFill>
                <a:latin typeface="微软雅黑" panose="020B0503020204020204" pitchFamily="34" charset="-122"/>
                <a:ea typeface="微软雅黑" panose="020B0503020204020204" pitchFamily="34" charset="-122"/>
              </a:rPr>
              <a:t>回答评审老师问题</a:t>
            </a:r>
            <a:endParaRPr lang="zh-CN" altLang="zh-CN" sz="3200" b="1" dirty="0">
              <a:solidFill>
                <a:srgbClr val="4F81BD"/>
              </a:solidFill>
              <a:latin typeface="微软雅黑" panose="020B0503020204020204" pitchFamily="34" charset="-122"/>
              <a:ea typeface="微软雅黑" panose="020B0503020204020204" pitchFamily="34" charset="-122"/>
            </a:endParaRPr>
          </a:p>
        </p:txBody>
      </p:sp>
      <p:sp>
        <p:nvSpPr>
          <p:cNvPr id="38" name="文本框 17"/>
          <p:cNvSpPr txBox="1">
            <a:spLocks noChangeArrowheads="1"/>
          </p:cNvSpPr>
          <p:nvPr/>
        </p:nvSpPr>
        <p:spPr bwMode="auto">
          <a:xfrm>
            <a:off x="2583935" y="2752402"/>
            <a:ext cx="16658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l">
              <a:lnSpc>
                <a:spcPct val="100000"/>
              </a:lnSpc>
              <a:spcBef>
                <a:spcPct val="0"/>
              </a:spcBef>
              <a:buClrTx/>
              <a:buSzTx/>
              <a:buFont typeface="Arial" panose="020B0604020202020204" pitchFamily="34" charset="0"/>
              <a:buNone/>
            </a:pPr>
            <a:r>
              <a:rPr lang="en-US" altLang="zh-CN" sz="3200" b="1" i="1" dirty="0" smtClean="0">
                <a:solidFill>
                  <a:srgbClr val="4F81BD"/>
                </a:solidFill>
                <a:latin typeface="Arial" panose="020B0604020202020204" pitchFamily="34" charset="0"/>
                <a:ea typeface="Meiryo UI" pitchFamily="2" charset="-128"/>
              </a:rPr>
              <a:t>Answer</a:t>
            </a:r>
            <a:endParaRPr lang="zh-CN" altLang="zh-CN" sz="3200" b="1" i="1" dirty="0">
              <a:solidFill>
                <a:srgbClr val="4F81BD"/>
              </a:solidFill>
              <a:latin typeface="Arial" panose="020B0604020202020204" pitchFamily="34" charset="0"/>
              <a:ea typeface="Meiryo UI" pitchFamily="2" charset="-128"/>
            </a:endParaRPr>
          </a:p>
        </p:txBody>
      </p:sp>
      <p:sp>
        <p:nvSpPr>
          <p:cNvPr id="39" name="等腰三角形 38"/>
          <p:cNvSpPr>
            <a:spLocks noChangeArrowheads="1"/>
          </p:cNvSpPr>
          <p:nvPr/>
        </p:nvSpPr>
        <p:spPr bwMode="auto">
          <a:xfrm rot="9233090">
            <a:off x="7227372" y="2358702"/>
            <a:ext cx="266700" cy="230188"/>
          </a:xfrm>
          <a:prstGeom prst="triangle">
            <a:avLst>
              <a:gd name="adj" fmla="val 50000"/>
            </a:avLst>
          </a:prstGeom>
          <a:solidFill>
            <a:srgbClr val="D8E8F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2" name="等腰三角形 41"/>
          <p:cNvSpPr>
            <a:spLocks noChangeArrowheads="1"/>
          </p:cNvSpPr>
          <p:nvPr/>
        </p:nvSpPr>
        <p:spPr bwMode="auto">
          <a:xfrm rot="15569575">
            <a:off x="6874947" y="3033390"/>
            <a:ext cx="396875" cy="342900"/>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3" name="等腰三角形 42"/>
          <p:cNvSpPr>
            <a:spLocks noChangeArrowheads="1"/>
          </p:cNvSpPr>
          <p:nvPr/>
        </p:nvSpPr>
        <p:spPr bwMode="auto">
          <a:xfrm rot="21371393">
            <a:off x="6743185" y="1709415"/>
            <a:ext cx="266700" cy="230187"/>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4" name="等腰三角形 43"/>
          <p:cNvSpPr>
            <a:spLocks noChangeArrowheads="1"/>
          </p:cNvSpPr>
          <p:nvPr/>
        </p:nvSpPr>
        <p:spPr bwMode="auto">
          <a:xfrm rot="12912161">
            <a:off x="7784585" y="3392165"/>
            <a:ext cx="944562" cy="815975"/>
          </a:xfrm>
          <a:prstGeom prst="triangle">
            <a:avLst>
              <a:gd name="adj" fmla="val 50000"/>
            </a:avLst>
          </a:prstGeom>
          <a:solidFill>
            <a:srgbClr val="4F81BD"/>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4F81BD"/>
              </a:solidFill>
              <a:latin typeface="Arial" panose="020B0604020202020204" pitchFamily="34" charset="0"/>
            </a:endParaRPr>
          </a:p>
        </p:txBody>
      </p:sp>
      <p:sp>
        <p:nvSpPr>
          <p:cNvPr id="45" name="等腰三角形 44"/>
          <p:cNvSpPr>
            <a:spLocks noChangeArrowheads="1"/>
          </p:cNvSpPr>
          <p:nvPr/>
        </p:nvSpPr>
        <p:spPr bwMode="auto">
          <a:xfrm rot="12912161">
            <a:off x="7652822" y="3331840"/>
            <a:ext cx="1176338" cy="1014412"/>
          </a:xfrm>
          <a:prstGeom prst="triangle">
            <a:avLst>
              <a:gd name="adj" fmla="val 50000"/>
            </a:avLst>
          </a:prstGeom>
          <a:noFill/>
          <a:ln w="12700" cmpd="sng">
            <a:solidFill>
              <a:srgbClr val="3B8DE9"/>
            </a:solidFill>
            <a:miter lim="800000"/>
            <a:headEnd/>
            <a:tailEnd/>
          </a:ln>
          <a:extLst>
            <a:ext uri="{909E8E84-426E-40DD-AFC4-6F175D3DCCD1}">
              <a14:hiddenFill xmlns:a14="http://schemas.microsoft.com/office/drawing/2010/main">
                <a:solidFill>
                  <a:srgbClr val="FFFFFF"/>
                </a:solidFill>
              </a14:hiddenFill>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6" name="椭圆 45"/>
          <p:cNvSpPr>
            <a:spLocks noChangeArrowheads="1"/>
          </p:cNvSpPr>
          <p:nvPr/>
        </p:nvSpPr>
        <p:spPr bwMode="auto">
          <a:xfrm rot="9110320">
            <a:off x="8973622" y="3696965"/>
            <a:ext cx="114300" cy="115887"/>
          </a:xfrm>
          <a:prstGeom prst="ellipse">
            <a:avLst/>
          </a:prstGeom>
          <a:solidFill>
            <a:srgbClr val="4F81BD"/>
          </a:solidFill>
          <a:ln>
            <a:noFill/>
          </a:ln>
          <a:extLst/>
        </p:spPr>
        <p:txBody>
          <a:bodyPr anchor="ctr"/>
          <a:lstStyle/>
          <a:p>
            <a:pPr algn="ctr">
              <a:buFont typeface="Arial" panose="020B0604020202020204" pitchFamily="34" charset="0"/>
              <a:buNone/>
            </a:pPr>
            <a:endParaRPr lang="zh-CN" altLang="zh-CN">
              <a:solidFill>
                <a:srgbClr val="FFFFFF"/>
              </a:solidFill>
              <a:latin typeface="Arial" panose="020B0604020202020204" pitchFamily="34" charset="0"/>
            </a:endParaRPr>
          </a:p>
        </p:txBody>
      </p:sp>
      <p:sp>
        <p:nvSpPr>
          <p:cNvPr id="48" name="椭圆 47"/>
          <p:cNvSpPr>
            <a:spLocks noChangeArrowheads="1"/>
          </p:cNvSpPr>
          <p:nvPr/>
        </p:nvSpPr>
        <p:spPr bwMode="auto">
          <a:xfrm rot="9110320">
            <a:off x="7884597" y="4200202"/>
            <a:ext cx="115888" cy="115888"/>
          </a:xfrm>
          <a:prstGeom prst="ellipse">
            <a:avLst/>
          </a:prstGeom>
          <a:solidFill>
            <a:srgbClr val="4F81BD"/>
          </a:solidFill>
          <a:ln>
            <a:noFill/>
          </a:ln>
          <a:extLst/>
        </p:spPr>
        <p:txBody>
          <a:bodyPr anchor="ctr"/>
          <a:lstStyle/>
          <a:p>
            <a:pPr algn="ctr">
              <a:buFont typeface="Arial" panose="020B0604020202020204" pitchFamily="34" charset="0"/>
              <a:buNone/>
            </a:pPr>
            <a:endParaRPr lang="zh-CN" altLang="zh-CN">
              <a:solidFill>
                <a:srgbClr val="FFFFFF"/>
              </a:solidFill>
              <a:latin typeface="Arial" panose="020B0604020202020204" pitchFamily="34" charset="0"/>
            </a:endParaRPr>
          </a:p>
        </p:txBody>
      </p:sp>
      <p:sp>
        <p:nvSpPr>
          <p:cNvPr id="49" name="椭圆 48"/>
          <p:cNvSpPr>
            <a:spLocks noChangeArrowheads="1"/>
          </p:cNvSpPr>
          <p:nvPr/>
        </p:nvSpPr>
        <p:spPr bwMode="auto">
          <a:xfrm rot="9110320">
            <a:off x="8002072" y="3036565"/>
            <a:ext cx="114300" cy="115887"/>
          </a:xfrm>
          <a:prstGeom prst="ellipse">
            <a:avLst/>
          </a:prstGeom>
          <a:solidFill>
            <a:srgbClr val="4F81BD"/>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0" name="等腰三角形 49"/>
          <p:cNvSpPr>
            <a:spLocks noChangeArrowheads="1"/>
          </p:cNvSpPr>
          <p:nvPr/>
        </p:nvSpPr>
        <p:spPr bwMode="auto">
          <a:xfrm rot="18210216">
            <a:off x="7305954" y="2142008"/>
            <a:ext cx="127000" cy="109537"/>
          </a:xfrm>
          <a:prstGeom prst="triangle">
            <a:avLst>
              <a:gd name="adj" fmla="val 50000"/>
            </a:avLst>
          </a:prstGeom>
          <a:solidFill>
            <a:srgbClr val="D8E8F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51" name="等腰三角形 50"/>
          <p:cNvSpPr>
            <a:spLocks noChangeArrowheads="1"/>
          </p:cNvSpPr>
          <p:nvPr/>
        </p:nvSpPr>
        <p:spPr bwMode="auto">
          <a:xfrm rot="8748521">
            <a:off x="6692385" y="2219002"/>
            <a:ext cx="128587" cy="109538"/>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cxnSp>
        <p:nvCxnSpPr>
          <p:cNvPr id="52" name="Straight Connector 13"/>
          <p:cNvCxnSpPr>
            <a:cxnSpLocks noChangeShapeType="1"/>
          </p:cNvCxnSpPr>
          <p:nvPr/>
        </p:nvCxnSpPr>
        <p:spPr bwMode="auto">
          <a:xfrm flipH="1">
            <a:off x="20122" y="4014465"/>
            <a:ext cx="6732588" cy="0"/>
          </a:xfrm>
          <a:prstGeom prst="line">
            <a:avLst/>
          </a:prstGeom>
          <a:noFill/>
          <a:ln w="19050" cap="sq" cmpd="sng">
            <a:solidFill>
              <a:srgbClr val="4F81BD"/>
            </a:solidFill>
            <a:round/>
            <a:headEnd type="oval"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88757179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3"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5760640"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回答徐占伯老师问题</a:t>
            </a:r>
            <a:endParaRPr lang="zh-CN" altLang="en-US" dirty="0">
              <a:solidFill>
                <a:srgbClr val="4F81BD"/>
              </a:solidFill>
              <a:ea typeface="黑体" pitchFamily="49" charset="-122"/>
            </a:endParaRPr>
          </a:p>
        </p:txBody>
      </p:sp>
      <p:sp>
        <p:nvSpPr>
          <p:cNvPr id="10" name="内容占位符 2"/>
          <p:cNvSpPr txBox="1">
            <a:spLocks/>
          </p:cNvSpPr>
          <p:nvPr/>
        </p:nvSpPr>
        <p:spPr>
          <a:xfrm>
            <a:off x="684857" y="1628800"/>
            <a:ext cx="7775575" cy="4392488"/>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50000"/>
              </a:lnSpc>
              <a:buFont typeface="+mj-lt"/>
              <a:buAutoNum type="arabicPeriod"/>
            </a:pPr>
            <a:r>
              <a:rPr lang="zh-CN" altLang="en-US" sz="2000" dirty="0" smtClean="0">
                <a:solidFill>
                  <a:srgbClr val="4F81BD"/>
                </a:solidFill>
                <a:latin typeface="微软雅黑" panose="020B0503020204020204" pitchFamily="34" charset="-122"/>
                <a:ea typeface="微软雅黑" panose="020B0503020204020204" pitchFamily="34" charset="-122"/>
              </a:rPr>
              <a:t>本文</a:t>
            </a:r>
            <a:r>
              <a:rPr lang="zh-CN" altLang="en-US" sz="2000" dirty="0">
                <a:solidFill>
                  <a:srgbClr val="4F81BD"/>
                </a:solidFill>
                <a:latin typeface="微软雅黑" panose="020B0503020204020204" pitchFamily="34" charset="-122"/>
                <a:ea typeface="微软雅黑" panose="020B0503020204020204" pitchFamily="34" charset="-122"/>
              </a:rPr>
              <a:t>的数值测试结果均基于实验室搭建的无线局域网测试所得，本文所提方法是否可以应用到其他类型的网络，如公共移动网络等。在应用时，所提方法可能会面临的局限性</a:t>
            </a:r>
            <a:r>
              <a:rPr lang="zh-CN" altLang="en-US" sz="2000" dirty="0" smtClean="0">
                <a:solidFill>
                  <a:srgbClr val="4F81BD"/>
                </a:solidFill>
                <a:latin typeface="微软雅黑" panose="020B0503020204020204" pitchFamily="34" charset="-122"/>
                <a:ea typeface="微软雅黑" panose="020B0503020204020204" pitchFamily="34" charset="-122"/>
              </a:rPr>
              <a:t>？</a:t>
            </a:r>
            <a:endParaRPr lang="en-US" altLang="zh-CN" sz="2000" dirty="0" smtClean="0">
              <a:solidFill>
                <a:srgbClr val="4F81BD"/>
              </a:solidFill>
              <a:latin typeface="微软雅黑" panose="020B0503020204020204" pitchFamily="34" charset="-122"/>
              <a:ea typeface="微软雅黑" panose="020B0503020204020204" pitchFamily="34" charset="-122"/>
            </a:endParaRPr>
          </a:p>
          <a:p>
            <a:pPr marL="0" indent="0" algn="just">
              <a:lnSpc>
                <a:spcPct val="150000"/>
              </a:lnSpc>
              <a:buNone/>
            </a:pPr>
            <a:r>
              <a:rPr lang="en-US" altLang="zh-CN" sz="2000" dirty="0" smtClean="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本文的方法可以适用到其它类型的局域网，如校园网络或企业内的局域网，但是数据采集节点必须在局域网之内，否则难以区分不同设备流量数据。</a:t>
            </a:r>
            <a:endParaRPr lang="en-US" altLang="zh-CN" sz="2000" dirty="0" smtClean="0">
              <a:latin typeface="微软雅黑" panose="020B0503020204020204" pitchFamily="34" charset="-122"/>
              <a:ea typeface="微软雅黑" panose="020B0503020204020204" pitchFamily="34" charset="-122"/>
            </a:endParaRPr>
          </a:p>
          <a:p>
            <a:pPr marL="0" indent="0" algn="just">
              <a:lnSpc>
                <a:spcPct val="150000"/>
              </a:lnSpc>
              <a:buNone/>
            </a:pPr>
            <a:r>
              <a:rPr lang="zh-CN" altLang="en-US" sz="2000" dirty="0" smtClean="0">
                <a:latin typeface="微软雅黑" panose="020B0503020204020204" pitchFamily="34" charset="-122"/>
                <a:ea typeface="微软雅黑" panose="020B0503020204020204" pitchFamily="34" charset="-122"/>
              </a:rPr>
              <a:t>      对于公众移动通信网，如</a:t>
            </a:r>
            <a:r>
              <a:rPr lang="en-US" altLang="zh-CN" sz="2000" dirty="0" smtClean="0">
                <a:latin typeface="微软雅黑" panose="020B0503020204020204" pitchFamily="34" charset="-122"/>
                <a:ea typeface="微软雅黑" panose="020B0503020204020204" pitchFamily="34" charset="-122"/>
              </a:rPr>
              <a:t>4G</a:t>
            </a:r>
            <a:r>
              <a:rPr lang="zh-CN" altLang="en-US" sz="2000" dirty="0" smtClean="0">
                <a:latin typeface="微软雅黑" panose="020B0503020204020204" pitchFamily="34" charset="-122"/>
                <a:ea typeface="微软雅黑" panose="020B0503020204020204" pitchFamily="34" charset="-122"/>
              </a:rPr>
              <a:t>网络，难以捕获到设备数据。</a:t>
            </a:r>
            <a:endParaRPr lang="zh-CN" altLang="zh-CN" sz="2000" dirty="0" smtClean="0">
              <a:latin typeface="黑体" panose="02010609060101010101" pitchFamily="49" charset="-122"/>
              <a:ea typeface="黑体" panose="02010609060101010101" pitchFamily="49" charset="-122"/>
            </a:endParaRPr>
          </a:p>
          <a:p>
            <a:pPr marL="0" indent="0">
              <a:buFont typeface="Arial" pitchFamily="34" charset="0"/>
              <a:buNone/>
            </a:pPr>
            <a:endParaRPr lang="en-US" altLang="zh-CN" sz="2400"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zh-CN" altLang="en-US" sz="2400" dirty="0"/>
          </a:p>
        </p:txBody>
      </p:sp>
      <p:sp>
        <p:nvSpPr>
          <p:cNvPr id="8" name="灯片编号占位符 1"/>
          <p:cNvSpPr txBox="1">
            <a:spLocks/>
          </p:cNvSpPr>
          <p:nvPr/>
        </p:nvSpPr>
        <p:spPr>
          <a:xfrm>
            <a:off x="8456613" y="6237312"/>
            <a:ext cx="363859"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1400" dirty="0" smtClean="0">
                <a:solidFill>
                  <a:schemeClr val="accent1">
                    <a:lumMod val="75000"/>
                  </a:schemeClr>
                </a:solidFill>
              </a:rPr>
              <a:t>32</a:t>
            </a:r>
            <a:endParaRPr lang="zh-CN" altLang="en-US" sz="1400" dirty="0">
              <a:solidFill>
                <a:schemeClr val="accent1">
                  <a:lumMod val="75000"/>
                </a:schemeClr>
              </a:solidFill>
            </a:endParaRPr>
          </a:p>
        </p:txBody>
      </p:sp>
    </p:spTree>
    <p:custDataLst>
      <p:tags r:id="rId1"/>
    </p:custDataLst>
    <p:extLst>
      <p:ext uri="{BB962C8B-B14F-4D97-AF65-F5344CB8AC3E}">
        <p14:creationId xmlns:p14="http://schemas.microsoft.com/office/powerpoint/2010/main" val="29769064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3"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5400600"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回答</a:t>
            </a:r>
            <a:r>
              <a:rPr lang="zh-CN" altLang="en-US" dirty="0">
                <a:solidFill>
                  <a:srgbClr val="4F81BD"/>
                </a:solidFill>
                <a:ea typeface="黑体" pitchFamily="49" charset="-122"/>
              </a:rPr>
              <a:t>徐占伯老师</a:t>
            </a:r>
            <a:r>
              <a:rPr lang="zh-CN" altLang="en-US" dirty="0" smtClean="0">
                <a:solidFill>
                  <a:srgbClr val="4F81BD"/>
                </a:solidFill>
                <a:ea typeface="黑体" pitchFamily="49" charset="-122"/>
              </a:rPr>
              <a:t>问题</a:t>
            </a:r>
            <a:endParaRPr lang="zh-CN" altLang="en-US" dirty="0">
              <a:solidFill>
                <a:srgbClr val="4F81BD"/>
              </a:solidFill>
              <a:ea typeface="黑体" pitchFamily="49" charset="-122"/>
            </a:endParaRPr>
          </a:p>
        </p:txBody>
      </p:sp>
      <p:sp>
        <p:nvSpPr>
          <p:cNvPr id="10" name="内容占位符 2"/>
          <p:cNvSpPr txBox="1">
            <a:spLocks/>
          </p:cNvSpPr>
          <p:nvPr/>
        </p:nvSpPr>
        <p:spPr>
          <a:xfrm>
            <a:off x="684857" y="1628800"/>
            <a:ext cx="7775575" cy="4392488"/>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50000"/>
              </a:lnSpc>
              <a:buFont typeface="+mj-lt"/>
              <a:buAutoNum type="arabicPeriod" startAt="2"/>
            </a:pPr>
            <a:r>
              <a:rPr lang="zh-CN" altLang="en-US" sz="2000" dirty="0" smtClean="0">
                <a:solidFill>
                  <a:srgbClr val="4F81BD"/>
                </a:solidFill>
                <a:latin typeface="微软雅黑" panose="020B0503020204020204" pitchFamily="34" charset="-122"/>
                <a:ea typeface="微软雅黑" panose="020B0503020204020204" pitchFamily="34" charset="-122"/>
              </a:rPr>
              <a:t>本文</a:t>
            </a:r>
            <a:r>
              <a:rPr lang="zh-CN" altLang="en-US" sz="2000" dirty="0">
                <a:solidFill>
                  <a:srgbClr val="4F81BD"/>
                </a:solidFill>
                <a:latin typeface="微软雅黑" panose="020B0503020204020204" pitchFamily="34" charset="-122"/>
                <a:ea typeface="微软雅黑" panose="020B0503020204020204" pitchFamily="34" charset="-122"/>
              </a:rPr>
              <a:t>所采用的降噪方法是否会对特征指纹生成以及四种分类方法的性能产生影响</a:t>
            </a:r>
            <a:r>
              <a:rPr lang="zh-CN" altLang="en-US" sz="2000" dirty="0" smtClean="0">
                <a:solidFill>
                  <a:srgbClr val="4F81BD"/>
                </a:solidFill>
                <a:latin typeface="微软雅黑" panose="020B0503020204020204" pitchFamily="34" charset="-122"/>
                <a:ea typeface="微软雅黑" panose="020B0503020204020204" pitchFamily="34" charset="-122"/>
              </a:rPr>
              <a:t>？</a:t>
            </a:r>
            <a:endParaRPr lang="en-US" altLang="zh-CN" sz="2000" dirty="0">
              <a:solidFill>
                <a:srgbClr val="4F81BD"/>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dirty="0">
                <a:solidFill>
                  <a:srgbClr val="4F81BD"/>
                </a:solidFill>
                <a:latin typeface="微软雅黑" panose="020B0503020204020204" pitchFamily="34" charset="-122"/>
                <a:ea typeface="微软雅黑" panose="020B0503020204020204" pitchFamily="34" charset="-122"/>
              </a:rPr>
              <a:t> </a:t>
            </a:r>
            <a:r>
              <a:rPr lang="en-US" altLang="zh-CN" sz="2000" dirty="0" smtClean="0">
                <a:solidFill>
                  <a:srgbClr val="4F81BD"/>
                </a:solidFill>
                <a:latin typeface="微软雅黑" panose="020B0503020204020204" pitchFamily="34" charset="-122"/>
                <a:ea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rPr>
              <a:t>绘制以传输速率为特征指纹时，四种分类器得到的</a:t>
            </a:r>
            <a:r>
              <a:rPr lang="en-US" altLang="zh-CN" sz="2000" dirty="0" smtClean="0">
                <a:latin typeface="黑体" panose="02010609060101010101" pitchFamily="49" charset="-122"/>
                <a:ea typeface="黑体" panose="02010609060101010101" pitchFamily="49" charset="-122"/>
              </a:rPr>
              <a:t>F1</a:t>
            </a:r>
            <a:r>
              <a:rPr lang="zh-CN" altLang="en-US" sz="2000" dirty="0" smtClean="0">
                <a:latin typeface="黑体" panose="02010609060101010101" pitchFamily="49" charset="-122"/>
                <a:ea typeface="黑体" panose="02010609060101010101" pitchFamily="49" charset="-122"/>
              </a:rPr>
              <a:t>值，如下图所示。从图中可以看到，降噪后，不同分类器的识别精度都有所提升。</a:t>
            </a:r>
            <a:endParaRPr lang="zh-CN" altLang="zh-CN" sz="2000" dirty="0" smtClean="0">
              <a:latin typeface="黑体" panose="02010609060101010101" pitchFamily="49" charset="-122"/>
              <a:ea typeface="黑体" panose="02010609060101010101" pitchFamily="49" charset="-122"/>
            </a:endParaRPr>
          </a:p>
          <a:p>
            <a:pPr marL="0" indent="0">
              <a:buFont typeface="Arial" pitchFamily="34" charset="0"/>
              <a:buNone/>
            </a:pPr>
            <a:endParaRPr lang="en-US" altLang="zh-CN" sz="2400"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en-US" altLang="zh-CN" sz="2400" dirty="0" smtClean="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smtClean="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smtClean="0"/>
          </a:p>
          <a:p>
            <a:pPr>
              <a:buFont typeface="Wingdings" panose="05000000000000000000" pitchFamily="2" charset="2"/>
              <a:buChar char="Ø"/>
            </a:pPr>
            <a:endParaRPr lang="zh-CN" altLang="en-US" sz="2400" dirty="0"/>
          </a:p>
        </p:txBody>
      </p:sp>
      <p:graphicFrame>
        <p:nvGraphicFramePr>
          <p:cNvPr id="8" name="图表 7"/>
          <p:cNvGraphicFramePr>
            <a:graphicFrameLocks/>
          </p:cNvGraphicFramePr>
          <p:nvPr>
            <p:extLst>
              <p:ext uri="{D42A27DB-BD31-4B8C-83A1-F6EECF244321}">
                <p14:modId xmlns:p14="http://schemas.microsoft.com/office/powerpoint/2010/main" val="753038855"/>
              </p:ext>
            </p:extLst>
          </p:nvPr>
        </p:nvGraphicFramePr>
        <p:xfrm>
          <a:off x="2286644" y="3769382"/>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9" name="灯片编号占位符 1"/>
          <p:cNvSpPr txBox="1">
            <a:spLocks/>
          </p:cNvSpPr>
          <p:nvPr/>
        </p:nvSpPr>
        <p:spPr>
          <a:xfrm>
            <a:off x="8456613" y="6237312"/>
            <a:ext cx="363859"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1400" dirty="0" smtClean="0">
                <a:solidFill>
                  <a:schemeClr val="accent1">
                    <a:lumMod val="75000"/>
                  </a:schemeClr>
                </a:solidFill>
              </a:rPr>
              <a:t>33</a:t>
            </a:r>
            <a:endParaRPr lang="zh-CN" altLang="en-US" sz="1400" dirty="0">
              <a:solidFill>
                <a:schemeClr val="accent1">
                  <a:lumMod val="75000"/>
                </a:schemeClr>
              </a:solidFill>
            </a:endParaRPr>
          </a:p>
        </p:txBody>
      </p:sp>
    </p:spTree>
    <p:custDataLst>
      <p:tags r:id="rId1"/>
    </p:custDataLst>
    <p:extLst>
      <p:ext uri="{BB962C8B-B14F-4D97-AF65-F5344CB8AC3E}">
        <p14:creationId xmlns:p14="http://schemas.microsoft.com/office/powerpoint/2010/main" val="28605721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3"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4824536"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回答张鹏老师问题</a:t>
            </a:r>
            <a:endParaRPr lang="zh-CN" altLang="en-US" dirty="0">
              <a:solidFill>
                <a:srgbClr val="4F81BD"/>
              </a:solidFill>
              <a:ea typeface="黑体" pitchFamily="49" charset="-122"/>
            </a:endParaRPr>
          </a:p>
        </p:txBody>
      </p:sp>
      <p:sp>
        <p:nvSpPr>
          <p:cNvPr id="10" name="内容占位符 2"/>
          <p:cNvSpPr txBox="1">
            <a:spLocks/>
          </p:cNvSpPr>
          <p:nvPr/>
        </p:nvSpPr>
        <p:spPr>
          <a:xfrm>
            <a:off x="684857" y="1628800"/>
            <a:ext cx="7775575" cy="4392488"/>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50000"/>
              </a:lnSpc>
              <a:buFont typeface="+mj-lt"/>
              <a:buAutoNum type="arabicPeriod"/>
            </a:pPr>
            <a:r>
              <a:rPr lang="zh-CN" altLang="en-US" sz="2000" dirty="0" smtClean="0">
                <a:solidFill>
                  <a:srgbClr val="4F81BD"/>
                </a:solidFill>
                <a:latin typeface="微软雅黑" panose="020B0503020204020204" pitchFamily="34" charset="-122"/>
                <a:ea typeface="微软雅黑" panose="020B0503020204020204" pitchFamily="34" charset="-122"/>
              </a:rPr>
              <a:t>所</a:t>
            </a:r>
            <a:r>
              <a:rPr lang="zh-CN" altLang="en-US" sz="2000" dirty="0">
                <a:solidFill>
                  <a:srgbClr val="4F81BD"/>
                </a:solidFill>
                <a:latin typeface="微软雅黑" panose="020B0503020204020204" pitchFamily="34" charset="-122"/>
                <a:ea typeface="微软雅黑" panose="020B0503020204020204" pitchFamily="34" charset="-122"/>
              </a:rPr>
              <a:t>提出的两种设备指纹方法和之前已有的方法的本质区别是什么？是否有实验对比</a:t>
            </a:r>
            <a:r>
              <a:rPr lang="zh-CN" altLang="en-US" sz="2000" dirty="0" smtClean="0">
                <a:solidFill>
                  <a:srgbClr val="4F81BD"/>
                </a:solidFill>
                <a:latin typeface="微软雅黑" panose="020B0503020204020204" pitchFamily="34" charset="-122"/>
                <a:ea typeface="微软雅黑" panose="020B0503020204020204" pitchFamily="34" charset="-122"/>
              </a:rPr>
              <a:t>？</a:t>
            </a:r>
            <a:endParaRPr lang="en-US" altLang="zh-CN" sz="2000" dirty="0" smtClean="0">
              <a:solidFill>
                <a:srgbClr val="4F81BD"/>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dirty="0">
                <a:solidFill>
                  <a:srgbClr val="4F81BD"/>
                </a:solidFill>
                <a:latin typeface="微软雅黑" panose="020B0503020204020204" pitchFamily="34" charset="-122"/>
                <a:ea typeface="微软雅黑" panose="020B0503020204020204" pitchFamily="34" charset="-122"/>
              </a:rPr>
              <a:t> </a:t>
            </a:r>
            <a:r>
              <a:rPr lang="en-US" altLang="zh-CN" sz="2000" dirty="0" smtClean="0">
                <a:solidFill>
                  <a:srgbClr val="4F81BD"/>
                </a:solidFill>
                <a:latin typeface="微软雅黑" panose="020B0503020204020204" pitchFamily="34" charset="-122"/>
                <a:ea typeface="微软雅黑" panose="020B0503020204020204" pitchFamily="34" charset="-122"/>
              </a:rPr>
              <a:t>     </a:t>
            </a:r>
          </a:p>
          <a:p>
            <a:pPr marL="0" indent="0">
              <a:lnSpc>
                <a:spcPct val="150000"/>
              </a:lnSpc>
              <a:buNone/>
            </a:pPr>
            <a:r>
              <a:rPr lang="en-US" altLang="zh-CN" sz="2000" dirty="0" smtClean="0">
                <a:solidFill>
                  <a:srgbClr val="4F81BD"/>
                </a:solidFill>
                <a:latin typeface="微软雅黑" panose="020B0503020204020204" pitchFamily="34" charset="-122"/>
                <a:ea typeface="微软雅黑" panose="020B0503020204020204" pitchFamily="34" charset="-122"/>
              </a:rPr>
              <a:t>    </a:t>
            </a:r>
            <a:endParaRPr lang="en-US" altLang="zh-CN" sz="2000" dirty="0">
              <a:solidFill>
                <a:srgbClr val="4F81BD"/>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ü"/>
            </a:pPr>
            <a:endParaRPr lang="zh-CN" altLang="zh-CN" sz="2000" dirty="0" smtClean="0">
              <a:latin typeface="黑体" panose="02010609060101010101" pitchFamily="49" charset="-122"/>
              <a:ea typeface="黑体" panose="02010609060101010101" pitchFamily="49" charset="-122"/>
            </a:endParaRPr>
          </a:p>
          <a:p>
            <a:pPr marL="0" indent="0">
              <a:buFont typeface="Arial" pitchFamily="34" charset="0"/>
              <a:buNone/>
            </a:pPr>
            <a:endParaRPr lang="en-US" altLang="zh-CN" sz="2400"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zh-CN" altLang="en-US" sz="2400" dirty="0"/>
          </a:p>
        </p:txBody>
      </p:sp>
      <p:graphicFrame>
        <p:nvGraphicFramePr>
          <p:cNvPr id="4" name="表格 3"/>
          <p:cNvGraphicFramePr>
            <a:graphicFrameLocks noGrp="1"/>
          </p:cNvGraphicFramePr>
          <p:nvPr>
            <p:extLst>
              <p:ext uri="{D42A27DB-BD31-4B8C-83A1-F6EECF244321}">
                <p14:modId xmlns:p14="http://schemas.microsoft.com/office/powerpoint/2010/main" val="3301636515"/>
              </p:ext>
            </p:extLst>
          </p:nvPr>
        </p:nvGraphicFramePr>
        <p:xfrm>
          <a:off x="827584" y="2710129"/>
          <a:ext cx="7560240" cy="3599191"/>
        </p:xfrm>
        <a:graphic>
          <a:graphicData uri="http://schemas.openxmlformats.org/drawingml/2006/table">
            <a:tbl>
              <a:tblPr firstRow="1" bandRow="1">
                <a:tableStyleId>{69012ECD-51FC-41F1-AA8D-1B2483CD663E}</a:tableStyleId>
              </a:tblPr>
              <a:tblGrid>
                <a:gridCol w="1890060"/>
                <a:gridCol w="3780120"/>
                <a:gridCol w="1890060"/>
              </a:tblGrid>
              <a:tr h="522745">
                <a:tc>
                  <a:txBody>
                    <a:bodyPr/>
                    <a:lstStyle/>
                    <a:p>
                      <a:pPr algn="ctr"/>
                      <a:r>
                        <a:rPr lang="zh-CN" altLang="en-US" sz="1600" b="0" dirty="0" smtClean="0">
                          <a:latin typeface="微软雅黑" panose="020B0503020204020204" pitchFamily="34" charset="-122"/>
                          <a:ea typeface="微软雅黑" panose="020B0503020204020204" pitchFamily="34" charset="-122"/>
                        </a:rPr>
                        <a:t>设备识别技术</a:t>
                      </a:r>
                      <a:endParaRPr lang="zh-CN" altLang="en-US" sz="16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600" b="0" dirty="0" smtClean="0">
                          <a:latin typeface="微软雅黑" panose="020B0503020204020204" pitchFamily="34" charset="-122"/>
                          <a:ea typeface="微软雅黑" panose="020B0503020204020204" pitchFamily="34" charset="-122"/>
                        </a:rPr>
                        <a:t>设备指纹提取方法与不足</a:t>
                      </a:r>
                      <a:endParaRPr lang="zh-CN" altLang="en-US" sz="16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600" b="0" dirty="0" smtClean="0">
                          <a:latin typeface="微软雅黑" panose="020B0503020204020204" pitchFamily="34" charset="-122"/>
                          <a:ea typeface="微软雅黑" panose="020B0503020204020204" pitchFamily="34" charset="-122"/>
                        </a:rPr>
                        <a:t>本文优势</a:t>
                      </a:r>
                      <a:endParaRPr lang="zh-CN" altLang="en-US" sz="1600" b="0" dirty="0">
                        <a:latin typeface="微软雅黑" panose="020B0503020204020204" pitchFamily="34" charset="-122"/>
                        <a:ea typeface="微软雅黑" panose="020B0503020204020204" pitchFamily="34" charset="-122"/>
                      </a:endParaRPr>
                    </a:p>
                  </a:txBody>
                  <a:tcPr anchor="ctr"/>
                </a:tc>
              </a:tr>
              <a:tr h="522745">
                <a:tc>
                  <a:txBody>
                    <a:bodyPr/>
                    <a:lstStyle/>
                    <a:p>
                      <a:pPr algn="ctr"/>
                      <a:r>
                        <a:rPr lang="en-US" altLang="zh-CN" sz="1600" dirty="0" smtClean="0">
                          <a:latin typeface="微软雅黑" pitchFamily="34" charset="-122"/>
                          <a:ea typeface="微软雅黑" pitchFamily="34" charset="-122"/>
                        </a:rPr>
                        <a:t>MAC</a:t>
                      </a:r>
                      <a:r>
                        <a:rPr lang="zh-CN" altLang="en-US" sz="1600" dirty="0" smtClean="0">
                          <a:latin typeface="微软雅黑" pitchFamily="34" charset="-122"/>
                          <a:ea typeface="微软雅黑" pitchFamily="34" charset="-122"/>
                        </a:rPr>
                        <a:t>地址</a:t>
                      </a:r>
                      <a:endParaRPr lang="zh-CN" altLang="en-US" sz="1600" dirty="0">
                        <a:latin typeface="微软雅黑" pitchFamily="34" charset="-122"/>
                        <a:ea typeface="微软雅黑" pitchFamily="34" charset="-122"/>
                      </a:endParaRPr>
                    </a:p>
                  </a:txBody>
                  <a:tcPr anchor="ctr"/>
                </a:tc>
                <a:tc>
                  <a:txBody>
                    <a:bodyPr/>
                    <a:lstStyle/>
                    <a:p>
                      <a:pPr algn="l"/>
                      <a:r>
                        <a:rPr lang="zh-CN" altLang="en-US" sz="1600" dirty="0" smtClean="0">
                          <a:latin typeface="微软雅黑" pitchFamily="34" charset="-122"/>
                          <a:ea typeface="微软雅黑" pitchFamily="34" charset="-122"/>
                        </a:rPr>
                        <a:t>根据</a:t>
                      </a:r>
                      <a:r>
                        <a:rPr lang="en-US" altLang="zh-CN" sz="1600" dirty="0" smtClean="0">
                          <a:latin typeface="微软雅黑" pitchFamily="34" charset="-122"/>
                          <a:ea typeface="微软雅黑" pitchFamily="34" charset="-122"/>
                        </a:rPr>
                        <a:t>MAC</a:t>
                      </a:r>
                      <a:r>
                        <a:rPr lang="zh-CN" altLang="en-US" sz="1600" dirty="0" smtClean="0">
                          <a:latin typeface="微软雅黑" pitchFamily="34" charset="-122"/>
                          <a:ea typeface="微软雅黑" pitchFamily="34" charset="-122"/>
                        </a:rPr>
                        <a:t>地址识别，容易被篡改</a:t>
                      </a:r>
                      <a:endParaRPr lang="zh-CN" altLang="en-US" sz="1600" dirty="0">
                        <a:latin typeface="微软雅黑" pitchFamily="34" charset="-122"/>
                        <a:ea typeface="微软雅黑" pitchFamily="34" charset="-122"/>
                      </a:endParaRPr>
                    </a:p>
                  </a:txBody>
                  <a:tcPr anchor="ctr"/>
                </a:tc>
                <a:tc>
                  <a:txBody>
                    <a:bodyPr/>
                    <a:lstStyle/>
                    <a:p>
                      <a:pPr algn="ctr"/>
                      <a:r>
                        <a:rPr lang="zh-CN" altLang="en-US" sz="1600" dirty="0" smtClean="0">
                          <a:latin typeface="微软雅黑" pitchFamily="34" charset="-122"/>
                          <a:ea typeface="微软雅黑" pitchFamily="34" charset="-122"/>
                        </a:rPr>
                        <a:t>不会被篡改</a:t>
                      </a:r>
                      <a:endParaRPr lang="zh-CN" altLang="en-US" sz="1600" dirty="0">
                        <a:latin typeface="微软雅黑" pitchFamily="34" charset="-122"/>
                        <a:ea typeface="微软雅黑" pitchFamily="34" charset="-122"/>
                      </a:endParaRPr>
                    </a:p>
                  </a:txBody>
                  <a:tcPr anchor="ctr"/>
                </a:tc>
              </a:tr>
              <a:tr h="522745">
                <a:tc>
                  <a:txBody>
                    <a:bodyPr/>
                    <a:lstStyle/>
                    <a:p>
                      <a:pPr algn="ctr"/>
                      <a:r>
                        <a:rPr lang="zh-CN" altLang="en-US" sz="1600" dirty="0" smtClean="0">
                          <a:latin typeface="微软雅黑" pitchFamily="34" charset="-122"/>
                          <a:ea typeface="微软雅黑" pitchFamily="34" charset="-122"/>
                        </a:rPr>
                        <a:t>浏览器指纹</a:t>
                      </a:r>
                      <a:endParaRPr lang="zh-CN" altLang="en-US" sz="1600" dirty="0">
                        <a:latin typeface="微软雅黑" pitchFamily="34" charset="-122"/>
                        <a:ea typeface="微软雅黑" pitchFamily="34" charset="-122"/>
                      </a:endParaRPr>
                    </a:p>
                  </a:txBody>
                  <a:tcPr anchor="ctr"/>
                </a:tc>
                <a:tc>
                  <a:txBody>
                    <a:bodyPr/>
                    <a:lstStyle/>
                    <a:p>
                      <a:pPr algn="l"/>
                      <a:r>
                        <a:rPr lang="zh-CN" altLang="en-US" sz="1600" dirty="0" smtClean="0">
                          <a:latin typeface="微软雅黑" pitchFamily="34" charset="-122"/>
                          <a:ea typeface="微软雅黑" pitchFamily="34" charset="-122"/>
                        </a:rPr>
                        <a:t>浏览器记录、</a:t>
                      </a:r>
                      <a:r>
                        <a:rPr lang="en-US" altLang="zh-CN" sz="1600" dirty="0" smtClean="0">
                          <a:latin typeface="微软雅黑" pitchFamily="34" charset="-122"/>
                          <a:ea typeface="微软雅黑" pitchFamily="34" charset="-122"/>
                        </a:rPr>
                        <a:t>cookie</a:t>
                      </a:r>
                      <a:r>
                        <a:rPr lang="zh-CN" altLang="en-US" sz="1600" dirty="0" smtClean="0">
                          <a:latin typeface="微软雅黑" pitchFamily="34" charset="-122"/>
                          <a:ea typeface="微软雅黑" pitchFamily="34" charset="-122"/>
                        </a:rPr>
                        <a:t>等信息，不适用于无线设备</a:t>
                      </a:r>
                      <a:endParaRPr lang="zh-CN" altLang="en-US" sz="1600" dirty="0">
                        <a:latin typeface="微软雅黑" pitchFamily="34" charset="-122"/>
                        <a:ea typeface="微软雅黑" pitchFamily="34" charset="-122"/>
                      </a:endParaRPr>
                    </a:p>
                  </a:txBody>
                  <a:tcPr anchor="ctr"/>
                </a:tc>
                <a:tc>
                  <a:txBody>
                    <a:bodyPr/>
                    <a:lstStyle/>
                    <a:p>
                      <a:pPr algn="ctr"/>
                      <a:r>
                        <a:rPr lang="zh-CN" altLang="en-US" sz="1600" dirty="0" smtClean="0">
                          <a:latin typeface="微软雅黑" pitchFamily="34" charset="-122"/>
                          <a:ea typeface="微软雅黑" pitchFamily="34" charset="-122"/>
                        </a:rPr>
                        <a:t>适用于无线设备</a:t>
                      </a:r>
                      <a:endParaRPr lang="zh-CN" altLang="en-US" sz="1600" dirty="0">
                        <a:latin typeface="微软雅黑" pitchFamily="34" charset="-122"/>
                        <a:ea typeface="微软雅黑" pitchFamily="34" charset="-122"/>
                      </a:endParaRPr>
                    </a:p>
                  </a:txBody>
                  <a:tcPr anchor="ctr"/>
                </a:tc>
              </a:tr>
              <a:tr h="816341">
                <a:tc>
                  <a:txBody>
                    <a:bodyPr/>
                    <a:lstStyle/>
                    <a:p>
                      <a:pPr algn="ctr"/>
                      <a:r>
                        <a:rPr lang="zh-CN" altLang="en-US" sz="1600" dirty="0" smtClean="0">
                          <a:latin typeface="微软雅黑" pitchFamily="34" charset="-122"/>
                          <a:ea typeface="微软雅黑" pitchFamily="34" charset="-122"/>
                        </a:rPr>
                        <a:t>时钟偏移</a:t>
                      </a:r>
                      <a:endParaRPr lang="zh-CN" altLang="en-US" sz="1600" dirty="0">
                        <a:latin typeface="微软雅黑" pitchFamily="34" charset="-122"/>
                        <a:ea typeface="微软雅黑" pitchFamily="34" charset="-122"/>
                      </a:endParaRPr>
                    </a:p>
                  </a:txBody>
                  <a:tcPr anchor="ctr"/>
                </a:tc>
                <a:tc>
                  <a:txBody>
                    <a:bodyPr/>
                    <a:lstStyle/>
                    <a:p>
                      <a:pPr algn="l"/>
                      <a:r>
                        <a:rPr lang="zh-CN" altLang="en-US" sz="1600" dirty="0" smtClean="0">
                          <a:latin typeface="微软雅黑" pitchFamily="34" charset="-122"/>
                          <a:ea typeface="微软雅黑" pitchFamily="34" charset="-122"/>
                        </a:rPr>
                        <a:t>从流量中提取设备的时钟偏移，特征难以提取，只能从特定协议特定帧中提取</a:t>
                      </a:r>
                      <a:endParaRPr lang="zh-CN" altLang="en-US" sz="1600" dirty="0">
                        <a:latin typeface="微软雅黑" pitchFamily="34" charset="-122"/>
                        <a:ea typeface="微软雅黑" pitchFamily="34" charset="-122"/>
                      </a:endParaRPr>
                    </a:p>
                  </a:txBody>
                  <a:tcPr anchor="ctr"/>
                </a:tc>
                <a:tc>
                  <a:txBody>
                    <a:bodyPr/>
                    <a:lstStyle/>
                    <a:p>
                      <a:pPr algn="ctr"/>
                      <a:r>
                        <a:rPr lang="zh-CN" altLang="en-US" sz="1600" dirty="0" smtClean="0">
                          <a:latin typeface="微软雅黑" pitchFamily="34" charset="-122"/>
                          <a:ea typeface="微软雅黑" pitchFamily="34" charset="-122"/>
                        </a:rPr>
                        <a:t>特征提取简单</a:t>
                      </a:r>
                      <a:endParaRPr lang="zh-CN" altLang="en-US" sz="1600" dirty="0">
                        <a:latin typeface="微软雅黑" pitchFamily="34" charset="-122"/>
                        <a:ea typeface="微软雅黑" pitchFamily="34" charset="-122"/>
                      </a:endParaRPr>
                    </a:p>
                  </a:txBody>
                  <a:tcPr anchor="ctr"/>
                </a:tc>
              </a:tr>
              <a:tr h="522745">
                <a:tc>
                  <a:txBody>
                    <a:bodyPr/>
                    <a:lstStyle/>
                    <a:p>
                      <a:pPr algn="ctr"/>
                      <a:r>
                        <a:rPr lang="zh-CN" altLang="en-US" sz="1600" dirty="0" smtClean="0">
                          <a:latin typeface="微软雅黑" pitchFamily="34" charset="-122"/>
                          <a:ea typeface="微软雅黑" pitchFamily="34" charset="-122"/>
                        </a:rPr>
                        <a:t>麦克风和传感器等</a:t>
                      </a:r>
                      <a:endParaRPr lang="zh-CN" altLang="en-US" sz="1600" dirty="0">
                        <a:latin typeface="微软雅黑" pitchFamily="34" charset="-122"/>
                        <a:ea typeface="微软雅黑" pitchFamily="34" charset="-122"/>
                      </a:endParaRPr>
                    </a:p>
                  </a:txBody>
                  <a:tcPr anchor="ctr"/>
                </a:tc>
                <a:tc>
                  <a:txBody>
                    <a:bodyPr/>
                    <a:lstStyle/>
                    <a:p>
                      <a:pPr algn="l"/>
                      <a:r>
                        <a:rPr lang="zh-CN" altLang="en-US" sz="1600" dirty="0" smtClean="0">
                          <a:latin typeface="微软雅黑" pitchFamily="34" charset="-122"/>
                          <a:ea typeface="微软雅黑" pitchFamily="34" charset="-122"/>
                        </a:rPr>
                        <a:t>根据麦克风和传感器数据识别，数据获取困难，无法远程识别</a:t>
                      </a:r>
                      <a:endParaRPr lang="zh-CN" altLang="en-US" sz="1600" dirty="0">
                        <a:latin typeface="微软雅黑" pitchFamily="34" charset="-122"/>
                        <a:ea typeface="微软雅黑" pitchFamily="34" charset="-122"/>
                      </a:endParaRPr>
                    </a:p>
                  </a:txBody>
                  <a:tcPr anchor="ctr"/>
                </a:tc>
                <a:tc>
                  <a:txBody>
                    <a:bodyPr/>
                    <a:lstStyle/>
                    <a:p>
                      <a:pPr algn="ctr"/>
                      <a:r>
                        <a:rPr lang="zh-CN" altLang="en-US" sz="1600" dirty="0" smtClean="0">
                          <a:latin typeface="微软雅黑" pitchFamily="34" charset="-122"/>
                          <a:ea typeface="微软雅黑" pitchFamily="34" charset="-122"/>
                        </a:rPr>
                        <a:t>数据捕获简单</a:t>
                      </a:r>
                      <a:endParaRPr lang="zh-CN" altLang="en-US" sz="1600" dirty="0">
                        <a:latin typeface="微软雅黑" pitchFamily="34" charset="-122"/>
                        <a:ea typeface="微软雅黑" pitchFamily="34" charset="-122"/>
                      </a:endParaRPr>
                    </a:p>
                  </a:txBody>
                  <a:tcPr anchor="ctr"/>
                </a:tc>
              </a:tr>
              <a:tr h="522745">
                <a:tc>
                  <a:txBody>
                    <a:bodyPr/>
                    <a:lstStyle/>
                    <a:p>
                      <a:pPr algn="ctr"/>
                      <a:r>
                        <a:rPr lang="en-US" altLang="zh-CN" sz="1600" dirty="0" smtClean="0">
                          <a:latin typeface="微软雅黑" pitchFamily="34" charset="-122"/>
                          <a:ea typeface="微软雅黑" pitchFamily="34" charset="-122"/>
                        </a:rPr>
                        <a:t>GTID</a:t>
                      </a:r>
                      <a:endParaRPr lang="zh-CN" altLang="en-US" sz="1600" dirty="0">
                        <a:latin typeface="微软雅黑" pitchFamily="34" charset="-122"/>
                        <a:ea typeface="微软雅黑" pitchFamily="34" charset="-122"/>
                      </a:endParaRPr>
                    </a:p>
                  </a:txBody>
                  <a:tcPr anchor="ctr"/>
                </a:tc>
                <a:tc>
                  <a:txBody>
                    <a:bodyPr/>
                    <a:lstStyle/>
                    <a:p>
                      <a:pPr algn="l"/>
                      <a:r>
                        <a:rPr lang="zh-CN" altLang="en-US" sz="1600" dirty="0" smtClean="0">
                          <a:latin typeface="微软雅黑" pitchFamily="34" charset="-122"/>
                          <a:ea typeface="微软雅黑" pitchFamily="34" charset="-122"/>
                        </a:rPr>
                        <a:t>从流量中提取帧时间间隔形成指纹</a:t>
                      </a:r>
                      <a:endParaRPr lang="zh-CN" altLang="en-US" sz="1600" dirty="0">
                        <a:latin typeface="微软雅黑" pitchFamily="34" charset="-122"/>
                        <a:ea typeface="微软雅黑" pitchFamily="34" charset="-122"/>
                      </a:endParaRPr>
                    </a:p>
                  </a:txBody>
                  <a:tcPr anchor="ctr"/>
                </a:tc>
                <a:tc>
                  <a:txBody>
                    <a:bodyPr/>
                    <a:lstStyle/>
                    <a:p>
                      <a:pPr algn="ctr"/>
                      <a:r>
                        <a:rPr lang="zh-CN" altLang="en-US" sz="1600" dirty="0" smtClean="0">
                          <a:latin typeface="微软雅黑" pitchFamily="34" charset="-122"/>
                          <a:ea typeface="微软雅黑" pitchFamily="34" charset="-122"/>
                        </a:rPr>
                        <a:t>数据降噪和归一化处理，精度更高</a:t>
                      </a:r>
                      <a:endParaRPr lang="zh-CN" altLang="en-US" sz="1600" dirty="0">
                        <a:latin typeface="微软雅黑" pitchFamily="34" charset="-122"/>
                        <a:ea typeface="微软雅黑" pitchFamily="34" charset="-122"/>
                      </a:endParaRPr>
                    </a:p>
                  </a:txBody>
                  <a:tcPr anchor="ctr"/>
                </a:tc>
              </a:tr>
            </a:tbl>
          </a:graphicData>
        </a:graphic>
      </p:graphicFrame>
      <p:sp>
        <p:nvSpPr>
          <p:cNvPr id="8" name="灯片编号占位符 1"/>
          <p:cNvSpPr txBox="1">
            <a:spLocks/>
          </p:cNvSpPr>
          <p:nvPr/>
        </p:nvSpPr>
        <p:spPr>
          <a:xfrm>
            <a:off x="8456613" y="6246576"/>
            <a:ext cx="363859"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1400" dirty="0" smtClean="0">
                <a:solidFill>
                  <a:schemeClr val="accent1">
                    <a:lumMod val="75000"/>
                  </a:schemeClr>
                </a:solidFill>
              </a:rPr>
              <a:t>34</a:t>
            </a:r>
            <a:endParaRPr lang="zh-CN" altLang="en-US" sz="1400" dirty="0">
              <a:solidFill>
                <a:schemeClr val="accent1">
                  <a:lumMod val="75000"/>
                </a:schemeClr>
              </a:solidFill>
            </a:endParaRPr>
          </a:p>
        </p:txBody>
      </p:sp>
    </p:spTree>
    <p:custDataLst>
      <p:tags r:id="rId1"/>
    </p:custDataLst>
    <p:extLst>
      <p:ext uri="{BB962C8B-B14F-4D97-AF65-F5344CB8AC3E}">
        <p14:creationId xmlns:p14="http://schemas.microsoft.com/office/powerpoint/2010/main" val="42115478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4"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内容占位符 2"/>
          <p:cNvSpPr txBox="1">
            <a:spLocks/>
          </p:cNvSpPr>
          <p:nvPr/>
        </p:nvSpPr>
        <p:spPr>
          <a:xfrm>
            <a:off x="684857" y="1628800"/>
            <a:ext cx="7847583" cy="5112568"/>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50000"/>
              </a:lnSpc>
              <a:buFont typeface="+mj-lt"/>
              <a:buAutoNum type="arabicPeriod" startAt="2"/>
            </a:pPr>
            <a:r>
              <a:rPr lang="zh-CN" altLang="en-US" sz="2000" dirty="0" smtClean="0">
                <a:solidFill>
                  <a:srgbClr val="4F81BD"/>
                </a:solidFill>
                <a:latin typeface="微软雅黑" panose="020B0503020204020204" pitchFamily="34" charset="-122"/>
                <a:ea typeface="微软雅黑" panose="020B0503020204020204" pitchFamily="34" charset="-122"/>
              </a:rPr>
              <a:t>实验</a:t>
            </a:r>
            <a:r>
              <a:rPr lang="zh-CN" altLang="en-US" sz="2000" dirty="0">
                <a:solidFill>
                  <a:srgbClr val="4F81BD"/>
                </a:solidFill>
                <a:latin typeface="微软雅黑" panose="020B0503020204020204" pitchFamily="34" charset="-122"/>
                <a:ea typeface="微软雅黑" panose="020B0503020204020204" pitchFamily="34" charset="-122"/>
              </a:rPr>
              <a:t>所用的具体分类算法是什么？例如使用了什么随机森林的实现？在何平台上进行实现（例如</a:t>
            </a:r>
            <a:r>
              <a:rPr lang="en-US" altLang="zh-CN" sz="2000" dirty="0">
                <a:solidFill>
                  <a:srgbClr val="4F81BD"/>
                </a:solidFill>
                <a:latin typeface="微软雅黑" panose="020B0503020204020204" pitchFamily="34" charset="-122"/>
                <a:ea typeface="微软雅黑" panose="020B0503020204020204" pitchFamily="34" charset="-122"/>
              </a:rPr>
              <a:t>Weka</a:t>
            </a:r>
            <a:r>
              <a:rPr lang="zh-CN" altLang="en-US" sz="2000" dirty="0">
                <a:solidFill>
                  <a:srgbClr val="4F81BD"/>
                </a:solidFill>
                <a:latin typeface="微软雅黑" panose="020B0503020204020204" pitchFamily="34" charset="-122"/>
                <a:ea typeface="微软雅黑" panose="020B0503020204020204" pitchFamily="34" charset="-122"/>
              </a:rPr>
              <a:t>）</a:t>
            </a:r>
            <a:r>
              <a:rPr lang="zh-CN" altLang="en-US" sz="2000" dirty="0" smtClean="0">
                <a:solidFill>
                  <a:srgbClr val="4F81BD"/>
                </a:solidFill>
                <a:latin typeface="微软雅黑" panose="020B0503020204020204" pitchFamily="34" charset="-122"/>
                <a:ea typeface="微软雅黑" panose="020B0503020204020204" pitchFamily="34" charset="-122"/>
              </a:rPr>
              <a:t>？</a:t>
            </a:r>
            <a:endParaRPr lang="en-US" altLang="zh-CN" sz="2000" dirty="0" smtClean="0">
              <a:solidFill>
                <a:srgbClr val="4F81BD"/>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实验</a:t>
            </a:r>
            <a:r>
              <a:rPr lang="zh-CN" altLang="en-US" sz="2000" dirty="0">
                <a:latin typeface="微软雅黑" panose="020B0503020204020204" pitchFamily="34" charset="-122"/>
                <a:ea typeface="微软雅黑" panose="020B0503020204020204" pitchFamily="34" charset="-122"/>
              </a:rPr>
              <a:t>使用了四种分类算法：随机森林、支持向量机、</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最近邻、朴素贝叶斯，调用</a:t>
            </a: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的</a:t>
            </a:r>
            <a:r>
              <a:rPr lang="en-US" altLang="zh-CN" sz="2000" dirty="0" err="1">
                <a:latin typeface="微软雅黑" panose="020B0503020204020204" pitchFamily="34" charset="-122"/>
                <a:ea typeface="微软雅黑" panose="020B0503020204020204" pitchFamily="34" charset="-122"/>
              </a:rPr>
              <a:t>Sklearn</a:t>
            </a:r>
            <a:r>
              <a:rPr lang="zh-CN" altLang="en-US" sz="2000" dirty="0">
                <a:latin typeface="微软雅黑" panose="020B0503020204020204" pitchFamily="34" charset="-122"/>
                <a:ea typeface="微软雅黑" panose="020B0503020204020204" pitchFamily="34" charset="-122"/>
              </a:rPr>
              <a:t>库实现四种分类器</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0" indent="0">
              <a:lnSpc>
                <a:spcPct val="150000"/>
              </a:lnSpc>
              <a:buNone/>
            </a:pPr>
            <a:endParaRPr lang="en-US" altLang="zh-CN" sz="2000" dirty="0" smtClean="0">
              <a:solidFill>
                <a:srgbClr val="4F81BD"/>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startAt="3"/>
            </a:pPr>
            <a:r>
              <a:rPr lang="zh-CN" altLang="en-US" sz="2000" dirty="0">
                <a:solidFill>
                  <a:srgbClr val="4F81BD"/>
                </a:solidFill>
                <a:latin typeface="微软雅黑" panose="020B0503020204020204" pitchFamily="34" charset="-122"/>
                <a:ea typeface="微软雅黑" panose="020B0503020204020204" pitchFamily="34" charset="-122"/>
              </a:rPr>
              <a:t>设备指纹是否会受到网络状况例如拥塞、丢包等影响</a:t>
            </a:r>
            <a:r>
              <a:rPr lang="zh-CN" altLang="en-US" sz="2000" dirty="0" smtClean="0">
                <a:solidFill>
                  <a:srgbClr val="4F81BD"/>
                </a:solidFill>
                <a:latin typeface="微软雅黑" panose="020B0503020204020204" pitchFamily="34" charset="-122"/>
                <a:ea typeface="微软雅黑" panose="020B0503020204020204" pitchFamily="34" charset="-122"/>
              </a:rPr>
              <a:t>？</a:t>
            </a:r>
            <a:endParaRPr lang="en-US" altLang="zh-CN" sz="2000" dirty="0" smtClean="0">
              <a:solidFill>
                <a:srgbClr val="4F81BD"/>
              </a:solidFill>
              <a:latin typeface="微软雅黑" panose="020B0503020204020204" pitchFamily="34" charset="-122"/>
              <a:ea typeface="微软雅黑" panose="020B0503020204020204" pitchFamily="34" charset="-122"/>
            </a:endParaRPr>
          </a:p>
          <a:p>
            <a:pPr marL="0" indent="0" algn="just">
              <a:lnSpc>
                <a:spcPct val="150000"/>
              </a:lnSpc>
              <a:buNone/>
            </a:pPr>
            <a:r>
              <a:rPr lang="en-US" altLang="zh-CN" sz="2000" dirty="0">
                <a:solidFill>
                  <a:srgbClr val="4F81BD"/>
                </a:solidFill>
                <a:latin typeface="微软雅黑" panose="020B0503020204020204" pitchFamily="34" charset="-122"/>
                <a:ea typeface="微软雅黑" panose="020B0503020204020204" pitchFamily="34" charset="-122"/>
              </a:rPr>
              <a:t> </a:t>
            </a:r>
            <a:r>
              <a:rPr lang="en-US" altLang="zh-CN" sz="2000" dirty="0" smtClean="0">
                <a:solidFill>
                  <a:srgbClr val="4F81BD"/>
                </a:solidFill>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指纹是从多个数据包中提取的，因此丢包只会影响数据量，而不会影响指纹的提取，也不会影响识别的性能。网络拥塞可能会导致帧时间间隔或传输速率过大，但是这些数据会被视为异常数据过滤掉，因此不会影响设备指纹的提取。</a:t>
            </a:r>
            <a:endParaRPr lang="zh-CN" altLang="zh-CN" sz="2000" dirty="0" smtClean="0">
              <a:latin typeface="微软雅黑" panose="020B0503020204020204" pitchFamily="34" charset="-122"/>
              <a:ea typeface="微软雅黑" panose="020B0503020204020204" pitchFamily="34" charset="-122"/>
            </a:endParaRPr>
          </a:p>
          <a:p>
            <a:pPr marL="0" indent="0">
              <a:buFont typeface="Arial" pitchFamily="34" charset="0"/>
              <a:buNone/>
            </a:pPr>
            <a:endParaRPr lang="en-US" altLang="zh-CN" sz="2400"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zh-CN" altLang="en-US" sz="2400" dirty="0"/>
          </a:p>
        </p:txBody>
      </p:sp>
      <p:sp>
        <p:nvSpPr>
          <p:cNvPr id="8" name="灯片编号占位符 1"/>
          <p:cNvSpPr txBox="1">
            <a:spLocks/>
          </p:cNvSpPr>
          <p:nvPr/>
        </p:nvSpPr>
        <p:spPr>
          <a:xfrm>
            <a:off x="8456613" y="6237312"/>
            <a:ext cx="435867"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1400" dirty="0" smtClean="0">
                <a:solidFill>
                  <a:schemeClr val="accent1">
                    <a:lumMod val="75000"/>
                  </a:schemeClr>
                </a:solidFill>
              </a:rPr>
              <a:t>35</a:t>
            </a:r>
            <a:endParaRPr lang="zh-CN" altLang="en-US" sz="1400" dirty="0">
              <a:solidFill>
                <a:schemeClr val="accent1">
                  <a:lumMod val="75000"/>
                </a:schemeClr>
              </a:solidFill>
            </a:endParaRPr>
          </a:p>
        </p:txBody>
      </p:sp>
      <p:sp>
        <p:nvSpPr>
          <p:cNvPr id="9" name="标题 1"/>
          <p:cNvSpPr txBox="1">
            <a:spLocks/>
          </p:cNvSpPr>
          <p:nvPr/>
        </p:nvSpPr>
        <p:spPr>
          <a:xfrm>
            <a:off x="1691680" y="479823"/>
            <a:ext cx="4824536"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回答张鹏老师问题</a:t>
            </a:r>
            <a:endParaRPr lang="zh-CN" altLang="en-US" dirty="0">
              <a:solidFill>
                <a:srgbClr val="4F81BD"/>
              </a:solidFill>
              <a:ea typeface="黑体" pitchFamily="49" charset="-122"/>
            </a:endParaRPr>
          </a:p>
        </p:txBody>
      </p:sp>
    </p:spTree>
    <p:custDataLst>
      <p:tags r:id="rId1"/>
    </p:custDataLst>
    <p:extLst>
      <p:ext uri="{BB962C8B-B14F-4D97-AF65-F5344CB8AC3E}">
        <p14:creationId xmlns:p14="http://schemas.microsoft.com/office/powerpoint/2010/main" val="24842815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fade">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fade">
                                      <p:cBhvr>
                                        <p:cTn id="22"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2"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4176464"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en-US" altLang="zh-CN" dirty="0" smtClean="0">
                <a:solidFill>
                  <a:srgbClr val="4F81BD"/>
                </a:solidFill>
                <a:ea typeface="黑体" pitchFamily="49" charset="-122"/>
              </a:rPr>
              <a:t>Q &amp; A</a:t>
            </a:r>
            <a:endParaRPr lang="zh-CN" altLang="en-US" dirty="0">
              <a:solidFill>
                <a:srgbClr val="4F81BD"/>
              </a:solidFill>
              <a:ea typeface="黑体" pitchFamily="49" charset="-122"/>
            </a:endParaRPr>
          </a:p>
        </p:txBody>
      </p:sp>
      <p:sp>
        <p:nvSpPr>
          <p:cNvPr id="4" name="矩形 3"/>
          <p:cNvSpPr/>
          <p:nvPr/>
        </p:nvSpPr>
        <p:spPr>
          <a:xfrm>
            <a:off x="3460801" y="3356992"/>
            <a:ext cx="2223686" cy="923330"/>
          </a:xfrm>
          <a:prstGeom prst="rect">
            <a:avLst/>
          </a:prstGeom>
          <a:noFill/>
        </p:spPr>
        <p:txBody>
          <a:bodyPr wrap="none" lIns="91440" tIns="45720" rIns="91440" bIns="45720">
            <a:spAutoFit/>
          </a:bodyPr>
          <a:lstStyle/>
          <a:p>
            <a:pPr algn="ctr"/>
            <a:r>
              <a:rPr lang="en-US" altLang="zh-CN" sz="5400" b="0" cap="none" spc="0" dirty="0" smtClean="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Thanks</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17195772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4"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内容占位符 2"/>
          <p:cNvSpPr txBox="1">
            <a:spLocks/>
          </p:cNvSpPr>
          <p:nvPr/>
        </p:nvSpPr>
        <p:spPr>
          <a:xfrm>
            <a:off x="684857" y="1628800"/>
            <a:ext cx="7775575" cy="4896544"/>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设备指纹识别的意义</a:t>
            </a:r>
            <a:endParaRPr lang="en-US" altLang="zh-CN" sz="2400"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800" dirty="0" smtClean="0">
                <a:latin typeface="微软雅黑" panose="020B0503020204020204" pitchFamily="34" charset="-122"/>
                <a:ea typeface="微软雅黑" panose="020B0503020204020204" pitchFamily="34" charset="-122"/>
              </a:rPr>
              <a:t>网络访问控制</a:t>
            </a:r>
            <a:endParaRPr lang="en-US" altLang="zh-CN" sz="1800"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800" dirty="0" smtClean="0">
                <a:latin typeface="微软雅黑" panose="020B0503020204020204" pitchFamily="34" charset="-122"/>
                <a:ea typeface="微软雅黑" panose="020B0503020204020204" pitchFamily="34" charset="-122"/>
              </a:rPr>
              <a:t>钓鱼</a:t>
            </a:r>
            <a:r>
              <a:rPr lang="en-US" altLang="zh-CN" sz="1800" dirty="0" smtClean="0">
                <a:latin typeface="微软雅黑" panose="020B0503020204020204" pitchFamily="34" charset="-122"/>
                <a:ea typeface="微软雅黑" panose="020B0503020204020204" pitchFamily="34" charset="-122"/>
              </a:rPr>
              <a:t>AP</a:t>
            </a:r>
            <a:r>
              <a:rPr lang="zh-CN" altLang="en-US" sz="1800" dirty="0" smtClean="0">
                <a:latin typeface="微软雅黑" panose="020B0503020204020204" pitchFamily="34" charset="-122"/>
                <a:ea typeface="微软雅黑" panose="020B0503020204020204" pitchFamily="34" charset="-122"/>
              </a:rPr>
              <a:t>鉴别</a:t>
            </a:r>
            <a:endParaRPr lang="en-US" altLang="zh-CN" sz="1800"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800" dirty="0" smtClean="0">
                <a:latin typeface="微软雅黑" panose="020B0503020204020204" pitchFamily="34" charset="-122"/>
                <a:ea typeface="微软雅黑" panose="020B0503020204020204" pitchFamily="34" charset="-122"/>
              </a:rPr>
              <a:t>网络犯罪追踪</a:t>
            </a:r>
            <a:endParaRPr lang="en-US" altLang="zh-CN" sz="1800"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什么是设备指纹？</a:t>
            </a:r>
            <a:endParaRPr lang="en-US" altLang="zh-CN" sz="2400" dirty="0" smtClean="0">
              <a:latin typeface="微软雅黑" panose="020B0503020204020204" pitchFamily="34" charset="-122"/>
              <a:ea typeface="微软雅黑" panose="020B0503020204020204" pitchFamily="34" charset="-122"/>
            </a:endParaRPr>
          </a:p>
          <a:p>
            <a:pPr marL="800100" lvl="3" indent="-342900">
              <a:lnSpc>
                <a:spcPct val="150000"/>
              </a:lnSpc>
              <a:buFont typeface="Wingdings" panose="05000000000000000000" pitchFamily="2" charset="2"/>
              <a:buChar char="ü"/>
            </a:pPr>
            <a:r>
              <a:rPr lang="en-US" altLang="zh-CN" sz="1800" dirty="0" smtClean="0">
                <a:latin typeface="微软雅黑" panose="020B0503020204020204" pitchFamily="34" charset="-122"/>
                <a:ea typeface="微软雅黑" panose="020B0503020204020204" pitchFamily="34" charset="-122"/>
              </a:rPr>
              <a:t>A device fingerprint is information collected about a remote computing device for the purpose of identification —WIKIPEDIA</a:t>
            </a:r>
          </a:p>
          <a:p>
            <a:pPr marL="800100" lvl="3" indent="-342900">
              <a:lnSpc>
                <a:spcPct val="150000"/>
              </a:lnSpc>
              <a:buFont typeface="Wingdings" panose="05000000000000000000" pitchFamily="2" charset="2"/>
              <a:buChar char="ü"/>
            </a:pPr>
            <a:r>
              <a:rPr lang="zh-CN" altLang="en-US" sz="1800" dirty="0" smtClean="0">
                <a:latin typeface="微软雅黑" panose="020B0503020204020204" pitchFamily="34" charset="-122"/>
                <a:ea typeface="微软雅黑" panose="020B0503020204020204" pitchFamily="34" charset="-122"/>
              </a:rPr>
              <a:t>与生物指纹类似的是，设备指纹应具有</a:t>
            </a:r>
            <a:r>
              <a:rPr lang="zh-CN" altLang="en-US" sz="1800" dirty="0" smtClean="0">
                <a:solidFill>
                  <a:srgbClr val="FF0000"/>
                </a:solidFill>
                <a:latin typeface="微软雅黑" panose="020B0503020204020204" pitchFamily="34" charset="-122"/>
                <a:ea typeface="微软雅黑" panose="020B0503020204020204" pitchFamily="34" charset="-122"/>
              </a:rPr>
              <a:t>标识</a:t>
            </a:r>
            <a:r>
              <a:rPr lang="zh-CN" altLang="en-US" sz="1800" dirty="0" smtClean="0">
                <a:latin typeface="微软雅黑" panose="020B0503020204020204" pitchFamily="34" charset="-122"/>
                <a:ea typeface="微软雅黑" panose="020B0503020204020204" pitchFamily="34" charset="-122"/>
              </a:rPr>
              <a:t>设备、</a:t>
            </a:r>
            <a:r>
              <a:rPr lang="zh-CN" altLang="en-US" sz="1800" dirty="0" smtClean="0">
                <a:solidFill>
                  <a:srgbClr val="FF0000"/>
                </a:solidFill>
                <a:latin typeface="微软雅黑" panose="020B0503020204020204" pitchFamily="34" charset="-122"/>
                <a:ea typeface="微软雅黑" panose="020B0503020204020204" pitchFamily="34" charset="-122"/>
              </a:rPr>
              <a:t>独立于网络协议和应用类型、不随时间变化、不易篡改</a:t>
            </a:r>
            <a:r>
              <a:rPr lang="zh-CN" altLang="en-US" sz="1800" dirty="0" smtClean="0">
                <a:latin typeface="微软雅黑" panose="020B0503020204020204" pitchFamily="34" charset="-122"/>
                <a:ea typeface="微软雅黑" panose="020B0503020204020204" pitchFamily="34" charset="-122"/>
              </a:rPr>
              <a:t>的特点</a:t>
            </a:r>
            <a:endParaRPr lang="en-US" altLang="zh-CN" sz="2400" dirty="0" smtClean="0">
              <a:latin typeface="黑体" panose="02010609060101010101" pitchFamily="49" charset="-122"/>
              <a:ea typeface="黑体" panose="02010609060101010101" pitchFamily="49" charset="-122"/>
            </a:endParaRPr>
          </a:p>
          <a:p>
            <a:pPr lvl="1">
              <a:lnSpc>
                <a:spcPct val="150000"/>
              </a:lnSpc>
              <a:buFont typeface="Wingdings" panose="05000000000000000000" pitchFamily="2" charset="2"/>
              <a:buChar char="ü"/>
            </a:pPr>
            <a:endParaRPr lang="en-US" altLang="zh-CN" sz="1800" dirty="0" smtClean="0">
              <a:latin typeface="微软雅黑" panose="020B0503020204020204" pitchFamily="34" charset="-122"/>
              <a:ea typeface="微软雅黑" panose="020B0503020204020204" pitchFamily="34" charset="-122"/>
            </a:endParaRPr>
          </a:p>
        </p:txBody>
      </p:sp>
      <p:sp>
        <p:nvSpPr>
          <p:cNvPr id="9" name="标题 1"/>
          <p:cNvSpPr txBox="1">
            <a:spLocks/>
          </p:cNvSpPr>
          <p:nvPr/>
        </p:nvSpPr>
        <p:spPr>
          <a:xfrm>
            <a:off x="1691680" y="479823"/>
            <a:ext cx="3411216"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a:solidFill>
                  <a:srgbClr val="4F81BD"/>
                </a:solidFill>
                <a:ea typeface="黑体" pitchFamily="49" charset="-122"/>
              </a:rPr>
              <a:t>研究</a:t>
            </a:r>
            <a:r>
              <a:rPr lang="zh-CN" altLang="en-US" dirty="0" smtClean="0">
                <a:solidFill>
                  <a:srgbClr val="4F81BD"/>
                </a:solidFill>
                <a:ea typeface="黑体" pitchFamily="49" charset="-122"/>
              </a:rPr>
              <a:t>背景</a:t>
            </a:r>
            <a:endParaRPr lang="zh-CN" altLang="en-US" dirty="0">
              <a:solidFill>
                <a:srgbClr val="4F81BD"/>
              </a:solidFill>
              <a:ea typeface="黑体" pitchFamily="49" charset="-122"/>
            </a:endParaRPr>
          </a:p>
        </p:txBody>
      </p:sp>
      <p:sp>
        <p:nvSpPr>
          <p:cNvPr id="10" name="灯片编号占位符 1"/>
          <p:cNvSpPr txBox="1">
            <a:spLocks/>
          </p:cNvSpPr>
          <p:nvPr/>
        </p:nvSpPr>
        <p:spPr>
          <a:xfrm>
            <a:off x="8456613" y="6237312"/>
            <a:ext cx="291851"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1400" dirty="0" smtClean="0">
                <a:solidFill>
                  <a:schemeClr val="accent1">
                    <a:lumMod val="75000"/>
                  </a:schemeClr>
                </a:solidFill>
              </a:rPr>
              <a:t>4</a:t>
            </a:r>
            <a:endParaRPr lang="zh-CN" altLang="en-US" sz="1400" dirty="0">
              <a:solidFill>
                <a:schemeClr val="accent1">
                  <a:lumMod val="75000"/>
                </a:schemeClr>
              </a:solidFill>
            </a:endParaRPr>
          </a:p>
        </p:txBody>
      </p:sp>
    </p:spTree>
    <p:custDataLst>
      <p:tags r:id="rId1"/>
    </p:custDataLst>
    <p:extLst>
      <p:ext uri="{BB962C8B-B14F-4D97-AF65-F5344CB8AC3E}">
        <p14:creationId xmlns:p14="http://schemas.microsoft.com/office/powerpoint/2010/main" val="12058992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3"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内容占位符 2"/>
          <p:cNvSpPr txBox="1">
            <a:spLocks/>
          </p:cNvSpPr>
          <p:nvPr/>
        </p:nvSpPr>
        <p:spPr>
          <a:xfrm>
            <a:off x="684857" y="1628800"/>
            <a:ext cx="7775575" cy="4525963"/>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现有的设备识别技术</a:t>
            </a:r>
            <a:endParaRPr lang="en-US" altLang="zh-CN" sz="2400" dirty="0" smtClean="0">
              <a:latin typeface="微软雅黑" panose="020B0503020204020204" pitchFamily="34" charset="-122"/>
              <a:ea typeface="微软雅黑" panose="020B0503020204020204" pitchFamily="34" charset="-122"/>
            </a:endParaRPr>
          </a:p>
          <a:p>
            <a:pPr marL="800100" lvl="3" indent="-342900">
              <a:lnSpc>
                <a:spcPct val="150000"/>
              </a:lnSpc>
              <a:buFont typeface="Wingdings" panose="05000000000000000000" pitchFamily="2" charset="2"/>
              <a:buChar char="ü"/>
            </a:pPr>
            <a:r>
              <a:rPr lang="zh-CN" altLang="en-US" dirty="0" smtClean="0">
                <a:latin typeface="微软雅黑" panose="020B0503020204020204" pitchFamily="34" charset="-122"/>
                <a:ea typeface="微软雅黑" panose="020B0503020204020204" pitchFamily="34" charset="-122"/>
              </a:rPr>
              <a:t>基于软件信息，如</a:t>
            </a:r>
            <a:r>
              <a:rPr lang="en-US" altLang="zh-CN" dirty="0" smtClean="0">
                <a:latin typeface="微软雅黑" panose="020B0503020204020204" pitchFamily="34" charset="-122"/>
                <a:ea typeface="微软雅黑" panose="020B0503020204020204" pitchFamily="34" charset="-122"/>
              </a:rPr>
              <a:t>MAC</a:t>
            </a:r>
            <a:r>
              <a:rPr lang="zh-CN" altLang="en-US" dirty="0" smtClean="0">
                <a:latin typeface="微软雅黑" panose="020B0503020204020204" pitchFamily="34" charset="-122"/>
                <a:ea typeface="微软雅黑" panose="020B0503020204020204" pitchFamily="34" charset="-122"/>
              </a:rPr>
              <a:t>地址、操作系统、浏览器指纹</a:t>
            </a:r>
            <a:endParaRPr lang="en-US" altLang="zh-CN" dirty="0" smtClean="0">
              <a:latin typeface="微软雅黑" panose="020B0503020204020204" pitchFamily="34" charset="-122"/>
              <a:ea typeface="微软雅黑" panose="020B0503020204020204" pitchFamily="34" charset="-122"/>
            </a:endParaRPr>
          </a:p>
          <a:p>
            <a:pPr marL="800100" lvl="3" indent="-342900">
              <a:lnSpc>
                <a:spcPct val="150000"/>
              </a:lnSpc>
              <a:buFont typeface="Wingdings" panose="05000000000000000000" pitchFamily="2" charset="2"/>
              <a:buChar char="ü"/>
            </a:pPr>
            <a:r>
              <a:rPr lang="zh-CN" altLang="en-US" dirty="0" smtClean="0">
                <a:latin typeface="微软雅黑" panose="020B0503020204020204" pitchFamily="34" charset="-122"/>
                <a:ea typeface="微软雅黑" panose="020B0503020204020204" pitchFamily="34" charset="-122"/>
              </a:rPr>
              <a:t>基于硬件信息，如传感器、扬声器、时钟偏移</a:t>
            </a:r>
            <a:endParaRPr lang="en-US" altLang="zh-CN"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基于网络流量认知的无线设备指纹</a:t>
            </a:r>
            <a:endParaRPr lang="en-US" altLang="zh-CN" sz="2400" dirty="0" smtClean="0">
              <a:latin typeface="微软雅黑" panose="020B0503020204020204" pitchFamily="34" charset="-122"/>
              <a:ea typeface="微软雅黑" panose="020B0503020204020204" pitchFamily="34" charset="-122"/>
            </a:endParaRPr>
          </a:p>
          <a:p>
            <a:pPr lvl="1">
              <a:lnSpc>
                <a:spcPct val="150000"/>
              </a:lnSpc>
              <a:buFont typeface="Wingdings" pitchFamily="2" charset="2"/>
              <a:buChar char="ü"/>
            </a:pPr>
            <a:r>
              <a:rPr lang="zh-CN" altLang="en-US" sz="2000" dirty="0" smtClean="0">
                <a:latin typeface="微软雅黑" panose="020B0503020204020204" pitchFamily="34" charset="-122"/>
                <a:ea typeface="微软雅黑" panose="020B0503020204020204" pitchFamily="34" charset="-122"/>
              </a:rPr>
              <a:t>从</a:t>
            </a:r>
            <a:r>
              <a:rPr lang="zh-CN" altLang="en-US" sz="2000" dirty="0" smtClean="0">
                <a:solidFill>
                  <a:srgbClr val="C00000"/>
                </a:solidFill>
                <a:latin typeface="微软雅黑" panose="020B0503020204020204" pitchFamily="34" charset="-122"/>
                <a:ea typeface="微软雅黑" panose="020B0503020204020204" pitchFamily="34" charset="-122"/>
              </a:rPr>
              <a:t>网络流量</a:t>
            </a:r>
            <a:r>
              <a:rPr lang="zh-CN" altLang="en-US" sz="2000" dirty="0" smtClean="0">
                <a:latin typeface="微软雅黑" panose="020B0503020204020204" pitchFamily="34" charset="-122"/>
                <a:ea typeface="微软雅黑" panose="020B0503020204020204" pitchFamily="34" charset="-122"/>
              </a:rPr>
              <a:t>中提取出能反应设备身份信息的特征指纹，进行设备识别</a:t>
            </a:r>
            <a:endParaRPr lang="en-US" altLang="zh-CN" sz="2000"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设备指纹识别优点</a:t>
            </a:r>
            <a:endParaRPr lang="en-US" altLang="zh-CN" sz="2400"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800" dirty="0" smtClean="0">
                <a:latin typeface="微软雅黑" panose="020B0503020204020204" pitchFamily="34" charset="-122"/>
                <a:ea typeface="微软雅黑" panose="020B0503020204020204" pitchFamily="34" charset="-122"/>
              </a:rPr>
              <a:t>隐式识别，无需用户参与</a:t>
            </a:r>
            <a:endParaRPr lang="en-US" altLang="zh-CN" sz="1800"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800" dirty="0" smtClean="0">
                <a:latin typeface="微软雅黑" panose="020B0503020204020204" pitchFamily="34" charset="-122"/>
                <a:ea typeface="微软雅黑" panose="020B0503020204020204" pitchFamily="34" charset="-122"/>
              </a:rPr>
              <a:t>不会被篡改</a:t>
            </a:r>
            <a:endParaRPr lang="en-US" altLang="zh-CN" sz="18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endParaRPr lang="en-US" altLang="zh-CN" sz="1800" dirty="0">
              <a:latin typeface="微软雅黑" panose="020B0503020204020204" pitchFamily="34" charset="-122"/>
              <a:ea typeface="微软雅黑" panose="020B0503020204020204" pitchFamily="34" charset="-122"/>
            </a:endParaRPr>
          </a:p>
        </p:txBody>
      </p:sp>
      <p:sp>
        <p:nvSpPr>
          <p:cNvPr id="6" name="标题 1"/>
          <p:cNvSpPr txBox="1">
            <a:spLocks/>
          </p:cNvSpPr>
          <p:nvPr/>
        </p:nvSpPr>
        <p:spPr>
          <a:xfrm>
            <a:off x="1691680" y="479823"/>
            <a:ext cx="3411216"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a:solidFill>
                  <a:srgbClr val="4F81BD"/>
                </a:solidFill>
                <a:ea typeface="黑体" pitchFamily="49" charset="-122"/>
              </a:rPr>
              <a:t>研究</a:t>
            </a:r>
            <a:r>
              <a:rPr lang="zh-CN" altLang="en-US" dirty="0" smtClean="0">
                <a:solidFill>
                  <a:srgbClr val="4F81BD"/>
                </a:solidFill>
                <a:ea typeface="黑体" pitchFamily="49" charset="-122"/>
              </a:rPr>
              <a:t>背景</a:t>
            </a:r>
            <a:endParaRPr lang="zh-CN" altLang="en-US" dirty="0">
              <a:solidFill>
                <a:srgbClr val="4F81BD"/>
              </a:solidFill>
              <a:ea typeface="黑体" pitchFamily="49" charset="-122"/>
            </a:endParaRPr>
          </a:p>
        </p:txBody>
      </p:sp>
      <p:sp>
        <p:nvSpPr>
          <p:cNvPr id="9" name="灯片编号占位符 1"/>
          <p:cNvSpPr txBox="1">
            <a:spLocks/>
          </p:cNvSpPr>
          <p:nvPr/>
        </p:nvSpPr>
        <p:spPr>
          <a:xfrm>
            <a:off x="8456613" y="6237312"/>
            <a:ext cx="291851"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1400" dirty="0">
                <a:solidFill>
                  <a:schemeClr val="accent1">
                    <a:lumMod val="75000"/>
                  </a:schemeClr>
                </a:solidFill>
              </a:rPr>
              <a:t>5</a:t>
            </a:r>
            <a:endParaRPr lang="zh-CN" altLang="en-US" sz="1400" dirty="0">
              <a:solidFill>
                <a:schemeClr val="accent1">
                  <a:lumMod val="75000"/>
                </a:schemeClr>
              </a:solidFill>
            </a:endParaRPr>
          </a:p>
        </p:txBody>
      </p:sp>
    </p:spTree>
    <p:custDataLst>
      <p:tags r:id="rId1"/>
    </p:custDataLst>
    <p:extLst>
      <p:ext uri="{BB962C8B-B14F-4D97-AF65-F5344CB8AC3E}">
        <p14:creationId xmlns:p14="http://schemas.microsoft.com/office/powerpoint/2010/main" val="38747810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fade">
                                      <p:cBhvr>
                                        <p:cTn id="26" dur="500"/>
                                        <p:tgtEl>
                                          <p:spTgt spid="8">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fade">
                                      <p:cBhvr>
                                        <p:cTn id="29" dur="500"/>
                                        <p:tgtEl>
                                          <p:spTgt spid="8">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fade">
                                      <p:cBhvr>
                                        <p:cTn id="32"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3"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4" cstate="print"/>
          <a:stretch>
            <a:fillRect/>
          </a:stretch>
        </p:blipFill>
        <p:spPr>
          <a:xfrm>
            <a:off x="689049" y="1700808"/>
            <a:ext cx="7002524" cy="2382550"/>
          </a:xfrm>
          <a:prstGeom prst="rect">
            <a:avLst/>
          </a:prstGeom>
        </p:spPr>
      </p:pic>
      <p:sp>
        <p:nvSpPr>
          <p:cNvPr id="9" name="内容占位符 2"/>
          <p:cNvSpPr txBox="1">
            <a:spLocks/>
          </p:cNvSpPr>
          <p:nvPr/>
        </p:nvSpPr>
        <p:spPr>
          <a:xfrm>
            <a:off x="684857" y="3708649"/>
            <a:ext cx="7695183" cy="2736304"/>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网络流量可以反映：</a:t>
            </a:r>
            <a:endPar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ü"/>
            </a:pP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硬件组成异质性</a:t>
            </a:r>
            <a:endPar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设备内部控制算法的差异</a:t>
            </a:r>
          </a:p>
          <a:p>
            <a:pPr marL="0" indent="0">
              <a:buFont typeface="Arial" pitchFamily="34" charset="0"/>
              <a:buNone/>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文本框 9"/>
          <p:cNvSpPr txBox="1"/>
          <p:nvPr/>
        </p:nvSpPr>
        <p:spPr>
          <a:xfrm>
            <a:off x="7967992" y="1700809"/>
            <a:ext cx="492443" cy="2016224"/>
          </a:xfrm>
          <a:prstGeom prst="rect">
            <a:avLst/>
          </a:prstGeom>
          <a:noFill/>
        </p:spPr>
        <p:txBody>
          <a:bodyPr vert="eaVert" wrap="square" rtlCol="0">
            <a:spAutoFit/>
          </a:bodyPr>
          <a:lstStyle/>
          <a:p>
            <a:r>
              <a:rPr lang="zh-CN" altLang="en-US" sz="2000" dirty="0" smtClean="0">
                <a:latin typeface="微软雅黑" panose="020B0503020204020204" pitchFamily="34" charset="-122"/>
                <a:ea typeface="微软雅黑" panose="020B0503020204020204" pitchFamily="34" charset="-122"/>
              </a:rPr>
              <a:t>流量</a:t>
            </a:r>
            <a:r>
              <a:rPr lang="zh-CN" altLang="en-US" sz="2000" dirty="0">
                <a:latin typeface="微软雅黑" panose="020B0503020204020204" pitchFamily="34" charset="-122"/>
                <a:ea typeface="微软雅黑" panose="020B0503020204020204" pitchFamily="34" charset="-122"/>
              </a:rPr>
              <a:t>的生成过程</a:t>
            </a:r>
          </a:p>
        </p:txBody>
      </p:sp>
      <p:sp>
        <p:nvSpPr>
          <p:cNvPr id="8" name="灯片编号占位符 1"/>
          <p:cNvSpPr txBox="1">
            <a:spLocks/>
          </p:cNvSpPr>
          <p:nvPr/>
        </p:nvSpPr>
        <p:spPr>
          <a:xfrm>
            <a:off x="8456613" y="6237312"/>
            <a:ext cx="291851"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1400" dirty="0" smtClean="0">
                <a:solidFill>
                  <a:schemeClr val="accent1">
                    <a:lumMod val="75000"/>
                  </a:schemeClr>
                </a:solidFill>
              </a:rPr>
              <a:t>6</a:t>
            </a:r>
            <a:endParaRPr lang="zh-CN" altLang="en-US" sz="1400" dirty="0">
              <a:solidFill>
                <a:schemeClr val="accent1">
                  <a:lumMod val="75000"/>
                </a:schemeClr>
              </a:solidFill>
            </a:endParaRPr>
          </a:p>
        </p:txBody>
      </p:sp>
      <p:sp>
        <p:nvSpPr>
          <p:cNvPr id="12" name="标题 1"/>
          <p:cNvSpPr txBox="1">
            <a:spLocks/>
          </p:cNvSpPr>
          <p:nvPr/>
        </p:nvSpPr>
        <p:spPr>
          <a:xfrm>
            <a:off x="1691680" y="479823"/>
            <a:ext cx="3411216"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a:solidFill>
                  <a:srgbClr val="4F81BD"/>
                </a:solidFill>
                <a:ea typeface="黑体" pitchFamily="49" charset="-122"/>
              </a:rPr>
              <a:t>研究</a:t>
            </a:r>
            <a:r>
              <a:rPr lang="zh-CN" altLang="en-US" dirty="0" smtClean="0">
                <a:solidFill>
                  <a:srgbClr val="4F81BD"/>
                </a:solidFill>
                <a:ea typeface="黑体" pitchFamily="49" charset="-122"/>
              </a:rPr>
              <a:t>背景</a:t>
            </a:r>
            <a:endParaRPr lang="zh-CN" altLang="en-US" dirty="0">
              <a:solidFill>
                <a:srgbClr val="4F81BD"/>
              </a:solidFill>
              <a:ea typeface="黑体" pitchFamily="49" charset="-122"/>
            </a:endParaRPr>
          </a:p>
        </p:txBody>
      </p:sp>
    </p:spTree>
    <p:custDataLst>
      <p:tags r:id="rId1"/>
    </p:custDataLst>
    <p:extLst>
      <p:ext uri="{BB962C8B-B14F-4D97-AF65-F5344CB8AC3E}">
        <p14:creationId xmlns:p14="http://schemas.microsoft.com/office/powerpoint/2010/main" val="34343223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
          <p:cNvSpPr txBox="1">
            <a:spLocks noChangeArrowheads="1"/>
          </p:cNvSpPr>
          <p:nvPr/>
        </p:nvSpPr>
        <p:spPr bwMode="auto">
          <a:xfrm>
            <a:off x="758310" y="2444427"/>
            <a:ext cx="16414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20000"/>
              </a:spcBef>
            </a:pPr>
            <a:r>
              <a:rPr lang="en-US" altLang="zh-CN" sz="11500" b="1" dirty="0" smtClean="0">
                <a:solidFill>
                  <a:srgbClr val="4F81BD"/>
                </a:solidFill>
                <a:cs typeface="Arial" panose="020B0604020202020204" pitchFamily="34" charset="0"/>
              </a:rPr>
              <a:t>02</a:t>
            </a:r>
            <a:endParaRPr lang="en-US" altLang="zh-CN" sz="11500" b="1" dirty="0">
              <a:solidFill>
                <a:srgbClr val="4F81BD"/>
              </a:solidFill>
              <a:cs typeface="Arial" panose="020B0604020202020204" pitchFamily="34" charset="0"/>
            </a:endParaRPr>
          </a:p>
        </p:txBody>
      </p:sp>
      <p:sp>
        <p:nvSpPr>
          <p:cNvPr id="37" name="文本框 16"/>
          <p:cNvSpPr txBox="1">
            <a:spLocks noChangeArrowheads="1"/>
          </p:cNvSpPr>
          <p:nvPr/>
        </p:nvSpPr>
        <p:spPr bwMode="auto">
          <a:xfrm>
            <a:off x="2583935" y="3325490"/>
            <a:ext cx="5032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l">
              <a:lnSpc>
                <a:spcPct val="100000"/>
              </a:lnSpc>
              <a:spcBef>
                <a:spcPct val="0"/>
              </a:spcBef>
              <a:buClrTx/>
              <a:buSzTx/>
              <a:buFont typeface="Arial" panose="020B0604020202020204" pitchFamily="34" charset="0"/>
              <a:buNone/>
            </a:pPr>
            <a:r>
              <a:rPr lang="zh-CN" altLang="en-US" sz="3200" b="1" dirty="0" smtClean="0">
                <a:solidFill>
                  <a:srgbClr val="4F81BD"/>
                </a:solidFill>
                <a:latin typeface="微软雅黑" panose="020B0503020204020204" pitchFamily="34" charset="-122"/>
                <a:ea typeface="微软雅黑" panose="020B0503020204020204" pitchFamily="34" charset="-122"/>
              </a:rPr>
              <a:t>研究方法</a:t>
            </a:r>
            <a:endParaRPr lang="zh-CN" altLang="zh-CN" sz="3200" b="1" dirty="0">
              <a:solidFill>
                <a:srgbClr val="4F81BD"/>
              </a:solidFill>
              <a:latin typeface="微软雅黑" panose="020B0503020204020204" pitchFamily="34" charset="-122"/>
              <a:ea typeface="微软雅黑" panose="020B0503020204020204" pitchFamily="34" charset="-122"/>
            </a:endParaRPr>
          </a:p>
        </p:txBody>
      </p:sp>
      <p:sp>
        <p:nvSpPr>
          <p:cNvPr id="38" name="文本框 17"/>
          <p:cNvSpPr txBox="1">
            <a:spLocks noChangeArrowheads="1"/>
          </p:cNvSpPr>
          <p:nvPr/>
        </p:nvSpPr>
        <p:spPr bwMode="auto">
          <a:xfrm>
            <a:off x="2583935" y="2752402"/>
            <a:ext cx="16401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l">
              <a:lnSpc>
                <a:spcPct val="100000"/>
              </a:lnSpc>
              <a:spcBef>
                <a:spcPct val="0"/>
              </a:spcBef>
              <a:buClrTx/>
              <a:buSzTx/>
              <a:buFont typeface="Arial" panose="020B0604020202020204" pitchFamily="34" charset="0"/>
              <a:buNone/>
            </a:pPr>
            <a:r>
              <a:rPr lang="en-US" altLang="zh-CN" sz="3200" b="1" i="1" dirty="0" smtClean="0">
                <a:solidFill>
                  <a:srgbClr val="4F81BD"/>
                </a:solidFill>
                <a:latin typeface="Arial" panose="020B0604020202020204" pitchFamily="34" charset="0"/>
                <a:ea typeface="Meiryo UI" pitchFamily="2" charset="-128"/>
              </a:rPr>
              <a:t>Method</a:t>
            </a:r>
            <a:endParaRPr lang="zh-CN" altLang="zh-CN" sz="3200" b="1" i="1" dirty="0">
              <a:solidFill>
                <a:srgbClr val="4F81BD"/>
              </a:solidFill>
              <a:latin typeface="Arial" panose="020B0604020202020204" pitchFamily="34" charset="0"/>
              <a:ea typeface="Meiryo UI" pitchFamily="2" charset="-128"/>
            </a:endParaRPr>
          </a:p>
        </p:txBody>
      </p:sp>
      <p:sp>
        <p:nvSpPr>
          <p:cNvPr id="39" name="等腰三角形 38"/>
          <p:cNvSpPr>
            <a:spLocks noChangeArrowheads="1"/>
          </p:cNvSpPr>
          <p:nvPr/>
        </p:nvSpPr>
        <p:spPr bwMode="auto">
          <a:xfrm rot="9233090">
            <a:off x="7227372" y="2358702"/>
            <a:ext cx="266700" cy="230188"/>
          </a:xfrm>
          <a:prstGeom prst="triangle">
            <a:avLst>
              <a:gd name="adj" fmla="val 50000"/>
            </a:avLst>
          </a:prstGeom>
          <a:solidFill>
            <a:srgbClr val="D8E8F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2" name="等腰三角形 41"/>
          <p:cNvSpPr>
            <a:spLocks noChangeArrowheads="1"/>
          </p:cNvSpPr>
          <p:nvPr/>
        </p:nvSpPr>
        <p:spPr bwMode="auto">
          <a:xfrm rot="15569575">
            <a:off x="6874947" y="3033390"/>
            <a:ext cx="396875" cy="342900"/>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3" name="等腰三角形 42"/>
          <p:cNvSpPr>
            <a:spLocks noChangeArrowheads="1"/>
          </p:cNvSpPr>
          <p:nvPr/>
        </p:nvSpPr>
        <p:spPr bwMode="auto">
          <a:xfrm rot="21371393">
            <a:off x="6743185" y="1709415"/>
            <a:ext cx="266700" cy="230187"/>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4" name="等腰三角形 43"/>
          <p:cNvSpPr>
            <a:spLocks noChangeArrowheads="1"/>
          </p:cNvSpPr>
          <p:nvPr/>
        </p:nvSpPr>
        <p:spPr bwMode="auto">
          <a:xfrm rot="12912161">
            <a:off x="7784585" y="3392165"/>
            <a:ext cx="944562" cy="815975"/>
          </a:xfrm>
          <a:prstGeom prst="triangle">
            <a:avLst>
              <a:gd name="adj" fmla="val 50000"/>
            </a:avLst>
          </a:prstGeom>
          <a:solidFill>
            <a:srgbClr val="4F81BD"/>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4F81BD"/>
              </a:solidFill>
              <a:latin typeface="Arial" panose="020B0604020202020204" pitchFamily="34" charset="0"/>
            </a:endParaRPr>
          </a:p>
        </p:txBody>
      </p:sp>
      <p:sp>
        <p:nvSpPr>
          <p:cNvPr id="45" name="等腰三角形 44"/>
          <p:cNvSpPr>
            <a:spLocks noChangeArrowheads="1"/>
          </p:cNvSpPr>
          <p:nvPr/>
        </p:nvSpPr>
        <p:spPr bwMode="auto">
          <a:xfrm rot="12912161">
            <a:off x="7652822" y="3331840"/>
            <a:ext cx="1176338" cy="1014412"/>
          </a:xfrm>
          <a:prstGeom prst="triangle">
            <a:avLst>
              <a:gd name="adj" fmla="val 50000"/>
            </a:avLst>
          </a:prstGeom>
          <a:noFill/>
          <a:ln w="12700" cmpd="sng">
            <a:solidFill>
              <a:srgbClr val="3B8DE9"/>
            </a:solidFill>
            <a:miter lim="800000"/>
            <a:headEnd/>
            <a:tailEnd/>
          </a:ln>
          <a:extLst>
            <a:ext uri="{909E8E84-426E-40DD-AFC4-6F175D3DCCD1}">
              <a14:hiddenFill xmlns:a14="http://schemas.microsoft.com/office/drawing/2010/main">
                <a:solidFill>
                  <a:srgbClr val="FFFFFF"/>
                </a:solidFill>
              </a14:hiddenFill>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46" name="椭圆 45"/>
          <p:cNvSpPr>
            <a:spLocks noChangeArrowheads="1"/>
          </p:cNvSpPr>
          <p:nvPr/>
        </p:nvSpPr>
        <p:spPr bwMode="auto">
          <a:xfrm rot="9110320">
            <a:off x="8973622" y="3696965"/>
            <a:ext cx="114300" cy="115887"/>
          </a:xfrm>
          <a:prstGeom prst="ellipse">
            <a:avLst/>
          </a:prstGeom>
          <a:solidFill>
            <a:srgbClr val="4F81BD"/>
          </a:solidFill>
          <a:ln>
            <a:noFill/>
          </a:ln>
          <a:extLst/>
        </p:spPr>
        <p:txBody>
          <a:bodyPr anchor="ctr"/>
          <a:lstStyle/>
          <a:p>
            <a:pPr algn="ctr">
              <a:buFont typeface="Arial" panose="020B0604020202020204" pitchFamily="34" charset="0"/>
              <a:buNone/>
            </a:pPr>
            <a:endParaRPr lang="zh-CN" altLang="zh-CN">
              <a:solidFill>
                <a:srgbClr val="FFFFFF"/>
              </a:solidFill>
              <a:latin typeface="Arial" panose="020B0604020202020204" pitchFamily="34" charset="0"/>
            </a:endParaRPr>
          </a:p>
        </p:txBody>
      </p:sp>
      <p:sp>
        <p:nvSpPr>
          <p:cNvPr id="48" name="椭圆 47"/>
          <p:cNvSpPr>
            <a:spLocks noChangeArrowheads="1"/>
          </p:cNvSpPr>
          <p:nvPr/>
        </p:nvSpPr>
        <p:spPr bwMode="auto">
          <a:xfrm rot="9110320">
            <a:off x="7884597" y="4200202"/>
            <a:ext cx="115888" cy="115888"/>
          </a:xfrm>
          <a:prstGeom prst="ellipse">
            <a:avLst/>
          </a:prstGeom>
          <a:solidFill>
            <a:srgbClr val="4F81BD"/>
          </a:solidFill>
          <a:ln>
            <a:noFill/>
          </a:ln>
          <a:extLst/>
        </p:spPr>
        <p:txBody>
          <a:bodyPr anchor="ctr"/>
          <a:lstStyle/>
          <a:p>
            <a:pPr algn="ctr">
              <a:buFont typeface="Arial" panose="020B0604020202020204" pitchFamily="34" charset="0"/>
              <a:buNone/>
            </a:pPr>
            <a:endParaRPr lang="zh-CN" altLang="zh-CN">
              <a:solidFill>
                <a:srgbClr val="FFFFFF"/>
              </a:solidFill>
              <a:latin typeface="Arial" panose="020B0604020202020204" pitchFamily="34" charset="0"/>
            </a:endParaRPr>
          </a:p>
        </p:txBody>
      </p:sp>
      <p:sp>
        <p:nvSpPr>
          <p:cNvPr id="49" name="椭圆 48"/>
          <p:cNvSpPr>
            <a:spLocks noChangeArrowheads="1"/>
          </p:cNvSpPr>
          <p:nvPr/>
        </p:nvSpPr>
        <p:spPr bwMode="auto">
          <a:xfrm rot="9110320">
            <a:off x="8002072" y="3036565"/>
            <a:ext cx="114300" cy="115887"/>
          </a:xfrm>
          <a:prstGeom prst="ellipse">
            <a:avLst/>
          </a:prstGeom>
          <a:solidFill>
            <a:srgbClr val="4F81BD"/>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FFFF"/>
              </a:solidFill>
              <a:latin typeface="Arial" panose="020B0604020202020204" pitchFamily="34" charset="0"/>
            </a:endParaRPr>
          </a:p>
        </p:txBody>
      </p:sp>
      <p:sp>
        <p:nvSpPr>
          <p:cNvPr id="50" name="等腰三角形 49"/>
          <p:cNvSpPr>
            <a:spLocks noChangeArrowheads="1"/>
          </p:cNvSpPr>
          <p:nvPr/>
        </p:nvSpPr>
        <p:spPr bwMode="auto">
          <a:xfrm rot="18210216">
            <a:off x="7305954" y="2142008"/>
            <a:ext cx="127000" cy="109537"/>
          </a:xfrm>
          <a:prstGeom prst="triangle">
            <a:avLst>
              <a:gd name="adj" fmla="val 50000"/>
            </a:avLst>
          </a:prstGeom>
          <a:solidFill>
            <a:srgbClr val="D8E8F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sp>
        <p:nvSpPr>
          <p:cNvPr id="51" name="等腰三角形 50"/>
          <p:cNvSpPr>
            <a:spLocks noChangeArrowheads="1"/>
          </p:cNvSpPr>
          <p:nvPr/>
        </p:nvSpPr>
        <p:spPr bwMode="auto">
          <a:xfrm rot="8748521">
            <a:off x="6692385" y="2219002"/>
            <a:ext cx="128587" cy="109538"/>
          </a:xfrm>
          <a:prstGeom prst="triangle">
            <a:avLst>
              <a:gd name="adj" fmla="val 50000"/>
            </a:avLst>
          </a:prstGeom>
          <a:solidFill>
            <a:srgbClr val="89BB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endParaRPr lang="zh-CN" altLang="zh-CN" sz="1800">
              <a:solidFill>
                <a:srgbClr val="FFC20F"/>
              </a:solidFill>
              <a:latin typeface="Arial" panose="020B0604020202020204" pitchFamily="34" charset="0"/>
            </a:endParaRPr>
          </a:p>
        </p:txBody>
      </p:sp>
      <p:cxnSp>
        <p:nvCxnSpPr>
          <p:cNvPr id="52" name="Straight Connector 13"/>
          <p:cNvCxnSpPr>
            <a:cxnSpLocks noChangeShapeType="1"/>
          </p:cNvCxnSpPr>
          <p:nvPr/>
        </p:nvCxnSpPr>
        <p:spPr bwMode="auto">
          <a:xfrm flipH="1">
            <a:off x="20122" y="4014465"/>
            <a:ext cx="6732588" cy="0"/>
          </a:xfrm>
          <a:prstGeom prst="line">
            <a:avLst/>
          </a:prstGeom>
          <a:noFill/>
          <a:ln w="19050" cap="sq" cmpd="sng">
            <a:solidFill>
              <a:srgbClr val="4F81BD"/>
            </a:solidFill>
            <a:round/>
            <a:headEnd type="oval"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8804520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3"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a:spLocks/>
          </p:cNvSpPr>
          <p:nvPr/>
        </p:nvSpPr>
        <p:spPr>
          <a:xfrm>
            <a:off x="1691680" y="479823"/>
            <a:ext cx="3411216"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研究方法</a:t>
            </a:r>
            <a:endParaRPr lang="zh-CN" altLang="en-US" dirty="0">
              <a:solidFill>
                <a:srgbClr val="4F81BD"/>
              </a:solidFill>
              <a:ea typeface="黑体" pitchFamily="49" charset="-122"/>
            </a:endParaRPr>
          </a:p>
        </p:txBody>
      </p:sp>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2" name="图片 21"/>
          <p:cNvPicPr>
            <a:picLocks noChangeAspect="1"/>
          </p:cNvPicPr>
          <p:nvPr/>
        </p:nvPicPr>
        <p:blipFill>
          <a:blip r:embed="rId4" cstate="print"/>
          <a:stretch>
            <a:fillRect/>
          </a:stretch>
        </p:blipFill>
        <p:spPr>
          <a:xfrm>
            <a:off x="837968" y="2370094"/>
            <a:ext cx="3433706" cy="1512167"/>
          </a:xfrm>
          <a:prstGeom prst="rect">
            <a:avLst/>
          </a:prstGeom>
        </p:spPr>
      </p:pic>
      <p:pic>
        <p:nvPicPr>
          <p:cNvPr id="23" name="图片 22"/>
          <p:cNvPicPr>
            <a:picLocks noChangeAspect="1"/>
          </p:cNvPicPr>
          <p:nvPr/>
        </p:nvPicPr>
        <p:blipFill>
          <a:blip r:embed="rId5" cstate="print"/>
          <a:stretch>
            <a:fillRect/>
          </a:stretch>
        </p:blipFill>
        <p:spPr>
          <a:xfrm>
            <a:off x="4755142" y="2335271"/>
            <a:ext cx="3449123" cy="1581812"/>
          </a:xfrm>
          <a:prstGeom prst="rect">
            <a:avLst/>
          </a:prstGeom>
        </p:spPr>
      </p:pic>
      <p:pic>
        <p:nvPicPr>
          <p:cNvPr id="26" name="图片 25"/>
          <p:cNvPicPr>
            <a:picLocks noChangeAspect="1"/>
          </p:cNvPicPr>
          <p:nvPr/>
        </p:nvPicPr>
        <p:blipFill>
          <a:blip r:embed="rId6" cstate="print"/>
          <a:stretch>
            <a:fillRect/>
          </a:stretch>
        </p:blipFill>
        <p:spPr>
          <a:xfrm>
            <a:off x="1509166" y="4335475"/>
            <a:ext cx="6117804" cy="1222061"/>
          </a:xfrm>
          <a:prstGeom prst="rect">
            <a:avLst/>
          </a:prstGeom>
        </p:spPr>
      </p:pic>
      <p:cxnSp>
        <p:nvCxnSpPr>
          <p:cNvPr id="30" name="直接箭头连接符 29"/>
          <p:cNvCxnSpPr/>
          <p:nvPr/>
        </p:nvCxnSpPr>
        <p:spPr>
          <a:xfrm rot="5400000" flipV="1">
            <a:off x="4297408" y="4093066"/>
            <a:ext cx="432000" cy="1"/>
          </a:xfrm>
          <a:prstGeom prst="straightConnector1">
            <a:avLst/>
          </a:prstGeom>
          <a:ln w="85725" cmpd="sng">
            <a:solidFill>
              <a:schemeClr val="tx1"/>
            </a:solidFill>
            <a:headEnd w="sm" len="sm"/>
            <a:tailEnd type="triangle" w="med" len="sm"/>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4290186" y="3157794"/>
            <a:ext cx="432000" cy="1"/>
          </a:xfrm>
          <a:prstGeom prst="straightConnector1">
            <a:avLst/>
          </a:prstGeom>
          <a:ln w="85725" cmpd="sng">
            <a:solidFill>
              <a:schemeClr val="tx1"/>
            </a:solidFill>
            <a:headEnd w="sm" len="sm"/>
            <a:tailEnd type="triangle" w="med" len="sm"/>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rot="5400000" flipV="1">
            <a:off x="4290186" y="5877295"/>
            <a:ext cx="432000" cy="1"/>
          </a:xfrm>
          <a:prstGeom prst="straightConnector1">
            <a:avLst/>
          </a:prstGeom>
          <a:ln w="85725" cmpd="sng">
            <a:solidFill>
              <a:schemeClr val="tx1"/>
            </a:solidFill>
            <a:headEnd w="sm" len="sm"/>
            <a:tailEnd type="triangle" w="med" len="sm"/>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545658" y="1650823"/>
            <a:ext cx="6117804"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基于网络流量认知的设备指纹识别研究框架</a:t>
            </a:r>
            <a:endParaRPr lang="zh-CN" altLang="en-US" sz="2400" dirty="0">
              <a:latin typeface="微软雅黑" panose="020B0503020204020204" pitchFamily="34" charset="-122"/>
              <a:ea typeface="微软雅黑" panose="020B0503020204020204" pitchFamily="34" charset="-122"/>
            </a:endParaRPr>
          </a:p>
        </p:txBody>
      </p:sp>
      <p:cxnSp>
        <p:nvCxnSpPr>
          <p:cNvPr id="16" name="直接箭头连接符 15"/>
          <p:cNvCxnSpPr/>
          <p:nvPr/>
        </p:nvCxnSpPr>
        <p:spPr>
          <a:xfrm rot="5400000" flipV="1">
            <a:off x="4297408" y="3789063"/>
            <a:ext cx="432000" cy="1"/>
          </a:xfrm>
          <a:prstGeom prst="straightConnector1">
            <a:avLst/>
          </a:prstGeom>
          <a:ln w="85725" cmpd="sng">
            <a:solidFill>
              <a:schemeClr val="tx1"/>
            </a:solidFill>
            <a:headEnd w="sm" len="sm"/>
            <a:tailEnd type="triangle" w="med" len="sm"/>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7" cstate="print"/>
          <a:stretch>
            <a:fillRect/>
          </a:stretch>
        </p:blipFill>
        <p:spPr>
          <a:xfrm>
            <a:off x="785647" y="2190794"/>
            <a:ext cx="7455520" cy="1313818"/>
          </a:xfrm>
          <a:prstGeom prst="rect">
            <a:avLst/>
          </a:prstGeom>
        </p:spPr>
      </p:pic>
      <p:sp>
        <p:nvSpPr>
          <p:cNvPr id="19" name="灯片编号占位符 1"/>
          <p:cNvSpPr txBox="1">
            <a:spLocks/>
          </p:cNvSpPr>
          <p:nvPr/>
        </p:nvSpPr>
        <p:spPr>
          <a:xfrm>
            <a:off x="8456613" y="6237312"/>
            <a:ext cx="291851"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1400" dirty="0" smtClean="0">
                <a:solidFill>
                  <a:schemeClr val="accent1">
                    <a:lumMod val="75000"/>
                  </a:schemeClr>
                </a:solidFill>
              </a:rPr>
              <a:t>8</a:t>
            </a:r>
            <a:endParaRPr lang="zh-CN" altLang="en-US" sz="1400" dirty="0">
              <a:solidFill>
                <a:schemeClr val="accent1">
                  <a:lumMod val="75000"/>
                </a:schemeClr>
              </a:solidFill>
            </a:endParaRPr>
          </a:p>
        </p:txBody>
      </p:sp>
      <p:pic>
        <p:nvPicPr>
          <p:cNvPr id="20" name="图片 19"/>
          <p:cNvPicPr>
            <a:picLocks noChangeAspect="1"/>
          </p:cNvPicPr>
          <p:nvPr/>
        </p:nvPicPr>
        <p:blipFill>
          <a:blip r:embed="rId8"/>
          <a:stretch>
            <a:fillRect/>
          </a:stretch>
        </p:blipFill>
        <p:spPr>
          <a:xfrm>
            <a:off x="1545658" y="4056242"/>
            <a:ext cx="5616624" cy="2531846"/>
          </a:xfrm>
          <a:prstGeom prst="rect">
            <a:avLst/>
          </a:prstGeom>
        </p:spPr>
      </p:pic>
    </p:spTree>
    <p:custDataLst>
      <p:tags r:id="rId1"/>
    </p:custDataLst>
    <p:extLst>
      <p:ext uri="{BB962C8B-B14F-4D97-AF65-F5344CB8AC3E}">
        <p14:creationId xmlns:p14="http://schemas.microsoft.com/office/powerpoint/2010/main" val="23140890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par>
                                <p:cTn id="18" presetID="10" presetClass="entr" presetSubtype="0"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33"/>
                                        </p:tgtEl>
                                      </p:cBhvr>
                                    </p:animEffect>
                                    <p:set>
                                      <p:cBhvr>
                                        <p:cTn id="39" dur="1" fill="hold">
                                          <p:stCondLst>
                                            <p:cond delay="499"/>
                                          </p:stCondLst>
                                        </p:cTn>
                                        <p:tgtEl>
                                          <p:spTgt spid="33"/>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30"/>
                                        </p:tgtEl>
                                      </p:cBhvr>
                                    </p:animEffect>
                                    <p:set>
                                      <p:cBhvr>
                                        <p:cTn id="45" dur="1" fill="hold">
                                          <p:stCondLst>
                                            <p:cond delay="499"/>
                                          </p:stCondLst>
                                        </p:cTn>
                                        <p:tgtEl>
                                          <p:spTgt spid="30"/>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26"/>
                                        </p:tgtEl>
                                      </p:cBhvr>
                                    </p:animEffect>
                                    <p:set>
                                      <p:cBhvr>
                                        <p:cTn id="48" dur="1" fill="hold">
                                          <p:stCondLst>
                                            <p:cond delay="499"/>
                                          </p:stCondLst>
                                        </p:cTn>
                                        <p:tgtEl>
                                          <p:spTgt spid="26"/>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34"/>
                                        </p:tgtEl>
                                      </p:cBhvr>
                                    </p:animEffect>
                                    <p:set>
                                      <p:cBhvr>
                                        <p:cTn id="51" dur="1" fill="hold">
                                          <p:stCondLst>
                                            <p:cond delay="499"/>
                                          </p:stCondLst>
                                        </p:cTn>
                                        <p:tgtEl>
                                          <p:spTgt spid="34"/>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rotWithShape="1">
          <a:blip r:embed="rId3" cstate="print">
            <a:extLst>
              <a:ext uri="{28A0092B-C50C-407E-A947-70E740481C1C}">
                <a14:useLocalDpi xmlns:a14="http://schemas.microsoft.com/office/drawing/2010/main" val="0"/>
              </a:ext>
            </a:extLst>
          </a:blip>
          <a:srcRect r="71078"/>
          <a:stretch/>
        </p:blipFill>
        <p:spPr bwMode="auto">
          <a:xfrm>
            <a:off x="684857" y="404664"/>
            <a:ext cx="833339"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857" y="1484784"/>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190770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标题 1"/>
          <p:cNvSpPr txBox="1">
            <a:spLocks/>
          </p:cNvSpPr>
          <p:nvPr/>
        </p:nvSpPr>
        <p:spPr>
          <a:xfrm>
            <a:off x="1691680" y="479823"/>
            <a:ext cx="6912768" cy="743991"/>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dirty="0" smtClean="0">
                <a:solidFill>
                  <a:srgbClr val="4F81BD"/>
                </a:solidFill>
                <a:ea typeface="黑体" pitchFamily="49" charset="-122"/>
              </a:rPr>
              <a:t>研究方法 </a:t>
            </a:r>
            <a:r>
              <a:rPr lang="en-US" altLang="zh-CN" dirty="0" smtClean="0">
                <a:solidFill>
                  <a:srgbClr val="4F81BD"/>
                </a:solidFill>
                <a:ea typeface="黑体" pitchFamily="49" charset="-122"/>
              </a:rPr>
              <a:t>– </a:t>
            </a:r>
            <a:r>
              <a:rPr lang="zh-CN" altLang="en-US" dirty="0" smtClean="0">
                <a:solidFill>
                  <a:srgbClr val="4F81BD"/>
                </a:solidFill>
                <a:ea typeface="黑体" pitchFamily="49" charset="-122"/>
              </a:rPr>
              <a:t>数据采集</a:t>
            </a:r>
            <a:endParaRPr lang="zh-CN" altLang="en-US" dirty="0">
              <a:solidFill>
                <a:srgbClr val="4F81BD"/>
              </a:solidFill>
              <a:ea typeface="黑体" pitchFamily="49" charset="-122"/>
            </a:endParaRPr>
          </a:p>
        </p:txBody>
      </p:sp>
      <p:sp>
        <p:nvSpPr>
          <p:cNvPr id="15" name="Line 3"/>
          <p:cNvSpPr>
            <a:spLocks noChangeShapeType="1"/>
          </p:cNvSpPr>
          <p:nvPr/>
        </p:nvSpPr>
        <p:spPr bwMode="auto">
          <a:xfrm flipH="1">
            <a:off x="1651273" y="2195587"/>
            <a:ext cx="0" cy="4110557"/>
          </a:xfrm>
          <a:prstGeom prst="line">
            <a:avLst/>
          </a:prstGeom>
          <a:noFill/>
          <a:ln w="6350" cmpd="sng">
            <a:solidFill>
              <a:srgbClr val="B6B6B6"/>
            </a:solidFill>
            <a:prstDash val="dash"/>
            <a:round/>
            <a:headEnd/>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6" name="Freeform 4"/>
          <p:cNvSpPr>
            <a:spLocks/>
          </p:cNvSpPr>
          <p:nvPr/>
        </p:nvSpPr>
        <p:spPr bwMode="auto">
          <a:xfrm>
            <a:off x="988492" y="2215592"/>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7" name="Rectangle 5"/>
          <p:cNvSpPr>
            <a:spLocks noChangeArrowheads="1"/>
          </p:cNvSpPr>
          <p:nvPr/>
        </p:nvSpPr>
        <p:spPr bwMode="auto">
          <a:xfrm>
            <a:off x="899592" y="1955242"/>
            <a:ext cx="1503363" cy="368300"/>
          </a:xfrm>
          <a:prstGeom prst="roundRect">
            <a:avLst>
              <a:gd name="adj" fmla="val 8926"/>
            </a:avLst>
          </a:prstGeom>
          <a:solidFill>
            <a:srgbClr val="4F81BD"/>
          </a:solidFill>
          <a:ln>
            <a:noFill/>
          </a:ln>
          <a:extLst/>
        </p:spPr>
        <p:txBody>
          <a:bodyPr wrap="none"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00000"/>
              </a:lnSpc>
              <a:spcBef>
                <a:spcPct val="0"/>
              </a:spcBef>
              <a:buClrTx/>
              <a:buSzTx/>
              <a:buFont typeface="Arial" panose="020B0604020202020204" pitchFamily="34" charset="0"/>
              <a:buNone/>
            </a:pPr>
            <a:r>
              <a:rPr lang="en-US" altLang="zh-CN" sz="1800" dirty="0" err="1" smtClean="0">
                <a:solidFill>
                  <a:srgbClr val="FFFFFF"/>
                </a:solidFill>
                <a:latin typeface="微软雅黑" panose="020B0503020204020204" pitchFamily="34" charset="-122"/>
                <a:ea typeface="微软雅黑" panose="020B0503020204020204" pitchFamily="34" charset="-122"/>
              </a:rPr>
              <a:t>采集</a:t>
            </a:r>
            <a:r>
              <a:rPr lang="zh-CN" altLang="en-US" sz="1800" dirty="0" smtClean="0">
                <a:solidFill>
                  <a:srgbClr val="FFFFFF"/>
                </a:solidFill>
                <a:latin typeface="微软雅黑" panose="020B0503020204020204" pitchFamily="34" charset="-122"/>
                <a:ea typeface="微软雅黑" panose="020B0503020204020204" pitchFamily="34" charset="-122"/>
              </a:rPr>
              <a:t>环境</a:t>
            </a:r>
            <a:endParaRPr lang="en-US" altLang="zh-CN" sz="1800" dirty="0">
              <a:solidFill>
                <a:srgbClr val="FFFFFF"/>
              </a:solidFill>
              <a:latin typeface="微软雅黑" panose="020B0503020204020204" pitchFamily="34" charset="-122"/>
              <a:ea typeface="微软雅黑" panose="020B0503020204020204" pitchFamily="34" charset="-122"/>
            </a:endParaRPr>
          </a:p>
        </p:txBody>
      </p:sp>
      <p:sp>
        <p:nvSpPr>
          <p:cNvPr id="18" name="Freeform 7"/>
          <p:cNvSpPr>
            <a:spLocks/>
          </p:cNvSpPr>
          <p:nvPr/>
        </p:nvSpPr>
        <p:spPr bwMode="auto">
          <a:xfrm>
            <a:off x="988492" y="4304195"/>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9" name="Rectangle 8"/>
          <p:cNvSpPr>
            <a:spLocks noChangeArrowheads="1"/>
          </p:cNvSpPr>
          <p:nvPr/>
        </p:nvSpPr>
        <p:spPr bwMode="auto">
          <a:xfrm>
            <a:off x="899592" y="4043845"/>
            <a:ext cx="1503363" cy="368300"/>
          </a:xfrm>
          <a:prstGeom prst="roundRect">
            <a:avLst>
              <a:gd name="adj" fmla="val 9787"/>
            </a:avLst>
          </a:prstGeom>
          <a:solidFill>
            <a:srgbClr val="4F81BD"/>
          </a:solidFill>
          <a:ln>
            <a:noFill/>
          </a:ln>
          <a:extLst/>
        </p:spPr>
        <p:txBody>
          <a:bodyPr wrap="none" anchor="ctr"/>
          <a:lstStyle/>
          <a:p>
            <a:pPr algn="ctr">
              <a:buFont typeface="Arial" panose="020B0604020202020204" pitchFamily="34" charset="0"/>
              <a:buNone/>
            </a:pPr>
            <a:r>
              <a:rPr lang="en-US" altLang="zh-CN" dirty="0" err="1" smtClean="0">
                <a:solidFill>
                  <a:srgbClr val="FFFFFF"/>
                </a:solidFill>
                <a:latin typeface="微软雅黑" panose="020B0503020204020204" pitchFamily="34" charset="-122"/>
                <a:ea typeface="微软雅黑" panose="020B0503020204020204" pitchFamily="34" charset="-122"/>
              </a:rPr>
              <a:t>采集</a:t>
            </a:r>
            <a:r>
              <a:rPr lang="zh-CN" altLang="en-US" dirty="0">
                <a:solidFill>
                  <a:srgbClr val="FFFFFF"/>
                </a:solidFill>
                <a:latin typeface="微软雅黑" panose="020B0503020204020204" pitchFamily="34" charset="-122"/>
                <a:ea typeface="微软雅黑" panose="020B0503020204020204" pitchFamily="34" charset="-122"/>
              </a:rPr>
              <a:t>方案</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4" name="Freeform 13"/>
          <p:cNvSpPr>
            <a:spLocks/>
          </p:cNvSpPr>
          <p:nvPr/>
        </p:nvSpPr>
        <p:spPr bwMode="auto">
          <a:xfrm>
            <a:off x="988492" y="5594511"/>
            <a:ext cx="1325563" cy="17780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0 w 1120"/>
              <a:gd name="T55" fmla="*/ 0 h 252"/>
              <a:gd name="T56" fmla="*/ 1120 w 1120"/>
              <a:gd name="T5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5" name="Rectangle 14"/>
          <p:cNvSpPr>
            <a:spLocks noChangeArrowheads="1"/>
          </p:cNvSpPr>
          <p:nvPr/>
        </p:nvSpPr>
        <p:spPr bwMode="auto">
          <a:xfrm>
            <a:off x="899592" y="5334161"/>
            <a:ext cx="1503363" cy="368300"/>
          </a:xfrm>
          <a:prstGeom prst="roundRect">
            <a:avLst>
              <a:gd name="adj" fmla="val 9787"/>
            </a:avLst>
          </a:prstGeom>
          <a:solidFill>
            <a:srgbClr val="4F81BD"/>
          </a:solidFill>
          <a:ln>
            <a:noFill/>
          </a:ln>
          <a:extLst/>
        </p:spPr>
        <p:txBody>
          <a:bodyPr wrap="none" anchor="ctr"/>
          <a:lstStyle/>
          <a:p>
            <a:pPr algn="ctr">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rPr>
              <a:t>数据集</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7" name="Line 18"/>
          <p:cNvSpPr>
            <a:spLocks noChangeShapeType="1"/>
          </p:cNvSpPr>
          <p:nvPr/>
        </p:nvSpPr>
        <p:spPr bwMode="auto">
          <a:xfrm>
            <a:off x="1691680" y="3749985"/>
            <a:ext cx="6480000" cy="0"/>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8" name="Line 19"/>
          <p:cNvSpPr>
            <a:spLocks noChangeShapeType="1"/>
          </p:cNvSpPr>
          <p:nvPr/>
        </p:nvSpPr>
        <p:spPr bwMode="auto">
          <a:xfrm>
            <a:off x="1692400" y="5157192"/>
            <a:ext cx="6480000" cy="0"/>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2" name="Line 20"/>
          <p:cNvSpPr>
            <a:spLocks noChangeShapeType="1"/>
          </p:cNvSpPr>
          <p:nvPr/>
        </p:nvSpPr>
        <p:spPr bwMode="auto">
          <a:xfrm flipV="1">
            <a:off x="1651273" y="6306145"/>
            <a:ext cx="6480000" cy="3175"/>
          </a:xfrm>
          <a:prstGeom prst="line">
            <a:avLst/>
          </a:prstGeom>
          <a:noFill/>
          <a:ln w="6350" cap="rnd" cmpd="sng">
            <a:solidFill>
              <a:srgbClr val="B6B6B6"/>
            </a:solidFill>
            <a:prstDash val="dash"/>
            <a:round/>
            <a:headEnd type="oval" w="sm" len="sm"/>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6" name="Text Box 21"/>
          <p:cNvSpPr txBox="1">
            <a:spLocks noChangeArrowheads="1"/>
          </p:cNvSpPr>
          <p:nvPr/>
        </p:nvSpPr>
        <p:spPr bwMode="auto">
          <a:xfrm>
            <a:off x="2568729" y="3811685"/>
            <a:ext cx="5581091" cy="1250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数据采集时间为</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2017.01.25-2017.02.16</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23</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天）</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每次</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只采集一台设备数据</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设备播放视频</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，单次采集</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2-4</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小时</a:t>
            </a:r>
            <a:endParaRPr lang="en-US" altLang="zh-CN" dirty="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8" name="Text Box 21"/>
          <p:cNvSpPr txBox="1">
            <a:spLocks noChangeArrowheads="1"/>
          </p:cNvSpPr>
          <p:nvPr/>
        </p:nvSpPr>
        <p:spPr bwMode="auto">
          <a:xfrm>
            <a:off x="2550539" y="5181386"/>
            <a:ext cx="5337198" cy="105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285750" indent="-285750" eaLnBrk="1" hangingPunct="1">
              <a:lnSpc>
                <a:spcPct val="150000"/>
              </a:lnSpc>
              <a:spcBef>
                <a:spcPct val="0"/>
              </a:spcBef>
              <a:buClrTx/>
              <a:buSzTx/>
              <a:buFont typeface="Arial" panose="020B0604020202020204" pitchFamily="34" charset="0"/>
              <a:buChar char="•"/>
            </a:pP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23</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台设备（个人</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PC</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、智能手机、平板电脑）</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285750" indent="-28575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至少</a:t>
            </a:r>
            <a:r>
              <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50</a:t>
            </a: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万条数据帧</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9" name="Text Box 21"/>
          <p:cNvSpPr txBox="1">
            <a:spLocks noChangeArrowheads="1"/>
          </p:cNvSpPr>
          <p:nvPr/>
        </p:nvSpPr>
        <p:spPr bwMode="auto">
          <a:xfrm>
            <a:off x="2560813" y="1902907"/>
            <a:ext cx="2569069" cy="1200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一个镜像交换机</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两个路由器</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150000"/>
              </a:lnSpc>
              <a:spcBef>
                <a:spcPct val="0"/>
              </a:spcBef>
              <a:buClrTx/>
              <a:buSzTx/>
              <a:buFont typeface="Arial" panose="020B0604020202020204" pitchFamily="34" charset="0"/>
              <a:buChar char="•"/>
            </a:pPr>
            <a:r>
              <a:rPr lang="zh-CN" altLang="en-US"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rPr>
              <a:t>一台笔记本电脑</a:t>
            </a:r>
            <a:endParaRPr lang="en-US" altLang="zh-CN" dirty="0" smtClean="0">
              <a:solidFill>
                <a:srgbClr val="3B3B3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灯片编号占位符 1"/>
          <p:cNvSpPr txBox="1">
            <a:spLocks/>
          </p:cNvSpPr>
          <p:nvPr/>
        </p:nvSpPr>
        <p:spPr>
          <a:xfrm>
            <a:off x="8456613" y="6237312"/>
            <a:ext cx="291851" cy="350776"/>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1400" dirty="0" smtClean="0">
                <a:solidFill>
                  <a:schemeClr val="accent1">
                    <a:lumMod val="75000"/>
                  </a:schemeClr>
                </a:solidFill>
              </a:rPr>
              <a:t>9</a:t>
            </a:r>
            <a:endParaRPr lang="zh-CN" altLang="en-US" sz="1400" dirty="0">
              <a:solidFill>
                <a:schemeClr val="accent1">
                  <a:lumMod val="75000"/>
                </a:schemeClr>
              </a:solidFill>
            </a:endParaRPr>
          </a:p>
        </p:txBody>
      </p:sp>
      <p:pic>
        <p:nvPicPr>
          <p:cNvPr id="4" name="图片 3"/>
          <p:cNvPicPr>
            <a:picLocks noChangeAspect="1"/>
          </p:cNvPicPr>
          <p:nvPr/>
        </p:nvPicPr>
        <p:blipFill>
          <a:blip r:embed="rId4"/>
          <a:stretch>
            <a:fillRect/>
          </a:stretch>
        </p:blipFill>
        <p:spPr>
          <a:xfrm>
            <a:off x="5319902" y="1629816"/>
            <a:ext cx="2492458" cy="2087216"/>
          </a:xfrm>
          <a:prstGeom prst="rect">
            <a:avLst/>
          </a:prstGeom>
        </p:spPr>
      </p:pic>
    </p:spTree>
    <p:custDataLst>
      <p:tags r:id="rId1"/>
    </p:custDataLst>
    <p:extLst>
      <p:ext uri="{BB962C8B-B14F-4D97-AF65-F5344CB8AC3E}">
        <p14:creationId xmlns:p14="http://schemas.microsoft.com/office/powerpoint/2010/main" val="4309688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4" grpId="0" animBg="1"/>
      <p:bldP spid="25" grpId="0" animBg="1"/>
      <p:bldP spid="27" grpId="0" animBg="1"/>
      <p:bldP spid="28" grpId="0" animBg="1"/>
      <p:bldP spid="32" grpId="0" animBg="1"/>
      <p:bldP spid="36" grpId="0"/>
      <p:bldP spid="38" grpId="0"/>
      <p:bldP spid="3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3|96.2"/>
</p:tagLst>
</file>

<file path=ppt/tags/tag10.xml><?xml version="1.0" encoding="utf-8"?>
<p:tagLst xmlns:a="http://schemas.openxmlformats.org/drawingml/2006/main" xmlns:r="http://schemas.openxmlformats.org/officeDocument/2006/relationships" xmlns:p="http://schemas.openxmlformats.org/presentationml/2006/main">
  <p:tag name="TIMING" val="|0.6|10.6"/>
</p:tagLst>
</file>

<file path=ppt/tags/tag11.xml><?xml version="1.0" encoding="utf-8"?>
<p:tagLst xmlns:a="http://schemas.openxmlformats.org/drawingml/2006/main" xmlns:r="http://schemas.openxmlformats.org/officeDocument/2006/relationships" xmlns:p="http://schemas.openxmlformats.org/presentationml/2006/main">
  <p:tag name="TIMING" val="|0.4|23.3|6.2"/>
</p:tagLst>
</file>

<file path=ppt/tags/tag12.xml><?xml version="1.0" encoding="utf-8"?>
<p:tagLst xmlns:a="http://schemas.openxmlformats.org/drawingml/2006/main" xmlns:r="http://schemas.openxmlformats.org/officeDocument/2006/relationships" xmlns:p="http://schemas.openxmlformats.org/presentationml/2006/main">
  <p:tag name="TIMING" val="|0.4|2.7"/>
</p:tagLst>
</file>

<file path=ppt/tags/tag13.xml><?xml version="1.0" encoding="utf-8"?>
<p:tagLst xmlns:a="http://schemas.openxmlformats.org/drawingml/2006/main" xmlns:r="http://schemas.openxmlformats.org/officeDocument/2006/relationships" xmlns:p="http://schemas.openxmlformats.org/presentationml/2006/main">
  <p:tag name="TIMING" val="|1.6|46.3|15.1|6.9"/>
</p:tagLst>
</file>

<file path=ppt/tags/tag14.xml><?xml version="1.0" encoding="utf-8"?>
<p:tagLst xmlns:a="http://schemas.openxmlformats.org/drawingml/2006/main" xmlns:r="http://schemas.openxmlformats.org/officeDocument/2006/relationships" xmlns:p="http://schemas.openxmlformats.org/presentationml/2006/main">
  <p:tag name="TIMING" val="|5.2|12.5|23.9"/>
</p:tagLst>
</file>

<file path=ppt/tags/tag15.xml><?xml version="1.0" encoding="utf-8"?>
<p:tagLst xmlns:a="http://schemas.openxmlformats.org/drawingml/2006/main" xmlns:r="http://schemas.openxmlformats.org/officeDocument/2006/relationships" xmlns:p="http://schemas.openxmlformats.org/presentationml/2006/main">
  <p:tag name="TIMING" val="|1.2|3.9|17"/>
</p:tagLst>
</file>

<file path=ppt/tags/tag16.xml><?xml version="1.0" encoding="utf-8"?>
<p:tagLst xmlns:a="http://schemas.openxmlformats.org/drawingml/2006/main" xmlns:r="http://schemas.openxmlformats.org/officeDocument/2006/relationships" xmlns:p="http://schemas.openxmlformats.org/presentationml/2006/main">
  <p:tag name="TIMING" val="|0.6|3.8"/>
</p:tagLst>
</file>

<file path=ppt/tags/tag17.xml><?xml version="1.0" encoding="utf-8"?>
<p:tagLst xmlns:a="http://schemas.openxmlformats.org/drawingml/2006/main" xmlns:r="http://schemas.openxmlformats.org/officeDocument/2006/relationships" xmlns:p="http://schemas.openxmlformats.org/presentationml/2006/main">
  <p:tag name="TIMING" val="|0.8|5.7|32"/>
</p:tagLst>
</file>

<file path=ppt/tags/tag18.xml><?xml version="1.0" encoding="utf-8"?>
<p:tagLst xmlns:a="http://schemas.openxmlformats.org/drawingml/2006/main" xmlns:r="http://schemas.openxmlformats.org/officeDocument/2006/relationships" xmlns:p="http://schemas.openxmlformats.org/presentationml/2006/main">
  <p:tag name="TIMING" val="|0.9|1.4|19.7|18.9|18.1"/>
</p:tagLst>
</file>

<file path=ppt/tags/tag19.xml><?xml version="1.0" encoding="utf-8"?>
<p:tagLst xmlns:a="http://schemas.openxmlformats.org/drawingml/2006/main" xmlns:r="http://schemas.openxmlformats.org/officeDocument/2006/relationships" xmlns:p="http://schemas.openxmlformats.org/presentationml/2006/main">
  <p:tag name="TIMING" val="|0.5|3|7.7"/>
</p:tagLst>
</file>

<file path=ppt/tags/tag2.xml><?xml version="1.0" encoding="utf-8"?>
<p:tagLst xmlns:a="http://schemas.openxmlformats.org/drawingml/2006/main" xmlns:r="http://schemas.openxmlformats.org/officeDocument/2006/relationships" xmlns:p="http://schemas.openxmlformats.org/presentationml/2006/main">
  <p:tag name="TIMING" val="|0.4|32.9|15.1"/>
</p:tagLst>
</file>

<file path=ppt/tags/tag20.xml><?xml version="1.0" encoding="utf-8"?>
<p:tagLst xmlns:a="http://schemas.openxmlformats.org/drawingml/2006/main" xmlns:r="http://schemas.openxmlformats.org/officeDocument/2006/relationships" xmlns:p="http://schemas.openxmlformats.org/presentationml/2006/main">
  <p:tag name="TIMING" val="|0.6|0.5"/>
</p:tagLst>
</file>

<file path=ppt/tags/tag21.xml><?xml version="1.0" encoding="utf-8"?>
<p:tagLst xmlns:a="http://schemas.openxmlformats.org/drawingml/2006/main" xmlns:r="http://schemas.openxmlformats.org/officeDocument/2006/relationships" xmlns:p="http://schemas.openxmlformats.org/presentationml/2006/main">
  <p:tag name="TIMING" val="|0.6"/>
</p:tagLst>
</file>

<file path=ppt/tags/tag22.xml><?xml version="1.0" encoding="utf-8"?>
<p:tagLst xmlns:a="http://schemas.openxmlformats.org/drawingml/2006/main" xmlns:r="http://schemas.openxmlformats.org/officeDocument/2006/relationships" xmlns:p="http://schemas.openxmlformats.org/presentationml/2006/main">
  <p:tag name="TIMING" val="|0.5"/>
</p:tagLst>
</file>

<file path=ppt/tags/tag23.xml><?xml version="1.0" encoding="utf-8"?>
<p:tagLst xmlns:a="http://schemas.openxmlformats.org/drawingml/2006/main" xmlns:r="http://schemas.openxmlformats.org/officeDocument/2006/relationships" xmlns:p="http://schemas.openxmlformats.org/presentationml/2006/main">
  <p:tag name="TIMING" val="|0.5|14.6"/>
</p:tagLst>
</file>

<file path=ppt/tags/tag24.xml><?xml version="1.0" encoding="utf-8"?>
<p:tagLst xmlns:a="http://schemas.openxmlformats.org/drawingml/2006/main" xmlns:r="http://schemas.openxmlformats.org/officeDocument/2006/relationships" xmlns:p="http://schemas.openxmlformats.org/presentationml/2006/main">
  <p:tag name="TIMING" val="|0.6|7.1|8.2"/>
</p:tagLst>
</file>

<file path=ppt/tags/tag25.xml><?xml version="1.0" encoding="utf-8"?>
<p:tagLst xmlns:a="http://schemas.openxmlformats.org/drawingml/2006/main" xmlns:r="http://schemas.openxmlformats.org/officeDocument/2006/relationships" xmlns:p="http://schemas.openxmlformats.org/presentationml/2006/main">
  <p:tag name="TIMING" val="|0.5|8.5"/>
</p:tagLst>
</file>

<file path=ppt/tags/tag26.xml><?xml version="1.0" encoding="utf-8"?>
<p:tagLst xmlns:a="http://schemas.openxmlformats.org/drawingml/2006/main" xmlns:r="http://schemas.openxmlformats.org/officeDocument/2006/relationships" xmlns:p="http://schemas.openxmlformats.org/presentationml/2006/main">
  <p:tag name="TIMING" val="|0.3|4.2|8.8|6.6"/>
</p:tagLst>
</file>

<file path=ppt/tags/tag3.xml><?xml version="1.0" encoding="utf-8"?>
<p:tagLst xmlns:a="http://schemas.openxmlformats.org/drawingml/2006/main" xmlns:r="http://schemas.openxmlformats.org/officeDocument/2006/relationships" xmlns:p="http://schemas.openxmlformats.org/presentationml/2006/main">
  <p:tag name="TIMING" val="|0.9|36.9"/>
</p:tagLst>
</file>

<file path=ppt/tags/tag4.xml><?xml version="1.0" encoding="utf-8"?>
<p:tagLst xmlns:a="http://schemas.openxmlformats.org/drawingml/2006/main" xmlns:r="http://schemas.openxmlformats.org/officeDocument/2006/relationships" xmlns:p="http://schemas.openxmlformats.org/presentationml/2006/main">
  <p:tag name="TIMING" val="|2.6|4.6|12.7|12.7|7.1|0.9|9.2|0.6"/>
</p:tagLst>
</file>

<file path=ppt/tags/tag5.xml><?xml version="1.0" encoding="utf-8"?>
<p:tagLst xmlns:a="http://schemas.openxmlformats.org/drawingml/2006/main" xmlns:r="http://schemas.openxmlformats.org/officeDocument/2006/relationships" xmlns:p="http://schemas.openxmlformats.org/presentationml/2006/main">
  <p:tag name="TIMING" val="|1.5|38.7|26.3"/>
</p:tagLst>
</file>

<file path=ppt/tags/tag6.xml><?xml version="1.0" encoding="utf-8"?>
<p:tagLst xmlns:a="http://schemas.openxmlformats.org/drawingml/2006/main" xmlns:r="http://schemas.openxmlformats.org/officeDocument/2006/relationships" xmlns:p="http://schemas.openxmlformats.org/presentationml/2006/main">
  <p:tag name="TIMING" val="|1.6|16.6|17"/>
</p:tagLst>
</file>

<file path=ppt/tags/tag7.xml><?xml version="1.0" encoding="utf-8"?>
<p:tagLst xmlns:a="http://schemas.openxmlformats.org/drawingml/2006/main" xmlns:r="http://schemas.openxmlformats.org/officeDocument/2006/relationships" xmlns:p="http://schemas.openxmlformats.org/presentationml/2006/main">
  <p:tag name="TIMING" val="|0.7|0.7|0.2"/>
</p:tagLst>
</file>

<file path=ppt/tags/tag8.xml><?xml version="1.0" encoding="utf-8"?>
<p:tagLst xmlns:a="http://schemas.openxmlformats.org/drawingml/2006/main" xmlns:r="http://schemas.openxmlformats.org/officeDocument/2006/relationships" xmlns:p="http://schemas.openxmlformats.org/presentationml/2006/main">
  <p:tag name="TIMING" val="|0.7|0.7|0.2"/>
</p:tagLst>
</file>

<file path=ppt/tags/tag9.xml><?xml version="1.0" encoding="utf-8"?>
<p:tagLst xmlns:a="http://schemas.openxmlformats.org/drawingml/2006/main" xmlns:r="http://schemas.openxmlformats.org/officeDocument/2006/relationships" xmlns:p="http://schemas.openxmlformats.org/presentationml/2006/main">
  <p:tag name="TIMING" val="|0.4|0.4|0.3|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6937</TotalTime>
  <Words>1953</Words>
  <Application>Microsoft Office PowerPoint</Application>
  <PresentationFormat>全屏显示(4:3)</PresentationFormat>
  <Paragraphs>340</Paragraphs>
  <Slides>36</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36</vt:i4>
      </vt:variant>
    </vt:vector>
  </HeadingPairs>
  <TitlesOfParts>
    <vt:vector size="48" baseType="lpstr">
      <vt:lpstr>Meiryo UI</vt:lpstr>
      <vt:lpstr>黑体</vt:lpstr>
      <vt:lpstr>宋体</vt:lpstr>
      <vt:lpstr>微软雅黑</vt:lpstr>
      <vt:lpstr>Arial</vt:lpstr>
      <vt:lpstr>Baskerville Old Face</vt:lpstr>
      <vt:lpstr>Calibri</vt:lpstr>
      <vt:lpstr>Cambria Math</vt:lpstr>
      <vt:lpstr>Segoe UI</vt:lpstr>
      <vt:lpstr>Times New Roman</vt:lpstr>
      <vt:lpstr>Wingdings</vt:lpstr>
      <vt:lpstr>Office 主题​​</vt:lpstr>
      <vt:lpstr>毕业设计答辩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智能电网攻防技术调研与安全实验平台设计</dc:title>
  <dc:creator>Sunhong</dc:creator>
  <cp:lastModifiedBy>yutianwen</cp:lastModifiedBy>
  <cp:revision>745</cp:revision>
  <dcterms:created xsi:type="dcterms:W3CDTF">2014-05-05T12:48:00Z</dcterms:created>
  <dcterms:modified xsi:type="dcterms:W3CDTF">2018-05-22T14:15:06Z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