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4" r:id="rId2"/>
  </p:sldMasterIdLst>
  <p:notesMasterIdLst>
    <p:notesMasterId r:id="rId40"/>
  </p:notesMasterIdLst>
  <p:sldIdLst>
    <p:sldId id="269" r:id="rId3"/>
    <p:sldId id="436" r:id="rId4"/>
    <p:sldId id="437" r:id="rId5"/>
    <p:sldId id="421" r:id="rId6"/>
    <p:sldId id="423" r:id="rId7"/>
    <p:sldId id="442" r:id="rId8"/>
    <p:sldId id="438" r:id="rId9"/>
    <p:sldId id="424" r:id="rId10"/>
    <p:sldId id="435" r:id="rId11"/>
    <p:sldId id="467" r:id="rId12"/>
    <p:sldId id="445" r:id="rId13"/>
    <p:sldId id="443" r:id="rId14"/>
    <p:sldId id="444" r:id="rId15"/>
    <p:sldId id="432" r:id="rId16"/>
    <p:sldId id="439" r:id="rId17"/>
    <p:sldId id="447" r:id="rId18"/>
    <p:sldId id="425" r:id="rId19"/>
    <p:sldId id="431" r:id="rId20"/>
    <p:sldId id="466" r:id="rId21"/>
    <p:sldId id="449" r:id="rId22"/>
    <p:sldId id="453" r:id="rId23"/>
    <p:sldId id="469" r:id="rId24"/>
    <p:sldId id="455" r:id="rId25"/>
    <p:sldId id="456" r:id="rId26"/>
    <p:sldId id="457" r:id="rId27"/>
    <p:sldId id="458" r:id="rId28"/>
    <p:sldId id="460" r:id="rId29"/>
    <p:sldId id="461" r:id="rId30"/>
    <p:sldId id="462" r:id="rId31"/>
    <p:sldId id="463" r:id="rId32"/>
    <p:sldId id="440" r:id="rId33"/>
    <p:sldId id="459" r:id="rId34"/>
    <p:sldId id="464" r:id="rId35"/>
    <p:sldId id="465" r:id="rId36"/>
    <p:sldId id="470" r:id="rId37"/>
    <p:sldId id="471" r:id="rId38"/>
    <p:sldId id="405"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4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012" autoAdjust="0"/>
  </p:normalViewPr>
  <p:slideViewPr>
    <p:cSldViewPr>
      <p:cViewPr varScale="1">
        <p:scale>
          <a:sx n="101" d="100"/>
          <a:sy n="101" d="100"/>
        </p:scale>
        <p:origin x="1896" y="114"/>
      </p:cViewPr>
      <p:guideLst>
        <p:guide orient="horz" pos="2160"/>
        <p:guide pos="2888"/>
      </p:guideLst>
    </p:cSldViewPr>
  </p:slideViewPr>
  <p:outlineViewPr>
    <p:cViewPr>
      <p:scale>
        <a:sx n="33" d="100"/>
        <a:sy n="33" d="100"/>
      </p:scale>
      <p:origin x="0" y="43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B68AFF8E-04B8-4B73-AD60-9DC663228956}" type="datetimeFigureOut">
              <a:rPr lang="zh-CN" altLang="en-US"/>
              <a:t>2018/5/18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02752FA5-6CC5-4B86-B4C6-3980AE446A94}" type="slidenum">
              <a:rPr lang="zh-CN" altLang="en-US"/>
              <a:t>‹#›</a:t>
            </a:fld>
            <a:endParaRPr lang="zh-CN" altLang="en-US"/>
          </a:p>
        </p:txBody>
      </p:sp>
    </p:spTree>
    <p:extLst>
      <p:ext uri="{BB962C8B-B14F-4D97-AF65-F5344CB8AC3E}">
        <p14:creationId xmlns:p14="http://schemas.microsoft.com/office/powerpoint/2010/main" val="197215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基于对网络流量的统计分析</a:t>
            </a:r>
            <a:r>
              <a:rPr lang="en-US" altLang="zh-CN" dirty="0" smtClean="0"/>
              <a:t>—</a:t>
            </a:r>
            <a:r>
              <a:rPr lang="zh-CN" altLang="en-US" dirty="0" smtClean="0"/>
              <a:t>生成设备指纹</a:t>
            </a:r>
            <a:r>
              <a:rPr lang="en-US" altLang="zh-CN" dirty="0" smtClean="0"/>
              <a:t>—</a:t>
            </a:r>
            <a:r>
              <a:rPr lang="zh-CN" altLang="en-US" dirty="0" smtClean="0"/>
              <a:t>进行设备身份的识别与认证</a:t>
            </a:r>
            <a:endParaRPr lang="en-US" altLang="zh-CN" dirty="0" smtClean="0"/>
          </a:p>
          <a:p>
            <a:endParaRPr lang="en-US" altLang="zh-CN" dirty="0" smtClean="0"/>
          </a:p>
          <a:p>
            <a:r>
              <a:rPr lang="zh-CN" altLang="en-US" dirty="0" smtClean="0"/>
              <a:t>应用场景：</a:t>
            </a:r>
            <a:endParaRPr lang="en-US" altLang="zh-CN" dirty="0" smtClean="0"/>
          </a:p>
          <a:p>
            <a:r>
              <a:rPr lang="en-US" altLang="zh-CN" dirty="0" smtClean="0"/>
              <a:t>1.</a:t>
            </a:r>
            <a:r>
              <a:rPr lang="zh-CN" altLang="en-US" dirty="0" smtClean="0"/>
              <a:t>行为追踪</a:t>
            </a:r>
            <a:r>
              <a:rPr lang="en-US" altLang="zh-CN" dirty="0" smtClean="0"/>
              <a:t>	2.</a:t>
            </a:r>
            <a:r>
              <a:rPr lang="zh-CN" altLang="en-US" dirty="0" smtClean="0"/>
              <a:t>广告推广</a:t>
            </a:r>
            <a:endParaRPr lang="en-US" altLang="zh-CN" dirty="0" smtClean="0"/>
          </a:p>
          <a:p>
            <a:r>
              <a:rPr lang="en-US" altLang="zh-CN" dirty="0" smtClean="0"/>
              <a:t>3.</a:t>
            </a:r>
            <a:r>
              <a:rPr lang="zh-CN" altLang="en-US" dirty="0" smtClean="0"/>
              <a:t>反欺诈</a:t>
            </a:r>
            <a:r>
              <a:rPr lang="en-US" altLang="zh-CN" dirty="0" smtClean="0"/>
              <a:t>	1</a:t>
            </a:r>
            <a:r>
              <a:rPr lang="zh-CN" altLang="en-US" dirty="0" smtClean="0"/>
              <a:t>）点击欺诈；</a:t>
            </a:r>
            <a:r>
              <a:rPr lang="en-US" altLang="zh-CN" dirty="0" smtClean="0"/>
              <a:t>2</a:t>
            </a:r>
            <a:r>
              <a:rPr lang="zh-CN" altLang="en-US" dirty="0" smtClean="0"/>
              <a:t>）金融反欺诈；</a:t>
            </a:r>
            <a:r>
              <a:rPr lang="en-US" altLang="zh-CN" dirty="0" smtClean="0"/>
              <a:t>3</a:t>
            </a:r>
            <a:r>
              <a:rPr lang="zh-CN" altLang="en-US" dirty="0" smtClean="0"/>
              <a:t>）防薅羊毛</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4</a:t>
            </a:fld>
            <a:endParaRPr lang="zh-CN" altLang="en-US"/>
          </a:p>
        </p:txBody>
      </p:sp>
    </p:spTree>
    <p:extLst>
      <p:ext uri="{BB962C8B-B14F-4D97-AF65-F5344CB8AC3E}">
        <p14:creationId xmlns:p14="http://schemas.microsoft.com/office/powerpoint/2010/main" val="268028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TP </a:t>
            </a:r>
            <a:r>
              <a:rPr lang="zh-CN" altLang="en-US" dirty="0" smtClean="0"/>
              <a:t>样本事实上为正例，也被分类器正确分类为正例；</a:t>
            </a:r>
            <a:endParaRPr lang="en-US" altLang="zh-CN" dirty="0" smtClean="0"/>
          </a:p>
          <a:p>
            <a:r>
              <a:rPr lang="en-US" altLang="zh-CN" dirty="0" smtClean="0"/>
              <a:t>TN                    </a:t>
            </a:r>
            <a:r>
              <a:rPr lang="zh-CN" altLang="en-US" dirty="0" smtClean="0"/>
              <a:t>负例，                                  负例；</a:t>
            </a:r>
            <a:endParaRPr lang="en-US" altLang="zh-CN" dirty="0" smtClean="0"/>
          </a:p>
          <a:p>
            <a:r>
              <a:rPr lang="en-US" altLang="zh-CN" dirty="0" smtClean="0"/>
              <a:t>FP                    </a:t>
            </a:r>
            <a:r>
              <a:rPr lang="en-US" altLang="zh-CN" baseline="0" dirty="0" smtClean="0"/>
              <a:t> </a:t>
            </a:r>
            <a:r>
              <a:rPr lang="zh-CN" altLang="en-US" dirty="0" smtClean="0"/>
              <a:t>正例，                                  负例；</a:t>
            </a:r>
            <a:endParaRPr lang="en-US" altLang="zh-CN" dirty="0" smtClean="0"/>
          </a:p>
          <a:p>
            <a:r>
              <a:rPr lang="en-US" altLang="zh-CN" dirty="0" smtClean="0"/>
              <a:t>FN                    </a:t>
            </a:r>
            <a:r>
              <a:rPr lang="zh-CN" altLang="en-US" dirty="0" smtClean="0"/>
              <a:t>负例，</a:t>
            </a:r>
            <a:r>
              <a:rPr lang="en-US" altLang="zh-CN" dirty="0" smtClean="0"/>
              <a:t>		  </a:t>
            </a:r>
            <a:r>
              <a:rPr lang="zh-CN" altLang="en-US" dirty="0" smtClean="0"/>
              <a:t>正例。</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14</a:t>
            </a:fld>
            <a:endParaRPr lang="zh-CN" altLang="en-US"/>
          </a:p>
        </p:txBody>
      </p:sp>
    </p:spTree>
    <p:extLst>
      <p:ext uri="{BB962C8B-B14F-4D97-AF65-F5344CB8AC3E}">
        <p14:creationId xmlns:p14="http://schemas.microsoft.com/office/powerpoint/2010/main" val="1416793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15</a:t>
            </a:fld>
            <a:endParaRPr lang="zh-CN" altLang="en-US"/>
          </a:p>
        </p:txBody>
      </p:sp>
    </p:spTree>
    <p:extLst>
      <p:ext uri="{BB962C8B-B14F-4D97-AF65-F5344CB8AC3E}">
        <p14:creationId xmlns:p14="http://schemas.microsoft.com/office/powerpoint/2010/main" val="2381209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验证系统的模块正好对应于识别方案的各个流程</a:t>
            </a:r>
            <a:endParaRPr lang="en-US" altLang="zh-CN" dirty="0" smtClean="0"/>
          </a:p>
          <a:p>
            <a:r>
              <a:rPr lang="zh-CN" altLang="en-US" dirty="0" smtClean="0"/>
              <a:t>要注意的一点是各模块之间的交互，</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16</a:t>
            </a:fld>
            <a:endParaRPr lang="zh-CN" altLang="en-US"/>
          </a:p>
        </p:txBody>
      </p:sp>
    </p:spTree>
    <p:extLst>
      <p:ext uri="{BB962C8B-B14F-4D97-AF65-F5344CB8AC3E}">
        <p14:creationId xmlns:p14="http://schemas.microsoft.com/office/powerpoint/2010/main" val="1410439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两级路由器级联，上层使用镜像交换机抓取设备流量</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17</a:t>
            </a:fld>
            <a:endParaRPr lang="zh-CN" altLang="en-US"/>
          </a:p>
        </p:txBody>
      </p:sp>
    </p:spTree>
    <p:extLst>
      <p:ext uri="{BB962C8B-B14F-4D97-AF65-F5344CB8AC3E}">
        <p14:creationId xmlns:p14="http://schemas.microsoft.com/office/powerpoint/2010/main" val="302297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十个设备，其中包含智能手机、平板电脑、</a:t>
            </a:r>
            <a:r>
              <a:rPr lang="en-US" altLang="zh-CN" dirty="0" smtClean="0"/>
              <a:t>PC</a:t>
            </a:r>
            <a:endParaRPr lang="en-US" dirty="0"/>
          </a:p>
        </p:txBody>
      </p:sp>
      <p:sp>
        <p:nvSpPr>
          <p:cNvPr id="4" name="Slide Number Placeholder 3"/>
          <p:cNvSpPr>
            <a:spLocks noGrp="1"/>
          </p:cNvSpPr>
          <p:nvPr>
            <p:ph type="sldNum" sz="quarter" idx="10"/>
          </p:nvPr>
        </p:nvSpPr>
        <p:spPr/>
        <p:txBody>
          <a:bodyPr/>
          <a:lstStyle/>
          <a:p>
            <a:fld id="{02752FA5-6CC5-4B86-B4C6-3980AE446A94}" type="slidenum">
              <a:rPr lang="zh-CN" altLang="en-US" smtClean="0"/>
              <a:t>18</a:t>
            </a:fld>
            <a:endParaRPr lang="zh-CN" altLang="en-US"/>
          </a:p>
        </p:txBody>
      </p:sp>
    </p:spTree>
    <p:extLst>
      <p:ext uri="{BB962C8B-B14F-4D97-AF65-F5344CB8AC3E}">
        <p14:creationId xmlns:p14="http://schemas.microsoft.com/office/powerpoint/2010/main" val="414367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19</a:t>
            </a:fld>
            <a:endParaRPr lang="zh-CN" altLang="en-US"/>
          </a:p>
        </p:txBody>
      </p:sp>
    </p:spTree>
    <p:extLst>
      <p:ext uri="{BB962C8B-B14F-4D97-AF65-F5344CB8AC3E}">
        <p14:creationId xmlns:p14="http://schemas.microsoft.com/office/powerpoint/2010/main" val="95642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20</a:t>
            </a:fld>
            <a:endParaRPr lang="zh-CN" altLang="en-US"/>
          </a:p>
        </p:txBody>
      </p:sp>
    </p:spTree>
    <p:extLst>
      <p:ext uri="{BB962C8B-B14F-4D97-AF65-F5344CB8AC3E}">
        <p14:creationId xmlns:p14="http://schemas.microsoft.com/office/powerpoint/2010/main" val="4152920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21</a:t>
            </a:fld>
            <a:endParaRPr lang="zh-CN" altLang="en-US"/>
          </a:p>
        </p:txBody>
      </p:sp>
    </p:spTree>
    <p:extLst>
      <p:ext uri="{BB962C8B-B14F-4D97-AF65-F5344CB8AC3E}">
        <p14:creationId xmlns:p14="http://schemas.microsoft.com/office/powerpoint/2010/main" val="30845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27</a:t>
            </a:fld>
            <a:endParaRPr lang="zh-CN" altLang="en-US"/>
          </a:p>
        </p:txBody>
      </p:sp>
    </p:spTree>
    <p:extLst>
      <p:ext uri="{BB962C8B-B14F-4D97-AF65-F5344CB8AC3E}">
        <p14:creationId xmlns:p14="http://schemas.microsoft.com/office/powerpoint/2010/main" val="189200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33</a:t>
            </a:fld>
            <a:endParaRPr lang="zh-CN" altLang="en-US"/>
          </a:p>
        </p:txBody>
      </p:sp>
    </p:spTree>
    <p:extLst>
      <p:ext uri="{BB962C8B-B14F-4D97-AF65-F5344CB8AC3E}">
        <p14:creationId xmlns:p14="http://schemas.microsoft.com/office/powerpoint/2010/main" val="1919929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IMEI</a:t>
            </a:r>
          </a:p>
          <a:p>
            <a:r>
              <a:rPr lang="zh-CN" altLang="en-US" dirty="0" smtClean="0"/>
              <a:t>国际移动设备身份码，很难获得</a:t>
            </a:r>
            <a:endParaRPr lang="en-US" altLang="zh-CN" dirty="0" smtClean="0"/>
          </a:p>
          <a:p>
            <a:r>
              <a:rPr lang="zh-CN" altLang="en-US" dirty="0" smtClean="0"/>
              <a:t>主动式</a:t>
            </a:r>
            <a:endParaRPr lang="en-US" altLang="zh-CN" dirty="0" smtClean="0"/>
          </a:p>
          <a:p>
            <a:r>
              <a:rPr lang="zh-CN" altLang="en-US" dirty="0" smtClean="0"/>
              <a:t>主动地向被鉴定设备发送一定数量的具有特殊构造的数据包，以使设备进行所期望的响应，根据设备回应 辨识设备</a:t>
            </a:r>
            <a:endParaRPr lang="en-US" altLang="zh-CN" dirty="0" smtClean="0"/>
          </a:p>
          <a:p>
            <a:r>
              <a:rPr lang="zh-CN" altLang="en-US" dirty="0" smtClean="0"/>
              <a:t>被动式</a:t>
            </a:r>
            <a:endParaRPr lang="en-US" altLang="zh-CN" dirty="0" smtClean="0"/>
          </a:p>
          <a:p>
            <a:r>
              <a:rPr lang="zh-CN" altLang="en-US" dirty="0" smtClean="0"/>
              <a:t>不发送任何数据的情况下 ，对设备的通信数据进行监听，进行分析判断，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5</a:t>
            </a:fld>
            <a:endParaRPr lang="zh-CN" altLang="en-US"/>
          </a:p>
        </p:txBody>
      </p:sp>
    </p:spTree>
    <p:extLst>
      <p:ext uri="{BB962C8B-B14F-4D97-AF65-F5344CB8AC3E}">
        <p14:creationId xmlns:p14="http://schemas.microsoft.com/office/powerpoint/2010/main" val="130156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CPU</a:t>
            </a:r>
            <a:r>
              <a:rPr lang="zh-CN" altLang="en-US" dirty="0" smtClean="0"/>
              <a:t>、存储结构（</a:t>
            </a:r>
            <a:r>
              <a:rPr lang="en-US" altLang="zh-CN" dirty="0" smtClean="0"/>
              <a:t>L1/L2 Cache</a:t>
            </a:r>
            <a:r>
              <a:rPr lang="zh-CN" altLang="en-US" dirty="0" smtClean="0"/>
              <a:t>、主存、硬盘）、</a:t>
            </a:r>
            <a:r>
              <a:rPr lang="en-US" altLang="zh-CN" dirty="0" smtClean="0"/>
              <a:t>DMA</a:t>
            </a:r>
            <a:r>
              <a:rPr lang="zh-CN" altLang="en-US" dirty="0" smtClean="0"/>
              <a:t>控制器、</a:t>
            </a:r>
            <a:r>
              <a:rPr lang="en-US" altLang="zh-CN" dirty="0" smtClean="0"/>
              <a:t>PCI</a:t>
            </a:r>
            <a:r>
              <a:rPr lang="zh-CN" altLang="en-US" dirty="0" smtClean="0"/>
              <a:t>总线、网卡等</a:t>
            </a:r>
            <a:endParaRPr lang="en-US" altLang="zh-CN" dirty="0" smtClean="0"/>
          </a:p>
          <a:p>
            <a:r>
              <a:rPr lang="zh-CN" altLang="en-US" dirty="0" smtClean="0"/>
              <a:t>操作系统等内部控制算法  协同工作</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6</a:t>
            </a:fld>
            <a:endParaRPr lang="zh-CN" altLang="en-US"/>
          </a:p>
        </p:txBody>
      </p:sp>
    </p:spTree>
    <p:extLst>
      <p:ext uri="{BB962C8B-B14F-4D97-AF65-F5344CB8AC3E}">
        <p14:creationId xmlns:p14="http://schemas.microsoft.com/office/powerpoint/2010/main" val="52155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数据采集（搭建网络流量、数据特征提取）</a:t>
            </a:r>
            <a:r>
              <a:rPr lang="en-US" altLang="zh-CN" dirty="0" smtClean="0"/>
              <a:t>—</a:t>
            </a:r>
            <a:r>
              <a:rPr lang="zh-CN" altLang="en-US" dirty="0" smtClean="0"/>
              <a:t>数据预处理（数据降噪与归一化）</a:t>
            </a:r>
            <a:r>
              <a:rPr lang="en-US" altLang="zh-CN" dirty="0" smtClean="0"/>
              <a:t>—</a:t>
            </a:r>
            <a:r>
              <a:rPr lang="zh-CN" altLang="en-US" dirty="0" smtClean="0"/>
              <a:t>特征指纹生成（基于独立特征和特征融合</a:t>
            </a:r>
            <a:endParaRPr lang="en-US" altLang="zh-CN" dirty="0" smtClean="0"/>
          </a:p>
          <a:p>
            <a:endParaRPr lang="en-US" altLang="zh-CN" dirty="0" smtClean="0"/>
          </a:p>
          <a:p>
            <a:endParaRPr lang="en-US" altLang="zh-CN" dirty="0" smtClean="0"/>
          </a:p>
          <a:p>
            <a:endParaRPr lang="en-US" altLang="zh-CN" dirty="0" smtClean="0"/>
          </a:p>
          <a:p>
            <a:r>
              <a:rPr lang="zh-CN" altLang="en-US" dirty="0" smtClean="0"/>
              <a:t>）</a:t>
            </a:r>
            <a:r>
              <a:rPr lang="en-US" altLang="zh-CN" dirty="0" smtClean="0"/>
              <a:t>—</a:t>
            </a:r>
            <a:r>
              <a:rPr lang="zh-CN" altLang="en-US" dirty="0" smtClean="0"/>
              <a:t>分类器训练和测试</a:t>
            </a:r>
            <a:r>
              <a:rPr lang="en-US" altLang="zh-CN" dirty="0" smtClean="0"/>
              <a:t>—</a:t>
            </a:r>
            <a:r>
              <a:rPr lang="zh-CN" altLang="en-US" dirty="0" smtClean="0"/>
              <a:t>性能评估（正确率和召回率）</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8</a:t>
            </a:fld>
            <a:endParaRPr lang="zh-CN" altLang="en-US"/>
          </a:p>
        </p:txBody>
      </p:sp>
    </p:spTree>
    <p:extLst>
      <p:ext uri="{BB962C8B-B14F-4D97-AF65-F5344CB8AC3E}">
        <p14:creationId xmlns:p14="http://schemas.microsoft.com/office/powerpoint/2010/main" val="353693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网络流量能够体现不同设备之间的差异，但是网络流量具体哪些信息能够体现这个差异，就是所说的特征提取与选择问题</a:t>
            </a:r>
            <a:endParaRPr lang="en-US" altLang="zh-CN" dirty="0" smtClean="0"/>
          </a:p>
          <a:p>
            <a:endPar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特征不影响整个方法对流量类型、协议类型以及包载荷的独立性；</a:t>
            </a:r>
            <a:endPar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特征对于设备以及设备类型的识别具有较高的识别率；</a:t>
            </a:r>
            <a:endPar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752FA5-6CC5-4B86-B4C6-3980AE446A94}" type="slidenum">
              <a:rPr lang="zh-CN" altLang="en-US" smtClean="0"/>
              <a:t>9</a:t>
            </a:fld>
            <a:endParaRPr lang="zh-CN" altLang="en-US"/>
          </a:p>
        </p:txBody>
      </p:sp>
    </p:spTree>
    <p:extLst>
      <p:ext uri="{BB962C8B-B14F-4D97-AF65-F5344CB8AC3E}">
        <p14:creationId xmlns:p14="http://schemas.microsoft.com/office/powerpoint/2010/main" val="291986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10</a:t>
            </a:fld>
            <a:endParaRPr lang="zh-CN" altLang="en-US"/>
          </a:p>
        </p:txBody>
      </p:sp>
    </p:spTree>
    <p:extLst>
      <p:ext uri="{BB962C8B-B14F-4D97-AF65-F5344CB8AC3E}">
        <p14:creationId xmlns:p14="http://schemas.microsoft.com/office/powerpoint/2010/main" val="382372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由于网络环境的复杂性，网络流量的传输会受到网络带宽大小和网络延迟等与非设备相关因素的影响，阈值</a:t>
                </a:r>
                <a:endParaRPr lang="en-US" altLang="zh-CN" dirty="0" smtClean="0"/>
              </a:p>
              <a:p>
                <a:r>
                  <a:rPr lang="zh-CN" altLang="en-US" dirty="0" smtClean="0"/>
                  <a:t>箱形图（</a:t>
                </a:r>
                <a:r>
                  <a:rPr lang="en-US" altLang="zh-CN" dirty="0" smtClean="0"/>
                  <a:t>Box-plot</a:t>
                </a:r>
                <a:r>
                  <a:rPr lang="zh-CN" altLang="en-US" dirty="0" smtClean="0"/>
                  <a:t>）</a:t>
                </a:r>
                <a:endParaRPr lang="en-US" altLang="zh-CN" dirty="0" smtClean="0"/>
              </a:p>
              <a:p>
                <a:r>
                  <a:rPr lang="zh-CN" altLang="en-US" dirty="0" smtClean="0"/>
                  <a:t>最大值、最小值、中位数、下四分位数、上四分位数（上限和下限）</a:t>
                </a:r>
                <a:endParaRPr lang="en-US" altLang="zh-CN" dirty="0" smtClean="0"/>
              </a:p>
              <a:p>
                <a:endParaRPr lang="en-US" altLang="zh-CN" dirty="0" smtClean="0"/>
              </a:p>
              <a:p>
                <a:endParaRPr lang="en-US" altLang="zh-CN" dirty="0" smtClean="0"/>
              </a:p>
              <a:p>
                <a:r>
                  <a:rPr lang="zh-CN" altLang="en-US" dirty="0" smtClean="0"/>
                  <a:t>不同评价指标之间往往具有不同的量纲或量级，为了防止指标量级的不同对分析数据造成干扰</a:t>
                </a:r>
                <a:endParaRPr lang="en-US" altLang="zh-CN" dirty="0" smtClean="0"/>
              </a:p>
              <a:p>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𝑀𝑖𝑛𝑣𝑎𝑙𝑣𝑒</m:t>
                          </m:r>
                          <m:f>
                            <m:fPr>
                              <m:type m:val="lin"/>
                              <m:ctrlPr>
                                <a:rPr lang="zh-CN" altLang="en-US" sz="1200" i="1" kern="1200">
                                  <a:solidFill>
                                    <a:schemeClr val="tx1"/>
                                  </a:solidFill>
                                  <a:latin typeface="Cambria Math" panose="02040503050406030204" pitchFamily="18" charset="0"/>
                                  <a:ea typeface="+mn-ea"/>
                                  <a:cs typeface="+mn-cs"/>
                                </a:rPr>
                              </m:ctrlPr>
                            </m:fPr>
                            <m:num>
                              <m:r>
                                <a:rPr lang="zh-CN" altLang="en-US" sz="1200" i="0" kern="1200">
                                  <a:solidFill>
                                    <a:schemeClr val="tx1"/>
                                  </a:solidFill>
                                  <a:latin typeface="Cambria Math" panose="02040503050406030204" pitchFamily="18" charset="0"/>
                                  <a:ea typeface="+mn-ea"/>
                                  <a:cs typeface="+mn-cs"/>
                                </a:rPr>
                                <m:t>)</m:t>
                              </m:r>
                            </m:num>
                            <m:den>
                              <m:r>
                                <a:rPr lang="zh-CN" altLang="en-US" sz="1200" i="0" kern="1200">
                                  <a:solidFill>
                                    <a:schemeClr val="tx1"/>
                                  </a:solidFill>
                                  <a:latin typeface="Cambria Math" panose="02040503050406030204" pitchFamily="18" charset="0"/>
                                  <a:ea typeface="+mn-ea"/>
                                  <a:cs typeface="+mn-cs"/>
                                </a:rPr>
                                <m:t>(</m:t>
                              </m:r>
                            </m:den>
                          </m:f>
                          <m:r>
                            <a:rPr lang="zh-CN" altLang="en-US" sz="1200" i="1" kern="1200">
                              <a:solidFill>
                                <a:schemeClr val="tx1"/>
                              </a:solidFill>
                              <a:latin typeface="Cambria Math" panose="02040503050406030204" pitchFamily="18" charset="0"/>
                              <a:ea typeface="+mn-ea"/>
                              <a:cs typeface="+mn-cs"/>
                            </a:rPr>
                            <m:t>𝑀𝑎𝑥𝑉𝑎𝑙𝑣𝑒</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𝑀𝑖𝑛𝑣𝑎𝑙𝑢𝑒</m:t>
                          </m:r>
                        </m:e>
                      </m:d>
                    </m:oMath>
                  </m:oMathPara>
                </a14:m>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由于网络环境的复杂性，网络流量的传输会受到网络带宽大小和网络延迟等与非设备相关因素的影响，阈值</a:t>
                </a:r>
                <a:endParaRPr lang="en-US" altLang="zh-CN" dirty="0" smtClean="0"/>
              </a:p>
              <a:p>
                <a:r>
                  <a:rPr lang="zh-CN" altLang="en-US" dirty="0" smtClean="0"/>
                  <a:t>箱形图（</a:t>
                </a:r>
                <a:r>
                  <a:rPr lang="en-US" altLang="zh-CN" dirty="0" smtClean="0"/>
                  <a:t>Box-plot</a:t>
                </a:r>
                <a:r>
                  <a:rPr lang="zh-CN" altLang="en-US" dirty="0" smtClean="0"/>
                  <a:t>）</a:t>
                </a:r>
                <a:endParaRPr lang="en-US" altLang="zh-CN" dirty="0" smtClean="0"/>
              </a:p>
              <a:p>
                <a:r>
                  <a:rPr lang="zh-CN" altLang="en-US" dirty="0" smtClean="0"/>
                  <a:t>最大值、最小值、中位数、下四分位数、上四分位数</a:t>
                </a:r>
                <a:endParaRPr lang="en-US" altLang="zh-CN" dirty="0" smtClean="0"/>
              </a:p>
              <a:p>
                <a:endParaRPr lang="en-US" altLang="zh-CN" dirty="0" smtClean="0"/>
              </a:p>
              <a:p>
                <a:endParaRPr lang="en-US" altLang="zh-CN" dirty="0" smtClean="0"/>
              </a:p>
              <a:p>
                <a:r>
                  <a:rPr lang="zh-CN" altLang="en-US" dirty="0" smtClean="0"/>
                  <a:t>不同评价指标之间往往具有不同的量纲或量级，为了防止指标量级的不同对分析数据造成干扰</a:t>
                </a:r>
                <a:endParaRPr lang="en-US" altLang="zh-CN" dirty="0" smtClean="0"/>
              </a:p>
              <a:p>
                <a:r>
                  <a:rPr lang="zh-CN" altLang="en-US" sz="1200" i="0" kern="1200" smtClean="0">
                    <a:solidFill>
                      <a:schemeClr val="tx1"/>
                    </a:solidFill>
                    <a:latin typeface="+mn-lt"/>
                    <a:ea typeface="+mn-ea"/>
                    <a:cs typeface="+mn-cs"/>
                  </a:rPr>
                  <a:t>├ </a:t>
                </a:r>
                <a:r>
                  <a:rPr lang="zh-CN" altLang="en-US" sz="1200" i="0" kern="1200">
                    <a:solidFill>
                      <a:schemeClr val="tx1"/>
                    </a:solidFill>
                    <a:latin typeface="+mn-lt"/>
                    <a:ea typeface="+mn-ea"/>
                    <a:cs typeface="+mn-cs"/>
                  </a:rPr>
                  <a:t>𝑦=(𝑥−𝑀𝑖𝑛𝑣𝑎𝑙𝑣𝑒 )∕( 𝑀𝑎𝑥𝑉𝑎𝑙𝑣𝑒−𝑀𝑖𝑛𝑣𝑎𝑙𝑢𝑒)</a:t>
                </a:r>
                <a:endParaRPr lang="zh-CN" altLang="en-US" dirty="0"/>
              </a:p>
            </p:txBody>
          </p:sp>
        </mc:Fallback>
      </mc:AlternateContent>
      <p:sp>
        <p:nvSpPr>
          <p:cNvPr id="4" name="灯片编号占位符 3"/>
          <p:cNvSpPr>
            <a:spLocks noGrp="1"/>
          </p:cNvSpPr>
          <p:nvPr>
            <p:ph type="sldNum" sz="quarter" idx="10"/>
          </p:nvPr>
        </p:nvSpPr>
        <p:spPr/>
        <p:txBody>
          <a:bodyPr/>
          <a:lstStyle/>
          <a:p>
            <a:fld id="{02752FA5-6CC5-4B86-B4C6-3980AE446A94}" type="slidenum">
              <a:rPr lang="zh-CN" altLang="en-US" smtClean="0"/>
              <a:t>11</a:t>
            </a:fld>
            <a:endParaRPr lang="zh-CN" altLang="en-US"/>
          </a:p>
        </p:txBody>
      </p:sp>
    </p:spTree>
    <p:extLst>
      <p:ext uri="{BB962C8B-B14F-4D97-AF65-F5344CB8AC3E}">
        <p14:creationId xmlns:p14="http://schemas.microsoft.com/office/powerpoint/2010/main" val="1966991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为了便于在分类器下对设备特征进行训练，我们需要将初始的设备特征信息进行组合处理生成特征指纹</a:t>
            </a:r>
            <a:endParaRPr lang="en-US" altLang="zh-CN" dirty="0" smtClean="0"/>
          </a:p>
          <a:p>
            <a:r>
              <a:rPr lang="zh-CN" altLang="en-US" dirty="0" smtClean="0"/>
              <a:t>本文中使用了两种特征指纹生成方法，分别是    和     。</a:t>
            </a:r>
            <a:endParaRPr lang="en-US" altLang="zh-CN" dirty="0" smtClean="0"/>
          </a:p>
          <a:p>
            <a:r>
              <a:rPr lang="zh-CN" altLang="en-US" dirty="0" smtClean="0"/>
              <a:t>具体地，可以描述为</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12</a:t>
            </a:fld>
            <a:endParaRPr lang="zh-CN" altLang="en-US"/>
          </a:p>
        </p:txBody>
      </p:sp>
    </p:spTree>
    <p:extLst>
      <p:ext uri="{BB962C8B-B14F-4D97-AF65-F5344CB8AC3E}">
        <p14:creationId xmlns:p14="http://schemas.microsoft.com/office/powerpoint/2010/main" val="257761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13</a:t>
            </a:fld>
            <a:endParaRPr lang="zh-CN" altLang="en-US"/>
          </a:p>
        </p:txBody>
      </p:sp>
    </p:spTree>
    <p:extLst>
      <p:ext uri="{BB962C8B-B14F-4D97-AF65-F5344CB8AC3E}">
        <p14:creationId xmlns:p14="http://schemas.microsoft.com/office/powerpoint/2010/main" val="190659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EB6C463-7EF0-4C3A-ACBE-CD8E8B8AFAA1}" type="datetime1">
              <a:rPr lang="zh-CN" altLang="en-US" smtClean="0"/>
              <a:t>2018/5/18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217367" y="6273714"/>
            <a:ext cx="531097" cy="530398"/>
          </a:xfrm>
        </p:spPr>
        <p:txBody>
          <a:bodyPr/>
          <a:lstStyle>
            <a:lvl1pPr>
              <a:defRPr lang="zh-CN" altLang="en-US" sz="1800" b="1" kern="1200" smtClean="0">
                <a:solidFill>
                  <a:schemeClr val="tx1"/>
                </a:solidFill>
                <a:latin typeface="微软雅黑" panose="020B0503020204020204" pitchFamily="34" charset="-122"/>
                <a:ea typeface="微软雅黑" panose="020B0503020204020204" pitchFamily="34" charset="-122"/>
                <a:cs typeface="+mn-cs"/>
              </a:defRPr>
            </a:lvl1pPr>
          </a:lstStyle>
          <a:p>
            <a:fld id="{EC78DCFB-9AAE-4F5D-903C-CAF6EB04F178}" type="slidenum">
              <a:rPr lang="en-US" altLang="zh-CN"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809181E-B778-4F72-ABC2-82B47BB93D46}" type="datetime1">
              <a:rPr lang="zh-CN" altLang="en-US" smtClean="0"/>
              <a:t>2018/5/18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7C18876-FAD6-471E-A2B2-3BD71A42005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6040ED-3980-406C-BEF6-5F77DF48E9CA}" type="datetime1">
              <a:rPr lang="zh-CN" altLang="en-US" smtClean="0"/>
              <a:t>2018/5/18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1090A1A-7CD8-491B-9A9B-BE3267893B73}"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1246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9760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4162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0235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5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48286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E24BAC8-CE15-423D-95B2-CC3B9A8799C6}"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362C89A8-1A69-474D-A877-553C7A3573A2}"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68313" y="1500188"/>
            <a:ext cx="82073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285750"/>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10"/>
          </p:nvPr>
        </p:nvSpPr>
        <p:spPr/>
        <p:txBody>
          <a:bodyPr/>
          <a:lstStyle>
            <a:lvl1pPr>
              <a:defRPr/>
            </a:lvl1pPr>
          </a:lstStyle>
          <a:p>
            <a:pPr>
              <a:defRPr/>
            </a:pPr>
            <a:fld id="{1065AAC7-4FBE-41E1-AAD7-0E20B6A595C0}"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7"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8" name="灯片编号占位符 5"/>
          <p:cNvSpPr>
            <a:spLocks noGrp="1"/>
          </p:cNvSpPr>
          <p:nvPr>
            <p:ph type="sldNum" sz="quarter" idx="12"/>
          </p:nvPr>
        </p:nvSpPr>
        <p:spPr/>
        <p:txBody>
          <a:bodyPr/>
          <a:lstStyle>
            <a:lvl1pPr>
              <a:defRPr/>
            </a:lvl1pPr>
          </a:lstStyle>
          <a:p>
            <a:fld id="{9C6ACE39-A182-4927-99C2-7C438030C9E3}"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4DDA3F9-228E-481D-B700-93E9F6CD7BD1}"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68CCDED-3F73-4435-B7BB-F056A6AC9B96}"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68313" y="1500188"/>
            <a:ext cx="82073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13" y="404813"/>
            <a:ext cx="8620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68988" y="264827"/>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313" y="1628800"/>
            <a:ext cx="8229600" cy="45259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65B2640-2216-4BDB-A06E-91E1A7D7C455}" type="datetime1">
              <a:rPr lang="zh-CN" altLang="en-US" smtClean="0"/>
              <a:t>2018/5/18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8461200" y="6283604"/>
            <a:ext cx="503288" cy="529772"/>
          </a:xfrm>
        </p:spPr>
        <p:txBody>
          <a:bodyPr/>
          <a:lstStyle>
            <a:lvl1pPr>
              <a:defRPr lang="zh-CN" altLang="en-US" sz="1800" b="1" kern="1200" smtClean="0">
                <a:solidFill>
                  <a:schemeClr val="tx1"/>
                </a:solidFill>
                <a:latin typeface="Arial" panose="020B0604020202020204" pitchFamily="34" charset="0"/>
                <a:ea typeface="微软雅黑" panose="020B0503020204020204" pitchFamily="34" charset="-122"/>
                <a:cs typeface="+mn-cs"/>
              </a:defRPr>
            </a:lvl1pPr>
          </a:lstStyle>
          <a:p>
            <a:fld id="{B3362FB8-9A7F-4E76-B5DE-3B4F7AA82252}" type="slidenum">
              <a:rPr lang="en-US" altLang="zh-CN"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685711E-75E3-43B4-85A9-F4CC790E61CD}"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D1563FC4-6489-45C7-A4E1-09A39867F35B}"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936EB46-FB21-4FCB-9353-7CE708DBD6E5}"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E33DBFBD-3FBD-464F-A31D-C4E325A49899}"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655C405-7100-4E9A-BE20-C67EA916887D}"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824D531C-A6EB-4C9C-869B-A43481516E19}"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6536DD0-3E75-4723-9549-DF17B9EBD208}"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D47BB9B3-17BC-45F3-9FFE-C33CC5FA06E4}" type="slidenum">
              <a:rPr lang="zh-CN" altLang="en-US"/>
              <a:t>‹#›</a:t>
            </a:fld>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F42F6E1-ABE2-4871-8496-DC2B4FB33EFF}"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730CA17-6CE4-4E3E-8016-FC7F72E9B094}"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0AC063A-6205-4B12-B1FA-60C53398033B}"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FA4F7E8-4A43-486D-BB59-C30CE7FA7FB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17CC413-735E-4988-91C1-722AC9F53BC8}"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58F410A2-E601-4673-A3B0-722A10CDDD3A}"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276784A-1816-4C70-B0CB-04E25BBA21D2}"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68C40A9-1DFD-4012-99B4-0816A78B22BA}"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25C7D66-80DB-4E8E-A46B-A6083402B082}" type="datetime1">
              <a:rPr lang="zh-CN" altLang="en-US" smtClean="0"/>
              <a:t>2018/5/18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8BB25E9-97CA-4CEE-A464-63F63400D77A}"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71A3E7F-5FA9-4BC7-9E26-FE5A2D8A4CAD}" type="datetime1">
              <a:rPr lang="zh-CN" altLang="en-US" smtClean="0"/>
              <a:t>2018/5/18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A9BC015-D529-4FEF-9CB8-6589ED8F37D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56544A-3875-41A7-9C12-0C7A2C13E0B6}" type="datetime1">
              <a:rPr lang="zh-CN" altLang="en-US" smtClean="0"/>
              <a:t>2018/5/18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FB40C13-4115-48E8-99A7-0BF53C98A95A}"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40F5672-DABD-4D56-B56D-2E321819E2E6}" type="datetime1">
              <a:rPr lang="zh-CN" altLang="en-US" smtClean="0"/>
              <a:t>2018/5/18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2519055-931D-4DA1-850B-A495ED3E5504}"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A28A152-1013-44F5-B2CD-9C4743AF9A91}" type="datetime1">
              <a:rPr lang="zh-CN" altLang="en-US" smtClean="0"/>
              <a:t>2018/5/18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66C5C3E-0E0F-40A9-9495-26D99D42F208}"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FF4AF3F-E160-4C5E-A4D7-ED8D0904A2FE}" type="datetime1">
              <a:rPr lang="zh-CN" altLang="en-US" smtClean="0"/>
              <a:t>2018/5/18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6061E52-BA03-497A-8659-0E74AA7D864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651FA97-AD5C-44CF-AE5B-CDCE8DF5122B}" type="datetime1">
              <a:rPr lang="zh-CN" altLang="en-US" smtClean="0"/>
              <a:t>2018/5/18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79AD62-4E7C-4686-9782-67353D16DD8A}"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96AB612-F1BD-4E89-8788-AA507DB91752}" type="datetime1">
              <a:rPr lang="zh-CN" altLang="en-US" smtClean="0"/>
              <a:t>2018/5/18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BCA27D70-5430-43AE-9CEC-9F967FC22623}"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56" r:id="rId12"/>
    <p:sldLayoutId id="2147483757" r:id="rId13"/>
    <p:sldLayoutId id="2147483758" r:id="rId14"/>
    <p:sldLayoutId id="2147483759" r:id="rId15"/>
    <p:sldLayoutId id="2147483760" r:id="rId16"/>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430D714-8733-40F0-BC5C-12AE239AF2D5}" type="datetime1">
              <a:rPr lang="zh-CN" altLang="en-US" smtClean="0">
                <a:solidFill>
                  <a:prstClr val="black">
                    <a:tint val="75000"/>
                  </a:prstClr>
                </a:solidFill>
              </a:rPr>
              <a:t>2018/5/18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F29E743E-53BD-42CF-BBFC-5A1EED158A80}" type="slidenum">
              <a:rPr lang="zh-CN" altLang="en-US" smtClean="0"/>
              <a:t>‹#›</a:t>
            </a:fld>
            <a:endParaRPr lang="zh-CN" altLang="en-US" smtClean="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emf"/><Relationship Id="rId4" Type="http://schemas.openxmlformats.org/officeDocument/2006/relationships/package" Target="../embeddings/Microsoft_Visio___1.vsd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0.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4213" y="1700213"/>
            <a:ext cx="7772400" cy="1470025"/>
          </a:xfrm>
        </p:spPr>
        <p:txBody>
          <a:bodyPr/>
          <a:lstStyle/>
          <a:p>
            <a:r>
              <a:rPr lang="zh-CN" altLang="en-US" b="1" dirty="0" smtClean="0">
                <a:solidFill>
                  <a:schemeClr val="accent1"/>
                </a:solidFill>
                <a:ea typeface="黑体" pitchFamily="49" charset="-122"/>
              </a:rPr>
              <a:t>毕业设计答辩</a:t>
            </a:r>
          </a:p>
        </p:txBody>
      </p:sp>
      <p:sp>
        <p:nvSpPr>
          <p:cNvPr id="3075" name="副标题 2"/>
          <p:cNvSpPr>
            <a:spLocks noGrp="1"/>
          </p:cNvSpPr>
          <p:nvPr>
            <p:ph type="subTitle" idx="1"/>
          </p:nvPr>
        </p:nvSpPr>
        <p:spPr>
          <a:xfrm>
            <a:off x="1403350" y="3068638"/>
            <a:ext cx="6400800" cy="1343025"/>
          </a:xfrm>
        </p:spPr>
        <p:txBody>
          <a:bodyPr/>
          <a:lstStyle/>
          <a:p>
            <a:r>
              <a:rPr lang="zh-CN" altLang="en-US" sz="2800" dirty="0" smtClean="0">
                <a:solidFill>
                  <a:schemeClr val="tx1"/>
                </a:solidFill>
                <a:latin typeface="Arial" pitchFamily="34" charset="0"/>
                <a:ea typeface="黑体" pitchFamily="49" charset="-122"/>
                <a:cs typeface="Arial" pitchFamily="34" charset="0"/>
              </a:rPr>
              <a:t>基于流量认知分析的无线设备</a:t>
            </a:r>
            <a:endParaRPr lang="en-US" altLang="zh-CN" sz="2800" dirty="0" smtClean="0">
              <a:solidFill>
                <a:schemeClr val="tx1"/>
              </a:solidFill>
              <a:latin typeface="Arial" pitchFamily="34" charset="0"/>
              <a:ea typeface="黑体" pitchFamily="49" charset="-122"/>
              <a:cs typeface="Arial" pitchFamily="34" charset="0"/>
            </a:endParaRPr>
          </a:p>
          <a:p>
            <a:r>
              <a:rPr lang="zh-CN" altLang="en-US" sz="2800" dirty="0" smtClean="0">
                <a:solidFill>
                  <a:schemeClr val="tx1"/>
                </a:solidFill>
                <a:latin typeface="Arial" pitchFamily="34" charset="0"/>
                <a:ea typeface="黑体" pitchFamily="49" charset="-122"/>
                <a:cs typeface="Arial" pitchFamily="34" charset="0"/>
              </a:rPr>
              <a:t>指纹识别技术研究与实现</a:t>
            </a:r>
          </a:p>
        </p:txBody>
      </p:sp>
      <p:pic>
        <p:nvPicPr>
          <p:cNvPr id="30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28813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213" y="2924175"/>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235598" y="4797152"/>
            <a:ext cx="2736304" cy="923330"/>
          </a:xfrm>
          <a:prstGeom prst="rect">
            <a:avLst/>
          </a:prstGeom>
          <a:noFill/>
        </p:spPr>
        <p:txBody>
          <a:bodyPr wrap="square" rtlCol="0">
            <a:spAutoFit/>
          </a:bodyPr>
          <a:lstStyle/>
          <a:p>
            <a:pPr algn="ctr"/>
            <a:r>
              <a:rPr lang="zh-CN" altLang="en-US" dirty="0" smtClean="0">
                <a:latin typeface="黑体" pitchFamily="49" charset="-122"/>
                <a:ea typeface="黑体" pitchFamily="49" charset="-122"/>
              </a:rPr>
              <a:t>指导老师：沈  超</a:t>
            </a:r>
            <a:endParaRPr lang="en-US" altLang="zh-CN" dirty="0" smtClean="0">
              <a:latin typeface="黑体" pitchFamily="49" charset="-122"/>
              <a:ea typeface="黑体" pitchFamily="49" charset="-122"/>
            </a:endParaRPr>
          </a:p>
          <a:p>
            <a:pPr algn="ctr"/>
            <a:r>
              <a:rPr lang="zh-CN" altLang="en-US" dirty="0" smtClean="0">
                <a:latin typeface="黑体" pitchFamily="49" charset="-122"/>
                <a:ea typeface="黑体" pitchFamily="49" charset="-122"/>
              </a:rPr>
              <a:t>  班  级：硕</a:t>
            </a:r>
            <a:r>
              <a:rPr lang="en-US" altLang="zh-CN" dirty="0" smtClean="0">
                <a:latin typeface="黑体" pitchFamily="49" charset="-122"/>
                <a:ea typeface="黑体" pitchFamily="49" charset="-122"/>
              </a:rPr>
              <a:t>5033</a:t>
            </a:r>
          </a:p>
          <a:p>
            <a:pPr algn="ctr"/>
            <a:r>
              <a:rPr lang="zh-CN" altLang="en-US" dirty="0" smtClean="0">
                <a:latin typeface="黑体" pitchFamily="49" charset="-122"/>
                <a:ea typeface="黑体" pitchFamily="49" charset="-122"/>
              </a:rPr>
              <a:t>  答辩人：</a:t>
            </a:r>
            <a:r>
              <a:rPr lang="zh-CN" altLang="en-US" dirty="0">
                <a:latin typeface="黑体" pitchFamily="49" charset="-122"/>
                <a:ea typeface="黑体" pitchFamily="49" charset="-122"/>
              </a:rPr>
              <a:t>余天文</a:t>
            </a:r>
          </a:p>
        </p:txBody>
      </p:sp>
      <p:sp>
        <p:nvSpPr>
          <p:cNvPr id="2" name="灯片编号占位符 1"/>
          <p:cNvSpPr>
            <a:spLocks noGrp="1"/>
          </p:cNvSpPr>
          <p:nvPr>
            <p:ph type="sldNum" sz="quarter" idx="12"/>
          </p:nvPr>
        </p:nvSpPr>
        <p:spPr/>
        <p:txBody>
          <a:bodyPr/>
          <a:lstStyle/>
          <a:p>
            <a:fld id="{EC78DCFB-9AAE-4F5D-903C-CAF6EB04F178}" type="slidenum">
              <a:rPr lang="zh-CN" altLang="en-US" smtClean="0"/>
              <a:t>1</a:t>
            </a:fld>
            <a:endParaRPr lang="zh-CN" altLang="en-US" dirty="0"/>
          </a:p>
        </p:txBody>
      </p:sp>
    </p:spTree>
  </p:cSld>
  <p:clrMapOvr>
    <a:masterClrMapping/>
  </p:clrMapOvr>
  <p:transition spd="slow" advTm="2282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a:solidFill>
                  <a:srgbClr val="4F81BD"/>
                </a:solidFill>
                <a:ea typeface="黑体" pitchFamily="49" charset="-122"/>
              </a:rPr>
              <a:t>-</a:t>
            </a:r>
            <a:r>
              <a:rPr lang="zh-CN" altLang="en-US" sz="3200" dirty="0">
                <a:solidFill>
                  <a:srgbClr val="4F81BD"/>
                </a:solidFill>
                <a:ea typeface="黑体" pitchFamily="49" charset="-122"/>
              </a:rPr>
              <a:t>特征提取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sz="2400" dirty="0">
                <a:solidFill>
                  <a:schemeClr val="accent1">
                    <a:lumMod val="75000"/>
                  </a:schemeClr>
                </a:solidFill>
                <a:ea typeface="黑体" panose="02010609060101010101" pitchFamily="49" charset="-122"/>
              </a:rPr>
              <a:t>如何</a:t>
            </a:r>
            <a:r>
              <a:rPr lang="zh-CN" altLang="en-US" sz="2400" dirty="0" smtClean="0">
                <a:solidFill>
                  <a:schemeClr val="accent1">
                    <a:lumMod val="75000"/>
                  </a:schemeClr>
                </a:solidFill>
                <a:ea typeface="黑体" panose="02010609060101010101" pitchFamily="49" charset="-122"/>
              </a:rPr>
              <a:t>判断特征能够区分设备？  </a:t>
            </a:r>
            <a:r>
              <a:rPr lang="en-US" altLang="zh-CN" sz="2400" dirty="0" smtClean="0">
                <a:solidFill>
                  <a:schemeClr val="accent1">
                    <a:lumMod val="75000"/>
                  </a:schemeClr>
                </a:solidFill>
                <a:ea typeface="黑体" panose="02010609060101010101" pitchFamily="49" charset="-122"/>
              </a:rPr>
              <a:t>PDF</a:t>
            </a:r>
            <a:r>
              <a:rPr lang="zh-CN" altLang="en-US" sz="2400" dirty="0" smtClean="0">
                <a:solidFill>
                  <a:schemeClr val="accent1">
                    <a:lumMod val="75000"/>
                  </a:schemeClr>
                </a:solidFill>
                <a:ea typeface="黑体" panose="02010609060101010101" pitchFamily="49" charset="-122"/>
              </a:rPr>
              <a:t>图</a:t>
            </a:r>
            <a:endParaRPr lang="zh-CN" altLang="en-US" sz="2400" dirty="0">
              <a:solidFill>
                <a:schemeClr val="accent1">
                  <a:lumMod val="75000"/>
                </a:schemeClr>
              </a:solidFill>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10</a:t>
            </a:fld>
            <a:endParaRPr lang="en-US" dirty="0"/>
          </a:p>
        </p:txBody>
      </p:sp>
    </p:spTree>
    <p:extLst>
      <p:ext uri="{BB962C8B-B14F-4D97-AF65-F5344CB8AC3E}">
        <p14:creationId xmlns:p14="http://schemas.microsoft.com/office/powerpoint/2010/main" val="427465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数据预处理</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t>数据降噪</a:t>
            </a:r>
            <a:endParaRPr lang="en-US" altLang="zh-CN" sz="24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zh-CN" altLang="en-US" sz="2400" dirty="0" smtClean="0"/>
              <a:t>数据归一化</a:t>
            </a: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11</a:t>
            </a:fld>
            <a:endParaRPr lang="en-US" dirty="0"/>
          </a:p>
        </p:txBody>
      </p:sp>
      <p:sp>
        <p:nvSpPr>
          <p:cNvPr id="5"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4953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91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特征指纹生成</a:t>
            </a:r>
            <a:endParaRPr lang="zh-CN" altLang="en-US" dirty="0"/>
          </a:p>
        </p:txBody>
      </p:sp>
      <p:sp>
        <p:nvSpPr>
          <p:cNvPr id="3" name="内容占位符 2"/>
          <p:cNvSpPr>
            <a:spLocks noGrp="1"/>
          </p:cNvSpPr>
          <p:nvPr>
            <p:ph idx="1"/>
          </p:nvPr>
        </p:nvSpPr>
        <p:spPr>
          <a:xfrm>
            <a:off x="469900" y="1628800"/>
            <a:ext cx="8228012" cy="4525963"/>
          </a:xfrm>
        </p:spPr>
        <p:txBody>
          <a:bodyPr/>
          <a:lstStyle/>
          <a:p>
            <a:pPr>
              <a:buFont typeface="Wingdings" panose="05000000000000000000" pitchFamily="2" charset="2"/>
              <a:buChar char="Ø"/>
            </a:pPr>
            <a:r>
              <a:rPr lang="zh-CN" altLang="en-US" sz="2400" dirty="0" smtClean="0"/>
              <a:t>基于</a:t>
            </a:r>
            <a:r>
              <a:rPr lang="zh-CN" altLang="en-US" sz="2400" dirty="0" smtClean="0">
                <a:solidFill>
                  <a:srgbClr val="C40000"/>
                </a:solidFill>
              </a:rPr>
              <a:t>独立特征</a:t>
            </a:r>
            <a:r>
              <a:rPr lang="zh-CN" altLang="en-US" sz="2400" dirty="0" smtClean="0"/>
              <a:t>和基于</a:t>
            </a:r>
            <a:r>
              <a:rPr lang="zh-CN" altLang="en-US" sz="2400" dirty="0" smtClean="0">
                <a:solidFill>
                  <a:srgbClr val="C40000"/>
                </a:solidFill>
              </a:rPr>
              <a:t>特征融合</a:t>
            </a:r>
            <a:endParaRPr lang="en-US" altLang="zh-CN" sz="2400" dirty="0" smtClean="0">
              <a:solidFill>
                <a:srgbClr val="C40000"/>
              </a:solidFill>
            </a:endParaRPr>
          </a:p>
          <a:p>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12</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76909934"/>
              </p:ext>
            </p:extLst>
          </p:nvPr>
        </p:nvGraphicFramePr>
        <p:xfrm>
          <a:off x="1115616" y="2636912"/>
          <a:ext cx="7158228" cy="3963448"/>
        </p:xfrm>
        <a:graphic>
          <a:graphicData uri="http://schemas.openxmlformats.org/presentationml/2006/ole">
            <mc:AlternateContent xmlns:mc="http://schemas.openxmlformats.org/markup-compatibility/2006">
              <mc:Choice xmlns:v="urn:schemas-microsoft-com:vml" Requires="v">
                <p:oleObj spid="_x0000_s130118" name="Visio" r:id="rId4" imgW="11782597" imgH="6524697" progId="Visio.Drawing.15">
                  <p:embed/>
                </p:oleObj>
              </mc:Choice>
              <mc:Fallback>
                <p:oleObj name="Visio" r:id="rId4" imgW="11782597" imgH="652469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636912"/>
                        <a:ext cx="7158228" cy="3963448"/>
                      </a:xfrm>
                      <a:prstGeom prst="rect">
                        <a:avLst/>
                      </a:prstGeom>
                      <a:noFill/>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184246265"/>
              </p:ext>
            </p:extLst>
          </p:nvPr>
        </p:nvGraphicFramePr>
        <p:xfrm>
          <a:off x="1954213" y="2173288"/>
          <a:ext cx="3302000" cy="392112"/>
        </p:xfrm>
        <a:graphic>
          <a:graphicData uri="http://schemas.openxmlformats.org/presentationml/2006/ole">
            <mc:AlternateContent xmlns:mc="http://schemas.openxmlformats.org/markup-compatibility/2006">
              <mc:Choice xmlns:v="urn:schemas-microsoft-com:vml" Requires="v">
                <p:oleObj spid="_x0000_s130119" name="Equation" r:id="rId6" imgW="1930320" imgH="228600" progId="Equation.DSMT4">
                  <p:embed/>
                </p:oleObj>
              </mc:Choice>
              <mc:Fallback>
                <p:oleObj name="Equation" r:id="rId6" imgW="1930320" imgH="228600" progId="Equation.DSMT4">
                  <p:embed/>
                  <p:pic>
                    <p:nvPicPr>
                      <p:cNvPr id="0" name="Object 4"/>
                      <p:cNvPicPr>
                        <a:picLocks noChangeAspect="1" noChangeArrowheads="1"/>
                      </p:cNvPicPr>
                      <p:nvPr/>
                    </p:nvPicPr>
                    <p:blipFill>
                      <a:blip r:embed="rId7"/>
                      <a:srcRect/>
                      <a:stretch>
                        <a:fillRect/>
                      </a:stretch>
                    </p:blipFill>
                    <p:spPr bwMode="auto">
                      <a:xfrm>
                        <a:off x="1954213" y="2173288"/>
                        <a:ext cx="3302000" cy="392112"/>
                      </a:xfrm>
                      <a:prstGeom prst="rect">
                        <a:avLst/>
                      </a:prstGeom>
                      <a:noFill/>
                    </p:spPr>
                  </p:pic>
                </p:oleObj>
              </mc:Fallback>
            </mc:AlternateContent>
          </a:graphicData>
        </a:graphic>
      </p:graphicFrame>
    </p:spTree>
    <p:extLst>
      <p:ext uri="{BB962C8B-B14F-4D97-AF65-F5344CB8AC3E}">
        <p14:creationId xmlns:p14="http://schemas.microsoft.com/office/powerpoint/2010/main" val="255657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a:solidFill>
                  <a:srgbClr val="4F81BD"/>
                </a:solidFill>
                <a:ea typeface="黑体" pitchFamily="49" charset="-122"/>
              </a:rPr>
              <a:t>-</a:t>
            </a:r>
            <a:r>
              <a:rPr lang="zh-CN" altLang="en-US" sz="3200" dirty="0">
                <a:solidFill>
                  <a:srgbClr val="4F81BD"/>
                </a:solidFill>
                <a:ea typeface="黑体" pitchFamily="49" charset="-122"/>
              </a:rPr>
              <a:t>训练与测试</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13</a:t>
            </a:fld>
            <a:endParaRPr lang="en-US" dirty="0"/>
          </a:p>
        </p:txBody>
      </p:sp>
      <p:sp>
        <p:nvSpPr>
          <p:cNvPr id="6" name="圆角矩形3 1939"/>
          <p:cNvSpPr>
            <a:spLocks noChangeArrowheads="1"/>
          </p:cNvSpPr>
          <p:nvPr/>
        </p:nvSpPr>
        <p:spPr bwMode="auto">
          <a:xfrm>
            <a:off x="1043608" y="1628800"/>
            <a:ext cx="1204912" cy="439737"/>
          </a:xfrm>
          <a:prstGeom prst="roundRect">
            <a:avLst>
              <a:gd name="adj" fmla="val 16667"/>
            </a:avLst>
          </a:prstGeom>
          <a:solidFill>
            <a:schemeClr val="accent1">
              <a:lumMod val="60000"/>
              <a:lumOff val="40000"/>
            </a:schemeClr>
          </a:solidFill>
          <a:ln w="9525" cmpd="sng">
            <a:solidFill>
              <a:schemeClr val="tx1"/>
            </a:solidFill>
            <a:round/>
            <a:headEnd/>
            <a:tailEnd/>
          </a:ln>
          <a:effectLst/>
          <a:extLst/>
        </p:spPr>
        <p:txBody>
          <a:bodyPr lIns="90170" tIns="46990" rIns="90170" bIns="469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zh-CN" altLang="zh-CN" sz="2000" dirty="0">
                <a:solidFill>
                  <a:schemeClr val="bg1"/>
                </a:solidFill>
                <a:latin typeface="Arial" panose="020B0604020202020204" pitchFamily="34" charset="0"/>
                <a:ea typeface="宋体" panose="02010600030101010101" pitchFamily="2" charset="-122"/>
              </a:rPr>
              <a:t>分类器</a:t>
            </a:r>
          </a:p>
        </p:txBody>
      </p:sp>
      <p:sp>
        <p:nvSpPr>
          <p:cNvPr id="7" name="Text Box 24"/>
          <p:cNvSpPr txBox="1">
            <a:spLocks noChangeArrowheads="1"/>
          </p:cNvSpPr>
          <p:nvPr/>
        </p:nvSpPr>
        <p:spPr bwMode="auto">
          <a:xfrm>
            <a:off x="2411760" y="1668427"/>
            <a:ext cx="5843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00000"/>
              </a:lnSpc>
              <a:spcBef>
                <a:spcPct val="0"/>
              </a:spcBef>
              <a:buClrTx/>
              <a:buSzTx/>
              <a:buFont typeface="Arial" panose="020B0604020202020204" pitchFamily="34" charset="0"/>
              <a:buNone/>
            </a:pP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ANN</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SVM</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KNN</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Naïve Bayes</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
        <p:nvSpPr>
          <p:cNvPr id="9" name="圆角矩形3 1939"/>
          <p:cNvSpPr>
            <a:spLocks noChangeArrowheads="1"/>
          </p:cNvSpPr>
          <p:nvPr/>
        </p:nvSpPr>
        <p:spPr bwMode="auto">
          <a:xfrm>
            <a:off x="1043608" y="2257405"/>
            <a:ext cx="1204912" cy="439737"/>
          </a:xfrm>
          <a:prstGeom prst="roundRect">
            <a:avLst>
              <a:gd name="adj" fmla="val 16667"/>
            </a:avLst>
          </a:prstGeom>
          <a:solidFill>
            <a:schemeClr val="accent1">
              <a:lumMod val="60000"/>
              <a:lumOff val="40000"/>
            </a:schemeClr>
          </a:solidFill>
          <a:ln w="9525" cmpd="sng">
            <a:solidFill>
              <a:schemeClr val="tx1"/>
            </a:solidFill>
            <a:round/>
            <a:headEnd/>
            <a:tailEnd/>
          </a:ln>
          <a:effectLst/>
          <a:extLst/>
        </p:spPr>
        <p:txBody>
          <a:bodyPr lIns="90170" tIns="46990" rIns="90170" bIns="46990" anchor="ctr"/>
          <a:lstStyle/>
          <a:p>
            <a:pPr algn="ctr">
              <a:buFont typeface="Arial" panose="020B0604020202020204" pitchFamily="34" charset="0"/>
              <a:buNone/>
            </a:pPr>
            <a:r>
              <a:rPr lang="zh-CN" altLang="en-US" sz="2000" dirty="0">
                <a:solidFill>
                  <a:schemeClr val="bg1"/>
                </a:solidFill>
                <a:latin typeface="Arial" panose="020B0604020202020204" pitchFamily="34" charset="0"/>
              </a:rPr>
              <a:t>训练</a:t>
            </a:r>
            <a:endParaRPr lang="zh-CN" altLang="zh-CN" sz="2000" dirty="0">
              <a:solidFill>
                <a:schemeClr val="bg1"/>
              </a:solidFill>
              <a:latin typeface="Arial" panose="020B0604020202020204" pitchFamily="34" charset="0"/>
            </a:endParaRPr>
          </a:p>
        </p:txBody>
      </p:sp>
      <p:sp>
        <p:nvSpPr>
          <p:cNvPr id="10" name="椭圆 9"/>
          <p:cNvSpPr>
            <a:spLocks noChangeArrowheads="1"/>
          </p:cNvSpPr>
          <p:nvPr/>
        </p:nvSpPr>
        <p:spPr bwMode="auto">
          <a:xfrm>
            <a:off x="1547664" y="2905477"/>
            <a:ext cx="393601" cy="388937"/>
          </a:xfrm>
          <a:prstGeom prst="ellipse">
            <a:avLst/>
          </a:prstGeom>
          <a:solidFill>
            <a:schemeClr val="tx2">
              <a:lumMod val="60000"/>
              <a:lumOff val="40000"/>
            </a:schemeClr>
          </a:solidFill>
          <a:ln w="9525">
            <a:solidFill>
              <a:schemeClr val="accent1">
                <a:lumMod val="60000"/>
                <a:lumOff val="40000"/>
              </a:schemeClr>
            </a:solidFill>
            <a:round/>
            <a:headEnd/>
            <a:tailEnd/>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1" name="椭圆 10"/>
          <p:cNvSpPr>
            <a:spLocks noChangeArrowheads="1"/>
          </p:cNvSpPr>
          <p:nvPr/>
        </p:nvSpPr>
        <p:spPr bwMode="auto">
          <a:xfrm>
            <a:off x="1885950" y="2905477"/>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1</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4" name="文本框 13"/>
          <p:cNvSpPr txBox="1"/>
          <p:nvPr/>
        </p:nvSpPr>
        <p:spPr>
          <a:xfrm>
            <a:off x="2606030" y="2708920"/>
            <a:ext cx="5206330"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将十个设备的数据存入同一个数据文件中，以标签标识设备；</a:t>
            </a:r>
            <a:endParaRPr lang="zh-CN" altLang="en-US" dirty="0">
              <a:latin typeface="微软雅黑" panose="020B0503020204020204" pitchFamily="34" charset="-122"/>
              <a:ea typeface="微软雅黑" panose="020B0503020204020204" pitchFamily="34" charset="-122"/>
            </a:endParaRPr>
          </a:p>
        </p:txBody>
      </p:sp>
      <p:sp>
        <p:nvSpPr>
          <p:cNvPr id="15" name="椭圆 14"/>
          <p:cNvSpPr>
            <a:spLocks noChangeArrowheads="1"/>
          </p:cNvSpPr>
          <p:nvPr/>
        </p:nvSpPr>
        <p:spPr bwMode="auto">
          <a:xfrm>
            <a:off x="1514103" y="3624261"/>
            <a:ext cx="393601" cy="388937"/>
          </a:xfrm>
          <a:prstGeom prst="ellipse">
            <a:avLst/>
          </a:prstGeom>
          <a:solidFill>
            <a:schemeClr val="tx2">
              <a:lumMod val="60000"/>
              <a:lumOff val="40000"/>
            </a:schemeClr>
          </a:solidFill>
          <a:ln w="9525">
            <a:solidFill>
              <a:srgbClr val="4F81BD"/>
            </a:solidFill>
            <a:round/>
            <a:headEnd/>
            <a:tailEnd/>
          </a:ln>
          <a:extLst/>
        </p:spPr>
        <p:txBody>
          <a:bodyPr anchor="ctr"/>
          <a:lstStyle/>
          <a:p>
            <a:pPr algn="ctr">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6" name="椭圆 15"/>
          <p:cNvSpPr>
            <a:spLocks noChangeArrowheads="1"/>
          </p:cNvSpPr>
          <p:nvPr/>
        </p:nvSpPr>
        <p:spPr bwMode="auto">
          <a:xfrm>
            <a:off x="1885950" y="3628901"/>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smtClean="0">
                <a:solidFill>
                  <a:srgbClr val="FFFFFF"/>
                </a:solidFill>
                <a:latin typeface="Britannic Bold" panose="020B0903060703020204" pitchFamily="34" charset="0"/>
                <a:ea typeface="Gungsuh" panose="02030600000101010101" pitchFamily="18" charset="-127"/>
              </a:rPr>
              <a:t>2</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7" name="文本框 16"/>
          <p:cNvSpPr txBox="1"/>
          <p:nvPr/>
        </p:nvSpPr>
        <p:spPr>
          <a:xfrm>
            <a:off x="2606030" y="3573016"/>
            <a:ext cx="520633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使用十折交叉法将每个设备的数据等分为</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份；</a:t>
            </a:r>
            <a:endParaRPr lang="zh-CN" altLang="en-US" dirty="0">
              <a:latin typeface="微软雅黑" panose="020B0503020204020204" pitchFamily="34" charset="-122"/>
              <a:ea typeface="微软雅黑" panose="020B0503020204020204" pitchFamily="34" charset="-122"/>
            </a:endParaRPr>
          </a:p>
        </p:txBody>
      </p:sp>
      <p:sp>
        <p:nvSpPr>
          <p:cNvPr id="18" name="椭圆 17"/>
          <p:cNvSpPr>
            <a:spLocks noChangeArrowheads="1"/>
          </p:cNvSpPr>
          <p:nvPr/>
        </p:nvSpPr>
        <p:spPr bwMode="auto">
          <a:xfrm>
            <a:off x="1547664" y="4275232"/>
            <a:ext cx="393601" cy="388937"/>
          </a:xfrm>
          <a:prstGeom prst="ellipse">
            <a:avLst/>
          </a:prstGeom>
          <a:solidFill>
            <a:schemeClr val="tx2">
              <a:lumMod val="60000"/>
              <a:lumOff val="40000"/>
            </a:schemeClr>
          </a:solidFill>
          <a:ln w="9525">
            <a:solidFill>
              <a:schemeClr val="tx2">
                <a:lumMod val="60000"/>
                <a:lumOff val="40000"/>
              </a:schemeClr>
            </a:solidFill>
            <a:round/>
            <a:headEnd/>
            <a:tailEnd/>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9" name="椭圆 18"/>
          <p:cNvSpPr>
            <a:spLocks noChangeArrowheads="1"/>
          </p:cNvSpPr>
          <p:nvPr/>
        </p:nvSpPr>
        <p:spPr bwMode="auto">
          <a:xfrm>
            <a:off x="1885950" y="4275232"/>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smtClean="0">
                <a:solidFill>
                  <a:srgbClr val="FFFFFF"/>
                </a:solidFill>
                <a:latin typeface="Britannic Bold" panose="020B0903060703020204" pitchFamily="34" charset="0"/>
                <a:ea typeface="Gungsuh" panose="02030600000101010101" pitchFamily="18" charset="-127"/>
              </a:rPr>
              <a:t>3</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0" name="文本框 19"/>
          <p:cNvSpPr txBox="1"/>
          <p:nvPr/>
        </p:nvSpPr>
        <p:spPr>
          <a:xfrm>
            <a:off x="2606030" y="4149080"/>
            <a:ext cx="5206330"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取其中</a:t>
            </a:r>
            <a:r>
              <a:rPr lang="en-US" altLang="zh-CN" dirty="0" smtClean="0">
                <a:latin typeface="微软雅黑" panose="020B0503020204020204" pitchFamily="34" charset="-122"/>
                <a:ea typeface="微软雅黑" panose="020B0503020204020204" pitchFamily="34" charset="-122"/>
              </a:rPr>
              <a:t>9</a:t>
            </a:r>
            <a:r>
              <a:rPr lang="zh-CN" altLang="en-US" dirty="0" smtClean="0">
                <a:latin typeface="微软雅黑" panose="020B0503020204020204" pitchFamily="34" charset="-122"/>
                <a:ea typeface="微软雅黑" panose="020B0503020204020204" pitchFamily="34" charset="-122"/>
              </a:rPr>
              <a:t>份作为训练数据，分别在上述分类器下训练设备的特征模型；</a:t>
            </a:r>
            <a:endParaRPr lang="zh-CN" altLang="en-US" dirty="0">
              <a:latin typeface="微软雅黑" panose="020B0503020204020204" pitchFamily="34" charset="-122"/>
              <a:ea typeface="微软雅黑" panose="020B0503020204020204" pitchFamily="34" charset="-122"/>
            </a:endParaRPr>
          </a:p>
        </p:txBody>
      </p:sp>
      <p:sp>
        <p:nvSpPr>
          <p:cNvPr id="21" name="圆角矩形3 1939"/>
          <p:cNvSpPr>
            <a:spLocks noChangeArrowheads="1"/>
          </p:cNvSpPr>
          <p:nvPr/>
        </p:nvSpPr>
        <p:spPr bwMode="auto">
          <a:xfrm>
            <a:off x="1043608" y="4892503"/>
            <a:ext cx="1204912" cy="439737"/>
          </a:xfrm>
          <a:prstGeom prst="roundRect">
            <a:avLst>
              <a:gd name="adj" fmla="val 16667"/>
            </a:avLst>
          </a:prstGeom>
          <a:solidFill>
            <a:schemeClr val="accent1">
              <a:lumMod val="60000"/>
              <a:lumOff val="40000"/>
            </a:schemeClr>
          </a:solidFill>
          <a:ln w="9525" cmpd="sng">
            <a:solidFill>
              <a:schemeClr val="tx1"/>
            </a:solidFill>
            <a:round/>
            <a:headEnd/>
            <a:tailEnd/>
          </a:ln>
          <a:effectLst/>
          <a:extLst/>
        </p:spPr>
        <p:txBody>
          <a:bodyPr lIns="90170" tIns="46990" rIns="90170" bIns="46990" anchor="ctr"/>
          <a:lstStyle/>
          <a:p>
            <a:pPr algn="ctr">
              <a:buFont typeface="Arial" panose="020B0604020202020204" pitchFamily="34" charset="0"/>
              <a:buNone/>
            </a:pPr>
            <a:r>
              <a:rPr lang="zh-CN" altLang="en-US" sz="2000" dirty="0">
                <a:solidFill>
                  <a:schemeClr val="bg1"/>
                </a:solidFill>
                <a:latin typeface="Arial" panose="020B0604020202020204" pitchFamily="34" charset="0"/>
              </a:rPr>
              <a:t>训练</a:t>
            </a:r>
            <a:endParaRPr lang="zh-CN" altLang="zh-CN" sz="2000" dirty="0">
              <a:solidFill>
                <a:schemeClr val="bg1"/>
              </a:solidFill>
              <a:latin typeface="Arial" panose="020B0604020202020204" pitchFamily="34" charset="0"/>
            </a:endParaRPr>
          </a:p>
        </p:txBody>
      </p:sp>
      <p:sp>
        <p:nvSpPr>
          <p:cNvPr id="22" name="椭圆 21"/>
          <p:cNvSpPr>
            <a:spLocks noChangeArrowheads="1"/>
          </p:cNvSpPr>
          <p:nvPr/>
        </p:nvSpPr>
        <p:spPr bwMode="auto">
          <a:xfrm>
            <a:off x="1547664" y="5540575"/>
            <a:ext cx="393601" cy="388937"/>
          </a:xfrm>
          <a:prstGeom prst="ellipse">
            <a:avLst/>
          </a:prstGeom>
          <a:solidFill>
            <a:schemeClr val="tx2">
              <a:lumMod val="60000"/>
              <a:lumOff val="40000"/>
            </a:schemeClr>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3" name="椭圆 22"/>
          <p:cNvSpPr>
            <a:spLocks noChangeArrowheads="1"/>
          </p:cNvSpPr>
          <p:nvPr/>
        </p:nvSpPr>
        <p:spPr bwMode="auto">
          <a:xfrm>
            <a:off x="1885950" y="5540575"/>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1</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4" name="文本框 23"/>
          <p:cNvSpPr txBox="1"/>
          <p:nvPr/>
        </p:nvSpPr>
        <p:spPr>
          <a:xfrm>
            <a:off x="2606030" y="5373216"/>
            <a:ext cx="5206330"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取剩下一份为测试数据，在训练好的特征模型下测试</a:t>
            </a:r>
            <a:endParaRPr lang="zh-CN" altLang="en-US" dirty="0">
              <a:latin typeface="微软雅黑" panose="020B0503020204020204" pitchFamily="34" charset="-122"/>
              <a:ea typeface="微软雅黑" panose="020B0503020204020204" pitchFamily="34" charset="-122"/>
            </a:endParaRPr>
          </a:p>
        </p:txBody>
      </p:sp>
      <p:sp>
        <p:nvSpPr>
          <p:cNvPr id="25" name="椭圆 24"/>
          <p:cNvSpPr>
            <a:spLocks noChangeArrowheads="1"/>
          </p:cNvSpPr>
          <p:nvPr/>
        </p:nvSpPr>
        <p:spPr bwMode="auto">
          <a:xfrm>
            <a:off x="1547664" y="6263999"/>
            <a:ext cx="393601" cy="388937"/>
          </a:xfrm>
          <a:prstGeom prst="ellipse">
            <a:avLst/>
          </a:prstGeom>
          <a:solidFill>
            <a:schemeClr val="tx2">
              <a:lumMod val="60000"/>
              <a:lumOff val="40000"/>
            </a:schemeClr>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6" name="椭圆 25"/>
          <p:cNvSpPr>
            <a:spLocks noChangeArrowheads="1"/>
          </p:cNvSpPr>
          <p:nvPr/>
        </p:nvSpPr>
        <p:spPr bwMode="auto">
          <a:xfrm>
            <a:off x="1885950" y="6263999"/>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smtClean="0">
                <a:solidFill>
                  <a:srgbClr val="FFFFFF"/>
                </a:solidFill>
                <a:latin typeface="Britannic Bold" panose="020B0903060703020204" pitchFamily="34" charset="0"/>
                <a:ea typeface="Gungsuh" panose="02030600000101010101" pitchFamily="18" charset="-127"/>
              </a:rPr>
              <a:t>2</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7" name="文本框 26"/>
          <p:cNvSpPr txBox="1"/>
          <p:nvPr/>
        </p:nvSpPr>
        <p:spPr>
          <a:xfrm>
            <a:off x="2606030" y="6283604"/>
            <a:ext cx="5206330" cy="369332"/>
          </a:xfrm>
          <a:prstGeom prst="rect">
            <a:avLst/>
          </a:prstGeom>
          <a:noFill/>
        </p:spPr>
        <p:txBody>
          <a:bodyPr wrap="square" rtlCol="0">
            <a:spAutoFit/>
          </a:bodyPr>
          <a:lstStyle/>
          <a:p>
            <a:r>
              <a:rPr lang="zh-CN" altLang="zh-CN" dirty="0">
                <a:solidFill>
                  <a:srgbClr val="000000"/>
                </a:solidFill>
                <a:latin typeface="Arial" panose="020B0604020202020204" pitchFamily="34" charset="0"/>
                <a:ea typeface="微软雅黑" panose="020B0503020204020204" pitchFamily="34" charset="-122"/>
              </a:rPr>
              <a:t>分类器的输出为预测的样本的类别标签。</a:t>
            </a:r>
          </a:p>
        </p:txBody>
      </p:sp>
    </p:spTree>
    <p:extLst>
      <p:ext uri="{BB962C8B-B14F-4D97-AF65-F5344CB8AC3E}">
        <p14:creationId xmlns:p14="http://schemas.microsoft.com/office/powerpoint/2010/main" val="2145794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性能评估</a:t>
            </a:r>
            <a:endParaRPr lang="zh-CN" altLang="en-US" sz="3200" dirty="0">
              <a:solidFill>
                <a:srgbClr val="4F81BD"/>
              </a:solidFill>
              <a:ea typeface="黑体"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14</a:t>
            </a:fld>
            <a:endParaRPr lang="zh-CN" altLang="en-US"/>
          </a:p>
        </p:txBody>
      </p:sp>
      <p:sp>
        <p:nvSpPr>
          <p:cNvPr id="7" name="内容占位符 2"/>
          <p:cNvSpPr>
            <a:spLocks noGrp="1"/>
          </p:cNvSpPr>
          <p:nvPr>
            <p:ph idx="1"/>
          </p:nvPr>
        </p:nvSpPr>
        <p:spPr>
          <a:xfrm>
            <a:off x="468313" y="1628800"/>
            <a:ext cx="8229600" cy="4525963"/>
          </a:xfrm>
        </p:spPr>
        <p:txBody>
          <a:bodyPr/>
          <a:lstStyle/>
          <a:p>
            <a:pPr>
              <a:buFont typeface="Wingdings" panose="05000000000000000000" pitchFamily="2" charset="2"/>
              <a:buChar char="Ø"/>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使用正确率</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accuracy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l-GR" altLang="zh-CN" sz="2400" dirty="0">
                <a:latin typeface="Times New Roman" panose="02020603050405020304" pitchFamily="18" charset="0"/>
                <a:ea typeface="黑体" panose="02010609060101010101" pitchFamily="49" charset="-122"/>
                <a:cs typeface="Times New Roman" panose="02020603050405020304" pitchFamily="18" charset="0"/>
              </a:rPr>
              <a:t> α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）和召回率</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recall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l-GR" altLang="zh-CN" sz="2400" dirty="0">
                <a:latin typeface="Times New Roman" panose="02020603050405020304" pitchFamily="18" charset="0"/>
                <a:ea typeface="黑体" panose="02010609060101010101" pitchFamily="49" charset="-122"/>
                <a:cs typeface="Times New Roman" panose="02020603050405020304" pitchFamily="18" charset="0"/>
              </a:rPr>
              <a:t> γ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）作为评估指标</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TP,TN,FP,FN</a:t>
            </a: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分别表示正确肯定、正确否定、错误肯定、</a:t>
            </a:r>
            <a:r>
              <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错误否定</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正确率</a:t>
            </a:r>
            <a:r>
              <a:rPr lang="el-GR"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α</a:t>
            </a: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代表系统对设备判断正确的情况占总体样本的比例；</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召回率</a:t>
            </a:r>
            <a:r>
              <a:rPr lang="el-GR"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γ</a:t>
            </a: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代表系统对一个确切设备识别的正确率。</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52685399"/>
              </p:ext>
            </p:extLst>
          </p:nvPr>
        </p:nvGraphicFramePr>
        <p:xfrm>
          <a:off x="1475656" y="2564904"/>
          <a:ext cx="2561051" cy="606850"/>
        </p:xfrm>
        <a:graphic>
          <a:graphicData uri="http://schemas.openxmlformats.org/presentationml/2006/ole">
            <mc:AlternateContent xmlns:mc="http://schemas.openxmlformats.org/markup-compatibility/2006">
              <mc:Choice xmlns:v="urn:schemas-microsoft-com:vml" Requires="v">
                <p:oleObj spid="_x0000_s129170" name="Equation" r:id="rId4" imgW="1714320" imgH="406080" progId="Equation.3">
                  <p:embed/>
                </p:oleObj>
              </mc:Choice>
              <mc:Fallback>
                <p:oleObj name="Equation" r:id="rId4" imgW="1714320" imgH="406080" progId="Equation.3">
                  <p:embed/>
                  <p:pic>
                    <p:nvPicPr>
                      <p:cNvPr id="0" name=""/>
                      <p:cNvPicPr/>
                      <p:nvPr/>
                    </p:nvPicPr>
                    <p:blipFill>
                      <a:blip r:embed="rId5"/>
                      <a:stretch>
                        <a:fillRect/>
                      </a:stretch>
                    </p:blipFill>
                    <p:spPr>
                      <a:xfrm>
                        <a:off x="1475656" y="2564904"/>
                        <a:ext cx="2561051" cy="6068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4364095"/>
              </p:ext>
            </p:extLst>
          </p:nvPr>
        </p:nvGraphicFramePr>
        <p:xfrm>
          <a:off x="2201863" y="3309938"/>
          <a:ext cx="1106487" cy="519112"/>
        </p:xfrm>
        <a:graphic>
          <a:graphicData uri="http://schemas.openxmlformats.org/presentationml/2006/ole">
            <mc:AlternateContent xmlns:mc="http://schemas.openxmlformats.org/markup-compatibility/2006">
              <mc:Choice xmlns:v="urn:schemas-microsoft-com:vml" Requires="v">
                <p:oleObj spid="_x0000_s129171" name="Equation" r:id="rId6" imgW="838080" imgH="393480" progId="Equation.3">
                  <p:embed/>
                </p:oleObj>
              </mc:Choice>
              <mc:Fallback>
                <p:oleObj name="Equation" r:id="rId6" imgW="838080" imgH="393480" progId="Equation.3">
                  <p:embed/>
                  <p:pic>
                    <p:nvPicPr>
                      <p:cNvPr id="0" name=""/>
                      <p:cNvPicPr/>
                      <p:nvPr/>
                    </p:nvPicPr>
                    <p:blipFill>
                      <a:blip r:embed="rId7"/>
                      <a:stretch>
                        <a:fillRect/>
                      </a:stretch>
                    </p:blipFill>
                    <p:spPr>
                      <a:xfrm>
                        <a:off x="2201863" y="3309938"/>
                        <a:ext cx="1106487" cy="519112"/>
                      </a:xfrm>
                      <a:prstGeom prst="rect">
                        <a:avLst/>
                      </a:prstGeom>
                    </p:spPr>
                  </p:pic>
                </p:oleObj>
              </mc:Fallback>
            </mc:AlternateContent>
          </a:graphicData>
        </a:graphic>
      </p:graphicFrame>
      <p:pic>
        <p:nvPicPr>
          <p:cNvPr id="10" name="图片 9"/>
          <p:cNvPicPr>
            <a:picLocks noChangeAspect="1"/>
          </p:cNvPicPr>
          <p:nvPr/>
        </p:nvPicPr>
        <p:blipFill>
          <a:blip r:embed="rId8"/>
          <a:stretch>
            <a:fillRect/>
          </a:stretch>
        </p:blipFill>
        <p:spPr>
          <a:xfrm>
            <a:off x="4651201" y="2197822"/>
            <a:ext cx="3803998" cy="1947863"/>
          </a:xfrm>
          <a:prstGeom prst="rect">
            <a:avLst/>
          </a:prstGeom>
        </p:spPr>
      </p:pic>
    </p:spTree>
    <p:extLst>
      <p:ext uri="{BB962C8B-B14F-4D97-AF65-F5344CB8AC3E}">
        <p14:creationId xmlns:p14="http://schemas.microsoft.com/office/powerpoint/2010/main" val="3939300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a:grpSpLocks noChangeAspect="1"/>
          </p:cNvGrpSpPr>
          <p:nvPr/>
        </p:nvGrpSpPr>
        <p:grpSpPr>
          <a:xfrm>
            <a:off x="423676" y="1892754"/>
            <a:ext cx="1944000" cy="1944000"/>
            <a:chOff x="456294" y="1959430"/>
            <a:chExt cx="2148114" cy="2148114"/>
          </a:xfrm>
        </p:grpSpPr>
        <p:sp>
          <p:nvSpPr>
            <p:cNvPr id="38" name="椭圆 37"/>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8" name="矩形 4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识别方案</a:t>
            </a:r>
            <a:endParaRPr lang="en-US" altLang="zh-CN"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9" name="组合 48"/>
          <p:cNvGrpSpPr>
            <a:grpSpLocks noChangeAspect="1"/>
          </p:cNvGrpSpPr>
          <p:nvPr/>
        </p:nvGrpSpPr>
        <p:grpSpPr>
          <a:xfrm>
            <a:off x="2541226" y="1892754"/>
            <a:ext cx="1944000" cy="1944000"/>
            <a:chOff x="2492224" y="1959430"/>
            <a:chExt cx="2148114" cy="2148114"/>
          </a:xfrm>
        </p:grpSpPr>
        <p:sp>
          <p:nvSpPr>
            <p:cNvPr id="50" name="椭圆 4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52" name="矩形 5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验证系统</a:t>
            </a:r>
            <a:endParaRPr lang="en-US" altLang="zh-CN"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3" name="组合 52"/>
          <p:cNvGrpSpPr>
            <a:grpSpLocks noChangeAspect="1"/>
          </p:cNvGrpSpPr>
          <p:nvPr/>
        </p:nvGrpSpPr>
        <p:grpSpPr>
          <a:xfrm>
            <a:off x="4658776" y="1892754"/>
            <a:ext cx="1944000" cy="1944000"/>
            <a:chOff x="4528154" y="1959430"/>
            <a:chExt cx="2148114" cy="2148114"/>
          </a:xfrm>
        </p:grpSpPr>
        <p:sp>
          <p:nvSpPr>
            <p:cNvPr id="54" name="椭圆 5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5" name="Group 4"/>
            <p:cNvGrpSpPr>
              <a:grpSpLocks noChangeAspect="1"/>
            </p:cNvGrpSpPr>
            <p:nvPr/>
          </p:nvGrpSpPr>
          <p:grpSpPr bwMode="auto">
            <a:xfrm>
              <a:off x="5033378" y="2342981"/>
              <a:ext cx="1137666" cy="1381012"/>
              <a:chOff x="2694" y="1931"/>
              <a:chExt cx="374" cy="454"/>
            </a:xfrm>
            <a:solidFill>
              <a:schemeClr val="bg1"/>
            </a:solidFill>
          </p:grpSpPr>
          <p:sp>
            <p:nvSpPr>
              <p:cNvPr id="5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40" name="矩形 39"/>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endParaRPr lang="en-US" altLang="zh-CN"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a:grpSpLocks noChangeAspect="1"/>
          </p:cNvGrpSpPr>
          <p:nvPr/>
        </p:nvGrpSpPr>
        <p:grpSpPr>
          <a:xfrm>
            <a:off x="6776325" y="1892754"/>
            <a:ext cx="1944000" cy="1944000"/>
            <a:chOff x="6564085" y="1959430"/>
            <a:chExt cx="2148114" cy="2148114"/>
          </a:xfrm>
        </p:grpSpPr>
        <p:sp>
          <p:nvSpPr>
            <p:cNvPr id="42" name="椭圆 41"/>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3" name="组合 42"/>
            <p:cNvGrpSpPr/>
            <p:nvPr/>
          </p:nvGrpSpPr>
          <p:grpSpPr>
            <a:xfrm>
              <a:off x="7033174" y="2413982"/>
              <a:ext cx="1209936" cy="1239010"/>
              <a:chOff x="3598200" y="1732459"/>
              <a:chExt cx="1947600" cy="1994400"/>
            </a:xfrm>
          </p:grpSpPr>
          <p:sp>
            <p:nvSpPr>
              <p:cNvPr id="44"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7644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45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 calcmode="lin" valueType="num">
                                      <p:cBhvr>
                                        <p:cTn id="9" dur="500" fill="hold"/>
                                        <p:tgtEl>
                                          <p:spTgt spid="53"/>
                                        </p:tgtEl>
                                        <p:attrNameLst>
                                          <p:attrName>ppt_x</p:attrName>
                                        </p:attrNameLst>
                                      </p:cBhvr>
                                      <p:tavLst>
                                        <p:tav tm="0">
                                          <p:val>
                                            <p:fltVal val="0.5"/>
                                          </p:val>
                                        </p:tav>
                                        <p:tav tm="100000">
                                          <p:val>
                                            <p:strVal val="#ppt_x"/>
                                          </p:val>
                                        </p:tav>
                                      </p:tavLst>
                                    </p:anim>
                                    <p:anim calcmode="lin" valueType="num">
                                      <p:cBhvr>
                                        <p:cTn id="10" dur="500" fill="hold"/>
                                        <p:tgtEl>
                                          <p:spTgt spid="53"/>
                                        </p:tgtEl>
                                        <p:attrNameLst>
                                          <p:attrName>ppt_y</p:attrName>
                                        </p:attrNameLst>
                                      </p:cBhvr>
                                      <p:tavLst>
                                        <p:tav tm="0">
                                          <p:val>
                                            <p:fltVal val="0.5"/>
                                          </p:val>
                                        </p:tav>
                                        <p:tav tm="100000">
                                          <p:val>
                                            <p:strVal val="#ppt_y"/>
                                          </p:val>
                                        </p:tav>
                                      </p:tavLst>
                                    </p:anim>
                                  </p:childTnLst>
                                </p:cTn>
                              </p:par>
                              <p:par>
                                <p:cTn id="11" presetID="42" presetClass="entr" presetSubtype="0" fill="hold" grpId="0" nodeType="withEffect">
                                  <p:stCondLst>
                                    <p:cond delay="45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anim calcmode="lin" valueType="num">
                                      <p:cBhvr>
                                        <p:cTn id="14" dur="500" fill="hold"/>
                                        <p:tgtEl>
                                          <p:spTgt spid="52"/>
                                        </p:tgtEl>
                                        <p:attrNameLst>
                                          <p:attrName>ppt_x</p:attrName>
                                        </p:attrNameLst>
                                      </p:cBhvr>
                                      <p:tavLst>
                                        <p:tav tm="0">
                                          <p:val>
                                            <p:strVal val="#ppt_x"/>
                                          </p:val>
                                        </p:tav>
                                        <p:tav tm="100000">
                                          <p:val>
                                            <p:strVal val="#ppt_x"/>
                                          </p:val>
                                        </p:tav>
                                      </p:tavLst>
                                    </p:anim>
                                    <p:anim calcmode="lin" valueType="num">
                                      <p:cBhvr>
                                        <p:cTn id="15" dur="5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构架设计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t>验证系统模块设计</a:t>
            </a: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16</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1574548062"/>
              </p:ext>
            </p:extLst>
          </p:nvPr>
        </p:nvGraphicFramePr>
        <p:xfrm>
          <a:off x="827584" y="2132855"/>
          <a:ext cx="7633615" cy="4248472"/>
        </p:xfrm>
        <a:graphic>
          <a:graphicData uri="http://schemas.openxmlformats.org/drawingml/2006/table">
            <a:tbl>
              <a:tblPr firstRow="1" firstCol="1" bandRow="1"/>
              <a:tblGrid>
                <a:gridCol w="1119743"/>
                <a:gridCol w="6513872"/>
              </a:tblGrid>
              <a:tr h="424848">
                <a:tc>
                  <a:txBody>
                    <a:bodyPr/>
                    <a:lstStyle/>
                    <a:p>
                      <a:pPr marL="0" algn="ctr" defTabSz="914400" rtl="0" eaLnBrk="1" latinLnBrk="0" hangingPunct="1">
                        <a:lnSpc>
                          <a:spcPct val="120000"/>
                        </a:lnSpc>
                        <a:spcBef>
                          <a:spcPts val="600"/>
                        </a:spcBef>
                        <a:spcAft>
                          <a:spcPts val="0"/>
                        </a:spcAft>
                      </a:pPr>
                      <a:r>
                        <a:rPr lang="zh-CN" sz="1800" kern="100" dirty="0">
                          <a:solidFill>
                            <a:schemeClr val="tx1"/>
                          </a:solidFill>
                          <a:effectLst/>
                          <a:latin typeface="Times New Roman" panose="02020603050405020304" pitchFamily="18" charset="0"/>
                          <a:ea typeface="宋体" panose="02010600030101010101" pitchFamily="2" charset="-122"/>
                          <a:cs typeface="+mn-cs"/>
                        </a:rPr>
                        <a:t>模块名称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20000"/>
                        </a:lnSpc>
                        <a:spcBef>
                          <a:spcPts val="600"/>
                        </a:spcBef>
                        <a:spcAft>
                          <a:spcPts val="0"/>
                        </a:spcAft>
                      </a:pPr>
                      <a:r>
                        <a:rPr lang="zh-CN" sz="1800" kern="100" dirty="0">
                          <a:solidFill>
                            <a:schemeClr val="tx1"/>
                          </a:solidFill>
                          <a:effectLst/>
                          <a:latin typeface="Times New Roman" panose="02020603050405020304" pitchFamily="18" charset="0"/>
                          <a:ea typeface="宋体" panose="02010600030101010101" pitchFamily="2" charset="-122"/>
                          <a:cs typeface="+mn-cs"/>
                        </a:rPr>
                        <a:t>功能介绍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4542">
                <a:tc>
                  <a:txBody>
                    <a:bodyPr/>
                    <a:lstStyle/>
                    <a:p>
                      <a:pPr algn="ctr">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rPr>
                        <a:t>数据采集模块</a:t>
                      </a:r>
                      <a:endParaRPr lang="zh-CN" sz="2400" kern="100" dirty="0">
                        <a:solidFill>
                          <a:srgbClr val="4F81BD"/>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0000"/>
                        </a:lnSpc>
                        <a:spcBef>
                          <a:spcPts val="600"/>
                        </a:spcBef>
                        <a:spcAft>
                          <a:spcPts val="0"/>
                        </a:spcAft>
                      </a:pPr>
                      <a:r>
                        <a:rPr lang="zh-CN" sz="1400" kern="100" dirty="0">
                          <a:effectLst/>
                          <a:latin typeface="Times New Roman" panose="02020603050405020304" pitchFamily="18" charset="0"/>
                          <a:ea typeface="宋体" panose="02010600030101010101" pitchFamily="2" charset="-122"/>
                        </a:rPr>
                        <a:t>搭建多拓扑复杂无线网络，调用</a:t>
                      </a:r>
                      <a:r>
                        <a:rPr lang="en-US" sz="1400" kern="100" dirty="0">
                          <a:effectLst/>
                          <a:latin typeface="Times New Roman" panose="02020603050405020304" pitchFamily="18" charset="0"/>
                          <a:ea typeface="宋体" panose="02010600030101010101" pitchFamily="2" charset="-122"/>
                        </a:rPr>
                        <a:t>Wireshark</a:t>
                      </a:r>
                      <a:r>
                        <a:rPr lang="zh-CN" sz="1400" kern="100" dirty="0">
                          <a:effectLst/>
                          <a:latin typeface="Times New Roman" panose="02020603050405020304" pitchFamily="18" charset="0"/>
                          <a:ea typeface="宋体" panose="02010600030101010101" pitchFamily="2" charset="-122"/>
                        </a:rPr>
                        <a:t>的</a:t>
                      </a:r>
                      <a:r>
                        <a:rPr lang="en-US" sz="1400" kern="100" dirty="0">
                          <a:effectLst/>
                          <a:latin typeface="Times New Roman" panose="02020603050405020304" pitchFamily="18" charset="0"/>
                          <a:ea typeface="宋体" panose="02010600030101010101" pitchFamily="2" charset="-122"/>
                        </a:rPr>
                        <a:t>API</a:t>
                      </a:r>
                      <a:r>
                        <a:rPr lang="zh-CN" sz="1400" kern="100" dirty="0">
                          <a:effectLst/>
                          <a:latin typeface="Times New Roman" panose="02020603050405020304" pitchFamily="18" charset="0"/>
                          <a:ea typeface="宋体" panose="02010600030101010101" pitchFamily="2" charset="-122"/>
                        </a:rPr>
                        <a:t>编写程序实时采集实验中设备发出的流量，将生成的文件保存在系统后台，供数据预处理模块处理；从前台可视化模块读取数据采集参数，在界面上显示数据相关信息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694">
                <a:tc>
                  <a:txBody>
                    <a:bodyPr/>
                    <a:lstStyle/>
                    <a:p>
                      <a:pPr marL="0" algn="ctr" defTabSz="914400" rtl="0" eaLnBrk="1" latinLnBrk="0" hangingPunct="1">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cs typeface="+mn-cs"/>
                        </a:rPr>
                        <a:t>数据预处理模块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20000"/>
                        </a:lnSpc>
                        <a:spcBef>
                          <a:spcPts val="600"/>
                        </a:spcBef>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完成数据的降噪和特征提取，从数据采集模块读入原始的数据文件，将其转换为生成设备指纹所需的数据格式，并保存为文件形式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694">
                <a:tc>
                  <a:txBody>
                    <a:bodyPr/>
                    <a:lstStyle/>
                    <a:p>
                      <a:pPr marL="0" algn="ctr" defTabSz="914400" rtl="0" eaLnBrk="1" latinLnBrk="0" hangingPunct="1">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cs typeface="+mn-cs"/>
                        </a:rPr>
                        <a:t>移动设备识别模块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0000"/>
                        </a:lnSpc>
                        <a:spcBef>
                          <a:spcPts val="600"/>
                        </a:spcBef>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验证系统的核心模块，从前台可视化界面读入分类器、特征指纹、特征和阈值等相关参数信息，生成特征指纹，对数据进行训练，计算评估参数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694">
                <a:tc>
                  <a:txBody>
                    <a:bodyPr/>
                    <a:lstStyle/>
                    <a:p>
                      <a:pPr marL="0" algn="ctr" defTabSz="914400" rtl="0" eaLnBrk="1" latinLnBrk="0" hangingPunct="1">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cs typeface="+mn-cs"/>
                        </a:rPr>
                        <a:t>前台可视化模块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20000"/>
                        </a:lnSpc>
                        <a:spcBef>
                          <a:spcPts val="600"/>
                        </a:spcBef>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用户与验证系统的交互模块，用户可以在该模块进行设备识别认证的相关参数设置，测试无线设备个体识别方案的可行性</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8593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数据采集网络</a:t>
            </a:r>
            <a:endParaRPr lang="zh-CN" altLang="en-US" sz="3200" dirty="0">
              <a:solidFill>
                <a:srgbClr val="4F81BD"/>
              </a:solidFill>
              <a:ea typeface="黑体"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两种实现</a:t>
            </a:r>
            <a:r>
              <a:rPr lang="zh-CN" altLang="en-US" sz="2400" dirty="0" smtClean="0">
                <a:latin typeface="黑体" panose="02010609060101010101" pitchFamily="49" charset="-122"/>
                <a:ea typeface="黑体" panose="02010609060101010101" pitchFamily="49" charset="-122"/>
              </a:rPr>
              <a:t>环境</a:t>
            </a:r>
            <a:endParaRPr lang="en-US" altLang="zh-CN" sz="2400" dirty="0" smtClean="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网络拓扑设计</a:t>
            </a:r>
            <a:r>
              <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图（</a:t>
            </a: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网络拓扑搭建</a:t>
            </a:r>
            <a:r>
              <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图（</a:t>
            </a: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b</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p>
        </p:txBody>
      </p:sp>
      <p:sp>
        <p:nvSpPr>
          <p:cNvPr id="4" name="灯片编号占位符 3"/>
          <p:cNvSpPr>
            <a:spLocks noGrp="1"/>
          </p:cNvSpPr>
          <p:nvPr>
            <p:ph type="sldNum" sz="quarter" idx="12"/>
          </p:nvPr>
        </p:nvSpPr>
        <p:spPr/>
        <p:txBody>
          <a:bodyPr/>
          <a:lstStyle/>
          <a:p>
            <a:fld id="{B3362FB8-9A7F-4E76-B5DE-3B4F7AA82252}" type="slidenum">
              <a:rPr lang="zh-CN" altLang="en-US" smtClean="0"/>
              <a:t>17</a:t>
            </a:fld>
            <a:endParaRPr lang="zh-CN" altLang="en-US"/>
          </a:p>
        </p:txBody>
      </p:sp>
      <p:sp>
        <p:nvSpPr>
          <p:cNvPr id="6" name="文本框 5"/>
          <p:cNvSpPr txBox="1"/>
          <p:nvPr/>
        </p:nvSpPr>
        <p:spPr>
          <a:xfrm>
            <a:off x="1910875" y="5710691"/>
            <a:ext cx="8382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图（</a:t>
            </a:r>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3"/>
          <a:stretch>
            <a:fillRect/>
          </a:stretch>
        </p:blipFill>
        <p:spPr>
          <a:xfrm>
            <a:off x="395536" y="2992749"/>
            <a:ext cx="3735848" cy="2643202"/>
          </a:xfrm>
          <a:prstGeom prst="rect">
            <a:avLst/>
          </a:prstGeom>
        </p:spPr>
      </p:pic>
      <p:sp>
        <p:nvSpPr>
          <p:cNvPr id="8" name="文本框 7"/>
          <p:cNvSpPr txBox="1"/>
          <p:nvPr/>
        </p:nvSpPr>
        <p:spPr>
          <a:xfrm>
            <a:off x="6144560" y="5682264"/>
            <a:ext cx="8382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图（</a:t>
            </a:r>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9" name="Rectangle 2"/>
          <p:cNvSpPr>
            <a:spLocks noChangeArrowheads="1"/>
          </p:cNvSpPr>
          <p:nvPr/>
        </p:nvSpPr>
        <p:spPr bwMode="auto">
          <a:xfrm flipV="1">
            <a:off x="4511813" y="2535120"/>
            <a:ext cx="77390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4"/>
          <a:stretch>
            <a:fillRect/>
          </a:stretch>
        </p:blipFill>
        <p:spPr>
          <a:xfrm>
            <a:off x="4211960" y="2991488"/>
            <a:ext cx="4703400" cy="2663329"/>
          </a:xfrm>
          <a:prstGeom prst="rect">
            <a:avLst/>
          </a:prstGeom>
        </p:spPr>
      </p:pic>
    </p:spTree>
    <p:extLst>
      <p:ext uri="{BB962C8B-B14F-4D97-AF65-F5344CB8AC3E}">
        <p14:creationId xmlns:p14="http://schemas.microsoft.com/office/powerpoint/2010/main" val="2284889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设备数据集</a:t>
            </a:r>
            <a:endParaRPr lang="zh-CN" altLang="en-US" sz="3200" dirty="0">
              <a:solidFill>
                <a:srgbClr val="4F81BD"/>
              </a:solidFill>
              <a:ea typeface="黑体" pitchFamily="49" charset="-122"/>
            </a:endParaRPr>
          </a:p>
        </p:txBody>
      </p:sp>
      <p:sp>
        <p:nvSpPr>
          <p:cNvPr id="3" name="内容占位符 2"/>
          <p:cNvSpPr>
            <a:spLocks noGrp="1"/>
          </p:cNvSpPr>
          <p:nvPr>
            <p:ph idx="1"/>
          </p:nvPr>
        </p:nvSpPr>
        <p:spPr>
          <a:xfrm>
            <a:off x="468312" y="1628800"/>
            <a:ext cx="8496175" cy="4525963"/>
          </a:xfrm>
        </p:spPr>
        <p:txBody>
          <a:bodyPr/>
          <a:lstStyle/>
          <a:p>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在图（</a:t>
            </a:r>
            <a:r>
              <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b</a:t>
            </a: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）所示的网络中采集了</a:t>
            </a:r>
            <a:r>
              <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10</a:t>
            </a: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个设备的流量（</a:t>
            </a:r>
            <a:r>
              <a:rPr lang="en-US" altLang="zh-CN" sz="2000" dirty="0" err="1"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jnetPcap</a:t>
            </a: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类库）</a:t>
            </a:r>
            <a:endPar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18</a:t>
            </a:fld>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4223862522"/>
              </p:ext>
            </p:extLst>
          </p:nvPr>
        </p:nvGraphicFramePr>
        <p:xfrm>
          <a:off x="755576" y="2060848"/>
          <a:ext cx="7571184" cy="4414210"/>
        </p:xfrm>
        <a:graphic>
          <a:graphicData uri="http://schemas.openxmlformats.org/drawingml/2006/table">
            <a:tbl>
              <a:tblPr firstRow="1" bandRow="1">
                <a:tableStyleId>{5C22544A-7EE6-4342-B048-85BDC9FD1C3A}</a:tableStyleId>
              </a:tblPr>
              <a:tblGrid>
                <a:gridCol w="1892796"/>
                <a:gridCol w="1861964"/>
                <a:gridCol w="2520280"/>
                <a:gridCol w="1296144"/>
              </a:tblGrid>
              <a:tr h="31196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品牌</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操作系统</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CPU</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RAM</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96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小米</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3</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4.4</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Quad-core 2.3GHz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2GB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9483">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小米</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4</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6.0</a:t>
                      </a:r>
                      <a:endParaRPr lang="zh-CN" altLang="en-US" sz="1400" b="1" kern="1200" dirty="0" smtClean="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Quad-core Max </a:t>
                      </a:r>
                    </a:p>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2.5GHz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2GB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小米</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5S</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6.0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Quad-core Max 2.15GHz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4GB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960">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iphone5</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err="1" smtClean="0">
                          <a:solidFill>
                            <a:schemeClr val="tx1"/>
                          </a:solidFill>
                          <a:latin typeface="黑体" panose="02010609060101010101" pitchFamily="49" charset="-122"/>
                          <a:ea typeface="黑体" panose="02010609060101010101" pitchFamily="49" charset="-122"/>
                          <a:cs typeface="+mn-cs"/>
                        </a:rPr>
                        <a:t>ios</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 6.0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苹果</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A6 1.0GHz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1GB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96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华为 </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honor7</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5.0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err="1" smtClean="0">
                          <a:solidFill>
                            <a:schemeClr val="tx1"/>
                          </a:solidFill>
                          <a:latin typeface="黑体" panose="02010609060101010101" pitchFamily="49" charset="-122"/>
                          <a:ea typeface="黑体" panose="02010609060101010101" pitchFamily="49" charset="-122"/>
                          <a:cs typeface="+mn-cs"/>
                        </a:rPr>
                        <a:t>Hisilicon</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 Kirin 935</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3GB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96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魅蓝 </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note</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4.4</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Flyme0S4.2.0.4A</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2GB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DELL 7420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tx1"/>
                          </a:solidFill>
                          <a:latin typeface="黑体" panose="02010609060101010101" pitchFamily="49" charset="-122"/>
                          <a:ea typeface="黑体" panose="02010609060101010101" pitchFamily="49" charset="-122"/>
                          <a:cs typeface="+mn-cs"/>
                        </a:rPr>
                        <a:t>Windows7</a:t>
                      </a:r>
                      <a:endParaRPr lang="zh-CN" altLang="en-US" sz="1400" b="1" kern="1200" dirty="0" smtClean="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1" kern="1200" dirty="0" smtClean="0">
                          <a:solidFill>
                            <a:schemeClr val="tx1"/>
                          </a:solidFill>
                          <a:latin typeface="黑体" panose="02010609060101010101" pitchFamily="49" charset="-122"/>
                          <a:ea typeface="黑体" panose="02010609060101010101" pitchFamily="49" charset="-122"/>
                          <a:cs typeface="+mn-cs"/>
                        </a:rPr>
                        <a:t>Intel Corei5-3230M 2.6GHz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8GB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DELL Vostro 3550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Windows7</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Intel Corei5-2410M</a:t>
                      </a:r>
                      <a:r>
                        <a:rPr lang="en-US" altLang="zh-CN" sz="1400" b="1" kern="1200" baseline="0" dirty="0" smtClean="0">
                          <a:solidFill>
                            <a:schemeClr val="tx1"/>
                          </a:solidFill>
                          <a:latin typeface="黑体" panose="02010609060101010101" pitchFamily="49" charset="-122"/>
                          <a:ea typeface="黑体" panose="02010609060101010101" pitchFamily="49" charset="-122"/>
                          <a:cs typeface="+mn-cs"/>
                        </a:rPr>
                        <a:t> 2.3GHz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4GB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en-US" altLang="zh-CN" sz="1400" b="1" kern="1200" dirty="0" err="1" smtClean="0">
                          <a:solidFill>
                            <a:schemeClr val="tx1"/>
                          </a:solidFill>
                          <a:latin typeface="黑体" panose="02010609060101010101" pitchFamily="49" charset="-122"/>
                          <a:ea typeface="黑体" panose="02010609060101010101" pitchFamily="49" charset="-122"/>
                          <a:cs typeface="+mn-cs"/>
                        </a:rPr>
                        <a:t>Thinkpad</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 X240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Windows10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Intel Corei5-4200U 2.29GHz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4GB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en-US" altLang="zh-CN" sz="1400" b="1" kern="1200" dirty="0" err="1" smtClean="0">
                          <a:solidFill>
                            <a:schemeClr val="tx1"/>
                          </a:solidFill>
                          <a:latin typeface="黑体" panose="02010609060101010101" pitchFamily="49" charset="-122"/>
                          <a:ea typeface="黑体" panose="02010609060101010101" pitchFamily="49" charset="-122"/>
                          <a:cs typeface="+mn-cs"/>
                        </a:rPr>
                        <a:t>Ipad</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 Air</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Ios8.4.1</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64 </a:t>
                      </a:r>
                      <a:r>
                        <a:rPr lang="zh-CN" altLang="en-US" sz="1400" b="1" kern="1200" dirty="0" smtClean="0">
                          <a:solidFill>
                            <a:schemeClr val="tx1"/>
                          </a:solidFill>
                          <a:latin typeface="黑体" panose="02010609060101010101" pitchFamily="49" charset="-122"/>
                          <a:ea typeface="黑体" panose="02010609060101010101" pitchFamily="49" charset="-122"/>
                          <a:cs typeface="+mn-cs"/>
                        </a:rPr>
                        <a:t>位 </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A7 </a:t>
                      </a:r>
                      <a:r>
                        <a:rPr lang="zh-CN" altLang="en-US" sz="1400" b="1" kern="1200" dirty="0" smtClean="0">
                          <a:solidFill>
                            <a:schemeClr val="tx1"/>
                          </a:solidFill>
                          <a:latin typeface="黑体" panose="02010609060101010101" pitchFamily="49" charset="-122"/>
                          <a:ea typeface="黑体" panose="02010609060101010101" pitchFamily="49" charset="-122"/>
                          <a:cs typeface="+mn-cs"/>
                        </a:rPr>
                        <a:t>芯片 </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/M7 </a:t>
                      </a:r>
                      <a:r>
                        <a:rPr lang="zh-CN" altLang="en-US" sz="1400" b="1" kern="1200" dirty="0" smtClean="0">
                          <a:solidFill>
                            <a:schemeClr val="tx1"/>
                          </a:solidFill>
                          <a:latin typeface="黑体" panose="02010609060101010101" pitchFamily="49" charset="-122"/>
                          <a:ea typeface="黑体" panose="02010609060101010101" pitchFamily="49" charset="-122"/>
                          <a:cs typeface="+mn-cs"/>
                        </a:rPr>
                        <a:t>处理器</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1GB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43392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具体实现</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B/S</a:t>
            </a:r>
            <a:r>
              <a:rPr lang="zh-CN" altLang="en-US" sz="2400" dirty="0" smtClean="0">
                <a:latin typeface="Times New Roman" panose="02020603050405020304" pitchFamily="18" charset="0"/>
                <a:cs typeface="Times New Roman" panose="02020603050405020304" pitchFamily="18" charset="0"/>
              </a:rPr>
              <a:t>架构</a:t>
            </a:r>
            <a:endParaRPr lang="en-US" altLang="zh-C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Server</a:t>
            </a:r>
            <a:r>
              <a:rPr lang="zh-CN" altLang="en-US" sz="2400" dirty="0" smtClean="0">
                <a:latin typeface="Times New Roman" panose="02020603050405020304" pitchFamily="18" charset="0"/>
                <a:cs typeface="Times New Roman" panose="02020603050405020304" pitchFamily="18" charset="0"/>
              </a:rPr>
              <a:t>端：</a:t>
            </a:r>
            <a:endParaRPr lang="en-US" altLang="zh-CN"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数据采集模块</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数据预处理模块</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设备指纹识别</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模块</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Brower</a:t>
            </a:r>
            <a:r>
              <a:rPr lang="zh-CN" altLang="en-US" sz="2400" dirty="0" smtClean="0">
                <a:latin typeface="Times New Roman" panose="02020603050405020304" pitchFamily="18" charset="0"/>
                <a:cs typeface="Times New Roman" panose="02020603050405020304" pitchFamily="18" charset="0"/>
              </a:rPr>
              <a:t>端：</a:t>
            </a:r>
            <a:endParaRPr lang="en-US" altLang="zh-CN"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CSS</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bootstrap</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js</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等技术</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19</a:t>
            </a:fld>
            <a:endParaRPr lang="en-US" dirty="0"/>
          </a:p>
        </p:txBody>
      </p:sp>
      <p:sp>
        <p:nvSpPr>
          <p:cNvPr id="5" name="右箭头 4"/>
          <p:cNvSpPr/>
          <p:nvPr/>
        </p:nvSpPr>
        <p:spPr>
          <a:xfrm>
            <a:off x="3491880" y="2636912"/>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55976" y="2529770"/>
            <a:ext cx="2880320" cy="646331"/>
          </a:xfrm>
          <a:prstGeom prst="rect">
            <a:avLst/>
          </a:prstGeom>
          <a:noFill/>
          <a:ln w="19050">
            <a:solidFill>
              <a:schemeClr val="tx2">
                <a:lumMod val="60000"/>
                <a:lumOff val="40000"/>
              </a:schemeClr>
            </a:solidFill>
          </a:ln>
        </p:spPr>
        <p:txBody>
          <a:bodyPr wrap="square" rtlCol="0">
            <a:spAutoFit/>
          </a:bodyPr>
          <a:lstStyle/>
          <a:p>
            <a:r>
              <a:rPr lang="zh-CN" altLang="en-US" dirty="0" smtClean="0"/>
              <a:t>使用</a:t>
            </a:r>
            <a:r>
              <a:rPr lang="en-US" altLang="zh-CN" dirty="0" smtClean="0"/>
              <a:t>java</a:t>
            </a:r>
            <a:r>
              <a:rPr lang="zh-CN" altLang="en-US" dirty="0" smtClean="0"/>
              <a:t>类库</a:t>
            </a:r>
            <a:r>
              <a:rPr lang="en-US" altLang="zh-CN" dirty="0" err="1" smtClean="0"/>
              <a:t>jnetPcap</a:t>
            </a:r>
            <a:r>
              <a:rPr lang="zh-CN" altLang="en-US" dirty="0" smtClean="0"/>
              <a:t>，生成并处理</a:t>
            </a:r>
            <a:r>
              <a:rPr lang="en-US" altLang="zh-CN" dirty="0" smtClean="0"/>
              <a:t>PCAP</a:t>
            </a:r>
            <a:r>
              <a:rPr lang="zh-CN" altLang="en-US" dirty="0" smtClean="0"/>
              <a:t>文件</a:t>
            </a:r>
            <a:endParaRPr lang="zh-CN" altLang="en-US" dirty="0"/>
          </a:p>
        </p:txBody>
      </p:sp>
      <p:sp>
        <p:nvSpPr>
          <p:cNvPr id="7" name="右大括号 6"/>
          <p:cNvSpPr/>
          <p:nvPr/>
        </p:nvSpPr>
        <p:spPr>
          <a:xfrm>
            <a:off x="3203847" y="2566645"/>
            <a:ext cx="194567" cy="646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3491880" y="3927063"/>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55976" y="3404423"/>
            <a:ext cx="1656184" cy="1477328"/>
          </a:xfrm>
          <a:prstGeom prst="rect">
            <a:avLst/>
          </a:prstGeom>
          <a:noFill/>
          <a:ln w="19050">
            <a:noFill/>
          </a:ln>
        </p:spPr>
        <p:txBody>
          <a:bodyPr wrap="square" rtlCol="0">
            <a:spAutoFit/>
          </a:bodyPr>
          <a:lstStyle/>
          <a:p>
            <a:r>
              <a:rPr lang="zh-CN" altLang="en-US" dirty="0" smtClean="0"/>
              <a:t>随机森林</a:t>
            </a:r>
            <a:endParaRPr lang="en-US" altLang="zh-CN" dirty="0" smtClean="0"/>
          </a:p>
          <a:p>
            <a:r>
              <a:rPr lang="zh-CN" altLang="en-US" dirty="0" smtClean="0"/>
              <a:t>支持向量机</a:t>
            </a:r>
            <a:endParaRPr lang="en-US" altLang="zh-CN" dirty="0" smtClean="0"/>
          </a:p>
          <a:p>
            <a:r>
              <a:rPr lang="en-US" altLang="zh-CN" dirty="0" smtClean="0"/>
              <a:t>K</a:t>
            </a:r>
            <a:r>
              <a:rPr lang="zh-CN" altLang="en-US" dirty="0" smtClean="0"/>
              <a:t>最近邻</a:t>
            </a:r>
            <a:endParaRPr lang="en-US" altLang="zh-CN" dirty="0" smtClean="0"/>
          </a:p>
          <a:p>
            <a:r>
              <a:rPr lang="zh-CN" altLang="en-US" dirty="0" smtClean="0"/>
              <a:t>朴素贝叶斯</a:t>
            </a:r>
            <a:endParaRPr lang="en-US" altLang="zh-CN" dirty="0" smtClean="0"/>
          </a:p>
          <a:p>
            <a:r>
              <a:rPr lang="zh-CN" altLang="en-US" dirty="0" smtClean="0"/>
              <a:t>人工神经网络</a:t>
            </a:r>
            <a:endParaRPr lang="en-US" altLang="zh-CN" dirty="0"/>
          </a:p>
        </p:txBody>
      </p:sp>
      <p:sp>
        <p:nvSpPr>
          <p:cNvPr id="11" name="右大括号 10"/>
          <p:cNvSpPr/>
          <p:nvPr/>
        </p:nvSpPr>
        <p:spPr>
          <a:xfrm>
            <a:off x="5796137" y="3404423"/>
            <a:ext cx="216024" cy="10665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6156176" y="3646765"/>
            <a:ext cx="1728192" cy="646331"/>
          </a:xfrm>
          <a:prstGeom prst="rect">
            <a:avLst/>
          </a:prstGeom>
          <a:noFill/>
          <a:ln w="19050">
            <a:solidFill>
              <a:schemeClr val="tx2">
                <a:lumMod val="60000"/>
                <a:lumOff val="40000"/>
              </a:schemeClr>
            </a:solidFill>
          </a:ln>
        </p:spPr>
        <p:txBody>
          <a:bodyPr wrap="square" rtlCol="0">
            <a:spAutoFit/>
          </a:bodyPr>
          <a:lstStyle/>
          <a:p>
            <a:r>
              <a:rPr lang="en-US" altLang="zh-CN" dirty="0" smtClean="0"/>
              <a:t>Java</a:t>
            </a:r>
            <a:r>
              <a:rPr lang="zh-CN" altLang="en-US" dirty="0" smtClean="0"/>
              <a:t>类库</a:t>
            </a:r>
            <a:r>
              <a:rPr lang="en-US" altLang="zh-CN" dirty="0" err="1" smtClean="0"/>
              <a:t>javaml</a:t>
            </a:r>
            <a:endParaRPr lang="en-US" altLang="zh-CN" dirty="0" smtClean="0"/>
          </a:p>
          <a:p>
            <a:r>
              <a:rPr lang="en-US" altLang="zh-CN" dirty="0" smtClean="0"/>
              <a:t>(</a:t>
            </a:r>
            <a:r>
              <a:rPr lang="en-US" altLang="zh-CN" dirty="0" err="1" smtClean="0"/>
              <a:t>libsvm</a:t>
            </a:r>
            <a:r>
              <a:rPr lang="zh-CN" altLang="en-US" dirty="0" smtClean="0"/>
              <a:t>类库</a:t>
            </a:r>
            <a:r>
              <a:rPr lang="en-US" altLang="zh-CN" dirty="0" smtClean="0"/>
              <a:t>)</a:t>
            </a:r>
            <a:endParaRPr lang="zh-CN" altLang="en-US" dirty="0"/>
          </a:p>
        </p:txBody>
      </p:sp>
      <p:sp>
        <p:nvSpPr>
          <p:cNvPr id="13" name="文本框 12"/>
          <p:cNvSpPr txBox="1"/>
          <p:nvPr/>
        </p:nvSpPr>
        <p:spPr>
          <a:xfrm>
            <a:off x="6190193" y="4469996"/>
            <a:ext cx="1728192" cy="369332"/>
          </a:xfrm>
          <a:prstGeom prst="rect">
            <a:avLst/>
          </a:prstGeom>
          <a:noFill/>
          <a:ln w="19050">
            <a:solidFill>
              <a:schemeClr val="tx2">
                <a:lumMod val="60000"/>
                <a:lumOff val="40000"/>
              </a:schemeClr>
            </a:solidFill>
          </a:ln>
        </p:spPr>
        <p:txBody>
          <a:bodyPr wrap="square" rtlCol="0">
            <a:spAutoFit/>
          </a:bodyPr>
          <a:lstStyle/>
          <a:p>
            <a:r>
              <a:rPr lang="en-US" altLang="zh-CN" dirty="0" smtClean="0"/>
              <a:t>Java</a:t>
            </a:r>
            <a:r>
              <a:rPr lang="zh-CN" altLang="en-US" dirty="0" smtClean="0"/>
              <a:t>类库</a:t>
            </a:r>
            <a:r>
              <a:rPr lang="en-US" altLang="zh-CN" dirty="0" err="1" smtClean="0"/>
              <a:t>encog</a:t>
            </a:r>
            <a:endParaRPr lang="zh-CN" altLang="en-US" dirty="0"/>
          </a:p>
        </p:txBody>
      </p:sp>
    </p:spTree>
    <p:extLst>
      <p:ext uri="{BB962C8B-B14F-4D97-AF65-F5344CB8AC3E}">
        <p14:creationId xmlns:p14="http://schemas.microsoft.com/office/powerpoint/2010/main" val="265236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1" name="矩形 40"/>
          <p:cNvSpPr/>
          <p:nvPr/>
        </p:nvSpPr>
        <p:spPr>
          <a:xfrm>
            <a:off x="2490197" y="418386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识别方案</a:t>
            </a:r>
            <a:endParaRPr lang="zh-CN" altLang="en-US" sz="12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31" name="矩形 30"/>
          <p:cNvSpPr/>
          <p:nvPr/>
        </p:nvSpPr>
        <p:spPr>
          <a:xfrm>
            <a:off x="6674267" y="418386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工作总结</a:t>
            </a:r>
            <a:endParaRPr lang="en-US" altLang="zh-CN"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5" name="矩形 24"/>
          <p:cNvSpPr/>
          <p:nvPr/>
        </p:nvSpPr>
        <p:spPr>
          <a:xfrm>
            <a:off x="4658776" y="418386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验证系统</a:t>
            </a:r>
            <a:endParaRPr lang="en-US" altLang="zh-CN"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7" name="矩形 36"/>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8754068" y="6077892"/>
            <a:ext cx="356188" cy="46166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981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23" presetClass="entr" presetSubtype="528" fill="hold"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 calcmode="lin" valueType="num">
                                      <p:cBhvr>
                                        <p:cTn id="12" dur="500" fill="hold"/>
                                        <p:tgtEl>
                                          <p:spTgt spid="14"/>
                                        </p:tgtEl>
                                        <p:attrNameLst>
                                          <p:attrName>ppt_x</p:attrName>
                                        </p:attrNameLst>
                                      </p:cBhvr>
                                      <p:tavLst>
                                        <p:tav tm="0">
                                          <p:val>
                                            <p:fltVal val="0.5"/>
                                          </p:val>
                                        </p:tav>
                                        <p:tav tm="100000">
                                          <p:val>
                                            <p:strVal val="#ppt_x"/>
                                          </p:val>
                                        </p:tav>
                                      </p:tavLst>
                                    </p:anim>
                                    <p:anim calcmode="lin" valueType="num">
                                      <p:cBhvr>
                                        <p:cTn id="13" dur="500" fill="hold"/>
                                        <p:tgtEl>
                                          <p:spTgt spid="14"/>
                                        </p:tgtEl>
                                        <p:attrNameLst>
                                          <p:attrName>ppt_y</p:attrName>
                                        </p:attrNameLst>
                                      </p:cBhvr>
                                      <p:tavLst>
                                        <p:tav tm="0">
                                          <p:val>
                                            <p:fltVal val="0.5"/>
                                          </p:val>
                                        </p:tav>
                                        <p:tav tm="100000">
                                          <p:val>
                                            <p:strVal val="#ppt_y"/>
                                          </p:val>
                                        </p:tav>
                                      </p:tavLst>
                                    </p:anim>
                                  </p:childTnLst>
                                </p:cTn>
                              </p:par>
                              <p:par>
                                <p:cTn id="14" presetID="23" presetClass="entr" presetSubtype="528" fill="hold" nodeType="withEffect">
                                  <p:stCondLst>
                                    <p:cond delay="35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 calcmode="lin" valueType="num">
                                      <p:cBhvr>
                                        <p:cTn id="18" dur="500" fill="hold"/>
                                        <p:tgtEl>
                                          <p:spTgt spid="15"/>
                                        </p:tgtEl>
                                        <p:attrNameLst>
                                          <p:attrName>ppt_x</p:attrName>
                                        </p:attrNameLst>
                                      </p:cBhvr>
                                      <p:tavLst>
                                        <p:tav tm="0">
                                          <p:val>
                                            <p:fltVal val="0.5"/>
                                          </p:val>
                                        </p:tav>
                                        <p:tav tm="100000">
                                          <p:val>
                                            <p:strVal val="#ppt_x"/>
                                          </p:val>
                                        </p:tav>
                                      </p:tavLst>
                                    </p:anim>
                                    <p:anim calcmode="lin" valueType="num">
                                      <p:cBhvr>
                                        <p:cTn id="19" dur="500" fill="hold"/>
                                        <p:tgtEl>
                                          <p:spTgt spid="15"/>
                                        </p:tgtEl>
                                        <p:attrNameLst>
                                          <p:attrName>ppt_y</p:attrName>
                                        </p:attrNameLst>
                                      </p:cBhvr>
                                      <p:tavLst>
                                        <p:tav tm="0">
                                          <p:val>
                                            <p:fltVal val="0.5"/>
                                          </p:val>
                                        </p:tav>
                                        <p:tav tm="100000">
                                          <p:val>
                                            <p:strVal val="#ppt_y"/>
                                          </p:val>
                                        </p:tav>
                                      </p:tavLst>
                                    </p:anim>
                                  </p:childTnLst>
                                </p:cTn>
                              </p:par>
                              <p:par>
                                <p:cTn id="20" presetID="23" presetClass="entr" presetSubtype="528" fill="hold" nodeType="withEffect">
                                  <p:stCondLst>
                                    <p:cond delay="45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 calcmode="lin" valueType="num">
                                      <p:cBhvr>
                                        <p:cTn id="24" dur="500" fill="hold"/>
                                        <p:tgtEl>
                                          <p:spTgt spid="16"/>
                                        </p:tgtEl>
                                        <p:attrNameLst>
                                          <p:attrName>ppt_x</p:attrName>
                                        </p:attrNameLst>
                                      </p:cBhvr>
                                      <p:tavLst>
                                        <p:tav tm="0">
                                          <p:val>
                                            <p:fltVal val="0.5"/>
                                          </p:val>
                                        </p:tav>
                                        <p:tav tm="100000">
                                          <p:val>
                                            <p:strVal val="#ppt_x"/>
                                          </p:val>
                                        </p:tav>
                                      </p:tavLst>
                                    </p:anim>
                                    <p:anim calcmode="lin" valueType="num">
                                      <p:cBhvr>
                                        <p:cTn id="25" dur="500" fill="hold"/>
                                        <p:tgtEl>
                                          <p:spTgt spid="16"/>
                                        </p:tgtEl>
                                        <p:attrNameLst>
                                          <p:attrName>ppt_y</p:attrName>
                                        </p:attrNameLst>
                                      </p:cBhvr>
                                      <p:tavLst>
                                        <p:tav tm="0">
                                          <p:val>
                                            <p:fltVal val="0.5"/>
                                          </p:val>
                                        </p:tav>
                                        <p:tav tm="100000">
                                          <p:val>
                                            <p:strVal val="#ppt_y"/>
                                          </p:val>
                                        </p:tav>
                                      </p:tavLst>
                                    </p:anim>
                                  </p:childTnLst>
                                </p:cTn>
                              </p:par>
                              <p:par>
                                <p:cTn id="26" presetID="23" presetClass="entr" presetSubtype="528" fill="hold" nodeType="withEffect">
                                  <p:stCondLst>
                                    <p:cond delay="55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 calcmode="lin" valueType="num">
                                      <p:cBhvr>
                                        <p:cTn id="30" dur="500" fill="hold"/>
                                        <p:tgtEl>
                                          <p:spTgt spid="19"/>
                                        </p:tgtEl>
                                        <p:attrNameLst>
                                          <p:attrName>ppt_x</p:attrName>
                                        </p:attrNameLst>
                                      </p:cBhvr>
                                      <p:tavLst>
                                        <p:tav tm="0">
                                          <p:val>
                                            <p:fltVal val="0.5"/>
                                          </p:val>
                                        </p:tav>
                                        <p:tav tm="100000">
                                          <p:val>
                                            <p:strVal val="#ppt_x"/>
                                          </p:val>
                                        </p:tav>
                                      </p:tavLst>
                                    </p:anim>
                                    <p:anim calcmode="lin" valueType="num">
                                      <p:cBhvr>
                                        <p:cTn id="31" dur="500" fill="hold"/>
                                        <p:tgtEl>
                                          <p:spTgt spid="19"/>
                                        </p:tgtEl>
                                        <p:attrNameLst>
                                          <p:attrName>ppt_y</p:attrName>
                                        </p:attrNameLst>
                                      </p:cBhvr>
                                      <p:tavLst>
                                        <p:tav tm="0">
                                          <p:val>
                                            <p:fltVal val="0.5"/>
                                          </p:val>
                                        </p:tav>
                                        <p:tav tm="100000">
                                          <p:val>
                                            <p:strVal val="#ppt_y"/>
                                          </p:val>
                                        </p:tav>
                                      </p:tavLst>
                                    </p:anim>
                                  </p:childTnLst>
                                </p:cTn>
                              </p:par>
                              <p:par>
                                <p:cTn id="32" presetID="42" presetClass="entr" presetSubtype="0" fill="hold" grpId="0" nodeType="withEffect">
                                  <p:stCondLst>
                                    <p:cond delay="25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anim calcmode="lin" valueType="num">
                                      <p:cBhvr>
                                        <p:cTn id="35" dur="500" fill="hold"/>
                                        <p:tgtEl>
                                          <p:spTgt spid="20"/>
                                        </p:tgtEl>
                                        <p:attrNameLst>
                                          <p:attrName>ppt_x</p:attrName>
                                        </p:attrNameLst>
                                      </p:cBhvr>
                                      <p:tavLst>
                                        <p:tav tm="0">
                                          <p:val>
                                            <p:strVal val="#ppt_x"/>
                                          </p:val>
                                        </p:tav>
                                        <p:tav tm="100000">
                                          <p:val>
                                            <p:strVal val="#ppt_x"/>
                                          </p:val>
                                        </p:tav>
                                      </p:tavLst>
                                    </p:anim>
                                    <p:anim calcmode="lin" valueType="num">
                                      <p:cBhvr>
                                        <p:cTn id="36" dur="5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35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anim calcmode="lin" valueType="num">
                                      <p:cBhvr>
                                        <p:cTn id="40" dur="500" fill="hold"/>
                                        <p:tgtEl>
                                          <p:spTgt spid="41"/>
                                        </p:tgtEl>
                                        <p:attrNameLst>
                                          <p:attrName>ppt_x</p:attrName>
                                        </p:attrNameLst>
                                      </p:cBhvr>
                                      <p:tavLst>
                                        <p:tav tm="0">
                                          <p:val>
                                            <p:strVal val="#ppt_x"/>
                                          </p:val>
                                        </p:tav>
                                        <p:tav tm="100000">
                                          <p:val>
                                            <p:strVal val="#ppt_x"/>
                                          </p:val>
                                        </p:tav>
                                      </p:tavLst>
                                    </p:anim>
                                    <p:anim calcmode="lin" valueType="num">
                                      <p:cBhvr>
                                        <p:cTn id="41" dur="500" fill="hold"/>
                                        <p:tgtEl>
                                          <p:spTgt spid="4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4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anim calcmode="lin" valueType="num">
                                      <p:cBhvr>
                                        <p:cTn id="45" dur="500" fill="hold"/>
                                        <p:tgtEl>
                                          <p:spTgt spid="25"/>
                                        </p:tgtEl>
                                        <p:attrNameLst>
                                          <p:attrName>ppt_x</p:attrName>
                                        </p:attrNameLst>
                                      </p:cBhvr>
                                      <p:tavLst>
                                        <p:tav tm="0">
                                          <p:val>
                                            <p:strVal val="#ppt_x"/>
                                          </p:val>
                                        </p:tav>
                                        <p:tav tm="100000">
                                          <p:val>
                                            <p:strVal val="#ppt_x"/>
                                          </p:val>
                                        </p:tav>
                                      </p:tavLst>
                                    </p:anim>
                                    <p:anim calcmode="lin" valueType="num">
                                      <p:cBhvr>
                                        <p:cTn id="46" dur="5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55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anim calcmode="lin" valueType="num">
                                      <p:cBhvr>
                                        <p:cTn id="50" dur="500" fill="hold"/>
                                        <p:tgtEl>
                                          <p:spTgt spid="31"/>
                                        </p:tgtEl>
                                        <p:attrNameLst>
                                          <p:attrName>ppt_x</p:attrName>
                                        </p:attrNameLst>
                                      </p:cBhvr>
                                      <p:tavLst>
                                        <p:tav tm="0">
                                          <p:val>
                                            <p:strVal val="#ppt_x"/>
                                          </p:val>
                                        </p:tav>
                                        <p:tav tm="100000">
                                          <p:val>
                                            <p:strVal val="#ppt_x"/>
                                          </p:val>
                                        </p:tav>
                                      </p:tavLst>
                                    </p:anim>
                                    <p:anim calcmode="lin" valueType="num">
                                      <p:cBhvr>
                                        <p:cTn id="51"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1" grpId="0"/>
      <p:bldP spid="31"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构架设计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可视化界面框架</a:t>
            </a: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20</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stretch>
            <a:fillRect/>
          </a:stretch>
        </p:blipFill>
        <p:spPr>
          <a:xfrm>
            <a:off x="650059" y="2189856"/>
            <a:ext cx="7791487" cy="4158298"/>
          </a:xfrm>
          <a:prstGeom prst="rect">
            <a:avLst/>
          </a:prstGeom>
        </p:spPr>
      </p:pic>
    </p:spTree>
    <p:extLst>
      <p:ext uri="{BB962C8B-B14F-4D97-AF65-F5344CB8AC3E}">
        <p14:creationId xmlns:p14="http://schemas.microsoft.com/office/powerpoint/2010/main" val="4054888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具体实现</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21</a:t>
            </a:fld>
            <a:endParaRPr lang="en-US" dirty="0"/>
          </a:p>
        </p:txBody>
      </p:sp>
      <p:sp>
        <p:nvSpPr>
          <p:cNvPr id="6" name="文本框 5"/>
          <p:cNvSpPr txBox="1"/>
          <p:nvPr/>
        </p:nvSpPr>
        <p:spPr>
          <a:xfrm>
            <a:off x="107504" y="2492896"/>
            <a:ext cx="1152128" cy="646331"/>
          </a:xfrm>
          <a:prstGeom prst="rect">
            <a:avLst/>
          </a:prstGeom>
          <a:noFill/>
          <a:ln>
            <a:solidFill>
              <a:srgbClr val="FF0000"/>
            </a:solidFill>
          </a:ln>
        </p:spPr>
        <p:txBody>
          <a:bodyPr wrap="square" rtlCol="0">
            <a:spAutoFit/>
          </a:bodyPr>
          <a:lstStyle/>
          <a:p>
            <a:pPr algn="ctr"/>
            <a:r>
              <a:rPr lang="zh-CN" altLang="en-US" dirty="0" smtClean="0"/>
              <a:t>数据载入区域</a:t>
            </a:r>
            <a:endParaRPr lang="zh-CN" altLang="en-US" dirty="0"/>
          </a:p>
        </p:txBody>
      </p:sp>
      <p:sp>
        <p:nvSpPr>
          <p:cNvPr id="9" name="文本框 8"/>
          <p:cNvSpPr txBox="1"/>
          <p:nvPr/>
        </p:nvSpPr>
        <p:spPr>
          <a:xfrm>
            <a:off x="107504" y="3625695"/>
            <a:ext cx="1152128" cy="646331"/>
          </a:xfrm>
          <a:prstGeom prst="rect">
            <a:avLst/>
          </a:prstGeom>
          <a:noFill/>
          <a:ln>
            <a:solidFill>
              <a:srgbClr val="FF0000"/>
            </a:solidFill>
          </a:ln>
        </p:spPr>
        <p:txBody>
          <a:bodyPr wrap="square" rtlCol="0">
            <a:spAutoFit/>
          </a:bodyPr>
          <a:lstStyle/>
          <a:p>
            <a:pPr algn="ctr"/>
            <a:r>
              <a:rPr lang="zh-CN" altLang="en-US" dirty="0" smtClean="0"/>
              <a:t>数据训练区域</a:t>
            </a:r>
            <a:endParaRPr lang="zh-CN" altLang="en-US" dirty="0"/>
          </a:p>
        </p:txBody>
      </p:sp>
      <p:sp>
        <p:nvSpPr>
          <p:cNvPr id="12" name="文本框 11"/>
          <p:cNvSpPr txBox="1"/>
          <p:nvPr/>
        </p:nvSpPr>
        <p:spPr>
          <a:xfrm>
            <a:off x="107504" y="4758494"/>
            <a:ext cx="1152128" cy="646331"/>
          </a:xfrm>
          <a:prstGeom prst="rect">
            <a:avLst/>
          </a:prstGeom>
          <a:noFill/>
          <a:ln>
            <a:solidFill>
              <a:srgbClr val="FF0000"/>
            </a:solidFill>
          </a:ln>
        </p:spPr>
        <p:txBody>
          <a:bodyPr wrap="square" rtlCol="0">
            <a:spAutoFit/>
          </a:bodyPr>
          <a:lstStyle/>
          <a:p>
            <a:pPr algn="ctr"/>
            <a:r>
              <a:rPr lang="zh-CN" altLang="en-US" dirty="0" smtClean="0"/>
              <a:t>结果评估区域</a:t>
            </a:r>
            <a:endParaRPr lang="zh-CN" altLang="en-US" dirty="0"/>
          </a:p>
        </p:txBody>
      </p:sp>
      <p:sp>
        <p:nvSpPr>
          <p:cNvPr id="15" name="文本框 14"/>
          <p:cNvSpPr txBox="1"/>
          <p:nvPr/>
        </p:nvSpPr>
        <p:spPr>
          <a:xfrm>
            <a:off x="71675" y="5802974"/>
            <a:ext cx="1152128" cy="646331"/>
          </a:xfrm>
          <a:prstGeom prst="rect">
            <a:avLst/>
          </a:prstGeom>
          <a:noFill/>
          <a:ln>
            <a:solidFill>
              <a:srgbClr val="FF0000"/>
            </a:solidFill>
          </a:ln>
        </p:spPr>
        <p:txBody>
          <a:bodyPr wrap="square" rtlCol="0">
            <a:spAutoFit/>
          </a:bodyPr>
          <a:lstStyle/>
          <a:p>
            <a:pPr algn="ctr"/>
            <a:r>
              <a:rPr lang="zh-CN" altLang="en-US" dirty="0" smtClean="0"/>
              <a:t>结果评估区域</a:t>
            </a:r>
            <a:endParaRPr lang="zh-CN" altLang="en-US" dirty="0"/>
          </a:p>
        </p:txBody>
      </p:sp>
      <p:pic>
        <p:nvPicPr>
          <p:cNvPr id="19" name="图片 18"/>
          <p:cNvPicPr>
            <a:picLocks noChangeAspect="1"/>
          </p:cNvPicPr>
          <p:nvPr/>
        </p:nvPicPr>
        <p:blipFill>
          <a:blip r:embed="rId3"/>
          <a:stretch>
            <a:fillRect/>
          </a:stretch>
        </p:blipFill>
        <p:spPr>
          <a:xfrm>
            <a:off x="1569796" y="1735154"/>
            <a:ext cx="7128792" cy="4679483"/>
          </a:xfrm>
          <a:prstGeom prst="rect">
            <a:avLst/>
          </a:prstGeom>
        </p:spPr>
      </p:pic>
      <p:cxnSp>
        <p:nvCxnSpPr>
          <p:cNvPr id="8" name="直接箭头连接符 7"/>
          <p:cNvCxnSpPr/>
          <p:nvPr/>
        </p:nvCxnSpPr>
        <p:spPr>
          <a:xfrm>
            <a:off x="1271879" y="2779187"/>
            <a:ext cx="648072" cy="36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271879" y="3593880"/>
            <a:ext cx="2016224" cy="32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245705" y="3302529"/>
            <a:ext cx="6422639" cy="1779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1236050" y="5802974"/>
            <a:ext cx="683901" cy="3434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95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识别结果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10</a:t>
            </a:r>
            <a:r>
              <a:rPr lang="zh-CN" altLang="en-US"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台设备流量数据的识别结果如下：</a:t>
            </a:r>
            <a:endParaRPr lang="en-US" altLang="zh-CN"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22</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164765686"/>
              </p:ext>
            </p:extLst>
          </p:nvPr>
        </p:nvGraphicFramePr>
        <p:xfrm>
          <a:off x="755576" y="2204864"/>
          <a:ext cx="6984777" cy="3240356"/>
        </p:xfrm>
        <a:graphic>
          <a:graphicData uri="http://schemas.openxmlformats.org/drawingml/2006/table">
            <a:tbl>
              <a:tblPr firstRow="1" firstCol="1" bandRow="1">
                <a:tableStyleId>{5C22544A-7EE6-4342-B048-85BDC9FD1C3A}</a:tableStyleId>
              </a:tblPr>
              <a:tblGrid>
                <a:gridCol w="1074177"/>
                <a:gridCol w="1609687"/>
                <a:gridCol w="1609687"/>
                <a:gridCol w="1491852"/>
                <a:gridCol w="1199374"/>
              </a:tblGrid>
              <a:tr h="322500">
                <a:tc gridSpan="2">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帧间隔时间</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帧大小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传输速率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dirty="0">
                          <a:solidFill>
                            <a:schemeClr val="dk1"/>
                          </a:solidFill>
                          <a:effectLst/>
                          <a:latin typeface="Times New Roman" panose="02020603050405020304" pitchFamily="18" charset="0"/>
                          <a:ea typeface="+mn-ea"/>
                          <a:cs typeface="Times New Roman" panose="02020603050405020304" pitchFamily="18" charset="0"/>
                        </a:rPr>
                        <a:t>随机森林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0.9489</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0.99502</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0.97431</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0.7457</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0.97735</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0.87304</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支持向量机</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0.9607</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0.95352</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0.96264</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0.8053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0.69467</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0.80252</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K</a:t>
                      </a:r>
                      <a:r>
                        <a:rPr lang="zh-CN" sz="1400" kern="1200">
                          <a:solidFill>
                            <a:schemeClr val="dk1"/>
                          </a:solidFill>
                          <a:effectLst/>
                          <a:latin typeface="Times New Roman" panose="02020603050405020304" pitchFamily="18" charset="0"/>
                          <a:ea typeface="+mn-ea"/>
                          <a:cs typeface="Times New Roman" panose="02020603050405020304" pitchFamily="18" charset="0"/>
                        </a:rPr>
                        <a:t>最近邻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0.9361</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0.98838</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0.95875</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2500">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0.6901</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0.89428</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0.77867</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朴素贝叶斯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0.9324</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0.94605</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0.93463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0.651</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0.67284</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0.66063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人工神经网络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0.9589</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0.98672</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0.95953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0.7945</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0.9336</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0.79766</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23065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基于独立特征的设备识别结果</a:t>
            </a: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23</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支持向量机分类性能最好；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en-US" altLang="zh-CN" sz="2400" dirty="0" smtClean="0">
                <a:solidFill>
                  <a:srgbClr val="FF0000"/>
                </a:solidFill>
                <a:latin typeface="Times New Roman" panose="02020603050405020304" pitchFamily="18" charset="0"/>
                <a:cs typeface="Times New Roman" panose="02020603050405020304" pitchFamily="18" charset="0"/>
              </a:rPr>
              <a:t>K</a:t>
            </a:r>
            <a:r>
              <a:rPr lang="zh-CN" altLang="en-US" sz="2400" dirty="0" smtClean="0">
                <a:solidFill>
                  <a:srgbClr val="FF0000"/>
                </a:solidFill>
              </a:rPr>
              <a:t>最近邻和朴素贝叶斯性能较弱；</a:t>
            </a:r>
            <a:endParaRPr lang="zh-CN" altLang="en-US" sz="2400" dirty="0">
              <a:solidFill>
                <a:srgbClr val="FF0000"/>
              </a:solidFill>
            </a:endParaRPr>
          </a:p>
        </p:txBody>
      </p:sp>
    </p:spTree>
    <p:extLst>
      <p:ext uri="{BB962C8B-B14F-4D97-AF65-F5344CB8AC3E}">
        <p14:creationId xmlns:p14="http://schemas.microsoft.com/office/powerpoint/2010/main" val="2902153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基于独立特征的设备识别结果</a:t>
            </a: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24</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随机森林分类性能最好；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en-US" altLang="zh-CN" sz="2400" dirty="0" smtClean="0">
                <a:solidFill>
                  <a:srgbClr val="FF0000"/>
                </a:solidFill>
                <a:latin typeface="Tiger Expert" panose="02070300020205020404" pitchFamily="18" charset="0"/>
              </a:rPr>
              <a:t>SVM</a:t>
            </a:r>
            <a:r>
              <a:rPr lang="zh-CN" altLang="en-US" sz="2400" dirty="0" smtClean="0">
                <a:solidFill>
                  <a:srgbClr val="FF0000"/>
                </a:solidFill>
              </a:rPr>
              <a:t>和朴素贝叶斯性能较弱；</a:t>
            </a:r>
            <a:endParaRPr lang="zh-CN" altLang="en-US" sz="2400" dirty="0">
              <a:solidFill>
                <a:srgbClr val="FF0000"/>
              </a:solidFill>
            </a:endParaRPr>
          </a:p>
        </p:txBody>
      </p:sp>
    </p:spTree>
    <p:extLst>
      <p:ext uri="{BB962C8B-B14F-4D97-AF65-F5344CB8AC3E}">
        <p14:creationId xmlns:p14="http://schemas.microsoft.com/office/powerpoint/2010/main" val="264225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基于独立特征的设备识别结果</a:t>
            </a: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25</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随机森林分类性能最好；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K</a:t>
            </a:r>
            <a:r>
              <a:rPr lang="zh-CN" altLang="en-US" sz="2400" dirty="0">
                <a:solidFill>
                  <a:srgbClr val="FF0000"/>
                </a:solidFill>
              </a:rPr>
              <a:t>最近邻</a:t>
            </a:r>
            <a:r>
              <a:rPr lang="zh-CN" altLang="en-US" sz="2400" dirty="0" smtClean="0">
                <a:solidFill>
                  <a:srgbClr val="FF0000"/>
                </a:solidFill>
              </a:rPr>
              <a:t>和朴素贝叶斯性能较弱；</a:t>
            </a:r>
            <a:endParaRPr lang="zh-CN" altLang="en-US" sz="2400" dirty="0">
              <a:solidFill>
                <a:srgbClr val="FF0000"/>
              </a:solidFill>
            </a:endParaRPr>
          </a:p>
        </p:txBody>
      </p:sp>
    </p:spTree>
    <p:extLst>
      <p:ext uri="{BB962C8B-B14F-4D97-AF65-F5344CB8AC3E}">
        <p14:creationId xmlns:p14="http://schemas.microsoft.com/office/powerpoint/2010/main" val="1484587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基于特征融合的设备识别结果</a:t>
            </a: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26</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随机森林和</a:t>
            </a:r>
            <a:r>
              <a:rPr lang="en-US" altLang="zh-CN" sz="2400" dirty="0" smtClean="0">
                <a:solidFill>
                  <a:srgbClr val="FF0000"/>
                </a:solidFill>
                <a:latin typeface="Times New Roman" panose="02020603050405020304" pitchFamily="18" charset="0"/>
                <a:cs typeface="Times New Roman" panose="02020603050405020304" pitchFamily="18" charset="0"/>
              </a:rPr>
              <a:t>SVM</a:t>
            </a:r>
            <a:r>
              <a:rPr lang="zh-CN" altLang="en-US" sz="2400" dirty="0" smtClean="0">
                <a:solidFill>
                  <a:srgbClr val="FF0000"/>
                </a:solidFill>
              </a:rPr>
              <a:t>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zh-CN" altLang="en-US" sz="2400" dirty="0" smtClean="0">
                <a:solidFill>
                  <a:srgbClr val="FF0000"/>
                </a:solidFill>
                <a:latin typeface="Times New Roman" panose="02020603050405020304" pitchFamily="18" charset="0"/>
                <a:cs typeface="Times New Roman" panose="02020603050405020304" pitchFamily="18" charset="0"/>
              </a:rPr>
              <a:t>五种分类器性能都有提高</a:t>
            </a:r>
            <a:endParaRPr lang="zh-CN" altLang="en-US" sz="2400" dirty="0">
              <a:solidFill>
                <a:srgbClr val="FF0000"/>
              </a:solidFill>
            </a:endParaRPr>
          </a:p>
        </p:txBody>
      </p:sp>
      <p:pic>
        <p:nvPicPr>
          <p:cNvPr id="8" name="图片 7"/>
          <p:cNvPicPr>
            <a:picLocks noChangeAspect="1"/>
          </p:cNvPicPr>
          <p:nvPr/>
        </p:nvPicPr>
        <p:blipFill>
          <a:blip r:embed="rId2"/>
          <a:stretch>
            <a:fillRect/>
          </a:stretch>
        </p:blipFill>
        <p:spPr>
          <a:xfrm>
            <a:off x="214732" y="2617726"/>
            <a:ext cx="6001568" cy="3029607"/>
          </a:xfrm>
          <a:prstGeom prst="rect">
            <a:avLst/>
          </a:prstGeom>
        </p:spPr>
      </p:pic>
    </p:spTree>
    <p:extLst>
      <p:ext uri="{BB962C8B-B14F-4D97-AF65-F5344CB8AC3E}">
        <p14:creationId xmlns:p14="http://schemas.microsoft.com/office/powerpoint/2010/main" val="1933779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solidFill>
                  <a:srgbClr val="4F81BD"/>
                </a:solidFill>
                <a:latin typeface="黑体" panose="02010609060101010101" pitchFamily="49" charset="-122"/>
                <a:ea typeface="黑体" panose="02010609060101010101" pitchFamily="49" charset="-122"/>
              </a:rPr>
              <a:t>设备数目变化</a:t>
            </a:r>
            <a:r>
              <a:rPr lang="zh-CN" altLang="en-US" sz="2400" dirty="0" smtClean="0"/>
              <a:t>对识别性能的影响</a:t>
            </a: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27</a:t>
            </a:fld>
            <a:endParaRPr lang="en-US" dirty="0"/>
          </a:p>
        </p:txBody>
      </p:sp>
    </p:spTree>
    <p:extLst>
      <p:ext uri="{BB962C8B-B14F-4D97-AF65-F5344CB8AC3E}">
        <p14:creationId xmlns:p14="http://schemas.microsoft.com/office/powerpoint/2010/main" val="3102105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28</a:t>
            </a:fld>
            <a:endParaRPr lang="en-US" dirty="0"/>
          </a:p>
        </p:txBody>
      </p:sp>
    </p:spTree>
    <p:extLst>
      <p:ext uri="{BB962C8B-B14F-4D97-AF65-F5344CB8AC3E}">
        <p14:creationId xmlns:p14="http://schemas.microsoft.com/office/powerpoint/2010/main" val="341508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29</a:t>
            </a:fld>
            <a:endParaRPr lang="en-US" dirty="0"/>
          </a:p>
        </p:txBody>
      </p:sp>
    </p:spTree>
    <p:extLst>
      <p:ext uri="{BB962C8B-B14F-4D97-AF65-F5344CB8AC3E}">
        <p14:creationId xmlns:p14="http://schemas.microsoft.com/office/powerpoint/2010/main" val="4011687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1" name="矩形 40"/>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a:t>
            </a: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方案</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31" name="矩形 30"/>
          <p:cNvSpPr/>
          <p:nvPr/>
        </p:nvSpPr>
        <p:spPr>
          <a:xfrm>
            <a:off x="6685422"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5" name="矩形 24"/>
          <p:cNvSpPr/>
          <p:nvPr/>
        </p:nvSpPr>
        <p:spPr>
          <a:xfrm>
            <a:off x="4546264"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验证系统</a:t>
            </a:r>
            <a:endParaRPr lang="en-US" altLang="zh-CN"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 name="矩形 2"/>
          <p:cNvSpPr/>
          <p:nvPr/>
        </p:nvSpPr>
        <p:spPr>
          <a:xfrm>
            <a:off x="8741297" y="6111180"/>
            <a:ext cx="356188" cy="46166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9905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solidFill>
                  <a:srgbClr val="4F81BD"/>
                </a:solidFill>
                <a:latin typeface="黑体" panose="02010609060101010101" pitchFamily="49" charset="-122"/>
                <a:ea typeface="黑体" panose="02010609060101010101" pitchFamily="49" charset="-122"/>
              </a:rPr>
              <a:t>特征阈值选择</a:t>
            </a:r>
            <a:r>
              <a:rPr lang="zh-CN" altLang="en-US" sz="2400" dirty="0" smtClean="0">
                <a:latin typeface="黑体" panose="02010609060101010101" pitchFamily="49" charset="-122"/>
                <a:ea typeface="黑体" panose="02010609060101010101" pitchFamily="49" charset="-122"/>
              </a:rPr>
              <a:t>对识别性能的影响</a:t>
            </a: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30</a:t>
            </a:fld>
            <a:endParaRPr lang="en-US" dirty="0"/>
          </a:p>
        </p:txBody>
      </p:sp>
    </p:spTree>
    <p:extLst>
      <p:ext uri="{BB962C8B-B14F-4D97-AF65-F5344CB8AC3E}">
        <p14:creationId xmlns:p14="http://schemas.microsoft.com/office/powerpoint/2010/main" val="1880275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a:grpSpLocks noChangeAspect="1"/>
          </p:cNvGrpSpPr>
          <p:nvPr/>
        </p:nvGrpSpPr>
        <p:grpSpPr>
          <a:xfrm>
            <a:off x="423676" y="1892754"/>
            <a:ext cx="1944000" cy="1944000"/>
            <a:chOff x="456294" y="1959430"/>
            <a:chExt cx="2148114" cy="2148114"/>
          </a:xfrm>
        </p:grpSpPr>
        <p:sp>
          <p:nvSpPr>
            <p:cNvPr id="38" name="椭圆 37"/>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8" name="矩形 4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识别方案</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9" name="组合 48"/>
          <p:cNvGrpSpPr>
            <a:grpSpLocks noChangeAspect="1"/>
          </p:cNvGrpSpPr>
          <p:nvPr/>
        </p:nvGrpSpPr>
        <p:grpSpPr>
          <a:xfrm>
            <a:off x="2541226" y="1892754"/>
            <a:ext cx="1944000" cy="1944000"/>
            <a:chOff x="2492224" y="1959430"/>
            <a:chExt cx="2148114" cy="2148114"/>
          </a:xfrm>
        </p:grpSpPr>
        <p:sp>
          <p:nvSpPr>
            <p:cNvPr id="50" name="椭圆 4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40" name="矩形 39"/>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验证系统</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a:grpSpLocks noChangeAspect="1"/>
          </p:cNvGrpSpPr>
          <p:nvPr/>
        </p:nvGrpSpPr>
        <p:grpSpPr>
          <a:xfrm>
            <a:off x="4658776" y="1892754"/>
            <a:ext cx="1944000" cy="1944000"/>
            <a:chOff x="4528154" y="1959430"/>
            <a:chExt cx="2148114" cy="2148114"/>
          </a:xfrm>
        </p:grpSpPr>
        <p:sp>
          <p:nvSpPr>
            <p:cNvPr id="42" name="椭圆 41"/>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3" name="Group 4"/>
            <p:cNvGrpSpPr>
              <a:grpSpLocks noChangeAspect="1"/>
            </p:cNvGrpSpPr>
            <p:nvPr/>
          </p:nvGrpSpPr>
          <p:grpSpPr bwMode="auto">
            <a:xfrm>
              <a:off x="5033378" y="2342981"/>
              <a:ext cx="1137666" cy="1381012"/>
              <a:chOff x="2694" y="1931"/>
              <a:chExt cx="374" cy="454"/>
            </a:xfrm>
            <a:solidFill>
              <a:schemeClr val="bg1"/>
            </a:solidFill>
          </p:grpSpPr>
          <p:sp>
            <p:nvSpPr>
              <p:cNvPr id="44"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67" name="矩形 66"/>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p>
        </p:txBody>
      </p:sp>
      <p:grpSp>
        <p:nvGrpSpPr>
          <p:cNvPr id="68" name="组合 67"/>
          <p:cNvGrpSpPr>
            <a:grpSpLocks noChangeAspect="1"/>
          </p:cNvGrpSpPr>
          <p:nvPr/>
        </p:nvGrpSpPr>
        <p:grpSpPr>
          <a:xfrm>
            <a:off x="6776325" y="1892754"/>
            <a:ext cx="1944000" cy="1944000"/>
            <a:chOff x="6564085" y="1959430"/>
            <a:chExt cx="2148114" cy="2148114"/>
          </a:xfrm>
        </p:grpSpPr>
        <p:sp>
          <p:nvSpPr>
            <p:cNvPr id="69" name="椭圆 68"/>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69"/>
            <p:cNvGrpSpPr/>
            <p:nvPr/>
          </p:nvGrpSpPr>
          <p:grpSpPr>
            <a:xfrm>
              <a:off x="7033174" y="2413982"/>
              <a:ext cx="1209936" cy="1239010"/>
              <a:chOff x="3598200" y="1732459"/>
              <a:chExt cx="1947600" cy="1994400"/>
            </a:xfrm>
          </p:grpSpPr>
          <p:sp>
            <p:nvSpPr>
              <p:cNvPr id="71"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47092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55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ppt_x</p:attrName>
                                        </p:attrNameLst>
                                      </p:cBhvr>
                                      <p:tavLst>
                                        <p:tav tm="0">
                                          <p:val>
                                            <p:fltVal val="0.5"/>
                                          </p:val>
                                        </p:tav>
                                        <p:tav tm="100000">
                                          <p:val>
                                            <p:strVal val="#ppt_x"/>
                                          </p:val>
                                        </p:tav>
                                      </p:tavLst>
                                    </p:anim>
                                    <p:anim calcmode="lin" valueType="num">
                                      <p:cBhvr>
                                        <p:cTn id="10" dur="500" fill="hold"/>
                                        <p:tgtEl>
                                          <p:spTgt spid="68"/>
                                        </p:tgtEl>
                                        <p:attrNameLst>
                                          <p:attrName>ppt_y</p:attrName>
                                        </p:attrNameLst>
                                      </p:cBhvr>
                                      <p:tavLst>
                                        <p:tav tm="0">
                                          <p:val>
                                            <p:fltVal val="0.5"/>
                                          </p:val>
                                        </p:tav>
                                        <p:tav tm="100000">
                                          <p:val>
                                            <p:strVal val="#ppt_y"/>
                                          </p:val>
                                        </p:tav>
                                      </p:tavLst>
                                    </p:anim>
                                  </p:childTnLst>
                                </p:cTn>
                              </p:par>
                              <p:par>
                                <p:cTn id="11" presetID="42" presetClass="entr" presetSubtype="0" fill="hold" grpId="0" nodeType="withEffect">
                                  <p:stCondLst>
                                    <p:cond delay="55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anim calcmode="lin" valueType="num">
                                      <p:cBhvr>
                                        <p:cTn id="14" dur="500" fill="hold"/>
                                        <p:tgtEl>
                                          <p:spTgt spid="67"/>
                                        </p:tgtEl>
                                        <p:attrNameLst>
                                          <p:attrName>ppt_x</p:attrName>
                                        </p:attrNameLst>
                                      </p:cBhvr>
                                      <p:tavLst>
                                        <p:tav tm="0">
                                          <p:val>
                                            <p:strVal val="#ppt_x"/>
                                          </p:val>
                                        </p:tav>
                                        <p:tav tm="100000">
                                          <p:val>
                                            <p:strVal val="#ppt_x"/>
                                          </p:val>
                                        </p:tav>
                                      </p:tavLst>
                                    </p:anim>
                                    <p:anim calcmode="lin" valueType="num">
                                      <p:cBhvr>
                                        <p:cTn id="1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总结与期望</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工作总结</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创建了无线设备指纹识别数据集，包含</a:t>
            </a:r>
            <a:r>
              <a:rPr lang="en-US" altLang="zh-CN" sz="1600" dirty="0" smtClean="0">
                <a:latin typeface="微软雅黑" panose="020B0503020204020204" pitchFamily="34" charset="-122"/>
                <a:ea typeface="微软雅黑" panose="020B0503020204020204" pitchFamily="34" charset="-122"/>
              </a:rPr>
              <a:t>23</a:t>
            </a:r>
            <a:r>
              <a:rPr lang="zh-CN" altLang="en-US" sz="1600" dirty="0" smtClean="0">
                <a:latin typeface="微软雅黑" panose="020B0503020204020204" pitchFamily="34" charset="-122"/>
                <a:ea typeface="微软雅黑" panose="020B0503020204020204" pitchFamily="34" charset="-122"/>
              </a:rPr>
              <a:t>台设备流量数据；</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提取了三种特征参数；</a:t>
            </a:r>
            <a:endParaRPr lang="en-US" altLang="zh-CN" sz="16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提出两种特征指纹生成方法；</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使用了四种机器学习分类器</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可</a:t>
            </a:r>
            <a:r>
              <a:rPr lang="zh-CN" altLang="en-US" sz="1600" dirty="0">
                <a:latin typeface="微软雅黑" panose="020B0503020204020204" pitchFamily="34" charset="-122"/>
                <a:ea typeface="微软雅黑" panose="020B0503020204020204" pitchFamily="34" charset="-122"/>
              </a:rPr>
              <a:t>达到</a:t>
            </a:r>
            <a:r>
              <a:rPr lang="en-US" altLang="zh-CN" sz="1600" dirty="0">
                <a:latin typeface="微软雅黑" panose="020B0503020204020204" pitchFamily="34" charset="-122"/>
                <a:ea typeface="微软雅黑" panose="020B0503020204020204" pitchFamily="34" charset="-122"/>
              </a:rPr>
              <a:t>95%</a:t>
            </a:r>
            <a:r>
              <a:rPr lang="zh-CN" altLang="en-US" sz="1600" dirty="0">
                <a:latin typeface="微软雅黑" panose="020B0503020204020204" pitchFamily="34" charset="-122"/>
                <a:ea typeface="微软雅黑" panose="020B0503020204020204" pitchFamily="34" charset="-122"/>
              </a:rPr>
              <a:t>的正确率和</a:t>
            </a:r>
            <a:r>
              <a:rPr lang="en-US" altLang="zh-CN" sz="1600" dirty="0">
                <a:latin typeface="微软雅黑" panose="020B0503020204020204" pitchFamily="34" charset="-122"/>
                <a:ea typeface="微软雅黑" panose="020B0503020204020204" pitchFamily="34" charset="-122"/>
              </a:rPr>
              <a:t>80%</a:t>
            </a:r>
            <a:r>
              <a:rPr lang="zh-CN" altLang="en-US" sz="1600" dirty="0">
                <a:latin typeface="微软雅黑" panose="020B0503020204020204" pitchFamily="34" charset="-122"/>
                <a:ea typeface="微软雅黑" panose="020B0503020204020204" pitchFamily="34" charset="-122"/>
              </a:rPr>
              <a:t>的召回率</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设计与实现无线网络设备识别</a:t>
            </a:r>
            <a:r>
              <a:rPr lang="zh-CN" altLang="en-US" sz="1600" dirty="0">
                <a:latin typeface="微软雅黑" panose="020B0503020204020204" pitchFamily="34" charset="-122"/>
                <a:ea typeface="微软雅黑" panose="020B0503020204020204" pitchFamily="34" charset="-122"/>
              </a:rPr>
              <a:t>原型</a:t>
            </a:r>
            <a:r>
              <a:rPr lang="zh-CN" altLang="en-US" sz="1600" dirty="0" smtClean="0">
                <a:latin typeface="微软雅黑" panose="020B0503020204020204" pitchFamily="34" charset="-122"/>
                <a:ea typeface="微软雅黑" panose="020B0503020204020204" pitchFamily="34" charset="-122"/>
              </a:rPr>
              <a:t>系统；</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未来展望</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32</a:t>
            </a:fld>
            <a:endParaRPr lang="en-US" dirty="0"/>
          </a:p>
        </p:txBody>
      </p:sp>
    </p:spTree>
    <p:extLst>
      <p:ext uri="{BB962C8B-B14F-4D97-AF65-F5344CB8AC3E}">
        <p14:creationId xmlns:p14="http://schemas.microsoft.com/office/powerpoint/2010/main" val="868627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研究成果</a:t>
            </a:r>
            <a:endParaRPr lang="zh-CN" altLang="en-US" dirty="0"/>
          </a:p>
        </p:txBody>
      </p:sp>
      <p:sp>
        <p:nvSpPr>
          <p:cNvPr id="3" name="内容占位符 2"/>
          <p:cNvSpPr>
            <a:spLocks noGrp="1"/>
          </p:cNvSpPr>
          <p:nvPr>
            <p:ph idx="1"/>
          </p:nvPr>
        </p:nvSpPr>
        <p:spPr>
          <a:xfrm>
            <a:off x="468313" y="1628800"/>
            <a:ext cx="8229600" cy="4392488"/>
          </a:xfrm>
        </p:spPr>
        <p:txBody>
          <a:bodyPr/>
          <a:lstStyle/>
          <a:p>
            <a:pP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期刊论文：</a:t>
            </a:r>
          </a:p>
          <a:p>
            <a:pPr lvl="0">
              <a:buFont typeface="+mj-lt"/>
              <a:buAutoNum type="arabicPeriod"/>
            </a:pPr>
            <a:r>
              <a:rPr lang="en-US" altLang="zh-CN" sz="1600" dirty="0"/>
              <a:t>Shen C, </a:t>
            </a:r>
            <a:r>
              <a:rPr lang="en-US" altLang="zh-CN" sz="1600" dirty="0">
                <a:solidFill>
                  <a:srgbClr val="FF0000"/>
                </a:solidFill>
              </a:rPr>
              <a:t>Yu T</a:t>
            </a:r>
            <a:r>
              <a:rPr lang="en-US" altLang="zh-CN" sz="1600" dirty="0"/>
              <a:t>, Xu H, et al. User practice in password security: an empirical study of real-life passwords in the wild[J]. Computers &amp; Security, 2016, 61:130-141.</a:t>
            </a:r>
            <a:endParaRPr lang="zh-CN" altLang="zh-CN" sz="1600" dirty="0"/>
          </a:p>
          <a:p>
            <a:pPr lvl="0">
              <a:buFont typeface="+mj-lt"/>
              <a:buAutoNum type="arabicPeriod"/>
            </a:pPr>
            <a:r>
              <a:rPr lang="en-US" altLang="zh-CN" sz="1600" dirty="0"/>
              <a:t>Shen C, </a:t>
            </a:r>
            <a:r>
              <a:rPr lang="en-US" altLang="zh-CN" sz="1600" dirty="0" smtClean="0">
                <a:solidFill>
                  <a:srgbClr val="FF0000"/>
                </a:solidFill>
              </a:rPr>
              <a:t>Yu T</a:t>
            </a:r>
            <a:r>
              <a:rPr lang="en-US" altLang="zh-CN" sz="1600" dirty="0" smtClean="0"/>
              <a:t>, Yuan </a:t>
            </a:r>
            <a:r>
              <a:rPr lang="en-US" altLang="zh-CN" sz="1600" dirty="0"/>
              <a:t>S, et al. Performance Analysis of Motion-Sensor Behavior for User </a:t>
            </a:r>
            <a:r>
              <a:rPr lang="en-US" altLang="zh-CN" sz="1600" dirty="0" smtClean="0"/>
              <a:t>Authentication </a:t>
            </a:r>
            <a:r>
              <a:rPr lang="en-US" altLang="zh-CN" sz="1600" dirty="0"/>
              <a:t>on Smartphones[J]. Sensors, 2016, 16(3):345.	</a:t>
            </a:r>
          </a:p>
          <a:p>
            <a:pPr lvl="0">
              <a:buFont typeface="+mj-lt"/>
              <a:buAutoNum type="arabicPeriod"/>
            </a:pPr>
            <a:endParaRPr lang="zh-CN" altLang="zh-CN" sz="2400" dirty="0"/>
          </a:p>
          <a:p>
            <a:pP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会议论文：</a:t>
            </a:r>
          </a:p>
          <a:p>
            <a:pPr lvl="0">
              <a:buFont typeface="+mj-lt"/>
              <a:buAutoNum type="arabicPeriod"/>
            </a:pPr>
            <a:r>
              <a:rPr lang="en-US" altLang="zh-CN" sz="1600" dirty="0"/>
              <a:t>Shen C, Li Y, </a:t>
            </a:r>
            <a:r>
              <a:rPr lang="en-US" altLang="zh-CN" sz="1600" dirty="0">
                <a:solidFill>
                  <a:srgbClr val="FF0000"/>
                </a:solidFill>
              </a:rPr>
              <a:t>Yu T</a:t>
            </a:r>
            <a:r>
              <a:rPr lang="en-US" altLang="zh-CN" sz="1600" dirty="0"/>
              <a:t>, et al. Motion-Senor Behavior Analysis for Continuous Authentication on Smartphones[J]. Proceedings of the World Congress on Intelligent Control &amp; Automation.</a:t>
            </a:r>
            <a:endParaRPr lang="zh-CN" altLang="zh-CN" sz="1600" dirty="0"/>
          </a:p>
          <a:p>
            <a:pPr lvl="0">
              <a:buFont typeface="+mj-lt"/>
              <a:buAutoNum type="arabicPeriod"/>
            </a:pPr>
            <a:r>
              <a:rPr lang="en-US" altLang="zh-CN" sz="1600" dirty="0"/>
              <a:t>Shen C, Zhang Y, </a:t>
            </a:r>
            <a:r>
              <a:rPr lang="en-US" altLang="zh-CN" sz="1600" dirty="0">
                <a:solidFill>
                  <a:srgbClr val="FF0000"/>
                </a:solidFill>
              </a:rPr>
              <a:t>Yu T</a:t>
            </a:r>
            <a:r>
              <a:rPr lang="en-US" altLang="zh-CN" sz="1600" dirty="0" smtClean="0"/>
              <a:t>, </a:t>
            </a:r>
            <a:r>
              <a:rPr lang="en-US" altLang="zh-CN" sz="1600" dirty="0"/>
              <a:t>et al. Touch-interaction behavior for continuous user authentication on smartphones[C]// International Conference on Biometrics. IEEE, 2015:157-162.</a:t>
            </a:r>
            <a:endParaRPr lang="zh-CN" altLang="zh-CN" sz="1600" dirty="0"/>
          </a:p>
          <a:p>
            <a:pPr lvl="0">
              <a:buFont typeface="+mj-lt"/>
              <a:buAutoNum type="arabicPeriod"/>
            </a:pPr>
            <a:r>
              <a:rPr lang="en-US" altLang="zh-CN" sz="1600" dirty="0"/>
              <a:t>Shen C, Pei S, </a:t>
            </a:r>
            <a:r>
              <a:rPr lang="en-US" altLang="zh-CN" sz="1600" dirty="0">
                <a:solidFill>
                  <a:srgbClr val="FF0000"/>
                </a:solidFill>
              </a:rPr>
              <a:t>Yu T</a:t>
            </a:r>
            <a:r>
              <a:rPr lang="en-US" altLang="zh-CN" sz="1600" dirty="0"/>
              <a:t>, et al. On motion sensors as source for user input inference in smartphones[C]// IEEE International Conference on Identity, Security and Behavior Analysis. IEEE, </a:t>
            </a:r>
            <a:r>
              <a:rPr lang="en-US" altLang="zh-CN" sz="1600" dirty="0" smtClean="0"/>
              <a:t>2015:1-6</a:t>
            </a:r>
            <a:r>
              <a:rPr lang="en-US" altLang="zh-CN" sz="2400" dirty="0" smtClean="0"/>
              <a:t>.</a:t>
            </a:r>
            <a:endParaRPr lang="zh-CN" altLang="zh-CN" sz="2400" dirty="0" smtClean="0"/>
          </a:p>
          <a:p>
            <a:pPr lvl="1">
              <a:buFont typeface="Wingdings" panose="05000000000000000000" pitchFamily="2" charset="2"/>
              <a:buChar char="ü"/>
            </a:pPr>
            <a:endParaRPr lang="zh-CN" altLang="zh-CN" sz="20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z="1200" b="0" smtClean="0">
                <a:solidFill>
                  <a:schemeClr val="accent1"/>
                </a:solidFill>
              </a:rPr>
              <a:pPr/>
              <a:t>33</a:t>
            </a:fld>
            <a:endParaRPr lang="en-US" sz="1200" b="0" dirty="0">
              <a:solidFill>
                <a:schemeClr val="accent1"/>
              </a:solidFill>
            </a:endParaRPr>
          </a:p>
        </p:txBody>
      </p:sp>
    </p:spTree>
    <p:extLst>
      <p:ext uri="{BB962C8B-B14F-4D97-AF65-F5344CB8AC3E}">
        <p14:creationId xmlns:p14="http://schemas.microsoft.com/office/powerpoint/2010/main" val="3752762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研究成果</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专利</a:t>
            </a:r>
            <a:endParaRPr lang="en-US" altLang="zh-CN" sz="2400" dirty="0" smtClean="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en-US" sz="2000" dirty="0">
                <a:latin typeface="黑体" panose="02010609060101010101" pitchFamily="49" charset="-122"/>
                <a:ea typeface="黑体" panose="02010609060101010101" pitchFamily="49" charset="-122"/>
              </a:rPr>
              <a:t>学生第一申请人，</a:t>
            </a:r>
            <a:r>
              <a:rPr lang="zh-CN" altLang="zh-CN" sz="2000" dirty="0">
                <a:latin typeface="黑体" panose="02010609060101010101" pitchFamily="49" charset="-122"/>
                <a:ea typeface="黑体" panose="02010609060101010101" pitchFamily="49" charset="-122"/>
              </a:rPr>
              <a:t>基于跨层指纹和物理指纹分析的被动式工控系统设备指纹识别方法</a:t>
            </a:r>
            <a:r>
              <a:rPr lang="zh-CN" altLang="en-US" sz="2000" dirty="0">
                <a:latin typeface="黑体" panose="02010609060101010101" pitchFamily="49" charset="-122"/>
                <a:ea typeface="黑体" panose="02010609060101010101" pitchFamily="49" charset="-122"/>
              </a:rPr>
              <a:t>（专利申请）；</a:t>
            </a:r>
            <a:endParaRPr lang="en-US" altLang="zh-CN" sz="2000" dirty="0" smtClean="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软件著作权</a:t>
            </a:r>
            <a:endParaRPr lang="en-US" altLang="zh-CN" sz="2400" dirty="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zh-CN" sz="2000" dirty="0">
                <a:latin typeface="黑体" panose="02010609060101010101" pitchFamily="49" charset="-122"/>
                <a:ea typeface="黑体" panose="02010609060101010101" pitchFamily="49" charset="-122"/>
              </a:rPr>
              <a:t>车煜林、</a:t>
            </a:r>
            <a:r>
              <a:rPr lang="zh-CN" altLang="zh-CN" sz="2000" dirty="0">
                <a:solidFill>
                  <a:srgbClr val="C00000"/>
                </a:solidFill>
                <a:latin typeface="黑体" panose="02010609060101010101" pitchFamily="49" charset="-122"/>
                <a:ea typeface="黑体" panose="02010609060101010101" pitchFamily="49" charset="-122"/>
              </a:rPr>
              <a:t>贾战培</a:t>
            </a:r>
            <a:r>
              <a:rPr lang="zh-CN" altLang="zh-CN" sz="2000" dirty="0">
                <a:latin typeface="黑体" panose="02010609060101010101" pitchFamily="49" charset="-122"/>
                <a:ea typeface="黑体" panose="02010609060101010101" pitchFamily="49" charset="-122"/>
              </a:rPr>
              <a:t>、师嘉悦、郭家琪、徐宏，季建廷</a:t>
            </a:r>
            <a:r>
              <a:rPr lang="zh-CN" altLang="zh-CN" sz="2000" b="1"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智能家庭能源管理系统（登记号</a:t>
            </a:r>
            <a:r>
              <a:rPr lang="en-US" altLang="zh-CN" sz="2000" dirty="0">
                <a:latin typeface="黑体" panose="02010609060101010101" pitchFamily="49" charset="-122"/>
                <a:ea typeface="黑体" panose="02010609060101010101" pitchFamily="49" charset="-122"/>
              </a:rPr>
              <a:t> 2016SR109718</a:t>
            </a:r>
            <a:r>
              <a:rPr lang="zh-CN" altLang="zh-CN" sz="2000" dirty="0">
                <a:latin typeface="黑体" panose="02010609060101010101" pitchFamily="49" charset="-122"/>
                <a:ea typeface="黑体" panose="02010609060101010101" pitchFamily="49" charset="-122"/>
              </a:rPr>
              <a:t>）</a:t>
            </a:r>
          </a:p>
          <a:p>
            <a:pPr marL="457200" lvl="1" indent="0">
              <a:buNone/>
            </a:pPr>
            <a:endParaRPr lang="en-US" altLang="zh-CN" sz="20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34</a:t>
            </a:fld>
            <a:endParaRPr lang="en-US" dirty="0"/>
          </a:p>
        </p:txBody>
      </p:sp>
    </p:spTree>
    <p:extLst>
      <p:ext uri="{BB962C8B-B14F-4D97-AF65-F5344CB8AC3E}">
        <p14:creationId xmlns:p14="http://schemas.microsoft.com/office/powerpoint/2010/main" val="933464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回答徐老师问题</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本文的数值测试结果均基于实验室搭建的无线局域网测试所得，本文所提方法是否可以应用到其他类型的网络，如公共移动网络等。在应用时，所提方法可能会面临的局限性？</a:t>
            </a:r>
            <a:endParaRPr lang="en-US" altLang="zh-CN" dirty="0" smtClean="0"/>
          </a:p>
          <a:p>
            <a:r>
              <a:rPr lang="en-US" altLang="zh-CN" dirty="0" smtClean="0"/>
              <a:t>2.</a:t>
            </a:r>
            <a:r>
              <a:rPr lang="zh-CN" altLang="en-US" dirty="0" smtClean="0"/>
              <a:t>本文所采用的降噪方法是否会对特征指纹生成以及四种分类方法的性能产生影响？</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35</a:t>
            </a:fld>
            <a:endParaRPr lang="en-US" dirty="0"/>
          </a:p>
        </p:txBody>
      </p:sp>
    </p:spTree>
    <p:extLst>
      <p:ext uri="{BB962C8B-B14F-4D97-AF65-F5344CB8AC3E}">
        <p14:creationId xmlns:p14="http://schemas.microsoft.com/office/powerpoint/2010/main" val="3644094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回答张老师提问</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所提出的两种设备指纹方法和之前已有的方法的本质区别是什么？是否有实验对比？</a:t>
            </a:r>
            <a:endParaRPr lang="en-US" altLang="zh-CN" dirty="0" smtClean="0"/>
          </a:p>
          <a:p>
            <a:r>
              <a:rPr lang="en-US" altLang="zh-CN" dirty="0" smtClean="0"/>
              <a:t>2.</a:t>
            </a:r>
            <a:r>
              <a:rPr lang="zh-CN" altLang="en-US" dirty="0" smtClean="0"/>
              <a:t>实验所用的具体分类算法是什么？例如使用了什么随机森林的实现？在何平台上进行实现（例如</a:t>
            </a:r>
            <a:r>
              <a:rPr lang="en-US" altLang="zh-CN" dirty="0" smtClean="0"/>
              <a:t>We</a:t>
            </a:r>
            <a:r>
              <a:rPr lang="en-US" altLang="zh-CN" dirty="0"/>
              <a:t>ka</a:t>
            </a:r>
            <a:r>
              <a:rPr lang="zh-CN" altLang="en-US" dirty="0" smtClean="0"/>
              <a:t>）？</a:t>
            </a:r>
            <a:endParaRPr lang="en-US" altLang="zh-CN" dirty="0" smtClean="0"/>
          </a:p>
          <a:p>
            <a:r>
              <a:rPr lang="en-US" altLang="zh-CN" dirty="0" smtClean="0"/>
              <a:t>3.</a:t>
            </a:r>
            <a:r>
              <a:rPr lang="zh-CN" altLang="en-US" dirty="0" smtClean="0"/>
              <a:t>设备指纹是否会受到网络状况例如拥塞、丢包等影响？</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36</a:t>
            </a:fld>
            <a:endParaRPr lang="en-US" dirty="0"/>
          </a:p>
        </p:txBody>
      </p:sp>
    </p:spTree>
    <p:extLst>
      <p:ext uri="{BB962C8B-B14F-4D97-AF65-F5344CB8AC3E}">
        <p14:creationId xmlns:p14="http://schemas.microsoft.com/office/powerpoint/2010/main" val="274429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b="1" dirty="0" smtClean="0">
                <a:solidFill>
                  <a:srgbClr val="4F81BD"/>
                </a:solidFill>
                <a:latin typeface="Times New Roman" pitchFamily="18" charset="0"/>
                <a:cs typeface="Times New Roman" pitchFamily="18" charset="0"/>
              </a:rPr>
              <a:t>Q &amp; A</a:t>
            </a:r>
            <a:endParaRPr lang="zh-CN" altLang="en-US" b="1" dirty="0" smtClean="0">
              <a:solidFill>
                <a:srgbClr val="4F81BD"/>
              </a:solidFill>
              <a:latin typeface="Times New Roman" pitchFamily="18" charset="0"/>
              <a:cs typeface="Times New Roman" pitchFamily="18" charset="0"/>
            </a:endParaRPr>
          </a:p>
        </p:txBody>
      </p:sp>
      <p:sp>
        <p:nvSpPr>
          <p:cNvPr id="15364" name="TextBox 3"/>
          <p:cNvSpPr txBox="1">
            <a:spLocks noChangeArrowheads="1"/>
          </p:cNvSpPr>
          <p:nvPr/>
        </p:nvSpPr>
        <p:spPr bwMode="auto">
          <a:xfrm>
            <a:off x="2495550" y="3429000"/>
            <a:ext cx="4392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b="1" smtClean="0">
                <a:solidFill>
                  <a:prstClr val="black"/>
                </a:solidFill>
                <a:latin typeface="Times New Roman" pitchFamily="18" charset="0"/>
                <a:cs typeface="Times New Roman" pitchFamily="18" charset="0"/>
              </a:rPr>
              <a:t>Thanks</a:t>
            </a:r>
            <a:endParaRPr lang="zh-CN" altLang="en-US" sz="3600" b="1" dirty="0" smtClean="0">
              <a:solidFill>
                <a:prstClr val="black"/>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研究背景</a:t>
            </a:r>
            <a:endParaRPr lang="zh-CN" altLang="en-US" dirty="0">
              <a:solidFill>
                <a:srgbClr val="4F81BD"/>
              </a:solidFill>
              <a:ea typeface="黑体" pitchFamily="49" charset="-122"/>
            </a:endParaRPr>
          </a:p>
        </p:txBody>
      </p:sp>
      <p:sp>
        <p:nvSpPr>
          <p:cNvPr id="3" name="内容占位符 2"/>
          <p:cNvSpPr>
            <a:spLocks noGrp="1"/>
          </p:cNvSpPr>
          <p:nvPr>
            <p:ph idx="1"/>
          </p:nvPr>
        </p:nvSpPr>
        <p:spPr>
          <a:xfrm>
            <a:off x="468313" y="1628800"/>
            <a:ext cx="7992119" cy="4525963"/>
          </a:xfrm>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什么是设备指纹？</a:t>
            </a:r>
            <a:endParaRPr lang="en-US" altLang="zh-CN" sz="2400" dirty="0" smtClean="0">
              <a:latin typeface="黑体" panose="02010609060101010101" pitchFamily="49" charset="-122"/>
              <a:ea typeface="黑体" panose="02010609060101010101" pitchFamily="49" charset="-122"/>
            </a:endParaRPr>
          </a:p>
          <a:p>
            <a:pPr marL="800100" lvl="3" indent="-342900">
              <a:buFont typeface="Wingdings" panose="05000000000000000000" pitchFamily="2" charset="2"/>
              <a:buChar char="ü"/>
            </a:pPr>
            <a:r>
              <a:rPr lang="en-US" altLang="zh-CN"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 </a:t>
            </a:r>
            <a:r>
              <a:rPr lang="en-US" altLang="zh-CN"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device fingerprint is information collected about a remote computing device for the purpose of identification —</a:t>
            </a:r>
            <a:r>
              <a:rPr lang="en-US" altLang="zh-CN"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WIKIPEDIA</a:t>
            </a:r>
          </a:p>
          <a:p>
            <a:pPr marL="800100" lvl="3" indent="-342900">
              <a:buFont typeface="Wingdings" panose="05000000000000000000" pitchFamily="2" charset="2"/>
              <a:buChar char="ü"/>
            </a:pP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与生物指纹类似的是，设备指纹应具有</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唯一标识</a:t>
            </a: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设备、</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独立于网络协议和应用类型</a:t>
            </a: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不随时间变化</a:t>
            </a: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不易篡改</a:t>
            </a: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的特点</a:t>
            </a:r>
            <a:endParaRPr lang="en-US" altLang="zh-CN"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为什么要设备指纹识别？</a:t>
            </a:r>
            <a:endParaRPr lang="en-US" altLang="zh-CN" sz="2400" dirty="0" smtClean="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en-US" sz="2000" dirty="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rPr>
              <a:t>网络访问控制</a:t>
            </a:r>
            <a:endParaRPr lang="en-US" altLang="zh-CN" sz="2000" dirty="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smtClean="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rPr>
              <a:t>设备真伪鉴别</a:t>
            </a:r>
            <a:endParaRPr lang="en-US" altLang="zh-CN" sz="2000" dirty="0" smtClean="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smtClean="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rPr>
              <a:t>网络</a:t>
            </a:r>
            <a:r>
              <a:rPr lang="zh-CN" altLang="en-US" sz="2000" dirty="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rPr>
              <a:t>犯罪追踪</a:t>
            </a:r>
            <a:endParaRPr lang="en-US" altLang="zh-CN" sz="2000" dirty="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4</a:t>
            </a:fld>
            <a:endParaRPr lang="zh-CN" altLang="en-US"/>
          </a:p>
        </p:txBody>
      </p:sp>
      <p:sp>
        <p:nvSpPr>
          <p:cNvPr id="6" name="矩形 5"/>
          <p:cNvSpPr/>
          <p:nvPr/>
        </p:nvSpPr>
        <p:spPr>
          <a:xfrm>
            <a:off x="7236296" y="6259810"/>
            <a:ext cx="356188" cy="46166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65127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研究背景</a:t>
            </a:r>
            <a:endParaRPr lang="zh-CN" altLang="en-US" dirty="0">
              <a:solidFill>
                <a:srgbClr val="4F81BD"/>
              </a:solidFill>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设备指纹</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IP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MAC</a:t>
            </a:r>
          </a:p>
          <a:p>
            <a:pPr lvl="1">
              <a:buFont typeface="Wingdings" panose="05000000000000000000" pitchFamily="2" charset="2"/>
              <a:buChar char="ü"/>
            </a:pP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IP</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地址和</a:t>
            </a: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MAC</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地址容易被攻击者篡改；</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IP</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地址或</a:t>
            </a: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MAC</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地址与设备并没有固有的联系；</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主动式与</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被动式</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指纹识别</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5</a:t>
            </a:fld>
            <a:endParaRPr lang="zh-CN" altLang="en-US" dirty="0"/>
          </a:p>
        </p:txBody>
      </p:sp>
      <p:pic>
        <p:nvPicPr>
          <p:cNvPr id="12" name="图片 11"/>
          <p:cNvPicPr>
            <a:picLocks noChangeAspect="1"/>
          </p:cNvPicPr>
          <p:nvPr/>
        </p:nvPicPr>
        <p:blipFill>
          <a:blip r:embed="rId3"/>
          <a:stretch>
            <a:fillRect/>
          </a:stretch>
        </p:blipFill>
        <p:spPr>
          <a:xfrm>
            <a:off x="1567359" y="3212976"/>
            <a:ext cx="6031507" cy="3466352"/>
          </a:xfrm>
          <a:prstGeom prst="rect">
            <a:avLst/>
          </a:prstGeom>
        </p:spPr>
      </p:pic>
    </p:spTree>
    <p:extLst>
      <p:ext uri="{BB962C8B-B14F-4D97-AF65-F5344CB8AC3E}">
        <p14:creationId xmlns:p14="http://schemas.microsoft.com/office/powerpoint/2010/main" val="847107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研究背景</a:t>
            </a:r>
            <a:endParaRPr lang="zh-CN" altLang="en-US" dirty="0">
              <a:solidFill>
                <a:srgbClr val="4F81BD"/>
              </a:solidFill>
            </a:endParaRPr>
          </a:p>
        </p:txBody>
      </p:sp>
      <p:sp>
        <p:nvSpPr>
          <p:cNvPr id="3" name="内容占位符 2"/>
          <p:cNvSpPr>
            <a:spLocks noGrp="1"/>
          </p:cNvSpPr>
          <p:nvPr>
            <p:ph idx="1"/>
          </p:nvPr>
        </p:nvSpPr>
        <p:spPr/>
        <p:txBody>
          <a:bodyPr/>
          <a:lstStyle/>
          <a:p>
            <a:pPr marL="457200" lvl="1" indent="0">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网络流量可以反映</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u"/>
            </a:pPr>
            <a:r>
              <a:rPr lang="zh-CN" altLang="en-US" sz="2000" dirty="0" smtClean="0">
                <a:solidFill>
                  <a:schemeClr val="accent1">
                    <a:lumMod val="75000"/>
                  </a:schemeClr>
                </a:solidFill>
                <a:ea typeface="黑体" panose="02010609060101010101" pitchFamily="49" charset="-122"/>
              </a:rPr>
              <a:t>硬件</a:t>
            </a:r>
            <a:r>
              <a:rPr lang="zh-CN" altLang="en-US" sz="2000" dirty="0">
                <a:solidFill>
                  <a:schemeClr val="accent1">
                    <a:lumMod val="75000"/>
                  </a:schemeClr>
                </a:solidFill>
                <a:ea typeface="黑体" panose="02010609060101010101" pitchFamily="49" charset="-122"/>
              </a:rPr>
              <a:t>组成</a:t>
            </a:r>
            <a:r>
              <a:rPr lang="zh-CN" altLang="en-US" sz="2000" dirty="0" smtClean="0">
                <a:solidFill>
                  <a:schemeClr val="accent1">
                    <a:lumMod val="75000"/>
                  </a:schemeClr>
                </a:solidFill>
                <a:ea typeface="黑体" panose="02010609060101010101" pitchFamily="49" charset="-122"/>
              </a:rPr>
              <a:t>异质性</a:t>
            </a:r>
            <a:endParaRPr lang="en-US" altLang="zh-CN" sz="2000" dirty="0">
              <a:solidFill>
                <a:schemeClr val="accent1">
                  <a:lumMod val="75000"/>
                </a:schemeClr>
              </a:solidFill>
              <a:ea typeface="黑体" panose="02010609060101010101" pitchFamily="49" charset="-122"/>
            </a:endParaRPr>
          </a:p>
          <a:p>
            <a:pPr lvl="1">
              <a:buFont typeface="Wingdings" panose="05000000000000000000" pitchFamily="2" charset="2"/>
              <a:buChar char="u"/>
            </a:pPr>
            <a:r>
              <a:rPr lang="zh-CN" altLang="en-US" sz="2000" dirty="0" smtClean="0">
                <a:solidFill>
                  <a:schemeClr val="accent1">
                    <a:lumMod val="75000"/>
                  </a:schemeClr>
                </a:solidFill>
                <a:ea typeface="黑体" panose="02010609060101010101" pitchFamily="49" charset="-122"/>
              </a:rPr>
              <a:t>设备</a:t>
            </a:r>
            <a:r>
              <a:rPr lang="zh-CN" altLang="en-US" sz="2000" dirty="0">
                <a:solidFill>
                  <a:schemeClr val="accent1">
                    <a:lumMod val="75000"/>
                  </a:schemeClr>
                </a:solidFill>
                <a:ea typeface="黑体" panose="02010609060101010101" pitchFamily="49" charset="-122"/>
              </a:rPr>
              <a:t>内部控制</a:t>
            </a:r>
            <a:r>
              <a:rPr lang="zh-CN" altLang="en-US" sz="2000" dirty="0" smtClean="0">
                <a:solidFill>
                  <a:schemeClr val="accent1">
                    <a:lumMod val="75000"/>
                  </a:schemeClr>
                </a:solidFill>
                <a:ea typeface="黑体" panose="02010609060101010101" pitchFamily="49" charset="-122"/>
              </a:rPr>
              <a:t>算法</a:t>
            </a:r>
            <a:endParaRPr lang="en-US" altLang="zh-CN" sz="2000" dirty="0">
              <a:solidFill>
                <a:schemeClr val="accent1">
                  <a:lumMod val="75000"/>
                </a:schemeClr>
              </a:solidFill>
              <a:ea typeface="黑体" panose="02010609060101010101" pitchFamily="49" charset="-122"/>
            </a:endParaRPr>
          </a:p>
          <a:p>
            <a:pPr lvl="1">
              <a:buFont typeface="Wingdings" panose="05000000000000000000" pitchFamily="2" charset="2"/>
              <a:buChar char="u"/>
            </a:pPr>
            <a:r>
              <a:rPr lang="zh-CN" altLang="en-US" sz="2000" dirty="0" smtClean="0">
                <a:solidFill>
                  <a:schemeClr val="accent1">
                    <a:lumMod val="75000"/>
                  </a:schemeClr>
                </a:solidFill>
                <a:ea typeface="黑体" panose="02010609060101010101" pitchFamily="49" charset="-122"/>
              </a:rPr>
              <a:t>硬件的使用时限</a:t>
            </a:r>
            <a:endParaRPr lang="en-US" altLang="zh-CN" sz="2000" dirty="0" smtClean="0">
              <a:solidFill>
                <a:schemeClr val="accent1">
                  <a:lumMod val="75000"/>
                </a:schemeClr>
              </a:solidFill>
              <a:ea typeface="黑体" panose="02010609060101010101" pitchFamily="49" charset="-122"/>
            </a:endParaRPr>
          </a:p>
          <a:p>
            <a:pPr lvl="1">
              <a:buFont typeface="Wingdings" panose="05000000000000000000" pitchFamily="2" charset="2"/>
              <a:buChar char="u"/>
            </a:pPr>
            <a:r>
              <a:rPr lang="zh-CN" altLang="en-US" sz="2000" dirty="0" smtClean="0">
                <a:solidFill>
                  <a:schemeClr val="accent1">
                    <a:lumMod val="75000"/>
                  </a:schemeClr>
                </a:solidFill>
                <a:ea typeface="黑体" panose="02010609060101010101" pitchFamily="49" charset="-122"/>
              </a:rPr>
              <a:t>组件间的时钟偏移</a:t>
            </a:r>
            <a:endParaRPr lang="en-US" altLang="zh-CN" sz="2000" dirty="0" smtClean="0">
              <a:solidFill>
                <a:schemeClr val="accent1">
                  <a:lumMod val="75000"/>
                </a:schemeClr>
              </a:solidFill>
              <a:ea typeface="黑体" panose="02010609060101010101" pitchFamily="49" charset="-122"/>
            </a:endParaRPr>
          </a:p>
          <a:p>
            <a:pPr marL="0" indent="0">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6</a:t>
            </a:fld>
            <a:endParaRPr lang="zh-CN" altLang="en-US" dirty="0"/>
          </a:p>
        </p:txBody>
      </p:sp>
      <p:sp>
        <p:nvSpPr>
          <p:cNvPr id="17" name="文本框 16"/>
          <p:cNvSpPr txBox="1"/>
          <p:nvPr/>
        </p:nvSpPr>
        <p:spPr>
          <a:xfrm>
            <a:off x="3923928" y="5260558"/>
            <a:ext cx="1564956" cy="369332"/>
          </a:xfrm>
          <a:prstGeom prst="rect">
            <a:avLst/>
          </a:prstGeom>
          <a:noFill/>
          <a:ln>
            <a:solidFill>
              <a:schemeClr val="accent1">
                <a:lumMod val="75000"/>
              </a:schemeClr>
            </a:solidFill>
          </a:ln>
        </p:spPr>
        <p:txBody>
          <a:bodyPr wrap="square" rtlCol="0">
            <a:spAutoFit/>
          </a:bodyPr>
          <a:lstStyle/>
          <a:p>
            <a:r>
              <a:rPr lang="zh-CN" altLang="en-US" dirty="0" smtClean="0">
                <a:solidFill>
                  <a:schemeClr val="accent1">
                    <a:lumMod val="75000"/>
                  </a:schemeClr>
                </a:solidFill>
              </a:rPr>
              <a:t>设备间的差异</a:t>
            </a:r>
            <a:endParaRPr lang="en-US" altLang="zh-CN" dirty="0">
              <a:solidFill>
                <a:schemeClr val="accent1">
                  <a:lumMod val="75000"/>
                </a:schemeClr>
              </a:solidFill>
            </a:endParaRPr>
          </a:p>
        </p:txBody>
      </p:sp>
      <p:sp>
        <p:nvSpPr>
          <p:cNvPr id="20" name="文本框 19"/>
          <p:cNvSpPr txBox="1"/>
          <p:nvPr/>
        </p:nvSpPr>
        <p:spPr>
          <a:xfrm>
            <a:off x="6460516" y="5281172"/>
            <a:ext cx="1207828" cy="369332"/>
          </a:xfrm>
          <a:prstGeom prst="rect">
            <a:avLst/>
          </a:prstGeom>
          <a:noFill/>
          <a:ln>
            <a:solidFill>
              <a:schemeClr val="accent1">
                <a:lumMod val="75000"/>
              </a:schemeClr>
            </a:solidFill>
          </a:ln>
        </p:spPr>
        <p:txBody>
          <a:bodyPr wrap="square" rtlCol="0">
            <a:spAutoFit/>
          </a:bodyPr>
          <a:lstStyle/>
          <a:p>
            <a:r>
              <a:rPr lang="zh-CN" altLang="en-US" dirty="0" smtClean="0">
                <a:solidFill>
                  <a:schemeClr val="accent1">
                    <a:lumMod val="75000"/>
                  </a:schemeClr>
                </a:solidFill>
              </a:rPr>
              <a:t>设备指纹</a:t>
            </a:r>
            <a:endParaRPr lang="en-US" altLang="zh-CN" dirty="0">
              <a:solidFill>
                <a:schemeClr val="accent1">
                  <a:lumMod val="75000"/>
                </a:schemeClr>
              </a:solidFill>
            </a:endParaRPr>
          </a:p>
        </p:txBody>
      </p:sp>
      <p:sp>
        <p:nvSpPr>
          <p:cNvPr id="21" name="燕尾形箭头 20"/>
          <p:cNvSpPr/>
          <p:nvPr/>
        </p:nvSpPr>
        <p:spPr>
          <a:xfrm>
            <a:off x="5847323" y="5330924"/>
            <a:ext cx="381000" cy="228600"/>
          </a:xfrm>
          <a:prstGeom prst="notchedRightArrow">
            <a:avLst>
              <a:gd name="adj1" fmla="val 50000"/>
              <a:gd name="adj2" fmla="val 608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100392" y="1700808"/>
            <a:ext cx="553998" cy="2263333"/>
          </a:xfrm>
          <a:prstGeom prst="rect">
            <a:avLst/>
          </a:prstGeom>
          <a:noFill/>
        </p:spPr>
        <p:txBody>
          <a:bodyPr vert="eaVert" wrap="square" rtlCol="0">
            <a:spAutoFit/>
          </a:bodyPr>
          <a:lstStyle/>
          <a:p>
            <a:r>
              <a:rPr lang="zh-CN" altLang="en-US" sz="2400" dirty="0" smtClean="0">
                <a:latin typeface="+mn-lt"/>
                <a:ea typeface="黑体" panose="02010609060101010101" pitchFamily="49" charset="-122"/>
              </a:rPr>
              <a:t>流量</a:t>
            </a:r>
            <a:r>
              <a:rPr lang="zh-CN" altLang="en-US" sz="2400" dirty="0">
                <a:latin typeface="+mn-lt"/>
                <a:ea typeface="黑体" panose="02010609060101010101" pitchFamily="49" charset="-122"/>
              </a:rPr>
              <a:t>的生成过程</a:t>
            </a:r>
          </a:p>
        </p:txBody>
      </p:sp>
      <p:sp>
        <p:nvSpPr>
          <p:cNvPr id="27" name="右大括号 26"/>
          <p:cNvSpPr/>
          <p:nvPr/>
        </p:nvSpPr>
        <p:spPr>
          <a:xfrm>
            <a:off x="3418350" y="4791903"/>
            <a:ext cx="288032" cy="1296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9" name="图片 28"/>
          <p:cNvPicPr>
            <a:picLocks noChangeAspect="1"/>
          </p:cNvPicPr>
          <p:nvPr/>
        </p:nvPicPr>
        <p:blipFill>
          <a:blip r:embed="rId3"/>
          <a:stretch>
            <a:fillRect/>
          </a:stretch>
        </p:blipFill>
        <p:spPr>
          <a:xfrm>
            <a:off x="1043608" y="1715297"/>
            <a:ext cx="7002524" cy="2382550"/>
          </a:xfrm>
          <a:prstGeom prst="rect">
            <a:avLst/>
          </a:prstGeom>
        </p:spPr>
      </p:pic>
    </p:spTree>
    <p:extLst>
      <p:ext uri="{BB962C8B-B14F-4D97-AF65-F5344CB8AC3E}">
        <p14:creationId xmlns:p14="http://schemas.microsoft.com/office/powerpoint/2010/main" val="1523979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验证系统</a:t>
            </a:r>
            <a:endParaRPr lang="zh-CN" altLang="en-US"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37" name="组合 36"/>
          <p:cNvGrpSpPr>
            <a:grpSpLocks noChangeAspect="1"/>
          </p:cNvGrpSpPr>
          <p:nvPr/>
        </p:nvGrpSpPr>
        <p:grpSpPr>
          <a:xfrm>
            <a:off x="423676" y="1892754"/>
            <a:ext cx="1944000" cy="1944000"/>
            <a:chOff x="456294" y="1959430"/>
            <a:chExt cx="2148114" cy="2148114"/>
          </a:xfrm>
        </p:grpSpPr>
        <p:sp>
          <p:nvSpPr>
            <p:cNvPr id="38" name="椭圆 37"/>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42" name="组合 41"/>
          <p:cNvGrpSpPr>
            <a:grpSpLocks noChangeAspect="1"/>
          </p:cNvGrpSpPr>
          <p:nvPr/>
        </p:nvGrpSpPr>
        <p:grpSpPr>
          <a:xfrm>
            <a:off x="2541226" y="1892754"/>
            <a:ext cx="1944000" cy="1944000"/>
            <a:chOff x="2492224" y="1959430"/>
            <a:chExt cx="2148114" cy="2148114"/>
          </a:xfrm>
        </p:grpSpPr>
        <p:sp>
          <p:nvSpPr>
            <p:cNvPr id="43" name="椭圆 42"/>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图片 4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45" name="矩形 44"/>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识别方案</a:t>
            </a:r>
            <a:endParaRPr lang="en-US" altLang="zh-CN"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39"/>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p>
        </p:txBody>
      </p:sp>
      <p:grpSp>
        <p:nvGrpSpPr>
          <p:cNvPr id="41" name="组合 40"/>
          <p:cNvGrpSpPr>
            <a:grpSpLocks noChangeAspect="1"/>
          </p:cNvGrpSpPr>
          <p:nvPr/>
        </p:nvGrpSpPr>
        <p:grpSpPr>
          <a:xfrm>
            <a:off x="6776325" y="1892754"/>
            <a:ext cx="1944000" cy="1944000"/>
            <a:chOff x="6564085" y="1959430"/>
            <a:chExt cx="2148114" cy="2148114"/>
          </a:xfrm>
        </p:grpSpPr>
        <p:sp>
          <p:nvSpPr>
            <p:cNvPr id="46" name="椭圆 45"/>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8" name="组合 47"/>
            <p:cNvGrpSpPr/>
            <p:nvPr/>
          </p:nvGrpSpPr>
          <p:grpSpPr>
            <a:xfrm>
              <a:off x="7033174" y="2413982"/>
              <a:ext cx="1209936" cy="1239010"/>
              <a:chOff x="3598200" y="1732459"/>
              <a:chExt cx="1947600" cy="1994400"/>
            </a:xfrm>
          </p:grpSpPr>
          <p:sp>
            <p:nvSpPr>
              <p:cNvPr id="4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253437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5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识别方案</a:t>
            </a:r>
            <a:endParaRPr lang="zh-CN" altLang="en-US" dirty="0">
              <a:solidFill>
                <a:srgbClr val="4F81BD"/>
              </a:solidFill>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设备指纹识别的方法流程：</a:t>
            </a:r>
            <a:endParaRPr lang="en-US" altLang="zh-CN" sz="2400" dirty="0" smtClean="0">
              <a:latin typeface="黑体" panose="02010609060101010101" pitchFamily="49" charset="-122"/>
              <a:ea typeface="黑体" panose="02010609060101010101" pitchFamily="49" charset="-122"/>
            </a:endParaRPr>
          </a:p>
          <a:p>
            <a:pPr marL="0" indent="0">
              <a:buNone/>
            </a:pP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8</a:t>
            </a:fld>
            <a:endParaRPr lang="zh-CN" altLang="en-US"/>
          </a:p>
        </p:txBody>
      </p:sp>
    </p:spTree>
    <p:extLst>
      <p:ext uri="{BB962C8B-B14F-4D97-AF65-F5344CB8AC3E}">
        <p14:creationId xmlns:p14="http://schemas.microsoft.com/office/powerpoint/2010/main" val="3585822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特征提取</a:t>
            </a:r>
            <a:endParaRPr lang="zh-CN" altLang="en-US" sz="3200" dirty="0">
              <a:solidFill>
                <a:srgbClr val="4F81BD"/>
              </a:solidFill>
              <a:ea typeface="黑体" pitchFamily="49" charset="-122"/>
            </a:endParaRPr>
          </a:p>
        </p:txBody>
      </p:sp>
      <p:sp>
        <p:nvSpPr>
          <p:cNvPr id="3" name="内容占位符 2"/>
          <p:cNvSpPr>
            <a:spLocks noGrp="1"/>
          </p:cNvSpPr>
          <p:nvPr>
            <p:ph idx="1"/>
          </p:nvPr>
        </p:nvSpPr>
        <p:spPr>
          <a:xfrm>
            <a:off x="468313" y="1628800"/>
            <a:ext cx="8229600" cy="4896544"/>
          </a:xfrm>
        </p:spPr>
        <p:txBody>
          <a:bodyPr/>
          <a:lstStyle/>
          <a:p>
            <a:pPr>
              <a:buFont typeface="Wingdings" panose="05000000000000000000" pitchFamily="2" charset="2"/>
              <a:buChar char="Ø"/>
            </a:pPr>
            <a:r>
              <a:rPr lang="zh-CN" altLang="en-US" sz="2400" dirty="0" smtClean="0">
                <a:solidFill>
                  <a:schemeClr val="accent1">
                    <a:lumMod val="75000"/>
                  </a:schemeClr>
                </a:solidFill>
                <a:ea typeface="黑体" panose="02010609060101010101" pitchFamily="49" charset="-122"/>
              </a:rPr>
              <a:t>流量数据帧示例：</a:t>
            </a:r>
            <a:endParaRPr lang="en-US" altLang="zh-CN" sz="24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marL="0" indent="0">
              <a:buNone/>
            </a:pPr>
            <a:endParaRPr lang="en-US" altLang="zh-CN" sz="2000" dirty="0" smtClean="0">
              <a:solidFill>
                <a:schemeClr val="accent1">
                  <a:lumMod val="75000"/>
                </a:schemeClr>
              </a:solidFill>
              <a:ea typeface="黑体" panose="02010609060101010101" pitchFamily="49" charset="-122"/>
            </a:endParaRPr>
          </a:p>
          <a:p>
            <a:pPr lvl="1">
              <a:buFont typeface="Wingdings" panose="05000000000000000000" pitchFamily="2" charset="2"/>
              <a:buChar char="ü"/>
            </a:pPr>
            <a:r>
              <a:rPr lang="zh-CN" altLang="en-US" sz="2000" dirty="0" smtClean="0">
                <a:solidFill>
                  <a:schemeClr val="accent1">
                    <a:lumMod val="75000"/>
                  </a:schemeClr>
                </a:solidFill>
                <a:ea typeface="黑体" panose="02010609060101010101" pitchFamily="49" charset="-122"/>
              </a:rPr>
              <a:t>帧大小、帧间隔时间</a:t>
            </a:r>
            <a:endParaRPr lang="en-US" altLang="zh-CN" sz="2000" dirty="0" smtClean="0">
              <a:solidFill>
                <a:schemeClr val="accent1">
                  <a:lumMod val="75000"/>
                </a:schemeClr>
              </a:solidFill>
              <a:ea typeface="黑体" panose="02010609060101010101" pitchFamily="49" charset="-122"/>
            </a:endParaRPr>
          </a:p>
          <a:p>
            <a:pPr lvl="1">
              <a:buFont typeface="Wingdings" panose="05000000000000000000" pitchFamily="2" charset="2"/>
              <a:buChar char="ü"/>
            </a:pPr>
            <a:r>
              <a:rPr lang="zh-CN" altLang="en-US" sz="2000" dirty="0" smtClean="0">
                <a:solidFill>
                  <a:schemeClr val="accent1">
                    <a:lumMod val="75000"/>
                  </a:schemeClr>
                </a:solidFill>
                <a:ea typeface="黑体" panose="02010609060101010101" pitchFamily="49" charset="-122"/>
              </a:rPr>
              <a:t>传输速率：</a:t>
            </a:r>
            <a:r>
              <a:rPr lang="en-US" altLang="zh-CN" sz="2000" dirty="0" err="1" smtClean="0"/>
              <a:t>TransRate</a:t>
            </a:r>
            <a:r>
              <a:rPr lang="en-US" altLang="zh-CN" sz="2000" dirty="0" smtClean="0"/>
              <a:t> </a:t>
            </a:r>
            <a:r>
              <a:rPr lang="en-US" altLang="zh-CN" sz="2000" dirty="0"/>
              <a:t>= </a:t>
            </a:r>
            <a:r>
              <a:rPr lang="en-US" altLang="zh-CN" sz="2000" dirty="0" err="1"/>
              <a:t>FrameSize</a:t>
            </a:r>
            <a:r>
              <a:rPr lang="en-US" altLang="zh-CN" sz="2000" dirty="0"/>
              <a:t>/IAT</a:t>
            </a:r>
            <a:endParaRPr lang="zh-CN" altLang="en-US" sz="2000" dirty="0"/>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marL="0" indent="0">
              <a:buNone/>
            </a:pPr>
            <a:r>
              <a:rPr lang="en-US" altLang="zh-CN" sz="2000" dirty="0">
                <a:solidFill>
                  <a:schemeClr val="accent1">
                    <a:lumMod val="75000"/>
                  </a:schemeClr>
                </a:solidFill>
                <a:ea typeface="黑体" panose="02010609060101010101" pitchFamily="49" charset="-122"/>
              </a:rPr>
              <a:t>	</a:t>
            </a:r>
          </a:p>
          <a:p>
            <a:pPr>
              <a:buFont typeface="Wingdings" panose="05000000000000000000" pitchFamily="2" charset="2"/>
              <a:buChar char="Ø"/>
            </a:pPr>
            <a:endParaRPr lang="en-US" altLang="zh-CN" sz="2000" dirty="0"/>
          </a:p>
        </p:txBody>
      </p:sp>
      <p:sp>
        <p:nvSpPr>
          <p:cNvPr id="4" name="灯片编号占位符 3"/>
          <p:cNvSpPr>
            <a:spLocks noGrp="1"/>
          </p:cNvSpPr>
          <p:nvPr>
            <p:ph type="sldNum" sz="quarter" idx="12"/>
          </p:nvPr>
        </p:nvSpPr>
        <p:spPr/>
        <p:txBody>
          <a:bodyPr/>
          <a:lstStyle/>
          <a:p>
            <a:fld id="{B3362FB8-9A7F-4E76-B5DE-3B4F7AA82252}" type="slidenum">
              <a:rPr lang="zh-CN" altLang="en-US" smtClean="0"/>
              <a:t>9</a:t>
            </a:fld>
            <a:endParaRPr lang="zh-CN" altLang="en-US"/>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2132856"/>
            <a:ext cx="77724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11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5547</TotalTime>
  <Words>1856</Words>
  <Application>Microsoft Office PowerPoint</Application>
  <PresentationFormat>全屏显示(4:3)</PresentationFormat>
  <Paragraphs>417</Paragraphs>
  <Slides>37</Slides>
  <Notes>19</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37</vt:i4>
      </vt:variant>
    </vt:vector>
  </HeadingPairs>
  <TitlesOfParts>
    <vt:vector size="52" baseType="lpstr">
      <vt:lpstr>Gungsuh</vt:lpstr>
      <vt:lpstr>黑体</vt:lpstr>
      <vt:lpstr>宋体</vt:lpstr>
      <vt:lpstr>微软雅黑</vt:lpstr>
      <vt:lpstr>Arial</vt:lpstr>
      <vt:lpstr>Britannic Bold</vt:lpstr>
      <vt:lpstr>Calibri</vt:lpstr>
      <vt:lpstr>Cambria Math</vt:lpstr>
      <vt:lpstr>Tiger Expert</vt:lpstr>
      <vt:lpstr>Times New Roman</vt:lpstr>
      <vt:lpstr>Wingdings</vt:lpstr>
      <vt:lpstr>Office 主题​​</vt:lpstr>
      <vt:lpstr>8_Office 主题​​</vt:lpstr>
      <vt:lpstr>Visio</vt:lpstr>
      <vt:lpstr>Equation</vt:lpstr>
      <vt:lpstr>毕业设计答辩</vt:lpstr>
      <vt:lpstr>PowerPoint 演示文稿</vt:lpstr>
      <vt:lpstr>PowerPoint 演示文稿</vt:lpstr>
      <vt:lpstr>研究背景</vt:lpstr>
      <vt:lpstr>研究背景</vt:lpstr>
      <vt:lpstr>研究背景</vt:lpstr>
      <vt:lpstr>PowerPoint 演示文稿</vt:lpstr>
      <vt:lpstr>设备指纹识别-识别方案</vt:lpstr>
      <vt:lpstr>设备指纹识别-特征提取</vt:lpstr>
      <vt:lpstr>设备指纹识别-特征提取</vt:lpstr>
      <vt:lpstr>设备指纹识别-数据预处理</vt:lpstr>
      <vt:lpstr>设备指纹识别-特征指纹生成</vt:lpstr>
      <vt:lpstr>设备指纹识别-训练与测试</vt:lpstr>
      <vt:lpstr>设备指纹识别-性能评估</vt:lpstr>
      <vt:lpstr>PowerPoint 演示文稿</vt:lpstr>
      <vt:lpstr>验证系统-构架设计</vt:lpstr>
      <vt:lpstr>验证系统-数据采集网络</vt:lpstr>
      <vt:lpstr>验证系统-设备数据集</vt:lpstr>
      <vt:lpstr>验证系统-具体实现</vt:lpstr>
      <vt:lpstr>验证系统-构架设计</vt:lpstr>
      <vt:lpstr>验证系统-具体实现</vt:lpstr>
      <vt:lpstr>验证系统-识别结果</vt:lpstr>
      <vt:lpstr>验证系统-实验结果</vt:lpstr>
      <vt:lpstr>验证系统-实验结果</vt:lpstr>
      <vt:lpstr>验证系统-实验结果</vt:lpstr>
      <vt:lpstr>验证系统-实验结果</vt:lpstr>
      <vt:lpstr>验证系统-性能测试</vt:lpstr>
      <vt:lpstr>验证系统-性能测试</vt:lpstr>
      <vt:lpstr>验证系统-性能测试</vt:lpstr>
      <vt:lpstr>验证系统-性能测试</vt:lpstr>
      <vt:lpstr>PowerPoint 演示文稿</vt:lpstr>
      <vt:lpstr>总结与期望</vt:lpstr>
      <vt:lpstr>研究成果</vt:lpstr>
      <vt:lpstr>研究成果</vt:lpstr>
      <vt:lpstr>回答徐老师问题</vt:lpstr>
      <vt:lpstr>回答张老师提问</vt:lpstr>
      <vt:lpstr>Q &amp; 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智能电网攻防技术调研与安全实验平台设计</dc:title>
  <dc:creator>Sunhong</dc:creator>
  <cp:lastModifiedBy>yutianwen</cp:lastModifiedBy>
  <cp:revision>631</cp:revision>
  <dcterms:created xsi:type="dcterms:W3CDTF">2014-05-05T12:48:00Z</dcterms:created>
  <dcterms:modified xsi:type="dcterms:W3CDTF">2018-05-18T07:28:30Z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