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tif" ContentType="image/tiff"/>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9" r:id="rId2"/>
    <p:sldId id="436" r:id="rId3"/>
    <p:sldId id="437" r:id="rId4"/>
    <p:sldId id="472" r:id="rId5"/>
    <p:sldId id="473" r:id="rId6"/>
    <p:sldId id="474" r:id="rId7"/>
    <p:sldId id="475" r:id="rId8"/>
    <p:sldId id="476" r:id="rId9"/>
    <p:sldId id="477" r:id="rId10"/>
    <p:sldId id="478" r:id="rId11"/>
    <p:sldId id="479" r:id="rId12"/>
    <p:sldId id="481" r:id="rId13"/>
    <p:sldId id="483" r:id="rId14"/>
    <p:sldId id="484" r:id="rId15"/>
    <p:sldId id="485" r:id="rId16"/>
    <p:sldId id="486" r:id="rId17"/>
    <p:sldId id="492" r:id="rId18"/>
    <p:sldId id="493" r:id="rId19"/>
    <p:sldId id="495" r:id="rId20"/>
    <p:sldId id="496" r:id="rId21"/>
    <p:sldId id="497" r:id="rId22"/>
    <p:sldId id="498" r:id="rId23"/>
    <p:sldId id="499" r:id="rId24"/>
    <p:sldId id="500" r:id="rId25"/>
    <p:sldId id="501" r:id="rId26"/>
    <p:sldId id="502" r:id="rId27"/>
    <p:sldId id="487" r:id="rId28"/>
    <p:sldId id="491" r:id="rId29"/>
    <p:sldId id="488" r:id="rId30"/>
    <p:sldId id="504" r:id="rId31"/>
    <p:sldId id="489" r:id="rId32"/>
    <p:sldId id="503" r:id="rId33"/>
    <p:sldId id="490"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4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012" autoAdjust="0"/>
  </p:normalViewPr>
  <p:slideViewPr>
    <p:cSldViewPr>
      <p:cViewPr>
        <p:scale>
          <a:sx n="106" d="100"/>
          <a:sy n="106" d="100"/>
        </p:scale>
        <p:origin x="1026" y="78"/>
      </p:cViewPr>
      <p:guideLst>
        <p:guide orient="horz" pos="2160"/>
        <p:guide pos="2888"/>
      </p:guideLst>
    </p:cSldViewPr>
  </p:slideViewPr>
  <p:outlineViewPr>
    <p:cViewPr>
      <p:scale>
        <a:sx n="33" d="100"/>
        <a:sy n="33" d="100"/>
      </p:scale>
      <p:origin x="0" y="438"/>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G:\graduate_git\doc\fig\&#26032;&#24314;%20Microsoft%20Excel%2097-2003%20&#24037;&#20316;&#34920;.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graduate_git\doc\fig\&#26032;&#24314;%20Microsoft%20Excel%2097-2003%20&#24037;&#20316;&#34920;.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graduate_git\doc\fig\&#26032;&#24314;%20Microsoft%20Excel%2097-2003%20&#24037;&#20316;&#34920;.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graduate_git\doc\fig\&#26032;&#24314;%20Microsoft%20Excel%2097-2003%20&#24037;&#20316;&#34920;.xls"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ltLang="en-US"/>
              <a:t>帧时间间隔</a:t>
            </a:r>
            <a:endParaRPr lang="zh-CN"/>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'新建 Microsoft Excel 97-2003 工作表'!$B$14</c:f>
              <c:strCache>
                <c:ptCount val="1"/>
                <c:pt idx="0">
                  <c:v>precision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'新建 Microsoft Excel 97-2003 工作表'!$A$15:$A$18</c:f>
              <c:strCache>
                <c:ptCount val="4"/>
                <c:pt idx="0">
                  <c:v>随机森林</c:v>
                </c:pt>
                <c:pt idx="1">
                  <c:v>支持向量机</c:v>
                </c:pt>
                <c:pt idx="2">
                  <c:v>K最近邻</c:v>
                </c:pt>
                <c:pt idx="3">
                  <c:v>朴素贝叶斯</c:v>
                </c:pt>
              </c:strCache>
            </c:strRef>
          </c:cat>
          <c:val>
            <c:numRef>
              <c:f>'新建 Microsoft Excel 97-2003 工作表'!$B$15:$B$18</c:f>
              <c:numCache>
                <c:formatCode>General</c:formatCode>
                <c:ptCount val="4"/>
                <c:pt idx="0">
                  <c:v>0.93010000000000004</c:v>
                </c:pt>
                <c:pt idx="1">
                  <c:v>0.87919999999999998</c:v>
                </c:pt>
                <c:pt idx="2">
                  <c:v>0.873</c:v>
                </c:pt>
                <c:pt idx="3">
                  <c:v>0.84930000000000005</c:v>
                </c:pt>
              </c:numCache>
            </c:numRef>
          </c:val>
        </c:ser>
        <c:ser>
          <c:idx val="1"/>
          <c:order val="1"/>
          <c:tx>
            <c:strRef>
              <c:f>'新建 Microsoft Excel 97-2003 工作表'!$C$14</c:f>
              <c:strCache>
                <c:ptCount val="1"/>
                <c:pt idx="0">
                  <c:v>recall</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'新建 Microsoft Excel 97-2003 工作表'!$A$15:$A$18</c:f>
              <c:strCache>
                <c:ptCount val="4"/>
                <c:pt idx="0">
                  <c:v>随机森林</c:v>
                </c:pt>
                <c:pt idx="1">
                  <c:v>支持向量机</c:v>
                </c:pt>
                <c:pt idx="2">
                  <c:v>K最近邻</c:v>
                </c:pt>
                <c:pt idx="3">
                  <c:v>朴素贝叶斯</c:v>
                </c:pt>
              </c:strCache>
            </c:strRef>
          </c:cat>
          <c:val>
            <c:numRef>
              <c:f>'新建 Microsoft Excel 97-2003 工作表'!$C$15:$C$18</c:f>
              <c:numCache>
                <c:formatCode>General</c:formatCode>
                <c:ptCount val="4"/>
                <c:pt idx="0">
                  <c:v>0.93140000000000001</c:v>
                </c:pt>
                <c:pt idx="1">
                  <c:v>0.94159999999999999</c:v>
                </c:pt>
                <c:pt idx="2">
                  <c:v>0.92379999999999995</c:v>
                </c:pt>
                <c:pt idx="3">
                  <c:v>0.88249999999999995</c:v>
                </c:pt>
              </c:numCache>
            </c:numRef>
          </c:val>
        </c:ser>
        <c:ser>
          <c:idx val="2"/>
          <c:order val="2"/>
          <c:tx>
            <c:v>F1</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'新建 Microsoft Excel 97-2003 工作表'!$A$15:$A$18</c:f>
              <c:strCache>
                <c:ptCount val="4"/>
                <c:pt idx="0">
                  <c:v>随机森林</c:v>
                </c:pt>
                <c:pt idx="1">
                  <c:v>支持向量机</c:v>
                </c:pt>
                <c:pt idx="2">
                  <c:v>K最近邻</c:v>
                </c:pt>
                <c:pt idx="3">
                  <c:v>朴素贝叶斯</c:v>
                </c:pt>
              </c:strCache>
            </c:strRef>
          </c:cat>
          <c:val>
            <c:numRef>
              <c:f>'新建 Microsoft Excel 97-2003 工作表'!$D$15:$D$18</c:f>
              <c:numCache>
                <c:formatCode>General</c:formatCode>
                <c:ptCount val="4"/>
                <c:pt idx="0">
                  <c:v>0.92769999999999997</c:v>
                </c:pt>
                <c:pt idx="1">
                  <c:v>0.90349999999999997</c:v>
                </c:pt>
                <c:pt idx="2">
                  <c:v>0.89419999999999999</c:v>
                </c:pt>
                <c:pt idx="3">
                  <c:v>0.86</c:v>
                </c:pt>
              </c:numCache>
            </c:numRef>
          </c:val>
        </c:ser>
        <c:dLbls>
          <c:showLegendKey val="0"/>
          <c:showVal val="0"/>
          <c:showCatName val="0"/>
          <c:showSerName val="0"/>
          <c:showPercent val="0"/>
          <c:showBubbleSize val="0"/>
        </c:dLbls>
        <c:gapWidth val="100"/>
        <c:overlap val="-24"/>
        <c:axId val="-1845440288"/>
        <c:axId val="-1845446816"/>
      </c:barChart>
      <c:catAx>
        <c:axId val="-184544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845446816"/>
        <c:crosses val="autoZero"/>
        <c:auto val="1"/>
        <c:lblAlgn val="ctr"/>
        <c:lblOffset val="100"/>
        <c:noMultiLvlLbl val="0"/>
      </c:catAx>
      <c:valAx>
        <c:axId val="-1845446816"/>
        <c:scaling>
          <c:orientation val="minMax"/>
          <c:max val="1"/>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845440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t>帧大小</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'新建 Microsoft Excel 97-2003 工作表'!$B$29</c:f>
              <c:strCache>
                <c:ptCount val="1"/>
                <c:pt idx="0">
                  <c:v>precision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'新建 Microsoft Excel 97-2003 工作表'!$A$30:$A$33</c:f>
              <c:strCache>
                <c:ptCount val="4"/>
                <c:pt idx="0">
                  <c:v>随机森林</c:v>
                </c:pt>
                <c:pt idx="1">
                  <c:v>支持向量机</c:v>
                </c:pt>
                <c:pt idx="2">
                  <c:v>K最近邻</c:v>
                </c:pt>
                <c:pt idx="3">
                  <c:v>朴素贝叶斯</c:v>
                </c:pt>
              </c:strCache>
            </c:strRef>
          </c:cat>
          <c:val>
            <c:numRef>
              <c:f>'新建 Microsoft Excel 97-2003 工作表'!$B$30:$B$33</c:f>
              <c:numCache>
                <c:formatCode>General</c:formatCode>
                <c:ptCount val="4"/>
                <c:pt idx="0">
                  <c:v>0.97399999999999998</c:v>
                </c:pt>
                <c:pt idx="1">
                  <c:v>0.96360000000000001</c:v>
                </c:pt>
                <c:pt idx="2">
                  <c:v>0.96</c:v>
                </c:pt>
                <c:pt idx="3">
                  <c:v>0.94330000000000003</c:v>
                </c:pt>
              </c:numCache>
            </c:numRef>
          </c:val>
        </c:ser>
        <c:ser>
          <c:idx val="1"/>
          <c:order val="1"/>
          <c:tx>
            <c:strRef>
              <c:f>'新建 Microsoft Excel 97-2003 工作表'!$C$29</c:f>
              <c:strCache>
                <c:ptCount val="1"/>
                <c:pt idx="0">
                  <c:v>recall</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'新建 Microsoft Excel 97-2003 工作表'!$A$30:$A$33</c:f>
              <c:strCache>
                <c:ptCount val="4"/>
                <c:pt idx="0">
                  <c:v>随机森林</c:v>
                </c:pt>
                <c:pt idx="1">
                  <c:v>支持向量机</c:v>
                </c:pt>
                <c:pt idx="2">
                  <c:v>K最近邻</c:v>
                </c:pt>
                <c:pt idx="3">
                  <c:v>朴素贝叶斯</c:v>
                </c:pt>
              </c:strCache>
            </c:strRef>
          </c:cat>
          <c:val>
            <c:numRef>
              <c:f>'新建 Microsoft Excel 97-2003 工作表'!$C$30:$C$33</c:f>
              <c:numCache>
                <c:formatCode>General</c:formatCode>
                <c:ptCount val="4"/>
                <c:pt idx="0">
                  <c:v>0.9798</c:v>
                </c:pt>
                <c:pt idx="1">
                  <c:v>0.97370000000000001</c:v>
                </c:pt>
                <c:pt idx="2">
                  <c:v>0.95809999999999995</c:v>
                </c:pt>
                <c:pt idx="3">
                  <c:v>0.94079999999999997</c:v>
                </c:pt>
              </c:numCache>
            </c:numRef>
          </c:val>
        </c:ser>
        <c:ser>
          <c:idx val="2"/>
          <c:order val="2"/>
          <c:tx>
            <c:v>F1</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'新建 Microsoft Excel 97-2003 工作表'!$A$30:$A$33</c:f>
              <c:strCache>
                <c:ptCount val="4"/>
                <c:pt idx="0">
                  <c:v>随机森林</c:v>
                </c:pt>
                <c:pt idx="1">
                  <c:v>支持向量机</c:v>
                </c:pt>
                <c:pt idx="2">
                  <c:v>K最近邻</c:v>
                </c:pt>
                <c:pt idx="3">
                  <c:v>朴素贝叶斯</c:v>
                </c:pt>
              </c:strCache>
            </c:strRef>
          </c:cat>
          <c:val>
            <c:numRef>
              <c:f>'新建 Microsoft Excel 97-2003 工作表'!$D$30:$D$33</c:f>
              <c:numCache>
                <c:formatCode>General</c:formatCode>
                <c:ptCount val="4"/>
                <c:pt idx="0">
                  <c:v>0.97570000000000001</c:v>
                </c:pt>
                <c:pt idx="1">
                  <c:v>0.96550000000000002</c:v>
                </c:pt>
                <c:pt idx="2">
                  <c:v>0.95660000000000001</c:v>
                </c:pt>
                <c:pt idx="3">
                  <c:v>0.93859999999999999</c:v>
                </c:pt>
              </c:numCache>
            </c:numRef>
          </c:val>
        </c:ser>
        <c:dLbls>
          <c:showLegendKey val="0"/>
          <c:showVal val="0"/>
          <c:showCatName val="0"/>
          <c:showSerName val="0"/>
          <c:showPercent val="0"/>
          <c:showBubbleSize val="0"/>
        </c:dLbls>
        <c:gapWidth val="100"/>
        <c:overlap val="-24"/>
        <c:axId val="-1844409152"/>
        <c:axId val="-1844408608"/>
      </c:barChart>
      <c:catAx>
        <c:axId val="-1844409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844408608"/>
        <c:crosses val="autoZero"/>
        <c:auto val="1"/>
        <c:lblAlgn val="ctr"/>
        <c:lblOffset val="100"/>
        <c:noMultiLvlLbl val="0"/>
      </c:catAx>
      <c:valAx>
        <c:axId val="-1844408608"/>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844409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ltLang="en-US"/>
              <a:t>传输速率</a:t>
            </a:r>
            <a:endParaRPr lang="zh-CN"/>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'新建 Microsoft Excel 97-2003 工作表'!$B$60</c:f>
              <c:strCache>
                <c:ptCount val="1"/>
                <c:pt idx="0">
                  <c:v>precision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'新建 Microsoft Excel 97-2003 工作表'!$A$61:$A$64</c:f>
              <c:strCache>
                <c:ptCount val="4"/>
                <c:pt idx="0">
                  <c:v>随机森林</c:v>
                </c:pt>
                <c:pt idx="1">
                  <c:v>支持向量机</c:v>
                </c:pt>
                <c:pt idx="2">
                  <c:v>K最近邻</c:v>
                </c:pt>
                <c:pt idx="3">
                  <c:v>朴素贝叶斯</c:v>
                </c:pt>
              </c:strCache>
            </c:strRef>
          </c:cat>
          <c:val>
            <c:numRef>
              <c:f>'新建 Microsoft Excel 97-2003 工作表'!$B$61:$B$64</c:f>
              <c:numCache>
                <c:formatCode>General</c:formatCode>
                <c:ptCount val="4"/>
                <c:pt idx="0">
                  <c:v>0.9234</c:v>
                </c:pt>
                <c:pt idx="1">
                  <c:v>0.9103</c:v>
                </c:pt>
                <c:pt idx="2">
                  <c:v>0.89149999999999996</c:v>
                </c:pt>
                <c:pt idx="3">
                  <c:v>0.86729999999999996</c:v>
                </c:pt>
              </c:numCache>
            </c:numRef>
          </c:val>
        </c:ser>
        <c:ser>
          <c:idx val="1"/>
          <c:order val="1"/>
          <c:tx>
            <c:strRef>
              <c:f>'新建 Microsoft Excel 97-2003 工作表'!$C$60</c:f>
              <c:strCache>
                <c:ptCount val="1"/>
                <c:pt idx="0">
                  <c:v>recall</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'新建 Microsoft Excel 97-2003 工作表'!$A$61:$A$64</c:f>
              <c:strCache>
                <c:ptCount val="4"/>
                <c:pt idx="0">
                  <c:v>随机森林</c:v>
                </c:pt>
                <c:pt idx="1">
                  <c:v>支持向量机</c:v>
                </c:pt>
                <c:pt idx="2">
                  <c:v>K最近邻</c:v>
                </c:pt>
                <c:pt idx="3">
                  <c:v>朴素贝叶斯</c:v>
                </c:pt>
              </c:strCache>
            </c:strRef>
          </c:cat>
          <c:val>
            <c:numRef>
              <c:f>'新建 Microsoft Excel 97-2003 工作表'!$C$61:$C$64</c:f>
              <c:numCache>
                <c:formatCode>General</c:formatCode>
                <c:ptCount val="4"/>
                <c:pt idx="0">
                  <c:v>0.93</c:v>
                </c:pt>
                <c:pt idx="1">
                  <c:v>0.94110000000000005</c:v>
                </c:pt>
                <c:pt idx="2">
                  <c:v>0.94340000000000002</c:v>
                </c:pt>
                <c:pt idx="3">
                  <c:v>0.89300000000000002</c:v>
                </c:pt>
              </c:numCache>
            </c:numRef>
          </c:val>
        </c:ser>
        <c:ser>
          <c:idx val="2"/>
          <c:order val="2"/>
          <c:tx>
            <c:v>F1</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'新建 Microsoft Excel 97-2003 工作表'!$A$61:$A$64</c:f>
              <c:strCache>
                <c:ptCount val="4"/>
                <c:pt idx="0">
                  <c:v>随机森林</c:v>
                </c:pt>
                <c:pt idx="1">
                  <c:v>支持向量机</c:v>
                </c:pt>
                <c:pt idx="2">
                  <c:v>K最近邻</c:v>
                </c:pt>
                <c:pt idx="3">
                  <c:v>朴素贝叶斯</c:v>
                </c:pt>
              </c:strCache>
            </c:strRef>
          </c:cat>
          <c:val>
            <c:numRef>
              <c:f>'新建 Microsoft Excel 97-2003 工作表'!$D$61:$D$64</c:f>
              <c:numCache>
                <c:formatCode>General</c:formatCode>
                <c:ptCount val="4"/>
                <c:pt idx="0">
                  <c:v>0.92210000000000003</c:v>
                </c:pt>
                <c:pt idx="1">
                  <c:v>0.91969999999999996</c:v>
                </c:pt>
                <c:pt idx="2">
                  <c:v>0.91120000000000001</c:v>
                </c:pt>
                <c:pt idx="3">
                  <c:v>0.87529999999999997</c:v>
                </c:pt>
              </c:numCache>
            </c:numRef>
          </c:val>
        </c:ser>
        <c:dLbls>
          <c:showLegendKey val="0"/>
          <c:showVal val="0"/>
          <c:showCatName val="0"/>
          <c:showSerName val="0"/>
          <c:showPercent val="0"/>
          <c:showBubbleSize val="0"/>
        </c:dLbls>
        <c:gapWidth val="100"/>
        <c:overlap val="-24"/>
        <c:axId val="-1362780976"/>
        <c:axId val="-1362788048"/>
      </c:barChart>
      <c:catAx>
        <c:axId val="-136278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362788048"/>
        <c:crosses val="autoZero"/>
        <c:auto val="1"/>
        <c:lblAlgn val="ctr"/>
        <c:lblOffset val="100"/>
        <c:noMultiLvlLbl val="0"/>
      </c:catAx>
      <c:valAx>
        <c:axId val="-1362788048"/>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362780976"/>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ltLang="en-US"/>
              <a:t>融合特征</a:t>
            </a:r>
            <a:endParaRPr lang="zh-CN"/>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'新建 Microsoft Excel 97-2003 工作表'!$B$80</c:f>
              <c:strCache>
                <c:ptCount val="1"/>
                <c:pt idx="0">
                  <c:v>precision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'新建 Microsoft Excel 97-2003 工作表'!$A$81:$A$84</c:f>
              <c:strCache>
                <c:ptCount val="4"/>
                <c:pt idx="0">
                  <c:v>随机森林</c:v>
                </c:pt>
                <c:pt idx="1">
                  <c:v>支持向量机</c:v>
                </c:pt>
                <c:pt idx="2">
                  <c:v>K最近邻</c:v>
                </c:pt>
                <c:pt idx="3">
                  <c:v>朴素贝叶斯</c:v>
                </c:pt>
              </c:strCache>
            </c:strRef>
          </c:cat>
          <c:val>
            <c:numRef>
              <c:f>'新建 Microsoft Excel 97-2003 工作表'!$B$81:$B$84</c:f>
              <c:numCache>
                <c:formatCode>General</c:formatCode>
                <c:ptCount val="4"/>
                <c:pt idx="0">
                  <c:v>0.99299999999999999</c:v>
                </c:pt>
                <c:pt idx="1">
                  <c:v>0.9899</c:v>
                </c:pt>
                <c:pt idx="2">
                  <c:v>0.97409999999999997</c:v>
                </c:pt>
                <c:pt idx="3">
                  <c:v>0.90549999999999997</c:v>
                </c:pt>
              </c:numCache>
            </c:numRef>
          </c:val>
        </c:ser>
        <c:ser>
          <c:idx val="1"/>
          <c:order val="1"/>
          <c:tx>
            <c:strRef>
              <c:f>'新建 Microsoft Excel 97-2003 工作表'!$C$80</c:f>
              <c:strCache>
                <c:ptCount val="1"/>
                <c:pt idx="0">
                  <c:v>recall</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'新建 Microsoft Excel 97-2003 工作表'!$A$81:$A$84</c:f>
              <c:strCache>
                <c:ptCount val="4"/>
                <c:pt idx="0">
                  <c:v>随机森林</c:v>
                </c:pt>
                <c:pt idx="1">
                  <c:v>支持向量机</c:v>
                </c:pt>
                <c:pt idx="2">
                  <c:v>K最近邻</c:v>
                </c:pt>
                <c:pt idx="3">
                  <c:v>朴素贝叶斯</c:v>
                </c:pt>
              </c:strCache>
            </c:strRef>
          </c:cat>
          <c:val>
            <c:numRef>
              <c:f>'新建 Microsoft Excel 97-2003 工作表'!$C$81:$C$84</c:f>
              <c:numCache>
                <c:formatCode>General</c:formatCode>
                <c:ptCount val="4"/>
                <c:pt idx="0">
                  <c:v>0.96699999999999997</c:v>
                </c:pt>
                <c:pt idx="1">
                  <c:v>0.95220000000000005</c:v>
                </c:pt>
                <c:pt idx="2">
                  <c:v>0.92469999999999997</c:v>
                </c:pt>
                <c:pt idx="3">
                  <c:v>0.9143</c:v>
                </c:pt>
              </c:numCache>
            </c:numRef>
          </c:val>
        </c:ser>
        <c:ser>
          <c:idx val="2"/>
          <c:order val="2"/>
          <c:tx>
            <c:v>F1</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'新建 Microsoft Excel 97-2003 工作表'!$A$81:$A$84</c:f>
              <c:strCache>
                <c:ptCount val="4"/>
                <c:pt idx="0">
                  <c:v>随机森林</c:v>
                </c:pt>
                <c:pt idx="1">
                  <c:v>支持向量机</c:v>
                </c:pt>
                <c:pt idx="2">
                  <c:v>K最近邻</c:v>
                </c:pt>
                <c:pt idx="3">
                  <c:v>朴素贝叶斯</c:v>
                </c:pt>
              </c:strCache>
            </c:strRef>
          </c:cat>
          <c:val>
            <c:numRef>
              <c:f>'新建 Microsoft Excel 97-2003 工作表'!$D$81:$D$84</c:f>
              <c:numCache>
                <c:formatCode>General</c:formatCode>
                <c:ptCount val="4"/>
                <c:pt idx="0">
                  <c:v>0.97829999999999995</c:v>
                </c:pt>
                <c:pt idx="1">
                  <c:v>0.96779999999999999</c:v>
                </c:pt>
                <c:pt idx="2">
                  <c:v>0.94499999999999995</c:v>
                </c:pt>
                <c:pt idx="3">
                  <c:v>0.90439999999999998</c:v>
                </c:pt>
              </c:numCache>
            </c:numRef>
          </c:val>
        </c:ser>
        <c:dLbls>
          <c:showLegendKey val="0"/>
          <c:showVal val="0"/>
          <c:showCatName val="0"/>
          <c:showSerName val="0"/>
          <c:showPercent val="0"/>
          <c:showBubbleSize val="0"/>
        </c:dLbls>
        <c:gapWidth val="100"/>
        <c:overlap val="-24"/>
        <c:axId val="-1839900400"/>
        <c:axId val="-1839905840"/>
      </c:barChart>
      <c:catAx>
        <c:axId val="-183990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839905840"/>
        <c:crosses val="autoZero"/>
        <c:auto val="1"/>
        <c:lblAlgn val="ctr"/>
        <c:lblOffset val="100"/>
        <c:noMultiLvlLbl val="0"/>
      </c:catAx>
      <c:valAx>
        <c:axId val="-1839905840"/>
        <c:scaling>
          <c:orientation val="minMax"/>
          <c:max val="1"/>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839900400"/>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B68AFF8E-04B8-4B73-AD60-9DC663228956}" type="datetimeFigureOut">
              <a:rPr lang="zh-CN" altLang="en-US"/>
              <a:t>2018/5/19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02752FA5-6CC5-4B86-B4C6-3980AE446A94}" type="slidenum">
              <a:rPr lang="zh-CN" altLang="en-US"/>
              <a:t>‹#›</a:t>
            </a:fld>
            <a:endParaRPr lang="zh-CN" altLang="en-US"/>
          </a:p>
        </p:txBody>
      </p:sp>
    </p:spTree>
    <p:extLst>
      <p:ext uri="{BB962C8B-B14F-4D97-AF65-F5344CB8AC3E}">
        <p14:creationId xmlns:p14="http://schemas.microsoft.com/office/powerpoint/2010/main" val="197215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13</a:t>
            </a:fld>
            <a:endParaRPr lang="zh-CN" altLang="en-US"/>
          </a:p>
        </p:txBody>
      </p:sp>
    </p:spTree>
    <p:extLst>
      <p:ext uri="{BB962C8B-B14F-4D97-AF65-F5344CB8AC3E}">
        <p14:creationId xmlns:p14="http://schemas.microsoft.com/office/powerpoint/2010/main" val="78932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EB6C463-7EF0-4C3A-ACBE-CD8E8B8AFAA1}" type="datetime1">
              <a:rPr lang="zh-CN" altLang="en-US" smtClean="0"/>
              <a:t>2018/5/19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217367" y="6273714"/>
            <a:ext cx="531097" cy="530398"/>
          </a:xfrm>
        </p:spPr>
        <p:txBody>
          <a:bodyPr/>
          <a:lstStyle>
            <a:lvl1pPr>
              <a:defRPr lang="zh-CN" altLang="en-US" sz="1800" b="1" kern="1200" smtClean="0">
                <a:solidFill>
                  <a:schemeClr val="tx1"/>
                </a:solidFill>
                <a:latin typeface="微软雅黑" panose="020B0503020204020204" pitchFamily="34" charset="-122"/>
                <a:ea typeface="微软雅黑" panose="020B0503020204020204" pitchFamily="34" charset="-122"/>
                <a:cs typeface="+mn-cs"/>
              </a:defRPr>
            </a:lvl1pPr>
          </a:lstStyle>
          <a:p>
            <a:fld id="{EC78DCFB-9AAE-4F5D-903C-CAF6EB04F178}" type="slidenum">
              <a:rPr lang="en-US" altLang="zh-CN"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809181E-B778-4F72-ABC2-82B47BB93D46}" type="datetime1">
              <a:rPr lang="zh-CN" altLang="en-US" smtClean="0"/>
              <a:t>2018/5/19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7C18876-FAD6-471E-A2B2-3BD71A42005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6040ED-3980-406C-BEF6-5F77DF48E9CA}" type="datetime1">
              <a:rPr lang="zh-CN" altLang="en-US" smtClean="0"/>
              <a:t>2018/5/19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1090A1A-7CD8-491B-9A9B-BE3267893B73}"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1246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976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68313" y="1500188"/>
            <a:ext cx="82073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13" y="404813"/>
            <a:ext cx="8620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68988" y="264827"/>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313" y="1628800"/>
            <a:ext cx="8229600" cy="45259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65B2640-2216-4BDB-A06E-91E1A7D7C455}" type="datetime1">
              <a:rPr lang="zh-CN" altLang="en-US" smtClean="0"/>
              <a:t>2018/5/19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8461200" y="6283604"/>
            <a:ext cx="503288" cy="529772"/>
          </a:xfrm>
        </p:spPr>
        <p:txBody>
          <a:bodyPr/>
          <a:lstStyle>
            <a:lvl1pPr>
              <a:defRPr lang="zh-CN" altLang="en-US" sz="1800" b="1" kern="1200" smtClean="0">
                <a:solidFill>
                  <a:schemeClr val="tx1"/>
                </a:solidFill>
                <a:latin typeface="Arial" panose="020B0604020202020204" pitchFamily="34" charset="0"/>
                <a:ea typeface="微软雅黑" panose="020B0503020204020204" pitchFamily="34" charset="-122"/>
                <a:cs typeface="+mn-cs"/>
              </a:defRPr>
            </a:lvl1pPr>
          </a:lstStyle>
          <a:p>
            <a:fld id="{B3362FB8-9A7F-4E76-B5DE-3B4F7AA82252}" type="slidenum">
              <a:rPr lang="en-US" altLang="zh-CN"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25C7D66-80DB-4E8E-A46B-A6083402B082}" type="datetime1">
              <a:rPr lang="zh-CN" altLang="en-US" smtClean="0"/>
              <a:t>2018/5/19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8BB25E9-97CA-4CEE-A464-63F63400D77A}"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71A3E7F-5FA9-4BC7-9E26-FE5A2D8A4CAD}" type="datetime1">
              <a:rPr lang="zh-CN" altLang="en-US" smtClean="0"/>
              <a:t>2018/5/19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A9BC015-D529-4FEF-9CB8-6589ED8F37D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56544A-3875-41A7-9C12-0C7A2C13E0B6}" type="datetime1">
              <a:rPr lang="zh-CN" altLang="en-US" smtClean="0"/>
              <a:t>2018/5/19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FB40C13-4115-48E8-99A7-0BF53C98A95A}"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40F5672-DABD-4D56-B56D-2E321819E2E6}" type="datetime1">
              <a:rPr lang="zh-CN" altLang="en-US" smtClean="0"/>
              <a:t>2018/5/19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2519055-931D-4DA1-850B-A495ED3E5504}"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A28A152-1013-44F5-B2CD-9C4743AF9A91}" type="datetime1">
              <a:rPr lang="zh-CN" altLang="en-US" smtClean="0"/>
              <a:t>2018/5/19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66C5C3E-0E0F-40A9-9495-26D99D42F208}"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FF4AF3F-E160-4C5E-A4D7-ED8D0904A2FE}" type="datetime1">
              <a:rPr lang="zh-CN" altLang="en-US" smtClean="0"/>
              <a:t>2018/5/19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6061E52-BA03-497A-8659-0E74AA7D864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651FA97-AD5C-44CF-AE5B-CDCE8DF5122B}" type="datetime1">
              <a:rPr lang="zh-CN" altLang="en-US" smtClean="0"/>
              <a:t>2018/5/19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79AD62-4E7C-4686-9782-67353D16DD8A}"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96AB612-F1BD-4E89-8788-AA507DB91752}" type="datetime1">
              <a:rPr lang="zh-CN" altLang="en-US" smtClean="0"/>
              <a:t>2018/5/19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BCA27D70-5430-43AE-9CEC-9F967FC22623}"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56" r:id="rId12"/>
    <p:sldLayoutId id="2147483757"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ti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2.tiff"/><Relationship Id="rId5" Type="http://schemas.openxmlformats.org/officeDocument/2006/relationships/image" Target="../media/image21.tiff"/><Relationship Id="rId4" Type="http://schemas.openxmlformats.org/officeDocument/2006/relationships/image" Target="../media/image20.tiff"/></Relationships>
</file>

<file path=ppt/slides/_rels/slide19.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6.tiff"/><Relationship Id="rId5" Type="http://schemas.openxmlformats.org/officeDocument/2006/relationships/image" Target="../media/image25.tiff"/><Relationship Id="rId4" Type="http://schemas.openxmlformats.org/officeDocument/2006/relationships/image" Target="../media/image24.tif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4213" y="1700213"/>
            <a:ext cx="7772400" cy="1470025"/>
          </a:xfrm>
        </p:spPr>
        <p:txBody>
          <a:bodyPr/>
          <a:lstStyle/>
          <a:p>
            <a:r>
              <a:rPr lang="zh-CN" altLang="en-US" b="1" dirty="0" smtClean="0">
                <a:solidFill>
                  <a:schemeClr val="accent1"/>
                </a:solidFill>
                <a:ea typeface="黑体" pitchFamily="49" charset="-122"/>
              </a:rPr>
              <a:t>毕业设计答辩</a:t>
            </a:r>
          </a:p>
        </p:txBody>
      </p:sp>
      <p:sp>
        <p:nvSpPr>
          <p:cNvPr id="3075" name="副标题 2"/>
          <p:cNvSpPr>
            <a:spLocks noGrp="1"/>
          </p:cNvSpPr>
          <p:nvPr>
            <p:ph type="subTitle" idx="1"/>
          </p:nvPr>
        </p:nvSpPr>
        <p:spPr>
          <a:xfrm>
            <a:off x="1403350" y="3068638"/>
            <a:ext cx="6400800" cy="1343025"/>
          </a:xfrm>
        </p:spPr>
        <p:txBody>
          <a:bodyPr/>
          <a:lstStyle/>
          <a:p>
            <a:r>
              <a:rPr lang="zh-CN" altLang="en-US" sz="2800" dirty="0" smtClean="0">
                <a:solidFill>
                  <a:schemeClr val="tx1"/>
                </a:solidFill>
                <a:latin typeface="Arial" pitchFamily="34" charset="0"/>
                <a:ea typeface="黑体" pitchFamily="49" charset="-122"/>
                <a:cs typeface="Arial" pitchFamily="34" charset="0"/>
              </a:rPr>
              <a:t>基于流量认知分析的无线设备</a:t>
            </a:r>
            <a:endParaRPr lang="en-US" altLang="zh-CN" sz="2800" dirty="0" smtClean="0">
              <a:solidFill>
                <a:schemeClr val="tx1"/>
              </a:solidFill>
              <a:latin typeface="Arial" pitchFamily="34" charset="0"/>
              <a:ea typeface="黑体" pitchFamily="49" charset="-122"/>
              <a:cs typeface="Arial" pitchFamily="34" charset="0"/>
            </a:endParaRPr>
          </a:p>
          <a:p>
            <a:r>
              <a:rPr lang="zh-CN" altLang="en-US" sz="2800" dirty="0" smtClean="0">
                <a:solidFill>
                  <a:schemeClr val="tx1"/>
                </a:solidFill>
                <a:latin typeface="Arial" pitchFamily="34" charset="0"/>
                <a:ea typeface="黑体" pitchFamily="49" charset="-122"/>
                <a:cs typeface="Arial" pitchFamily="34" charset="0"/>
              </a:rPr>
              <a:t>指纹识别技术研究与实现</a:t>
            </a:r>
          </a:p>
        </p:txBody>
      </p:sp>
      <p:pic>
        <p:nvPicPr>
          <p:cNvPr id="30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285" y="188640"/>
            <a:ext cx="28813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213" y="2924175"/>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235598" y="4653136"/>
            <a:ext cx="2736304" cy="1338828"/>
          </a:xfrm>
          <a:prstGeom prst="rect">
            <a:avLst/>
          </a:prstGeom>
          <a:noFill/>
        </p:spPr>
        <p:txBody>
          <a:bodyPr wrap="square" rtlCol="0">
            <a:spAutoFit/>
          </a:bodyPr>
          <a:lstStyle/>
          <a:p>
            <a:pPr algn="ctr">
              <a:lnSpc>
                <a:spcPct val="150000"/>
              </a:lnSpc>
            </a:pPr>
            <a:r>
              <a:rPr lang="zh-CN" altLang="en-US" dirty="0" smtClean="0">
                <a:latin typeface="黑体" pitchFamily="49" charset="-122"/>
                <a:ea typeface="黑体" pitchFamily="49" charset="-122"/>
              </a:rPr>
              <a:t>指导老师：沈  超</a:t>
            </a:r>
            <a:endParaRPr lang="en-US" altLang="zh-CN" dirty="0">
              <a:latin typeface="黑体" pitchFamily="49" charset="-122"/>
              <a:ea typeface="黑体" pitchFamily="49" charset="-122"/>
            </a:endParaRPr>
          </a:p>
          <a:p>
            <a:pPr algn="ctr">
              <a:lnSpc>
                <a:spcPct val="150000"/>
              </a:lnSpc>
            </a:pPr>
            <a:r>
              <a:rPr lang="zh-CN" altLang="en-US" dirty="0" smtClean="0">
                <a:latin typeface="黑体" pitchFamily="49" charset="-122"/>
                <a:ea typeface="黑体" pitchFamily="49" charset="-122"/>
              </a:rPr>
              <a:t>班    级：硕</a:t>
            </a:r>
            <a:r>
              <a:rPr lang="en-US" altLang="zh-CN" dirty="0" smtClean="0">
                <a:latin typeface="黑体" pitchFamily="49" charset="-122"/>
                <a:ea typeface="黑体" pitchFamily="49" charset="-122"/>
              </a:rPr>
              <a:t>5033</a:t>
            </a:r>
          </a:p>
          <a:p>
            <a:pPr algn="ctr">
              <a:lnSpc>
                <a:spcPct val="150000"/>
              </a:lnSpc>
            </a:pPr>
            <a:r>
              <a:rPr lang="zh-CN" altLang="en-US" dirty="0" smtClean="0">
                <a:latin typeface="黑体" pitchFamily="49" charset="-122"/>
                <a:ea typeface="黑体" pitchFamily="49" charset="-122"/>
              </a:rPr>
              <a:t>答 辩 人：</a:t>
            </a:r>
            <a:r>
              <a:rPr lang="zh-CN" altLang="en-US" dirty="0">
                <a:latin typeface="黑体" pitchFamily="49" charset="-122"/>
                <a:ea typeface="黑体" pitchFamily="49" charset="-122"/>
              </a:rPr>
              <a:t>余天文</a:t>
            </a:r>
          </a:p>
        </p:txBody>
      </p:sp>
      <p:sp>
        <p:nvSpPr>
          <p:cNvPr id="2" name="灯片编号占位符 1"/>
          <p:cNvSpPr>
            <a:spLocks noGrp="1"/>
          </p:cNvSpPr>
          <p:nvPr>
            <p:ph type="sldNum" sz="quarter" idx="12"/>
          </p:nvPr>
        </p:nvSpPr>
        <p:spPr>
          <a:xfrm>
            <a:off x="8456613" y="6237312"/>
            <a:ext cx="291851" cy="350776"/>
          </a:xfrm>
        </p:spPr>
        <p:txBody>
          <a:bodyPr/>
          <a:lstStyle/>
          <a:p>
            <a:fld id="{EC78DCFB-9AAE-4F5D-903C-CAF6EB04F178}" type="slidenum">
              <a:rPr lang="zh-CN" altLang="en-US" sz="1400" b="0" smtClean="0">
                <a:solidFill>
                  <a:schemeClr val="accent1">
                    <a:lumMod val="75000"/>
                  </a:schemeClr>
                </a:solidFill>
              </a:rPr>
              <a:t>1</a:t>
            </a:fld>
            <a:endParaRPr lang="zh-CN" altLang="en-US" sz="1400" b="0" dirty="0">
              <a:solidFill>
                <a:schemeClr val="accent1">
                  <a:lumMod val="75000"/>
                </a:schemeClr>
              </a:solidFill>
            </a:endParaRPr>
          </a:p>
        </p:txBody>
      </p:sp>
    </p:spTree>
  </p:cSld>
  <p:clrMapOvr>
    <a:masterClrMapping/>
  </p:clrMapOvr>
  <p:transition spd="slow" advTm="2282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数据采集</a:t>
            </a:r>
            <a:endParaRPr lang="zh-CN" altLang="en-US" dirty="0">
              <a:solidFill>
                <a:srgbClr val="4F81BD"/>
              </a:solidFill>
              <a:ea typeface="黑体" pitchFamily="49" charset="-122"/>
            </a:endParaRPr>
          </a:p>
        </p:txBody>
      </p:sp>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5218782" y="1798967"/>
            <a:ext cx="2747013" cy="1939933"/>
          </a:xfrm>
          <a:prstGeom prst="rect">
            <a:avLst/>
          </a:prstGeom>
          <a:noFill/>
          <a:ln>
            <a:noFill/>
          </a:ln>
        </p:spPr>
      </p:pic>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en-US" altLang="zh-CN" sz="1800" dirty="0" err="1" smtClean="0">
                <a:solidFill>
                  <a:srgbClr val="FFFFFF"/>
                </a:solidFill>
                <a:latin typeface="微软雅黑" panose="020B0503020204020204" pitchFamily="34" charset="-122"/>
                <a:ea typeface="微软雅黑" panose="020B0503020204020204" pitchFamily="34" charset="-122"/>
              </a:rPr>
              <a:t>采集</a:t>
            </a:r>
            <a:r>
              <a:rPr lang="zh-CN" altLang="en-US" sz="1800" dirty="0" smtClean="0">
                <a:solidFill>
                  <a:srgbClr val="FFFFFF"/>
                </a:solidFill>
                <a:latin typeface="微软雅黑" panose="020B0503020204020204" pitchFamily="34" charset="-122"/>
                <a:ea typeface="微软雅黑" panose="020B0503020204020204" pitchFamily="34" charset="-122"/>
              </a:rPr>
              <a:t>环境</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4304195"/>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4043845"/>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en-US" altLang="zh-CN" dirty="0" err="1" smtClean="0">
                <a:solidFill>
                  <a:srgbClr val="FFFFFF"/>
                </a:solidFill>
                <a:latin typeface="微软雅黑" panose="020B0503020204020204" pitchFamily="34" charset="-122"/>
                <a:ea typeface="微软雅黑" panose="020B0503020204020204" pitchFamily="34" charset="-122"/>
              </a:rPr>
              <a:t>采集</a:t>
            </a:r>
            <a:r>
              <a:rPr lang="zh-CN" altLang="en-US" dirty="0">
                <a:solidFill>
                  <a:srgbClr val="FFFFFF"/>
                </a:solidFill>
                <a:latin typeface="微软雅黑" panose="020B0503020204020204" pitchFamily="34" charset="-122"/>
                <a:ea typeface="微软雅黑" panose="020B0503020204020204" pitchFamily="34" charset="-122"/>
              </a:rPr>
              <a:t>方案</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4" name="Freeform 13"/>
          <p:cNvSpPr>
            <a:spLocks/>
          </p:cNvSpPr>
          <p:nvPr/>
        </p:nvSpPr>
        <p:spPr bwMode="auto">
          <a:xfrm>
            <a:off x="988492" y="5594511"/>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5" name="Rectangle 14"/>
          <p:cNvSpPr>
            <a:spLocks noChangeArrowheads="1"/>
          </p:cNvSpPr>
          <p:nvPr/>
        </p:nvSpPr>
        <p:spPr bwMode="auto">
          <a:xfrm>
            <a:off x="899592" y="5334161"/>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数据集</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91680" y="3749985"/>
            <a:ext cx="5180012"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8" name="Line 19"/>
          <p:cNvSpPr>
            <a:spLocks noChangeShapeType="1"/>
          </p:cNvSpPr>
          <p:nvPr/>
        </p:nvSpPr>
        <p:spPr bwMode="auto">
          <a:xfrm>
            <a:off x="1651273" y="4974121"/>
            <a:ext cx="5180012"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6306145"/>
            <a:ext cx="5180012"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50183" y="3899536"/>
            <a:ext cx="3644662" cy="90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每次只采集一台设备数据</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设备播放视频，采集</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2-4</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小时</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Text Box 21"/>
          <p:cNvSpPr txBox="1">
            <a:spLocks noChangeArrowheads="1"/>
          </p:cNvSpPr>
          <p:nvPr/>
        </p:nvSpPr>
        <p:spPr bwMode="auto">
          <a:xfrm>
            <a:off x="2550539" y="5095493"/>
            <a:ext cx="5337198" cy="105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eaLnBrk="1" hangingPunct="1">
              <a:lnSpc>
                <a:spcPct val="150000"/>
              </a:lnSpc>
              <a:spcBef>
                <a:spcPct val="0"/>
              </a:spcBef>
              <a:buClrTx/>
              <a:buSzTx/>
              <a:buFont typeface="Arial" panose="020B0604020202020204" pitchFamily="34" charset="0"/>
              <a:buChar char="•"/>
            </a:pP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台设备（个人</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PC</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、智能手机、平板电脑）</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至少</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万条数据帧</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7"/>
            <a:ext cx="2569069" cy="120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一个镜像交换机</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两个路由器</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一台笔记本电脑</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30968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数据预处理</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参数提取</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3977675"/>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3717325"/>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a:solidFill>
                  <a:srgbClr val="FFFFFF"/>
                </a:solidFill>
                <a:latin typeface="微软雅黑" panose="020B0503020204020204" pitchFamily="34" charset="-122"/>
                <a:ea typeface="微软雅黑" panose="020B0503020204020204" pitchFamily="34" charset="-122"/>
              </a:rPr>
              <a:t>数据降噪</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4" name="Freeform 13"/>
          <p:cNvSpPr>
            <a:spLocks/>
          </p:cNvSpPr>
          <p:nvPr/>
        </p:nvSpPr>
        <p:spPr bwMode="auto">
          <a:xfrm>
            <a:off x="988492" y="5594511"/>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5" name="Rectangle 14"/>
          <p:cNvSpPr>
            <a:spLocks noChangeArrowheads="1"/>
          </p:cNvSpPr>
          <p:nvPr/>
        </p:nvSpPr>
        <p:spPr bwMode="auto">
          <a:xfrm>
            <a:off x="899592" y="5334161"/>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数据归一化</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91680" y="3356992"/>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8" name="Line 19"/>
          <p:cNvSpPr>
            <a:spLocks noChangeShapeType="1"/>
          </p:cNvSpPr>
          <p:nvPr/>
        </p:nvSpPr>
        <p:spPr bwMode="auto">
          <a:xfrm>
            <a:off x="1651273" y="4869160"/>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6306145"/>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50182" y="3573016"/>
            <a:ext cx="4321509" cy="90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目的：过滤噪声数据</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方法：自定义区间，选取合理阈值</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Text Box 21"/>
          <p:cNvSpPr txBox="1">
            <a:spLocks noChangeArrowheads="1"/>
          </p:cNvSpPr>
          <p:nvPr/>
        </p:nvSpPr>
        <p:spPr bwMode="auto">
          <a:xfrm>
            <a:off x="2550539" y="5095493"/>
            <a:ext cx="5337198" cy="105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目的：防止量级差异影响数据分析的结果</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方法：</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min-max</a:t>
            </a: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标准化</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7"/>
            <a:ext cx="5755603" cy="120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协议：</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TCP</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数据帧</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参数：帧间隔时间（</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IAT</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帧大小（</a:t>
            </a:r>
            <a:r>
              <a:rPr lang="en-US" altLang="zh-CN" dirty="0" err="1"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FrameSize</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    传输速率（</a:t>
            </a:r>
            <a:r>
              <a:rPr lang="en-US" altLang="zh-CN" dirty="0" err="1"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TransRate</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89176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特征指纹提取</a:t>
            </a:r>
            <a:endParaRPr lang="zh-CN" altLang="en-US" dirty="0">
              <a:solidFill>
                <a:srgbClr val="4F81BD"/>
              </a:solidFill>
              <a:ea typeface="黑体" pitchFamily="49" charset="-122"/>
            </a:endParaRPr>
          </a:p>
        </p:txBody>
      </p:sp>
      <p:sp>
        <p:nvSpPr>
          <p:cNvPr id="4" name="文本框 3"/>
          <p:cNvSpPr txBox="1"/>
          <p:nvPr/>
        </p:nvSpPr>
        <p:spPr>
          <a:xfrm>
            <a:off x="1007376" y="1651842"/>
            <a:ext cx="6732976"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如何判断特征能够区分设备？  </a:t>
            </a:r>
            <a:r>
              <a:rPr lang="en-US" altLang="zh-CN" sz="2000" dirty="0">
                <a:latin typeface="微软雅黑" panose="020B0503020204020204" pitchFamily="34" charset="-122"/>
                <a:ea typeface="微软雅黑" panose="020B0503020204020204" pitchFamily="34" charset="-122"/>
              </a:rPr>
              <a:t>PDF</a:t>
            </a:r>
            <a:r>
              <a:rPr lang="zh-CN" altLang="en-US" sz="2000" dirty="0">
                <a:latin typeface="微软雅黑" panose="020B0503020204020204" pitchFamily="34" charset="-122"/>
                <a:ea typeface="微软雅黑" panose="020B0503020204020204" pitchFamily="34" charset="-122"/>
              </a:rPr>
              <a:t>图</a:t>
            </a:r>
          </a:p>
        </p:txBody>
      </p:sp>
      <p:pic>
        <p:nvPicPr>
          <p:cNvPr id="20" name="图片 19"/>
          <p:cNvPicPr/>
          <p:nvPr/>
        </p:nvPicPr>
        <p:blipFill>
          <a:blip r:embed="rId3">
            <a:extLst>
              <a:ext uri="{28A0092B-C50C-407E-A947-70E740481C1C}">
                <a14:useLocalDpi xmlns:a14="http://schemas.microsoft.com/office/drawing/2010/main" val="0"/>
              </a:ext>
            </a:extLst>
          </a:blip>
          <a:stretch>
            <a:fillRect/>
          </a:stretch>
        </p:blipFill>
        <p:spPr>
          <a:xfrm>
            <a:off x="2639442" y="2064354"/>
            <a:ext cx="4031804" cy="2974948"/>
          </a:xfrm>
          <a:prstGeom prst="rect">
            <a:avLst/>
          </a:prstGeom>
        </p:spPr>
      </p:pic>
      <p:sp>
        <p:nvSpPr>
          <p:cNvPr id="10" name="文本框 9"/>
          <p:cNvSpPr txBox="1"/>
          <p:nvPr/>
        </p:nvSpPr>
        <p:spPr>
          <a:xfrm>
            <a:off x="1007376" y="5157192"/>
            <a:ext cx="6732976"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两种特征指纹： 基于</a:t>
            </a:r>
            <a:r>
              <a:rPr lang="zh-CN" altLang="en-US" sz="2000" dirty="0">
                <a:solidFill>
                  <a:srgbClr val="C40000"/>
                </a:solidFill>
                <a:latin typeface="微软雅黑" panose="020B0503020204020204" pitchFamily="34" charset="-122"/>
                <a:ea typeface="微软雅黑" panose="020B0503020204020204" pitchFamily="34" charset="-122"/>
              </a:rPr>
              <a:t>概率密度</a:t>
            </a:r>
            <a:r>
              <a:rPr lang="zh-CN" altLang="en-US" sz="2000" dirty="0">
                <a:latin typeface="微软雅黑" panose="020B0503020204020204" pitchFamily="34" charset="-122"/>
                <a:ea typeface="微软雅黑" panose="020B0503020204020204" pitchFamily="34" charset="-122"/>
              </a:rPr>
              <a:t>的特征指纹</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                             基于</a:t>
            </a:r>
            <a:r>
              <a:rPr lang="zh-CN" altLang="en-US" sz="2000" dirty="0">
                <a:solidFill>
                  <a:srgbClr val="C40000"/>
                </a:solidFill>
                <a:latin typeface="微软雅黑" panose="020B0503020204020204" pitchFamily="34" charset="-122"/>
                <a:ea typeface="微软雅黑" panose="020B0503020204020204" pitchFamily="34" charset="-122"/>
              </a:rPr>
              <a:t>多特征融合</a:t>
            </a:r>
            <a:r>
              <a:rPr lang="zh-CN" altLang="en-US" sz="2000" dirty="0">
                <a:latin typeface="微软雅黑" panose="020B0503020204020204" pitchFamily="34" charset="-122"/>
                <a:ea typeface="微软雅黑" panose="020B0503020204020204" pitchFamily="34" charset="-122"/>
              </a:rPr>
              <a:t>的特征</a:t>
            </a:r>
            <a:r>
              <a:rPr lang="zh-CN" altLang="en-US" sz="2000" dirty="0" smtClean="0">
                <a:latin typeface="微软雅黑" panose="020B0503020204020204" pitchFamily="34" charset="-122"/>
                <a:ea typeface="微软雅黑" panose="020B0503020204020204" pitchFamily="34" charset="-122"/>
              </a:rPr>
              <a:t>指纹</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6401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特征指纹提取</a:t>
            </a:r>
            <a:endParaRPr lang="zh-CN" altLang="en-US" dirty="0">
              <a:solidFill>
                <a:srgbClr val="4F81BD"/>
              </a:solidFill>
              <a:ea typeface="黑体" pitchFamily="49" charset="-122"/>
            </a:endParaRPr>
          </a:p>
        </p:txBody>
      </p:sp>
      <p:pic>
        <p:nvPicPr>
          <p:cNvPr id="14" name="图片 13"/>
          <p:cNvPicPr>
            <a:picLocks noChangeAspect="1"/>
          </p:cNvPicPr>
          <p:nvPr/>
        </p:nvPicPr>
        <p:blipFill>
          <a:blip r:embed="rId4"/>
          <a:stretch>
            <a:fillRect/>
          </a:stretch>
        </p:blipFill>
        <p:spPr>
          <a:xfrm>
            <a:off x="1348320" y="2171680"/>
            <a:ext cx="6464040" cy="1121858"/>
          </a:xfrm>
          <a:prstGeom prst="rect">
            <a:avLst/>
          </a:prstGeom>
        </p:spPr>
      </p:pic>
      <p:pic>
        <p:nvPicPr>
          <p:cNvPr id="15" name="图片 14"/>
          <p:cNvPicPr>
            <a:picLocks noChangeAspect="1"/>
          </p:cNvPicPr>
          <p:nvPr/>
        </p:nvPicPr>
        <p:blipFill>
          <a:blip r:embed="rId5"/>
          <a:stretch>
            <a:fillRect/>
          </a:stretch>
        </p:blipFill>
        <p:spPr>
          <a:xfrm>
            <a:off x="1332929" y="3701848"/>
            <a:ext cx="6479431" cy="945165"/>
          </a:xfrm>
          <a:prstGeom prst="rect">
            <a:avLst/>
          </a:prstGeom>
        </p:spPr>
      </p:pic>
      <p:pic>
        <p:nvPicPr>
          <p:cNvPr id="16" name="图片 15"/>
          <p:cNvPicPr>
            <a:picLocks noChangeAspect="1"/>
          </p:cNvPicPr>
          <p:nvPr/>
        </p:nvPicPr>
        <p:blipFill rotWithShape="1">
          <a:blip r:embed="rId6"/>
          <a:srcRect t="4858" b="1"/>
          <a:stretch/>
        </p:blipFill>
        <p:spPr>
          <a:xfrm>
            <a:off x="1332929" y="5079061"/>
            <a:ext cx="5615335" cy="1230259"/>
          </a:xfrm>
          <a:prstGeom prst="rect">
            <a:avLst/>
          </a:prstGeom>
        </p:spPr>
      </p:pic>
      <p:cxnSp>
        <p:nvCxnSpPr>
          <p:cNvPr id="17" name="直接箭头连接符 16"/>
          <p:cNvCxnSpPr/>
          <p:nvPr/>
        </p:nvCxnSpPr>
        <p:spPr>
          <a:xfrm rot="5400000" flipV="1">
            <a:off x="3977953" y="3481420"/>
            <a:ext cx="324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flipV="1">
            <a:off x="3977953" y="4881021"/>
            <a:ext cx="324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71800" y="1567390"/>
            <a:ext cx="3096344"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特征指纹生成过程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305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无线设备识别</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分类器</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4187304"/>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3926954"/>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评估指标</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59084" y="3645024"/>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6234137"/>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15803" y="3770412"/>
            <a:ext cx="5581091" cy="236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准确率（</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precision</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召回</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率（</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recall</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F1</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6"/>
            <a:ext cx="5755603" cy="148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随机森林（</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Random Forest</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RF</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支持向量机（</a:t>
            </a:r>
            <a:r>
              <a:rPr lang="en-US" altLang="zh-CN" dirty="0" smtClean="0">
                <a:solidFill>
                  <a:srgbClr val="3B3B3B"/>
                </a:solidFill>
                <a:latin typeface="微软雅黑" panose="020B0503020204020204" pitchFamily="34" charset="-122"/>
                <a:ea typeface="微软雅黑" panose="020B0503020204020204" pitchFamily="34" charset="-122"/>
              </a:rPr>
              <a:t>Support </a:t>
            </a:r>
            <a:r>
              <a:rPr lang="en-US" altLang="zh-CN" dirty="0">
                <a:solidFill>
                  <a:srgbClr val="3B3B3B"/>
                </a:solidFill>
                <a:latin typeface="微软雅黑" panose="020B0503020204020204" pitchFamily="34" charset="-122"/>
                <a:ea typeface="微软雅黑" panose="020B0503020204020204" pitchFamily="34" charset="-122"/>
              </a:rPr>
              <a:t>Vector Machine</a:t>
            </a:r>
            <a:r>
              <a:rPr lang="zh-CN" altLang="zh-CN" dirty="0">
                <a:solidFill>
                  <a:srgbClr val="3B3B3B"/>
                </a:solidFill>
                <a:latin typeface="微软雅黑" panose="020B0503020204020204" pitchFamily="34" charset="-122"/>
                <a:ea typeface="微软雅黑" panose="020B0503020204020204" pitchFamily="34" charset="-122"/>
              </a:rPr>
              <a:t>，</a:t>
            </a:r>
            <a:r>
              <a:rPr lang="en-US" altLang="zh-CN" dirty="0">
                <a:solidFill>
                  <a:srgbClr val="3B3B3B"/>
                </a:solidFill>
                <a:latin typeface="微软雅黑" panose="020B0503020204020204" pitchFamily="34" charset="-122"/>
                <a:ea typeface="微软雅黑" panose="020B0503020204020204" pitchFamily="34" charset="-122"/>
              </a:rPr>
              <a:t>SVM</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K</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最近邻（</a:t>
            </a:r>
            <a:r>
              <a:rPr lang="en-US" altLang="zh-CN" dirty="0">
                <a:solidFill>
                  <a:srgbClr val="3B3B3B"/>
                </a:solidFill>
                <a:latin typeface="微软雅黑" panose="020B0503020204020204" pitchFamily="34" charset="-122"/>
                <a:ea typeface="微软雅黑" panose="020B0503020204020204" pitchFamily="34" charset="-122"/>
              </a:rPr>
              <a:t>K-Nearest Neighbor</a:t>
            </a:r>
            <a:r>
              <a:rPr lang="zh-CN" altLang="zh-CN" dirty="0">
                <a:solidFill>
                  <a:srgbClr val="3B3B3B"/>
                </a:solidFill>
                <a:latin typeface="微软雅黑" panose="020B0503020204020204" pitchFamily="34" charset="-122"/>
                <a:ea typeface="微软雅黑" panose="020B0503020204020204" pitchFamily="34" charset="-122"/>
              </a:rPr>
              <a:t>，</a:t>
            </a:r>
            <a:r>
              <a:rPr lang="en-US" altLang="zh-CN" dirty="0">
                <a:solidFill>
                  <a:srgbClr val="3B3B3B"/>
                </a:solidFill>
                <a:latin typeface="微软雅黑" panose="020B0503020204020204" pitchFamily="34" charset="-122"/>
                <a:ea typeface="微软雅黑" panose="020B0503020204020204" pitchFamily="34" charset="-122"/>
              </a:rPr>
              <a:t>KNN</a:t>
            </a: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朴素贝叶斯（</a:t>
            </a:r>
            <a:r>
              <a:rPr lang="en-US" altLang="zh-CN" dirty="0">
                <a:solidFill>
                  <a:srgbClr val="3B3B3B"/>
                </a:solidFill>
                <a:latin typeface="微软雅黑" panose="020B0503020204020204" pitchFamily="34" charset="-122"/>
                <a:ea typeface="微软雅黑" panose="020B0503020204020204" pitchFamily="34" charset="-122"/>
              </a:rPr>
              <a:t>Naïve Bayes Classifier</a:t>
            </a:r>
            <a:r>
              <a:rPr lang="zh-CN" altLang="zh-CN" dirty="0">
                <a:solidFill>
                  <a:srgbClr val="3B3B3B"/>
                </a:solidFill>
                <a:latin typeface="微软雅黑" panose="020B0503020204020204" pitchFamily="34" charset="-122"/>
                <a:ea typeface="微软雅黑" panose="020B0503020204020204" pitchFamily="34" charset="-122"/>
              </a:rPr>
              <a:t>，</a:t>
            </a:r>
            <a:r>
              <a:rPr lang="en-US" altLang="zh-CN" dirty="0">
                <a:solidFill>
                  <a:srgbClr val="3B3B3B"/>
                </a:solidFill>
                <a:latin typeface="微软雅黑" panose="020B0503020204020204" pitchFamily="34" charset="-122"/>
                <a:ea typeface="微软雅黑" panose="020B0503020204020204" pitchFamily="34" charset="-122"/>
              </a:rPr>
              <a:t>NBC</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50067268"/>
              </p:ext>
            </p:extLst>
          </p:nvPr>
        </p:nvGraphicFramePr>
        <p:xfrm>
          <a:off x="6146800" y="3352800"/>
          <a:ext cx="914400" cy="211138"/>
        </p:xfrm>
        <a:graphic>
          <a:graphicData uri="http://schemas.openxmlformats.org/presentationml/2006/ole">
            <mc:AlternateContent xmlns:mc="http://schemas.openxmlformats.org/markup-compatibility/2006">
              <mc:Choice xmlns:v="urn:schemas-microsoft-com:vml" Requires="v">
                <p:oleObj spid="_x0000_s132118" name="Equation" r:id="rId4" imgW="914400" imgH="211680" progId="Equation.DSMT4">
                  <p:embed/>
                </p:oleObj>
              </mc:Choice>
              <mc:Fallback>
                <p:oleObj name="Equation" r:id="rId4" imgW="914400" imgH="211680" progId="Equation.DSMT4">
                  <p:embed/>
                  <p:pic>
                    <p:nvPicPr>
                      <p:cNvPr id="0" name=""/>
                      <p:cNvPicPr/>
                      <p:nvPr/>
                    </p:nvPicPr>
                    <p:blipFill>
                      <a:blip r:embed="rId5"/>
                      <a:stretch>
                        <a:fillRect/>
                      </a:stretch>
                    </p:blipFill>
                    <p:spPr>
                      <a:xfrm>
                        <a:off x="6146800" y="3352800"/>
                        <a:ext cx="914400" cy="211138"/>
                      </a:xfrm>
                      <a:prstGeom prst="rect">
                        <a:avLst/>
                      </a:prstGeom>
                    </p:spPr>
                  </p:pic>
                </p:oleObj>
              </mc:Fallback>
            </mc:AlternateContent>
          </a:graphicData>
        </a:graphic>
      </p:graphicFrame>
      <p:pic>
        <p:nvPicPr>
          <p:cNvPr id="10" name="图片 9"/>
          <p:cNvPicPr>
            <a:picLocks noChangeAspect="1"/>
          </p:cNvPicPr>
          <p:nvPr/>
        </p:nvPicPr>
        <p:blipFill>
          <a:blip r:embed="rId6"/>
          <a:stretch>
            <a:fillRect/>
          </a:stretch>
        </p:blipFill>
        <p:spPr>
          <a:xfrm>
            <a:off x="5370041" y="3793241"/>
            <a:ext cx="2219325" cy="638175"/>
          </a:xfrm>
          <a:prstGeom prst="rect">
            <a:avLst/>
          </a:prstGeom>
        </p:spPr>
      </p:pic>
      <p:pic>
        <p:nvPicPr>
          <p:cNvPr id="11" name="图片 10"/>
          <p:cNvPicPr>
            <a:picLocks noChangeAspect="1"/>
          </p:cNvPicPr>
          <p:nvPr/>
        </p:nvPicPr>
        <p:blipFill>
          <a:blip r:embed="rId7"/>
          <a:stretch>
            <a:fillRect/>
          </a:stretch>
        </p:blipFill>
        <p:spPr>
          <a:xfrm>
            <a:off x="5438614" y="4666793"/>
            <a:ext cx="1933575" cy="504825"/>
          </a:xfrm>
          <a:prstGeom prst="rect">
            <a:avLst/>
          </a:prstGeom>
        </p:spPr>
      </p:pic>
      <p:pic>
        <p:nvPicPr>
          <p:cNvPr id="12" name="图片 11"/>
          <p:cNvPicPr>
            <a:picLocks noChangeAspect="1"/>
          </p:cNvPicPr>
          <p:nvPr/>
        </p:nvPicPr>
        <p:blipFill>
          <a:blip r:embed="rId8"/>
          <a:stretch>
            <a:fillRect/>
          </a:stretch>
        </p:blipFill>
        <p:spPr>
          <a:xfrm>
            <a:off x="5438614" y="5432568"/>
            <a:ext cx="1695450" cy="704850"/>
          </a:xfrm>
          <a:prstGeom prst="rect">
            <a:avLst/>
          </a:prstGeom>
        </p:spPr>
      </p:pic>
    </p:spTree>
    <p:extLst>
      <p:ext uri="{BB962C8B-B14F-4D97-AF65-F5344CB8AC3E}">
        <p14:creationId xmlns:p14="http://schemas.microsoft.com/office/powerpoint/2010/main" val="2244494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无线设备识别</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训练过程</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4265500"/>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4005150"/>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测试过程</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91680" y="3717032"/>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5373216"/>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60813" y="3861048"/>
            <a:ext cx="5755603" cy="129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将剩下的</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个子样本作为测试数据，在训练好的模型下进行测试</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根据预测标签，输出三个评估指标值</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6"/>
            <a:ext cx="5755603" cy="148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从</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台设备中随机选择两台设备，一台标记为正例，一台标记为负例</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rPr>
              <a:t>十折交叉法划分数据</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取其中</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9</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个子样本作为训练数据，训练设备模型</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nvGraphicFramePr>
        <p:xfrm>
          <a:off x="6146800" y="3352800"/>
          <a:ext cx="914400" cy="211138"/>
        </p:xfrm>
        <a:graphic>
          <a:graphicData uri="http://schemas.openxmlformats.org/presentationml/2006/ole">
            <mc:AlternateContent xmlns:mc="http://schemas.openxmlformats.org/markup-compatibility/2006">
              <mc:Choice xmlns:v="urn:schemas-microsoft-com:vml" Requires="v">
                <p:oleObj spid="_x0000_s141330" name="Equation" r:id="rId4" imgW="914400" imgH="211680" progId="Equation.DSMT4">
                  <p:embed/>
                </p:oleObj>
              </mc:Choice>
              <mc:Fallback>
                <p:oleObj name="Equation" r:id="rId4" imgW="914400" imgH="211680" progId="Equation.DSMT4">
                  <p:embed/>
                  <p:pic>
                    <p:nvPicPr>
                      <p:cNvPr id="0" name=""/>
                      <p:cNvPicPr/>
                      <p:nvPr/>
                    </p:nvPicPr>
                    <p:blipFill>
                      <a:blip r:embed="rId5"/>
                      <a:stretch>
                        <a:fillRect/>
                      </a:stretch>
                    </p:blipFill>
                    <p:spPr>
                      <a:xfrm>
                        <a:off x="6146800" y="3352800"/>
                        <a:ext cx="914400" cy="211138"/>
                      </a:xfrm>
                      <a:prstGeom prst="rect">
                        <a:avLst/>
                      </a:prstGeom>
                    </p:spPr>
                  </p:pic>
                </p:oleObj>
              </mc:Fallback>
            </mc:AlternateContent>
          </a:graphicData>
        </a:graphic>
      </p:graphicFrame>
      <p:sp>
        <p:nvSpPr>
          <p:cNvPr id="20" name="Freeform 7"/>
          <p:cNvSpPr>
            <a:spLocks/>
          </p:cNvSpPr>
          <p:nvPr/>
        </p:nvSpPr>
        <p:spPr bwMode="auto">
          <a:xfrm>
            <a:off x="988492" y="5771480"/>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1" name="Rectangle 8"/>
          <p:cNvSpPr>
            <a:spLocks noChangeArrowheads="1"/>
          </p:cNvSpPr>
          <p:nvPr/>
        </p:nvSpPr>
        <p:spPr bwMode="auto">
          <a:xfrm>
            <a:off x="899592" y="5511130"/>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结果计算</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 name="Text Box 21"/>
          <p:cNvSpPr txBox="1">
            <a:spLocks noChangeArrowheads="1"/>
          </p:cNvSpPr>
          <p:nvPr/>
        </p:nvSpPr>
        <p:spPr bwMode="auto">
          <a:xfrm>
            <a:off x="2581254" y="5433051"/>
            <a:ext cx="5755603" cy="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将训练和测试过程</a:t>
            </a:r>
            <a:r>
              <a:rPr lang="zh-CN" altLang="en-US" dirty="0" smtClean="0">
                <a:solidFill>
                  <a:srgbClr val="C40000"/>
                </a:solidFill>
                <a:latin typeface="微软雅黑" panose="020B0503020204020204" pitchFamily="34" charset="-122"/>
                <a:ea typeface="微软雅黑" panose="020B0503020204020204" pitchFamily="34" charset="-122"/>
                <a:sym typeface="Arial" panose="020B0604020202020204" pitchFamily="34" charset="0"/>
              </a:rPr>
              <a:t>重复</a:t>
            </a:r>
            <a:r>
              <a:rPr lang="en-US" altLang="zh-CN" dirty="0" smtClean="0">
                <a:solidFill>
                  <a:srgbClr val="C40000"/>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dirty="0" smtClean="0">
                <a:solidFill>
                  <a:srgbClr val="C40000"/>
                </a:solidFill>
                <a:latin typeface="微软雅黑" panose="020B0503020204020204" pitchFamily="34" charset="-122"/>
                <a:ea typeface="微软雅黑" panose="020B0503020204020204" pitchFamily="34" charset="-122"/>
                <a:sym typeface="Arial" panose="020B0604020202020204" pitchFamily="34" charset="0"/>
              </a:rPr>
              <a:t>次</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，计算平均值</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05967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设备识别结果</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33158879"/>
              </p:ext>
            </p:extLst>
          </p:nvPr>
        </p:nvGraphicFramePr>
        <p:xfrm>
          <a:off x="973225" y="2262208"/>
          <a:ext cx="7128791" cy="4032451"/>
        </p:xfrm>
        <a:graphic>
          <a:graphicData uri="http://schemas.openxmlformats.org/drawingml/2006/table">
            <a:tbl>
              <a:tblPr firstRow="1">
                <a:tableStyleId>{B301B821-A1FF-4177-AEE7-76D212191A09}</a:tableStyleId>
              </a:tblPr>
              <a:tblGrid>
                <a:gridCol w="1260910"/>
                <a:gridCol w="1188008"/>
                <a:gridCol w="1188008"/>
                <a:gridCol w="1260910"/>
                <a:gridCol w="1260910"/>
                <a:gridCol w="970045"/>
              </a:tblGrid>
              <a:tr h="302391">
                <a:tc>
                  <a:txBody>
                    <a:bodyPr/>
                    <a:lstStyle/>
                    <a:p>
                      <a:pPr indent="266700" algn="l">
                        <a:lnSpc>
                          <a:spcPct val="120000"/>
                        </a:lnSpc>
                        <a:spcAft>
                          <a:spcPts val="600"/>
                        </a:spcAft>
                      </a:pPr>
                      <a:r>
                        <a:rPr lang="zh-CN" sz="1050" kern="100" dirty="0">
                          <a:effectLst/>
                        </a:rPr>
                        <a:t>分类器</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评估指标</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帧时间间隔</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帧大小</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传输速率</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融合特征</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rowSpan="3">
                  <a:txBody>
                    <a:bodyPr/>
                    <a:lstStyle/>
                    <a:p>
                      <a:pPr indent="266700" algn="l">
                        <a:lnSpc>
                          <a:spcPct val="120000"/>
                        </a:lnSpc>
                        <a:spcAft>
                          <a:spcPts val="600"/>
                        </a:spcAft>
                      </a:pPr>
                      <a:r>
                        <a:rPr lang="zh-CN" sz="1050" kern="100" dirty="0">
                          <a:effectLst/>
                        </a:rPr>
                        <a:t>随机森林</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precision</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0.9301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0.9740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0.9234</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0.9930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vMerge="1">
                  <a:txBody>
                    <a:bodyPr/>
                    <a:lstStyle/>
                    <a:p>
                      <a:endParaRPr lang="zh-CN" altLang="en-US"/>
                    </a:p>
                  </a:txBody>
                  <a:tcPr/>
                </a:tc>
                <a:tc>
                  <a:txBody>
                    <a:bodyPr/>
                    <a:lstStyle/>
                    <a:p>
                      <a:pPr indent="266700" algn="l">
                        <a:lnSpc>
                          <a:spcPct val="120000"/>
                        </a:lnSpc>
                        <a:spcAft>
                          <a:spcPts val="600"/>
                        </a:spcAft>
                      </a:pPr>
                      <a:r>
                        <a:rPr lang="en-US" sz="1050" kern="100" dirty="0">
                          <a:effectLst/>
                        </a:rPr>
                        <a:t>recall</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0.9314</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0.9798</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0.9300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0.9670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vMerge="1">
                  <a:txBody>
                    <a:bodyPr/>
                    <a:lstStyle/>
                    <a:p>
                      <a:endParaRPr lang="zh-CN" altLang="en-US"/>
                    </a:p>
                  </a:txBody>
                  <a:tcPr/>
                </a:tc>
                <a:tc>
                  <a:txBody>
                    <a:bodyPr/>
                    <a:lstStyle/>
                    <a:p>
                      <a:pPr indent="266700" algn="l">
                        <a:lnSpc>
                          <a:spcPct val="120000"/>
                        </a:lnSpc>
                        <a:spcAft>
                          <a:spcPts val="600"/>
                        </a:spcAft>
                      </a:pPr>
                      <a:r>
                        <a:rPr lang="en-US" sz="1050" kern="100" dirty="0">
                          <a:effectLst/>
                        </a:rPr>
                        <a:t>F1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0.9277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0.9757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0.9221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0.9783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rowSpan="3">
                  <a:txBody>
                    <a:bodyPr/>
                    <a:lstStyle/>
                    <a:p>
                      <a:pPr indent="266700" algn="l">
                        <a:lnSpc>
                          <a:spcPct val="120000"/>
                        </a:lnSpc>
                        <a:spcAft>
                          <a:spcPts val="600"/>
                        </a:spcAft>
                      </a:pPr>
                      <a:r>
                        <a:rPr lang="zh-CN" sz="1050" kern="100">
                          <a:effectLst/>
                        </a:rPr>
                        <a:t>支持向量机</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precision</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0.8792</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0.9636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0.9103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0.9899</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recall</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0.9416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0.9737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0.9411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0.9522</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F1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0.9035</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0.9655</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0.9197</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0.9678</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rowSpan="3">
                  <a:txBody>
                    <a:bodyPr/>
                    <a:lstStyle/>
                    <a:p>
                      <a:pPr indent="266700" algn="l">
                        <a:lnSpc>
                          <a:spcPct val="120000"/>
                        </a:lnSpc>
                        <a:spcAft>
                          <a:spcPts val="600"/>
                        </a:spcAft>
                      </a:pPr>
                      <a:r>
                        <a:rPr lang="en-US" sz="1050" kern="100">
                          <a:effectLst/>
                        </a:rPr>
                        <a:t>K</a:t>
                      </a:r>
                      <a:r>
                        <a:rPr lang="zh-CN" sz="1050" kern="100">
                          <a:effectLst/>
                        </a:rPr>
                        <a:t>最近邻</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precision</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0.8730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0.9600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0.8915</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0.9741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recall</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0.9238</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0.9581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0.9434</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0.9247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F1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0.8942</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0.9566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0.9112</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0.9450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rowSpan="3">
                  <a:txBody>
                    <a:bodyPr/>
                    <a:lstStyle/>
                    <a:p>
                      <a:pPr indent="266700" algn="l">
                        <a:lnSpc>
                          <a:spcPct val="120000"/>
                        </a:lnSpc>
                        <a:spcAft>
                          <a:spcPts val="600"/>
                        </a:spcAft>
                      </a:pPr>
                      <a:r>
                        <a:rPr lang="zh-CN" sz="1050" kern="100">
                          <a:effectLst/>
                        </a:rPr>
                        <a:t>朴素贝叶斯</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precision</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0.8493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0.9433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0.8673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0.9055</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recall</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0.8825</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0.9408</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0.8930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0.9143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F1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0.8600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0.9386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0.8753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0.9044</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bl>
          </a:graphicData>
        </a:graphic>
      </p:graphicFrame>
      <p:sp>
        <p:nvSpPr>
          <p:cNvPr id="23" name="文本框 22"/>
          <p:cNvSpPr txBox="1"/>
          <p:nvPr/>
        </p:nvSpPr>
        <p:spPr>
          <a:xfrm>
            <a:off x="899592" y="1716777"/>
            <a:ext cx="7202424"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对</a:t>
            </a:r>
            <a:r>
              <a:rPr lang="en-US" altLang="zh-CN" sz="2000" dirty="0" smtClean="0">
                <a:latin typeface="微软雅黑" panose="020B0503020204020204" pitchFamily="34" charset="-122"/>
                <a:ea typeface="微软雅黑" panose="020B0503020204020204" pitchFamily="34" charset="-122"/>
              </a:rPr>
              <a:t>23</a:t>
            </a:r>
            <a:r>
              <a:rPr lang="zh-CN" altLang="en-US" sz="2000" dirty="0" smtClean="0">
                <a:latin typeface="微软雅黑" panose="020B0503020204020204" pitchFamily="34" charset="-122"/>
                <a:ea typeface="微软雅黑" panose="020B0503020204020204" pitchFamily="34" charset="-122"/>
              </a:rPr>
              <a:t>台设备的识别</a:t>
            </a:r>
            <a:r>
              <a:rPr lang="zh-CN" altLang="en-US" sz="2000" dirty="0" smtClean="0">
                <a:latin typeface="微软雅黑" panose="020B0503020204020204" pitchFamily="34" charset="-122"/>
                <a:ea typeface="微软雅黑" panose="020B0503020204020204" pitchFamily="34" charset="-122"/>
              </a:rPr>
              <a:t>结果</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group_size</a:t>
            </a:r>
            <a:r>
              <a:rPr lang="en-US" altLang="zh-CN" sz="2000" dirty="0" smtClean="0">
                <a:latin typeface="微软雅黑" panose="020B0503020204020204" pitchFamily="34" charset="-122"/>
                <a:ea typeface="微软雅黑" panose="020B0503020204020204" pitchFamily="34" charset="-122"/>
              </a:rPr>
              <a:t>=300</a:t>
            </a:r>
            <a:r>
              <a:rPr lang="zh-CN" altLang="en-US"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bin_size</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339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设备识别结果</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p:cNvSpPr txBox="1"/>
          <p:nvPr/>
        </p:nvSpPr>
        <p:spPr>
          <a:xfrm>
            <a:off x="1259632" y="5581689"/>
            <a:ext cx="7202424"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对比分类器：</a:t>
            </a:r>
            <a:r>
              <a:rPr lang="zh-CN" altLang="en-US" sz="2000" dirty="0" smtClean="0">
                <a:solidFill>
                  <a:srgbClr val="C40000"/>
                </a:solidFill>
                <a:latin typeface="微软雅黑" panose="020B0503020204020204" pitchFamily="34" charset="-122"/>
                <a:ea typeface="微软雅黑" panose="020B0503020204020204" pitchFamily="34" charset="-122"/>
              </a:rPr>
              <a:t>随机森林</a:t>
            </a:r>
            <a:r>
              <a:rPr lang="zh-CN" altLang="en-US" sz="2000" dirty="0" smtClean="0">
                <a:latin typeface="微软雅黑" panose="020B0503020204020204" pitchFamily="34" charset="-122"/>
                <a:ea typeface="微软雅黑" panose="020B0503020204020204" pitchFamily="34" charset="-122"/>
              </a:rPr>
              <a:t>性能最好</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对比特征：</a:t>
            </a:r>
            <a:r>
              <a:rPr lang="zh-CN" altLang="en-US" sz="2000" dirty="0" smtClean="0">
                <a:solidFill>
                  <a:srgbClr val="C40000"/>
                </a:solidFill>
                <a:latin typeface="微软雅黑" panose="020B0503020204020204" pitchFamily="34" charset="-122"/>
                <a:ea typeface="微软雅黑" panose="020B0503020204020204" pitchFamily="34" charset="-122"/>
              </a:rPr>
              <a:t>融合特征</a:t>
            </a:r>
            <a:r>
              <a:rPr lang="zh-CN" altLang="en-US" sz="2000" dirty="0" smtClean="0">
                <a:latin typeface="微软雅黑" panose="020B0503020204020204" pitchFamily="34" charset="-122"/>
                <a:ea typeface="微软雅黑" panose="020B0503020204020204" pitchFamily="34" charset="-122"/>
              </a:rPr>
              <a:t>性能最好</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5004048" y="3880558"/>
            <a:ext cx="719700" cy="1368152"/>
          </a:xfrm>
          <a:prstGeom prst="rect">
            <a:avLst/>
          </a:prstGeom>
          <a:solidFill>
            <a:schemeClr val="accent1">
              <a:alpha val="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图表 15"/>
          <p:cNvGraphicFramePr>
            <a:graphicFrameLocks/>
          </p:cNvGraphicFramePr>
          <p:nvPr>
            <p:extLst>
              <p:ext uri="{D42A27DB-BD31-4B8C-83A1-F6EECF244321}">
                <p14:modId xmlns:p14="http://schemas.microsoft.com/office/powerpoint/2010/main" val="48617195"/>
              </p:ext>
            </p:extLst>
          </p:nvPr>
        </p:nvGraphicFramePr>
        <p:xfrm>
          <a:off x="1042445" y="1511539"/>
          <a:ext cx="3313531" cy="19361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图表 16"/>
          <p:cNvGraphicFramePr>
            <a:graphicFrameLocks/>
          </p:cNvGraphicFramePr>
          <p:nvPr>
            <p:extLst>
              <p:ext uri="{D42A27DB-BD31-4B8C-83A1-F6EECF244321}">
                <p14:modId xmlns:p14="http://schemas.microsoft.com/office/powerpoint/2010/main" val="3773780294"/>
              </p:ext>
            </p:extLst>
          </p:nvPr>
        </p:nvGraphicFramePr>
        <p:xfrm>
          <a:off x="4746692" y="1474921"/>
          <a:ext cx="3268765" cy="19967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图表 17"/>
          <p:cNvGraphicFramePr>
            <a:graphicFrameLocks/>
          </p:cNvGraphicFramePr>
          <p:nvPr>
            <p:extLst>
              <p:ext uri="{D42A27DB-BD31-4B8C-83A1-F6EECF244321}">
                <p14:modId xmlns:p14="http://schemas.microsoft.com/office/powerpoint/2010/main" val="3984823520"/>
              </p:ext>
            </p:extLst>
          </p:nvPr>
        </p:nvGraphicFramePr>
        <p:xfrm>
          <a:off x="1042445" y="3447693"/>
          <a:ext cx="3313531" cy="21962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图表 18"/>
          <p:cNvGraphicFramePr>
            <a:graphicFrameLocks/>
          </p:cNvGraphicFramePr>
          <p:nvPr>
            <p:extLst>
              <p:ext uri="{D42A27DB-BD31-4B8C-83A1-F6EECF244321}">
                <p14:modId xmlns:p14="http://schemas.microsoft.com/office/powerpoint/2010/main" val="1098457904"/>
              </p:ext>
            </p:extLst>
          </p:nvPr>
        </p:nvGraphicFramePr>
        <p:xfrm>
          <a:off x="4653481" y="3449371"/>
          <a:ext cx="3452937" cy="216194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9111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影响因素</a:t>
            </a:r>
            <a:r>
              <a:rPr lang="zh-CN" altLang="en-US" dirty="0" smtClean="0">
                <a:solidFill>
                  <a:srgbClr val="4F81BD"/>
                </a:solidFill>
                <a:ea typeface="黑体" pitchFamily="49" charset="-122"/>
              </a:rPr>
              <a:t>分析</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图片 13"/>
          <p:cNvPicPr/>
          <p:nvPr/>
        </p:nvPicPr>
        <p:blipFill rotWithShape="1">
          <a:blip r:embed="rId3" cstate="print">
            <a:extLst>
              <a:ext uri="{28A0092B-C50C-407E-A947-70E740481C1C}">
                <a14:useLocalDpi xmlns:a14="http://schemas.microsoft.com/office/drawing/2010/main" val="0"/>
              </a:ext>
            </a:extLst>
          </a:blip>
          <a:srcRect t="6796" r="4445"/>
          <a:stretch/>
        </p:blipFill>
        <p:spPr>
          <a:xfrm>
            <a:off x="955440" y="2204864"/>
            <a:ext cx="2896480" cy="1971277"/>
          </a:xfrm>
          <a:prstGeom prst="rect">
            <a:avLst/>
          </a:prstGeom>
        </p:spPr>
      </p:pic>
      <p:pic>
        <p:nvPicPr>
          <p:cNvPr id="15" name="图片 14"/>
          <p:cNvPicPr/>
          <p:nvPr/>
        </p:nvPicPr>
        <p:blipFill rotWithShape="1">
          <a:blip r:embed="rId4" cstate="print">
            <a:extLst>
              <a:ext uri="{28A0092B-C50C-407E-A947-70E740481C1C}">
                <a14:useLocalDpi xmlns:a14="http://schemas.microsoft.com/office/drawing/2010/main" val="0"/>
              </a:ext>
            </a:extLst>
          </a:blip>
          <a:srcRect t="6796"/>
          <a:stretch/>
        </p:blipFill>
        <p:spPr>
          <a:xfrm>
            <a:off x="4202802" y="2204864"/>
            <a:ext cx="3033494" cy="1971277"/>
          </a:xfrm>
          <a:prstGeom prst="rect">
            <a:avLst/>
          </a:prstGeom>
        </p:spPr>
      </p:pic>
      <p:pic>
        <p:nvPicPr>
          <p:cNvPr id="17" name="图片 16"/>
          <p:cNvPicPr/>
          <p:nvPr/>
        </p:nvPicPr>
        <p:blipFill rotWithShape="1">
          <a:blip r:embed="rId5" cstate="print">
            <a:extLst>
              <a:ext uri="{28A0092B-C50C-407E-A947-70E740481C1C}">
                <a14:useLocalDpi xmlns:a14="http://schemas.microsoft.com/office/drawing/2010/main" val="0"/>
              </a:ext>
            </a:extLst>
          </a:blip>
          <a:srcRect t="8230" r="6151"/>
          <a:stretch/>
        </p:blipFill>
        <p:spPr>
          <a:xfrm>
            <a:off x="955440" y="4437112"/>
            <a:ext cx="2824472" cy="2016224"/>
          </a:xfrm>
          <a:prstGeom prst="rect">
            <a:avLst/>
          </a:prstGeom>
        </p:spPr>
      </p:pic>
      <p:pic>
        <p:nvPicPr>
          <p:cNvPr id="18" name="图片 17"/>
          <p:cNvPicPr/>
          <p:nvPr/>
        </p:nvPicPr>
        <p:blipFill rotWithShape="1">
          <a:blip r:embed="rId6" cstate="print">
            <a:extLst>
              <a:ext uri="{28A0092B-C50C-407E-A947-70E740481C1C}">
                <a14:useLocalDpi xmlns:a14="http://schemas.microsoft.com/office/drawing/2010/main" val="0"/>
              </a:ext>
            </a:extLst>
          </a:blip>
          <a:srcRect t="8230"/>
          <a:stretch/>
        </p:blipFill>
        <p:spPr>
          <a:xfrm>
            <a:off x="4212550" y="4437112"/>
            <a:ext cx="3023746" cy="2016224"/>
          </a:xfrm>
          <a:prstGeom prst="rect">
            <a:avLst/>
          </a:prstGeom>
        </p:spPr>
      </p:pic>
      <p:sp>
        <p:nvSpPr>
          <p:cNvPr id="19" name="文本框 18"/>
          <p:cNvSpPr txBox="1"/>
          <p:nvPr/>
        </p:nvSpPr>
        <p:spPr>
          <a:xfrm>
            <a:off x="7092280" y="3044567"/>
            <a:ext cx="1567362" cy="2400657"/>
          </a:xfrm>
          <a:prstGeom prst="rect">
            <a:avLst/>
          </a:prstGeom>
          <a:noFill/>
        </p:spPr>
        <p:txBody>
          <a:bodyPr wrap="square" rtlCol="0">
            <a:spAutoFit/>
          </a:bodyPr>
          <a:lstStyle/>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随机森林</a:t>
            </a:r>
            <a:r>
              <a:rPr lang="zh-CN" altLang="en-US" sz="2000" dirty="0" smtClean="0">
                <a:latin typeface="微软雅黑" panose="020B0503020204020204" pitchFamily="34" charset="-122"/>
                <a:ea typeface="微软雅黑" panose="020B0503020204020204" pitchFamily="34" charset="-122"/>
              </a:rPr>
              <a:t>性能最稳定；</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融合特征</a:t>
            </a:r>
            <a:r>
              <a:rPr lang="zh-CN" altLang="en-US" sz="2000" dirty="0" smtClean="0">
                <a:latin typeface="微软雅黑" panose="020B0503020204020204" pitchFamily="34" charset="-122"/>
                <a:ea typeface="微软雅黑" panose="020B0503020204020204" pitchFamily="34" charset="-122"/>
              </a:rPr>
              <a:t>性能最稳定</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83568" y="2759843"/>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帧时间间隔</a:t>
            </a:r>
            <a:endParaRPr lang="zh-CN" altLang="en-US" sz="14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83568" y="5051796"/>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传输速率</a:t>
            </a:r>
            <a:endParaRPr lang="zh-CN" altLang="en-US"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3931383" y="5051796"/>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融合特征</a:t>
            </a:r>
            <a:endParaRPr lang="zh-CN" altLang="en-US"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3938207" y="2963564"/>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帧大小</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2123728" y="1619798"/>
            <a:ext cx="446630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g</a:t>
            </a:r>
            <a:r>
              <a:rPr lang="en-US" altLang="zh-CN" sz="2000" dirty="0" err="1" smtClean="0">
                <a:latin typeface="微软雅黑" panose="020B0503020204020204" pitchFamily="34" charset="-122"/>
                <a:ea typeface="微软雅黑" panose="020B0503020204020204" pitchFamily="34" charset="-122"/>
              </a:rPr>
              <a:t>roup_size</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变化对识别结果的影响</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3553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影响因素</a:t>
            </a:r>
            <a:r>
              <a:rPr lang="zh-CN" altLang="en-US" dirty="0" smtClean="0">
                <a:solidFill>
                  <a:srgbClr val="4F81BD"/>
                </a:solidFill>
                <a:ea typeface="黑体" pitchFamily="49" charset="-122"/>
              </a:rPr>
              <a:t>分析</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文本框 18"/>
          <p:cNvSpPr txBox="1"/>
          <p:nvPr/>
        </p:nvSpPr>
        <p:spPr>
          <a:xfrm>
            <a:off x="7092280" y="3044567"/>
            <a:ext cx="1567362" cy="2400657"/>
          </a:xfrm>
          <a:prstGeom prst="rect">
            <a:avLst/>
          </a:prstGeom>
          <a:noFill/>
        </p:spPr>
        <p:txBody>
          <a:bodyPr wrap="square" rtlCol="0">
            <a:spAutoFit/>
          </a:bodyPr>
          <a:lstStyle/>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随机森林</a:t>
            </a:r>
            <a:r>
              <a:rPr lang="zh-CN" altLang="en-US" sz="2000" dirty="0" smtClean="0">
                <a:latin typeface="微软雅黑" panose="020B0503020204020204" pitchFamily="34" charset="-122"/>
                <a:ea typeface="微软雅黑" panose="020B0503020204020204" pitchFamily="34" charset="-122"/>
              </a:rPr>
              <a:t>性能最稳定；</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融合特征</a:t>
            </a:r>
            <a:r>
              <a:rPr lang="zh-CN" altLang="en-US" sz="2000" dirty="0" smtClean="0">
                <a:latin typeface="微软雅黑" panose="020B0503020204020204" pitchFamily="34" charset="-122"/>
                <a:ea typeface="微软雅黑" panose="020B0503020204020204" pitchFamily="34" charset="-122"/>
              </a:rPr>
              <a:t>性能最稳定</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83568" y="2759843"/>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帧时间间隔</a:t>
            </a:r>
            <a:endParaRPr lang="zh-CN" altLang="en-US" sz="14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83568" y="5051796"/>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传输速率</a:t>
            </a:r>
            <a:endParaRPr lang="zh-CN" altLang="en-US"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3931383" y="5051796"/>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融合特征</a:t>
            </a:r>
            <a:endParaRPr lang="zh-CN" altLang="en-US"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3938207" y="2963564"/>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帧大小</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2123728" y="1619798"/>
            <a:ext cx="446630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bin</a:t>
            </a:r>
            <a:r>
              <a:rPr lang="en-US" altLang="zh-CN" sz="2000" dirty="0" err="1" smtClean="0">
                <a:latin typeface="微软雅黑" panose="020B0503020204020204" pitchFamily="34" charset="-122"/>
                <a:ea typeface="微软雅黑" panose="020B0503020204020204" pitchFamily="34" charset="-122"/>
              </a:rPr>
              <a:t>_size</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变化对识别结果的影响</a:t>
            </a:r>
            <a:endParaRPr lang="zh-CN" altLang="en-US" sz="2000" dirty="0">
              <a:latin typeface="微软雅黑" panose="020B0503020204020204" pitchFamily="34" charset="-122"/>
              <a:ea typeface="微软雅黑" panose="020B0503020204020204" pitchFamily="34" charset="-122"/>
            </a:endParaRPr>
          </a:p>
        </p:txBody>
      </p:sp>
      <p:pic>
        <p:nvPicPr>
          <p:cNvPr id="24" name="图片 23"/>
          <p:cNvPicPr/>
          <p:nvPr/>
        </p:nvPicPr>
        <p:blipFill rotWithShape="1">
          <a:blip r:embed="rId3" cstate="print">
            <a:extLst>
              <a:ext uri="{28A0092B-C50C-407E-A947-70E740481C1C}">
                <a14:useLocalDpi xmlns:a14="http://schemas.microsoft.com/office/drawing/2010/main" val="0"/>
              </a:ext>
            </a:extLst>
          </a:blip>
          <a:srcRect l="2363" t="8712" r="4288"/>
          <a:stretch/>
        </p:blipFill>
        <p:spPr>
          <a:xfrm>
            <a:off x="1034583" y="2185554"/>
            <a:ext cx="2817337" cy="1977603"/>
          </a:xfrm>
          <a:prstGeom prst="rect">
            <a:avLst/>
          </a:prstGeom>
        </p:spPr>
      </p:pic>
      <p:pic>
        <p:nvPicPr>
          <p:cNvPr id="25" name="图片 24"/>
          <p:cNvPicPr/>
          <p:nvPr/>
        </p:nvPicPr>
        <p:blipFill rotWithShape="1">
          <a:blip r:embed="rId4" cstate="print">
            <a:extLst>
              <a:ext uri="{28A0092B-C50C-407E-A947-70E740481C1C}">
                <a14:useLocalDpi xmlns:a14="http://schemas.microsoft.com/office/drawing/2010/main" val="0"/>
              </a:ext>
            </a:extLst>
          </a:blip>
          <a:srcRect l="4427" t="7006" r="6667"/>
          <a:stretch/>
        </p:blipFill>
        <p:spPr>
          <a:xfrm>
            <a:off x="4297537" y="2097804"/>
            <a:ext cx="2704475" cy="2116104"/>
          </a:xfrm>
          <a:prstGeom prst="rect">
            <a:avLst/>
          </a:prstGeom>
        </p:spPr>
      </p:pic>
      <p:pic>
        <p:nvPicPr>
          <p:cNvPr id="26" name="图片 25"/>
          <p:cNvPicPr/>
          <p:nvPr/>
        </p:nvPicPr>
        <p:blipFill rotWithShape="1">
          <a:blip r:embed="rId5" cstate="print">
            <a:extLst>
              <a:ext uri="{28A0092B-C50C-407E-A947-70E740481C1C}">
                <a14:useLocalDpi xmlns:a14="http://schemas.microsoft.com/office/drawing/2010/main" val="0"/>
              </a:ext>
            </a:extLst>
          </a:blip>
          <a:srcRect l="2453" t="8230" r="6420"/>
          <a:stretch/>
        </p:blipFill>
        <p:spPr>
          <a:xfrm>
            <a:off x="1007824" y="4293096"/>
            <a:ext cx="2772088" cy="2088232"/>
          </a:xfrm>
          <a:prstGeom prst="rect">
            <a:avLst/>
          </a:prstGeom>
        </p:spPr>
      </p:pic>
      <p:pic>
        <p:nvPicPr>
          <p:cNvPr id="27" name="图片 26"/>
          <p:cNvPicPr/>
          <p:nvPr/>
        </p:nvPicPr>
        <p:blipFill rotWithShape="1">
          <a:blip r:embed="rId6" cstate="print">
            <a:extLst>
              <a:ext uri="{28A0092B-C50C-407E-A947-70E740481C1C}">
                <a14:useLocalDpi xmlns:a14="http://schemas.microsoft.com/office/drawing/2010/main" val="0"/>
              </a:ext>
            </a:extLst>
          </a:blip>
          <a:srcRect l="4445" t="7515" r="6650"/>
          <a:stretch/>
        </p:blipFill>
        <p:spPr>
          <a:xfrm>
            <a:off x="4283968" y="4276814"/>
            <a:ext cx="2704475" cy="2104514"/>
          </a:xfrm>
          <a:prstGeom prst="rect">
            <a:avLst/>
          </a:prstGeom>
        </p:spPr>
      </p:pic>
    </p:spTree>
    <p:extLst>
      <p:ext uri="{BB962C8B-B14F-4D97-AF65-F5344CB8AC3E}">
        <p14:creationId xmlns:p14="http://schemas.microsoft.com/office/powerpoint/2010/main" val="303697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8754068" y="6077892"/>
            <a:ext cx="356188" cy="46166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圆角矩形 11"/>
          <p:cNvSpPr>
            <a:spLocks/>
          </p:cNvSpPr>
          <p:nvPr/>
        </p:nvSpPr>
        <p:spPr bwMode="auto">
          <a:xfrm>
            <a:off x="1556569" y="2081560"/>
            <a:ext cx="368300" cy="90487"/>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3" name="圆角矩形 11"/>
          <p:cNvSpPr>
            <a:spLocks/>
          </p:cNvSpPr>
          <p:nvPr/>
        </p:nvSpPr>
        <p:spPr bwMode="auto">
          <a:xfrm>
            <a:off x="1556569" y="3266504"/>
            <a:ext cx="368300" cy="90488"/>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4" name="圆角矩形 11"/>
          <p:cNvSpPr>
            <a:spLocks/>
          </p:cNvSpPr>
          <p:nvPr/>
        </p:nvSpPr>
        <p:spPr bwMode="auto">
          <a:xfrm>
            <a:off x="1556569" y="4479007"/>
            <a:ext cx="368300" cy="90487"/>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5" name="圆角矩形 11"/>
          <p:cNvSpPr>
            <a:spLocks/>
          </p:cNvSpPr>
          <p:nvPr/>
        </p:nvSpPr>
        <p:spPr bwMode="auto">
          <a:xfrm>
            <a:off x="1556569" y="5699100"/>
            <a:ext cx="368300" cy="90488"/>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6" name="圆角矩形 4"/>
          <p:cNvSpPr>
            <a:spLocks/>
          </p:cNvSpPr>
          <p:nvPr/>
        </p:nvSpPr>
        <p:spPr bwMode="auto">
          <a:xfrm>
            <a:off x="1556569" y="1610072"/>
            <a:ext cx="1009650" cy="561975"/>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solidFill>
                <a:srgbClr val="4F81BD"/>
              </a:solidFill>
            </a:endParaRPr>
          </a:p>
        </p:txBody>
      </p:sp>
      <p:grpSp>
        <p:nvGrpSpPr>
          <p:cNvPr id="48" name="椭圆 6"/>
          <p:cNvGrpSpPr>
            <a:grpSpLocks/>
          </p:cNvGrpSpPr>
          <p:nvPr/>
        </p:nvGrpSpPr>
        <p:grpSpPr bwMode="auto">
          <a:xfrm>
            <a:off x="2055044" y="1684685"/>
            <a:ext cx="427038" cy="427037"/>
            <a:chOff x="0" y="0"/>
            <a:chExt cx="269" cy="269"/>
          </a:xfrm>
        </p:grpSpPr>
        <p:pic>
          <p:nvPicPr>
            <p:cNvPr id="67" name="椭圆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Box 10"/>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sz="1800" b="1" dirty="0">
                  <a:solidFill>
                    <a:srgbClr val="4F81BD"/>
                  </a:solidFill>
                  <a:latin typeface="Segoe UI" panose="020B0502040204020203" pitchFamily="34" charset="0"/>
                </a:rPr>
                <a:t>01</a:t>
              </a:r>
              <a:endParaRPr lang="en-US" altLang="zh-CN" sz="1800" b="1" dirty="0">
                <a:solidFill>
                  <a:srgbClr val="4F81BD"/>
                </a:solidFill>
                <a:latin typeface="Segoe UI" panose="020B0502040204020203" pitchFamily="34" charset="0"/>
                <a:cs typeface="Segoe UI" panose="020B0502040204020203" pitchFamily="34" charset="0"/>
              </a:endParaRPr>
            </a:p>
          </p:txBody>
        </p:sp>
      </p:grpSp>
      <p:sp>
        <p:nvSpPr>
          <p:cNvPr id="49" name="圆角矩形 4"/>
          <p:cNvSpPr>
            <a:spLocks/>
          </p:cNvSpPr>
          <p:nvPr/>
        </p:nvSpPr>
        <p:spPr bwMode="auto">
          <a:xfrm>
            <a:off x="1556569" y="2796604"/>
            <a:ext cx="1009650" cy="560388"/>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50" name="椭圆 85"/>
          <p:cNvGrpSpPr>
            <a:grpSpLocks/>
          </p:cNvGrpSpPr>
          <p:nvPr/>
        </p:nvGrpSpPr>
        <p:grpSpPr bwMode="auto">
          <a:xfrm>
            <a:off x="2055044" y="2866454"/>
            <a:ext cx="427038" cy="427038"/>
            <a:chOff x="0" y="0"/>
            <a:chExt cx="269" cy="269"/>
          </a:xfrm>
        </p:grpSpPr>
        <p:pic>
          <p:nvPicPr>
            <p:cNvPr id="65" name="椭圆 8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 Box 14"/>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a:solidFill>
                    <a:srgbClr val="4F81BD"/>
                  </a:solidFill>
                  <a:latin typeface="Segoe UI" panose="020B0502040204020203" pitchFamily="34" charset="0"/>
                </a:rPr>
                <a:t>02</a:t>
              </a:r>
            </a:p>
          </p:txBody>
        </p:sp>
      </p:grpSp>
      <p:sp>
        <p:nvSpPr>
          <p:cNvPr id="51" name="圆角矩形 4"/>
          <p:cNvSpPr>
            <a:spLocks/>
          </p:cNvSpPr>
          <p:nvPr/>
        </p:nvSpPr>
        <p:spPr bwMode="auto">
          <a:xfrm>
            <a:off x="1556569" y="4009107"/>
            <a:ext cx="1009650" cy="560387"/>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52" name="椭圆 89"/>
          <p:cNvGrpSpPr>
            <a:grpSpLocks/>
          </p:cNvGrpSpPr>
          <p:nvPr/>
        </p:nvGrpSpPr>
        <p:grpSpPr bwMode="auto">
          <a:xfrm>
            <a:off x="2055044" y="4082132"/>
            <a:ext cx="427038" cy="427037"/>
            <a:chOff x="0" y="0"/>
            <a:chExt cx="269" cy="269"/>
          </a:xfrm>
        </p:grpSpPr>
        <p:pic>
          <p:nvPicPr>
            <p:cNvPr id="63" name="椭圆 8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 Box 18"/>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a:solidFill>
                    <a:srgbClr val="4F81BD"/>
                  </a:solidFill>
                  <a:latin typeface="Segoe UI" panose="020B0502040204020203" pitchFamily="34" charset="0"/>
                </a:rPr>
                <a:t>03</a:t>
              </a:r>
            </a:p>
          </p:txBody>
        </p:sp>
      </p:grpSp>
      <p:sp>
        <p:nvSpPr>
          <p:cNvPr id="53" name="圆角矩形 4"/>
          <p:cNvSpPr>
            <a:spLocks/>
          </p:cNvSpPr>
          <p:nvPr/>
        </p:nvSpPr>
        <p:spPr bwMode="auto">
          <a:xfrm>
            <a:off x="1556569" y="5229200"/>
            <a:ext cx="1009650" cy="560388"/>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54" name="椭圆 93"/>
          <p:cNvGrpSpPr>
            <a:grpSpLocks/>
          </p:cNvGrpSpPr>
          <p:nvPr/>
        </p:nvGrpSpPr>
        <p:grpSpPr bwMode="auto">
          <a:xfrm>
            <a:off x="2055044" y="5299050"/>
            <a:ext cx="427038" cy="427038"/>
            <a:chOff x="0" y="0"/>
            <a:chExt cx="269" cy="269"/>
          </a:xfrm>
        </p:grpSpPr>
        <p:pic>
          <p:nvPicPr>
            <p:cNvPr id="61" name="椭圆 9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 Box 22"/>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a:solidFill>
                    <a:srgbClr val="4F81BD"/>
                  </a:solidFill>
                  <a:latin typeface="Segoe UI" panose="020B0502040204020203" pitchFamily="34" charset="0"/>
                </a:rPr>
                <a:t>04</a:t>
              </a:r>
            </a:p>
          </p:txBody>
        </p:sp>
      </p:grpSp>
      <p:sp>
        <p:nvSpPr>
          <p:cNvPr id="55" name="TextBox 33"/>
          <p:cNvSpPr txBox="1">
            <a:spLocks noChangeArrowheads="1"/>
          </p:cNvSpPr>
          <p:nvPr/>
        </p:nvSpPr>
        <p:spPr bwMode="auto">
          <a:xfrm>
            <a:off x="2667819" y="1641922"/>
            <a:ext cx="240823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zh-CN" dirty="0">
                <a:solidFill>
                  <a:srgbClr val="494949"/>
                </a:solidFill>
                <a:latin typeface="微软雅黑" panose="020B0503020204020204" pitchFamily="34" charset="-122"/>
                <a:ea typeface="微软雅黑" panose="020B0503020204020204" pitchFamily="34" charset="-122"/>
              </a:rPr>
              <a:t>选题背景</a:t>
            </a:r>
          </a:p>
        </p:txBody>
      </p:sp>
      <p:sp>
        <p:nvSpPr>
          <p:cNvPr id="56" name="TextBox 33"/>
          <p:cNvSpPr txBox="1">
            <a:spLocks noChangeArrowheads="1"/>
          </p:cNvSpPr>
          <p:nvPr/>
        </p:nvSpPr>
        <p:spPr bwMode="auto">
          <a:xfrm>
            <a:off x="2667819" y="2833216"/>
            <a:ext cx="240823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zh-CN" dirty="0">
                <a:solidFill>
                  <a:srgbClr val="494949"/>
                </a:solidFill>
                <a:latin typeface="微软雅黑" panose="020B0503020204020204" pitchFamily="34" charset="-122"/>
                <a:ea typeface="微软雅黑" panose="020B0503020204020204" pitchFamily="34" charset="-122"/>
                <a:sym typeface="Arial" panose="020B0604020202020204" pitchFamily="34" charset="0"/>
              </a:rPr>
              <a:t>研究</a:t>
            </a:r>
            <a:r>
              <a:rPr lang="zh-CN" altLang="zh-CN" dirty="0">
                <a:solidFill>
                  <a:srgbClr val="494949"/>
                </a:solidFill>
                <a:latin typeface="微软雅黑" panose="020B0503020204020204" pitchFamily="34" charset="-122"/>
                <a:ea typeface="微软雅黑" panose="020B0503020204020204" pitchFamily="34" charset="-122"/>
              </a:rPr>
              <a:t>方案</a:t>
            </a:r>
          </a:p>
        </p:txBody>
      </p:sp>
      <p:sp>
        <p:nvSpPr>
          <p:cNvPr id="57" name="TextBox 33"/>
          <p:cNvSpPr txBox="1">
            <a:spLocks noChangeArrowheads="1"/>
          </p:cNvSpPr>
          <p:nvPr/>
        </p:nvSpPr>
        <p:spPr bwMode="auto">
          <a:xfrm>
            <a:off x="2667819" y="4045719"/>
            <a:ext cx="2048197"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en-US" dirty="0" smtClean="0">
                <a:solidFill>
                  <a:srgbClr val="494949"/>
                </a:solidFill>
                <a:latin typeface="微软雅黑" panose="020B0503020204020204" pitchFamily="34" charset="-122"/>
                <a:ea typeface="微软雅黑" panose="020B0503020204020204" pitchFamily="34" charset="-122"/>
              </a:rPr>
              <a:t>工作总结</a:t>
            </a:r>
            <a:endParaRPr lang="zh-CN" altLang="zh-CN" dirty="0">
              <a:solidFill>
                <a:srgbClr val="494949"/>
              </a:solidFill>
              <a:latin typeface="微软雅黑" panose="020B0503020204020204" pitchFamily="34" charset="-122"/>
              <a:ea typeface="微软雅黑" panose="020B0503020204020204" pitchFamily="34" charset="-122"/>
            </a:endParaRPr>
          </a:p>
        </p:txBody>
      </p:sp>
      <p:sp>
        <p:nvSpPr>
          <p:cNvPr id="58" name="TextBox 33"/>
          <p:cNvSpPr txBox="1">
            <a:spLocks noChangeArrowheads="1"/>
          </p:cNvSpPr>
          <p:nvPr/>
        </p:nvSpPr>
        <p:spPr bwMode="auto">
          <a:xfrm>
            <a:off x="2667819" y="5265812"/>
            <a:ext cx="212020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en-US" dirty="0" smtClean="0">
                <a:solidFill>
                  <a:srgbClr val="494949"/>
                </a:solidFill>
                <a:latin typeface="微软雅黑" panose="020B0503020204020204" pitchFamily="34" charset="-122"/>
                <a:ea typeface="微软雅黑" panose="020B0503020204020204" pitchFamily="34" charset="-122"/>
              </a:rPr>
              <a:t>答评审老师问题</a:t>
            </a:r>
            <a:endParaRPr lang="en-US" altLang="zh-CN" dirty="0">
              <a:solidFill>
                <a:srgbClr val="494949"/>
              </a:solidFill>
              <a:latin typeface="微软雅黑" panose="020B0503020204020204" pitchFamily="34" charset="-122"/>
              <a:ea typeface="微软雅黑" panose="020B0503020204020204" pitchFamily="34" charset="-122"/>
            </a:endParaRPr>
          </a:p>
        </p:txBody>
      </p:sp>
      <p:sp>
        <p:nvSpPr>
          <p:cNvPr id="69" name="矩形 68"/>
          <p:cNvSpPr>
            <a:spLocks noChangeArrowheads="1"/>
          </p:cNvSpPr>
          <p:nvPr/>
        </p:nvSpPr>
        <p:spPr bwMode="auto">
          <a:xfrm>
            <a:off x="1396839" y="1268760"/>
            <a:ext cx="169863" cy="5208587"/>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20000"/>
              </a:lnSpc>
              <a:spcBef>
                <a:spcPct val="0"/>
              </a:spcBef>
              <a:buClrTx/>
              <a:buSzTx/>
              <a:buFont typeface="Arial" panose="020B0604020202020204" pitchFamily="34" charset="0"/>
              <a:buNone/>
            </a:pPr>
            <a:endParaRPr lang="en-US" altLang="zh-CN" sz="1400">
              <a:solidFill>
                <a:schemeClr val="bg1"/>
              </a:solidFill>
            </a:endParaRPr>
          </a:p>
        </p:txBody>
      </p:sp>
      <p:sp>
        <p:nvSpPr>
          <p:cNvPr id="70" name="圆角矩形 11"/>
          <p:cNvSpPr>
            <a:spLocks/>
          </p:cNvSpPr>
          <p:nvPr/>
        </p:nvSpPr>
        <p:spPr bwMode="auto">
          <a:xfrm flipH="1">
            <a:off x="7626351" y="1042989"/>
            <a:ext cx="465137" cy="114300"/>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1" name="矩形 70"/>
          <p:cNvSpPr>
            <a:spLocks noChangeArrowheads="1"/>
          </p:cNvSpPr>
          <p:nvPr/>
        </p:nvSpPr>
        <p:spPr bwMode="auto">
          <a:xfrm>
            <a:off x="7885113" y="6351"/>
            <a:ext cx="168275" cy="142875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20000"/>
              </a:lnSpc>
              <a:spcBef>
                <a:spcPct val="0"/>
              </a:spcBef>
              <a:buClrTx/>
              <a:buSzTx/>
              <a:buFont typeface="Arial" panose="020B0604020202020204" pitchFamily="34" charset="0"/>
              <a:buNone/>
            </a:pPr>
            <a:endParaRPr lang="en-US" altLang="zh-CN" sz="1400">
              <a:solidFill>
                <a:schemeClr val="bg1"/>
              </a:solidFill>
            </a:endParaRPr>
          </a:p>
        </p:txBody>
      </p:sp>
      <p:sp>
        <p:nvSpPr>
          <p:cNvPr id="72" name="任意多边形 71"/>
          <p:cNvSpPr>
            <a:spLocks noChangeArrowheads="1"/>
          </p:cNvSpPr>
          <p:nvPr/>
        </p:nvSpPr>
        <p:spPr bwMode="auto">
          <a:xfrm flipH="1">
            <a:off x="4121151" y="352426"/>
            <a:ext cx="3970337" cy="747713"/>
          </a:xfrm>
          <a:custGeom>
            <a:avLst/>
            <a:gdLst>
              <a:gd name="T0" fmla="*/ 3616636 w 3970185"/>
              <a:gd name="T1" fmla="*/ 0 h 708025"/>
              <a:gd name="T2" fmla="*/ 2839419 w 3970185"/>
              <a:gd name="T3" fmla="*/ 0 h 708025"/>
              <a:gd name="T4" fmla="*/ 2695834 w 3970185"/>
              <a:gd name="T5" fmla="*/ 0 h 708025"/>
              <a:gd name="T6" fmla="*/ 0 w 3970185"/>
              <a:gd name="T7" fmla="*/ 0 h 708025"/>
              <a:gd name="T8" fmla="*/ 0 w 3970185"/>
              <a:gd name="T9" fmla="*/ 880631 h 708025"/>
              <a:gd name="T10" fmla="*/ 2695834 w 3970185"/>
              <a:gd name="T11" fmla="*/ 880631 h 708025"/>
              <a:gd name="T12" fmla="*/ 2839419 w 3970185"/>
              <a:gd name="T13" fmla="*/ 880631 h 708025"/>
              <a:gd name="T14" fmla="*/ 3616636 w 3970185"/>
              <a:gd name="T15" fmla="*/ 880631 h 708025"/>
              <a:gd name="T16" fmla="*/ 3970793 w 3970185"/>
              <a:gd name="T17" fmla="*/ 440316 h 708025"/>
              <a:gd name="T18" fmla="*/ 3616636 w 3970185"/>
              <a:gd name="T19" fmla="*/ 0 h 7080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70185"/>
              <a:gd name="T31" fmla="*/ 0 h 708025"/>
              <a:gd name="T32" fmla="*/ 3970185 w 3970185"/>
              <a:gd name="T33" fmla="*/ 708025 h 7080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en-US" altLang="zh-CN" sz="3200" dirty="0">
                <a:solidFill>
                  <a:srgbClr val="FFFFFF"/>
                </a:solidFill>
                <a:latin typeface="微软雅黑" panose="020B0503020204020204" pitchFamily="34" charset="-122"/>
                <a:ea typeface="微软雅黑" panose="020B0503020204020204" pitchFamily="34" charset="-122"/>
              </a:rPr>
              <a:t>目 录 </a:t>
            </a:r>
            <a:r>
              <a:rPr lang="en-US" altLang="zh-CN" sz="3200" dirty="0">
                <a:solidFill>
                  <a:schemeClr val="bg1"/>
                </a:solidFill>
                <a:ea typeface="宋体" panose="02010600030101010101" pitchFamily="2" charset="-122"/>
              </a:rPr>
              <a:t>/ </a:t>
            </a:r>
            <a:r>
              <a:rPr lang="en-US" altLang="zh-CN" sz="3200" dirty="0">
                <a:solidFill>
                  <a:schemeClr val="bg1"/>
                </a:solidFill>
                <a:latin typeface="Baskerville Old Face" panose="02020602080505020303" pitchFamily="18" charset="0"/>
                <a:ea typeface="宋体" panose="02010600030101010101" pitchFamily="2" charset="-122"/>
              </a:rPr>
              <a:t>contents</a:t>
            </a:r>
          </a:p>
        </p:txBody>
      </p:sp>
    </p:spTree>
    <p:extLst>
      <p:ext uri="{BB962C8B-B14F-4D97-AF65-F5344CB8AC3E}">
        <p14:creationId xmlns:p14="http://schemas.microsoft.com/office/powerpoint/2010/main" val="898118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3"/>
          <a:stretch>
            <a:fillRect/>
          </a:stretch>
        </p:blipFill>
        <p:spPr>
          <a:xfrm>
            <a:off x="684496" y="2636912"/>
            <a:ext cx="7703836" cy="3024336"/>
          </a:xfrm>
          <a:prstGeom prst="rect">
            <a:avLst/>
          </a:prstGeom>
        </p:spPr>
      </p:pic>
      <p:sp>
        <p:nvSpPr>
          <p:cNvPr id="8" name="文本框 7"/>
          <p:cNvSpPr txBox="1"/>
          <p:nvPr/>
        </p:nvSpPr>
        <p:spPr>
          <a:xfrm>
            <a:off x="3179610" y="1657602"/>
            <a:ext cx="3936908"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基于</a:t>
            </a:r>
            <a:r>
              <a:rPr lang="en-US" altLang="zh-CN" sz="2400" dirty="0" smtClean="0">
                <a:solidFill>
                  <a:srgbClr val="C00000"/>
                </a:solidFill>
                <a:latin typeface="微软雅黑" panose="020B0503020204020204" pitchFamily="34" charset="-122"/>
                <a:ea typeface="微软雅黑" panose="020B0503020204020204" pitchFamily="34" charset="-122"/>
              </a:rPr>
              <a:t>B/S</a:t>
            </a:r>
            <a:r>
              <a:rPr lang="zh-CN" altLang="en-US" sz="2400" dirty="0" smtClean="0">
                <a:latin typeface="微软雅黑" panose="020B0503020204020204" pitchFamily="34" charset="-122"/>
                <a:ea typeface="微软雅黑" panose="020B0503020204020204" pitchFamily="34" charset="-122"/>
              </a:rPr>
              <a:t>架构的原型系统</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632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179610" y="1657602"/>
            <a:ext cx="3936908"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数据流量捕获模块</a:t>
            </a:r>
            <a:endParaRPr lang="en-US" altLang="zh-CN" sz="2400" dirty="0" smtClean="0">
              <a:latin typeface="微软雅黑" panose="020B0503020204020204" pitchFamily="34" charset="-122"/>
              <a:ea typeface="微软雅黑" panose="020B0503020204020204" pitchFamily="34" charset="-122"/>
            </a:endParaRPr>
          </a:p>
        </p:txBody>
      </p:sp>
      <p:pic>
        <p:nvPicPr>
          <p:cNvPr id="9" name="图片 8"/>
          <p:cNvPicPr/>
          <p:nvPr/>
        </p:nvPicPr>
        <p:blipFill rotWithShape="1">
          <a:blip r:embed="rId3"/>
          <a:srcRect l="293" t="748" b="925"/>
          <a:stretch/>
        </p:blipFill>
        <p:spPr bwMode="auto">
          <a:xfrm>
            <a:off x="1440296" y="2420888"/>
            <a:ext cx="6264695" cy="3501330"/>
          </a:xfrm>
          <a:prstGeom prst="rect">
            <a:avLst/>
          </a:prstGeom>
          <a:ln>
            <a:noFill/>
          </a:ln>
          <a:extLst>
            <a:ext uri="{53640926-AAD7-44D8-BBD7-CCE9431645EC}">
              <a14:shadowObscured xmlns:a14="http://schemas.microsoft.com/office/drawing/2010/main"/>
            </a:ext>
          </a:extLst>
        </p:spPr>
      </p:pic>
      <p:sp>
        <p:nvSpPr>
          <p:cNvPr id="5" name="矩形 4"/>
          <p:cNvSpPr/>
          <p:nvPr/>
        </p:nvSpPr>
        <p:spPr>
          <a:xfrm>
            <a:off x="1440296" y="2996952"/>
            <a:ext cx="971464" cy="1656184"/>
          </a:xfrm>
          <a:prstGeom prst="rect">
            <a:avLst/>
          </a:prstGeom>
          <a:solidFill>
            <a:schemeClr val="accent1">
              <a:alpha val="0"/>
            </a:scheme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1121253" y="2659736"/>
            <a:ext cx="504056" cy="288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06651" y="2293558"/>
            <a:ext cx="93610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菜单栏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9649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179610" y="1657602"/>
            <a:ext cx="3936908"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特征指纹构建模块</a:t>
            </a:r>
            <a:endParaRPr lang="en-US" altLang="zh-CN" sz="24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45584" y="2269252"/>
            <a:ext cx="7584074" cy="3263549"/>
          </a:xfrm>
          <a:prstGeom prst="rect">
            <a:avLst/>
          </a:prstGeom>
        </p:spPr>
      </p:pic>
      <p:pic>
        <p:nvPicPr>
          <p:cNvPr id="12" name="图片 11"/>
          <p:cNvPicPr>
            <a:picLocks noChangeAspect="1"/>
          </p:cNvPicPr>
          <p:nvPr/>
        </p:nvPicPr>
        <p:blipFill>
          <a:blip r:embed="rId4"/>
          <a:stretch>
            <a:fillRect/>
          </a:stretch>
        </p:blipFill>
        <p:spPr>
          <a:xfrm>
            <a:off x="827584" y="2780928"/>
            <a:ext cx="7108109" cy="3193572"/>
          </a:xfrm>
          <a:prstGeom prst="rect">
            <a:avLst/>
          </a:prstGeom>
        </p:spPr>
      </p:pic>
      <p:pic>
        <p:nvPicPr>
          <p:cNvPr id="14" name="图片 13"/>
          <p:cNvPicPr>
            <a:picLocks noChangeAspect="1"/>
          </p:cNvPicPr>
          <p:nvPr/>
        </p:nvPicPr>
        <p:blipFill>
          <a:blip r:embed="rId5"/>
          <a:stretch>
            <a:fillRect/>
          </a:stretch>
        </p:blipFill>
        <p:spPr>
          <a:xfrm>
            <a:off x="827584" y="3420655"/>
            <a:ext cx="7092507" cy="3241997"/>
          </a:xfrm>
          <a:prstGeom prst="rect">
            <a:avLst/>
          </a:prstGeom>
        </p:spPr>
      </p:pic>
      <p:pic>
        <p:nvPicPr>
          <p:cNvPr id="15" name="图片 14"/>
          <p:cNvPicPr>
            <a:picLocks noChangeAspect="1"/>
          </p:cNvPicPr>
          <p:nvPr/>
        </p:nvPicPr>
        <p:blipFill>
          <a:blip r:embed="rId6"/>
          <a:stretch>
            <a:fillRect/>
          </a:stretch>
        </p:blipFill>
        <p:spPr>
          <a:xfrm>
            <a:off x="815578" y="3949794"/>
            <a:ext cx="7116518" cy="3207015"/>
          </a:xfrm>
          <a:prstGeom prst="rect">
            <a:avLst/>
          </a:prstGeom>
        </p:spPr>
      </p:pic>
    </p:spTree>
    <p:extLst>
      <p:ext uri="{BB962C8B-B14F-4D97-AF65-F5344CB8AC3E}">
        <p14:creationId xmlns:p14="http://schemas.microsoft.com/office/powerpoint/2010/main" val="2240550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179610" y="1657602"/>
            <a:ext cx="3936908"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无线设备识别模块</a:t>
            </a:r>
            <a:endParaRPr lang="en-US" altLang="zh-CN" sz="2400" dirty="0" smtClean="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719236" y="2246947"/>
            <a:ext cx="7772228" cy="3422225"/>
          </a:xfrm>
          <a:prstGeom prst="rect">
            <a:avLst/>
          </a:prstGeom>
        </p:spPr>
      </p:pic>
      <p:pic>
        <p:nvPicPr>
          <p:cNvPr id="12" name="图片 11"/>
          <p:cNvPicPr>
            <a:picLocks noChangeAspect="1"/>
          </p:cNvPicPr>
          <p:nvPr/>
        </p:nvPicPr>
        <p:blipFill>
          <a:blip r:embed="rId4"/>
          <a:stretch>
            <a:fillRect/>
          </a:stretch>
        </p:blipFill>
        <p:spPr>
          <a:xfrm>
            <a:off x="684857" y="3035930"/>
            <a:ext cx="7772228" cy="3273389"/>
          </a:xfrm>
          <a:prstGeom prst="rect">
            <a:avLst/>
          </a:prstGeom>
        </p:spPr>
      </p:pic>
    </p:spTree>
    <p:extLst>
      <p:ext uri="{BB962C8B-B14F-4D97-AF65-F5344CB8AC3E}">
        <p14:creationId xmlns:p14="http://schemas.microsoft.com/office/powerpoint/2010/main" val="1348050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179610" y="1657602"/>
            <a:ext cx="3936908"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指纹库更新模块</a:t>
            </a:r>
            <a:endParaRPr lang="en-US" altLang="zh-CN" sz="24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817190" y="2339468"/>
            <a:ext cx="7510907" cy="3312530"/>
          </a:xfrm>
          <a:prstGeom prst="rect">
            <a:avLst/>
          </a:prstGeom>
        </p:spPr>
      </p:pic>
    </p:spTree>
    <p:extLst>
      <p:ext uri="{BB962C8B-B14F-4D97-AF65-F5344CB8AC3E}">
        <p14:creationId xmlns:p14="http://schemas.microsoft.com/office/powerpoint/2010/main" val="3553097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smtClean="0">
                <a:solidFill>
                  <a:srgbClr val="4F81BD"/>
                </a:solidFill>
                <a:cs typeface="Arial" panose="020B0604020202020204" pitchFamily="34" charset="0"/>
              </a:rPr>
              <a:t>03</a:t>
            </a:r>
            <a:endParaRPr lang="en-US" altLang="zh-CN" sz="11500" b="1" dirty="0">
              <a:solidFill>
                <a:srgbClr val="4F81BD"/>
              </a:solidFill>
              <a:cs typeface="Arial" panose="020B0604020202020204" pitchFamily="34" charset="0"/>
            </a:endParaRP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工作总结</a:t>
            </a:r>
            <a:endParaRPr lang="zh-CN" altLang="zh-CN" sz="3200" b="1" dirty="0">
              <a:solidFill>
                <a:srgbClr val="4F81BD"/>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583935" y="2752402"/>
            <a:ext cx="24144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en-US" altLang="zh-CN" sz="3200" b="1" i="1" dirty="0">
                <a:solidFill>
                  <a:srgbClr val="4F81BD"/>
                </a:solidFill>
                <a:ea typeface="Meiryo UI" pitchFamily="2" charset="-128"/>
              </a:rPr>
              <a:t>Conclusion</a:t>
            </a:r>
            <a:endParaRPr lang="zh-CN" altLang="zh-CN" sz="3200" b="1" i="1" dirty="0">
              <a:solidFill>
                <a:srgbClr val="4F81BD"/>
              </a:solidFill>
              <a:latin typeface="Arial" panose="020B0604020202020204" pitchFamily="34" charset="0"/>
              <a:ea typeface="Meiryo UI" pitchFamily="2" charset="-128"/>
            </a:endParaRP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03259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工作总结</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467544" y="2060848"/>
            <a:ext cx="7775575" cy="3416320"/>
          </a:xfrm>
          <a:prstGeom prst="rect">
            <a:avLst/>
          </a:prstGeom>
        </p:spPr>
        <p:txBody>
          <a:bodyPr wrap="square">
            <a:spAutoFit/>
          </a:bodyPr>
          <a:lstStyle/>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创建了无线设备指纹识别数据集，包含</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台设备流量数据；</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提取了三种</a:t>
            </a:r>
            <a:r>
              <a:rPr lang="zh-CN" altLang="en-US" dirty="0" smtClean="0">
                <a:latin typeface="微软雅黑" panose="020B0503020204020204" pitchFamily="34" charset="-122"/>
                <a:ea typeface="微软雅黑" panose="020B0503020204020204" pitchFamily="34" charset="-122"/>
              </a:rPr>
              <a:t>特征参数：帧时间间隔、帧大小、传输速率；</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提出两种特征指纹生成</a:t>
            </a:r>
            <a:r>
              <a:rPr lang="zh-CN" altLang="en-US" dirty="0" smtClean="0">
                <a:latin typeface="微软雅黑" panose="020B0503020204020204" pitchFamily="34" charset="-122"/>
                <a:ea typeface="微软雅黑" panose="020B0503020204020204" pitchFamily="34" charset="-122"/>
              </a:rPr>
              <a:t>方法：基于概率密度的特征指纹和基于多特征融合的特征指纹；</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使用了四种机器学习分类器</a:t>
            </a:r>
            <a:r>
              <a:rPr lang="zh-CN" altLang="en-US" dirty="0" smtClean="0">
                <a:latin typeface="微软雅黑" panose="020B0503020204020204" pitchFamily="34" charset="-122"/>
                <a:ea typeface="微软雅黑" panose="020B0503020204020204" pitchFamily="34" charset="-122"/>
              </a:rPr>
              <a:t>，最好的识别结果为</a:t>
            </a:r>
            <a:r>
              <a:rPr lang="en-US" altLang="zh-CN" dirty="0" smtClean="0">
                <a:latin typeface="微软雅黑" panose="020B0503020204020204" pitchFamily="34" charset="-122"/>
                <a:ea typeface="微软雅黑" panose="020B0503020204020204" pitchFamily="34" charset="-122"/>
              </a:rPr>
              <a:t>precision</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0.9930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recall</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0.976</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F1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0.9783</a:t>
            </a:r>
          </a:p>
          <a:p>
            <a:pPr marL="800100" lvl="1" indent="-3429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讨论了特征空间变化对识别结果的影响</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设计</a:t>
            </a:r>
            <a:r>
              <a:rPr lang="zh-CN" altLang="en-US" dirty="0">
                <a:latin typeface="微软雅黑" panose="020B0503020204020204" pitchFamily="34" charset="-122"/>
                <a:ea typeface="微软雅黑" panose="020B0503020204020204" pitchFamily="34" charset="-122"/>
              </a:rPr>
              <a:t>与实现无线网络设备识别原型系统</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6854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科研成果</a:t>
            </a:r>
            <a:endParaRPr lang="zh-CN" altLang="en-US" dirty="0">
              <a:solidFill>
                <a:srgbClr val="4F81BD"/>
              </a:solidFill>
              <a:ea typeface="黑体" pitchFamily="49" charset="-122"/>
            </a:endParaRPr>
          </a:p>
        </p:txBody>
      </p:sp>
      <p:sp>
        <p:nvSpPr>
          <p:cNvPr id="10" name="内容占位符 2"/>
          <p:cNvSpPr txBox="1">
            <a:spLocks/>
          </p:cNvSpPr>
          <p:nvPr/>
        </p:nvSpPr>
        <p:spPr>
          <a:xfrm>
            <a:off x="684857" y="1628800"/>
            <a:ext cx="7775575" cy="43924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zh-CN" sz="2000" dirty="0" smtClean="0">
                <a:latin typeface="微软雅黑" panose="020B0503020204020204" pitchFamily="34" charset="-122"/>
                <a:ea typeface="微软雅黑" panose="020B0503020204020204" pitchFamily="34" charset="-122"/>
              </a:rPr>
              <a:t>期刊论文：</a:t>
            </a:r>
          </a:p>
          <a:p>
            <a:pPr>
              <a:buFont typeface="+mj-lt"/>
              <a:buAutoNum type="arabicPeriod"/>
            </a:pPr>
            <a:r>
              <a:rPr lang="en-US" altLang="zh-CN" sz="1600" dirty="0" smtClean="0"/>
              <a:t>Shen C, </a:t>
            </a:r>
            <a:r>
              <a:rPr lang="en-US" altLang="zh-CN" sz="1600" dirty="0" smtClean="0">
                <a:solidFill>
                  <a:srgbClr val="FF0000"/>
                </a:solidFill>
              </a:rPr>
              <a:t>Yu T</a:t>
            </a:r>
            <a:r>
              <a:rPr lang="en-US" altLang="zh-CN" sz="1600" dirty="0" smtClean="0"/>
              <a:t>, Xu H, et al. User practice in password security: an empirical study of real-life passwords in the wild[J]. Computers &amp; Security, 2016, 61:130-141.</a:t>
            </a:r>
            <a:endParaRPr lang="zh-CN" altLang="zh-CN" sz="1600" dirty="0" smtClean="0"/>
          </a:p>
          <a:p>
            <a:pPr>
              <a:buFont typeface="+mj-lt"/>
              <a:buAutoNum type="arabicPeriod"/>
            </a:pPr>
            <a:r>
              <a:rPr lang="en-US" altLang="zh-CN" sz="1600" dirty="0" smtClean="0"/>
              <a:t>Shen C, </a:t>
            </a:r>
            <a:r>
              <a:rPr lang="en-US" altLang="zh-CN" sz="1600" dirty="0" smtClean="0">
                <a:solidFill>
                  <a:srgbClr val="FF0000"/>
                </a:solidFill>
              </a:rPr>
              <a:t>Yu T</a:t>
            </a:r>
            <a:r>
              <a:rPr lang="en-US" altLang="zh-CN" sz="1600" dirty="0" smtClean="0"/>
              <a:t>, Yuan S, et al. Performance Analysis of Motion-Sensor Behavior for User Authentication on Smartphones[J]. Sensors, 2016, 16(3):345.	</a:t>
            </a:r>
          </a:p>
          <a:p>
            <a:pPr>
              <a:buFont typeface="+mj-lt"/>
              <a:buAutoNum type="arabicPeriod"/>
            </a:pPr>
            <a:endParaRPr lang="zh-CN" altLang="zh-CN" sz="2400" dirty="0" smtClean="0"/>
          </a:p>
          <a:p>
            <a:pPr>
              <a:buFont typeface="Wingdings" panose="05000000000000000000" pitchFamily="2" charset="2"/>
              <a:buChar char="Ø"/>
            </a:pPr>
            <a:r>
              <a:rPr lang="zh-CN" altLang="zh-CN" sz="2000" dirty="0" smtClean="0">
                <a:latin typeface="微软雅黑" panose="020B0503020204020204" pitchFamily="34" charset="-122"/>
                <a:ea typeface="微软雅黑" panose="020B0503020204020204" pitchFamily="34" charset="-122"/>
              </a:rPr>
              <a:t>会议论文：</a:t>
            </a:r>
          </a:p>
          <a:p>
            <a:pPr>
              <a:buFont typeface="+mj-lt"/>
              <a:buAutoNum type="arabicPeriod"/>
            </a:pPr>
            <a:r>
              <a:rPr lang="en-US" altLang="zh-CN" sz="1600" dirty="0" smtClean="0"/>
              <a:t>Shen C, Li Y, </a:t>
            </a:r>
            <a:r>
              <a:rPr lang="en-US" altLang="zh-CN" sz="1600" dirty="0" smtClean="0">
                <a:solidFill>
                  <a:srgbClr val="FF0000"/>
                </a:solidFill>
              </a:rPr>
              <a:t>Yu T</a:t>
            </a:r>
            <a:r>
              <a:rPr lang="en-US" altLang="zh-CN" sz="1600" dirty="0" smtClean="0"/>
              <a:t>, et al. Motion-Senor Behavior Analysis for Continuous Authentication on Smartphones[J]. Proceedings of the World Congress on Intelligent Control &amp; Automation.</a:t>
            </a:r>
            <a:endParaRPr lang="zh-CN" altLang="zh-CN" sz="1600" dirty="0" smtClean="0"/>
          </a:p>
          <a:p>
            <a:pPr>
              <a:buFont typeface="+mj-lt"/>
              <a:buAutoNum type="arabicPeriod"/>
            </a:pPr>
            <a:r>
              <a:rPr lang="en-US" altLang="zh-CN" sz="1600" dirty="0" smtClean="0"/>
              <a:t>Shen C, Zhang Y, </a:t>
            </a:r>
            <a:r>
              <a:rPr lang="en-US" altLang="zh-CN" sz="1600" dirty="0" smtClean="0">
                <a:solidFill>
                  <a:srgbClr val="FF0000"/>
                </a:solidFill>
              </a:rPr>
              <a:t>Yu T</a:t>
            </a:r>
            <a:r>
              <a:rPr lang="en-US" altLang="zh-CN" sz="1600" dirty="0" smtClean="0"/>
              <a:t>, et al. Touch-interaction behavior for continuous user authentication on smartphones[C]// International Conference on Biometrics. IEEE, 2015:157-162.</a:t>
            </a:r>
            <a:endParaRPr lang="zh-CN" altLang="zh-CN" sz="1600" dirty="0" smtClean="0"/>
          </a:p>
          <a:p>
            <a:pPr>
              <a:buFont typeface="+mj-lt"/>
              <a:buAutoNum type="arabicPeriod"/>
            </a:pPr>
            <a:r>
              <a:rPr lang="en-US" altLang="zh-CN" sz="1600" dirty="0" smtClean="0"/>
              <a:t>Shen C, Pei S, </a:t>
            </a:r>
            <a:r>
              <a:rPr lang="en-US" altLang="zh-CN" sz="1600" dirty="0" smtClean="0">
                <a:solidFill>
                  <a:srgbClr val="FF0000"/>
                </a:solidFill>
              </a:rPr>
              <a:t>Yu T</a:t>
            </a:r>
            <a:r>
              <a:rPr lang="en-US" altLang="zh-CN" sz="1600" dirty="0" smtClean="0"/>
              <a:t>, et al. On motion sensors as source for user input inference in smartphones[C]// IEEE International Conference on Identity, Security and Behavior Analysis. IEEE, 2015:1-6</a:t>
            </a:r>
            <a:r>
              <a:rPr lang="en-US" altLang="zh-CN" sz="2400" dirty="0" smtClean="0"/>
              <a:t>.</a:t>
            </a:r>
            <a:endParaRPr lang="zh-CN" altLang="zh-CN" sz="2400" dirty="0" smtClean="0"/>
          </a:p>
          <a:p>
            <a:pPr lvl="1">
              <a:buFont typeface="Wingdings" panose="05000000000000000000" pitchFamily="2" charset="2"/>
              <a:buChar char="ü"/>
            </a:pPr>
            <a:endParaRPr lang="zh-CN" altLang="zh-CN" sz="2000" dirty="0" smtClean="0">
              <a:latin typeface="黑体" panose="02010609060101010101" pitchFamily="49" charset="-122"/>
              <a:ea typeface="黑体" panose="02010609060101010101" pitchFamily="49"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369292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smtClean="0">
                <a:solidFill>
                  <a:srgbClr val="4F81BD"/>
                </a:solidFill>
                <a:cs typeface="Arial" panose="020B0604020202020204" pitchFamily="34" charset="0"/>
              </a:rPr>
              <a:t>04</a:t>
            </a:r>
            <a:endParaRPr lang="en-US" altLang="zh-CN" sz="11500" b="1" dirty="0">
              <a:solidFill>
                <a:srgbClr val="4F81BD"/>
              </a:solidFill>
              <a:cs typeface="Arial" panose="020B0604020202020204" pitchFamily="34" charset="0"/>
            </a:endParaRP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回答老师问题</a:t>
            </a:r>
            <a:endParaRPr lang="zh-CN" altLang="zh-CN" sz="3200" b="1" dirty="0">
              <a:solidFill>
                <a:srgbClr val="4F81BD"/>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583935" y="2752402"/>
            <a:ext cx="16658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en-US" altLang="zh-CN" sz="3200" b="1" i="1" dirty="0" smtClean="0">
                <a:solidFill>
                  <a:srgbClr val="4F81BD"/>
                </a:solidFill>
                <a:latin typeface="Arial" panose="020B0604020202020204" pitchFamily="34" charset="0"/>
                <a:ea typeface="Meiryo UI" pitchFamily="2" charset="-128"/>
              </a:rPr>
              <a:t>Answer</a:t>
            </a:r>
            <a:endParaRPr lang="zh-CN" altLang="zh-CN" sz="3200" b="1" i="1" dirty="0">
              <a:solidFill>
                <a:srgbClr val="4F81BD"/>
              </a:solidFill>
              <a:latin typeface="Arial" panose="020B0604020202020204" pitchFamily="34" charset="0"/>
              <a:ea typeface="Meiryo UI" pitchFamily="2" charset="-128"/>
            </a:endParaRP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87571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4176464"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回答徐老师问题</a:t>
            </a:r>
            <a:endParaRPr lang="zh-CN" altLang="en-US" dirty="0">
              <a:solidFill>
                <a:srgbClr val="4F81BD"/>
              </a:solidFill>
              <a:ea typeface="黑体" pitchFamily="49" charset="-122"/>
            </a:endParaRPr>
          </a:p>
        </p:txBody>
      </p:sp>
      <p:sp>
        <p:nvSpPr>
          <p:cNvPr id="10" name="内容占位符 2"/>
          <p:cNvSpPr txBox="1">
            <a:spLocks/>
          </p:cNvSpPr>
          <p:nvPr/>
        </p:nvSpPr>
        <p:spPr>
          <a:xfrm>
            <a:off x="684857" y="1628800"/>
            <a:ext cx="7775575" cy="43924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000" dirty="0" smtClean="0">
                <a:solidFill>
                  <a:srgbClr val="4F81BD"/>
                </a:solidFill>
                <a:latin typeface="微软雅黑" panose="020B0503020204020204" pitchFamily="34" charset="-122"/>
                <a:ea typeface="微软雅黑" panose="020B0503020204020204" pitchFamily="34" charset="-122"/>
              </a:rPr>
              <a:t>本文</a:t>
            </a:r>
            <a:r>
              <a:rPr lang="zh-CN" altLang="en-US" sz="2000" dirty="0">
                <a:solidFill>
                  <a:srgbClr val="4F81BD"/>
                </a:solidFill>
                <a:latin typeface="微软雅黑" panose="020B0503020204020204" pitchFamily="34" charset="-122"/>
                <a:ea typeface="微软雅黑" panose="020B0503020204020204" pitchFamily="34" charset="-122"/>
              </a:rPr>
              <a:t>的数值测试结果均基于实验室搭建的无线局域网测试所得，本文所提方法是否可以应用到其他类型的网络，如公共移动网络等。在应用时，所提方法可能会面临的局限性</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本文的方法可以适用到其它类型的局域网，如校园网络或企业内的局域网，但是数据采集节点必须在局域网之内，否则难以区分不同设备流量数据。</a:t>
            </a:r>
            <a:endParaRPr lang="en-US" altLang="zh-CN" sz="2000" dirty="0" smtClean="0">
              <a:latin typeface="微软雅黑" panose="020B0503020204020204" pitchFamily="34" charset="-122"/>
              <a:ea typeface="微软雅黑" panose="020B0503020204020204" pitchFamily="34" charset="-122"/>
            </a:endParaRPr>
          </a:p>
          <a:p>
            <a:pPr marL="0" indent="0" algn="just">
              <a:lnSpc>
                <a:spcPct val="150000"/>
              </a:lnSpc>
              <a:buNone/>
            </a:pPr>
            <a:r>
              <a:rPr lang="zh-CN" altLang="en-US" sz="2000" dirty="0" smtClean="0">
                <a:latin typeface="微软雅黑" panose="020B0503020204020204" pitchFamily="34" charset="-122"/>
                <a:ea typeface="微软雅黑" panose="020B0503020204020204" pitchFamily="34" charset="-122"/>
              </a:rPr>
              <a:t>      对于公众移动通信网，如</a:t>
            </a:r>
            <a:r>
              <a:rPr lang="en-US" altLang="zh-CN" sz="2000" dirty="0" smtClean="0">
                <a:latin typeface="微软雅黑" panose="020B0503020204020204" pitchFamily="34" charset="-122"/>
                <a:ea typeface="微软雅黑" panose="020B0503020204020204" pitchFamily="34" charset="-122"/>
              </a:rPr>
              <a:t>4G</a:t>
            </a:r>
            <a:r>
              <a:rPr lang="zh-CN" altLang="en-US" sz="2000" dirty="0" smtClean="0">
                <a:latin typeface="微软雅黑" panose="020B0503020204020204" pitchFamily="34" charset="-122"/>
                <a:ea typeface="微软雅黑" panose="020B0503020204020204" pitchFamily="34" charset="-122"/>
              </a:rPr>
              <a:t>网络，难以捕获到设备数据。</a:t>
            </a:r>
            <a:endParaRPr lang="zh-CN" altLang="zh-CN" sz="2000" dirty="0" smtClean="0">
              <a:latin typeface="黑体" panose="02010609060101010101" pitchFamily="49" charset="-122"/>
              <a:ea typeface="黑体" panose="02010609060101010101" pitchFamily="49"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2976906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a:solidFill>
                  <a:srgbClr val="4F81BD"/>
                </a:solidFill>
                <a:cs typeface="Arial" panose="020B0604020202020204" pitchFamily="34" charset="0"/>
              </a:rPr>
              <a:t>01</a:t>
            </a: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zh-CN" sz="3200" b="1" dirty="0">
                <a:solidFill>
                  <a:srgbClr val="4F81BD"/>
                </a:solidFill>
                <a:latin typeface="微软雅黑" panose="020B0503020204020204" pitchFamily="34" charset="-122"/>
                <a:ea typeface="微软雅黑" panose="020B0503020204020204" pitchFamily="34" charset="-122"/>
              </a:rPr>
              <a:t>选题背景</a:t>
            </a:r>
          </a:p>
        </p:txBody>
      </p:sp>
      <p:sp>
        <p:nvSpPr>
          <p:cNvPr id="38" name="文本框 17"/>
          <p:cNvSpPr txBox="1">
            <a:spLocks noChangeArrowheads="1"/>
          </p:cNvSpPr>
          <p:nvPr/>
        </p:nvSpPr>
        <p:spPr bwMode="auto">
          <a:xfrm>
            <a:off x="2583935" y="2752402"/>
            <a:ext cx="2574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zh-CN" sz="3200" b="1" i="1" dirty="0">
                <a:solidFill>
                  <a:srgbClr val="4F81BD"/>
                </a:solidFill>
                <a:latin typeface="Arial" panose="020B0604020202020204" pitchFamily="34" charset="0"/>
                <a:ea typeface="Meiryo UI" pitchFamily="2" charset="-128"/>
              </a:rPr>
              <a:t>Background</a:t>
            </a: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09905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4176464"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回答徐老师问题</a:t>
            </a:r>
            <a:endParaRPr lang="zh-CN" altLang="en-US" dirty="0">
              <a:solidFill>
                <a:srgbClr val="4F81BD"/>
              </a:solidFill>
              <a:ea typeface="黑体" pitchFamily="49" charset="-122"/>
            </a:endParaRPr>
          </a:p>
        </p:txBody>
      </p:sp>
      <p:sp>
        <p:nvSpPr>
          <p:cNvPr id="10" name="内容占位符 2"/>
          <p:cNvSpPr txBox="1">
            <a:spLocks/>
          </p:cNvSpPr>
          <p:nvPr/>
        </p:nvSpPr>
        <p:spPr>
          <a:xfrm>
            <a:off x="684857" y="1628800"/>
            <a:ext cx="7775575" cy="43924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dirty="0" smtClean="0">
                <a:solidFill>
                  <a:srgbClr val="4F81BD"/>
                </a:solidFill>
                <a:latin typeface="微软雅黑" panose="020B0503020204020204" pitchFamily="34" charset="-122"/>
                <a:ea typeface="微软雅黑" panose="020B0503020204020204" pitchFamily="34" charset="-122"/>
              </a:rPr>
              <a:t>2</a:t>
            </a:r>
            <a:r>
              <a:rPr lang="en-US" altLang="zh-CN" sz="2000" dirty="0">
                <a:solidFill>
                  <a:srgbClr val="4F81BD"/>
                </a:solidFill>
                <a:latin typeface="微软雅黑" panose="020B0503020204020204" pitchFamily="34" charset="-122"/>
                <a:ea typeface="微软雅黑" panose="020B0503020204020204" pitchFamily="34" charset="-122"/>
              </a:rPr>
              <a:t>.</a:t>
            </a:r>
            <a:r>
              <a:rPr lang="zh-CN" altLang="en-US" sz="2000" dirty="0">
                <a:solidFill>
                  <a:srgbClr val="4F81BD"/>
                </a:solidFill>
                <a:latin typeface="微软雅黑" panose="020B0503020204020204" pitchFamily="34" charset="-122"/>
                <a:ea typeface="微软雅黑" panose="020B0503020204020204" pitchFamily="34" charset="-122"/>
              </a:rPr>
              <a:t>本文所采用的降噪方法是否会对特征指纹生成以及四种分类方法的性能产生影响</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4F81BD"/>
                </a:solidFill>
                <a:latin typeface="微软雅黑" panose="020B0503020204020204" pitchFamily="34" charset="-122"/>
                <a:ea typeface="微软雅黑" panose="020B0503020204020204" pitchFamily="34" charset="-122"/>
              </a:rPr>
              <a:t>降</a:t>
            </a:r>
            <a:r>
              <a:rPr lang="zh-CN" altLang="en-US" sz="2000" dirty="0" smtClean="0">
                <a:solidFill>
                  <a:srgbClr val="4F81BD"/>
                </a:solidFill>
                <a:latin typeface="微软雅黑" panose="020B0503020204020204" pitchFamily="34" charset="-122"/>
                <a:ea typeface="微软雅黑" panose="020B0503020204020204" pitchFamily="34" charset="-122"/>
              </a:rPr>
              <a:t>噪后精度提高</a:t>
            </a:r>
            <a:endParaRPr lang="zh-CN" altLang="en-US" sz="2000" dirty="0">
              <a:solidFill>
                <a:srgbClr val="4F81BD"/>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endParaRPr lang="zh-CN" altLang="zh-CN" sz="2000" dirty="0" smtClean="0">
              <a:latin typeface="黑体" panose="02010609060101010101" pitchFamily="49" charset="-122"/>
              <a:ea typeface="黑体" panose="02010609060101010101" pitchFamily="49"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2860572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4176464"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回答张老师问题</a:t>
            </a:r>
            <a:endParaRPr lang="zh-CN" altLang="en-US" dirty="0">
              <a:solidFill>
                <a:srgbClr val="4F81BD"/>
              </a:solidFill>
              <a:ea typeface="黑体" pitchFamily="49" charset="-122"/>
            </a:endParaRPr>
          </a:p>
        </p:txBody>
      </p:sp>
      <p:sp>
        <p:nvSpPr>
          <p:cNvPr id="10" name="内容占位符 2"/>
          <p:cNvSpPr txBox="1">
            <a:spLocks/>
          </p:cNvSpPr>
          <p:nvPr/>
        </p:nvSpPr>
        <p:spPr>
          <a:xfrm>
            <a:off x="684857" y="1628800"/>
            <a:ext cx="7775575" cy="43924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000" dirty="0" smtClean="0">
                <a:solidFill>
                  <a:srgbClr val="4F81BD"/>
                </a:solidFill>
                <a:latin typeface="微软雅黑" panose="020B0503020204020204" pitchFamily="34" charset="-122"/>
                <a:ea typeface="微软雅黑" panose="020B0503020204020204" pitchFamily="34" charset="-122"/>
              </a:rPr>
              <a:t>所</a:t>
            </a:r>
            <a:r>
              <a:rPr lang="zh-CN" altLang="en-US" sz="2000" dirty="0">
                <a:solidFill>
                  <a:srgbClr val="4F81BD"/>
                </a:solidFill>
                <a:latin typeface="微软雅黑" panose="020B0503020204020204" pitchFamily="34" charset="-122"/>
                <a:ea typeface="微软雅黑" panose="020B0503020204020204" pitchFamily="34" charset="-122"/>
              </a:rPr>
              <a:t>提出的两种设备指纹方法和之前已有的方法的本质区别是什么？是否有实验对比</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rgbClr val="4F81BD"/>
                </a:solidFill>
                <a:latin typeface="微软雅黑" panose="020B0503020204020204" pitchFamily="34" charset="-122"/>
                <a:ea typeface="微软雅黑" panose="020B0503020204020204" pitchFamily="34" charset="-122"/>
              </a:rPr>
              <a:t> </a:t>
            </a:r>
            <a:r>
              <a:rPr lang="en-US" altLang="zh-CN" sz="2000" dirty="0" smtClean="0">
                <a:solidFill>
                  <a:srgbClr val="4F81BD"/>
                </a:solidFill>
                <a:latin typeface="微软雅黑" panose="020B0503020204020204" pitchFamily="34" charset="-122"/>
                <a:ea typeface="微软雅黑" panose="020B0503020204020204" pitchFamily="34" charset="-122"/>
              </a:rPr>
              <a:t>     </a:t>
            </a:r>
          </a:p>
          <a:p>
            <a:pPr marL="0" indent="0">
              <a:lnSpc>
                <a:spcPct val="150000"/>
              </a:lnSpc>
              <a:buNone/>
            </a:pPr>
            <a:r>
              <a:rPr lang="en-US" altLang="zh-CN" sz="2000" dirty="0" smtClean="0">
                <a:solidFill>
                  <a:srgbClr val="4F81BD"/>
                </a:solidFill>
                <a:latin typeface="微软雅黑" panose="020B0503020204020204" pitchFamily="34" charset="-122"/>
                <a:ea typeface="微软雅黑" panose="020B0503020204020204" pitchFamily="34" charset="-122"/>
              </a:rPr>
              <a:t>    </a:t>
            </a:r>
            <a:endParaRPr lang="en-US" altLang="zh-CN" sz="2000" dirty="0">
              <a:solidFill>
                <a:srgbClr val="4F81BD"/>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endParaRPr lang="zh-CN" altLang="zh-CN" sz="2000" dirty="0" smtClean="0">
              <a:latin typeface="黑体" panose="02010609060101010101" pitchFamily="49" charset="-122"/>
              <a:ea typeface="黑体" panose="02010609060101010101" pitchFamily="49"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3215486175"/>
              </p:ext>
            </p:extLst>
          </p:nvPr>
        </p:nvGraphicFramePr>
        <p:xfrm>
          <a:off x="827584" y="2710129"/>
          <a:ext cx="7560240" cy="3599191"/>
        </p:xfrm>
        <a:graphic>
          <a:graphicData uri="http://schemas.openxmlformats.org/drawingml/2006/table">
            <a:tbl>
              <a:tblPr firstRow="1" bandRow="1">
                <a:tableStyleId>{69012ECD-51FC-41F1-AA8D-1B2483CD663E}</a:tableStyleId>
              </a:tblPr>
              <a:tblGrid>
                <a:gridCol w="1890060"/>
                <a:gridCol w="3780120"/>
                <a:gridCol w="1890060"/>
              </a:tblGrid>
              <a:tr h="522745">
                <a:tc>
                  <a:txBody>
                    <a:bodyPr/>
                    <a:lstStyle/>
                    <a:p>
                      <a:pPr algn="ctr"/>
                      <a:r>
                        <a:rPr lang="zh-CN" altLang="en-US" sz="1600" b="0" dirty="0" smtClean="0">
                          <a:latin typeface="微软雅黑" panose="020B0503020204020204" pitchFamily="34" charset="-122"/>
                          <a:ea typeface="微软雅黑" panose="020B0503020204020204" pitchFamily="34" charset="-122"/>
                        </a:rPr>
                        <a:t>指纹识别技术</a:t>
                      </a:r>
                      <a:endParaRPr lang="zh-CN" altLang="en-US" sz="16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b="0" dirty="0" smtClean="0">
                          <a:latin typeface="微软雅黑" panose="020B0503020204020204" pitchFamily="34" charset="-122"/>
                          <a:ea typeface="微软雅黑" panose="020B0503020204020204" pitchFamily="34" charset="-122"/>
                        </a:rPr>
                        <a:t>指纹提取方法与不足</a:t>
                      </a:r>
                      <a:endParaRPr lang="zh-CN" altLang="en-US" sz="16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b="0" dirty="0" smtClean="0">
                          <a:latin typeface="微软雅黑" panose="020B0503020204020204" pitchFamily="34" charset="-122"/>
                          <a:ea typeface="微软雅黑" panose="020B0503020204020204" pitchFamily="34" charset="-122"/>
                        </a:rPr>
                        <a:t>本文优势</a:t>
                      </a:r>
                      <a:endParaRPr lang="zh-CN" altLang="en-US" sz="1600" b="0" dirty="0">
                        <a:latin typeface="微软雅黑" panose="020B0503020204020204" pitchFamily="34" charset="-122"/>
                        <a:ea typeface="微软雅黑" panose="020B0503020204020204" pitchFamily="34" charset="-122"/>
                      </a:endParaRPr>
                    </a:p>
                  </a:txBody>
                  <a:tcPr anchor="ctr"/>
                </a:tc>
              </a:tr>
              <a:tr h="522745">
                <a:tc>
                  <a:txBody>
                    <a:bodyPr/>
                    <a:lstStyle/>
                    <a:p>
                      <a:pPr algn="ctr"/>
                      <a:r>
                        <a:rPr lang="zh-CN" altLang="en-US" sz="1600" dirty="0" smtClean="0">
                          <a:latin typeface="+mn-ea"/>
                          <a:ea typeface="+mn-ea"/>
                        </a:rPr>
                        <a:t>基于</a:t>
                      </a:r>
                      <a:r>
                        <a:rPr lang="en-US" altLang="zh-CN" sz="1600" dirty="0" smtClean="0">
                          <a:latin typeface="+mn-ea"/>
                          <a:ea typeface="+mn-ea"/>
                        </a:rPr>
                        <a:t>MAC</a:t>
                      </a:r>
                      <a:r>
                        <a:rPr lang="zh-CN" altLang="en-US" sz="1600" dirty="0" smtClean="0">
                          <a:latin typeface="+mn-ea"/>
                          <a:ea typeface="+mn-ea"/>
                        </a:rPr>
                        <a:t>地址</a:t>
                      </a:r>
                      <a:endParaRPr lang="zh-CN" altLang="en-US" sz="1600" dirty="0">
                        <a:latin typeface="+mn-ea"/>
                        <a:ea typeface="+mn-ea"/>
                      </a:endParaRPr>
                    </a:p>
                  </a:txBody>
                  <a:tcPr anchor="ctr"/>
                </a:tc>
                <a:tc>
                  <a:txBody>
                    <a:bodyPr/>
                    <a:lstStyle/>
                    <a:p>
                      <a:pPr algn="l"/>
                      <a:r>
                        <a:rPr lang="zh-CN" altLang="en-US" sz="1600" dirty="0" smtClean="0">
                          <a:latin typeface="+mn-ea"/>
                          <a:ea typeface="+mn-ea"/>
                        </a:rPr>
                        <a:t>根据</a:t>
                      </a:r>
                      <a:r>
                        <a:rPr lang="en-US" altLang="zh-CN" sz="1600" dirty="0" smtClean="0">
                          <a:latin typeface="+mn-ea"/>
                          <a:ea typeface="+mn-ea"/>
                        </a:rPr>
                        <a:t>MAC</a:t>
                      </a:r>
                      <a:r>
                        <a:rPr lang="zh-CN" altLang="en-US" sz="1600" dirty="0" smtClean="0">
                          <a:latin typeface="+mn-ea"/>
                          <a:ea typeface="+mn-ea"/>
                        </a:rPr>
                        <a:t>地址识别，容易被篡改</a:t>
                      </a:r>
                      <a:endParaRPr lang="zh-CN" altLang="en-US" sz="1600" dirty="0">
                        <a:latin typeface="+mn-ea"/>
                        <a:ea typeface="+mn-ea"/>
                      </a:endParaRPr>
                    </a:p>
                  </a:txBody>
                  <a:tcPr anchor="ctr"/>
                </a:tc>
                <a:tc>
                  <a:txBody>
                    <a:bodyPr/>
                    <a:lstStyle/>
                    <a:p>
                      <a:pPr algn="ctr"/>
                      <a:r>
                        <a:rPr lang="zh-CN" altLang="en-US" sz="1600" dirty="0" smtClean="0">
                          <a:latin typeface="+mn-ea"/>
                          <a:ea typeface="+mn-ea"/>
                        </a:rPr>
                        <a:t>不会被篡改</a:t>
                      </a:r>
                      <a:endParaRPr lang="zh-CN" altLang="en-US" sz="1600" dirty="0">
                        <a:latin typeface="+mn-ea"/>
                        <a:ea typeface="+mn-ea"/>
                      </a:endParaRPr>
                    </a:p>
                  </a:txBody>
                  <a:tcPr anchor="ctr"/>
                </a:tc>
              </a:tr>
              <a:tr h="522745">
                <a:tc>
                  <a:txBody>
                    <a:bodyPr/>
                    <a:lstStyle/>
                    <a:p>
                      <a:pPr algn="ctr"/>
                      <a:r>
                        <a:rPr lang="zh-CN" altLang="en-US" sz="1600" dirty="0" smtClean="0">
                          <a:latin typeface="+mn-ea"/>
                          <a:ea typeface="+mn-ea"/>
                        </a:rPr>
                        <a:t>浏览器指纹</a:t>
                      </a:r>
                      <a:endParaRPr lang="zh-CN" altLang="en-US" sz="1600" dirty="0">
                        <a:latin typeface="+mn-ea"/>
                        <a:ea typeface="+mn-ea"/>
                      </a:endParaRPr>
                    </a:p>
                  </a:txBody>
                  <a:tcPr anchor="ctr"/>
                </a:tc>
                <a:tc>
                  <a:txBody>
                    <a:bodyPr/>
                    <a:lstStyle/>
                    <a:p>
                      <a:pPr algn="l"/>
                      <a:r>
                        <a:rPr lang="zh-CN" altLang="en-US" sz="1600" dirty="0" smtClean="0">
                          <a:latin typeface="+mn-ea"/>
                          <a:ea typeface="+mn-ea"/>
                        </a:rPr>
                        <a:t>浏览器记录、</a:t>
                      </a:r>
                      <a:r>
                        <a:rPr lang="en-US" altLang="zh-CN" sz="1600" dirty="0" smtClean="0">
                          <a:latin typeface="+mn-ea"/>
                          <a:ea typeface="+mn-ea"/>
                        </a:rPr>
                        <a:t>cookie</a:t>
                      </a:r>
                      <a:r>
                        <a:rPr lang="zh-CN" altLang="en-US" sz="1600" dirty="0" smtClean="0">
                          <a:latin typeface="+mn-ea"/>
                          <a:ea typeface="+mn-ea"/>
                        </a:rPr>
                        <a:t>等信息，不适用于无线设备</a:t>
                      </a:r>
                      <a:endParaRPr lang="zh-CN" altLang="en-US" sz="1600" dirty="0">
                        <a:latin typeface="+mn-ea"/>
                        <a:ea typeface="+mn-ea"/>
                      </a:endParaRPr>
                    </a:p>
                  </a:txBody>
                  <a:tcPr anchor="ctr"/>
                </a:tc>
                <a:tc>
                  <a:txBody>
                    <a:bodyPr/>
                    <a:lstStyle/>
                    <a:p>
                      <a:pPr algn="ctr"/>
                      <a:r>
                        <a:rPr lang="zh-CN" altLang="en-US" sz="1600" dirty="0" smtClean="0">
                          <a:latin typeface="+mn-ea"/>
                          <a:ea typeface="+mn-ea"/>
                        </a:rPr>
                        <a:t>适用于无线设备</a:t>
                      </a:r>
                      <a:endParaRPr lang="zh-CN" altLang="en-US" sz="1600" dirty="0">
                        <a:latin typeface="+mn-ea"/>
                        <a:ea typeface="+mn-ea"/>
                      </a:endParaRPr>
                    </a:p>
                  </a:txBody>
                  <a:tcPr anchor="ctr"/>
                </a:tc>
              </a:tr>
              <a:tr h="816341">
                <a:tc>
                  <a:txBody>
                    <a:bodyPr/>
                    <a:lstStyle/>
                    <a:p>
                      <a:pPr algn="ctr"/>
                      <a:r>
                        <a:rPr lang="zh-CN" altLang="en-US" sz="1600" dirty="0" smtClean="0">
                          <a:latin typeface="+mn-ea"/>
                          <a:ea typeface="+mn-ea"/>
                        </a:rPr>
                        <a:t>时钟偏移</a:t>
                      </a:r>
                      <a:endParaRPr lang="zh-CN" altLang="en-US" sz="1600" dirty="0">
                        <a:latin typeface="+mn-ea"/>
                        <a:ea typeface="+mn-ea"/>
                      </a:endParaRPr>
                    </a:p>
                  </a:txBody>
                  <a:tcPr anchor="ctr"/>
                </a:tc>
                <a:tc>
                  <a:txBody>
                    <a:bodyPr/>
                    <a:lstStyle/>
                    <a:p>
                      <a:pPr algn="l"/>
                      <a:r>
                        <a:rPr lang="zh-CN" altLang="en-US" sz="1600" dirty="0" smtClean="0">
                          <a:latin typeface="+mn-ea"/>
                          <a:ea typeface="+mn-ea"/>
                        </a:rPr>
                        <a:t>从流量中提取设备的时钟偏移，特征难以提取，只能从特定协议特定帧中提取</a:t>
                      </a:r>
                      <a:endParaRPr lang="zh-CN" altLang="en-US" sz="1600" dirty="0">
                        <a:latin typeface="+mn-ea"/>
                        <a:ea typeface="+mn-ea"/>
                      </a:endParaRPr>
                    </a:p>
                  </a:txBody>
                  <a:tcPr anchor="ctr"/>
                </a:tc>
                <a:tc>
                  <a:txBody>
                    <a:bodyPr/>
                    <a:lstStyle/>
                    <a:p>
                      <a:pPr algn="ctr"/>
                      <a:r>
                        <a:rPr lang="zh-CN" altLang="en-US" sz="1600" dirty="0" smtClean="0">
                          <a:latin typeface="+mn-ea"/>
                          <a:ea typeface="+mn-ea"/>
                        </a:rPr>
                        <a:t>特征提取简单</a:t>
                      </a:r>
                      <a:endParaRPr lang="zh-CN" altLang="en-US" sz="1600" dirty="0">
                        <a:latin typeface="+mn-ea"/>
                        <a:ea typeface="+mn-ea"/>
                      </a:endParaRPr>
                    </a:p>
                  </a:txBody>
                  <a:tcPr anchor="ctr"/>
                </a:tc>
              </a:tr>
              <a:tr h="522745">
                <a:tc>
                  <a:txBody>
                    <a:bodyPr/>
                    <a:lstStyle/>
                    <a:p>
                      <a:pPr algn="ctr"/>
                      <a:r>
                        <a:rPr lang="zh-CN" altLang="en-US" sz="1600" dirty="0" smtClean="0">
                          <a:latin typeface="+mn-ea"/>
                          <a:ea typeface="+mn-ea"/>
                        </a:rPr>
                        <a:t>麦克风和传感器等</a:t>
                      </a:r>
                      <a:endParaRPr lang="zh-CN" altLang="en-US" sz="1600" dirty="0">
                        <a:latin typeface="+mn-ea"/>
                        <a:ea typeface="+mn-ea"/>
                      </a:endParaRPr>
                    </a:p>
                  </a:txBody>
                  <a:tcPr anchor="ctr"/>
                </a:tc>
                <a:tc>
                  <a:txBody>
                    <a:bodyPr/>
                    <a:lstStyle/>
                    <a:p>
                      <a:pPr algn="l"/>
                      <a:r>
                        <a:rPr lang="zh-CN" altLang="en-US" sz="1600" dirty="0" smtClean="0">
                          <a:latin typeface="+mn-ea"/>
                          <a:ea typeface="+mn-ea"/>
                        </a:rPr>
                        <a:t>根据麦克风和传感器数据识别，数据获取困难，无法远程识别</a:t>
                      </a:r>
                      <a:endParaRPr lang="zh-CN" altLang="en-US" sz="1600" dirty="0">
                        <a:latin typeface="+mn-ea"/>
                        <a:ea typeface="+mn-ea"/>
                      </a:endParaRPr>
                    </a:p>
                  </a:txBody>
                  <a:tcPr anchor="ctr"/>
                </a:tc>
                <a:tc>
                  <a:txBody>
                    <a:bodyPr/>
                    <a:lstStyle/>
                    <a:p>
                      <a:pPr algn="ctr"/>
                      <a:r>
                        <a:rPr lang="zh-CN" altLang="en-US" sz="1600" dirty="0" smtClean="0">
                          <a:latin typeface="+mn-ea"/>
                          <a:ea typeface="+mn-ea"/>
                        </a:rPr>
                        <a:t>数据</a:t>
                      </a:r>
                      <a:r>
                        <a:rPr lang="zh-CN" altLang="en-US" sz="1600" smtClean="0">
                          <a:latin typeface="+mn-ea"/>
                          <a:ea typeface="+mn-ea"/>
                        </a:rPr>
                        <a:t>捕获简单</a:t>
                      </a:r>
                      <a:endParaRPr lang="zh-CN" altLang="en-US" sz="1600" dirty="0">
                        <a:latin typeface="+mn-ea"/>
                        <a:ea typeface="+mn-ea"/>
                      </a:endParaRPr>
                    </a:p>
                  </a:txBody>
                  <a:tcPr anchor="ctr"/>
                </a:tc>
              </a:tr>
              <a:tr h="522745">
                <a:tc>
                  <a:txBody>
                    <a:bodyPr/>
                    <a:lstStyle/>
                    <a:p>
                      <a:pPr algn="ctr"/>
                      <a:r>
                        <a:rPr lang="en-US" altLang="zh-CN" sz="1600" dirty="0" smtClean="0">
                          <a:latin typeface="+mn-ea"/>
                          <a:ea typeface="+mn-ea"/>
                        </a:rPr>
                        <a:t>GTID</a:t>
                      </a:r>
                      <a:endParaRPr lang="zh-CN" altLang="en-US" sz="1600" dirty="0">
                        <a:latin typeface="+mn-ea"/>
                        <a:ea typeface="+mn-ea"/>
                      </a:endParaRPr>
                    </a:p>
                  </a:txBody>
                  <a:tcPr anchor="ctr"/>
                </a:tc>
                <a:tc>
                  <a:txBody>
                    <a:bodyPr/>
                    <a:lstStyle/>
                    <a:p>
                      <a:pPr algn="l"/>
                      <a:r>
                        <a:rPr lang="zh-CN" altLang="en-US" sz="1600" dirty="0" smtClean="0">
                          <a:latin typeface="+mn-ea"/>
                          <a:ea typeface="+mn-ea"/>
                        </a:rPr>
                        <a:t>从流量中提取帧时间间隔形成指纹</a:t>
                      </a:r>
                      <a:endParaRPr lang="zh-CN" altLang="en-US" sz="1600" dirty="0">
                        <a:latin typeface="+mn-ea"/>
                        <a:ea typeface="+mn-ea"/>
                      </a:endParaRPr>
                    </a:p>
                  </a:txBody>
                  <a:tcPr anchor="ctr"/>
                </a:tc>
                <a:tc>
                  <a:txBody>
                    <a:bodyPr/>
                    <a:lstStyle/>
                    <a:p>
                      <a:pPr algn="ctr"/>
                      <a:r>
                        <a:rPr lang="zh-CN" altLang="en-US" sz="1600" dirty="0" smtClean="0">
                          <a:latin typeface="+mn-ea"/>
                          <a:ea typeface="+mn-ea"/>
                        </a:rPr>
                        <a:t>数据降噪和归一化处理，精度更高</a:t>
                      </a:r>
                      <a:endParaRPr lang="zh-CN" altLang="en-US" sz="1600" dirty="0">
                        <a:latin typeface="+mn-ea"/>
                        <a:ea typeface="+mn-ea"/>
                      </a:endParaRPr>
                    </a:p>
                  </a:txBody>
                  <a:tcPr anchor="ctr"/>
                </a:tc>
              </a:tr>
            </a:tbl>
          </a:graphicData>
        </a:graphic>
      </p:graphicFrame>
    </p:spTree>
    <p:extLst>
      <p:ext uri="{BB962C8B-B14F-4D97-AF65-F5344CB8AC3E}">
        <p14:creationId xmlns:p14="http://schemas.microsoft.com/office/powerpoint/2010/main" val="42115478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4176464"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回答张老师问题</a:t>
            </a:r>
            <a:endParaRPr lang="zh-CN" altLang="en-US" dirty="0">
              <a:solidFill>
                <a:srgbClr val="4F81BD"/>
              </a:solidFill>
              <a:ea typeface="黑体" pitchFamily="49" charset="-122"/>
            </a:endParaRPr>
          </a:p>
        </p:txBody>
      </p:sp>
      <p:sp>
        <p:nvSpPr>
          <p:cNvPr id="10" name="内容占位符 2"/>
          <p:cNvSpPr txBox="1">
            <a:spLocks/>
          </p:cNvSpPr>
          <p:nvPr/>
        </p:nvSpPr>
        <p:spPr>
          <a:xfrm>
            <a:off x="684857" y="1628800"/>
            <a:ext cx="7775575" cy="43924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mj-lt"/>
              <a:buAutoNum type="arabicPeriod" startAt="2"/>
            </a:pPr>
            <a:r>
              <a:rPr lang="zh-CN" altLang="en-US" sz="2000" dirty="0" smtClean="0">
                <a:solidFill>
                  <a:srgbClr val="4F81BD"/>
                </a:solidFill>
                <a:latin typeface="微软雅黑" panose="020B0503020204020204" pitchFamily="34" charset="-122"/>
                <a:ea typeface="微软雅黑" panose="020B0503020204020204" pitchFamily="34" charset="-122"/>
              </a:rPr>
              <a:t>实验</a:t>
            </a:r>
            <a:r>
              <a:rPr lang="zh-CN" altLang="en-US" sz="2000" dirty="0">
                <a:solidFill>
                  <a:srgbClr val="4F81BD"/>
                </a:solidFill>
                <a:latin typeface="微软雅黑" panose="020B0503020204020204" pitchFamily="34" charset="-122"/>
                <a:ea typeface="微软雅黑" panose="020B0503020204020204" pitchFamily="34" charset="-122"/>
              </a:rPr>
              <a:t>所用的具体分类算法是什么？例如使用了什么随机森林的实现？在何平台上进行实现（例如</a:t>
            </a:r>
            <a:r>
              <a:rPr lang="en-US" altLang="zh-CN" sz="2000" dirty="0">
                <a:solidFill>
                  <a:srgbClr val="4F81BD"/>
                </a:solidFill>
                <a:latin typeface="微软雅黑" panose="020B0503020204020204" pitchFamily="34" charset="-122"/>
                <a:ea typeface="微软雅黑" panose="020B0503020204020204" pitchFamily="34" charset="-122"/>
              </a:rPr>
              <a:t>Weka</a:t>
            </a:r>
            <a:r>
              <a:rPr lang="zh-CN" altLang="en-US" sz="2000" dirty="0">
                <a:solidFill>
                  <a:srgbClr val="4F81BD"/>
                </a:solidFill>
                <a:latin typeface="微软雅黑" panose="020B0503020204020204" pitchFamily="34" charset="-122"/>
                <a:ea typeface="微软雅黑" panose="020B0503020204020204" pitchFamily="34" charset="-122"/>
              </a:rPr>
              <a:t>）</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实验</a:t>
            </a:r>
            <a:r>
              <a:rPr lang="zh-CN" altLang="en-US" sz="2000" dirty="0">
                <a:latin typeface="微软雅黑" panose="020B0503020204020204" pitchFamily="34" charset="-122"/>
                <a:ea typeface="微软雅黑" panose="020B0503020204020204" pitchFamily="34" charset="-122"/>
              </a:rPr>
              <a:t>使用了四种分类算法：随机森林、支持向量机、</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最近邻、朴素贝叶斯，调用</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Sklearn</a:t>
            </a:r>
            <a:r>
              <a:rPr lang="zh-CN" altLang="en-US" sz="2000" dirty="0">
                <a:latin typeface="微软雅黑" panose="020B0503020204020204" pitchFamily="34" charset="-122"/>
                <a:ea typeface="微软雅黑" panose="020B0503020204020204" pitchFamily="34" charset="-122"/>
              </a:rPr>
              <a:t>库实现四种分类器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startAt="3"/>
            </a:pPr>
            <a:r>
              <a:rPr lang="zh-CN" altLang="en-US" sz="2000" dirty="0">
                <a:solidFill>
                  <a:srgbClr val="4F81BD"/>
                </a:solidFill>
                <a:latin typeface="微软雅黑" panose="020B0503020204020204" pitchFamily="34" charset="-122"/>
                <a:ea typeface="微软雅黑" panose="020B0503020204020204" pitchFamily="34" charset="-122"/>
              </a:rPr>
              <a:t>设备指纹是否会受到网络状况例如拥塞、丢包等影响</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rgbClr val="4F81BD"/>
                </a:solidFill>
                <a:latin typeface="微软雅黑" panose="020B0503020204020204" pitchFamily="34" charset="-122"/>
                <a:ea typeface="微软雅黑" panose="020B0503020204020204" pitchFamily="34" charset="-122"/>
              </a:rPr>
              <a:t> </a:t>
            </a:r>
            <a:r>
              <a:rPr lang="en-US" altLang="zh-CN" sz="2000" dirty="0" smtClean="0">
                <a:solidFill>
                  <a:srgbClr val="4F81BD"/>
                </a:solidFill>
                <a:latin typeface="微软雅黑" panose="020B0503020204020204" pitchFamily="34" charset="-122"/>
                <a:ea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rPr>
              <a:t>指纹是从多个数据包中提取的，因此丢包只会影响数据量，而不会影响指纹的提取，也不会影响识别的性能</a:t>
            </a:r>
            <a:endParaRPr lang="zh-CN" altLang="zh-CN" sz="2000" dirty="0" smtClean="0">
              <a:latin typeface="黑体" panose="02010609060101010101" pitchFamily="49" charset="-122"/>
              <a:ea typeface="黑体" panose="02010609060101010101" pitchFamily="49"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2484281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4176464"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altLang="zh-CN" dirty="0" smtClean="0">
                <a:solidFill>
                  <a:srgbClr val="4F81BD"/>
                </a:solidFill>
                <a:ea typeface="黑体" pitchFamily="49" charset="-122"/>
              </a:rPr>
              <a:t>Q &amp; A</a:t>
            </a:r>
            <a:endParaRPr lang="zh-CN" altLang="en-US" dirty="0">
              <a:solidFill>
                <a:srgbClr val="4F81BD"/>
              </a:solidFill>
              <a:ea typeface="黑体" pitchFamily="49" charset="-122"/>
            </a:endParaRPr>
          </a:p>
        </p:txBody>
      </p:sp>
      <p:sp>
        <p:nvSpPr>
          <p:cNvPr id="4" name="矩形 3"/>
          <p:cNvSpPr/>
          <p:nvPr/>
        </p:nvSpPr>
        <p:spPr>
          <a:xfrm>
            <a:off x="3460801" y="3356992"/>
            <a:ext cx="2223686" cy="923330"/>
          </a:xfrm>
          <a:prstGeom prst="rect">
            <a:avLst/>
          </a:prstGeom>
          <a:noFill/>
        </p:spPr>
        <p:txBody>
          <a:bodyPr wrap="none" lIns="91440" tIns="45720" rIns="91440" bIns="45720">
            <a:spAutoFit/>
          </a:bodyPr>
          <a:lstStyle/>
          <a:p>
            <a:pPr algn="ctr"/>
            <a:r>
              <a:rPr lang="en-US" altLang="zh-CN" sz="5400" b="0" cap="none" spc="0" dirty="0" smtClean="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Thanks</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71957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内容占位符 2"/>
          <p:cNvSpPr txBox="1">
            <a:spLocks/>
          </p:cNvSpPr>
          <p:nvPr/>
        </p:nvSpPr>
        <p:spPr>
          <a:xfrm>
            <a:off x="684857" y="1628800"/>
            <a:ext cx="7775575" cy="5040560"/>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为什么要设备指纹识别？</a:t>
            </a:r>
            <a:endParaRPr lang="en-US" altLang="zh-CN" sz="24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网络访问控制</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设备真伪鉴别</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网络犯罪</a:t>
            </a:r>
            <a:r>
              <a:rPr lang="zh-CN" altLang="en-US" sz="1800" dirty="0" smtClean="0">
                <a:latin typeface="微软雅黑" panose="020B0503020204020204" pitchFamily="34" charset="-122"/>
                <a:ea typeface="微软雅黑" panose="020B0503020204020204" pitchFamily="34" charset="-122"/>
              </a:rPr>
              <a:t>追踪</a:t>
            </a:r>
            <a:endParaRPr lang="en-US" altLang="zh-CN" sz="18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现有的设备识别技术</a:t>
            </a:r>
            <a:endParaRPr lang="en-US" altLang="zh-CN" sz="2400" dirty="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基于软件信息，如</a:t>
            </a:r>
            <a:r>
              <a:rPr lang="en-US" altLang="zh-CN" sz="1800" dirty="0">
                <a:latin typeface="微软雅黑" panose="020B0503020204020204" pitchFamily="34" charset="-122"/>
                <a:ea typeface="微软雅黑" panose="020B0503020204020204" pitchFamily="34" charset="-122"/>
              </a:rPr>
              <a:t>MAC</a:t>
            </a:r>
            <a:r>
              <a:rPr lang="zh-CN" altLang="en-US" sz="1800" dirty="0">
                <a:latin typeface="微软雅黑" panose="020B0503020204020204" pitchFamily="34" charset="-122"/>
                <a:ea typeface="微软雅黑" panose="020B0503020204020204" pitchFamily="34" charset="-122"/>
              </a:rPr>
              <a:t>地址、操作系统、浏览器版本</a:t>
            </a:r>
            <a:endParaRPr lang="en-US" altLang="zh-CN" sz="1800" dirty="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基于硬件信息，如传感器、扬声器、时钟偏移</a:t>
            </a:r>
            <a:endParaRPr lang="en-US" altLang="zh-CN" sz="2400" dirty="0">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选题背景</a:t>
            </a:r>
            <a:endParaRPr lang="zh-CN" altLang="en-US" dirty="0">
              <a:solidFill>
                <a:srgbClr val="4F81BD"/>
              </a:solidFill>
              <a:ea typeface="黑体" pitchFamily="49" charset="-122"/>
            </a:endParaRPr>
          </a:p>
        </p:txBody>
      </p:sp>
    </p:spTree>
    <p:extLst>
      <p:ext uri="{BB962C8B-B14F-4D97-AF65-F5344CB8AC3E}">
        <p14:creationId xmlns:p14="http://schemas.microsoft.com/office/powerpoint/2010/main" val="1205899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内容占位符 2"/>
          <p:cNvSpPr txBox="1">
            <a:spLocks/>
          </p:cNvSpPr>
          <p:nvPr/>
        </p:nvSpPr>
        <p:spPr>
          <a:xfrm>
            <a:off x="684857" y="1628800"/>
            <a:ext cx="7775575" cy="452596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什么是设备指纹？</a:t>
            </a:r>
            <a:endParaRPr lang="en-US" altLang="zh-CN" sz="2400" dirty="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A device fingerprint is information collected about a remote computing device for the purpose of identification —WIKIPEDIA</a:t>
            </a:r>
          </a:p>
          <a:p>
            <a:pPr marL="800100" lvl="3" indent="-34290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与生物指纹类似的是，设备指纹应具有</a:t>
            </a:r>
            <a:r>
              <a:rPr lang="zh-CN" altLang="en-US" sz="1800" dirty="0">
                <a:solidFill>
                  <a:srgbClr val="FF0000"/>
                </a:solidFill>
                <a:latin typeface="微软雅黑" panose="020B0503020204020204" pitchFamily="34" charset="-122"/>
                <a:ea typeface="微软雅黑" panose="020B0503020204020204" pitchFamily="34" charset="-122"/>
              </a:rPr>
              <a:t>唯一标识</a:t>
            </a:r>
            <a:r>
              <a:rPr lang="zh-CN" altLang="en-US" sz="1800" dirty="0">
                <a:latin typeface="微软雅黑" panose="020B0503020204020204" pitchFamily="34" charset="-122"/>
                <a:ea typeface="微软雅黑" panose="020B0503020204020204" pitchFamily="34" charset="-122"/>
              </a:rPr>
              <a:t>设备、</a:t>
            </a:r>
            <a:r>
              <a:rPr lang="zh-CN" altLang="en-US" sz="1800" dirty="0">
                <a:solidFill>
                  <a:srgbClr val="FF0000"/>
                </a:solidFill>
                <a:latin typeface="微软雅黑" panose="020B0503020204020204" pitchFamily="34" charset="-122"/>
                <a:ea typeface="微软雅黑" panose="020B0503020204020204" pitchFamily="34" charset="-122"/>
              </a:rPr>
              <a:t>独立于网络协议和应用类型、不随时间变化、不易篡改</a:t>
            </a:r>
            <a:r>
              <a:rPr lang="zh-CN" altLang="en-US" sz="1800" dirty="0">
                <a:latin typeface="微软雅黑" panose="020B0503020204020204" pitchFamily="34" charset="-122"/>
                <a:ea typeface="微软雅黑" panose="020B0503020204020204" pitchFamily="34" charset="-122"/>
              </a:rPr>
              <a:t>的</a:t>
            </a:r>
            <a:r>
              <a:rPr lang="zh-CN" altLang="en-US" sz="1800" dirty="0" smtClean="0">
                <a:latin typeface="微软雅黑" panose="020B0503020204020204" pitchFamily="34" charset="-122"/>
                <a:ea typeface="微软雅黑" panose="020B0503020204020204" pitchFamily="34" charset="-122"/>
              </a:rPr>
              <a:t>特点</a:t>
            </a:r>
            <a:endParaRPr lang="en-US" altLang="zh-CN" sz="2400" dirty="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设备指纹识别优点</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隐式识别，无需用户参与</a:t>
            </a:r>
            <a:endParaRPr lang="en-US" altLang="zh-CN" sz="18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不会被篡改</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endParaRPr lang="en-US" altLang="zh-CN" sz="1800" dirty="0">
              <a:latin typeface="微软雅黑" panose="020B0503020204020204" pitchFamily="34" charset="-122"/>
              <a:ea typeface="微软雅黑" panose="020B0503020204020204" pitchFamily="34" charset="-122"/>
            </a:endParaRPr>
          </a:p>
        </p:txBody>
      </p:sp>
      <p:sp>
        <p:nvSpPr>
          <p:cNvPr id="6"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选题背景</a:t>
            </a:r>
            <a:endParaRPr lang="zh-CN" altLang="en-US" dirty="0">
              <a:solidFill>
                <a:srgbClr val="4F81BD"/>
              </a:solidFill>
              <a:ea typeface="黑体" pitchFamily="49" charset="-122"/>
            </a:endParaRPr>
          </a:p>
        </p:txBody>
      </p:sp>
    </p:spTree>
    <p:extLst>
      <p:ext uri="{BB962C8B-B14F-4D97-AF65-F5344CB8AC3E}">
        <p14:creationId xmlns:p14="http://schemas.microsoft.com/office/powerpoint/2010/main" val="3874781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689049" y="1700808"/>
            <a:ext cx="7002524" cy="2382550"/>
          </a:xfrm>
          <a:prstGeom prst="rect">
            <a:avLst/>
          </a:prstGeom>
        </p:spPr>
      </p:pic>
      <p:sp>
        <p:nvSpPr>
          <p:cNvPr id="9" name="内容占位符 2"/>
          <p:cNvSpPr txBox="1">
            <a:spLocks/>
          </p:cNvSpPr>
          <p:nvPr/>
        </p:nvSpPr>
        <p:spPr>
          <a:xfrm>
            <a:off x="693241" y="3717032"/>
            <a:ext cx="7695183" cy="25922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网络流量可以反映：</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硬件组成异质性</a:t>
            </a:r>
            <a:endPar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设备内部控制算法的差异</a:t>
            </a:r>
          </a:p>
          <a:p>
            <a:pPr marL="0" indent="0">
              <a:buFont typeface="Arial" pitchFamily="34" charset="0"/>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p:nvPr/>
        </p:nvSpPr>
        <p:spPr>
          <a:xfrm>
            <a:off x="7967992" y="1700809"/>
            <a:ext cx="492443" cy="2016224"/>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流量</a:t>
            </a:r>
            <a:r>
              <a:rPr lang="zh-CN" altLang="en-US" sz="2000" dirty="0">
                <a:latin typeface="微软雅黑" panose="020B0503020204020204" pitchFamily="34" charset="-122"/>
                <a:ea typeface="微软雅黑" panose="020B0503020204020204" pitchFamily="34" charset="-122"/>
              </a:rPr>
              <a:t>的生成过程</a:t>
            </a:r>
          </a:p>
        </p:txBody>
      </p:sp>
      <p:sp>
        <p:nvSpPr>
          <p:cNvPr id="11"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选题背景</a:t>
            </a:r>
            <a:endParaRPr lang="zh-CN" altLang="en-US" dirty="0">
              <a:solidFill>
                <a:srgbClr val="4F81BD"/>
              </a:solidFill>
              <a:ea typeface="黑体" pitchFamily="49" charset="-122"/>
            </a:endParaRPr>
          </a:p>
        </p:txBody>
      </p:sp>
    </p:spTree>
    <p:extLst>
      <p:ext uri="{BB962C8B-B14F-4D97-AF65-F5344CB8AC3E}">
        <p14:creationId xmlns:p14="http://schemas.microsoft.com/office/powerpoint/2010/main" val="3434322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smtClean="0">
                <a:solidFill>
                  <a:srgbClr val="4F81BD"/>
                </a:solidFill>
                <a:cs typeface="Arial" panose="020B0604020202020204" pitchFamily="34" charset="0"/>
              </a:rPr>
              <a:t>02</a:t>
            </a:r>
            <a:endParaRPr lang="en-US" altLang="zh-CN" sz="11500" b="1" dirty="0">
              <a:solidFill>
                <a:srgbClr val="4F81BD"/>
              </a:solidFill>
              <a:cs typeface="Arial" panose="020B0604020202020204" pitchFamily="34" charset="0"/>
            </a:endParaRP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研究方案</a:t>
            </a:r>
            <a:endParaRPr lang="zh-CN" altLang="zh-CN" sz="3200" b="1" dirty="0">
              <a:solidFill>
                <a:srgbClr val="4F81BD"/>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583935" y="2752402"/>
            <a:ext cx="16401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en-US" altLang="zh-CN" sz="3200" b="1" i="1" dirty="0" smtClean="0">
                <a:solidFill>
                  <a:srgbClr val="4F81BD"/>
                </a:solidFill>
                <a:latin typeface="Arial" panose="020B0604020202020204" pitchFamily="34" charset="0"/>
                <a:ea typeface="Meiryo UI" pitchFamily="2" charset="-128"/>
              </a:rPr>
              <a:t>Method</a:t>
            </a:r>
            <a:endParaRPr lang="zh-CN" altLang="zh-CN" sz="3200" b="1" i="1" dirty="0">
              <a:solidFill>
                <a:srgbClr val="4F81BD"/>
              </a:solidFill>
              <a:latin typeface="Arial" panose="020B0604020202020204" pitchFamily="34" charset="0"/>
              <a:ea typeface="Meiryo UI" pitchFamily="2" charset="-128"/>
            </a:endParaRP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88045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a:t>
            </a:r>
            <a:endParaRPr lang="zh-CN" altLang="en-US" dirty="0">
              <a:solidFill>
                <a:srgbClr val="4F81BD"/>
              </a:solidFill>
              <a:ea typeface="黑体" pitchFamily="49" charset="-122"/>
            </a:endParaRPr>
          </a:p>
        </p:txBody>
      </p:sp>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 name="图片 21"/>
          <p:cNvPicPr>
            <a:picLocks noChangeAspect="1"/>
          </p:cNvPicPr>
          <p:nvPr/>
        </p:nvPicPr>
        <p:blipFill>
          <a:blip r:embed="rId3"/>
          <a:stretch>
            <a:fillRect/>
          </a:stretch>
        </p:blipFill>
        <p:spPr>
          <a:xfrm>
            <a:off x="837968" y="2370094"/>
            <a:ext cx="3433706" cy="1512167"/>
          </a:xfrm>
          <a:prstGeom prst="rect">
            <a:avLst/>
          </a:prstGeom>
        </p:spPr>
      </p:pic>
      <p:pic>
        <p:nvPicPr>
          <p:cNvPr id="23" name="图片 22"/>
          <p:cNvPicPr>
            <a:picLocks noChangeAspect="1"/>
          </p:cNvPicPr>
          <p:nvPr/>
        </p:nvPicPr>
        <p:blipFill>
          <a:blip r:embed="rId4"/>
          <a:stretch>
            <a:fillRect/>
          </a:stretch>
        </p:blipFill>
        <p:spPr>
          <a:xfrm>
            <a:off x="4755142" y="2335271"/>
            <a:ext cx="3449123" cy="1581812"/>
          </a:xfrm>
          <a:prstGeom prst="rect">
            <a:avLst/>
          </a:prstGeom>
        </p:spPr>
      </p:pic>
      <p:pic>
        <p:nvPicPr>
          <p:cNvPr id="26" name="图片 25"/>
          <p:cNvPicPr>
            <a:picLocks noChangeAspect="1"/>
          </p:cNvPicPr>
          <p:nvPr/>
        </p:nvPicPr>
        <p:blipFill>
          <a:blip r:embed="rId5"/>
          <a:stretch>
            <a:fillRect/>
          </a:stretch>
        </p:blipFill>
        <p:spPr>
          <a:xfrm>
            <a:off x="1509166" y="4335475"/>
            <a:ext cx="6117804" cy="1222061"/>
          </a:xfrm>
          <a:prstGeom prst="rect">
            <a:avLst/>
          </a:prstGeom>
        </p:spPr>
      </p:pic>
      <p:cxnSp>
        <p:nvCxnSpPr>
          <p:cNvPr id="30" name="直接箭头连接符 29"/>
          <p:cNvCxnSpPr/>
          <p:nvPr/>
        </p:nvCxnSpPr>
        <p:spPr>
          <a:xfrm rot="5400000" flipV="1">
            <a:off x="4297408" y="4093066"/>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4290186" y="3157794"/>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V="1">
            <a:off x="4290186" y="5877295"/>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545658" y="1650823"/>
            <a:ext cx="6117804"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基于网络流量认知的设备指纹识别研究框架</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4089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30" name="直接箭头连接符 29"/>
          <p:cNvCxnSpPr/>
          <p:nvPr/>
        </p:nvCxnSpPr>
        <p:spPr>
          <a:xfrm rot="5400000" flipV="1">
            <a:off x="4297408" y="3353411"/>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785647" y="1825806"/>
            <a:ext cx="7455520" cy="1313818"/>
          </a:xfrm>
          <a:prstGeom prst="rect">
            <a:avLst/>
          </a:prstGeom>
        </p:spPr>
      </p:pic>
      <p:pic>
        <p:nvPicPr>
          <p:cNvPr id="6" name="图片 5"/>
          <p:cNvPicPr>
            <a:picLocks noChangeAspect="1"/>
          </p:cNvPicPr>
          <p:nvPr/>
        </p:nvPicPr>
        <p:blipFill>
          <a:blip r:embed="rId4"/>
          <a:stretch>
            <a:fillRect/>
          </a:stretch>
        </p:blipFill>
        <p:spPr>
          <a:xfrm>
            <a:off x="1187624" y="3598309"/>
            <a:ext cx="6049134" cy="2565416"/>
          </a:xfrm>
          <a:prstGeom prst="rect">
            <a:avLst/>
          </a:prstGeom>
        </p:spPr>
      </p:pic>
      <p:sp>
        <p:nvSpPr>
          <p:cNvPr id="13"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研究方案</a:t>
            </a:r>
            <a:endParaRPr lang="zh-CN" altLang="en-US" dirty="0">
              <a:solidFill>
                <a:srgbClr val="4F81BD"/>
              </a:solidFill>
              <a:ea typeface="黑体" pitchFamily="49" charset="-122"/>
            </a:endParaRPr>
          </a:p>
        </p:txBody>
      </p:sp>
    </p:spTree>
    <p:extLst>
      <p:ext uri="{BB962C8B-B14F-4D97-AF65-F5344CB8AC3E}">
        <p14:creationId xmlns:p14="http://schemas.microsoft.com/office/powerpoint/2010/main" val="2422772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6061</TotalTime>
  <Words>1309</Words>
  <Application>Microsoft Office PowerPoint</Application>
  <PresentationFormat>全屏显示(4:3)</PresentationFormat>
  <Paragraphs>269</Paragraphs>
  <Slides>33</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5" baseType="lpstr">
      <vt:lpstr>Meiryo UI</vt:lpstr>
      <vt:lpstr>黑体</vt:lpstr>
      <vt:lpstr>宋体</vt:lpstr>
      <vt:lpstr>微软雅黑</vt:lpstr>
      <vt:lpstr>Arial</vt:lpstr>
      <vt:lpstr>Baskerville Old Face</vt:lpstr>
      <vt:lpstr>Calibri</vt:lpstr>
      <vt:lpstr>Segoe UI</vt:lpstr>
      <vt:lpstr>Times New Roman</vt:lpstr>
      <vt:lpstr>Wingdings</vt:lpstr>
      <vt:lpstr>Office 主题​​</vt:lpstr>
      <vt:lpstr>Equation</vt:lpstr>
      <vt:lpstr>毕业设计答辩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智能电网攻防技术调研与安全实验平台设计</dc:title>
  <dc:creator>Sunhong</dc:creator>
  <cp:lastModifiedBy>yutianwen</cp:lastModifiedBy>
  <cp:revision>680</cp:revision>
  <dcterms:created xsi:type="dcterms:W3CDTF">2014-05-05T12:48:00Z</dcterms:created>
  <dcterms:modified xsi:type="dcterms:W3CDTF">2018-05-19T07:28:58Z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