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4" r:id="rId2"/>
  </p:sldMasterIdLst>
  <p:notesMasterIdLst>
    <p:notesMasterId r:id="rId40"/>
  </p:notesMasterIdLst>
  <p:sldIdLst>
    <p:sldId id="269" r:id="rId3"/>
    <p:sldId id="436" r:id="rId4"/>
    <p:sldId id="437" r:id="rId5"/>
    <p:sldId id="472" r:id="rId6"/>
    <p:sldId id="473" r:id="rId7"/>
    <p:sldId id="474" r:id="rId8"/>
    <p:sldId id="475" r:id="rId9"/>
    <p:sldId id="476" r:id="rId10"/>
    <p:sldId id="477" r:id="rId11"/>
    <p:sldId id="478" r:id="rId12"/>
    <p:sldId id="479" r:id="rId13"/>
    <p:sldId id="481" r:id="rId14"/>
    <p:sldId id="483" r:id="rId15"/>
    <p:sldId id="484" r:id="rId16"/>
    <p:sldId id="485" r:id="rId17"/>
    <p:sldId id="486" r:id="rId18"/>
    <p:sldId id="439" r:id="rId19"/>
    <p:sldId id="447" r:id="rId20"/>
    <p:sldId id="466" r:id="rId21"/>
    <p:sldId id="449" r:id="rId22"/>
    <p:sldId id="453" r:id="rId23"/>
    <p:sldId id="469" r:id="rId24"/>
    <p:sldId id="455" r:id="rId25"/>
    <p:sldId id="456" r:id="rId26"/>
    <p:sldId id="457" r:id="rId27"/>
    <p:sldId id="458" r:id="rId28"/>
    <p:sldId id="460" r:id="rId29"/>
    <p:sldId id="461" r:id="rId30"/>
    <p:sldId id="462" r:id="rId31"/>
    <p:sldId id="463" r:id="rId32"/>
    <p:sldId id="440" r:id="rId33"/>
    <p:sldId id="459" r:id="rId34"/>
    <p:sldId id="464" r:id="rId35"/>
    <p:sldId id="465" r:id="rId36"/>
    <p:sldId id="470" r:id="rId37"/>
    <p:sldId id="471" r:id="rId38"/>
    <p:sldId id="405"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000"/>
    <a:srgbClr val="4F81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012" autoAdjust="0"/>
  </p:normalViewPr>
  <p:slideViewPr>
    <p:cSldViewPr>
      <p:cViewPr>
        <p:scale>
          <a:sx n="112" d="100"/>
          <a:sy n="112" d="100"/>
        </p:scale>
        <p:origin x="1566" y="-354"/>
      </p:cViewPr>
      <p:guideLst>
        <p:guide orient="horz" pos="2160"/>
        <p:guide pos="2888"/>
      </p:guideLst>
    </p:cSldViewPr>
  </p:slideViewPr>
  <p:outlineViewPr>
    <p:cViewPr>
      <p:scale>
        <a:sx n="33" d="100"/>
        <a:sy n="33" d="100"/>
      </p:scale>
      <p:origin x="0" y="438"/>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B68AFF8E-04B8-4B73-AD60-9DC663228956}" type="datetimeFigureOut">
              <a:rPr lang="zh-CN" altLang="en-US"/>
              <a:t>2018/5/18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02752FA5-6CC5-4B86-B4C6-3980AE446A94}" type="slidenum">
              <a:rPr lang="zh-CN" altLang="en-US"/>
              <a:t>‹#›</a:t>
            </a:fld>
            <a:endParaRPr lang="zh-CN" altLang="en-US"/>
          </a:p>
        </p:txBody>
      </p:sp>
    </p:spTree>
    <p:extLst>
      <p:ext uri="{BB962C8B-B14F-4D97-AF65-F5344CB8AC3E}">
        <p14:creationId xmlns:p14="http://schemas.microsoft.com/office/powerpoint/2010/main" val="19721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13</a:t>
            </a:fld>
            <a:endParaRPr lang="zh-CN" altLang="en-US"/>
          </a:p>
        </p:txBody>
      </p:sp>
    </p:spTree>
    <p:extLst>
      <p:ext uri="{BB962C8B-B14F-4D97-AF65-F5344CB8AC3E}">
        <p14:creationId xmlns:p14="http://schemas.microsoft.com/office/powerpoint/2010/main" val="7893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17</a:t>
            </a:fld>
            <a:endParaRPr lang="zh-CN" altLang="en-US"/>
          </a:p>
        </p:txBody>
      </p:sp>
    </p:spTree>
    <p:extLst>
      <p:ext uri="{BB962C8B-B14F-4D97-AF65-F5344CB8AC3E}">
        <p14:creationId xmlns:p14="http://schemas.microsoft.com/office/powerpoint/2010/main" val="238120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验证系统的模块正好对应于识别方案的各个流程</a:t>
            </a:r>
            <a:endParaRPr lang="en-US" altLang="zh-CN" dirty="0" smtClean="0"/>
          </a:p>
          <a:p>
            <a:r>
              <a:rPr lang="zh-CN" altLang="en-US" dirty="0" smtClean="0"/>
              <a:t>要注意的一点是各模块之间的交互，</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18</a:t>
            </a:fld>
            <a:endParaRPr lang="zh-CN" altLang="en-US"/>
          </a:p>
        </p:txBody>
      </p:sp>
    </p:spTree>
    <p:extLst>
      <p:ext uri="{BB962C8B-B14F-4D97-AF65-F5344CB8AC3E}">
        <p14:creationId xmlns:p14="http://schemas.microsoft.com/office/powerpoint/2010/main" val="141043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19</a:t>
            </a:fld>
            <a:endParaRPr lang="zh-CN" altLang="en-US"/>
          </a:p>
        </p:txBody>
      </p:sp>
    </p:spTree>
    <p:extLst>
      <p:ext uri="{BB962C8B-B14F-4D97-AF65-F5344CB8AC3E}">
        <p14:creationId xmlns:p14="http://schemas.microsoft.com/office/powerpoint/2010/main" val="95642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20</a:t>
            </a:fld>
            <a:endParaRPr lang="zh-CN" altLang="en-US"/>
          </a:p>
        </p:txBody>
      </p:sp>
    </p:spTree>
    <p:extLst>
      <p:ext uri="{BB962C8B-B14F-4D97-AF65-F5344CB8AC3E}">
        <p14:creationId xmlns:p14="http://schemas.microsoft.com/office/powerpoint/2010/main" val="415292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21</a:t>
            </a:fld>
            <a:endParaRPr lang="zh-CN" altLang="en-US"/>
          </a:p>
        </p:txBody>
      </p:sp>
    </p:spTree>
    <p:extLst>
      <p:ext uri="{BB962C8B-B14F-4D97-AF65-F5344CB8AC3E}">
        <p14:creationId xmlns:p14="http://schemas.microsoft.com/office/powerpoint/2010/main" val="3084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27</a:t>
            </a:fld>
            <a:endParaRPr lang="zh-CN" altLang="en-US"/>
          </a:p>
        </p:txBody>
      </p:sp>
    </p:spTree>
    <p:extLst>
      <p:ext uri="{BB962C8B-B14F-4D97-AF65-F5344CB8AC3E}">
        <p14:creationId xmlns:p14="http://schemas.microsoft.com/office/powerpoint/2010/main" val="189200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33</a:t>
            </a:fld>
            <a:endParaRPr lang="zh-CN" altLang="en-US"/>
          </a:p>
        </p:txBody>
      </p:sp>
    </p:spTree>
    <p:extLst>
      <p:ext uri="{BB962C8B-B14F-4D97-AF65-F5344CB8AC3E}">
        <p14:creationId xmlns:p14="http://schemas.microsoft.com/office/powerpoint/2010/main" val="191992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EB6C463-7EF0-4C3A-ACBE-CD8E8B8AFAA1}"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217367" y="6273714"/>
            <a:ext cx="531097" cy="530398"/>
          </a:xfrm>
        </p:spPr>
        <p:txBody>
          <a:bodyPr/>
          <a:lstStyle>
            <a:lvl1pPr>
              <a:defRPr lang="zh-CN" altLang="en-US" sz="1800" b="1" kern="1200" smtClean="0">
                <a:solidFill>
                  <a:schemeClr val="tx1"/>
                </a:solidFill>
                <a:latin typeface="微软雅黑" panose="020B0503020204020204" pitchFamily="34" charset="-122"/>
                <a:ea typeface="微软雅黑" panose="020B0503020204020204" pitchFamily="34" charset="-122"/>
                <a:cs typeface="+mn-cs"/>
              </a:defRPr>
            </a:lvl1pPr>
          </a:lstStyle>
          <a:p>
            <a:fld id="{EC78DCFB-9AAE-4F5D-903C-CAF6EB04F178}" type="slidenum">
              <a:rPr lang="en-US" altLang="zh-CN"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809181E-B778-4F72-ABC2-82B47BB93D46}"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C18876-FAD6-471E-A2B2-3BD71A42005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6040ED-3980-406C-BEF6-5F77DF48E9CA}"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1090A1A-7CD8-491B-9A9B-BE3267893B7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12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760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0235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4828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E24BAC8-CE15-423D-95B2-CC3B9A8799C6}"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62C89A8-1A69-474D-A877-553C7A3573A2}"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285750"/>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a:defRPr/>
            </a:lvl1pPr>
          </a:lstStyle>
          <a:p>
            <a:pPr>
              <a:defRPr/>
            </a:pPr>
            <a:fld id="{1065AAC7-4FBE-41E1-AAD7-0E20B6A595C0}"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7"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8" name="灯片编号占位符 5"/>
          <p:cNvSpPr>
            <a:spLocks noGrp="1"/>
          </p:cNvSpPr>
          <p:nvPr>
            <p:ph type="sldNum" sz="quarter" idx="12"/>
          </p:nvPr>
        </p:nvSpPr>
        <p:spPr/>
        <p:txBody>
          <a:bodyPr/>
          <a:lstStyle>
            <a:lvl1pPr>
              <a:defRPr/>
            </a:lvl1pPr>
          </a:lstStyle>
          <a:p>
            <a:fld id="{9C6ACE39-A182-4927-99C2-7C438030C9E3}"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4DDA3F9-228E-481D-B700-93E9F6CD7BD1}"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68CCDED-3F73-4435-B7BB-F056A6AC9B96}"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685711E-75E3-43B4-85A9-F4CC790E61CD}"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D1563FC4-6489-45C7-A4E1-09A39867F35B}"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404813"/>
            <a:ext cx="8620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68988" y="264827"/>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313" y="1628800"/>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65B2640-2216-4BDB-A06E-91E1A7D7C455}" type="datetime1">
              <a:rPr lang="zh-CN" altLang="en-US" smtClean="0"/>
              <a:t>2018/5/18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8461200" y="6283604"/>
            <a:ext cx="503288" cy="529772"/>
          </a:xfrm>
        </p:spPr>
        <p:txBody>
          <a:bodyPr/>
          <a:lstStyle>
            <a:lvl1pPr>
              <a:defRPr lang="zh-CN" altLang="en-US" sz="1800" b="1" kern="1200" smtClean="0">
                <a:solidFill>
                  <a:schemeClr val="tx1"/>
                </a:solidFill>
                <a:latin typeface="Arial" panose="020B0604020202020204" pitchFamily="34" charset="0"/>
                <a:ea typeface="微软雅黑" panose="020B0503020204020204" pitchFamily="34" charset="-122"/>
                <a:cs typeface="+mn-cs"/>
              </a:defRPr>
            </a:lvl1pPr>
          </a:lstStyle>
          <a:p>
            <a:fld id="{B3362FB8-9A7F-4E76-B5DE-3B4F7AA82252}" type="slidenum">
              <a:rPr lang="en-US" altLang="zh-CN"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936EB46-FB21-4FCB-9353-7CE708DBD6E5}"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E33DBFBD-3FBD-464F-A31D-C4E325A49899}"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655C405-7100-4E9A-BE20-C67EA916887D}"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824D531C-A6EB-4C9C-869B-A43481516E19}"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536DD0-3E75-4723-9549-DF17B9EBD208}"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D47BB9B3-17BC-45F3-9FFE-C33CC5FA06E4}" type="slidenum">
              <a:rPr lang="zh-CN" altLang="en-US"/>
              <a:t>‹#›</a:t>
            </a:fld>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F42F6E1-ABE2-4871-8496-DC2B4FB33EFF}"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730CA17-6CE4-4E3E-8016-FC7F72E9B09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0AC063A-6205-4B12-B1FA-60C53398033B}"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FA4F7E8-4A43-486D-BB59-C30CE7FA7FB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17CC413-735E-4988-91C1-722AC9F53BC8}"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58F410A2-E601-4673-A3B0-722A10CDDD3A}"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276784A-1816-4C70-B0CB-04E25BBA21D2}"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68C40A9-1DFD-4012-99B4-0816A78B22BA}"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5C7D66-80DB-4E8E-A46B-A6083402B082}"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8BB25E9-97CA-4CEE-A464-63F63400D77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1A3E7F-5FA9-4BC7-9E26-FE5A2D8A4CAD}" type="datetime1">
              <a:rPr lang="zh-CN" altLang="en-US" smtClean="0"/>
              <a:t>2018/5/18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9BC015-D529-4FEF-9CB8-6589ED8F37D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56544A-3875-41A7-9C12-0C7A2C13E0B6}" type="datetime1">
              <a:rPr lang="zh-CN" altLang="en-US" smtClean="0"/>
              <a:t>2018/5/18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FB40C13-4115-48E8-99A7-0BF53C98A95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40F5672-DABD-4D56-B56D-2E321819E2E6}" type="datetime1">
              <a:rPr lang="zh-CN" altLang="en-US" smtClean="0"/>
              <a:t>2018/5/18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2519055-931D-4DA1-850B-A495ED3E550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A28A152-1013-44F5-B2CD-9C4743AF9A91}" type="datetime1">
              <a:rPr lang="zh-CN" altLang="en-US" smtClean="0"/>
              <a:t>2018/5/18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66C5C3E-0E0F-40A9-9495-26D99D42F20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F4AF3F-E160-4C5E-A4D7-ED8D0904A2FE}" type="datetime1">
              <a:rPr lang="zh-CN" altLang="en-US" smtClean="0"/>
              <a:t>2018/5/18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6061E52-BA03-497A-8659-0E74AA7D864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51FA97-AD5C-44CF-AE5B-CDCE8DF5122B}" type="datetime1">
              <a:rPr lang="zh-CN" altLang="en-US" smtClean="0"/>
              <a:t>2018/5/18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79AD62-4E7C-4686-9782-67353D16DD8A}"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96AB612-F1BD-4E89-8788-AA507DB91752}" type="datetime1">
              <a:rPr lang="zh-CN" altLang="en-US" smtClean="0"/>
              <a:t>2018/5/18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BCA27D70-5430-43AE-9CEC-9F967FC2262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6" r:id="rId12"/>
    <p:sldLayoutId id="2147483757" r:id="rId13"/>
    <p:sldLayoutId id="2147483759" r:id="rId14"/>
    <p:sldLayoutId id="2147483760"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430D714-8733-40F0-BC5C-12AE239AF2D5}"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F29E743E-53BD-42CF-BBFC-5A1EED158A80}" type="slidenum">
              <a:rPr lang="zh-CN" altLang="en-US" smtClean="0"/>
              <a:t>‹#›</a:t>
            </a:fld>
            <a:endParaRPr lang="zh-CN" altLang="en-US"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700213"/>
            <a:ext cx="7772400" cy="1470025"/>
          </a:xfrm>
        </p:spPr>
        <p:txBody>
          <a:bodyPr/>
          <a:lstStyle/>
          <a:p>
            <a:r>
              <a:rPr lang="zh-CN" altLang="en-US" b="1" dirty="0" smtClean="0">
                <a:solidFill>
                  <a:schemeClr val="accent1"/>
                </a:solidFill>
                <a:ea typeface="黑体" pitchFamily="49" charset="-122"/>
              </a:rPr>
              <a:t>毕业设计答辩</a:t>
            </a:r>
          </a:p>
        </p:txBody>
      </p:sp>
      <p:sp>
        <p:nvSpPr>
          <p:cNvPr id="3075" name="副标题 2"/>
          <p:cNvSpPr>
            <a:spLocks noGrp="1"/>
          </p:cNvSpPr>
          <p:nvPr>
            <p:ph type="subTitle" idx="1"/>
          </p:nvPr>
        </p:nvSpPr>
        <p:spPr>
          <a:xfrm>
            <a:off x="1403350" y="3068638"/>
            <a:ext cx="6400800" cy="1343025"/>
          </a:xfrm>
        </p:spPr>
        <p:txBody>
          <a:bodyPr/>
          <a:lstStyle/>
          <a:p>
            <a:r>
              <a:rPr lang="zh-CN" altLang="en-US" sz="2800" dirty="0" smtClean="0">
                <a:solidFill>
                  <a:schemeClr val="tx1"/>
                </a:solidFill>
                <a:latin typeface="Arial" pitchFamily="34" charset="0"/>
                <a:ea typeface="黑体" pitchFamily="49" charset="-122"/>
                <a:cs typeface="Arial" pitchFamily="34" charset="0"/>
              </a:rPr>
              <a:t>基于流量认知分析的无线设备</a:t>
            </a:r>
            <a:endParaRPr lang="en-US" altLang="zh-CN" sz="2800" dirty="0" smtClean="0">
              <a:solidFill>
                <a:schemeClr val="tx1"/>
              </a:solidFill>
              <a:latin typeface="Arial" pitchFamily="34" charset="0"/>
              <a:ea typeface="黑体" pitchFamily="49" charset="-122"/>
              <a:cs typeface="Arial" pitchFamily="34" charset="0"/>
            </a:endParaRPr>
          </a:p>
          <a:p>
            <a:r>
              <a:rPr lang="zh-CN" altLang="en-US" sz="2800" dirty="0" smtClean="0">
                <a:solidFill>
                  <a:schemeClr val="tx1"/>
                </a:solidFill>
                <a:latin typeface="Arial" pitchFamily="34" charset="0"/>
                <a:ea typeface="黑体" pitchFamily="49" charset="-122"/>
                <a:cs typeface="Arial" pitchFamily="34" charset="0"/>
              </a:rPr>
              <a:t>指纹识别技术研究与实现</a:t>
            </a:r>
          </a:p>
        </p:txBody>
      </p:sp>
      <p:pic>
        <p:nvPicPr>
          <p:cNvPr id="30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285" y="188640"/>
            <a:ext cx="28813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213" y="2924175"/>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35598" y="4653136"/>
            <a:ext cx="2736304" cy="1338828"/>
          </a:xfrm>
          <a:prstGeom prst="rect">
            <a:avLst/>
          </a:prstGeom>
          <a:noFill/>
        </p:spPr>
        <p:txBody>
          <a:bodyPr wrap="square" rtlCol="0">
            <a:spAutoFit/>
          </a:bodyPr>
          <a:lstStyle/>
          <a:p>
            <a:pPr algn="ctr">
              <a:lnSpc>
                <a:spcPct val="150000"/>
              </a:lnSpc>
            </a:pPr>
            <a:r>
              <a:rPr lang="zh-CN" altLang="en-US" dirty="0" smtClean="0">
                <a:latin typeface="黑体" pitchFamily="49" charset="-122"/>
                <a:ea typeface="黑体" pitchFamily="49" charset="-122"/>
              </a:rPr>
              <a:t>指导老师：沈  </a:t>
            </a:r>
            <a:r>
              <a:rPr lang="zh-CN" altLang="en-US" dirty="0" smtClean="0">
                <a:latin typeface="黑体" pitchFamily="49" charset="-122"/>
                <a:ea typeface="黑体" pitchFamily="49" charset="-122"/>
              </a:rPr>
              <a:t>超</a:t>
            </a:r>
            <a:endParaRPr lang="en-US" altLang="zh-CN" dirty="0">
              <a:latin typeface="黑体" pitchFamily="49" charset="-122"/>
              <a:ea typeface="黑体" pitchFamily="49" charset="-122"/>
            </a:endParaRPr>
          </a:p>
          <a:p>
            <a:pPr algn="ctr">
              <a:lnSpc>
                <a:spcPct val="150000"/>
              </a:lnSpc>
            </a:pPr>
            <a:r>
              <a:rPr lang="zh-CN" altLang="en-US" dirty="0" smtClean="0">
                <a:latin typeface="黑体" pitchFamily="49" charset="-122"/>
                <a:ea typeface="黑体" pitchFamily="49" charset="-122"/>
              </a:rPr>
              <a:t>班    </a:t>
            </a:r>
            <a:r>
              <a:rPr lang="zh-CN" altLang="en-US" dirty="0" smtClean="0">
                <a:latin typeface="黑体" pitchFamily="49" charset="-122"/>
                <a:ea typeface="黑体" pitchFamily="49" charset="-122"/>
              </a:rPr>
              <a:t>级：硕</a:t>
            </a:r>
            <a:r>
              <a:rPr lang="en-US" altLang="zh-CN" dirty="0" smtClean="0">
                <a:latin typeface="黑体" pitchFamily="49" charset="-122"/>
                <a:ea typeface="黑体" pitchFamily="49" charset="-122"/>
              </a:rPr>
              <a:t>5033</a:t>
            </a:r>
          </a:p>
          <a:p>
            <a:pPr algn="ctr">
              <a:lnSpc>
                <a:spcPct val="150000"/>
              </a:lnSpc>
            </a:pPr>
            <a:r>
              <a:rPr lang="zh-CN" altLang="en-US" dirty="0" smtClean="0">
                <a:latin typeface="黑体" pitchFamily="49" charset="-122"/>
                <a:ea typeface="黑体" pitchFamily="49" charset="-122"/>
              </a:rPr>
              <a:t>答 辩 人</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余天文</a:t>
            </a:r>
          </a:p>
        </p:txBody>
      </p:sp>
      <p:sp>
        <p:nvSpPr>
          <p:cNvPr id="2" name="灯片编号占位符 1"/>
          <p:cNvSpPr>
            <a:spLocks noGrp="1"/>
          </p:cNvSpPr>
          <p:nvPr>
            <p:ph type="sldNum" sz="quarter" idx="12"/>
          </p:nvPr>
        </p:nvSpPr>
        <p:spPr>
          <a:xfrm>
            <a:off x="8456613" y="6237312"/>
            <a:ext cx="291851" cy="350776"/>
          </a:xfrm>
        </p:spPr>
        <p:txBody>
          <a:bodyPr/>
          <a:lstStyle/>
          <a:p>
            <a:fld id="{EC78DCFB-9AAE-4F5D-903C-CAF6EB04F178}" type="slidenum">
              <a:rPr lang="zh-CN" altLang="en-US" sz="1400" b="0" smtClean="0">
                <a:solidFill>
                  <a:schemeClr val="accent1">
                    <a:lumMod val="75000"/>
                  </a:schemeClr>
                </a:solidFill>
              </a:rPr>
              <a:t>1</a:t>
            </a:fld>
            <a:endParaRPr lang="zh-CN" altLang="en-US" sz="1400" b="0" dirty="0">
              <a:solidFill>
                <a:schemeClr val="accent1">
                  <a:lumMod val="75000"/>
                </a:schemeClr>
              </a:solidFill>
            </a:endParaRPr>
          </a:p>
        </p:txBody>
      </p:sp>
    </p:spTree>
  </p:cSld>
  <p:clrMapOvr>
    <a:masterClrMapping/>
  </p:clrMapOvr>
  <p:transition spd="slow" advTm="2282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数据采集</a:t>
            </a:r>
            <a:endParaRPr lang="zh-CN" altLang="en-US" dirty="0">
              <a:solidFill>
                <a:srgbClr val="4F81BD"/>
              </a:solidFill>
              <a:ea typeface="黑体" pitchFamily="49" charset="-122"/>
            </a:endParaRPr>
          </a:p>
        </p:txBody>
      </p:sp>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5218782" y="1798967"/>
            <a:ext cx="2747013" cy="1939933"/>
          </a:xfrm>
          <a:prstGeom prst="rect">
            <a:avLst/>
          </a:prstGeom>
          <a:noFill/>
          <a:ln>
            <a:noFill/>
          </a:ln>
        </p:spPr>
      </p:pic>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en-US" altLang="zh-CN" sz="1800" dirty="0" err="1" smtClean="0">
                <a:solidFill>
                  <a:srgbClr val="FFFFFF"/>
                </a:solidFill>
                <a:latin typeface="微软雅黑" panose="020B0503020204020204" pitchFamily="34" charset="-122"/>
                <a:ea typeface="微软雅黑" panose="020B0503020204020204" pitchFamily="34" charset="-122"/>
              </a:rPr>
              <a:t>采集</a:t>
            </a:r>
            <a:r>
              <a:rPr lang="zh-CN" altLang="en-US" sz="1800" dirty="0" smtClean="0">
                <a:solidFill>
                  <a:srgbClr val="FFFFFF"/>
                </a:solidFill>
                <a:latin typeface="微软雅黑" panose="020B0503020204020204" pitchFamily="34" charset="-122"/>
                <a:ea typeface="微软雅黑" panose="020B0503020204020204" pitchFamily="34" charset="-122"/>
              </a:rPr>
              <a:t>环境</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304195"/>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043845"/>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en-US" altLang="zh-CN" dirty="0" err="1" smtClean="0">
                <a:solidFill>
                  <a:srgbClr val="FFFFFF"/>
                </a:solidFill>
                <a:latin typeface="微软雅黑" panose="020B0503020204020204" pitchFamily="34" charset="-122"/>
                <a:ea typeface="微软雅黑" panose="020B0503020204020204" pitchFamily="34" charset="-122"/>
              </a:rPr>
              <a:t>采集</a:t>
            </a:r>
            <a:r>
              <a:rPr lang="zh-CN" altLang="en-US" dirty="0">
                <a:solidFill>
                  <a:srgbClr val="FFFFFF"/>
                </a:solidFill>
                <a:latin typeface="微软雅黑" panose="020B0503020204020204" pitchFamily="34" charset="-122"/>
                <a:ea typeface="微软雅黑" panose="020B0503020204020204" pitchFamily="34" charset="-122"/>
              </a:rPr>
              <a:t>方案</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4" name="Freeform 13"/>
          <p:cNvSpPr>
            <a:spLocks/>
          </p:cNvSpPr>
          <p:nvPr/>
        </p:nvSpPr>
        <p:spPr bwMode="auto">
          <a:xfrm>
            <a:off x="988492" y="5594511"/>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4"/>
          <p:cNvSpPr>
            <a:spLocks noChangeArrowheads="1"/>
          </p:cNvSpPr>
          <p:nvPr/>
        </p:nvSpPr>
        <p:spPr bwMode="auto">
          <a:xfrm>
            <a:off x="899592" y="5334161"/>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数据集</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749985"/>
            <a:ext cx="5180012"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9"/>
          <p:cNvSpPr>
            <a:spLocks noChangeShapeType="1"/>
          </p:cNvSpPr>
          <p:nvPr/>
        </p:nvSpPr>
        <p:spPr bwMode="auto">
          <a:xfrm>
            <a:off x="1651273" y="4974121"/>
            <a:ext cx="5180012"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306145"/>
            <a:ext cx="5180012"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50183" y="3899536"/>
            <a:ext cx="3644662" cy="9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每次只采集一台设备数据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设备播放视频，采集</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2-4</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小时</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 Box 21"/>
          <p:cNvSpPr txBox="1">
            <a:spLocks noChangeArrowheads="1"/>
          </p:cNvSpPr>
          <p:nvPr/>
        </p:nvSpPr>
        <p:spPr bwMode="auto">
          <a:xfrm>
            <a:off x="2550539" y="5095493"/>
            <a:ext cx="5337198" cy="105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eaLnBrk="1" hangingPunct="1">
              <a:lnSpc>
                <a:spcPct val="150000"/>
              </a:lnSpc>
              <a:spcBef>
                <a:spcPct val="0"/>
              </a:spcBef>
              <a:buClrTx/>
              <a:buSzTx/>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台设备（个人</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PC</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、智能手机、平板电脑）</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至少</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万条数据帧</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7"/>
            <a:ext cx="2569069" cy="12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一个镜像交换机</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两个路由器</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一台笔记本电脑</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3096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数据预处理</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参数提取</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3977675"/>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3717325"/>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a:solidFill>
                  <a:srgbClr val="FFFFFF"/>
                </a:solidFill>
                <a:latin typeface="微软雅黑" panose="020B0503020204020204" pitchFamily="34" charset="-122"/>
                <a:ea typeface="微软雅黑" panose="020B0503020204020204" pitchFamily="34" charset="-122"/>
              </a:rPr>
              <a:t>数据降噪</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4" name="Freeform 13"/>
          <p:cNvSpPr>
            <a:spLocks/>
          </p:cNvSpPr>
          <p:nvPr/>
        </p:nvSpPr>
        <p:spPr bwMode="auto">
          <a:xfrm>
            <a:off x="988492" y="5594511"/>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4"/>
          <p:cNvSpPr>
            <a:spLocks noChangeArrowheads="1"/>
          </p:cNvSpPr>
          <p:nvPr/>
        </p:nvSpPr>
        <p:spPr bwMode="auto">
          <a:xfrm>
            <a:off x="899592" y="5334161"/>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数据归一化</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35699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9"/>
          <p:cNvSpPr>
            <a:spLocks noChangeShapeType="1"/>
          </p:cNvSpPr>
          <p:nvPr/>
        </p:nvSpPr>
        <p:spPr bwMode="auto">
          <a:xfrm>
            <a:off x="1651273" y="4869160"/>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306145"/>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50182" y="3573016"/>
            <a:ext cx="4321509" cy="9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目的：过滤噪声数据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方法：自定义区间，选取合理阈值</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 Box 21"/>
          <p:cNvSpPr txBox="1">
            <a:spLocks noChangeArrowheads="1"/>
          </p:cNvSpPr>
          <p:nvPr/>
        </p:nvSpPr>
        <p:spPr bwMode="auto">
          <a:xfrm>
            <a:off x="2550539" y="5095493"/>
            <a:ext cx="5337198" cy="105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目的：防止量级差异影响数据分析的结果</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方法：</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m</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in-max</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标准化</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7"/>
            <a:ext cx="5755603" cy="12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协议：</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TCP</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数据帧</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参数：帧间隔时间（</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IAT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帧大小（</a:t>
            </a:r>
            <a:r>
              <a:rPr lang="en-US" altLang="zh-CN" dirty="0" err="1"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FrameSize</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    传输速率（</a:t>
            </a:r>
            <a:r>
              <a:rPr lang="en-US" altLang="zh-CN" dirty="0" err="1"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TransRate</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9176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p:sp>
        <p:nvSpPr>
          <p:cNvPr id="4" name="文本框 3"/>
          <p:cNvSpPr txBox="1"/>
          <p:nvPr/>
        </p:nvSpPr>
        <p:spPr>
          <a:xfrm>
            <a:off x="1007376" y="1651842"/>
            <a:ext cx="6732976"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如何判断特征能够区分设备？  </a:t>
            </a:r>
            <a:r>
              <a:rPr lang="en-US" altLang="zh-CN" sz="2000" dirty="0">
                <a:latin typeface="微软雅黑" panose="020B0503020204020204" pitchFamily="34" charset="-122"/>
                <a:ea typeface="微软雅黑" panose="020B0503020204020204" pitchFamily="34" charset="-122"/>
              </a:rPr>
              <a:t>PDF</a:t>
            </a:r>
            <a:r>
              <a:rPr lang="zh-CN" altLang="en-US" sz="2000" dirty="0">
                <a:latin typeface="微软雅黑" panose="020B0503020204020204" pitchFamily="34" charset="-122"/>
                <a:ea typeface="微软雅黑" panose="020B0503020204020204" pitchFamily="34" charset="-122"/>
              </a:rPr>
              <a:t>图</a:t>
            </a:r>
            <a:endParaRPr lang="zh-CN" altLang="en-US" sz="2000" dirty="0">
              <a:latin typeface="微软雅黑" panose="020B0503020204020204" pitchFamily="34" charset="-122"/>
              <a:ea typeface="微软雅黑" panose="020B0503020204020204" pitchFamily="34" charset="-122"/>
            </a:endParaRPr>
          </a:p>
        </p:txBody>
      </p:sp>
      <p:pic>
        <p:nvPicPr>
          <p:cNvPr id="20" name="图片 19"/>
          <p:cNvPicPr/>
          <p:nvPr/>
        </p:nvPicPr>
        <p:blipFill>
          <a:blip r:embed="rId3">
            <a:extLst>
              <a:ext uri="{28A0092B-C50C-407E-A947-70E740481C1C}">
                <a14:useLocalDpi xmlns:a14="http://schemas.microsoft.com/office/drawing/2010/main" val="0"/>
              </a:ext>
            </a:extLst>
          </a:blip>
          <a:stretch>
            <a:fillRect/>
          </a:stretch>
        </p:blipFill>
        <p:spPr>
          <a:xfrm>
            <a:off x="2639442" y="2064354"/>
            <a:ext cx="4031804" cy="2974948"/>
          </a:xfrm>
          <a:prstGeom prst="rect">
            <a:avLst/>
          </a:prstGeom>
        </p:spPr>
      </p:pic>
      <p:sp>
        <p:nvSpPr>
          <p:cNvPr id="10" name="文本框 9"/>
          <p:cNvSpPr txBox="1"/>
          <p:nvPr/>
        </p:nvSpPr>
        <p:spPr>
          <a:xfrm>
            <a:off x="1007376" y="5157192"/>
            <a:ext cx="6732976" cy="132343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两种特征指纹： 基于</a:t>
            </a:r>
            <a:r>
              <a:rPr lang="zh-CN" altLang="en-US" sz="2000" dirty="0">
                <a:solidFill>
                  <a:srgbClr val="C40000"/>
                </a:solidFill>
                <a:latin typeface="微软雅黑" panose="020B0503020204020204" pitchFamily="34" charset="-122"/>
                <a:ea typeface="微软雅黑" panose="020B0503020204020204" pitchFamily="34" charset="-122"/>
              </a:rPr>
              <a:t>概率密度</a:t>
            </a:r>
            <a:r>
              <a:rPr lang="zh-CN" altLang="en-US" sz="2000" dirty="0">
                <a:latin typeface="微软雅黑" panose="020B0503020204020204" pitchFamily="34" charset="-122"/>
                <a:ea typeface="微软雅黑" panose="020B0503020204020204" pitchFamily="34" charset="-122"/>
              </a:rPr>
              <a:t>的特征指纹</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基于</a:t>
            </a:r>
            <a:r>
              <a:rPr lang="zh-CN" altLang="en-US" sz="2000" dirty="0">
                <a:solidFill>
                  <a:srgbClr val="C40000"/>
                </a:solidFill>
                <a:latin typeface="微软雅黑" panose="020B0503020204020204" pitchFamily="34" charset="-122"/>
                <a:ea typeface="微软雅黑" panose="020B0503020204020204" pitchFamily="34" charset="-122"/>
              </a:rPr>
              <a:t>多特征融合</a:t>
            </a:r>
            <a:r>
              <a:rPr lang="zh-CN" altLang="en-US" sz="2000" dirty="0">
                <a:latin typeface="微软雅黑" panose="020B0503020204020204" pitchFamily="34" charset="-122"/>
                <a:ea typeface="微软雅黑" panose="020B0503020204020204" pitchFamily="34" charset="-122"/>
              </a:rPr>
              <a:t>的特征指纹</a:t>
            </a:r>
          </a:p>
          <a:p>
            <a:pPr marL="342900" indent="-342900">
              <a:buFont typeface="Wingdings" panose="05000000000000000000" pitchFamily="2" charset="2"/>
              <a:buChar char="Ø"/>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6401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p:pic>
        <p:nvPicPr>
          <p:cNvPr id="14" name="图片 13"/>
          <p:cNvPicPr>
            <a:picLocks noChangeAspect="1"/>
          </p:cNvPicPr>
          <p:nvPr/>
        </p:nvPicPr>
        <p:blipFill>
          <a:blip r:embed="rId4"/>
          <a:stretch>
            <a:fillRect/>
          </a:stretch>
        </p:blipFill>
        <p:spPr>
          <a:xfrm>
            <a:off x="1348320" y="2171680"/>
            <a:ext cx="6464040" cy="1121858"/>
          </a:xfrm>
          <a:prstGeom prst="rect">
            <a:avLst/>
          </a:prstGeom>
        </p:spPr>
      </p:pic>
      <p:pic>
        <p:nvPicPr>
          <p:cNvPr id="15" name="图片 14"/>
          <p:cNvPicPr>
            <a:picLocks noChangeAspect="1"/>
          </p:cNvPicPr>
          <p:nvPr/>
        </p:nvPicPr>
        <p:blipFill>
          <a:blip r:embed="rId5"/>
          <a:stretch>
            <a:fillRect/>
          </a:stretch>
        </p:blipFill>
        <p:spPr>
          <a:xfrm>
            <a:off x="1332929" y="3701848"/>
            <a:ext cx="6479431" cy="945165"/>
          </a:xfrm>
          <a:prstGeom prst="rect">
            <a:avLst/>
          </a:prstGeom>
        </p:spPr>
      </p:pic>
      <p:pic>
        <p:nvPicPr>
          <p:cNvPr id="16" name="图片 15"/>
          <p:cNvPicPr>
            <a:picLocks noChangeAspect="1"/>
          </p:cNvPicPr>
          <p:nvPr/>
        </p:nvPicPr>
        <p:blipFill rotWithShape="1">
          <a:blip r:embed="rId6"/>
          <a:srcRect t="4858" b="1"/>
          <a:stretch/>
        </p:blipFill>
        <p:spPr>
          <a:xfrm>
            <a:off x="1332929" y="5079061"/>
            <a:ext cx="5615335" cy="1230259"/>
          </a:xfrm>
          <a:prstGeom prst="rect">
            <a:avLst/>
          </a:prstGeom>
        </p:spPr>
      </p:pic>
      <p:cxnSp>
        <p:nvCxnSpPr>
          <p:cNvPr id="17" name="直接箭头连接符 16"/>
          <p:cNvCxnSpPr/>
          <p:nvPr/>
        </p:nvCxnSpPr>
        <p:spPr>
          <a:xfrm rot="5400000" flipV="1">
            <a:off x="3977953" y="3481420"/>
            <a:ext cx="324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V="1">
            <a:off x="3977953" y="4881021"/>
            <a:ext cx="324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71800" y="1567390"/>
            <a:ext cx="3096344"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特征指纹生成过程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305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无线设备识别</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分类器</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187304"/>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3926954"/>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评估指标</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59084" y="3645024"/>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234137"/>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15803" y="3770412"/>
            <a:ext cx="5581091" cy="236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准确率（</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precision</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召回</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率（</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recall</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F1</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6"/>
            <a:ext cx="5755603" cy="14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随机森林（</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Random Forest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RF</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支持向量机（</a:t>
            </a:r>
            <a:r>
              <a:rPr lang="en-US" altLang="zh-CN" dirty="0" smtClean="0">
                <a:solidFill>
                  <a:srgbClr val="3B3B3B"/>
                </a:solidFill>
                <a:latin typeface="微软雅黑" panose="020B0503020204020204" pitchFamily="34" charset="-122"/>
                <a:ea typeface="微软雅黑" panose="020B0503020204020204" pitchFamily="34" charset="-122"/>
              </a:rPr>
              <a:t>Support </a:t>
            </a:r>
            <a:r>
              <a:rPr lang="en-US" altLang="zh-CN" dirty="0">
                <a:solidFill>
                  <a:srgbClr val="3B3B3B"/>
                </a:solidFill>
                <a:latin typeface="微软雅黑" panose="020B0503020204020204" pitchFamily="34" charset="-122"/>
                <a:ea typeface="微软雅黑" panose="020B0503020204020204" pitchFamily="34" charset="-122"/>
              </a:rPr>
              <a:t>Vector Machine</a:t>
            </a:r>
            <a:r>
              <a:rPr lang="zh-CN" altLang="zh-CN" dirty="0">
                <a:solidFill>
                  <a:srgbClr val="3B3B3B"/>
                </a:solidFill>
                <a:latin typeface="微软雅黑" panose="020B0503020204020204" pitchFamily="34" charset="-122"/>
                <a:ea typeface="微软雅黑" panose="020B0503020204020204" pitchFamily="34" charset="-122"/>
              </a:rPr>
              <a:t>，</a:t>
            </a:r>
            <a:r>
              <a:rPr lang="en-US" altLang="zh-CN" dirty="0">
                <a:solidFill>
                  <a:srgbClr val="3B3B3B"/>
                </a:solidFill>
                <a:latin typeface="微软雅黑" panose="020B0503020204020204" pitchFamily="34" charset="-122"/>
                <a:ea typeface="微软雅黑" panose="020B0503020204020204" pitchFamily="34" charset="-122"/>
              </a:rPr>
              <a:t>SVM</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K</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最近邻（</a:t>
            </a:r>
            <a:r>
              <a:rPr lang="en-US" altLang="zh-CN" dirty="0">
                <a:solidFill>
                  <a:srgbClr val="3B3B3B"/>
                </a:solidFill>
                <a:latin typeface="微软雅黑" panose="020B0503020204020204" pitchFamily="34" charset="-122"/>
                <a:ea typeface="微软雅黑" panose="020B0503020204020204" pitchFamily="34" charset="-122"/>
              </a:rPr>
              <a:t>K-Nearest Neighbor</a:t>
            </a:r>
            <a:r>
              <a:rPr lang="zh-CN" altLang="zh-CN" dirty="0">
                <a:solidFill>
                  <a:srgbClr val="3B3B3B"/>
                </a:solidFill>
                <a:latin typeface="微软雅黑" panose="020B0503020204020204" pitchFamily="34" charset="-122"/>
                <a:ea typeface="微软雅黑" panose="020B0503020204020204" pitchFamily="34" charset="-122"/>
              </a:rPr>
              <a:t>，</a:t>
            </a:r>
            <a:r>
              <a:rPr lang="en-US" altLang="zh-CN" dirty="0">
                <a:solidFill>
                  <a:srgbClr val="3B3B3B"/>
                </a:solidFill>
                <a:latin typeface="微软雅黑" panose="020B0503020204020204" pitchFamily="34" charset="-122"/>
                <a:ea typeface="微软雅黑" panose="020B0503020204020204" pitchFamily="34" charset="-122"/>
              </a:rPr>
              <a:t>KNN</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朴素贝叶斯（</a:t>
            </a:r>
            <a:r>
              <a:rPr lang="en-US" altLang="zh-CN" dirty="0">
                <a:solidFill>
                  <a:srgbClr val="3B3B3B"/>
                </a:solidFill>
                <a:latin typeface="微软雅黑" panose="020B0503020204020204" pitchFamily="34" charset="-122"/>
                <a:ea typeface="微软雅黑" panose="020B0503020204020204" pitchFamily="34" charset="-122"/>
              </a:rPr>
              <a:t>Naïve Bayes Classifier</a:t>
            </a:r>
            <a:r>
              <a:rPr lang="zh-CN" altLang="zh-CN" dirty="0">
                <a:solidFill>
                  <a:srgbClr val="3B3B3B"/>
                </a:solidFill>
                <a:latin typeface="微软雅黑" panose="020B0503020204020204" pitchFamily="34" charset="-122"/>
                <a:ea typeface="微软雅黑" panose="020B0503020204020204" pitchFamily="34" charset="-122"/>
              </a:rPr>
              <a:t>，</a:t>
            </a:r>
            <a:r>
              <a:rPr lang="en-US" altLang="zh-CN" dirty="0">
                <a:solidFill>
                  <a:srgbClr val="3B3B3B"/>
                </a:solidFill>
                <a:latin typeface="微软雅黑" panose="020B0503020204020204" pitchFamily="34" charset="-122"/>
                <a:ea typeface="微软雅黑" panose="020B0503020204020204" pitchFamily="34" charset="-122"/>
              </a:rPr>
              <a:t>NBC</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50067268"/>
              </p:ext>
            </p:extLst>
          </p:nvPr>
        </p:nvGraphicFramePr>
        <p:xfrm>
          <a:off x="6146800" y="3352800"/>
          <a:ext cx="914400" cy="211138"/>
        </p:xfrm>
        <a:graphic>
          <a:graphicData uri="http://schemas.openxmlformats.org/presentationml/2006/ole">
            <mc:AlternateContent xmlns:mc="http://schemas.openxmlformats.org/markup-compatibility/2006">
              <mc:Choice xmlns:v="urn:schemas-microsoft-com:vml" Requires="v">
                <p:oleObj spid="_x0000_s132105" name="Equation" r:id="rId4" imgW="914400" imgH="211680" progId="Equation.DSMT4">
                  <p:embed/>
                </p:oleObj>
              </mc:Choice>
              <mc:Fallback>
                <p:oleObj name="Equation" r:id="rId4" imgW="914400" imgH="211680" progId="Equation.DSMT4">
                  <p:embed/>
                  <p:pic>
                    <p:nvPicPr>
                      <p:cNvPr id="0" name=""/>
                      <p:cNvPicPr/>
                      <p:nvPr/>
                    </p:nvPicPr>
                    <p:blipFill>
                      <a:blip r:embed="rId5"/>
                      <a:stretch>
                        <a:fillRect/>
                      </a:stretch>
                    </p:blipFill>
                    <p:spPr>
                      <a:xfrm>
                        <a:off x="6146800" y="3352800"/>
                        <a:ext cx="914400" cy="211138"/>
                      </a:xfrm>
                      <a:prstGeom prst="rect">
                        <a:avLst/>
                      </a:prstGeom>
                    </p:spPr>
                  </p:pic>
                </p:oleObj>
              </mc:Fallback>
            </mc:AlternateContent>
          </a:graphicData>
        </a:graphic>
      </p:graphicFrame>
      <p:pic>
        <p:nvPicPr>
          <p:cNvPr id="10" name="图片 9"/>
          <p:cNvPicPr>
            <a:picLocks noChangeAspect="1"/>
          </p:cNvPicPr>
          <p:nvPr/>
        </p:nvPicPr>
        <p:blipFill>
          <a:blip r:embed="rId6"/>
          <a:stretch>
            <a:fillRect/>
          </a:stretch>
        </p:blipFill>
        <p:spPr>
          <a:xfrm>
            <a:off x="5370041" y="3793241"/>
            <a:ext cx="2219325" cy="638175"/>
          </a:xfrm>
          <a:prstGeom prst="rect">
            <a:avLst/>
          </a:prstGeom>
        </p:spPr>
      </p:pic>
      <p:pic>
        <p:nvPicPr>
          <p:cNvPr id="11" name="图片 10"/>
          <p:cNvPicPr>
            <a:picLocks noChangeAspect="1"/>
          </p:cNvPicPr>
          <p:nvPr/>
        </p:nvPicPr>
        <p:blipFill>
          <a:blip r:embed="rId7"/>
          <a:stretch>
            <a:fillRect/>
          </a:stretch>
        </p:blipFill>
        <p:spPr>
          <a:xfrm>
            <a:off x="5438614" y="4666793"/>
            <a:ext cx="1933575" cy="504825"/>
          </a:xfrm>
          <a:prstGeom prst="rect">
            <a:avLst/>
          </a:prstGeom>
        </p:spPr>
      </p:pic>
      <p:pic>
        <p:nvPicPr>
          <p:cNvPr id="12" name="图片 11"/>
          <p:cNvPicPr>
            <a:picLocks noChangeAspect="1"/>
          </p:cNvPicPr>
          <p:nvPr/>
        </p:nvPicPr>
        <p:blipFill>
          <a:blip r:embed="rId8"/>
          <a:stretch>
            <a:fillRect/>
          </a:stretch>
        </p:blipFill>
        <p:spPr>
          <a:xfrm>
            <a:off x="5438614" y="5432568"/>
            <a:ext cx="1695450" cy="704850"/>
          </a:xfrm>
          <a:prstGeom prst="rect">
            <a:avLst/>
          </a:prstGeom>
        </p:spPr>
      </p:pic>
    </p:spTree>
    <p:extLst>
      <p:ext uri="{BB962C8B-B14F-4D97-AF65-F5344CB8AC3E}">
        <p14:creationId xmlns:p14="http://schemas.microsoft.com/office/powerpoint/2010/main" val="2244494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无线设备识别</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训练过程</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265500"/>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005150"/>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测试过程</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71703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5373216"/>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60813" y="3861048"/>
            <a:ext cx="5755603" cy="129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将剩下的</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个子样本作为测试数据，在训练好的模型下进行测试</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根据预测标签，输出三个评估指标值</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6"/>
            <a:ext cx="5755603" cy="14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从</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台设备中随机选择两台设备，一台标记为正例，一台标记为负例</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rPr>
              <a:t>十折交叉法划分数据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取其中</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个子样本作为训练数据，训练设备模型</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nvGraphicFramePr>
        <p:xfrm>
          <a:off x="6146800" y="3352800"/>
          <a:ext cx="914400" cy="211138"/>
        </p:xfrm>
        <a:graphic>
          <a:graphicData uri="http://schemas.openxmlformats.org/presentationml/2006/ole">
            <mc:AlternateContent xmlns:mc="http://schemas.openxmlformats.org/markup-compatibility/2006">
              <mc:Choice xmlns:v="urn:schemas-microsoft-com:vml" Requires="v">
                <p:oleObj spid="_x0000_s141317" name="Equation" r:id="rId4" imgW="914400" imgH="211680" progId="Equation.DSMT4">
                  <p:embed/>
                </p:oleObj>
              </mc:Choice>
              <mc:Fallback>
                <p:oleObj name="Equation" r:id="rId4" imgW="914400" imgH="211680" progId="Equation.DSMT4">
                  <p:embed/>
                  <p:pic>
                    <p:nvPicPr>
                      <p:cNvPr id="0" name=""/>
                      <p:cNvPicPr/>
                      <p:nvPr/>
                    </p:nvPicPr>
                    <p:blipFill>
                      <a:blip r:embed="rId5"/>
                      <a:stretch>
                        <a:fillRect/>
                      </a:stretch>
                    </p:blipFill>
                    <p:spPr>
                      <a:xfrm>
                        <a:off x="6146800" y="3352800"/>
                        <a:ext cx="914400" cy="211138"/>
                      </a:xfrm>
                      <a:prstGeom prst="rect">
                        <a:avLst/>
                      </a:prstGeom>
                    </p:spPr>
                  </p:pic>
                </p:oleObj>
              </mc:Fallback>
            </mc:AlternateContent>
          </a:graphicData>
        </a:graphic>
      </p:graphicFrame>
      <p:sp>
        <p:nvSpPr>
          <p:cNvPr id="20" name="Freeform 7"/>
          <p:cNvSpPr>
            <a:spLocks/>
          </p:cNvSpPr>
          <p:nvPr/>
        </p:nvSpPr>
        <p:spPr bwMode="auto">
          <a:xfrm>
            <a:off x="988492" y="5771480"/>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Rectangle 8"/>
          <p:cNvSpPr>
            <a:spLocks noChangeArrowheads="1"/>
          </p:cNvSpPr>
          <p:nvPr/>
        </p:nvSpPr>
        <p:spPr bwMode="auto">
          <a:xfrm>
            <a:off x="899592" y="5511130"/>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结果计算</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nvSpPr>
        <p:spPr bwMode="auto">
          <a:xfrm>
            <a:off x="2581254" y="5433051"/>
            <a:ext cx="5755603" cy="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将训练和测试过程</a:t>
            </a:r>
            <a:r>
              <a:rPr lang="zh-CN" altLang="en-US"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重复</a:t>
            </a:r>
            <a:r>
              <a:rPr lang="en-US" altLang="zh-CN"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次</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，计算平均值</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05967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实验结果分析</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33158879"/>
              </p:ext>
            </p:extLst>
          </p:nvPr>
        </p:nvGraphicFramePr>
        <p:xfrm>
          <a:off x="973225" y="2262208"/>
          <a:ext cx="7128791" cy="4032451"/>
        </p:xfrm>
        <a:graphic>
          <a:graphicData uri="http://schemas.openxmlformats.org/drawingml/2006/table">
            <a:tbl>
              <a:tblPr firstRow="1">
                <a:tableStyleId>{B301B821-A1FF-4177-AEE7-76D212191A09}</a:tableStyleId>
              </a:tblPr>
              <a:tblGrid>
                <a:gridCol w="1260910"/>
                <a:gridCol w="1188008"/>
                <a:gridCol w="1188008"/>
                <a:gridCol w="1260910"/>
                <a:gridCol w="1260910"/>
                <a:gridCol w="970045"/>
              </a:tblGrid>
              <a:tr h="302391">
                <a:tc>
                  <a:txBody>
                    <a:bodyPr/>
                    <a:lstStyle/>
                    <a:p>
                      <a:pPr indent="266700" algn="l">
                        <a:lnSpc>
                          <a:spcPct val="120000"/>
                        </a:lnSpc>
                        <a:spcAft>
                          <a:spcPts val="600"/>
                        </a:spcAft>
                      </a:pPr>
                      <a:r>
                        <a:rPr lang="zh-CN" sz="1050" kern="100" dirty="0">
                          <a:effectLst/>
                        </a:rPr>
                        <a:t>分类器</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评估指标</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帧时间间隔</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帧大小</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传输速率</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融合特征</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rowSpan="3">
                  <a:txBody>
                    <a:bodyPr/>
                    <a:lstStyle/>
                    <a:p>
                      <a:pPr indent="266700" algn="l">
                        <a:lnSpc>
                          <a:spcPct val="120000"/>
                        </a:lnSpc>
                        <a:spcAft>
                          <a:spcPts val="600"/>
                        </a:spcAft>
                      </a:pPr>
                      <a:r>
                        <a:rPr lang="zh-CN" sz="1050" kern="100" dirty="0">
                          <a:effectLst/>
                        </a:rPr>
                        <a:t>随机森林</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precision</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0.9301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0.9740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0.9234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0.9930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vMerge="1">
                  <a:txBody>
                    <a:bodyPr/>
                    <a:lstStyle/>
                    <a:p>
                      <a:endParaRPr lang="zh-CN" altLang="en-US"/>
                    </a:p>
                  </a:txBody>
                  <a:tcPr/>
                </a:tc>
                <a:tc>
                  <a:txBody>
                    <a:bodyPr/>
                    <a:lstStyle/>
                    <a:p>
                      <a:pPr indent="266700" algn="l">
                        <a:lnSpc>
                          <a:spcPct val="120000"/>
                        </a:lnSpc>
                        <a:spcAft>
                          <a:spcPts val="600"/>
                        </a:spcAft>
                      </a:pPr>
                      <a:r>
                        <a:rPr lang="en-US" sz="1050" kern="100" dirty="0">
                          <a:effectLst/>
                        </a:rPr>
                        <a:t>recall</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0.9314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0.9798</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0.9300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0.9670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vMerge="1">
                  <a:txBody>
                    <a:bodyPr/>
                    <a:lstStyle/>
                    <a:p>
                      <a:endParaRPr lang="zh-CN" altLang="en-US"/>
                    </a:p>
                  </a:txBody>
                  <a:tcPr/>
                </a:tc>
                <a:tc>
                  <a:txBody>
                    <a:bodyPr/>
                    <a:lstStyle/>
                    <a:p>
                      <a:pPr indent="266700" algn="l">
                        <a:lnSpc>
                          <a:spcPct val="120000"/>
                        </a:lnSpc>
                        <a:spcAft>
                          <a:spcPts val="600"/>
                        </a:spcAft>
                      </a:pPr>
                      <a:r>
                        <a:rPr lang="en-US" sz="1050" kern="100" dirty="0">
                          <a:effectLst/>
                        </a:rPr>
                        <a:t>F1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0.9277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0.9757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0.9221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0.9783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rowSpan="3">
                  <a:txBody>
                    <a:bodyPr/>
                    <a:lstStyle/>
                    <a:p>
                      <a:pPr indent="266700" algn="l">
                        <a:lnSpc>
                          <a:spcPct val="120000"/>
                        </a:lnSpc>
                        <a:spcAft>
                          <a:spcPts val="600"/>
                        </a:spcAft>
                      </a:pPr>
                      <a:r>
                        <a:rPr lang="zh-CN" sz="1050" kern="100">
                          <a:effectLst/>
                        </a:rPr>
                        <a:t>支持向量机</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0.8792</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0.9636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0.9103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0.9899</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0.9416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0.9737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0.9411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0.9522</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0.9035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0.9655</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0.9197</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0.9678</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rowSpan="3">
                  <a:txBody>
                    <a:bodyPr/>
                    <a:lstStyle/>
                    <a:p>
                      <a:pPr indent="266700" algn="l">
                        <a:lnSpc>
                          <a:spcPct val="120000"/>
                        </a:lnSpc>
                        <a:spcAft>
                          <a:spcPts val="600"/>
                        </a:spcAft>
                      </a:pPr>
                      <a:r>
                        <a:rPr lang="en-US" sz="1050" kern="100">
                          <a:effectLst/>
                        </a:rPr>
                        <a:t>K</a:t>
                      </a:r>
                      <a:r>
                        <a:rPr lang="zh-CN" sz="1050" kern="100">
                          <a:effectLst/>
                        </a:rPr>
                        <a:t>最近邻</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0.8730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0.9600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0.8915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0.9741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0.9238</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0.9581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0.9434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0.9247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0.8942</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0.9566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0.9112</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0.9450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rowSpan="3">
                  <a:txBody>
                    <a:bodyPr/>
                    <a:lstStyle/>
                    <a:p>
                      <a:pPr indent="266700" algn="l">
                        <a:lnSpc>
                          <a:spcPct val="120000"/>
                        </a:lnSpc>
                        <a:spcAft>
                          <a:spcPts val="600"/>
                        </a:spcAft>
                      </a:pPr>
                      <a:r>
                        <a:rPr lang="zh-CN" sz="1050" kern="100">
                          <a:effectLst/>
                        </a:rPr>
                        <a:t>朴素贝叶斯</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0.8493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0.9433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0.8673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0.9055</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0.8825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0.9408</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0.8930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0.9143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0.8600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0.9386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0.8753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0.9044</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bl>
          </a:graphicData>
        </a:graphic>
      </p:graphicFrame>
      <p:sp>
        <p:nvSpPr>
          <p:cNvPr id="23" name="文本框 22"/>
          <p:cNvSpPr txBox="1"/>
          <p:nvPr/>
        </p:nvSpPr>
        <p:spPr>
          <a:xfrm>
            <a:off x="899592" y="1716777"/>
            <a:ext cx="67329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对</a:t>
            </a:r>
            <a:r>
              <a:rPr lang="en-US" altLang="zh-CN" sz="2000" dirty="0" smtClean="0">
                <a:latin typeface="微软雅黑" panose="020B0503020204020204" pitchFamily="34" charset="-122"/>
                <a:ea typeface="微软雅黑" panose="020B0503020204020204" pitchFamily="34" charset="-122"/>
              </a:rPr>
              <a:t>23</a:t>
            </a:r>
            <a:r>
              <a:rPr lang="zh-CN" altLang="en-US" sz="2000" dirty="0" smtClean="0">
                <a:latin typeface="微软雅黑" panose="020B0503020204020204" pitchFamily="34" charset="-122"/>
                <a:ea typeface="微软雅黑" panose="020B0503020204020204" pitchFamily="34" charset="-122"/>
              </a:rPr>
              <a:t>台设备的识别结果：</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339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8" name="矩形 4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a:grpSpLocks noChangeAspect="1"/>
          </p:cNvGrpSpPr>
          <p:nvPr/>
        </p:nvGrpSpPr>
        <p:grpSpPr>
          <a:xfrm>
            <a:off x="2541226" y="1892754"/>
            <a:ext cx="1944000" cy="1944000"/>
            <a:chOff x="2492224" y="1959430"/>
            <a:chExt cx="2148114" cy="2148114"/>
          </a:xfrm>
        </p:grpSpPr>
        <p:sp>
          <p:nvSpPr>
            <p:cNvPr id="50" name="椭圆 4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52" name="矩形 5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a:grpSpLocks noChangeAspect="1"/>
          </p:cNvGrpSpPr>
          <p:nvPr/>
        </p:nvGrpSpPr>
        <p:grpSpPr>
          <a:xfrm>
            <a:off x="4658776" y="1892754"/>
            <a:ext cx="1944000" cy="1944000"/>
            <a:chOff x="4528154" y="1959430"/>
            <a:chExt cx="2148114" cy="2148114"/>
          </a:xfrm>
        </p:grpSpPr>
        <p:sp>
          <p:nvSpPr>
            <p:cNvPr id="54" name="椭圆 5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5" name="Group 4"/>
            <p:cNvGrpSpPr>
              <a:grpSpLocks noChangeAspect="1"/>
            </p:cNvGrpSpPr>
            <p:nvPr/>
          </p:nvGrpSpPr>
          <p:grpSpPr bwMode="auto">
            <a:xfrm>
              <a:off x="5033378" y="2342981"/>
              <a:ext cx="1137666" cy="1381012"/>
              <a:chOff x="2694" y="1931"/>
              <a:chExt cx="374" cy="454"/>
            </a:xfrm>
            <a:solidFill>
              <a:schemeClr val="bg1"/>
            </a:solidFill>
          </p:grpSpPr>
          <p:sp>
            <p:nvSpPr>
              <p:cNvPr id="5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0" name="矩形 39"/>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endParaRPr lang="en-US" altLang="zh-CN"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6776325" y="1892754"/>
            <a:ext cx="1944000" cy="1944000"/>
            <a:chOff x="6564085" y="1959430"/>
            <a:chExt cx="2148114" cy="2148114"/>
          </a:xfrm>
        </p:grpSpPr>
        <p:sp>
          <p:nvSpPr>
            <p:cNvPr id="42" name="椭圆 41"/>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42"/>
            <p:cNvGrpSpPr/>
            <p:nvPr/>
          </p:nvGrpSpPr>
          <p:grpSpPr>
            <a:xfrm>
              <a:off x="7033174" y="2413982"/>
              <a:ext cx="1209936" cy="1239010"/>
              <a:chOff x="3598200" y="1732459"/>
              <a:chExt cx="1947600" cy="1994400"/>
            </a:xfrm>
          </p:grpSpPr>
          <p:sp>
            <p:nvSpPr>
              <p:cNvPr id="44"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64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45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 calcmode="lin" valueType="num">
                                      <p:cBhvr>
                                        <p:cTn id="9" dur="500" fill="hold"/>
                                        <p:tgtEl>
                                          <p:spTgt spid="53"/>
                                        </p:tgtEl>
                                        <p:attrNameLst>
                                          <p:attrName>ppt_x</p:attrName>
                                        </p:attrNameLst>
                                      </p:cBhvr>
                                      <p:tavLst>
                                        <p:tav tm="0">
                                          <p:val>
                                            <p:fltVal val="0.5"/>
                                          </p:val>
                                        </p:tav>
                                        <p:tav tm="100000">
                                          <p:val>
                                            <p:strVal val="#ppt_x"/>
                                          </p:val>
                                        </p:tav>
                                      </p:tavLst>
                                    </p:anim>
                                    <p:anim calcmode="lin" valueType="num">
                                      <p:cBhvr>
                                        <p:cTn id="10" dur="500" fill="hold"/>
                                        <p:tgtEl>
                                          <p:spTgt spid="53"/>
                                        </p:tgtEl>
                                        <p:attrNameLst>
                                          <p:attrName>ppt_y</p:attrName>
                                        </p:attrNameLst>
                                      </p:cBhvr>
                                      <p:tavLst>
                                        <p:tav tm="0">
                                          <p:val>
                                            <p:fltVal val="0.5"/>
                                          </p:val>
                                        </p:tav>
                                        <p:tav tm="100000">
                                          <p:val>
                                            <p:strVal val="#ppt_y"/>
                                          </p:val>
                                        </p:tav>
                                      </p:tavLst>
                                    </p:anim>
                                  </p:childTnLst>
                                </p:cTn>
                              </p:par>
                              <p:par>
                                <p:cTn id="11" presetID="42" presetClass="entr" presetSubtype="0" fill="hold" grpId="0" nodeType="withEffect">
                                  <p:stCondLst>
                                    <p:cond delay="45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anim calcmode="lin" valueType="num">
                                      <p:cBhvr>
                                        <p:cTn id="14" dur="500" fill="hold"/>
                                        <p:tgtEl>
                                          <p:spTgt spid="52"/>
                                        </p:tgtEl>
                                        <p:attrNameLst>
                                          <p:attrName>ppt_x</p:attrName>
                                        </p:attrNameLst>
                                      </p:cBhvr>
                                      <p:tavLst>
                                        <p:tav tm="0">
                                          <p:val>
                                            <p:strVal val="#ppt_x"/>
                                          </p:val>
                                        </p:tav>
                                        <p:tav tm="100000">
                                          <p:val>
                                            <p:strVal val="#ppt_x"/>
                                          </p:val>
                                        </p:tav>
                                      </p:tavLst>
                                    </p:anim>
                                    <p:anim calcmode="lin" valueType="num">
                                      <p:cBhvr>
                                        <p:cTn id="15"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构架设计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t>验证系统模块设计</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574548062"/>
              </p:ext>
            </p:extLst>
          </p:nvPr>
        </p:nvGraphicFramePr>
        <p:xfrm>
          <a:off x="827584" y="2132855"/>
          <a:ext cx="7633615" cy="4248472"/>
        </p:xfrm>
        <a:graphic>
          <a:graphicData uri="http://schemas.openxmlformats.org/drawingml/2006/table">
            <a:tbl>
              <a:tblPr firstRow="1" firstCol="1" bandRow="1"/>
              <a:tblGrid>
                <a:gridCol w="1119743"/>
                <a:gridCol w="6513872"/>
              </a:tblGrid>
              <a:tr h="424848">
                <a:tc>
                  <a:txBody>
                    <a:bodyPr/>
                    <a:lstStyle/>
                    <a:p>
                      <a:pPr marL="0" algn="ctr" defTabSz="914400" rtl="0" eaLnBrk="1" latinLnBrk="0" hangingPunct="1">
                        <a:lnSpc>
                          <a:spcPct val="120000"/>
                        </a:lnSpc>
                        <a:spcBef>
                          <a:spcPts val="600"/>
                        </a:spcBef>
                        <a:spcAft>
                          <a:spcPts val="0"/>
                        </a:spcAft>
                      </a:pPr>
                      <a:r>
                        <a:rPr lang="zh-CN" sz="1800" kern="100" dirty="0">
                          <a:solidFill>
                            <a:schemeClr val="tx1"/>
                          </a:solidFill>
                          <a:effectLst/>
                          <a:latin typeface="Times New Roman" panose="02020603050405020304" pitchFamily="18" charset="0"/>
                          <a:ea typeface="宋体" panose="02010600030101010101" pitchFamily="2" charset="-122"/>
                          <a:cs typeface="+mn-cs"/>
                        </a:rPr>
                        <a:t>模块名称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spcBef>
                          <a:spcPts val="600"/>
                        </a:spcBef>
                        <a:spcAft>
                          <a:spcPts val="0"/>
                        </a:spcAft>
                      </a:pPr>
                      <a:r>
                        <a:rPr lang="zh-CN" sz="1800" kern="100" dirty="0">
                          <a:solidFill>
                            <a:schemeClr val="tx1"/>
                          </a:solidFill>
                          <a:effectLst/>
                          <a:latin typeface="Times New Roman" panose="02020603050405020304" pitchFamily="18" charset="0"/>
                          <a:ea typeface="宋体" panose="02010600030101010101" pitchFamily="2" charset="-122"/>
                          <a:cs typeface="+mn-cs"/>
                        </a:rPr>
                        <a:t>功能介绍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4542">
                <a:tc>
                  <a:txBody>
                    <a:bodyPr/>
                    <a:lstStyle/>
                    <a:p>
                      <a:pPr algn="ctr">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rPr>
                        <a:t>数据采集模块</a:t>
                      </a:r>
                      <a:endParaRPr lang="zh-CN" sz="2400" kern="100" dirty="0">
                        <a:solidFill>
                          <a:srgbClr val="4F81BD"/>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spcBef>
                          <a:spcPts val="600"/>
                        </a:spcBef>
                        <a:spcAft>
                          <a:spcPts val="0"/>
                        </a:spcAft>
                      </a:pPr>
                      <a:r>
                        <a:rPr lang="zh-CN" sz="1400" kern="100" dirty="0">
                          <a:effectLst/>
                          <a:latin typeface="Times New Roman" panose="02020603050405020304" pitchFamily="18" charset="0"/>
                          <a:ea typeface="宋体" panose="02010600030101010101" pitchFamily="2" charset="-122"/>
                        </a:rPr>
                        <a:t>搭建多拓扑复杂无线网络，调用</a:t>
                      </a:r>
                      <a:r>
                        <a:rPr lang="en-US" sz="1400" kern="100" dirty="0">
                          <a:effectLst/>
                          <a:latin typeface="Times New Roman" panose="02020603050405020304" pitchFamily="18" charset="0"/>
                          <a:ea typeface="宋体" panose="02010600030101010101" pitchFamily="2" charset="-122"/>
                        </a:rPr>
                        <a:t>Wireshark</a:t>
                      </a:r>
                      <a:r>
                        <a:rPr lang="zh-CN" sz="1400" kern="100" dirty="0">
                          <a:effectLst/>
                          <a:latin typeface="Times New Roman" panose="02020603050405020304" pitchFamily="18" charset="0"/>
                          <a:ea typeface="宋体" panose="02010600030101010101" pitchFamily="2" charset="-122"/>
                        </a:rPr>
                        <a:t>的</a:t>
                      </a:r>
                      <a:r>
                        <a:rPr lang="en-US" sz="1400" kern="100" dirty="0">
                          <a:effectLst/>
                          <a:latin typeface="Times New Roman" panose="02020603050405020304" pitchFamily="18" charset="0"/>
                          <a:ea typeface="宋体" panose="02010600030101010101" pitchFamily="2" charset="-122"/>
                        </a:rPr>
                        <a:t>API</a:t>
                      </a:r>
                      <a:r>
                        <a:rPr lang="zh-CN" sz="1400" kern="100" dirty="0">
                          <a:effectLst/>
                          <a:latin typeface="Times New Roman" panose="02020603050405020304" pitchFamily="18" charset="0"/>
                          <a:ea typeface="宋体" panose="02010600030101010101" pitchFamily="2" charset="-122"/>
                        </a:rPr>
                        <a:t>编写程序实时采集实验中设备发出的流量，将生成的文件保存在系统后台，供数据预处理模块处理；从前台可视化模块读取数据采集参数，在界面上显示数据相关信息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数据预处理模块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完成数据的降噪和特征提取，从数据采集模块读入原始的数据文件，将其转换为生成设备指纹所需的数据格式，并保存为文件形式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移动设备识别模块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验证系统的核心模块，从前台可视化界面读入分类器、特征指纹、特征和阈值等相关参数信息，生成特征指纹，对数据进行训练，计算评估参数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前台可视化模块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用户与验证系统的交互模块，用户可以在该模块进行设备识别认证的相关参数设置，测试无线设备个体识别方案的可行性</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8593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具体实现</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B/S</a:t>
            </a:r>
            <a:r>
              <a:rPr lang="zh-CN" altLang="en-US" sz="2400" dirty="0" smtClean="0">
                <a:latin typeface="Times New Roman" panose="02020603050405020304" pitchFamily="18" charset="0"/>
                <a:cs typeface="Times New Roman" panose="02020603050405020304" pitchFamily="18" charset="0"/>
              </a:rPr>
              <a:t>架构</a:t>
            </a: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Server</a:t>
            </a:r>
            <a:r>
              <a:rPr lang="zh-CN" altLang="en-US" sz="2400" dirty="0" smtClean="0">
                <a:latin typeface="Times New Roman" panose="02020603050405020304" pitchFamily="18" charset="0"/>
                <a:cs typeface="Times New Roman" panose="02020603050405020304" pitchFamily="18" charset="0"/>
              </a:rPr>
              <a:t>端：</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数据采集模块</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数据预处理模块</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设备指纹识别</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模块</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Brower</a:t>
            </a:r>
            <a:r>
              <a:rPr lang="zh-CN" altLang="en-US" sz="2400" dirty="0" smtClean="0">
                <a:latin typeface="Times New Roman" panose="02020603050405020304" pitchFamily="18" charset="0"/>
                <a:cs typeface="Times New Roman" panose="02020603050405020304" pitchFamily="18" charset="0"/>
              </a:rPr>
              <a:t>端：</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CSS</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bootstrap</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js</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等技术</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19</a:t>
            </a:fld>
            <a:endParaRPr lang="en-US" dirty="0"/>
          </a:p>
        </p:txBody>
      </p:sp>
      <p:sp>
        <p:nvSpPr>
          <p:cNvPr id="5" name="右箭头 4"/>
          <p:cNvSpPr/>
          <p:nvPr/>
        </p:nvSpPr>
        <p:spPr>
          <a:xfrm>
            <a:off x="3491880" y="2636912"/>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55976" y="2529770"/>
            <a:ext cx="2880320" cy="646331"/>
          </a:xfrm>
          <a:prstGeom prst="rect">
            <a:avLst/>
          </a:prstGeom>
          <a:noFill/>
          <a:ln w="19050">
            <a:solidFill>
              <a:schemeClr val="tx2">
                <a:lumMod val="60000"/>
                <a:lumOff val="40000"/>
              </a:schemeClr>
            </a:solidFill>
          </a:ln>
        </p:spPr>
        <p:txBody>
          <a:bodyPr wrap="square" rtlCol="0">
            <a:spAutoFit/>
          </a:bodyPr>
          <a:lstStyle/>
          <a:p>
            <a:r>
              <a:rPr lang="zh-CN" altLang="en-US" dirty="0" smtClean="0"/>
              <a:t>使用</a:t>
            </a:r>
            <a:r>
              <a:rPr lang="en-US" altLang="zh-CN" dirty="0" smtClean="0"/>
              <a:t>java</a:t>
            </a:r>
            <a:r>
              <a:rPr lang="zh-CN" altLang="en-US" dirty="0" smtClean="0"/>
              <a:t>类库</a:t>
            </a:r>
            <a:r>
              <a:rPr lang="en-US" altLang="zh-CN" dirty="0" err="1" smtClean="0"/>
              <a:t>jnetPcap</a:t>
            </a:r>
            <a:r>
              <a:rPr lang="zh-CN" altLang="en-US" dirty="0" smtClean="0"/>
              <a:t>，生成并处理</a:t>
            </a:r>
            <a:r>
              <a:rPr lang="en-US" altLang="zh-CN" dirty="0" smtClean="0"/>
              <a:t>PCAP</a:t>
            </a:r>
            <a:r>
              <a:rPr lang="zh-CN" altLang="en-US" dirty="0" smtClean="0"/>
              <a:t>文件</a:t>
            </a:r>
            <a:endParaRPr lang="zh-CN" altLang="en-US" dirty="0"/>
          </a:p>
        </p:txBody>
      </p:sp>
      <p:sp>
        <p:nvSpPr>
          <p:cNvPr id="7" name="右大括号 6"/>
          <p:cNvSpPr/>
          <p:nvPr/>
        </p:nvSpPr>
        <p:spPr>
          <a:xfrm>
            <a:off x="3203847" y="2566645"/>
            <a:ext cx="194567"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3491880" y="3927063"/>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55976" y="3404423"/>
            <a:ext cx="1656184" cy="1477328"/>
          </a:xfrm>
          <a:prstGeom prst="rect">
            <a:avLst/>
          </a:prstGeom>
          <a:noFill/>
          <a:ln w="19050">
            <a:noFill/>
          </a:ln>
        </p:spPr>
        <p:txBody>
          <a:bodyPr wrap="square" rtlCol="0">
            <a:spAutoFit/>
          </a:bodyPr>
          <a:lstStyle/>
          <a:p>
            <a:r>
              <a:rPr lang="zh-CN" altLang="en-US" dirty="0" smtClean="0"/>
              <a:t>随机森林</a:t>
            </a:r>
            <a:endParaRPr lang="en-US" altLang="zh-CN" dirty="0" smtClean="0"/>
          </a:p>
          <a:p>
            <a:r>
              <a:rPr lang="zh-CN" altLang="en-US" dirty="0" smtClean="0"/>
              <a:t>支持向量机</a:t>
            </a:r>
            <a:endParaRPr lang="en-US" altLang="zh-CN" dirty="0" smtClean="0"/>
          </a:p>
          <a:p>
            <a:r>
              <a:rPr lang="en-US" altLang="zh-CN" dirty="0" smtClean="0"/>
              <a:t>K</a:t>
            </a:r>
            <a:r>
              <a:rPr lang="zh-CN" altLang="en-US" dirty="0" smtClean="0"/>
              <a:t>最近邻</a:t>
            </a:r>
            <a:endParaRPr lang="en-US" altLang="zh-CN" dirty="0" smtClean="0"/>
          </a:p>
          <a:p>
            <a:r>
              <a:rPr lang="zh-CN" altLang="en-US" dirty="0" smtClean="0"/>
              <a:t>朴素贝叶斯</a:t>
            </a:r>
            <a:endParaRPr lang="en-US" altLang="zh-CN" dirty="0" smtClean="0"/>
          </a:p>
          <a:p>
            <a:r>
              <a:rPr lang="zh-CN" altLang="en-US" dirty="0" smtClean="0"/>
              <a:t>人工神经网络</a:t>
            </a:r>
            <a:endParaRPr lang="en-US" altLang="zh-CN" dirty="0"/>
          </a:p>
        </p:txBody>
      </p:sp>
      <p:sp>
        <p:nvSpPr>
          <p:cNvPr id="11" name="右大括号 10"/>
          <p:cNvSpPr/>
          <p:nvPr/>
        </p:nvSpPr>
        <p:spPr>
          <a:xfrm>
            <a:off x="5796137" y="3404423"/>
            <a:ext cx="216024" cy="1066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6156176" y="3646765"/>
            <a:ext cx="1728192" cy="646331"/>
          </a:xfrm>
          <a:prstGeom prst="rect">
            <a:avLst/>
          </a:prstGeom>
          <a:noFill/>
          <a:ln w="19050">
            <a:solidFill>
              <a:schemeClr val="tx2">
                <a:lumMod val="60000"/>
                <a:lumOff val="40000"/>
              </a:schemeClr>
            </a:solidFill>
          </a:ln>
        </p:spPr>
        <p:txBody>
          <a:bodyPr wrap="square" rtlCol="0">
            <a:spAutoFit/>
          </a:bodyPr>
          <a:lstStyle/>
          <a:p>
            <a:r>
              <a:rPr lang="en-US" altLang="zh-CN" dirty="0" smtClean="0"/>
              <a:t>Java</a:t>
            </a:r>
            <a:r>
              <a:rPr lang="zh-CN" altLang="en-US" dirty="0" smtClean="0"/>
              <a:t>类库</a:t>
            </a:r>
            <a:r>
              <a:rPr lang="en-US" altLang="zh-CN" dirty="0" err="1" smtClean="0"/>
              <a:t>javaml</a:t>
            </a:r>
            <a:endParaRPr lang="en-US" altLang="zh-CN" dirty="0" smtClean="0"/>
          </a:p>
          <a:p>
            <a:r>
              <a:rPr lang="en-US" altLang="zh-CN" dirty="0" smtClean="0"/>
              <a:t>(</a:t>
            </a:r>
            <a:r>
              <a:rPr lang="en-US" altLang="zh-CN" dirty="0" err="1" smtClean="0"/>
              <a:t>libsvm</a:t>
            </a:r>
            <a:r>
              <a:rPr lang="zh-CN" altLang="en-US" dirty="0" smtClean="0"/>
              <a:t>类库</a:t>
            </a:r>
            <a:r>
              <a:rPr lang="en-US" altLang="zh-CN" dirty="0" smtClean="0"/>
              <a:t>)</a:t>
            </a:r>
            <a:endParaRPr lang="zh-CN" altLang="en-US" dirty="0"/>
          </a:p>
        </p:txBody>
      </p:sp>
      <p:sp>
        <p:nvSpPr>
          <p:cNvPr id="13" name="文本框 12"/>
          <p:cNvSpPr txBox="1"/>
          <p:nvPr/>
        </p:nvSpPr>
        <p:spPr>
          <a:xfrm>
            <a:off x="6190193" y="4469996"/>
            <a:ext cx="1728192" cy="369332"/>
          </a:xfrm>
          <a:prstGeom prst="rect">
            <a:avLst/>
          </a:prstGeom>
          <a:noFill/>
          <a:ln w="19050">
            <a:solidFill>
              <a:schemeClr val="tx2">
                <a:lumMod val="60000"/>
                <a:lumOff val="40000"/>
              </a:schemeClr>
            </a:solidFill>
          </a:ln>
        </p:spPr>
        <p:txBody>
          <a:bodyPr wrap="square" rtlCol="0">
            <a:spAutoFit/>
          </a:bodyPr>
          <a:lstStyle/>
          <a:p>
            <a:r>
              <a:rPr lang="en-US" altLang="zh-CN" dirty="0" smtClean="0"/>
              <a:t>Java</a:t>
            </a:r>
            <a:r>
              <a:rPr lang="zh-CN" altLang="en-US" dirty="0" smtClean="0"/>
              <a:t>类库</a:t>
            </a:r>
            <a:r>
              <a:rPr lang="en-US" altLang="zh-CN" dirty="0" err="1" smtClean="0"/>
              <a:t>encog</a:t>
            </a:r>
            <a:endParaRPr lang="zh-CN" altLang="en-US" dirty="0"/>
          </a:p>
        </p:txBody>
      </p:sp>
    </p:spTree>
    <p:extLst>
      <p:ext uri="{BB962C8B-B14F-4D97-AF65-F5344CB8AC3E}">
        <p14:creationId xmlns:p14="http://schemas.microsoft.com/office/powerpoint/2010/main" val="265236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8754068" y="6077892"/>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圆角矩形 11"/>
          <p:cNvSpPr>
            <a:spLocks/>
          </p:cNvSpPr>
          <p:nvPr/>
        </p:nvSpPr>
        <p:spPr bwMode="auto">
          <a:xfrm>
            <a:off x="1556569" y="2081560"/>
            <a:ext cx="368300" cy="90487"/>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3" name="圆角矩形 11"/>
          <p:cNvSpPr>
            <a:spLocks/>
          </p:cNvSpPr>
          <p:nvPr/>
        </p:nvSpPr>
        <p:spPr bwMode="auto">
          <a:xfrm>
            <a:off x="1556569" y="3266504"/>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4" name="圆角矩形 11"/>
          <p:cNvSpPr>
            <a:spLocks/>
          </p:cNvSpPr>
          <p:nvPr/>
        </p:nvSpPr>
        <p:spPr bwMode="auto">
          <a:xfrm>
            <a:off x="1556569" y="4479007"/>
            <a:ext cx="368300" cy="90487"/>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5" name="圆角矩形 11"/>
          <p:cNvSpPr>
            <a:spLocks/>
          </p:cNvSpPr>
          <p:nvPr/>
        </p:nvSpPr>
        <p:spPr bwMode="auto">
          <a:xfrm>
            <a:off x="1556569" y="5699100"/>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6" name="圆角矩形 4"/>
          <p:cNvSpPr>
            <a:spLocks/>
          </p:cNvSpPr>
          <p:nvPr/>
        </p:nvSpPr>
        <p:spPr bwMode="auto">
          <a:xfrm>
            <a:off x="1556569" y="1610072"/>
            <a:ext cx="1009650" cy="56197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solidFill>
                <a:srgbClr val="4F81BD"/>
              </a:solidFill>
            </a:endParaRPr>
          </a:p>
        </p:txBody>
      </p:sp>
      <p:grpSp>
        <p:nvGrpSpPr>
          <p:cNvPr id="48" name="椭圆 6"/>
          <p:cNvGrpSpPr>
            <a:grpSpLocks/>
          </p:cNvGrpSpPr>
          <p:nvPr/>
        </p:nvGrpSpPr>
        <p:grpSpPr bwMode="auto">
          <a:xfrm>
            <a:off x="2055044" y="1684685"/>
            <a:ext cx="427038" cy="427037"/>
            <a:chOff x="0" y="0"/>
            <a:chExt cx="269" cy="269"/>
          </a:xfrm>
        </p:grpSpPr>
        <p:pic>
          <p:nvPicPr>
            <p:cNvPr id="67" name="椭圆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0"/>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sz="1800" b="1" dirty="0">
                  <a:solidFill>
                    <a:srgbClr val="4F81BD"/>
                  </a:solidFill>
                  <a:latin typeface="Segoe UI" panose="020B0502040204020203" pitchFamily="34" charset="0"/>
                </a:rPr>
                <a:t>01</a:t>
              </a:r>
              <a:endParaRPr lang="en-US" altLang="zh-CN" sz="1800" b="1" dirty="0">
                <a:solidFill>
                  <a:srgbClr val="4F81BD"/>
                </a:solidFill>
                <a:latin typeface="Segoe UI" panose="020B0502040204020203" pitchFamily="34" charset="0"/>
                <a:cs typeface="Segoe UI" panose="020B0502040204020203" pitchFamily="34" charset="0"/>
              </a:endParaRPr>
            </a:p>
          </p:txBody>
        </p:sp>
      </p:grpSp>
      <p:sp>
        <p:nvSpPr>
          <p:cNvPr id="49" name="圆角矩形 4"/>
          <p:cNvSpPr>
            <a:spLocks/>
          </p:cNvSpPr>
          <p:nvPr/>
        </p:nvSpPr>
        <p:spPr bwMode="auto">
          <a:xfrm>
            <a:off x="1556569" y="2796604"/>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0" name="椭圆 85"/>
          <p:cNvGrpSpPr>
            <a:grpSpLocks/>
          </p:cNvGrpSpPr>
          <p:nvPr/>
        </p:nvGrpSpPr>
        <p:grpSpPr bwMode="auto">
          <a:xfrm>
            <a:off x="2055044" y="2866454"/>
            <a:ext cx="427038" cy="427038"/>
            <a:chOff x="0" y="0"/>
            <a:chExt cx="269" cy="269"/>
          </a:xfrm>
        </p:grpSpPr>
        <p:pic>
          <p:nvPicPr>
            <p:cNvPr id="65" name="椭圆 8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14"/>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02</a:t>
              </a:r>
            </a:p>
          </p:txBody>
        </p:sp>
      </p:grpSp>
      <p:sp>
        <p:nvSpPr>
          <p:cNvPr id="51" name="圆角矩形 4"/>
          <p:cNvSpPr>
            <a:spLocks/>
          </p:cNvSpPr>
          <p:nvPr/>
        </p:nvSpPr>
        <p:spPr bwMode="auto">
          <a:xfrm>
            <a:off x="1556569" y="4009107"/>
            <a:ext cx="1009650" cy="560387"/>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2" name="椭圆 89"/>
          <p:cNvGrpSpPr>
            <a:grpSpLocks/>
          </p:cNvGrpSpPr>
          <p:nvPr/>
        </p:nvGrpSpPr>
        <p:grpSpPr bwMode="auto">
          <a:xfrm>
            <a:off x="2055044" y="4082132"/>
            <a:ext cx="427038" cy="427037"/>
            <a:chOff x="0" y="0"/>
            <a:chExt cx="269" cy="269"/>
          </a:xfrm>
        </p:grpSpPr>
        <p:pic>
          <p:nvPicPr>
            <p:cNvPr id="63" name="椭圆 8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 Box 18"/>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03</a:t>
              </a:r>
            </a:p>
          </p:txBody>
        </p:sp>
      </p:grpSp>
      <p:sp>
        <p:nvSpPr>
          <p:cNvPr id="53" name="圆角矩形 4"/>
          <p:cNvSpPr>
            <a:spLocks/>
          </p:cNvSpPr>
          <p:nvPr/>
        </p:nvSpPr>
        <p:spPr bwMode="auto">
          <a:xfrm>
            <a:off x="1556569" y="5229200"/>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4" name="椭圆 93"/>
          <p:cNvGrpSpPr>
            <a:grpSpLocks/>
          </p:cNvGrpSpPr>
          <p:nvPr/>
        </p:nvGrpSpPr>
        <p:grpSpPr bwMode="auto">
          <a:xfrm>
            <a:off x="2055044" y="5299050"/>
            <a:ext cx="427038" cy="427038"/>
            <a:chOff x="0" y="0"/>
            <a:chExt cx="269" cy="269"/>
          </a:xfrm>
        </p:grpSpPr>
        <p:pic>
          <p:nvPicPr>
            <p:cNvPr id="61" name="椭圆 9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Box 22"/>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04</a:t>
              </a:r>
            </a:p>
          </p:txBody>
        </p:sp>
      </p:grpSp>
      <p:sp>
        <p:nvSpPr>
          <p:cNvPr id="55" name="TextBox 33"/>
          <p:cNvSpPr txBox="1">
            <a:spLocks noChangeArrowheads="1"/>
          </p:cNvSpPr>
          <p:nvPr/>
        </p:nvSpPr>
        <p:spPr bwMode="auto">
          <a:xfrm>
            <a:off x="2667819" y="1641922"/>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zh-CN" dirty="0">
                <a:solidFill>
                  <a:srgbClr val="494949"/>
                </a:solidFill>
                <a:latin typeface="微软雅黑" panose="020B0503020204020204" pitchFamily="34" charset="-122"/>
                <a:ea typeface="微软雅黑" panose="020B0503020204020204" pitchFamily="34" charset="-122"/>
              </a:rPr>
              <a:t>选题背景</a:t>
            </a:r>
          </a:p>
        </p:txBody>
      </p:sp>
      <p:sp>
        <p:nvSpPr>
          <p:cNvPr id="56" name="TextBox 33"/>
          <p:cNvSpPr txBox="1">
            <a:spLocks noChangeArrowheads="1"/>
          </p:cNvSpPr>
          <p:nvPr/>
        </p:nvSpPr>
        <p:spPr bwMode="auto">
          <a:xfrm>
            <a:off x="2667819" y="2833216"/>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zh-CN" dirty="0">
                <a:solidFill>
                  <a:srgbClr val="494949"/>
                </a:solidFill>
                <a:latin typeface="微软雅黑" panose="020B0503020204020204" pitchFamily="34" charset="-122"/>
                <a:ea typeface="微软雅黑" panose="020B0503020204020204" pitchFamily="34" charset="-122"/>
                <a:sym typeface="Arial" panose="020B0604020202020204" pitchFamily="34" charset="0"/>
              </a:rPr>
              <a:t>研究</a:t>
            </a:r>
            <a:r>
              <a:rPr lang="zh-CN" altLang="zh-CN" dirty="0">
                <a:solidFill>
                  <a:srgbClr val="494949"/>
                </a:solidFill>
                <a:latin typeface="微软雅黑" panose="020B0503020204020204" pitchFamily="34" charset="-122"/>
                <a:ea typeface="微软雅黑" panose="020B0503020204020204" pitchFamily="34" charset="-122"/>
              </a:rPr>
              <a:t>方案</a:t>
            </a:r>
          </a:p>
        </p:txBody>
      </p:sp>
      <p:sp>
        <p:nvSpPr>
          <p:cNvPr id="57" name="TextBox 33"/>
          <p:cNvSpPr txBox="1">
            <a:spLocks noChangeArrowheads="1"/>
          </p:cNvSpPr>
          <p:nvPr/>
        </p:nvSpPr>
        <p:spPr bwMode="auto">
          <a:xfrm>
            <a:off x="2667819" y="4045719"/>
            <a:ext cx="2048197"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工作总结</a:t>
            </a:r>
            <a:endParaRPr lang="zh-CN" altLang="zh-CN" dirty="0">
              <a:solidFill>
                <a:srgbClr val="494949"/>
              </a:solidFill>
              <a:latin typeface="微软雅黑" panose="020B0503020204020204" pitchFamily="34" charset="-122"/>
              <a:ea typeface="微软雅黑" panose="020B0503020204020204" pitchFamily="34" charset="-122"/>
            </a:endParaRPr>
          </a:p>
        </p:txBody>
      </p:sp>
      <p:sp>
        <p:nvSpPr>
          <p:cNvPr id="58" name="TextBox 33"/>
          <p:cNvSpPr txBox="1">
            <a:spLocks noChangeArrowheads="1"/>
          </p:cNvSpPr>
          <p:nvPr/>
        </p:nvSpPr>
        <p:spPr bwMode="auto">
          <a:xfrm>
            <a:off x="2667819" y="5265812"/>
            <a:ext cx="212020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答评审老师问题</a:t>
            </a:r>
            <a:endParaRPr lang="en-US" altLang="zh-CN" dirty="0">
              <a:solidFill>
                <a:srgbClr val="494949"/>
              </a:solidFill>
              <a:latin typeface="微软雅黑" panose="020B0503020204020204" pitchFamily="34" charset="-122"/>
              <a:ea typeface="微软雅黑" panose="020B0503020204020204" pitchFamily="34" charset="-122"/>
            </a:endParaRPr>
          </a:p>
        </p:txBody>
      </p:sp>
      <p:sp>
        <p:nvSpPr>
          <p:cNvPr id="69" name="矩形 68"/>
          <p:cNvSpPr>
            <a:spLocks noChangeArrowheads="1"/>
          </p:cNvSpPr>
          <p:nvPr/>
        </p:nvSpPr>
        <p:spPr bwMode="auto">
          <a:xfrm>
            <a:off x="1396839" y="1268760"/>
            <a:ext cx="169863" cy="5208587"/>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ct val="0"/>
              </a:spcBef>
              <a:buClrTx/>
              <a:buSzTx/>
              <a:buFont typeface="Arial" panose="020B0604020202020204" pitchFamily="34" charset="0"/>
              <a:buNone/>
            </a:pPr>
            <a:endParaRPr lang="en-US" altLang="zh-CN" sz="1400">
              <a:solidFill>
                <a:schemeClr val="bg1"/>
              </a:solidFill>
            </a:endParaRPr>
          </a:p>
        </p:txBody>
      </p:sp>
      <p:sp>
        <p:nvSpPr>
          <p:cNvPr id="70" name="圆角矩形 11"/>
          <p:cNvSpPr>
            <a:spLocks/>
          </p:cNvSpPr>
          <p:nvPr/>
        </p:nvSpPr>
        <p:spPr bwMode="auto">
          <a:xfrm flipH="1">
            <a:off x="7626351" y="1042989"/>
            <a:ext cx="465137" cy="11430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1" name="矩形 70"/>
          <p:cNvSpPr>
            <a:spLocks noChangeArrowheads="1"/>
          </p:cNvSpPr>
          <p:nvPr/>
        </p:nvSpPr>
        <p:spPr bwMode="auto">
          <a:xfrm>
            <a:off x="7885113" y="6351"/>
            <a:ext cx="168275" cy="142875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ct val="0"/>
              </a:spcBef>
              <a:buClrTx/>
              <a:buSzTx/>
              <a:buFont typeface="Arial" panose="020B0604020202020204" pitchFamily="34" charset="0"/>
              <a:buNone/>
            </a:pPr>
            <a:endParaRPr lang="en-US" altLang="zh-CN" sz="1400">
              <a:solidFill>
                <a:schemeClr val="bg1"/>
              </a:solidFill>
            </a:endParaRPr>
          </a:p>
        </p:txBody>
      </p:sp>
      <p:sp>
        <p:nvSpPr>
          <p:cNvPr id="72" name="任意多边形 71"/>
          <p:cNvSpPr>
            <a:spLocks noChangeArrowheads="1"/>
          </p:cNvSpPr>
          <p:nvPr/>
        </p:nvSpPr>
        <p:spPr bwMode="auto">
          <a:xfrm flipH="1">
            <a:off x="4121151" y="352426"/>
            <a:ext cx="3970337" cy="747713"/>
          </a:xfrm>
          <a:custGeom>
            <a:avLst/>
            <a:gdLst>
              <a:gd name="T0" fmla="*/ 3616636 w 3970185"/>
              <a:gd name="T1" fmla="*/ 0 h 708025"/>
              <a:gd name="T2" fmla="*/ 2839419 w 3970185"/>
              <a:gd name="T3" fmla="*/ 0 h 708025"/>
              <a:gd name="T4" fmla="*/ 2695834 w 3970185"/>
              <a:gd name="T5" fmla="*/ 0 h 708025"/>
              <a:gd name="T6" fmla="*/ 0 w 3970185"/>
              <a:gd name="T7" fmla="*/ 0 h 708025"/>
              <a:gd name="T8" fmla="*/ 0 w 3970185"/>
              <a:gd name="T9" fmla="*/ 880631 h 708025"/>
              <a:gd name="T10" fmla="*/ 2695834 w 3970185"/>
              <a:gd name="T11" fmla="*/ 880631 h 708025"/>
              <a:gd name="T12" fmla="*/ 2839419 w 3970185"/>
              <a:gd name="T13" fmla="*/ 880631 h 708025"/>
              <a:gd name="T14" fmla="*/ 3616636 w 3970185"/>
              <a:gd name="T15" fmla="*/ 880631 h 708025"/>
              <a:gd name="T16" fmla="*/ 3970793 w 3970185"/>
              <a:gd name="T17" fmla="*/ 440316 h 708025"/>
              <a:gd name="T18" fmla="*/ 3616636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0185"/>
              <a:gd name="T31" fmla="*/ 0 h 708025"/>
              <a:gd name="T32" fmla="*/ 3970185 w 3970185"/>
              <a:gd name="T33" fmla="*/ 708025 h 708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en-US" altLang="zh-CN" sz="3200" dirty="0">
                <a:solidFill>
                  <a:srgbClr val="FFFFFF"/>
                </a:solidFill>
                <a:latin typeface="微软雅黑" panose="020B0503020204020204" pitchFamily="34" charset="-122"/>
                <a:ea typeface="微软雅黑" panose="020B0503020204020204" pitchFamily="34" charset="-122"/>
              </a:rPr>
              <a:t>目 录 </a:t>
            </a:r>
            <a:r>
              <a:rPr lang="en-US" altLang="zh-CN" sz="3200" dirty="0">
                <a:solidFill>
                  <a:schemeClr val="bg1"/>
                </a:solidFill>
                <a:ea typeface="宋体" panose="02010600030101010101" pitchFamily="2" charset="-122"/>
              </a:rPr>
              <a:t>/ </a:t>
            </a:r>
            <a:r>
              <a:rPr lang="en-US" altLang="zh-CN" sz="3200" dirty="0">
                <a:solidFill>
                  <a:schemeClr val="bg1"/>
                </a:solidFill>
                <a:latin typeface="Baskerville Old Face" panose="02020602080505020303" pitchFamily="18" charset="0"/>
                <a:ea typeface="宋体" panose="02010600030101010101" pitchFamily="2" charset="-122"/>
              </a:rPr>
              <a:t>contents</a:t>
            </a:r>
          </a:p>
        </p:txBody>
      </p:sp>
    </p:spTree>
    <p:extLst>
      <p:ext uri="{BB962C8B-B14F-4D97-AF65-F5344CB8AC3E}">
        <p14:creationId xmlns:p14="http://schemas.microsoft.com/office/powerpoint/2010/main" val="898118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构架设计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可视化界面框架</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650059" y="2189856"/>
            <a:ext cx="7791487" cy="4158298"/>
          </a:xfrm>
          <a:prstGeom prst="rect">
            <a:avLst/>
          </a:prstGeom>
        </p:spPr>
      </p:pic>
    </p:spTree>
    <p:extLst>
      <p:ext uri="{BB962C8B-B14F-4D97-AF65-F5344CB8AC3E}">
        <p14:creationId xmlns:p14="http://schemas.microsoft.com/office/powerpoint/2010/main" val="405488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具体实现</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21</a:t>
            </a:fld>
            <a:endParaRPr lang="en-US" dirty="0"/>
          </a:p>
        </p:txBody>
      </p:sp>
      <p:sp>
        <p:nvSpPr>
          <p:cNvPr id="6" name="文本框 5"/>
          <p:cNvSpPr txBox="1"/>
          <p:nvPr/>
        </p:nvSpPr>
        <p:spPr>
          <a:xfrm>
            <a:off x="107504" y="2492896"/>
            <a:ext cx="1152128" cy="646331"/>
          </a:xfrm>
          <a:prstGeom prst="rect">
            <a:avLst/>
          </a:prstGeom>
          <a:noFill/>
          <a:ln>
            <a:solidFill>
              <a:srgbClr val="FF0000"/>
            </a:solidFill>
          </a:ln>
        </p:spPr>
        <p:txBody>
          <a:bodyPr wrap="square" rtlCol="0">
            <a:spAutoFit/>
          </a:bodyPr>
          <a:lstStyle/>
          <a:p>
            <a:pPr algn="ctr"/>
            <a:r>
              <a:rPr lang="zh-CN" altLang="en-US" dirty="0" smtClean="0"/>
              <a:t>数据载入区域</a:t>
            </a:r>
            <a:endParaRPr lang="zh-CN" altLang="en-US" dirty="0"/>
          </a:p>
        </p:txBody>
      </p:sp>
      <p:sp>
        <p:nvSpPr>
          <p:cNvPr id="9" name="文本框 8"/>
          <p:cNvSpPr txBox="1"/>
          <p:nvPr/>
        </p:nvSpPr>
        <p:spPr>
          <a:xfrm>
            <a:off x="107504" y="3625695"/>
            <a:ext cx="1152128" cy="646331"/>
          </a:xfrm>
          <a:prstGeom prst="rect">
            <a:avLst/>
          </a:prstGeom>
          <a:noFill/>
          <a:ln>
            <a:solidFill>
              <a:srgbClr val="FF0000"/>
            </a:solidFill>
          </a:ln>
        </p:spPr>
        <p:txBody>
          <a:bodyPr wrap="square" rtlCol="0">
            <a:spAutoFit/>
          </a:bodyPr>
          <a:lstStyle/>
          <a:p>
            <a:pPr algn="ctr"/>
            <a:r>
              <a:rPr lang="zh-CN" altLang="en-US" dirty="0" smtClean="0"/>
              <a:t>数据训练区域</a:t>
            </a:r>
            <a:endParaRPr lang="zh-CN" altLang="en-US" dirty="0"/>
          </a:p>
        </p:txBody>
      </p:sp>
      <p:sp>
        <p:nvSpPr>
          <p:cNvPr id="12" name="文本框 11"/>
          <p:cNvSpPr txBox="1"/>
          <p:nvPr/>
        </p:nvSpPr>
        <p:spPr>
          <a:xfrm>
            <a:off x="107504" y="4758494"/>
            <a:ext cx="1152128" cy="646331"/>
          </a:xfrm>
          <a:prstGeom prst="rect">
            <a:avLst/>
          </a:prstGeom>
          <a:noFill/>
          <a:ln>
            <a:solidFill>
              <a:srgbClr val="FF0000"/>
            </a:solidFill>
          </a:ln>
        </p:spPr>
        <p:txBody>
          <a:bodyPr wrap="square" rtlCol="0">
            <a:spAutoFit/>
          </a:bodyPr>
          <a:lstStyle/>
          <a:p>
            <a:pPr algn="ctr"/>
            <a:r>
              <a:rPr lang="zh-CN" altLang="en-US" dirty="0" smtClean="0"/>
              <a:t>结果评估区域</a:t>
            </a:r>
            <a:endParaRPr lang="zh-CN" altLang="en-US" dirty="0"/>
          </a:p>
        </p:txBody>
      </p:sp>
      <p:sp>
        <p:nvSpPr>
          <p:cNvPr id="15" name="文本框 14"/>
          <p:cNvSpPr txBox="1"/>
          <p:nvPr/>
        </p:nvSpPr>
        <p:spPr>
          <a:xfrm>
            <a:off x="71675" y="5802974"/>
            <a:ext cx="1152128" cy="646331"/>
          </a:xfrm>
          <a:prstGeom prst="rect">
            <a:avLst/>
          </a:prstGeom>
          <a:noFill/>
          <a:ln>
            <a:solidFill>
              <a:srgbClr val="FF0000"/>
            </a:solidFill>
          </a:ln>
        </p:spPr>
        <p:txBody>
          <a:bodyPr wrap="square" rtlCol="0">
            <a:spAutoFit/>
          </a:bodyPr>
          <a:lstStyle/>
          <a:p>
            <a:pPr algn="ctr"/>
            <a:r>
              <a:rPr lang="zh-CN" altLang="en-US" dirty="0" smtClean="0"/>
              <a:t>结果评估区域</a:t>
            </a:r>
            <a:endParaRPr lang="zh-CN" altLang="en-US" dirty="0"/>
          </a:p>
        </p:txBody>
      </p:sp>
      <p:pic>
        <p:nvPicPr>
          <p:cNvPr id="19" name="图片 18"/>
          <p:cNvPicPr>
            <a:picLocks noChangeAspect="1"/>
          </p:cNvPicPr>
          <p:nvPr/>
        </p:nvPicPr>
        <p:blipFill>
          <a:blip r:embed="rId3"/>
          <a:stretch>
            <a:fillRect/>
          </a:stretch>
        </p:blipFill>
        <p:spPr>
          <a:xfrm>
            <a:off x="1569796" y="1735154"/>
            <a:ext cx="7128792" cy="4679483"/>
          </a:xfrm>
          <a:prstGeom prst="rect">
            <a:avLst/>
          </a:prstGeom>
        </p:spPr>
      </p:pic>
      <p:cxnSp>
        <p:nvCxnSpPr>
          <p:cNvPr id="8" name="直接箭头连接符 7"/>
          <p:cNvCxnSpPr/>
          <p:nvPr/>
        </p:nvCxnSpPr>
        <p:spPr>
          <a:xfrm>
            <a:off x="1271879" y="2779187"/>
            <a:ext cx="648072" cy="36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271879" y="3593880"/>
            <a:ext cx="2016224"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245705" y="3302529"/>
            <a:ext cx="6422639" cy="1779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236050" y="5802974"/>
            <a:ext cx="683901" cy="343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5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识别结果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台设备流量数据的识别结果如下：</a:t>
            </a:r>
            <a:endParaRPr lang="en-US" altLang="zh-CN"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22</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164765686"/>
              </p:ext>
            </p:extLst>
          </p:nvPr>
        </p:nvGraphicFramePr>
        <p:xfrm>
          <a:off x="755576" y="2204864"/>
          <a:ext cx="6984777" cy="3240356"/>
        </p:xfrm>
        <a:graphic>
          <a:graphicData uri="http://schemas.openxmlformats.org/drawingml/2006/table">
            <a:tbl>
              <a:tblPr firstRow="1" firstCol="1" bandRow="1">
                <a:tableStyleId>{5C22544A-7EE6-4342-B048-85BDC9FD1C3A}</a:tableStyleId>
              </a:tblPr>
              <a:tblGrid>
                <a:gridCol w="1074177"/>
                <a:gridCol w="1609687"/>
                <a:gridCol w="1609687"/>
                <a:gridCol w="1491852"/>
                <a:gridCol w="1199374"/>
              </a:tblGrid>
              <a:tr h="322500">
                <a:tc gridSpan="2">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帧间隔时间</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帧大小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传输速率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dirty="0">
                          <a:solidFill>
                            <a:schemeClr val="dk1"/>
                          </a:solidFill>
                          <a:effectLst/>
                          <a:latin typeface="Times New Roman" panose="02020603050405020304" pitchFamily="18" charset="0"/>
                          <a:ea typeface="+mn-ea"/>
                          <a:cs typeface="Times New Roman" panose="02020603050405020304" pitchFamily="18" charset="0"/>
                        </a:rPr>
                        <a:t>随机森林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0.9489</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0.99502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0.97431</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0.7457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0.97735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0.87304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支持向量机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0.9607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0.95352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0.96264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0.8053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0.69467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0.80252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K</a:t>
                      </a:r>
                      <a:r>
                        <a:rPr lang="zh-CN" sz="1400" kern="1200">
                          <a:solidFill>
                            <a:schemeClr val="dk1"/>
                          </a:solidFill>
                          <a:effectLst/>
                          <a:latin typeface="Times New Roman" panose="02020603050405020304" pitchFamily="18" charset="0"/>
                          <a:ea typeface="+mn-ea"/>
                          <a:cs typeface="Times New Roman" panose="02020603050405020304" pitchFamily="18" charset="0"/>
                        </a:rPr>
                        <a:t>最近邻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0.9361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0.98838</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0.95875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2500">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0.6901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0.89428</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0.77867</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朴素贝叶斯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0.9324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0.94605</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0.93463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0.651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0.67284</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0.66063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人工神经网络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0.9589</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0.98672</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0.95953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0.7945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0.9336</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0.79766</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23065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基于独立特征的设备识别结果</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23</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支持向量机分类性能最好；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smtClean="0">
                <a:solidFill>
                  <a:srgbClr val="FF0000"/>
                </a:solidFill>
                <a:latin typeface="Times New Roman" panose="02020603050405020304" pitchFamily="18" charset="0"/>
                <a:cs typeface="Times New Roman" panose="02020603050405020304" pitchFamily="18" charset="0"/>
              </a:rPr>
              <a:t>K</a:t>
            </a:r>
            <a:r>
              <a:rPr lang="zh-CN" altLang="en-US" sz="2400" dirty="0" smtClean="0">
                <a:solidFill>
                  <a:srgbClr val="FF0000"/>
                </a:solidFill>
              </a:rPr>
              <a:t>最近邻和朴素贝叶斯性能较弱；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2902153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基于独立特征的设备识别结果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24</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smtClean="0">
                <a:solidFill>
                  <a:srgbClr val="FF0000"/>
                </a:solidFill>
                <a:latin typeface="Tiger Expert" panose="02070300020205020404" pitchFamily="18" charset="0"/>
              </a:rPr>
              <a:t>SVM</a:t>
            </a:r>
            <a:r>
              <a:rPr lang="zh-CN" altLang="en-US" sz="2400" dirty="0" smtClean="0">
                <a:solidFill>
                  <a:srgbClr val="FF0000"/>
                </a:solidFill>
              </a:rPr>
              <a:t>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264225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基于独立特征的设备识别结果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25</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K</a:t>
            </a:r>
            <a:r>
              <a:rPr lang="zh-CN" altLang="en-US" sz="2400" dirty="0">
                <a:solidFill>
                  <a:srgbClr val="FF0000"/>
                </a:solidFill>
              </a:rPr>
              <a:t>最近邻</a:t>
            </a:r>
            <a:r>
              <a:rPr lang="zh-CN" altLang="en-US" sz="2400" dirty="0" smtClean="0">
                <a:solidFill>
                  <a:srgbClr val="FF0000"/>
                </a:solidFill>
              </a:rPr>
              <a:t>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1484587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基于特征融合的设备识别结果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26</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随机森林和</a:t>
            </a:r>
            <a:r>
              <a:rPr lang="en-US" altLang="zh-CN" sz="2400" dirty="0" smtClean="0">
                <a:solidFill>
                  <a:srgbClr val="FF0000"/>
                </a:solidFill>
                <a:latin typeface="Times New Roman" panose="02020603050405020304" pitchFamily="18" charset="0"/>
                <a:cs typeface="Times New Roman" panose="02020603050405020304" pitchFamily="18" charset="0"/>
              </a:rPr>
              <a:t>SVM</a:t>
            </a:r>
            <a:r>
              <a:rPr lang="zh-CN" altLang="en-US" sz="2400" dirty="0" smtClean="0">
                <a:solidFill>
                  <a:srgbClr val="FF0000"/>
                </a:solidFill>
              </a:rPr>
              <a:t>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zh-CN" altLang="en-US" sz="2400" dirty="0" smtClean="0">
                <a:solidFill>
                  <a:srgbClr val="FF0000"/>
                </a:solidFill>
                <a:latin typeface="Times New Roman" panose="02020603050405020304" pitchFamily="18" charset="0"/>
                <a:cs typeface="Times New Roman" panose="02020603050405020304" pitchFamily="18" charset="0"/>
              </a:rPr>
              <a:t>五种分类器性能都有提高</a:t>
            </a:r>
            <a:endParaRPr lang="zh-CN" altLang="en-US" sz="2400" dirty="0">
              <a:solidFill>
                <a:srgbClr val="FF0000"/>
              </a:solidFill>
            </a:endParaRPr>
          </a:p>
        </p:txBody>
      </p:sp>
      <p:pic>
        <p:nvPicPr>
          <p:cNvPr id="8" name="图片 7"/>
          <p:cNvPicPr>
            <a:picLocks noChangeAspect="1"/>
          </p:cNvPicPr>
          <p:nvPr/>
        </p:nvPicPr>
        <p:blipFill>
          <a:blip r:embed="rId2"/>
          <a:stretch>
            <a:fillRect/>
          </a:stretch>
        </p:blipFill>
        <p:spPr>
          <a:xfrm>
            <a:off x="214732" y="2617726"/>
            <a:ext cx="6001568" cy="3029607"/>
          </a:xfrm>
          <a:prstGeom prst="rect">
            <a:avLst/>
          </a:prstGeom>
        </p:spPr>
      </p:pic>
    </p:spTree>
    <p:extLst>
      <p:ext uri="{BB962C8B-B14F-4D97-AF65-F5344CB8AC3E}">
        <p14:creationId xmlns:p14="http://schemas.microsoft.com/office/powerpoint/2010/main" val="1933779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solidFill>
                  <a:srgbClr val="4F81BD"/>
                </a:solidFill>
                <a:latin typeface="黑体" panose="02010609060101010101" pitchFamily="49" charset="-122"/>
                <a:ea typeface="黑体" panose="02010609060101010101" pitchFamily="49" charset="-122"/>
              </a:rPr>
              <a:t>设备数目变化</a:t>
            </a:r>
            <a:r>
              <a:rPr lang="zh-CN" altLang="en-US" sz="2400" dirty="0" smtClean="0"/>
              <a:t>对识别性能的影响</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27</a:t>
            </a:fld>
            <a:endParaRPr lang="en-US" dirty="0"/>
          </a:p>
        </p:txBody>
      </p:sp>
    </p:spTree>
    <p:extLst>
      <p:ext uri="{BB962C8B-B14F-4D97-AF65-F5344CB8AC3E}">
        <p14:creationId xmlns:p14="http://schemas.microsoft.com/office/powerpoint/2010/main" val="3102105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28</a:t>
            </a:fld>
            <a:endParaRPr lang="en-US" dirty="0"/>
          </a:p>
        </p:txBody>
      </p:sp>
    </p:spTree>
    <p:extLst>
      <p:ext uri="{BB962C8B-B14F-4D97-AF65-F5344CB8AC3E}">
        <p14:creationId xmlns:p14="http://schemas.microsoft.com/office/powerpoint/2010/main" val="341508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29</a:t>
            </a:fld>
            <a:endParaRPr lang="en-US" dirty="0"/>
          </a:p>
        </p:txBody>
      </p:sp>
    </p:spTree>
    <p:extLst>
      <p:ext uri="{BB962C8B-B14F-4D97-AF65-F5344CB8AC3E}">
        <p14:creationId xmlns:p14="http://schemas.microsoft.com/office/powerpoint/2010/main" val="4011687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a:solidFill>
                  <a:srgbClr val="4F81BD"/>
                </a:solidFill>
                <a:cs typeface="Arial" panose="020B0604020202020204" pitchFamily="34" charset="0"/>
              </a:rPr>
              <a:t>01</a:t>
            </a: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zh-CN" sz="3200" b="1" dirty="0">
                <a:solidFill>
                  <a:srgbClr val="4F81BD"/>
                </a:solidFill>
                <a:latin typeface="微软雅黑" panose="020B0503020204020204" pitchFamily="34" charset="-122"/>
                <a:ea typeface="微软雅黑" panose="020B0503020204020204" pitchFamily="34" charset="-122"/>
              </a:rPr>
              <a:t>选题背景</a:t>
            </a:r>
          </a:p>
        </p:txBody>
      </p:sp>
      <p:sp>
        <p:nvSpPr>
          <p:cNvPr id="38" name="文本框 17"/>
          <p:cNvSpPr txBox="1">
            <a:spLocks noChangeArrowheads="1"/>
          </p:cNvSpPr>
          <p:nvPr/>
        </p:nvSpPr>
        <p:spPr bwMode="auto">
          <a:xfrm>
            <a:off x="2583935" y="2752402"/>
            <a:ext cx="2574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zh-CN" sz="3200" b="1" i="1" dirty="0">
                <a:solidFill>
                  <a:srgbClr val="4F81BD"/>
                </a:solidFill>
                <a:latin typeface="Arial" panose="020B0604020202020204" pitchFamily="34" charset="0"/>
                <a:ea typeface="Meiryo UI" pitchFamily="2" charset="-128"/>
              </a:rPr>
              <a:t>Background</a:t>
            </a: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9905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solidFill>
                  <a:srgbClr val="4F81BD"/>
                </a:solidFill>
                <a:latin typeface="黑体" panose="02010609060101010101" pitchFamily="49" charset="-122"/>
                <a:ea typeface="黑体" panose="02010609060101010101" pitchFamily="49" charset="-122"/>
              </a:rPr>
              <a:t>特征阈值选择</a:t>
            </a:r>
            <a:r>
              <a:rPr lang="zh-CN" altLang="en-US" sz="2400" dirty="0" smtClean="0">
                <a:latin typeface="黑体" panose="02010609060101010101" pitchFamily="49" charset="-122"/>
                <a:ea typeface="黑体" panose="02010609060101010101" pitchFamily="49" charset="-122"/>
              </a:rPr>
              <a:t>对识别性能的影响</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30</a:t>
            </a:fld>
            <a:endParaRPr lang="en-US" dirty="0"/>
          </a:p>
        </p:txBody>
      </p:sp>
    </p:spTree>
    <p:extLst>
      <p:ext uri="{BB962C8B-B14F-4D97-AF65-F5344CB8AC3E}">
        <p14:creationId xmlns:p14="http://schemas.microsoft.com/office/powerpoint/2010/main" val="1880275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8" name="矩形 4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a:grpSpLocks noChangeAspect="1"/>
          </p:cNvGrpSpPr>
          <p:nvPr/>
        </p:nvGrpSpPr>
        <p:grpSpPr>
          <a:xfrm>
            <a:off x="2541226" y="1892754"/>
            <a:ext cx="1944000" cy="1944000"/>
            <a:chOff x="2492224" y="1959430"/>
            <a:chExt cx="2148114" cy="2148114"/>
          </a:xfrm>
        </p:grpSpPr>
        <p:sp>
          <p:nvSpPr>
            <p:cNvPr id="50" name="椭圆 4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40" name="矩形 39"/>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4658776" y="1892754"/>
            <a:ext cx="1944000" cy="1944000"/>
            <a:chOff x="4528154" y="1959430"/>
            <a:chExt cx="2148114" cy="2148114"/>
          </a:xfrm>
        </p:grpSpPr>
        <p:sp>
          <p:nvSpPr>
            <p:cNvPr id="42" name="椭圆 41"/>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Group 4"/>
            <p:cNvGrpSpPr>
              <a:grpSpLocks noChangeAspect="1"/>
            </p:cNvGrpSpPr>
            <p:nvPr/>
          </p:nvGrpSpPr>
          <p:grpSpPr bwMode="auto">
            <a:xfrm>
              <a:off x="5033378" y="2342981"/>
              <a:ext cx="1137666" cy="1381012"/>
              <a:chOff x="2694" y="1931"/>
              <a:chExt cx="374" cy="454"/>
            </a:xfrm>
            <a:solidFill>
              <a:schemeClr val="bg1"/>
            </a:solidFill>
          </p:grpSpPr>
          <p:sp>
            <p:nvSpPr>
              <p:cNvPr id="44"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7" name="矩形 66"/>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p>
        </p:txBody>
      </p:sp>
      <p:grpSp>
        <p:nvGrpSpPr>
          <p:cNvPr id="68" name="组合 67"/>
          <p:cNvGrpSpPr>
            <a:grpSpLocks noChangeAspect="1"/>
          </p:cNvGrpSpPr>
          <p:nvPr/>
        </p:nvGrpSpPr>
        <p:grpSpPr>
          <a:xfrm>
            <a:off x="6776325" y="1892754"/>
            <a:ext cx="1944000" cy="1944000"/>
            <a:chOff x="6564085" y="1959430"/>
            <a:chExt cx="2148114" cy="2148114"/>
          </a:xfrm>
        </p:grpSpPr>
        <p:sp>
          <p:nvSpPr>
            <p:cNvPr id="69" name="椭圆 68"/>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69"/>
            <p:cNvGrpSpPr/>
            <p:nvPr/>
          </p:nvGrpSpPr>
          <p:grpSpPr>
            <a:xfrm>
              <a:off x="7033174" y="2413982"/>
              <a:ext cx="1209936" cy="1239010"/>
              <a:chOff x="3598200" y="1732459"/>
              <a:chExt cx="1947600" cy="1994400"/>
            </a:xfrm>
          </p:grpSpPr>
          <p:sp>
            <p:nvSpPr>
              <p:cNvPr id="7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4709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55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ppt_x</p:attrName>
                                        </p:attrNameLst>
                                      </p:cBhvr>
                                      <p:tavLst>
                                        <p:tav tm="0">
                                          <p:val>
                                            <p:fltVal val="0.5"/>
                                          </p:val>
                                        </p:tav>
                                        <p:tav tm="100000">
                                          <p:val>
                                            <p:strVal val="#ppt_x"/>
                                          </p:val>
                                        </p:tav>
                                      </p:tavLst>
                                    </p:anim>
                                    <p:anim calcmode="lin" valueType="num">
                                      <p:cBhvr>
                                        <p:cTn id="10" dur="500" fill="hold"/>
                                        <p:tgtEl>
                                          <p:spTgt spid="68"/>
                                        </p:tgtEl>
                                        <p:attrNameLst>
                                          <p:attrName>ppt_y</p:attrName>
                                        </p:attrNameLst>
                                      </p:cBhvr>
                                      <p:tavLst>
                                        <p:tav tm="0">
                                          <p:val>
                                            <p:fltVal val="0.5"/>
                                          </p:val>
                                        </p:tav>
                                        <p:tav tm="100000">
                                          <p:val>
                                            <p:strVal val="#ppt_y"/>
                                          </p:val>
                                        </p:tav>
                                      </p:tavLst>
                                    </p:anim>
                                  </p:childTnLst>
                                </p:cTn>
                              </p:par>
                              <p:par>
                                <p:cTn id="11" presetID="42" presetClass="entr" presetSubtype="0" fill="hold" grpId="0" nodeType="withEffect">
                                  <p:stCondLst>
                                    <p:cond delay="55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总结与期望</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工作总结</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创建了无线设备指纹识别数据集，包含</a:t>
            </a:r>
            <a:r>
              <a:rPr lang="en-US" altLang="zh-CN" sz="1600" dirty="0" smtClean="0">
                <a:latin typeface="微软雅黑" panose="020B0503020204020204" pitchFamily="34" charset="-122"/>
                <a:ea typeface="微软雅黑" panose="020B0503020204020204" pitchFamily="34" charset="-122"/>
              </a:rPr>
              <a:t>23</a:t>
            </a:r>
            <a:r>
              <a:rPr lang="zh-CN" altLang="en-US" sz="1600" dirty="0" smtClean="0">
                <a:latin typeface="微软雅黑" panose="020B0503020204020204" pitchFamily="34" charset="-122"/>
                <a:ea typeface="微软雅黑" panose="020B0503020204020204" pitchFamily="34" charset="-122"/>
              </a:rPr>
              <a:t>台设备流量数据；</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提取了三种特征参数；</a:t>
            </a:r>
            <a:endParaRPr lang="en-US" altLang="zh-CN" sz="16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提出两种特征指纹生成方法；</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使用了四种机器学习分类器</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可</a:t>
            </a:r>
            <a:r>
              <a:rPr lang="zh-CN" altLang="en-US" sz="1600" dirty="0">
                <a:latin typeface="微软雅黑" panose="020B0503020204020204" pitchFamily="34" charset="-122"/>
                <a:ea typeface="微软雅黑" panose="020B0503020204020204" pitchFamily="34" charset="-122"/>
              </a:rPr>
              <a:t>达到</a:t>
            </a:r>
            <a:r>
              <a:rPr lang="en-US" altLang="zh-CN" sz="1600" dirty="0">
                <a:latin typeface="微软雅黑" panose="020B0503020204020204" pitchFamily="34" charset="-122"/>
                <a:ea typeface="微软雅黑" panose="020B0503020204020204" pitchFamily="34" charset="-122"/>
              </a:rPr>
              <a:t>95%</a:t>
            </a:r>
            <a:r>
              <a:rPr lang="zh-CN" altLang="en-US" sz="1600" dirty="0">
                <a:latin typeface="微软雅黑" panose="020B0503020204020204" pitchFamily="34" charset="-122"/>
                <a:ea typeface="微软雅黑" panose="020B0503020204020204" pitchFamily="34" charset="-122"/>
              </a:rPr>
              <a:t>的正确率和</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的召回率</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设计与实现无线网络设备识别</a:t>
            </a:r>
            <a:r>
              <a:rPr lang="zh-CN" altLang="en-US" sz="1600" dirty="0">
                <a:latin typeface="微软雅黑" panose="020B0503020204020204" pitchFamily="34" charset="-122"/>
                <a:ea typeface="微软雅黑" panose="020B0503020204020204" pitchFamily="34" charset="-122"/>
              </a:rPr>
              <a:t>原型</a:t>
            </a:r>
            <a:r>
              <a:rPr lang="zh-CN" altLang="en-US" sz="1600" dirty="0" smtClean="0">
                <a:latin typeface="微软雅黑" panose="020B0503020204020204" pitchFamily="34" charset="-122"/>
                <a:ea typeface="微软雅黑" panose="020B0503020204020204" pitchFamily="34" charset="-122"/>
              </a:rPr>
              <a:t>系统；</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未来展望</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32</a:t>
            </a:fld>
            <a:endParaRPr lang="en-US" dirty="0"/>
          </a:p>
        </p:txBody>
      </p:sp>
    </p:spTree>
    <p:extLst>
      <p:ext uri="{BB962C8B-B14F-4D97-AF65-F5344CB8AC3E}">
        <p14:creationId xmlns:p14="http://schemas.microsoft.com/office/powerpoint/2010/main" val="868627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研究成果</a:t>
            </a:r>
            <a:endParaRPr lang="zh-CN" altLang="en-US" dirty="0"/>
          </a:p>
        </p:txBody>
      </p:sp>
      <p:sp>
        <p:nvSpPr>
          <p:cNvPr id="3" name="内容占位符 2"/>
          <p:cNvSpPr>
            <a:spLocks noGrp="1"/>
          </p:cNvSpPr>
          <p:nvPr>
            <p:ph idx="1"/>
          </p:nvPr>
        </p:nvSpPr>
        <p:spPr>
          <a:xfrm>
            <a:off x="468313" y="1628800"/>
            <a:ext cx="8229600" cy="4392488"/>
          </a:xfrm>
        </p:spPr>
        <p:txBody>
          <a:bodyPr/>
          <a:lstStyle/>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期刊论文：</a:t>
            </a:r>
          </a:p>
          <a:p>
            <a:pPr lvl="0">
              <a:buFont typeface="+mj-lt"/>
              <a:buAutoNum type="arabicPeriod"/>
            </a:pPr>
            <a:r>
              <a:rPr lang="en-US" altLang="zh-CN" sz="1600" dirty="0"/>
              <a:t>Shen C, </a:t>
            </a:r>
            <a:r>
              <a:rPr lang="en-US" altLang="zh-CN" sz="1600" dirty="0">
                <a:solidFill>
                  <a:srgbClr val="FF0000"/>
                </a:solidFill>
              </a:rPr>
              <a:t>Yu T</a:t>
            </a:r>
            <a:r>
              <a:rPr lang="en-US" altLang="zh-CN" sz="1600" dirty="0"/>
              <a:t>, Xu H, et al. User practice in password security: an empirical study of real-life passwords in the wild[J]. Computers &amp; Security, 2016, 61:130-141.</a:t>
            </a:r>
            <a:endParaRPr lang="zh-CN" altLang="zh-CN" sz="1600" dirty="0"/>
          </a:p>
          <a:p>
            <a:pPr lvl="0">
              <a:buFont typeface="+mj-lt"/>
              <a:buAutoNum type="arabicPeriod"/>
            </a:pPr>
            <a:r>
              <a:rPr lang="en-US" altLang="zh-CN" sz="1600" dirty="0"/>
              <a:t>Shen C, </a:t>
            </a:r>
            <a:r>
              <a:rPr lang="en-US" altLang="zh-CN" sz="1600" dirty="0" smtClean="0">
                <a:solidFill>
                  <a:srgbClr val="FF0000"/>
                </a:solidFill>
              </a:rPr>
              <a:t>Yu T</a:t>
            </a:r>
            <a:r>
              <a:rPr lang="en-US" altLang="zh-CN" sz="1600" dirty="0" smtClean="0"/>
              <a:t>, Yuan </a:t>
            </a:r>
            <a:r>
              <a:rPr lang="en-US" altLang="zh-CN" sz="1600" dirty="0"/>
              <a:t>S, et al. Performance Analysis of Motion-Sensor Behavior for User </a:t>
            </a:r>
            <a:r>
              <a:rPr lang="en-US" altLang="zh-CN" sz="1600" dirty="0" smtClean="0"/>
              <a:t>Authentication </a:t>
            </a:r>
            <a:r>
              <a:rPr lang="en-US" altLang="zh-CN" sz="1600" dirty="0"/>
              <a:t>on Smartphones[J]. Sensors, 2016, 16(3):345.	</a:t>
            </a:r>
          </a:p>
          <a:p>
            <a:pPr lvl="0">
              <a:buFont typeface="+mj-lt"/>
              <a:buAutoNum type="arabicPeriod"/>
            </a:pPr>
            <a:endParaRPr lang="zh-CN" altLang="zh-CN" sz="2400" dirty="0"/>
          </a:p>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会议论文：</a:t>
            </a:r>
          </a:p>
          <a:p>
            <a:pPr lvl="0">
              <a:buFont typeface="+mj-lt"/>
              <a:buAutoNum type="arabicPeriod"/>
            </a:pPr>
            <a:r>
              <a:rPr lang="en-US" altLang="zh-CN" sz="1600" dirty="0"/>
              <a:t>Shen C, Li Y, </a:t>
            </a:r>
            <a:r>
              <a:rPr lang="en-US" altLang="zh-CN" sz="1600" dirty="0">
                <a:solidFill>
                  <a:srgbClr val="FF0000"/>
                </a:solidFill>
              </a:rPr>
              <a:t>Yu T</a:t>
            </a:r>
            <a:r>
              <a:rPr lang="en-US" altLang="zh-CN" sz="1600" dirty="0"/>
              <a:t>, et al. Motion-Senor Behavior Analysis for Continuous Authentication on Smartphones[J]. Proceedings of the World Congress on Intelligent Control &amp; Automation.</a:t>
            </a:r>
            <a:endParaRPr lang="zh-CN" altLang="zh-CN" sz="1600" dirty="0"/>
          </a:p>
          <a:p>
            <a:pPr lvl="0">
              <a:buFont typeface="+mj-lt"/>
              <a:buAutoNum type="arabicPeriod"/>
            </a:pPr>
            <a:r>
              <a:rPr lang="en-US" altLang="zh-CN" sz="1600" dirty="0"/>
              <a:t>Shen C, Zhang Y, </a:t>
            </a:r>
            <a:r>
              <a:rPr lang="en-US" altLang="zh-CN" sz="1600" dirty="0">
                <a:solidFill>
                  <a:srgbClr val="FF0000"/>
                </a:solidFill>
              </a:rPr>
              <a:t>Yu T</a:t>
            </a:r>
            <a:r>
              <a:rPr lang="en-US" altLang="zh-CN" sz="1600" dirty="0" smtClean="0"/>
              <a:t>, </a:t>
            </a:r>
            <a:r>
              <a:rPr lang="en-US" altLang="zh-CN" sz="1600" dirty="0"/>
              <a:t>et al. Touch-interaction behavior for continuous user authentication on smartphones[C]// International Conference on Biometrics. IEEE, 2015:157-162.</a:t>
            </a:r>
            <a:endParaRPr lang="zh-CN" altLang="zh-CN" sz="1600" dirty="0"/>
          </a:p>
          <a:p>
            <a:pPr lvl="0">
              <a:buFont typeface="+mj-lt"/>
              <a:buAutoNum type="arabicPeriod"/>
            </a:pPr>
            <a:r>
              <a:rPr lang="en-US" altLang="zh-CN" sz="1600" dirty="0"/>
              <a:t>Shen C, Pei S, </a:t>
            </a:r>
            <a:r>
              <a:rPr lang="en-US" altLang="zh-CN" sz="1600" dirty="0">
                <a:solidFill>
                  <a:srgbClr val="FF0000"/>
                </a:solidFill>
              </a:rPr>
              <a:t>Yu T</a:t>
            </a:r>
            <a:r>
              <a:rPr lang="en-US" altLang="zh-CN" sz="1600" dirty="0"/>
              <a:t>, et al. On motion sensors as source for user input inference in smartphones[C]// IEEE International Conference on Identity, Security and Behavior Analysis. IEEE, </a:t>
            </a:r>
            <a:r>
              <a:rPr lang="en-US" altLang="zh-CN" sz="1600" dirty="0" smtClean="0"/>
              <a:t>2015:1-6</a:t>
            </a:r>
            <a:r>
              <a:rPr lang="en-US" altLang="zh-CN" sz="2400" dirty="0" smtClean="0"/>
              <a:t>.</a:t>
            </a:r>
            <a:endParaRPr lang="zh-CN" altLang="zh-CN" sz="2400" dirty="0" smtClean="0"/>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z="1200" b="0" smtClean="0">
                <a:solidFill>
                  <a:schemeClr val="accent1"/>
                </a:solidFill>
              </a:rPr>
              <a:pPr/>
              <a:t>33</a:t>
            </a:fld>
            <a:endParaRPr lang="en-US" sz="1200" b="0" dirty="0">
              <a:solidFill>
                <a:schemeClr val="accent1"/>
              </a:solidFill>
            </a:endParaRPr>
          </a:p>
        </p:txBody>
      </p:sp>
    </p:spTree>
    <p:extLst>
      <p:ext uri="{BB962C8B-B14F-4D97-AF65-F5344CB8AC3E}">
        <p14:creationId xmlns:p14="http://schemas.microsoft.com/office/powerpoint/2010/main" val="375276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研究成果</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专利</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a:latin typeface="黑体" panose="02010609060101010101" pitchFamily="49" charset="-122"/>
                <a:ea typeface="黑体" panose="02010609060101010101" pitchFamily="49" charset="-122"/>
              </a:rPr>
              <a:t>学生第一申请人，</a:t>
            </a:r>
            <a:r>
              <a:rPr lang="zh-CN" altLang="zh-CN" sz="2000" dirty="0">
                <a:latin typeface="黑体" panose="02010609060101010101" pitchFamily="49" charset="-122"/>
                <a:ea typeface="黑体" panose="02010609060101010101" pitchFamily="49" charset="-122"/>
              </a:rPr>
              <a:t>基于跨层指纹和物理指纹分析的被动式工控系统设备指纹识别方法</a:t>
            </a:r>
            <a:r>
              <a:rPr lang="zh-CN" altLang="en-US" sz="2000" dirty="0">
                <a:latin typeface="黑体" panose="02010609060101010101" pitchFamily="49" charset="-122"/>
                <a:ea typeface="黑体" panose="02010609060101010101" pitchFamily="49" charset="-122"/>
              </a:rPr>
              <a:t>（专利申请）；</a:t>
            </a:r>
            <a:endParaRPr lang="en-US" altLang="zh-CN" sz="2000" dirty="0" smtClean="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软件著作权</a:t>
            </a:r>
            <a:endParaRPr lang="en-US" altLang="zh-CN" sz="2400" dirty="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zh-CN" sz="2000" dirty="0">
                <a:latin typeface="黑体" panose="02010609060101010101" pitchFamily="49" charset="-122"/>
                <a:ea typeface="黑体" panose="02010609060101010101" pitchFamily="49" charset="-122"/>
              </a:rPr>
              <a:t>车煜林、</a:t>
            </a:r>
            <a:r>
              <a:rPr lang="zh-CN" altLang="zh-CN" sz="2000" dirty="0">
                <a:solidFill>
                  <a:srgbClr val="C00000"/>
                </a:solidFill>
                <a:latin typeface="黑体" panose="02010609060101010101" pitchFamily="49" charset="-122"/>
                <a:ea typeface="黑体" panose="02010609060101010101" pitchFamily="49" charset="-122"/>
              </a:rPr>
              <a:t>贾战培</a:t>
            </a:r>
            <a:r>
              <a:rPr lang="zh-CN" altLang="zh-CN" sz="2000" dirty="0">
                <a:latin typeface="黑体" panose="02010609060101010101" pitchFamily="49" charset="-122"/>
                <a:ea typeface="黑体" panose="02010609060101010101" pitchFamily="49" charset="-122"/>
              </a:rPr>
              <a:t>、师嘉悦、郭家琪、徐宏，季建廷</a:t>
            </a:r>
            <a:r>
              <a:rPr lang="zh-CN" altLang="zh-CN" sz="2000" b="1"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智能家庭能源管理系统（登记号</a:t>
            </a:r>
            <a:r>
              <a:rPr lang="en-US" altLang="zh-CN" sz="2000" dirty="0">
                <a:latin typeface="黑体" panose="02010609060101010101" pitchFamily="49" charset="-122"/>
                <a:ea typeface="黑体" panose="02010609060101010101" pitchFamily="49" charset="-122"/>
              </a:rPr>
              <a:t> 2016SR109718</a:t>
            </a:r>
            <a:r>
              <a:rPr lang="zh-CN" altLang="zh-CN" sz="2000" dirty="0">
                <a:latin typeface="黑体" panose="02010609060101010101" pitchFamily="49" charset="-122"/>
                <a:ea typeface="黑体" panose="02010609060101010101" pitchFamily="49" charset="-122"/>
              </a:rPr>
              <a:t>）</a:t>
            </a:r>
          </a:p>
          <a:p>
            <a:pPr marL="457200" lvl="1" indent="0">
              <a:buNone/>
            </a:pPr>
            <a:endParaRPr lang="en-US" altLang="zh-CN" sz="20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34</a:t>
            </a:fld>
            <a:endParaRPr lang="en-US" dirty="0"/>
          </a:p>
        </p:txBody>
      </p:sp>
    </p:spTree>
    <p:extLst>
      <p:ext uri="{BB962C8B-B14F-4D97-AF65-F5344CB8AC3E}">
        <p14:creationId xmlns:p14="http://schemas.microsoft.com/office/powerpoint/2010/main" val="933464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回答徐老师问题</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本文的数值测试结果均基于实验室搭建的无线局域网测试所得，本文所提方法是否可以应用到其他类型的网络，如公共移动网络等。在应用时，所提方法可能会面临的局限性？</a:t>
            </a:r>
            <a:endParaRPr lang="en-US" altLang="zh-CN" dirty="0" smtClean="0"/>
          </a:p>
          <a:p>
            <a:r>
              <a:rPr lang="en-US" altLang="zh-CN" dirty="0" smtClean="0"/>
              <a:t>2.</a:t>
            </a:r>
            <a:r>
              <a:rPr lang="zh-CN" altLang="en-US" dirty="0" smtClean="0"/>
              <a:t>本文所采用的降噪方法是否会对特征指纹生成以及四种分类方法的性能产生影响？</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35</a:t>
            </a:fld>
            <a:endParaRPr lang="en-US" dirty="0"/>
          </a:p>
        </p:txBody>
      </p:sp>
    </p:spTree>
    <p:extLst>
      <p:ext uri="{BB962C8B-B14F-4D97-AF65-F5344CB8AC3E}">
        <p14:creationId xmlns:p14="http://schemas.microsoft.com/office/powerpoint/2010/main" val="3644094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回答张老师提问</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所提出的两种设备指纹方法和之前已有的方法的本质区别是什么？是否有实验对比？</a:t>
            </a:r>
            <a:endParaRPr lang="en-US" altLang="zh-CN" dirty="0" smtClean="0"/>
          </a:p>
          <a:p>
            <a:r>
              <a:rPr lang="en-US" altLang="zh-CN" dirty="0" smtClean="0"/>
              <a:t>2.</a:t>
            </a:r>
            <a:r>
              <a:rPr lang="zh-CN" altLang="en-US" dirty="0" smtClean="0"/>
              <a:t>实验所用的具体分类算法是什么？例如使用了什么随机森林的实现？在何平台上进行实现（例如</a:t>
            </a:r>
            <a:r>
              <a:rPr lang="en-US" altLang="zh-CN" dirty="0" smtClean="0"/>
              <a:t>We</a:t>
            </a:r>
            <a:r>
              <a:rPr lang="en-US" altLang="zh-CN" dirty="0"/>
              <a:t>ka</a:t>
            </a:r>
            <a:r>
              <a:rPr lang="zh-CN" altLang="en-US" dirty="0" smtClean="0"/>
              <a:t>）？</a:t>
            </a:r>
            <a:endParaRPr lang="en-US" altLang="zh-CN" dirty="0" smtClean="0"/>
          </a:p>
          <a:p>
            <a:r>
              <a:rPr lang="en-US" altLang="zh-CN" dirty="0" smtClean="0"/>
              <a:t>3.</a:t>
            </a:r>
            <a:r>
              <a:rPr lang="zh-CN" altLang="en-US" dirty="0" smtClean="0"/>
              <a:t>设备指纹是否会受到网络状况例如拥塞、丢包等影响？</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36</a:t>
            </a:fld>
            <a:endParaRPr lang="en-US" dirty="0"/>
          </a:p>
        </p:txBody>
      </p:sp>
    </p:spTree>
    <p:extLst>
      <p:ext uri="{BB962C8B-B14F-4D97-AF65-F5344CB8AC3E}">
        <p14:creationId xmlns:p14="http://schemas.microsoft.com/office/powerpoint/2010/main" val="274429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b="1" dirty="0" smtClean="0">
                <a:solidFill>
                  <a:srgbClr val="4F81BD"/>
                </a:solidFill>
                <a:latin typeface="Times New Roman" pitchFamily="18" charset="0"/>
                <a:cs typeface="Times New Roman" pitchFamily="18" charset="0"/>
              </a:rPr>
              <a:t>Q &amp; A</a:t>
            </a:r>
            <a:endParaRPr lang="zh-CN" altLang="en-US" b="1" dirty="0" smtClean="0">
              <a:solidFill>
                <a:srgbClr val="4F81BD"/>
              </a:solidFill>
              <a:latin typeface="Times New Roman" pitchFamily="18" charset="0"/>
              <a:cs typeface="Times New Roman" pitchFamily="18" charset="0"/>
            </a:endParaRPr>
          </a:p>
        </p:txBody>
      </p:sp>
      <p:sp>
        <p:nvSpPr>
          <p:cNvPr id="15364" name="TextBox 3"/>
          <p:cNvSpPr txBox="1">
            <a:spLocks noChangeArrowheads="1"/>
          </p:cNvSpPr>
          <p:nvPr/>
        </p:nvSpPr>
        <p:spPr bwMode="auto">
          <a:xfrm>
            <a:off x="2495550" y="3429000"/>
            <a:ext cx="4392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b="1" smtClean="0">
                <a:solidFill>
                  <a:prstClr val="black"/>
                </a:solidFill>
                <a:latin typeface="Times New Roman" pitchFamily="18" charset="0"/>
                <a:cs typeface="Times New Roman" pitchFamily="18" charset="0"/>
              </a:rPr>
              <a:t>Thanks</a:t>
            </a:r>
            <a:endParaRPr lang="zh-CN" altLang="en-US" sz="3600" b="1" dirty="0" smtClean="0">
              <a:solidFill>
                <a:prstClr val="black"/>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684857" y="1628800"/>
            <a:ext cx="7775575" cy="504056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为什么要设备指纹识别？</a:t>
            </a:r>
            <a:endParaRPr lang="en-US" altLang="zh-CN" sz="24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网络访问控制</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设备真伪鉴别</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网络犯罪</a:t>
            </a:r>
            <a:r>
              <a:rPr lang="zh-CN" altLang="en-US" sz="1800" dirty="0" smtClean="0">
                <a:latin typeface="微软雅黑" panose="020B0503020204020204" pitchFamily="34" charset="-122"/>
                <a:ea typeface="微软雅黑" panose="020B0503020204020204" pitchFamily="34" charset="-122"/>
              </a:rPr>
              <a:t>追踪</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现有的设备识别技术</a:t>
            </a:r>
            <a:endParaRPr lang="en-US" altLang="zh-CN" sz="24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基于软件信息，如</a:t>
            </a:r>
            <a:r>
              <a:rPr lang="en-US" altLang="zh-CN" sz="1800" dirty="0">
                <a:latin typeface="微软雅黑" panose="020B0503020204020204" pitchFamily="34" charset="-122"/>
                <a:ea typeface="微软雅黑" panose="020B0503020204020204" pitchFamily="34" charset="-122"/>
              </a:rPr>
              <a:t>MAC</a:t>
            </a:r>
            <a:r>
              <a:rPr lang="zh-CN" altLang="en-US" sz="1800" dirty="0">
                <a:latin typeface="微软雅黑" panose="020B0503020204020204" pitchFamily="34" charset="-122"/>
                <a:ea typeface="微软雅黑" panose="020B0503020204020204" pitchFamily="34" charset="-122"/>
              </a:rPr>
              <a:t>地址、操作系统、浏览器版本</a:t>
            </a:r>
            <a:endParaRPr lang="en-US" altLang="zh-CN" sz="18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基于硬件信息，如传感器、扬声器、时钟偏移</a:t>
            </a:r>
            <a:endParaRPr lang="en-US" altLang="zh-CN" sz="2400" dirty="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选题背景</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1205899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684857" y="1628800"/>
            <a:ext cx="7775575"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什么是设备指纹？</a:t>
            </a:r>
            <a:endParaRPr lang="en-US" altLang="zh-CN" sz="24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A device fingerprint is information collected about a remote computing device for the purpose of identification —WIKIPEDIA</a:t>
            </a:r>
          </a:p>
          <a:p>
            <a:pPr marL="800100" lvl="3" indent="-34290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与生物指纹类似的是，设备指纹应具有</a:t>
            </a:r>
            <a:r>
              <a:rPr lang="zh-CN" altLang="en-US" sz="1800" dirty="0">
                <a:solidFill>
                  <a:srgbClr val="FF0000"/>
                </a:solidFill>
                <a:latin typeface="微软雅黑" panose="020B0503020204020204" pitchFamily="34" charset="-122"/>
                <a:ea typeface="微软雅黑" panose="020B0503020204020204" pitchFamily="34" charset="-122"/>
              </a:rPr>
              <a:t>唯一标识</a:t>
            </a:r>
            <a:r>
              <a:rPr lang="zh-CN" altLang="en-US" sz="1800" dirty="0">
                <a:latin typeface="微软雅黑" panose="020B0503020204020204" pitchFamily="34" charset="-122"/>
                <a:ea typeface="微软雅黑" panose="020B0503020204020204" pitchFamily="34" charset="-122"/>
              </a:rPr>
              <a:t>设备、</a:t>
            </a:r>
            <a:r>
              <a:rPr lang="zh-CN" altLang="en-US" sz="1800" dirty="0">
                <a:solidFill>
                  <a:srgbClr val="FF0000"/>
                </a:solidFill>
                <a:latin typeface="微软雅黑" panose="020B0503020204020204" pitchFamily="34" charset="-122"/>
                <a:ea typeface="微软雅黑" panose="020B0503020204020204" pitchFamily="34" charset="-122"/>
              </a:rPr>
              <a:t>独立于网络协议和应用类型、不随时间变化、不易篡改</a:t>
            </a:r>
            <a:r>
              <a:rPr lang="zh-CN" altLang="en-US" sz="1800" dirty="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特点</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设备指纹识别优点</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隐式识别，无需用户参与</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不会被篡改</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endParaRPr lang="en-US" altLang="zh-CN" sz="1800" dirty="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选题背景</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3874781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689049" y="1700808"/>
            <a:ext cx="7002524" cy="2382550"/>
          </a:xfrm>
          <a:prstGeom prst="rect">
            <a:avLst/>
          </a:prstGeom>
        </p:spPr>
      </p:pic>
      <p:sp>
        <p:nvSpPr>
          <p:cNvPr id="9" name="内容占位符 2"/>
          <p:cNvSpPr txBox="1">
            <a:spLocks/>
          </p:cNvSpPr>
          <p:nvPr/>
        </p:nvSpPr>
        <p:spPr>
          <a:xfrm>
            <a:off x="693241" y="3717032"/>
            <a:ext cx="7695183" cy="25922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网络流量可以反映：</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硬件组成异质性</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设备内部控制算法的差异</a:t>
            </a:r>
          </a:p>
          <a:p>
            <a:pPr marL="0" indent="0">
              <a:buFont typeface="Arial" pitchFamily="34" charse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p:nvPr/>
        </p:nvSpPr>
        <p:spPr>
          <a:xfrm>
            <a:off x="7967992" y="1700809"/>
            <a:ext cx="492443" cy="2016224"/>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流量</a:t>
            </a:r>
            <a:r>
              <a:rPr lang="zh-CN" altLang="en-US" sz="2000" dirty="0">
                <a:latin typeface="微软雅黑" panose="020B0503020204020204" pitchFamily="34" charset="-122"/>
                <a:ea typeface="微软雅黑" panose="020B0503020204020204" pitchFamily="34" charset="-122"/>
              </a:rPr>
              <a:t>的生成过程</a:t>
            </a:r>
          </a:p>
        </p:txBody>
      </p:sp>
      <p:sp>
        <p:nvSpPr>
          <p:cNvPr id="11"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选题背景</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3434322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02</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研究方案</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6401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latin typeface="Arial" panose="020B0604020202020204" pitchFamily="34" charset="0"/>
                <a:ea typeface="Meiryo UI" pitchFamily="2" charset="-128"/>
              </a:rPr>
              <a:t>Method</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88045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a:t>
            </a:r>
            <a:endParaRPr lang="zh-CN" altLang="en-US" dirty="0">
              <a:solidFill>
                <a:srgbClr val="4F81BD"/>
              </a:solidFill>
              <a:ea typeface="黑体" pitchFamily="49" charset="-122"/>
            </a:endParaRPr>
          </a:p>
        </p:txBody>
      </p:sp>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 name="图片 21"/>
          <p:cNvPicPr>
            <a:picLocks noChangeAspect="1"/>
          </p:cNvPicPr>
          <p:nvPr/>
        </p:nvPicPr>
        <p:blipFill>
          <a:blip r:embed="rId3"/>
          <a:stretch>
            <a:fillRect/>
          </a:stretch>
        </p:blipFill>
        <p:spPr>
          <a:xfrm>
            <a:off x="837968" y="2370094"/>
            <a:ext cx="3433706" cy="1512167"/>
          </a:xfrm>
          <a:prstGeom prst="rect">
            <a:avLst/>
          </a:prstGeom>
        </p:spPr>
      </p:pic>
      <p:pic>
        <p:nvPicPr>
          <p:cNvPr id="23" name="图片 22"/>
          <p:cNvPicPr>
            <a:picLocks noChangeAspect="1"/>
          </p:cNvPicPr>
          <p:nvPr/>
        </p:nvPicPr>
        <p:blipFill>
          <a:blip r:embed="rId4"/>
          <a:stretch>
            <a:fillRect/>
          </a:stretch>
        </p:blipFill>
        <p:spPr>
          <a:xfrm>
            <a:off x="4755142" y="2335271"/>
            <a:ext cx="3449123" cy="1581812"/>
          </a:xfrm>
          <a:prstGeom prst="rect">
            <a:avLst/>
          </a:prstGeom>
        </p:spPr>
      </p:pic>
      <p:pic>
        <p:nvPicPr>
          <p:cNvPr id="26" name="图片 25"/>
          <p:cNvPicPr>
            <a:picLocks noChangeAspect="1"/>
          </p:cNvPicPr>
          <p:nvPr/>
        </p:nvPicPr>
        <p:blipFill>
          <a:blip r:embed="rId5"/>
          <a:stretch>
            <a:fillRect/>
          </a:stretch>
        </p:blipFill>
        <p:spPr>
          <a:xfrm>
            <a:off x="1509166" y="4335475"/>
            <a:ext cx="6117804" cy="1222061"/>
          </a:xfrm>
          <a:prstGeom prst="rect">
            <a:avLst/>
          </a:prstGeom>
        </p:spPr>
      </p:pic>
      <p:cxnSp>
        <p:nvCxnSpPr>
          <p:cNvPr id="30" name="直接箭头连接符 29"/>
          <p:cNvCxnSpPr/>
          <p:nvPr/>
        </p:nvCxnSpPr>
        <p:spPr>
          <a:xfrm rot="5400000" flipV="1">
            <a:off x="4297408" y="4093066"/>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4290186" y="3157794"/>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V="1">
            <a:off x="4290186" y="5877295"/>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45658" y="1650823"/>
            <a:ext cx="6117804"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基于网络流量认知的设备指纹识别研究框架</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4089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0" name="直接箭头连接符 29"/>
          <p:cNvCxnSpPr/>
          <p:nvPr/>
        </p:nvCxnSpPr>
        <p:spPr>
          <a:xfrm rot="5400000" flipV="1">
            <a:off x="4297408" y="3353411"/>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785647" y="1825806"/>
            <a:ext cx="7455520" cy="1313818"/>
          </a:xfrm>
          <a:prstGeom prst="rect">
            <a:avLst/>
          </a:prstGeom>
        </p:spPr>
      </p:pic>
      <p:pic>
        <p:nvPicPr>
          <p:cNvPr id="6" name="图片 5"/>
          <p:cNvPicPr>
            <a:picLocks noChangeAspect="1"/>
          </p:cNvPicPr>
          <p:nvPr/>
        </p:nvPicPr>
        <p:blipFill>
          <a:blip r:embed="rId4"/>
          <a:stretch>
            <a:fillRect/>
          </a:stretch>
        </p:blipFill>
        <p:spPr>
          <a:xfrm>
            <a:off x="1187624" y="3598309"/>
            <a:ext cx="6049134" cy="2565416"/>
          </a:xfrm>
          <a:prstGeom prst="rect">
            <a:avLst/>
          </a:prstGeom>
        </p:spPr>
      </p:pic>
      <p:sp>
        <p:nvSpPr>
          <p:cNvPr id="13"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2422772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5869</TotalTime>
  <Words>1481</Words>
  <Application>Microsoft Office PowerPoint</Application>
  <PresentationFormat>全屏显示(4:3)</PresentationFormat>
  <Paragraphs>352</Paragraphs>
  <Slides>37</Slides>
  <Notes>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37</vt:i4>
      </vt:variant>
    </vt:vector>
  </HeadingPairs>
  <TitlesOfParts>
    <vt:vector size="51" baseType="lpstr">
      <vt:lpstr>Meiryo UI</vt:lpstr>
      <vt:lpstr>黑体</vt:lpstr>
      <vt:lpstr>宋体</vt:lpstr>
      <vt:lpstr>微软雅黑</vt:lpstr>
      <vt:lpstr>Arial</vt:lpstr>
      <vt:lpstr>Baskerville Old Face</vt:lpstr>
      <vt:lpstr>Calibri</vt:lpstr>
      <vt:lpstr>Segoe UI</vt:lpstr>
      <vt:lpstr>Tiger Expert</vt:lpstr>
      <vt:lpstr>Times New Roman</vt:lpstr>
      <vt:lpstr>Wingdings</vt:lpstr>
      <vt:lpstr>Office 主题​​</vt:lpstr>
      <vt:lpstr>8_Office 主题​​</vt:lpstr>
      <vt:lpstr>MathType 6.0 Equation</vt:lpstr>
      <vt:lpstr>毕业设计答辩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验证系统-构架设计</vt:lpstr>
      <vt:lpstr>验证系统-具体实现</vt:lpstr>
      <vt:lpstr>验证系统-构架设计</vt:lpstr>
      <vt:lpstr>验证系统-具体实现</vt:lpstr>
      <vt:lpstr>验证系统-识别结果</vt:lpstr>
      <vt:lpstr>验证系统-实验结果</vt:lpstr>
      <vt:lpstr>验证系统-实验结果</vt:lpstr>
      <vt:lpstr>验证系统-实验结果</vt:lpstr>
      <vt:lpstr>验证系统-实验结果</vt:lpstr>
      <vt:lpstr>验证系统-性能测试</vt:lpstr>
      <vt:lpstr>验证系统-性能测试</vt:lpstr>
      <vt:lpstr>验证系统-性能测试</vt:lpstr>
      <vt:lpstr>验证系统-性能测试</vt:lpstr>
      <vt:lpstr>PowerPoint 演示文稿</vt:lpstr>
      <vt:lpstr>总结与期望</vt:lpstr>
      <vt:lpstr>研究成果</vt:lpstr>
      <vt:lpstr>研究成果</vt:lpstr>
      <vt:lpstr>回答徐老师问题</vt:lpstr>
      <vt:lpstr>回答张老师提问</vt:lpstr>
      <vt:lpstr>Q &amp; 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智能电网攻防技术调研与安全实验平台设计</dc:title>
  <dc:creator>Sunhong</dc:creator>
  <cp:lastModifiedBy>yutianwen</cp:lastModifiedBy>
  <cp:revision>656</cp:revision>
  <dcterms:created xsi:type="dcterms:W3CDTF">2014-05-05T12:48:00Z</dcterms:created>
  <dcterms:modified xsi:type="dcterms:W3CDTF">2018-05-18T12:52:44Z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