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13" autoAdjust="0"/>
  </p:normalViewPr>
  <p:slideViewPr>
    <p:cSldViewPr snapToGrid="0" snapToObjects="1">
      <p:cViewPr varScale="1">
        <p:scale>
          <a:sx n="72" d="100"/>
          <a:sy n="72" d="100"/>
        </p:scale>
        <p:origin x="-15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CC17CAD6-E3BC-3747-B15A-029C29D122B2}" type="datetimeFigureOut">
              <a:rPr lang="en-US" smtClean="0"/>
              <a:t>6/18/14</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06C1D6F0-792C-4744-AEC7-86F0B03D6EE9}" type="slidenum">
              <a:rPr lang="en-US" smtClean="0"/>
              <a:t>‹#›</a:t>
            </a:fld>
            <a:endParaRPr lang="en-US"/>
          </a:p>
        </p:txBody>
      </p:sp>
    </p:spTree>
    <p:extLst>
      <p:ext uri="{BB962C8B-B14F-4D97-AF65-F5344CB8AC3E}">
        <p14:creationId xmlns:p14="http://schemas.microsoft.com/office/powerpoint/2010/main" val="12904900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kinds of documentations: 1. programmer</a:t>
            </a:r>
            <a:r>
              <a:rPr lang="en-US" baseline="0" dirty="0" smtClean="0"/>
              <a:t> 2. customer 3. system manager</a:t>
            </a:r>
          </a:p>
          <a:p>
            <a:r>
              <a:rPr lang="en-US" baseline="0" dirty="0" smtClean="0"/>
              <a:t>Algorithm </a:t>
            </a:r>
            <a:r>
              <a:rPr lang="en-US" baseline="0" dirty="0" err="1" smtClean="0"/>
              <a:t>vs</a:t>
            </a:r>
            <a:r>
              <a:rPr lang="en-US" baseline="0" dirty="0" smtClean="0"/>
              <a:t> protocol: protocols- communication is involved. </a:t>
            </a:r>
            <a:endParaRPr lang="en-US" baseline="0" dirty="0" smtClean="0"/>
          </a:p>
          <a:p>
            <a:endParaRPr lang="en-US" baseline="0" dirty="0" smtClean="0"/>
          </a:p>
          <a:p>
            <a:r>
              <a:rPr lang="en-US" baseline="0" dirty="0" smtClean="0"/>
              <a:t>Systems: hardware, software, human</a:t>
            </a:r>
          </a:p>
          <a:p>
            <a:endParaRPr lang="en-US" baseline="0" dirty="0" smtClean="0"/>
          </a:p>
          <a:p>
            <a:r>
              <a:rPr lang="en-US" baseline="0" dirty="0" err="1" smtClean="0"/>
              <a:t>Grogramming</a:t>
            </a:r>
            <a:r>
              <a:rPr lang="en-US" baseline="0" dirty="0" smtClean="0"/>
              <a:t> as sub of software engineering: </a:t>
            </a:r>
            <a:endParaRPr lang="en-US" dirty="0"/>
          </a:p>
        </p:txBody>
      </p:sp>
      <p:sp>
        <p:nvSpPr>
          <p:cNvPr id="4" name="Slide Number Placeholder 3"/>
          <p:cNvSpPr>
            <a:spLocks noGrp="1"/>
          </p:cNvSpPr>
          <p:nvPr>
            <p:ph type="sldNum" sz="quarter" idx="10"/>
          </p:nvPr>
        </p:nvSpPr>
        <p:spPr/>
        <p:txBody>
          <a:bodyPr/>
          <a:lstStyle/>
          <a:p>
            <a:fld id="{06C1D6F0-792C-4744-AEC7-86F0B03D6EE9}" type="slidenum">
              <a:rPr lang="en-US" smtClean="0"/>
              <a:t>7</a:t>
            </a:fld>
            <a:endParaRPr lang="en-US"/>
          </a:p>
        </p:txBody>
      </p:sp>
    </p:spTree>
    <p:extLst>
      <p:ext uri="{BB962C8B-B14F-4D97-AF65-F5344CB8AC3E}">
        <p14:creationId xmlns:p14="http://schemas.microsoft.com/office/powerpoint/2010/main" val="384593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find the “median”?? Do</a:t>
            </a:r>
            <a:r>
              <a:rPr lang="en-US" baseline="0" dirty="0" smtClean="0"/>
              <a:t> sampling and </a:t>
            </a:r>
            <a:r>
              <a:rPr lang="en-US" baseline="0" dirty="0" err="1" smtClean="0"/>
              <a:t>statisitics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C1D6F0-792C-4744-AEC7-86F0B03D6EE9}" type="slidenum">
              <a:rPr lang="en-US" smtClean="0"/>
              <a:t>11</a:t>
            </a:fld>
            <a:endParaRPr lang="en-US"/>
          </a:p>
        </p:txBody>
      </p:sp>
    </p:spTree>
    <p:extLst>
      <p:ext uri="{BB962C8B-B14F-4D97-AF65-F5344CB8AC3E}">
        <p14:creationId xmlns:p14="http://schemas.microsoft.com/office/powerpoint/2010/main" val="227800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a:t>
            </a:r>
            <a:r>
              <a:rPr lang="en-US" baseline="0" dirty="0" smtClean="0"/>
              <a:t> don’t use bubble sort, but if the data is almost sorted, bubble sort will be fast.</a:t>
            </a:r>
            <a:endParaRPr lang="en-US" dirty="0"/>
          </a:p>
        </p:txBody>
      </p:sp>
      <p:sp>
        <p:nvSpPr>
          <p:cNvPr id="4" name="Slide Number Placeholder 3"/>
          <p:cNvSpPr>
            <a:spLocks noGrp="1"/>
          </p:cNvSpPr>
          <p:nvPr>
            <p:ph type="sldNum" sz="quarter" idx="10"/>
          </p:nvPr>
        </p:nvSpPr>
        <p:spPr/>
        <p:txBody>
          <a:bodyPr/>
          <a:lstStyle/>
          <a:p>
            <a:fld id="{06C1D6F0-792C-4744-AEC7-86F0B03D6EE9}" type="slidenum">
              <a:rPr lang="en-US" smtClean="0"/>
              <a:t>14</a:t>
            </a:fld>
            <a:endParaRPr lang="en-US"/>
          </a:p>
        </p:txBody>
      </p:sp>
    </p:spTree>
    <p:extLst>
      <p:ext uri="{BB962C8B-B14F-4D97-AF65-F5344CB8AC3E}">
        <p14:creationId xmlns:p14="http://schemas.microsoft.com/office/powerpoint/2010/main" val="41153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5"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6"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3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1"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4"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4"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9"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50"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4"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8"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61"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4"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5"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6"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9"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4"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5"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3"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Line 1"/>
          <p:cNvSpPr/>
          <p:nvPr/>
        </p:nvSpPr>
        <p:spPr>
          <a:xfrm>
            <a:off x="1371600" y="3733560"/>
            <a:ext cx="6400800" cy="0"/>
          </a:xfrm>
          <a:prstGeom prst="line">
            <a:avLst/>
          </a:prstGeom>
          <a:ln w="9360">
            <a:solidFill>
              <a:srgbClr val="D2DDF2"/>
            </a:solidFill>
            <a:round/>
          </a:ln>
        </p:spPr>
      </p:sp>
      <p:sp>
        <p:nvSpPr>
          <p:cNvPr id="4" name="PlaceHolder 2"/>
          <p:cNvSpPr>
            <a:spLocks noGrp="1"/>
          </p:cNvSpPr>
          <p:nvPr>
            <p:ph type="title"/>
          </p:nvPr>
        </p:nvSpPr>
        <p:spPr>
          <a:xfrm>
            <a:off x="457200" y="274680"/>
            <a:ext cx="8228880" cy="1142640"/>
          </a:xfrm>
          <a:prstGeom prst="rect">
            <a:avLst/>
          </a:prstGeom>
        </p:spPr>
        <p:txBody>
          <a:bodyPr wrap="none" lIns="0" tIns="0" rIns="0" bIns="0" anchor="ctr"/>
          <a:lstStyle/>
          <a:p>
            <a:r>
              <a:rPr lang="en-US"/>
              <a:t>Click to edit the title text format</a:t>
            </a:r>
            <a:endParaRPr/>
          </a:p>
        </p:txBody>
      </p:sp>
      <p:sp>
        <p:nvSpPr>
          <p:cNvPr id="2" name="PlaceHolder 3"/>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Line 1"/>
          <p:cNvSpPr/>
          <p:nvPr/>
        </p:nvSpPr>
        <p:spPr>
          <a:xfrm>
            <a:off x="0" y="1371600"/>
            <a:ext cx="7086600" cy="0"/>
          </a:xfrm>
          <a:prstGeom prst="line">
            <a:avLst/>
          </a:prstGeom>
          <a:ln w="9360">
            <a:solidFill>
              <a:srgbClr val="558ED5"/>
            </a:solidFill>
            <a:round/>
          </a:ln>
        </p:spPr>
      </p:sp>
      <p:sp>
        <p:nvSpPr>
          <p:cNvPr id="36" name="PlaceHolder 2"/>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7" name="PlaceHolder 3"/>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685800" y="1981080"/>
            <a:ext cx="7771680" cy="1469160"/>
          </a:xfrm>
          <a:prstGeom prst="rect">
            <a:avLst/>
          </a:prstGeom>
        </p:spPr>
        <p:txBody>
          <a:bodyPr lIns="90000" tIns="45000" rIns="90000" bIns="45000" anchor="ctr"/>
          <a:lstStyle/>
          <a:p>
            <a:r>
              <a:rPr lang="en-US" sz="3600" b="1" dirty="0">
                <a:solidFill>
                  <a:srgbClr val="000000"/>
                </a:solidFill>
                <a:latin typeface="Verdana"/>
                <a:ea typeface="Verdana"/>
              </a:rPr>
              <a:t>COP 3503:</a:t>
            </a:r>
            <a:endParaRPr dirty="0"/>
          </a:p>
          <a:p>
            <a:pPr algn="ctr">
              <a:lnSpc>
                <a:spcPct val="100000"/>
              </a:lnSpc>
            </a:pPr>
            <a:r>
              <a:rPr lang="en-US" sz="3600" b="1" dirty="0">
                <a:solidFill>
                  <a:srgbClr val="000000"/>
                </a:solidFill>
                <a:latin typeface="Verdana"/>
                <a:ea typeface="Verdana"/>
              </a:rPr>
              <a:t>Programming Fundamentals for CIS Majors 2</a:t>
            </a:r>
            <a:endParaRPr dirty="0"/>
          </a:p>
        </p:txBody>
      </p:sp>
      <p:sp>
        <p:nvSpPr>
          <p:cNvPr id="71" name="CustomShape 2"/>
          <p:cNvSpPr/>
          <p:nvPr/>
        </p:nvSpPr>
        <p:spPr>
          <a:xfrm>
            <a:off x="1371600" y="3886200"/>
            <a:ext cx="6400080" cy="1751760"/>
          </a:xfrm>
          <a:prstGeom prst="rect">
            <a:avLst/>
          </a:prstGeom>
        </p:spPr>
        <p:txBody>
          <a:bodyPr lIns="90000" tIns="45000" rIns="90000" bIns="45000"/>
          <a:lstStyle/>
          <a:p>
            <a:pPr algn="ctr">
              <a:lnSpc>
                <a:spcPct val="100000"/>
              </a:lnSpc>
            </a:pPr>
            <a:r>
              <a:rPr lang="en-US" sz="3200" dirty="0">
                <a:solidFill>
                  <a:srgbClr val="595959"/>
                </a:solidFill>
                <a:latin typeface="Verdana"/>
                <a:ea typeface="Verdana"/>
              </a:rPr>
              <a:t>L01: Computer Science vs.</a:t>
            </a:r>
            <a:endParaRPr dirty="0"/>
          </a:p>
          <a:p>
            <a:pPr algn="ctr">
              <a:lnSpc>
                <a:spcPct val="100000"/>
              </a:lnSpc>
            </a:pPr>
            <a:r>
              <a:rPr lang="en-US" sz="3200" dirty="0">
                <a:solidFill>
                  <a:srgbClr val="595959"/>
                </a:solidFill>
                <a:latin typeface="Verdana"/>
                <a:ea typeface="Verdana"/>
              </a:rPr>
              <a:t>Software Engineering vs. </a:t>
            </a:r>
            <a:endParaRPr dirty="0"/>
          </a:p>
          <a:p>
            <a:pPr algn="ctr">
              <a:lnSpc>
                <a:spcPct val="100000"/>
              </a:lnSpc>
            </a:pPr>
            <a:r>
              <a:rPr lang="en-US" sz="3200" dirty="0">
                <a:solidFill>
                  <a:srgbClr val="595959"/>
                </a:solidFill>
                <a:latin typeface="Verdana"/>
                <a:ea typeface="Verdana"/>
              </a:rPr>
              <a:t>Systems Engineering vs.</a:t>
            </a:r>
            <a:endParaRPr dirty="0"/>
          </a:p>
          <a:p>
            <a:pPr algn="ctr">
              <a:lnSpc>
                <a:spcPct val="100000"/>
              </a:lnSpc>
            </a:pPr>
            <a:r>
              <a:rPr lang="en-US" sz="3200" dirty="0">
                <a:solidFill>
                  <a:srgbClr val="595959"/>
                </a:solidFill>
                <a:latin typeface="Verdana"/>
                <a:ea typeface="Verdana"/>
              </a:rPr>
              <a:t>Programming</a:t>
            </a:r>
            <a:endParaRPr dirty="0"/>
          </a:p>
        </p:txBody>
      </p:sp>
      <p:sp>
        <p:nvSpPr>
          <p:cNvPr id="72" name="TextShape 3"/>
          <p:cNvSpPr txBox="1"/>
          <p:nvPr/>
        </p:nvSpPr>
        <p:spPr>
          <a:xfrm>
            <a:off x="822960" y="6492240"/>
            <a:ext cx="5836320" cy="346320"/>
          </a:xfrm>
          <a:prstGeom prst="rect">
            <a:avLst/>
          </a:prstGeom>
        </p:spPr>
        <p:txBody>
          <a:bodyPr wrap="none" lIns="90000" tIns="45000" rIns="90000" bIns="45000"/>
          <a:lstStyle/>
          <a:p>
            <a:r>
              <a:rPr lang="en-US"/>
              <a:t>Based on originals slides by Josh Horton – thanks Josh!</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90" name="CustomShape 2"/>
          <p:cNvSpPr/>
          <p:nvPr/>
        </p:nvSpPr>
        <p:spPr>
          <a:xfrm>
            <a:off x="457200" y="1600200"/>
            <a:ext cx="8228880" cy="352008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There are many ways to sort data.</a:t>
            </a:r>
            <a:endParaRPr/>
          </a:p>
          <a:p>
            <a:pPr lvl="1">
              <a:lnSpc>
                <a:spcPct val="100000"/>
              </a:lnSpc>
              <a:buFont typeface="Arial"/>
              <a:buChar char="–"/>
            </a:pPr>
            <a:r>
              <a:rPr lang="en-US" sz="2800">
                <a:solidFill>
                  <a:srgbClr val="000000"/>
                </a:solidFill>
                <a:latin typeface="Verdana"/>
                <a:ea typeface="Verdana"/>
              </a:rPr>
              <a:t>One of the more intuitive methods is known as an </a:t>
            </a:r>
            <a:r>
              <a:rPr lang="en-US" sz="2800" i="1">
                <a:solidFill>
                  <a:srgbClr val="000000"/>
                </a:solidFill>
                <a:latin typeface="Verdana"/>
                <a:ea typeface="Verdana"/>
              </a:rPr>
              <a:t>insertion sort</a:t>
            </a:r>
            <a:r>
              <a:rPr lang="en-US" sz="2800">
                <a:solidFill>
                  <a:srgbClr val="000000"/>
                </a:solidFill>
                <a:latin typeface="Verdana"/>
                <a:ea typeface="Verdana"/>
              </a:rPr>
              <a:t>.</a:t>
            </a:r>
            <a:endParaRPr/>
          </a:p>
          <a:p>
            <a:pPr lvl="1">
              <a:lnSpc>
                <a:spcPct val="100000"/>
              </a:lnSpc>
              <a:buFont typeface="Arial"/>
              <a:buChar char="–"/>
            </a:pPr>
            <a:r>
              <a:rPr lang="en-US" sz="2400">
                <a:solidFill>
                  <a:srgbClr val="000000"/>
                </a:solidFill>
                <a:latin typeface="Verdana"/>
                <a:ea typeface="Verdana"/>
              </a:rPr>
              <a:t>You keep the sorted part of your data separate from the unsorted part, placing each newly sorted object into the correct location into the currently sorted section.</a:t>
            </a:r>
            <a:endParaRPr/>
          </a:p>
        </p:txBody>
      </p:sp>
      <p:sp>
        <p:nvSpPr>
          <p:cNvPr id="91" name="CustomShape 3"/>
          <p:cNvSpPr/>
          <p:nvPr/>
        </p:nvSpPr>
        <p:spPr>
          <a:xfrm>
            <a:off x="659520" y="5760720"/>
            <a:ext cx="182520" cy="548280"/>
          </a:xfrm>
          <a:prstGeom prst="rect">
            <a:avLst/>
          </a:prstGeom>
          <a:solidFill>
            <a:srgbClr val="CFE7F5"/>
          </a:solidFill>
          <a:ln>
            <a:solidFill>
              <a:srgbClr val="808080"/>
            </a:solidFill>
          </a:ln>
        </p:spPr>
      </p:sp>
      <p:sp>
        <p:nvSpPr>
          <p:cNvPr id="92" name="CustomShape 4"/>
          <p:cNvSpPr/>
          <p:nvPr/>
        </p:nvSpPr>
        <p:spPr>
          <a:xfrm>
            <a:off x="947160" y="5577840"/>
            <a:ext cx="182520" cy="730800"/>
          </a:xfrm>
          <a:prstGeom prst="rect">
            <a:avLst/>
          </a:prstGeom>
          <a:solidFill>
            <a:srgbClr val="CFE7F5"/>
          </a:solidFill>
          <a:ln>
            <a:solidFill>
              <a:srgbClr val="808080"/>
            </a:solidFill>
          </a:ln>
        </p:spPr>
      </p:sp>
      <p:sp>
        <p:nvSpPr>
          <p:cNvPr id="93" name="CustomShape 5"/>
          <p:cNvSpPr/>
          <p:nvPr/>
        </p:nvSpPr>
        <p:spPr>
          <a:xfrm>
            <a:off x="1234800" y="6035040"/>
            <a:ext cx="182520" cy="273240"/>
          </a:xfrm>
          <a:prstGeom prst="rect">
            <a:avLst/>
          </a:prstGeom>
          <a:solidFill>
            <a:srgbClr val="CFE7F5"/>
          </a:solidFill>
          <a:ln>
            <a:solidFill>
              <a:srgbClr val="808080"/>
            </a:solidFill>
          </a:ln>
        </p:spPr>
      </p:sp>
      <p:sp>
        <p:nvSpPr>
          <p:cNvPr id="94" name="CustomShape 6"/>
          <p:cNvSpPr/>
          <p:nvPr/>
        </p:nvSpPr>
        <p:spPr>
          <a:xfrm>
            <a:off x="1522440" y="5394960"/>
            <a:ext cx="182520" cy="912960"/>
          </a:xfrm>
          <a:prstGeom prst="rect">
            <a:avLst/>
          </a:prstGeom>
          <a:solidFill>
            <a:srgbClr val="CFE7F5"/>
          </a:solidFill>
          <a:ln>
            <a:solidFill>
              <a:srgbClr val="808080"/>
            </a:solidFill>
          </a:ln>
        </p:spPr>
      </p:sp>
      <p:sp>
        <p:nvSpPr>
          <p:cNvPr id="95" name="CustomShape 7"/>
          <p:cNvSpPr/>
          <p:nvPr/>
        </p:nvSpPr>
        <p:spPr>
          <a:xfrm>
            <a:off x="1810080" y="5852160"/>
            <a:ext cx="182520" cy="455400"/>
          </a:xfrm>
          <a:prstGeom prst="rect">
            <a:avLst/>
          </a:prstGeom>
          <a:solidFill>
            <a:srgbClr val="CFE7F5"/>
          </a:solidFill>
          <a:ln>
            <a:solidFill>
              <a:srgbClr val="808080"/>
            </a:solidFill>
          </a:ln>
        </p:spPr>
      </p:sp>
    </p:spTree>
  </p:cSld>
  <p:clrMapOvr>
    <a:masterClrMapping/>
  </p:clrMapOvr>
  <p:timing>
    <p:tnLst>
      <p:par>
        <p:cTn xmlns:p14="http://schemas.microsoft.com/office/powerpoint/2010/mai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fill="hold">
                                          <p:stCondLst>
                                            <p:cond delay="0"/>
                                          </p:stCondLst>
                                        </p:cTn>
                                        <p:tgtEl>
                                          <p:spTgt spid="90">
                                            <p:txEl>
                                              <p:pRg st="264" end="264"/>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0" presetClass="entr" fill="hold" nodeType="clickEffect">
                                  <p:stCondLst>
                                    <p:cond delay="0"/>
                                  </p:stCondLst>
                                  <p:childTnLst>
                                    <p:set>
                                      <p:cBhvr>
                                        <p:cTn id="10" dur="6" fill="hold">
                                          <p:stCondLst>
                                            <p:cond delay="0"/>
                                          </p:stCondLst>
                                        </p:cTn>
                                        <p:tgtEl>
                                          <p:spTgt spid="90">
                                            <p:txEl>
                                              <p:pRg st="264" end="264"/>
                                            </p:txEl>
                                          </p:spTgt>
                                        </p:tgtEl>
                                        <p:attrNameLst>
                                          <p:attrName>style.visibility</p:attrName>
                                        </p:attrNameLst>
                                      </p:cBhvr>
                                      <p:to>
                                        <p:strVal val="visible"/>
                                      </p:to>
                                    </p:set>
                                    <p:animEffect transition="in" filter="fade">
                                      <p:cBhvr additive="repl">
                                        <p:cTn id="11" dur="3000" fill="freeze"/>
                                        <p:tgtEl>
                                          <p:spTgt spid="90">
                                            <p:txEl>
                                              <p:pRg st="264" end="264"/>
                                            </p:txEl>
                                          </p:spTgt>
                                        </p:tgtEl>
                                      </p:cBhvr>
                                    </p:animEffect>
                                  </p:childTnLst>
                                </p:cTn>
                              </p:par>
                            </p:childTnLst>
                          </p:cTn>
                        </p:par>
                      </p:childTnLst>
                    </p:cTn>
                  </p:par>
                  <p:par>
                    <p:cTn id="12" fill="freeze">
                      <p:stCondLst>
                        <p:cond delay="indefinite"/>
                      </p:stCondLst>
                      <p:childTnLst>
                        <p:par>
                          <p:cTn id="13" fill="freeze">
                            <p:stCondLst>
                              <p:cond delay="0"/>
                            </p:stCondLst>
                            <p:childTnLst>
                              <p:par>
                                <p:cTn id="14" presetID="1" presetClass="entr" fill="hold" nodeType="clickEffect">
                                  <p:stCondLst>
                                    <p:cond delay="0"/>
                                  </p:stCondLst>
                                  <p:childTnLst>
                                    <p:set>
                                      <p:cBhvr>
                                        <p:cTn id="15" dur="1" fill="hold">
                                          <p:stCondLst>
                                            <p:cond delay="0"/>
                                          </p:stCondLst>
                                        </p:cTn>
                                        <p:tgtEl>
                                          <p:spTgt spid="91"/>
                                        </p:tgtEl>
                                        <p:attrNameLst>
                                          <p:attrName>style.visibility</p:attrName>
                                        </p:attrNameLst>
                                      </p:cBhvr>
                                      <p:to>
                                        <p:strVal val="visible"/>
                                      </p:to>
                                    </p:set>
                                  </p:childTnLst>
                                </p:cTn>
                              </p:par>
                              <p:par>
                                <p:cTn id="16" presetID="1" presetClass="entr"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93"/>
                                        </p:tgtEl>
                                        <p:attrNameLst>
                                          <p:attrName>style.visibility</p:attrName>
                                        </p:attrNameLst>
                                      </p:cBhvr>
                                      <p:to>
                                        <p:strVal val="visible"/>
                                      </p:to>
                                    </p:set>
                                  </p:childTnLst>
                                </p:cTn>
                              </p:par>
                              <p:par>
                                <p:cTn id="20" presetID="1" presetClass="entr"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childTnLst>
                                </p:cTn>
                              </p:par>
                              <p:par>
                                <p:cTn id="22" presetID="1" presetClass="entr"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97" name="CustomShape 2"/>
          <p:cNvSpPr/>
          <p:nvPr/>
        </p:nvSpPr>
        <p:spPr>
          <a:xfrm>
            <a:off x="457200" y="1600200"/>
            <a:ext cx="8228880" cy="489168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There are many ways to sort data.</a:t>
            </a:r>
            <a:endParaRPr/>
          </a:p>
          <a:p>
            <a:pPr lvl="1">
              <a:lnSpc>
                <a:spcPct val="100000"/>
              </a:lnSpc>
              <a:buFont typeface="Arial"/>
              <a:buChar char="–"/>
            </a:pPr>
            <a:r>
              <a:rPr lang="en-US" sz="2800">
                <a:solidFill>
                  <a:srgbClr val="000000"/>
                </a:solidFill>
                <a:latin typeface="Verdana"/>
                <a:ea typeface="Verdana"/>
              </a:rPr>
              <a:t>Another sorting method is called </a:t>
            </a:r>
            <a:r>
              <a:rPr lang="en-US" sz="2800" i="1">
                <a:solidFill>
                  <a:srgbClr val="000000"/>
                </a:solidFill>
                <a:latin typeface="Verdana"/>
                <a:ea typeface="Verdana"/>
              </a:rPr>
              <a:t>Quicksort</a:t>
            </a:r>
            <a:r>
              <a:rPr lang="en-US" sz="2800">
                <a:solidFill>
                  <a:srgbClr val="000000"/>
                </a:solidFill>
                <a:latin typeface="Verdana"/>
                <a:ea typeface="Verdana"/>
              </a:rPr>
              <a:t>.</a:t>
            </a:r>
            <a:endParaRPr/>
          </a:p>
          <a:p>
            <a:pPr lvl="1">
              <a:lnSpc>
                <a:spcPct val="100000"/>
              </a:lnSpc>
              <a:buFont typeface="Arial"/>
              <a:buChar char="–"/>
            </a:pPr>
            <a:r>
              <a:rPr lang="en-US" sz="2400">
                <a:solidFill>
                  <a:srgbClr val="000000"/>
                </a:solidFill>
                <a:latin typeface="Verdana"/>
                <a:ea typeface="Verdana"/>
              </a:rPr>
              <a:t>This method works by picking an approximate “median” for the data you want to sort, then throwing all the rest of the data to either the “high” side or the “low” side.</a:t>
            </a:r>
            <a:endParaRPr/>
          </a:p>
          <a:p>
            <a:pPr lvl="1">
              <a:lnSpc>
                <a:spcPct val="100000"/>
              </a:lnSpc>
              <a:buFont typeface="Arial"/>
              <a:buChar char="–"/>
            </a:pPr>
            <a:r>
              <a:rPr lang="en-US" sz="2400">
                <a:solidFill>
                  <a:srgbClr val="000000"/>
                </a:solidFill>
                <a:latin typeface="Verdana"/>
                <a:ea typeface="Verdana"/>
              </a:rPr>
              <a:t>Once that’s complete, you sort the “high” side and the “low” side in the same manner.</a:t>
            </a:r>
            <a:endParaRPr/>
          </a:p>
          <a:p>
            <a:pPr lvl="1">
              <a:lnSpc>
                <a:spcPct val="100000"/>
              </a:lnSpc>
              <a:buFont typeface="Arial"/>
              <a:buChar char="–"/>
            </a:pPr>
            <a:r>
              <a:rPr lang="en-US" sz="2400">
                <a:solidFill>
                  <a:srgbClr val="000000"/>
                </a:solidFill>
                <a:latin typeface="Verdana"/>
                <a:ea typeface="Verdana"/>
              </a:rPr>
              <a:t>“Divide and Conquer” &amp; Recursion</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fill="hold">
                                          <p:stCondLst>
                                            <p:cond delay="0"/>
                                          </p:stCondLst>
                                        </p:cTn>
                                        <p:tgtEl>
                                          <p:spTgt spid="97">
                                            <p:txEl>
                                              <p:pRg st="365" end="365"/>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0" presetClass="entr" fill="hold" nodeType="clickEffect">
                                  <p:stCondLst>
                                    <p:cond delay="0"/>
                                  </p:stCondLst>
                                  <p:childTnLst>
                                    <p:set>
                                      <p:cBhvr>
                                        <p:cTn id="10" dur="6" fill="hold">
                                          <p:stCondLst>
                                            <p:cond delay="0"/>
                                          </p:stCondLst>
                                        </p:cTn>
                                        <p:tgtEl>
                                          <p:spTgt spid="97">
                                            <p:txEl>
                                              <p:pRg st="365" end="365"/>
                                            </p:txEl>
                                          </p:spTgt>
                                        </p:tgtEl>
                                        <p:attrNameLst>
                                          <p:attrName>style.visibility</p:attrName>
                                        </p:attrNameLst>
                                      </p:cBhvr>
                                      <p:to>
                                        <p:strVal val="visible"/>
                                      </p:to>
                                    </p:set>
                                    <p:animEffect transition="in" filter="fade">
                                      <p:cBhvr additive="repl">
                                        <p:cTn id="11" dur="3000" fill="freeze"/>
                                        <p:tgtEl>
                                          <p:spTgt spid="97">
                                            <p:txEl>
                                              <p:pRg st="365" end="365"/>
                                            </p:txEl>
                                          </p:spTgt>
                                        </p:tgtEl>
                                      </p:cBhvr>
                                    </p:animEffect>
                                  </p:childTnLst>
                                </p:cTn>
                              </p:par>
                            </p:childTnLst>
                          </p:cTn>
                        </p:par>
                      </p:childTnLst>
                    </p:cTn>
                  </p:par>
                  <p:par>
                    <p:cTn id="12" fill="freeze">
                      <p:stCondLst>
                        <p:cond delay="indefinite"/>
                      </p:stCondLst>
                      <p:childTnLst>
                        <p:par>
                          <p:cTn id="13" fill="freeze">
                            <p:stCondLst>
                              <p:cond delay="0"/>
                            </p:stCondLst>
                            <p:childTnLst>
                              <p:par>
                                <p:cTn id="14" presetID="10" presetClass="entr" fill="hold" nodeType="clickEffect">
                                  <p:stCondLst>
                                    <p:cond delay="0"/>
                                  </p:stCondLst>
                                  <p:childTnLst>
                                    <p:set>
                                      <p:cBhvr>
                                        <p:cTn id="15" dur="4" fill="hold">
                                          <p:stCondLst>
                                            <p:cond delay="0"/>
                                          </p:stCondLst>
                                        </p:cTn>
                                        <p:tgtEl>
                                          <p:spTgt spid="97">
                                            <p:txEl>
                                              <p:pRg st="365" end="365"/>
                                            </p:txEl>
                                          </p:spTgt>
                                        </p:tgtEl>
                                        <p:attrNameLst>
                                          <p:attrName>style.visibility</p:attrName>
                                        </p:attrNameLst>
                                      </p:cBhvr>
                                      <p:to>
                                        <p:strVal val="visible"/>
                                      </p:to>
                                    </p:set>
                                    <p:animEffect transition="in" filter="fade">
                                      <p:cBhvr additive="repl">
                                        <p:cTn id="16" dur="2000" fill="freeze"/>
                                        <p:tgtEl>
                                          <p:spTgt spid="97">
                                            <p:txEl>
                                              <p:pRg st="365" end="365"/>
                                            </p:txEl>
                                          </p:spTgt>
                                        </p:tgtEl>
                                      </p:cBhvr>
                                    </p:animEffect>
                                  </p:childTnLst>
                                </p:cTn>
                              </p:par>
                            </p:childTnLst>
                          </p:cTn>
                        </p:par>
                      </p:childTnLst>
                    </p:cTn>
                  </p:par>
                  <p:par>
                    <p:cTn id="17" fill="freeze">
                      <p:stCondLst>
                        <p:cond delay="indefinite"/>
                      </p:stCondLst>
                      <p:childTnLst>
                        <p:par>
                          <p:cTn id="18" fill="freeze">
                            <p:stCondLst>
                              <p:cond delay="0"/>
                            </p:stCondLst>
                            <p:childTnLst>
                              <p:par>
                                <p:cTn id="19" presetID="1" presetClass="entr" fill="hold" nodeType="clickEffect">
                                  <p:stCondLst>
                                    <p:cond delay="0"/>
                                  </p:stCondLst>
                                  <p:childTnLst>
                                    <p:set>
                                      <p:cBhvr>
                                        <p:cTn id="20" dur="1" fill="hold">
                                          <p:stCondLst>
                                            <p:cond delay="0"/>
                                          </p:stCondLst>
                                        </p:cTn>
                                        <p:tgtEl>
                                          <p:spTgt spid="97">
                                            <p:txEl>
                                              <p:pRg st="365" end="3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99"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Note that these methods for sorting can work </a:t>
            </a:r>
            <a:r>
              <a:rPr lang="en-US" sz="3200" i="1">
                <a:solidFill>
                  <a:srgbClr val="000000"/>
                </a:solidFill>
                <a:latin typeface="Verdana"/>
                <a:ea typeface="Verdana"/>
              </a:rPr>
              <a:t>regardless</a:t>
            </a:r>
            <a:r>
              <a:rPr lang="en-US" sz="3200">
                <a:solidFill>
                  <a:srgbClr val="000000"/>
                </a:solidFill>
                <a:latin typeface="Verdana"/>
                <a:ea typeface="Verdana"/>
              </a:rPr>
              <a:t> of whatever is being sorted.</a:t>
            </a:r>
            <a:endParaRPr/>
          </a:p>
          <a:p>
            <a:pPr lvl="1">
              <a:lnSpc>
                <a:spcPct val="100000"/>
              </a:lnSpc>
              <a:buFont typeface="Arial"/>
              <a:buChar char="–"/>
            </a:pPr>
            <a:r>
              <a:rPr lang="en-US" sz="2800">
                <a:solidFill>
                  <a:srgbClr val="000000"/>
                </a:solidFill>
                <a:latin typeface="Verdana"/>
                <a:ea typeface="Verdana"/>
              </a:rPr>
              <a:t>Words in a dictionary</a:t>
            </a:r>
            <a:endParaRPr/>
          </a:p>
          <a:p>
            <a:pPr lvl="1">
              <a:lnSpc>
                <a:spcPct val="100000"/>
              </a:lnSpc>
              <a:buFont typeface="Arial"/>
              <a:buChar char="–"/>
            </a:pPr>
            <a:r>
              <a:rPr lang="en-US" sz="2800">
                <a:solidFill>
                  <a:srgbClr val="000000"/>
                </a:solidFill>
                <a:latin typeface="Verdana"/>
                <a:ea typeface="Verdana"/>
              </a:rPr>
              <a:t>Numbers</a:t>
            </a:r>
            <a:endParaRPr/>
          </a:p>
          <a:p>
            <a:pPr lvl="1">
              <a:lnSpc>
                <a:spcPct val="100000"/>
              </a:lnSpc>
              <a:buFont typeface="Arial"/>
              <a:buChar char="–"/>
            </a:pPr>
            <a:r>
              <a:rPr lang="en-US" sz="2800">
                <a:solidFill>
                  <a:srgbClr val="000000"/>
                </a:solidFill>
                <a:latin typeface="Verdana"/>
                <a:ea typeface="Verdana"/>
              </a:rPr>
              <a:t>Cards</a:t>
            </a:r>
            <a:endParaRPr/>
          </a:p>
          <a:p>
            <a:pPr lvl="1">
              <a:lnSpc>
                <a:spcPct val="100000"/>
              </a:lnSpc>
              <a:buFont typeface="Arial"/>
              <a:buChar char="–"/>
            </a:pPr>
            <a:r>
              <a:rPr lang="en-US" sz="2800">
                <a:solidFill>
                  <a:srgbClr val="000000"/>
                </a:solidFill>
                <a:latin typeface="Verdana"/>
                <a:ea typeface="Verdana"/>
              </a:rPr>
              <a:t>Dates</a:t>
            </a:r>
            <a:endParaRPr/>
          </a:p>
          <a:p>
            <a:pPr lvl="1">
              <a:lnSpc>
                <a:spcPct val="100000"/>
              </a:lnSpc>
              <a:buFont typeface="Arial"/>
              <a:buChar char="–"/>
            </a:pPr>
            <a:r>
              <a:rPr lang="en-US" sz="2800">
                <a:solidFill>
                  <a:srgbClr val="000000"/>
                </a:solidFill>
                <a:latin typeface="Verdana"/>
                <a:ea typeface="Verdana"/>
              </a:rPr>
              <a:t>Times</a:t>
            </a:r>
            <a:endParaRPr/>
          </a:p>
        </p:txBody>
      </p:sp>
      <p:sp>
        <p:nvSpPr>
          <p:cNvPr id="100" name="CustomShape 3"/>
          <p:cNvSpPr/>
          <p:nvPr/>
        </p:nvSpPr>
        <p:spPr>
          <a:xfrm>
            <a:off x="3931920" y="4754880"/>
            <a:ext cx="4480200" cy="1096920"/>
          </a:xfrm>
          <a:prstGeom prst="rect">
            <a:avLst/>
          </a:prstGeom>
        </p:spPr>
        <p:txBody>
          <a:bodyPr wrap="none" lIns="90000" tIns="45000" rIns="90000" bIns="45000"/>
          <a:lstStyle/>
          <a:p>
            <a:r>
              <a:rPr lang="en-US" sz="2800"/>
              <a:t>As long as we have a way </a:t>
            </a:r>
            <a:endParaRPr/>
          </a:p>
          <a:p>
            <a:r>
              <a:rPr lang="en-US" sz="2800"/>
              <a:t>to compare two data items</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26"/>
                                            </p:txEl>
                                          </p:spTgt>
                                        </p:tgtEl>
                                        <p:attrNameLst>
                                          <p:attrName>style.visibility</p:attrName>
                                        </p:attrNameLst>
                                      </p:cBhvr>
                                      <p:to>
                                        <p:strVal val="visible"/>
                                      </p:to>
                                    </p:set>
                                    <p:anim calcmode="lin" valueType="num">
                                      <p:cBhvr additive="repl">
                                        <p:cTn id="7" dur="500" fill="hold"/>
                                        <p:tgtEl>
                                          <p:spTgt spid="100">
                                            <p:txEl>
                                              <p:pRg st="0" end="2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0">
                                            <p:txEl>
                                              <p:p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freeze">
                      <p:stCondLst>
                        <p:cond delay="indefinite"/>
                      </p:stCondLst>
                      <p:childTnLst>
                        <p:par>
                          <p:cTn id="10" fill="freeze">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52" end="52"/>
                                            </p:txEl>
                                          </p:spTgt>
                                        </p:tgtEl>
                                        <p:attrNameLst>
                                          <p:attrName>style.visibility</p:attrName>
                                        </p:attrNameLst>
                                      </p:cBhvr>
                                      <p:to>
                                        <p:strVal val="visible"/>
                                      </p:to>
                                    </p:set>
                                    <p:anim calcmode="lin" valueType="num">
                                      <p:cBhvr additive="repl">
                                        <p:cTn id="13" dur="500" fill="hold"/>
                                        <p:tgtEl>
                                          <p:spTgt spid="100">
                                            <p:txEl>
                                              <p:pRg st="52" end="5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00">
                                            <p:txEl>
                                              <p:pRg st="52"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102"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Part of computer science involves a concept known as </a:t>
            </a:r>
            <a:r>
              <a:rPr lang="en-US" sz="3200" i="1">
                <a:solidFill>
                  <a:srgbClr val="000000"/>
                </a:solidFill>
                <a:latin typeface="Verdana"/>
                <a:ea typeface="Verdana"/>
              </a:rPr>
              <a:t>abstraction</a:t>
            </a:r>
            <a:r>
              <a:rPr lang="en-US" sz="3200">
                <a:solidFill>
                  <a:srgbClr val="000000"/>
                </a:solidFill>
                <a:latin typeface="Verdana"/>
                <a:ea typeface="Verdana"/>
              </a:rPr>
              <a:t>.</a:t>
            </a:r>
            <a:endParaRPr/>
          </a:p>
          <a:p>
            <a:pPr lvl="1">
              <a:lnSpc>
                <a:spcPct val="100000"/>
              </a:lnSpc>
              <a:buFont typeface="Arial"/>
              <a:buChar char="–"/>
            </a:pPr>
            <a:r>
              <a:rPr lang="en-US" sz="2800">
                <a:solidFill>
                  <a:srgbClr val="000000"/>
                </a:solidFill>
                <a:latin typeface="Verdana"/>
                <a:ea typeface="Verdana"/>
              </a:rPr>
              <a:t>Abstraction involves determining the “least-common denominator” held in common by sets of data or functionality within a program.</a:t>
            </a:r>
            <a:endParaRPr/>
          </a:p>
          <a:p>
            <a:pPr lvl="1">
              <a:lnSpc>
                <a:spcPct val="100000"/>
              </a:lnSpc>
              <a:buFont typeface="Arial"/>
              <a:buChar char="–"/>
            </a:pPr>
            <a:r>
              <a:rPr lang="en-US" sz="2800">
                <a:solidFill>
                  <a:srgbClr val="000000"/>
                </a:solidFill>
                <a:latin typeface="Verdana"/>
                <a:ea typeface="Verdana"/>
              </a:rPr>
              <a:t>We will be using a </a:t>
            </a:r>
            <a:r>
              <a:rPr lang="en-US" sz="2800" i="1">
                <a:solidFill>
                  <a:srgbClr val="000000"/>
                </a:solidFill>
                <a:latin typeface="Verdana"/>
                <a:ea typeface="Verdana"/>
              </a:rPr>
              <a:t>lot</a:t>
            </a:r>
            <a:r>
              <a:rPr lang="en-US" sz="2800">
                <a:solidFill>
                  <a:srgbClr val="000000"/>
                </a:solidFill>
                <a:latin typeface="Verdana"/>
                <a:ea typeface="Verdana"/>
              </a:rPr>
              <a:t> of abstraction as we go through this course.</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0" y="274680"/>
            <a:ext cx="91432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Why Study Computer Science?</a:t>
            </a:r>
            <a:endParaRPr/>
          </a:p>
        </p:txBody>
      </p:sp>
      <p:sp>
        <p:nvSpPr>
          <p:cNvPr id="104" name="CustomShape 2"/>
          <p:cNvSpPr/>
          <p:nvPr/>
        </p:nvSpPr>
        <p:spPr>
          <a:xfrm>
            <a:off x="457200" y="1600200"/>
            <a:ext cx="8228880" cy="4525200"/>
          </a:xfrm>
          <a:prstGeom prst="rect">
            <a:avLst/>
          </a:prstGeom>
        </p:spPr>
        <p:txBody>
          <a:bodyPr lIns="90000" tIns="45000" rIns="90000" bIns="45000"/>
          <a:lstStyle/>
          <a:p>
            <a:pPr>
              <a:lnSpc>
                <a:spcPct val="100000"/>
              </a:lnSpc>
            </a:pPr>
            <a:r>
              <a:rPr lang="en-US" sz="3200">
                <a:solidFill>
                  <a:srgbClr val="000000"/>
                </a:solidFill>
                <a:latin typeface="Verdana"/>
                <a:ea typeface="Verdana"/>
              </a:rPr>
              <a:t>We learn many different ways of handling the same problem.</a:t>
            </a:r>
            <a:endParaRPr/>
          </a:p>
          <a:p>
            <a:pPr>
              <a:lnSpc>
                <a:spcPct val="100000"/>
              </a:lnSpc>
            </a:pPr>
            <a:r>
              <a:rPr lang="en-US" sz="3200">
                <a:solidFill>
                  <a:srgbClr val="000000"/>
                </a:solidFill>
                <a:latin typeface="Verdana"/>
                <a:ea typeface="Verdana"/>
              </a:rPr>
              <a:t>At the same time, we learn how to evaluate the pros and cons of each.</a:t>
            </a:r>
            <a:endParaRPr/>
          </a:p>
          <a:p>
            <a:pPr lvl="1">
              <a:lnSpc>
                <a:spcPct val="100000"/>
              </a:lnSpc>
              <a:buFont typeface="Arial"/>
              <a:buChar char="–"/>
            </a:pPr>
            <a:r>
              <a:rPr lang="en-US" sz="2800">
                <a:solidFill>
                  <a:srgbClr val="000000"/>
                </a:solidFill>
                <a:latin typeface="Verdana"/>
                <a:ea typeface="Verdana"/>
              </a:rPr>
              <a:t>Some techniques are better than others for depending on the circumstances.</a:t>
            </a:r>
            <a:endParaRPr/>
          </a:p>
          <a:p>
            <a:pPr lvl="1">
              <a:lnSpc>
                <a:spcPct val="100000"/>
              </a:lnSpc>
              <a:buFont typeface="Arial"/>
              <a:buChar char="–"/>
            </a:pPr>
            <a:r>
              <a:rPr lang="en-US" sz="2800">
                <a:solidFill>
                  <a:srgbClr val="000000"/>
                </a:solidFill>
                <a:latin typeface="Verdana"/>
                <a:ea typeface="Verdana"/>
              </a:rPr>
              <a:t>Circumstances? What circumstances?</a:t>
            </a:r>
            <a:endParaRPr/>
          </a:p>
          <a:p>
            <a:pPr lvl="1">
              <a:lnSpc>
                <a:spcPct val="100000"/>
              </a:lnSpc>
              <a:buFont typeface="Arial"/>
              <a:buChar char="–"/>
            </a:pPr>
            <a:r>
              <a:rPr lang="en-US" sz="2800">
                <a:solidFill>
                  <a:srgbClr val="000000"/>
                </a:solidFill>
                <a:latin typeface="Verdana"/>
                <a:ea typeface="Verdana"/>
              </a:rPr>
              <a:t>Simpler, faster, take less space, work fast on small data sets, etc.</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500"/>
                                  </p:stCondLst>
                                  <p:childTnLst>
                                    <p:set>
                                      <p:cBhvr>
                                        <p:cTn id="6" dur="1" fill="hold">
                                          <p:stCondLst>
                                            <p:cond delay="0"/>
                                          </p:stCondLst>
                                        </p:cTn>
                                        <p:tgtEl>
                                          <p:spTgt spid="104">
                                            <p:txEl>
                                              <p:pRg st="308" end="308"/>
                                            </p:txEl>
                                          </p:spTgt>
                                        </p:tgtEl>
                                        <p:attrNameLst>
                                          <p:attrName>style.visibility</p:attrName>
                                        </p:attrNameLst>
                                      </p:cBhvr>
                                      <p:to>
                                        <p:strVal val="visible"/>
                                      </p:to>
                                    </p:set>
                                    <p:animEffect transition="in" filter="fade">
                                      <p:cBhvr additive="repl">
                                        <p:cTn id="7" dur="500" fill="freeze"/>
                                        <p:tgtEl>
                                          <p:spTgt spid="104">
                                            <p:txEl>
                                              <p:pRg st="308" end="308"/>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 presetClass="entr" fill="hold" nodeType="clickEffect">
                                  <p:stCondLst>
                                    <p:cond delay="0"/>
                                  </p:stCondLst>
                                  <p:childTnLst>
                                    <p:set>
                                      <p:cBhvr>
                                        <p:cTn id="11" dur="1" fill="hold">
                                          <p:stCondLst>
                                            <p:cond delay="0"/>
                                          </p:stCondLst>
                                        </p:cTn>
                                        <p:tgtEl>
                                          <p:spTgt spid="104">
                                            <p:txEl>
                                              <p:pRg st="308" end="308"/>
                                            </p:txEl>
                                          </p:spTgt>
                                        </p:tgtEl>
                                        <p:attrNameLst>
                                          <p:attrName>style.visibility</p:attrName>
                                        </p:attrNameLst>
                                      </p:cBhvr>
                                      <p:to>
                                        <p:strVal val="visible"/>
                                      </p:to>
                                    </p:set>
                                  </p:childTnLst>
                                </p:cTn>
                              </p:par>
                            </p:childTnLst>
                          </p:cTn>
                        </p:par>
                      </p:childTnLst>
                    </p:cTn>
                  </p:par>
                  <p:par>
                    <p:cTn id="12" fill="freeze">
                      <p:stCondLst>
                        <p:cond delay="indefinite"/>
                      </p:stCondLst>
                      <p:childTnLst>
                        <p:par>
                          <p:cTn id="13" fill="freeze">
                            <p:stCondLst>
                              <p:cond delay="0"/>
                            </p:stCondLst>
                            <p:childTnLst>
                              <p:par>
                                <p:cTn id="14" presetID="1" presetClass="entr" fill="hold" nodeType="clickEffect">
                                  <p:stCondLst>
                                    <p:cond delay="0"/>
                                  </p:stCondLst>
                                  <p:childTnLst>
                                    <p:set>
                                      <p:cBhvr>
                                        <p:cTn id="15" dur="1" fill="hold">
                                          <p:stCondLst>
                                            <p:cond delay="0"/>
                                          </p:stCondLst>
                                        </p:cTn>
                                        <p:tgtEl>
                                          <p:spTgt spid="104">
                                            <p:txEl>
                                              <p:pRg st="308" end="308"/>
                                            </p:txEl>
                                          </p:spTgt>
                                        </p:tgtEl>
                                        <p:attrNameLst>
                                          <p:attrName>style.visibility</p:attrName>
                                        </p:attrNameLst>
                                      </p:cBhvr>
                                      <p:to>
                                        <p:strVal val="visible"/>
                                      </p:to>
                                    </p:set>
                                  </p:childTnLst>
                                </p:cTn>
                              </p:par>
                            </p:childTnLst>
                          </p:cTn>
                        </p:par>
                      </p:childTnLst>
                    </p:cTn>
                  </p:par>
                  <p:par>
                    <p:cTn id="16" fill="freeze">
                      <p:stCondLst>
                        <p:cond delay="indefinite"/>
                      </p:stCondLst>
                      <p:childTnLst>
                        <p:par>
                          <p:cTn id="17" fill="freeze">
                            <p:stCondLst>
                              <p:cond delay="0"/>
                            </p:stCondLst>
                            <p:childTnLst>
                              <p:par>
                                <p:cTn id="18" presetID="1" presetClass="entr" fill="hold" nodeType="clickEffect">
                                  <p:stCondLst>
                                    <p:cond delay="0"/>
                                  </p:stCondLst>
                                  <p:childTnLst>
                                    <p:set>
                                      <p:cBhvr>
                                        <p:cTn id="19" dur="1" fill="hold">
                                          <p:stCondLst>
                                            <p:cond delay="0"/>
                                          </p:stCondLst>
                                        </p:cTn>
                                        <p:tgtEl>
                                          <p:spTgt spid="104">
                                            <p:txEl>
                                              <p:pRg st="308" end="3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274680"/>
            <a:ext cx="91432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Why Study Computer Science?</a:t>
            </a:r>
            <a:endParaRPr/>
          </a:p>
        </p:txBody>
      </p:sp>
      <p:sp>
        <p:nvSpPr>
          <p:cNvPr id="106" name="CustomShape 2"/>
          <p:cNvSpPr/>
          <p:nvPr/>
        </p:nvSpPr>
        <p:spPr>
          <a:xfrm>
            <a:off x="457200" y="1600200"/>
            <a:ext cx="8228880" cy="4525200"/>
          </a:xfrm>
          <a:prstGeom prst="rect">
            <a:avLst/>
          </a:prstGeom>
        </p:spPr>
        <p:txBody>
          <a:bodyPr lIns="90000" tIns="45000" rIns="90000" bIns="45000"/>
          <a:lstStyle/>
          <a:p>
            <a:pPr>
              <a:lnSpc>
                <a:spcPct val="100000"/>
              </a:lnSpc>
              <a:buSzPct val="45000"/>
              <a:buFont typeface="StarSymbol"/>
              <a:buChar char=""/>
            </a:pPr>
            <a:r>
              <a:rPr lang="en-US" sz="3200">
                <a:solidFill>
                  <a:srgbClr val="000000"/>
                </a:solidFill>
                <a:latin typeface="Verdana"/>
                <a:ea typeface="Verdana"/>
              </a:rPr>
              <a:t>We learn to think in computational terms</a:t>
            </a:r>
            <a:endParaRPr/>
          </a:p>
          <a:p>
            <a:pPr>
              <a:lnSpc>
                <a:spcPct val="100000"/>
              </a:lnSpc>
              <a:buSzPct val="45000"/>
              <a:buFont typeface="StarSymbol"/>
              <a:buChar char=""/>
            </a:pPr>
            <a:r>
              <a:rPr lang="en-US" sz="3200">
                <a:solidFill>
                  <a:srgbClr val="000000"/>
                </a:solidFill>
                <a:latin typeface="Verdana"/>
                <a:ea typeface="Verdana"/>
              </a:rPr>
              <a:t>We learn ways of evaluating possible solutions to many types of problems that expose the trade-offs we can make</a:t>
            </a:r>
            <a:endParaRPr/>
          </a:p>
          <a:p>
            <a:pPr lvl="1">
              <a:lnSpc>
                <a:spcPct val="100000"/>
              </a:lnSpc>
              <a:buSzPct val="45000"/>
              <a:buFont typeface="StarSymbol"/>
              <a:buChar char=""/>
            </a:pPr>
            <a:endParaRPr/>
          </a:p>
        </p:txBody>
      </p:sp>
    </p:spTree>
  </p:cSld>
  <p:clrMapOvr>
    <a:masterClrMapping/>
  </p:clrMapOvr>
  <p:timing>
    <p:tnLst>
      <p:par>
        <p:cTn xmlns:p14="http://schemas.microsoft.com/office/powerpoint/2010/mai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500"/>
                                  </p:stCondLst>
                                  <p:childTnLst>
                                    <p:set>
                                      <p:cBhvr>
                                        <p:cTn id="6" dur="1" fill="hold">
                                          <p:stCondLst>
                                            <p:cond delay="0"/>
                                          </p:stCondLst>
                                        </p:cTn>
                                        <p:tgtEl>
                                          <p:spTgt spid="106">
                                            <p:txEl>
                                              <p:pRg st="154" end="154"/>
                                            </p:txEl>
                                          </p:spTgt>
                                        </p:tgtEl>
                                        <p:attrNameLst>
                                          <p:attrName>style.visibility</p:attrName>
                                        </p:attrNameLst>
                                      </p:cBhvr>
                                      <p:to>
                                        <p:strVal val="visible"/>
                                      </p:to>
                                    </p:set>
                                    <p:animEffect transition="in" filter="fade">
                                      <p:cBhvr additive="repl">
                                        <p:cTn id="7" dur="500" fill="freeze"/>
                                        <p:tgtEl>
                                          <p:spTgt spid="106">
                                            <p:txEl>
                                              <p:pRg st="154" end="154"/>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 presetClass="entr" fill="hold" nodeType="clickEffect">
                                  <p:stCondLst>
                                    <p:cond delay="0"/>
                                  </p:stCondLst>
                                  <p:childTnLst>
                                    <p:set>
                                      <p:cBhvr>
                                        <p:cTn id="11" dur="1" fill="hold">
                                          <p:stCondLst>
                                            <p:cond delay="0"/>
                                          </p:stCondLst>
                                        </p:cTn>
                                        <p:tgtEl>
                                          <p:spTgt spid="106">
                                            <p:txEl>
                                              <p:pRg st="154" end="154"/>
                                            </p:txEl>
                                          </p:spTgt>
                                        </p:tgtEl>
                                        <p:attrNameLst>
                                          <p:attrName>style.visibility</p:attrName>
                                        </p:attrNameLst>
                                      </p:cBhvr>
                                      <p:to>
                                        <p:strVal val="visible"/>
                                      </p:to>
                                    </p:set>
                                  </p:childTnLst>
                                </p:cTn>
                              </p:par>
                            </p:childTnLst>
                          </p:cTn>
                        </p:par>
                      </p:childTnLst>
                    </p:cTn>
                  </p:par>
                  <p:par>
                    <p:cTn id="12" fill="freeze">
                      <p:stCondLst>
                        <p:cond delay="indefinite"/>
                      </p:stCondLst>
                      <p:childTnLst>
                        <p:par>
                          <p:cTn id="13" fill="freeze">
                            <p:stCondLst>
                              <p:cond delay="0"/>
                            </p:stCondLst>
                            <p:childTnLst>
                              <p:par>
                                <p:cTn id="14" presetID="1" presetClass="entr" fill="hold" nodeType="clickEffect">
                                  <p:stCondLst>
                                    <p:cond delay="0"/>
                                  </p:stCondLst>
                                  <p:childTnLst>
                                    <p:set>
                                      <p:cBhvr>
                                        <p:cTn id="15" dur="1" fill="hold">
                                          <p:stCondLst>
                                            <p:cond delay="0"/>
                                          </p:stCondLst>
                                        </p:cTn>
                                        <p:tgtEl>
                                          <p:spTgt spid="106">
                                            <p:txEl>
                                              <p:pRg st="154" end="154"/>
                                            </p:txEl>
                                          </p:spTgt>
                                        </p:tgtEl>
                                        <p:attrNameLst>
                                          <p:attrName>style.visibility</p:attrName>
                                        </p:attrNameLst>
                                      </p:cBhvr>
                                      <p:to>
                                        <p:strVal val="visible"/>
                                      </p:to>
                                    </p:set>
                                  </p:childTnLst>
                                </p:cTn>
                              </p:par>
                            </p:childTnLst>
                          </p:cTn>
                        </p:par>
                      </p:childTnLst>
                    </p:cTn>
                  </p:par>
                  <p:par>
                    <p:cTn id="16" fill="freeze">
                      <p:stCondLst>
                        <p:cond delay="indefinite"/>
                      </p:stCondLst>
                      <p:childTnLst>
                        <p:par>
                          <p:cTn id="17" fill="freeze">
                            <p:stCondLst>
                              <p:cond delay="0"/>
                            </p:stCondLst>
                            <p:childTnLst>
                              <p:par>
                                <p:cTn id="18" presetID="1" presetClass="entr" fill="hold" nodeType="clickEffect">
                                  <p:stCondLst>
                                    <p:cond delay="0"/>
                                  </p:stCondLst>
                                  <p:childTnLst>
                                    <p:set>
                                      <p:cBhvr>
                                        <p:cTn id="19" dur="1" fill="hold">
                                          <p:stCondLst>
                                            <p:cond delay="0"/>
                                          </p:stCondLst>
                                        </p:cTn>
                                        <p:tgtEl>
                                          <p:spTgt spid="106">
                                            <p:txEl>
                                              <p:pRg st="154"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About the Course</a:t>
            </a:r>
            <a:endParaRPr/>
          </a:p>
        </p:txBody>
      </p:sp>
      <p:sp>
        <p:nvSpPr>
          <p:cNvPr id="74"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dirty="0">
                <a:solidFill>
                  <a:srgbClr val="000000"/>
                </a:solidFill>
                <a:latin typeface="Verdana"/>
                <a:ea typeface="Verdana"/>
              </a:rPr>
              <a:t>This course serves as an introduction to the “fundamentals” of computer science and software engineering</a:t>
            </a:r>
            <a:endParaRPr dirty="0"/>
          </a:p>
          <a:p>
            <a:pPr>
              <a:lnSpc>
                <a:spcPct val="100000"/>
              </a:lnSpc>
              <a:buFont typeface="Arial"/>
              <a:buChar char="•"/>
            </a:pPr>
            <a:r>
              <a:rPr lang="en-US" sz="3200" dirty="0">
                <a:solidFill>
                  <a:srgbClr val="000000"/>
                </a:solidFill>
                <a:latin typeface="Verdana"/>
                <a:ea typeface="Verdana"/>
              </a:rPr>
              <a:t>We will also examine the programming paradigm known as “object-oriented (OO) programming.”</a:t>
            </a:r>
            <a:endParaRPr dirty="0"/>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76"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Computer science is </a:t>
            </a:r>
            <a:r>
              <a:rPr lang="en-US" sz="3200" b="1" i="1">
                <a:solidFill>
                  <a:srgbClr val="000000"/>
                </a:solidFill>
                <a:latin typeface="Verdana"/>
                <a:ea typeface="Verdana"/>
              </a:rPr>
              <a:t>not</a:t>
            </a:r>
            <a:r>
              <a:rPr lang="en-US" sz="3200">
                <a:solidFill>
                  <a:srgbClr val="000000"/>
                </a:solidFill>
                <a:latin typeface="Verdana"/>
                <a:ea typeface="Verdana"/>
              </a:rPr>
              <a:t> programming.</a:t>
            </a:r>
            <a:endParaRPr/>
          </a:p>
          <a:p>
            <a:pPr>
              <a:lnSpc>
                <a:spcPct val="100000"/>
              </a:lnSpc>
              <a:buFont typeface="Arial"/>
              <a:buChar char="•"/>
            </a:pPr>
            <a:r>
              <a:rPr lang="en-US" sz="3200">
                <a:solidFill>
                  <a:srgbClr val="000000"/>
                </a:solidFill>
                <a:latin typeface="Verdana"/>
                <a:ea typeface="Verdana"/>
              </a:rPr>
              <a:t>Instead, computer science is about the underlying principles that allow for the design and implementation of efficient programs.</a:t>
            </a:r>
            <a:endParaRPr/>
          </a:p>
          <a:p>
            <a:pPr lvl="1">
              <a:lnSpc>
                <a:spcPct val="100000"/>
              </a:lnSpc>
              <a:buFont typeface="Arial"/>
              <a:buChar char="–"/>
            </a:pPr>
            <a:r>
              <a:rPr lang="en-US" sz="2800">
                <a:solidFill>
                  <a:srgbClr val="000000"/>
                </a:solidFill>
                <a:latin typeface="Verdana"/>
                <a:ea typeface="Verdana"/>
              </a:rPr>
              <a:t>These issues exist, no matter which programming language is used.</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Software Engineering?</a:t>
            </a:r>
            <a:endParaRPr/>
          </a:p>
        </p:txBody>
      </p:sp>
      <p:sp>
        <p:nvSpPr>
          <p:cNvPr id="78"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Computer science is </a:t>
            </a:r>
            <a:r>
              <a:rPr lang="en-US" sz="3200" b="1" i="1">
                <a:solidFill>
                  <a:srgbClr val="000000"/>
                </a:solidFill>
                <a:latin typeface="Verdana"/>
                <a:ea typeface="Verdana"/>
              </a:rPr>
              <a:t>not</a:t>
            </a:r>
            <a:r>
              <a:rPr lang="en-US" sz="3200">
                <a:solidFill>
                  <a:srgbClr val="000000"/>
                </a:solidFill>
                <a:latin typeface="Verdana"/>
                <a:ea typeface="Verdana"/>
              </a:rPr>
              <a:t> software engineering.</a:t>
            </a:r>
            <a:endParaRPr/>
          </a:p>
          <a:p>
            <a:pPr>
              <a:lnSpc>
                <a:spcPct val="100000"/>
              </a:lnSpc>
              <a:buFont typeface="Arial"/>
              <a:buChar char="•"/>
            </a:pPr>
            <a:r>
              <a:rPr lang="en-US" sz="3200">
                <a:solidFill>
                  <a:srgbClr val="000000"/>
                </a:solidFill>
                <a:latin typeface="Verdana"/>
                <a:ea typeface="Verdana"/>
              </a:rPr>
              <a:t>Software engineering is engineering.</a:t>
            </a:r>
            <a:endParaRPr/>
          </a:p>
          <a:p>
            <a:pPr>
              <a:lnSpc>
                <a:spcPct val="100000"/>
              </a:lnSpc>
              <a:buFont typeface="Arial"/>
              <a:buChar char="•"/>
            </a:pPr>
            <a:r>
              <a:rPr lang="en-US" sz="3200">
                <a:solidFill>
                  <a:srgbClr val="000000"/>
                </a:solidFill>
                <a:latin typeface="Verdana"/>
                <a:ea typeface="Verdana"/>
              </a:rPr>
              <a:t>It is concerned with development of a working product under constraints</a:t>
            </a:r>
            <a:endParaRPr/>
          </a:p>
          <a:p>
            <a:pPr lvl="1">
              <a:lnSpc>
                <a:spcPct val="100000"/>
              </a:lnSpc>
              <a:buFont typeface="Arial"/>
              <a:buChar char="–"/>
            </a:pPr>
            <a:r>
              <a:rPr lang="en-US" sz="2800">
                <a:solidFill>
                  <a:srgbClr val="000000"/>
                </a:solidFill>
                <a:latin typeface="Verdana"/>
                <a:ea typeface="Verdana"/>
              </a:rPr>
              <a:t>Engineering must consider reality</a:t>
            </a:r>
            <a:endParaRPr/>
          </a:p>
          <a:p>
            <a:pPr lvl="1">
              <a:lnSpc>
                <a:spcPct val="100000"/>
              </a:lnSpc>
              <a:buFont typeface="Arial"/>
              <a:buChar char="–"/>
            </a:pPr>
            <a:r>
              <a:rPr lang="en-US" sz="2800">
                <a:solidFill>
                  <a:srgbClr val="000000"/>
                </a:solidFill>
                <a:latin typeface="Verdana"/>
                <a:ea typeface="Verdana"/>
              </a:rPr>
              <a:t>Engineering produces a product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Systems Engineering?</a:t>
            </a:r>
            <a:endParaRPr/>
          </a:p>
        </p:txBody>
      </p:sp>
      <p:sp>
        <p:nvSpPr>
          <p:cNvPr id="80" name="CustomShape 2"/>
          <p:cNvSpPr/>
          <p:nvPr/>
        </p:nvSpPr>
        <p:spPr>
          <a:xfrm>
            <a:off x="457200" y="1600200"/>
            <a:ext cx="8228880" cy="489168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Systems Engineering is </a:t>
            </a:r>
            <a:r>
              <a:rPr lang="en-US" sz="3200" b="1" i="1">
                <a:solidFill>
                  <a:srgbClr val="000000"/>
                </a:solidFill>
                <a:latin typeface="Verdana"/>
                <a:ea typeface="Verdana"/>
              </a:rPr>
              <a:t>not</a:t>
            </a:r>
            <a:r>
              <a:rPr lang="en-US" sz="3200">
                <a:solidFill>
                  <a:srgbClr val="000000"/>
                </a:solidFill>
                <a:latin typeface="Verdana"/>
                <a:ea typeface="Verdana"/>
              </a:rPr>
              <a:t> software engineering.</a:t>
            </a:r>
            <a:endParaRPr/>
          </a:p>
          <a:p>
            <a:pPr>
              <a:lnSpc>
                <a:spcPct val="100000"/>
              </a:lnSpc>
              <a:buFont typeface="Arial"/>
              <a:buChar char="•"/>
            </a:pPr>
            <a:r>
              <a:rPr lang="en-US" sz="3200">
                <a:solidFill>
                  <a:srgbClr val="000000"/>
                </a:solidFill>
                <a:latin typeface="Verdana"/>
                <a:ea typeface="Verdana"/>
              </a:rPr>
              <a:t>Systems engineering often includes software engineering nowadays.</a:t>
            </a:r>
            <a:endParaRPr/>
          </a:p>
          <a:p>
            <a:pPr>
              <a:lnSpc>
                <a:spcPct val="100000"/>
              </a:lnSpc>
              <a:buFont typeface="Arial"/>
              <a:buChar char="•"/>
            </a:pPr>
            <a:r>
              <a:rPr lang="en-US" sz="3200">
                <a:solidFill>
                  <a:srgbClr val="000000"/>
                </a:solidFill>
                <a:latin typeface="Verdana"/>
                <a:ea typeface="Verdana"/>
              </a:rPr>
              <a:t>It is concerned with the bigger picture</a:t>
            </a:r>
            <a:endParaRPr/>
          </a:p>
          <a:p>
            <a:pPr lvl="1">
              <a:lnSpc>
                <a:spcPct val="100000"/>
              </a:lnSpc>
              <a:buFont typeface="Arial"/>
              <a:buChar char="–"/>
            </a:pPr>
            <a:r>
              <a:rPr lang="en-US" sz="2800">
                <a:solidFill>
                  <a:srgbClr val="000000"/>
                </a:solidFill>
                <a:latin typeface="Verdana"/>
                <a:ea typeface="Verdana"/>
              </a:rPr>
              <a:t>Hardware components</a:t>
            </a:r>
            <a:endParaRPr/>
          </a:p>
          <a:p>
            <a:pPr lvl="1">
              <a:lnSpc>
                <a:spcPct val="100000"/>
              </a:lnSpc>
              <a:buFont typeface="Arial"/>
              <a:buChar char="–"/>
            </a:pPr>
            <a:r>
              <a:rPr lang="en-US" sz="2800">
                <a:solidFill>
                  <a:srgbClr val="000000"/>
                </a:solidFill>
                <a:latin typeface="Verdana"/>
                <a:ea typeface="Verdana"/>
              </a:rPr>
              <a:t>Software components</a:t>
            </a:r>
            <a:endParaRPr/>
          </a:p>
          <a:p>
            <a:pPr lvl="1">
              <a:lnSpc>
                <a:spcPct val="100000"/>
              </a:lnSpc>
              <a:buFont typeface="Arial"/>
              <a:buChar char="–"/>
            </a:pPr>
            <a:r>
              <a:rPr lang="en-US" sz="2800">
                <a:solidFill>
                  <a:srgbClr val="000000"/>
                </a:solidFill>
                <a:latin typeface="Verdana"/>
                <a:ea typeface="Verdana"/>
              </a:rPr>
              <a:t>Humans and procedures</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Programming?</a:t>
            </a:r>
            <a:endParaRPr/>
          </a:p>
        </p:txBody>
      </p:sp>
      <p:sp>
        <p:nvSpPr>
          <p:cNvPr id="82"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a:solidFill>
                  <a:srgbClr val="000000"/>
                </a:solidFill>
                <a:latin typeface="Verdana"/>
                <a:ea typeface="Verdana"/>
              </a:rPr>
              <a:t>Programming is </a:t>
            </a:r>
            <a:r>
              <a:rPr lang="en-US" sz="3200" b="1" i="1">
                <a:solidFill>
                  <a:srgbClr val="000000"/>
                </a:solidFill>
                <a:latin typeface="Verdana"/>
                <a:ea typeface="Verdana"/>
              </a:rPr>
              <a:t>not</a:t>
            </a:r>
            <a:r>
              <a:rPr lang="en-US" sz="3200">
                <a:solidFill>
                  <a:srgbClr val="000000"/>
                </a:solidFill>
                <a:latin typeface="Verdana"/>
                <a:ea typeface="Verdana"/>
              </a:rPr>
              <a:t> software engineering.</a:t>
            </a:r>
            <a:endParaRPr/>
          </a:p>
          <a:p>
            <a:pPr>
              <a:lnSpc>
                <a:spcPct val="100000"/>
              </a:lnSpc>
              <a:buFont typeface="Arial"/>
              <a:buChar char="•"/>
            </a:pPr>
            <a:r>
              <a:rPr lang="en-US" sz="3200">
                <a:solidFill>
                  <a:srgbClr val="000000"/>
                </a:solidFill>
                <a:latin typeface="Verdana"/>
                <a:ea typeface="Verdana"/>
              </a:rPr>
              <a:t>Programming is a part of software engineering.</a:t>
            </a:r>
            <a:endParaRPr/>
          </a:p>
          <a:p>
            <a:pPr>
              <a:lnSpc>
                <a:spcPct val="100000"/>
              </a:lnSpc>
              <a:buFont typeface="Arial"/>
              <a:buChar char="•"/>
            </a:pPr>
            <a:r>
              <a:rPr lang="en-US" sz="3200">
                <a:solidFill>
                  <a:srgbClr val="000000"/>
                </a:solidFill>
                <a:latin typeface="Verdana"/>
                <a:ea typeface="Verdana"/>
              </a:rPr>
              <a:t>It is concerned with the implementation part of SE</a:t>
            </a:r>
            <a:endParaRPr/>
          </a:p>
          <a:p>
            <a:pPr lvl="1">
              <a:lnSpc>
                <a:spcPct val="100000"/>
              </a:lnSpc>
              <a:buFont typeface="Arial"/>
              <a:buChar char="–"/>
            </a:pPr>
            <a:r>
              <a:rPr lang="en-US" sz="2800">
                <a:solidFill>
                  <a:srgbClr val="000000"/>
                </a:solidFill>
                <a:latin typeface="Verdana"/>
                <a:ea typeface="Verdana"/>
              </a:rPr>
              <a:t>SE deals with requirements specification</a:t>
            </a:r>
            <a:endParaRPr/>
          </a:p>
          <a:p>
            <a:pPr lvl="1">
              <a:lnSpc>
                <a:spcPct val="100000"/>
              </a:lnSpc>
              <a:buFont typeface="Arial"/>
              <a:buChar char="–"/>
            </a:pPr>
            <a:r>
              <a:rPr lang="en-US" sz="2800">
                <a:solidFill>
                  <a:srgbClr val="000000"/>
                </a:solidFill>
                <a:latin typeface="Verdana"/>
                <a:ea typeface="Verdana"/>
              </a:rPr>
              <a:t>SE deals with maintenance</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Summary</a:t>
            </a:r>
            <a:endParaRPr/>
          </a:p>
        </p:txBody>
      </p:sp>
      <p:sp>
        <p:nvSpPr>
          <p:cNvPr id="84" name="CustomShape 2"/>
          <p:cNvSpPr/>
          <p:nvPr/>
        </p:nvSpPr>
        <p:spPr>
          <a:xfrm>
            <a:off x="457200" y="1600200"/>
            <a:ext cx="8228880" cy="4983120"/>
          </a:xfrm>
          <a:prstGeom prst="rect">
            <a:avLst/>
          </a:prstGeom>
        </p:spPr>
        <p:txBody>
          <a:bodyPr lIns="90000" tIns="45000" rIns="90000" bIns="45000"/>
          <a:lstStyle/>
          <a:p>
            <a:pPr>
              <a:lnSpc>
                <a:spcPct val="100000"/>
              </a:lnSpc>
              <a:buFont typeface="Arial"/>
              <a:buChar char="•"/>
            </a:pPr>
            <a:r>
              <a:rPr lang="en-US" sz="2400" dirty="0">
                <a:solidFill>
                  <a:srgbClr val="000000"/>
                </a:solidFill>
                <a:latin typeface="Verdana"/>
                <a:ea typeface="Verdana"/>
              </a:rPr>
              <a:t>Systems engineering:</a:t>
            </a:r>
            <a:endParaRPr sz="2400" dirty="0"/>
          </a:p>
          <a:p>
            <a:pPr lvl="1">
              <a:lnSpc>
                <a:spcPct val="100000"/>
              </a:lnSpc>
              <a:buSzPct val="75000"/>
              <a:buFont typeface="StarSymbol"/>
              <a:buChar char="l"/>
            </a:pPr>
            <a:r>
              <a:rPr lang="en-US" sz="2400" dirty="0">
                <a:solidFill>
                  <a:srgbClr val="000000"/>
                </a:solidFill>
                <a:latin typeface="Verdana"/>
                <a:ea typeface="Verdana"/>
              </a:rPr>
              <a:t>Specify and develop whole working </a:t>
            </a:r>
            <a:r>
              <a:rPr lang="en-US" sz="2400" dirty="0" smtClean="0">
                <a:solidFill>
                  <a:srgbClr val="000000"/>
                </a:solidFill>
                <a:latin typeface="Verdana"/>
                <a:ea typeface="Verdana"/>
              </a:rPr>
              <a:t>system </a:t>
            </a:r>
            <a:endParaRPr sz="2400" dirty="0"/>
          </a:p>
          <a:p>
            <a:pPr>
              <a:lnSpc>
                <a:spcPct val="100000"/>
              </a:lnSpc>
              <a:buFont typeface="Arial"/>
              <a:buChar char="•"/>
            </a:pPr>
            <a:r>
              <a:rPr lang="en-US" sz="2400" dirty="0">
                <a:solidFill>
                  <a:srgbClr val="000000"/>
                </a:solidFill>
                <a:latin typeface="Verdana"/>
                <a:ea typeface="Verdana"/>
              </a:rPr>
              <a:t>Software engineering:</a:t>
            </a:r>
            <a:endParaRPr sz="2400" dirty="0"/>
          </a:p>
          <a:p>
            <a:pPr lvl="1">
              <a:lnSpc>
                <a:spcPct val="100000"/>
              </a:lnSpc>
              <a:buSzPct val="75000"/>
              <a:buFont typeface="StarSymbol"/>
              <a:buChar char="l"/>
            </a:pPr>
            <a:r>
              <a:rPr lang="en-US" sz="2400" dirty="0">
                <a:solidFill>
                  <a:srgbClr val="000000"/>
                </a:solidFill>
                <a:latin typeface="Verdana"/>
                <a:ea typeface="Verdana"/>
              </a:rPr>
              <a:t>Specify and develop software part of system</a:t>
            </a:r>
            <a:endParaRPr sz="2400" dirty="0"/>
          </a:p>
          <a:p>
            <a:pPr>
              <a:lnSpc>
                <a:spcPct val="100000"/>
              </a:lnSpc>
              <a:buFont typeface="Arial"/>
              <a:buChar char="•"/>
            </a:pPr>
            <a:r>
              <a:rPr lang="en-US" sz="2400" dirty="0">
                <a:solidFill>
                  <a:srgbClr val="000000"/>
                </a:solidFill>
                <a:latin typeface="Verdana"/>
                <a:ea typeface="Verdana"/>
              </a:rPr>
              <a:t>Programming:</a:t>
            </a:r>
            <a:endParaRPr sz="2400" dirty="0"/>
          </a:p>
          <a:p>
            <a:pPr lvl="1">
              <a:lnSpc>
                <a:spcPct val="100000"/>
              </a:lnSpc>
              <a:buSzPct val="75000"/>
              <a:buFont typeface="StarSymbol"/>
              <a:buChar char="l"/>
            </a:pPr>
            <a:r>
              <a:rPr lang="en-US" sz="2400" dirty="0">
                <a:solidFill>
                  <a:srgbClr val="000000"/>
                </a:solidFill>
                <a:latin typeface="Verdana"/>
                <a:ea typeface="Verdana"/>
              </a:rPr>
              <a:t>Develop programs and documentation</a:t>
            </a:r>
            <a:endParaRPr sz="2400" dirty="0"/>
          </a:p>
          <a:p>
            <a:pPr>
              <a:lnSpc>
                <a:spcPct val="100000"/>
              </a:lnSpc>
              <a:buFont typeface="Arial"/>
              <a:buChar char="•"/>
            </a:pPr>
            <a:r>
              <a:rPr lang="en-US" sz="2400" dirty="0">
                <a:solidFill>
                  <a:srgbClr val="000000"/>
                </a:solidFill>
                <a:latin typeface="Verdana"/>
                <a:ea typeface="Verdana"/>
              </a:rPr>
              <a:t>Computer science:</a:t>
            </a:r>
            <a:endParaRPr sz="2400" dirty="0"/>
          </a:p>
          <a:p>
            <a:pPr lvl="1">
              <a:lnSpc>
                <a:spcPct val="100000"/>
              </a:lnSpc>
              <a:buSzPct val="75000"/>
              <a:buFont typeface="StarSymbol"/>
              <a:buChar char="l"/>
            </a:pPr>
            <a:r>
              <a:rPr lang="en-US" sz="2400" dirty="0">
                <a:solidFill>
                  <a:srgbClr val="000000"/>
                </a:solidFill>
                <a:latin typeface="Verdana"/>
                <a:ea typeface="Verdana"/>
              </a:rPr>
              <a:t>Develop abstract models of data and computation</a:t>
            </a:r>
            <a:endParaRPr sz="2400" dirty="0"/>
          </a:p>
          <a:p>
            <a:pPr lvl="1">
              <a:lnSpc>
                <a:spcPct val="100000"/>
              </a:lnSpc>
              <a:buSzPct val="75000"/>
              <a:buFont typeface="StarSymbol"/>
              <a:buChar char="l"/>
            </a:pPr>
            <a:r>
              <a:rPr lang="en-US" sz="2400" dirty="0">
                <a:solidFill>
                  <a:srgbClr val="000000"/>
                </a:solidFill>
                <a:latin typeface="Verdana"/>
                <a:ea typeface="Verdana"/>
              </a:rPr>
              <a:t>Develop and analyze algorithms and protocols for manipulating data and communicating</a:t>
            </a:r>
            <a:endParaRPr sz="2400" dirty="0"/>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Back to Computer Science</a:t>
            </a:r>
            <a:endParaRPr/>
          </a:p>
        </p:txBody>
      </p:sp>
      <p:sp>
        <p:nvSpPr>
          <p:cNvPr id="86"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US" sz="3200" dirty="0">
                <a:solidFill>
                  <a:srgbClr val="000000"/>
                </a:solidFill>
                <a:latin typeface="Verdana"/>
                <a:ea typeface="Verdana"/>
              </a:rPr>
              <a:t>Computer science is </a:t>
            </a:r>
            <a:r>
              <a:rPr lang="en-US" sz="3200" b="1" i="1" dirty="0">
                <a:solidFill>
                  <a:srgbClr val="000000"/>
                </a:solidFill>
                <a:latin typeface="Verdana"/>
                <a:ea typeface="Verdana"/>
              </a:rPr>
              <a:t>not</a:t>
            </a:r>
            <a:r>
              <a:rPr lang="en-US" sz="3200" dirty="0">
                <a:solidFill>
                  <a:srgbClr val="000000"/>
                </a:solidFill>
                <a:latin typeface="Verdana"/>
                <a:ea typeface="Verdana"/>
              </a:rPr>
              <a:t> programming.</a:t>
            </a:r>
            <a:endParaRPr dirty="0"/>
          </a:p>
          <a:p>
            <a:pPr>
              <a:lnSpc>
                <a:spcPct val="100000"/>
              </a:lnSpc>
              <a:buFont typeface="Arial"/>
              <a:buChar char="•"/>
            </a:pPr>
            <a:r>
              <a:rPr lang="en-US" sz="3200" dirty="0">
                <a:solidFill>
                  <a:srgbClr val="000000"/>
                </a:solidFill>
                <a:latin typeface="Verdana"/>
                <a:ea typeface="Verdana"/>
              </a:rPr>
              <a:t>Instead, computer science is about the underlying principles that allow for the design and implementation of efficient programs.</a:t>
            </a:r>
            <a:endParaRPr dirty="0"/>
          </a:p>
          <a:p>
            <a:pPr lvl="1">
              <a:lnSpc>
                <a:spcPct val="100000"/>
              </a:lnSpc>
              <a:buFont typeface="Arial"/>
              <a:buChar char="–"/>
            </a:pPr>
            <a:r>
              <a:rPr lang="en-US" sz="2800" dirty="0">
                <a:solidFill>
                  <a:srgbClr val="000000"/>
                </a:solidFill>
                <a:latin typeface="Verdana"/>
                <a:ea typeface="Verdana"/>
              </a:rPr>
              <a:t>These issues exist, no matter which programming language is used.</a:t>
            </a:r>
            <a:endParaRPr dirty="0"/>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US" sz="4400" b="1">
                <a:solidFill>
                  <a:srgbClr val="000000"/>
                </a:solidFill>
                <a:latin typeface="Verdana"/>
                <a:ea typeface="Verdana"/>
              </a:rPr>
              <a:t>What is Computer Science?</a:t>
            </a:r>
            <a:endParaRPr/>
          </a:p>
        </p:txBody>
      </p:sp>
      <p:sp>
        <p:nvSpPr>
          <p:cNvPr id="88" name="CustomShape 2"/>
          <p:cNvSpPr/>
          <p:nvPr/>
        </p:nvSpPr>
        <p:spPr>
          <a:xfrm>
            <a:off x="457200" y="1600200"/>
            <a:ext cx="8228880" cy="4525200"/>
          </a:xfrm>
          <a:prstGeom prst="rect">
            <a:avLst/>
          </a:prstGeom>
        </p:spPr>
        <p:txBody>
          <a:bodyPr lIns="90000" tIns="45000" rIns="90000" bIns="45000"/>
          <a:lstStyle/>
          <a:p>
            <a:pPr lvl="1">
              <a:lnSpc>
                <a:spcPct val="100000"/>
              </a:lnSpc>
              <a:buFont typeface="Arial"/>
              <a:buChar char="•"/>
            </a:pPr>
            <a:r>
              <a:rPr lang="en-US" sz="3200">
                <a:solidFill>
                  <a:srgbClr val="000000"/>
                </a:solidFill>
                <a:latin typeface="Verdana"/>
                <a:ea typeface="Verdana"/>
              </a:rPr>
              <a:t>Computer Science is the study of the mathematical properties and underpinnings of computational processes.</a:t>
            </a:r>
            <a:endParaRPr/>
          </a:p>
          <a:p>
            <a:pPr>
              <a:lnSpc>
                <a:spcPct val="100000"/>
              </a:lnSpc>
              <a:buFont typeface="Arial"/>
              <a:buChar char="•"/>
            </a:pPr>
            <a:r>
              <a:rPr lang="en-US" sz="3200">
                <a:solidFill>
                  <a:srgbClr val="000000"/>
                </a:solidFill>
                <a:latin typeface="Verdana"/>
                <a:ea typeface="Verdana"/>
              </a:rPr>
              <a:t>The way you approach a problem matters.</a:t>
            </a:r>
            <a:endParaRPr/>
          </a:p>
          <a:p>
            <a:pPr lvl="1">
              <a:lnSpc>
                <a:spcPct val="100000"/>
              </a:lnSpc>
              <a:buFont typeface="Arial"/>
              <a:buChar char="–"/>
            </a:pPr>
            <a:r>
              <a:rPr lang="en-US" sz="2800">
                <a:solidFill>
                  <a:srgbClr val="000000"/>
                </a:solidFill>
                <a:latin typeface="Verdana"/>
                <a:ea typeface="Verdana"/>
              </a:rPr>
              <a:t>Example: Sorting.</a:t>
            </a:r>
            <a:endParaRPr/>
          </a:p>
          <a:p>
            <a:pPr lvl="1">
              <a:lnSpc>
                <a:spcPct val="100000"/>
              </a:lnSpc>
              <a:buFont typeface="Arial"/>
              <a:buChar char="–"/>
            </a:pPr>
            <a:r>
              <a:rPr lang="en-US" sz="2400">
                <a:solidFill>
                  <a:srgbClr val="000000"/>
                </a:solidFill>
                <a:latin typeface="Verdana"/>
                <a:ea typeface="Verdana"/>
              </a:rPr>
              <a:t>The problem?  Computers sometimes sort </a:t>
            </a:r>
            <a:r>
              <a:rPr lang="en-US" sz="2400" b="1" i="1">
                <a:solidFill>
                  <a:srgbClr val="000000"/>
                </a:solidFill>
                <a:latin typeface="Verdana"/>
                <a:ea typeface="Verdana"/>
              </a:rPr>
              <a:t>billions</a:t>
            </a:r>
            <a:r>
              <a:rPr lang="en-US" sz="2400">
                <a:solidFill>
                  <a:srgbClr val="000000"/>
                </a:solidFill>
                <a:latin typeface="Verdana"/>
                <a:ea typeface="Verdana"/>
              </a:rPr>
              <a:t> of items.</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770</Words>
  <Application>Microsoft Macintosh PowerPoint</Application>
  <PresentationFormat>On-screen Show (4:3)</PresentationFormat>
  <Paragraphs>95</Paragraphs>
  <Slides>15</Slides>
  <Notes>3</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Wenlan Tian</cp:lastModifiedBy>
  <cp:revision>10</cp:revision>
  <dcterms:modified xsi:type="dcterms:W3CDTF">2014-06-18T15:13:10Z</dcterms:modified>
</cp:coreProperties>
</file>