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C2174-7B5A-A243-980C-4C6BA1BE0C62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C4489-9660-B841-B3F8-711E5B07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5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System bus: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cpu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, ram, </a:t>
            </a:r>
            <a:r>
              <a:rPr lang="en-US" dirty="0" smtClean="0"/>
              <a:t>CTLR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Wingdings"/>
              </a:rPr>
              <a:t>&gt;</a:t>
            </a:r>
            <a:r>
              <a:rPr lang="en-US" dirty="0" smtClean="0"/>
              <a:t>video display </a:t>
            </a:r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CTLR-&gt; disk   keyboard   other devices    NIC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Wingdings"/>
              </a:rPr>
              <a:t>-&gt;</a:t>
            </a:r>
            <a:r>
              <a:rPr lang="en-US" sz="1200" kern="1200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  <a:sym typeface="Wingdings"/>
              </a:rPr>
              <a:t> Internet, wireless</a:t>
            </a:r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err="1" smtClean="0">
                <a:cs typeface="+mn-cs"/>
              </a:rPr>
              <a:t>Executalbe</a:t>
            </a:r>
            <a:r>
              <a:rPr lang="en-US" dirty="0" smtClean="0">
                <a:cs typeface="+mn-cs"/>
              </a:rPr>
              <a:t>: header, constants,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C4489-9660-B841-B3F8-711E5B0735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0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C4489-9660-B841-B3F8-711E5B073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4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Assembly language: low level</a:t>
            </a:r>
            <a:r>
              <a:rPr lang="en-US" baseline="0" dirty="0" smtClean="0"/>
              <a:t>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Script</a:t>
            </a:r>
          </a:p>
          <a:p>
            <a:r>
              <a:rPr lang="en-US" baseline="0" dirty="0" smtClean="0"/>
              <a:t>|</a:t>
            </a:r>
          </a:p>
          <a:p>
            <a:r>
              <a:rPr lang="en-US" baseline="0" dirty="0" smtClean="0"/>
              <a:t>shell</a:t>
            </a:r>
          </a:p>
          <a:p>
            <a:r>
              <a:rPr lang="en-US" baseline="0" dirty="0" smtClean="0"/>
              <a:t>Operating system</a:t>
            </a:r>
          </a:p>
          <a:p>
            <a:r>
              <a:rPr lang="en-US" baseline="0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C4489-9660-B841-B3F8-711E5B0735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6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5/14/14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517161-A1A1-4191-A181-C1A1115100B1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Line 5"/>
          <p:cNvSpPr/>
          <p:nvPr/>
        </p:nvSpPr>
        <p:spPr>
          <a:xfrm>
            <a:off x="1371600" y="3733560"/>
            <a:ext cx="6400800" cy="0"/>
          </a:xfrm>
          <a:prstGeom prst="line">
            <a:avLst/>
          </a:prstGeom>
          <a:ln w="9360">
            <a:solidFill>
              <a:srgbClr val="D2DDF2"/>
            </a:solidFill>
            <a:round/>
          </a:ln>
        </p:spPr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Fifth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5/14/14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21D171-C111-41E1-8111-A10151214111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3" name="Line 6"/>
          <p:cNvSpPr/>
          <p:nvPr/>
        </p:nvSpPr>
        <p:spPr>
          <a:xfrm>
            <a:off x="0" y="1371600"/>
            <a:ext cx="7086600" cy="0"/>
          </a:xfrm>
          <a:prstGeom prst="line">
            <a:avLst/>
          </a:prstGeom>
          <a:ln w="9360">
            <a:solidFill>
              <a:srgbClr val="558ED5"/>
            </a:solidFill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9810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Verdana"/>
                <a:ea typeface="Verdana"/>
              </a:rPr>
              <a:t>COP 3503:
Programming Fundamentals for CIS Majors 2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1219320" y="3886200"/>
            <a:ext cx="670536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Verdana"/>
                <a:ea typeface="Verdana"/>
              </a:rPr>
              <a:t>Getting Started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Language Translation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366120" y="1492200"/>
            <a:ext cx="8229240" cy="470778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Preprocessor</a:t>
            </a:r>
            <a:endParaRPr sz="3200" dirty="0"/>
          </a:p>
          <a:p>
            <a:pPr lvl="1">
              <a:buSzPct val="75000"/>
              <a:buFont typeface="StarSymbol"/>
              <a:buChar char=""/>
            </a:pPr>
            <a:r>
              <a:rPr lang="en-US" sz="2600" dirty="0">
                <a:solidFill>
                  <a:srgbClr val="000000"/>
                </a:solidFill>
                <a:latin typeface="Verdana"/>
                <a:ea typeface="Verdana"/>
              </a:rPr>
              <a:t>Reads preprocessor directives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600" dirty="0">
                <a:solidFill>
                  <a:srgbClr val="000000"/>
                </a:solidFill>
                <a:latin typeface="Verdana"/>
                <a:ea typeface="Verdana"/>
              </a:rPr>
              <a:t>Changes source code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Compiler</a:t>
            </a:r>
            <a:endParaRPr sz="3200" dirty="0"/>
          </a:p>
          <a:p>
            <a:pPr lvl="1">
              <a:buSzPct val="75000"/>
              <a:buFont typeface="StarSymbol"/>
              <a:buChar char=""/>
            </a:pPr>
            <a:r>
              <a:rPr lang="en-US" sz="2600" dirty="0">
                <a:solidFill>
                  <a:srgbClr val="000000"/>
                </a:solidFill>
                <a:latin typeface="Verdana"/>
                <a:ea typeface="Verdana"/>
              </a:rPr>
              <a:t>Converts source code to assembly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600" dirty="0">
                <a:solidFill>
                  <a:srgbClr val="000000"/>
                </a:solidFill>
                <a:latin typeface="Verdana"/>
                <a:ea typeface="Verdana"/>
              </a:rPr>
              <a:t>May do optimization</a:t>
            </a:r>
            <a:endParaRPr dirty="0"/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Assembler 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600" dirty="0">
                <a:solidFill>
                  <a:srgbClr val="000000"/>
                </a:solidFill>
                <a:latin typeface="Verdana"/>
                <a:ea typeface="Verdana"/>
              </a:rPr>
              <a:t>Converts assembly to machine code</a:t>
            </a:r>
            <a:endParaRPr dirty="0"/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Linker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600" dirty="0">
                <a:solidFill>
                  <a:srgbClr val="000000"/>
                </a:solidFill>
                <a:latin typeface="Verdana"/>
                <a:ea typeface="Verdana"/>
              </a:rPr>
              <a:t>Links separately compile code, libraries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History of C++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5166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BCPL (Basic Combined Programming Language) – Richards, mid-1960s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Intended for writing OSs, compilers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B – Ken Thompson, late 1960s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Used to write early Unix for DEC PDP-7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C – Dennis Ritchie, 1971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Added types, etc. to B; systems development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C++ - Bjarne Soustrup, early 1980s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Verdana"/>
                <a:ea typeface="Verdana"/>
              </a:rPr>
              <a:t>Object-oriented extension of 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C++, Java, C#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5166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C++ - Supports all features of C</a:t>
            </a:r>
            <a:endParaRPr sz="2400"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C++ compiler will compile C programs</a:t>
            </a:r>
            <a:endParaRPr sz="2400"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ISO standardized C++98 in 1998 </a:t>
            </a:r>
            <a:endParaRPr sz="2400"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ISO revised to  C++11 in 2011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Java – developed by Sun Microsystems</a:t>
            </a:r>
            <a:endParaRPr sz="2400"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Intended for portability</a:t>
            </a:r>
            <a:endParaRPr sz="2400"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Modeled after C++</a:t>
            </a:r>
            <a:endParaRPr sz="2400"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Compiled to machine-independent “byte code”</a:t>
            </a:r>
            <a:endParaRPr sz="2400"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Needs Java interpreter (machine and system dependent)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C# - developed by Microsoft</a:t>
            </a:r>
            <a:endParaRPr sz="2400"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Subset of C++, with some features of Java</a:t>
            </a:r>
            <a:endParaRPr sz="2400"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works with .NET Framework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A Simple C++ Program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Tlwg Typist"/>
                <a:ea typeface="Verdana"/>
              </a:rPr>
              <a:t>#include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 &lt;iostream&gt;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Tlwg Typist"/>
                <a:ea typeface="Verdana"/>
              </a:rPr>
              <a:t>using namespace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 std;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Tlwg Typist"/>
                <a:ea typeface="Verdana"/>
              </a:rPr>
              <a:t>int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  // Display Welcome to COP 3503 on console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  cout &lt;&lt; “Welcome to COP 3503!” &lt;&lt; endl;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  </a:t>
            </a:r>
            <a:r>
              <a:rPr lang="en-US" sz="2400" b="1">
                <a:solidFill>
                  <a:srgbClr val="000000"/>
                </a:solidFill>
                <a:latin typeface="Tlwg Typist"/>
                <a:ea typeface="Verdana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 (0);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A Simple C++ Program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5074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Tlwg Typist"/>
                <a:ea typeface="Verdana"/>
              </a:rPr>
              <a:t>#include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 &lt;iostream&gt;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Compiler preprocessor directive – include the 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iostream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 library (predefined code) – “header file”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&lt;&gt; means standard location, “” means “local”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Tlwg Typist"/>
                <a:ea typeface="Verdana"/>
              </a:rPr>
              <a:t>using namespace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 std;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Tells compiler to use 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std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 (standard) namespace. Namespaces are a mechanism to avoid conflicts in large programs (for scoping and name resolution). Needed for compiler to find 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cout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 and 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endl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 defined in 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iostream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 library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A Simple C++ Program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Tlwg Typist"/>
                <a:ea typeface="Verdana"/>
              </a:rPr>
              <a:t>int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Every executable must have a function named 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main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 (NOT 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Main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 or 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MAIN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!) of type </a:t>
            </a:r>
            <a:r>
              <a:rPr lang="en-US" sz="2400" b="1">
                <a:solidFill>
                  <a:srgbClr val="000000"/>
                </a:solidFill>
                <a:latin typeface="Tlwg Typist"/>
                <a:ea typeface="Verdana"/>
              </a:rPr>
              <a:t>int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 so linker can tell system where to start execution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Curly braces are used to delimit code blocks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  // Display Welcome to COP 3503 on console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Comments start with // (one line), or start and end with /* and */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  ...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A Simple C++ Program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  cout &lt;&lt; “Welcome to COP 3503!” &lt;&lt; endl;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Console output (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cout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) is a stream, and &lt;&lt; is a stream insertion operator that sends the string to the console.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A string must be enclosed in double quotes “”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endl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 stands for end line, which ends the line and flushes the output buffer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  </a:t>
            </a:r>
            <a:r>
              <a:rPr lang="en-US" sz="2400" b="1">
                <a:solidFill>
                  <a:srgbClr val="000000"/>
                </a:solidFill>
                <a:latin typeface="Tlwg Typist"/>
                <a:ea typeface="Verdana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 (0);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The 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main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 function must end with a </a:t>
            </a:r>
            <a:r>
              <a:rPr lang="en-US" sz="2400" b="1">
                <a:solidFill>
                  <a:srgbClr val="000000"/>
                </a:solidFill>
                <a:latin typeface="Tlwg Typist"/>
                <a:ea typeface="Verdana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()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 statement that returns an integer. 0 indicates success.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A Simple C++ Program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To compile and run the program, type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$ g++ simple.cpp -o simple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$ ./simple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lwg Typist"/>
                <a:ea typeface="Verdana"/>
              </a:rPr>
              <a:t>$ 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is the system (shell) prompt.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What is a Computer?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Electronic device that stores and processes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Stored program concept – flexible and extensible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Interfaces – layers of abstraction, virtual machines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H/W, drivers, OS services, shell, application programs, ...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51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What is a Computer?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892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CPU – </a:t>
            </a: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central processing unit(s)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Memory – </a:t>
            </a: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RAM, ROM, cache(s)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Mass storage </a:t>
            </a: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(may be removable)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Input devices </a:t>
            </a: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(mouse, keyboard, joystick,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Output devices </a:t>
            </a: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(monitor, printer, speakers, etc.)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Communication </a:t>
            </a: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(NIC, modem, etc.)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3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41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92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Operating Systems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892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Control and manage system resources</a:t>
            </a:r>
            <a:endParaRPr sz="2400"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Processor scheduling, I/O, memory management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Enforce Security</a:t>
            </a:r>
            <a:endParaRPr sz="2400"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Protection, access control policy, auditing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Provide usable abstractions</a:t>
            </a:r>
            <a:endParaRPr sz="2400"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Files, processes, hardware-independent devices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API – Application programming interface</a:t>
            </a:r>
            <a:endParaRPr sz="2400"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Libraries and utilities, plus system call interface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User interface - “shell”</a:t>
            </a:r>
            <a:endParaRPr sz="2400"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Allows user to run applications, manage system</a:t>
            </a:r>
            <a:endParaRPr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6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1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42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70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Programming Languages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5074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Machine Language – </a:t>
            </a:r>
            <a:r>
              <a:rPr lang="en-US" sz="2600" dirty="0">
                <a:solidFill>
                  <a:srgbClr val="000000"/>
                </a:solidFill>
                <a:latin typeface="Verdana"/>
                <a:ea typeface="Verdana"/>
              </a:rPr>
              <a:t>what the CPU “understands” - fetch/decode/execute, binary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Assembly Language – </a:t>
            </a:r>
            <a:r>
              <a:rPr lang="en-US" sz="2600" dirty="0">
                <a:solidFill>
                  <a:srgbClr val="000000"/>
                </a:solidFill>
                <a:latin typeface="Verdana"/>
                <a:ea typeface="Verdana"/>
              </a:rPr>
              <a:t>human readable (sort of) – H/W specific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600" dirty="0">
                <a:solidFill>
                  <a:srgbClr val="000000"/>
                </a:solidFill>
                <a:latin typeface="Verdana"/>
                <a:ea typeface="Verdana"/>
              </a:rPr>
              <a:t>Original “high level” language!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600" dirty="0">
                <a:solidFill>
                  <a:srgbClr val="000000"/>
                </a:solidFill>
                <a:latin typeface="Verdana"/>
                <a:ea typeface="Verdana"/>
              </a:rPr>
              <a:t>Need assembler to translate into machine code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“High level languages”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Verdana"/>
                <a:ea typeface="Verdana"/>
              </a:rPr>
              <a:t>Scripting languages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7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3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69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15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38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Programming Languages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366120" y="1600200"/>
            <a:ext cx="8229240" cy="5074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High Level Language – </a:t>
            </a: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types, functions, many other abstractions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Platform-independent (more or less!)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“Source code”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Need compiler or interpreter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"/>
                <a:ea typeface="Verdana"/>
              </a:rPr>
              <a:t>Scripting Language – </a:t>
            </a: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uses facilities of particular program, substitute file for user input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Shell scripts, batch files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“Application languages” 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Programming Languages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366120" y="1168200"/>
            <a:ext cx="8686440" cy="5415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sz="2400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FORTRAN – </a:t>
            </a:r>
            <a:r>
              <a:rPr lang="en-US" sz="2400" dirty="0" err="1">
                <a:solidFill>
                  <a:srgbClr val="000000"/>
                </a:solidFill>
                <a:latin typeface="Verdana"/>
                <a:ea typeface="Verdana"/>
              </a:rPr>
              <a:t>FORmula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erdana"/>
                <a:ea typeface="Verdana"/>
              </a:rPr>
              <a:t>TRANslation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 – popular for scientific and mathematic application – mid 1950s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Verdana"/>
                <a:ea typeface="Verdana"/>
              </a:rPr>
              <a:t>Algol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 – </a:t>
            </a:r>
            <a:r>
              <a:rPr lang="en-US" sz="2400" dirty="0" err="1">
                <a:solidFill>
                  <a:srgbClr val="000000"/>
                </a:solidFill>
                <a:latin typeface="Verdana"/>
                <a:ea typeface="Verdana"/>
              </a:rPr>
              <a:t>ALGOrithmic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 Language – very influential - mid-1950s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LISP (now Lisp) – </a:t>
            </a:r>
            <a:r>
              <a:rPr lang="en-US" sz="2400" dirty="0" err="1">
                <a:solidFill>
                  <a:srgbClr val="000000"/>
                </a:solidFill>
                <a:latin typeface="Verdana"/>
                <a:ea typeface="Verdana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 Processing - based on lambda calculus – functional language, very influential – 1958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COBOL - </a:t>
            </a:r>
            <a:r>
              <a:rPr lang="en-US" sz="2400" dirty="0" err="1">
                <a:solidFill>
                  <a:srgbClr val="000000"/>
                </a:solidFill>
                <a:latin typeface="Verdana"/>
                <a:ea typeface="Verdana"/>
              </a:rPr>
              <a:t>COmmon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 Business Oriented Language – used for business applications – 1959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SNOBOL – </a:t>
            </a:r>
            <a:r>
              <a:rPr lang="en-US" sz="2400" dirty="0" err="1">
                <a:solidFill>
                  <a:srgbClr val="000000"/>
                </a:solidFill>
                <a:latin typeface="Verdana"/>
                <a:ea typeface="Verdana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 Oriented and </a:t>
            </a:r>
            <a:r>
              <a:rPr lang="en-US" sz="2400" dirty="0" err="1">
                <a:solidFill>
                  <a:srgbClr val="000000"/>
                </a:solidFill>
                <a:latin typeface="Verdana"/>
                <a:ea typeface="Verdana"/>
              </a:rPr>
              <a:t>symBOlic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 Language – text processing –  1962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BASIC – Beginners All-purpose Symbolic Instruction Code – intended for beginners, teaching programming – early 1960s</a:t>
            </a:r>
            <a:endParaRPr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Programming Languages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366120" y="1600200"/>
            <a:ext cx="8229240" cy="5074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BCPL – Basic Combined Programming Language – </a:t>
            </a:r>
            <a:r>
              <a:rPr lang="en-US" sz="2200">
                <a:solidFill>
                  <a:srgbClr val="000000"/>
                </a:solidFill>
                <a:latin typeface="Verdana"/>
                <a:ea typeface="Verdana"/>
              </a:rPr>
              <a:t>typeless, designed for compiler and operating system development – mid 1960s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Simula – language for simulations – late 1960s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Pascal – named for Blaise Pascal, diverged from Algol at Algol68 - 1968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SETL – SET Language – for processing with sets – late 1960s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Verdana"/>
                <a:ea typeface="Verdana"/>
              </a:rPr>
              <a:t>C – Designed to have power and speed of assembly, but ease of use and portability – early 1970s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Verdana"/>
                <a:ea typeface="Verdana"/>
              </a:rPr>
              <a:t>Programming Languages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366120" y="1600200"/>
            <a:ext cx="8229240" cy="5074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Ada – </a:t>
            </a:r>
            <a:r>
              <a:rPr lang="en-US" sz="2400" dirty="0" err="1">
                <a:solidFill>
                  <a:srgbClr val="000000"/>
                </a:solidFill>
                <a:latin typeface="Verdana"/>
                <a:ea typeface="Verdana"/>
              </a:rPr>
              <a:t>DoD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 developed, intended to replace the 100s of languages (!) used by </a:t>
            </a:r>
            <a:r>
              <a:rPr lang="en-US" sz="2400" dirty="0" err="1">
                <a:solidFill>
                  <a:srgbClr val="000000"/>
                </a:solidFill>
                <a:latin typeface="Verdana"/>
                <a:ea typeface="Verdana"/>
              </a:rPr>
              <a:t>DoD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 – 1970s/early 1980s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C++ – object-oriented extension of C – early 1980s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Verdana"/>
                <a:ea typeface="Verdana"/>
              </a:rPr>
              <a:t>Tcl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Verdana"/>
                <a:ea typeface="Verdana"/>
              </a:rPr>
              <a:t>Tk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 – for rapid prototyping, making GUI interfaces – late 1980s, early 1990s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Visual Basic – developed by Microsoft for making GUIs easy – late 1980s, early 1990s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Python – for readability – late 1980s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Java – inspired by C++, designed at Sun Microsystems for portability (WORA) – 1995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</a:rPr>
              <a:t>C# - “COOL” - Microsoft - Hybrid of C++ and Java - 1999</a:t>
            </a:r>
            <a:endParaRPr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1160</Words>
  <Application>Microsoft Macintosh PowerPoint</Application>
  <PresentationFormat>On-screen Show (4:3)</PresentationFormat>
  <Paragraphs>148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Wenlan Tian</cp:lastModifiedBy>
  <cp:revision>11</cp:revision>
  <dcterms:modified xsi:type="dcterms:W3CDTF">2014-05-14T16:18:51Z</dcterms:modified>
</cp:coreProperties>
</file>