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76" r:id="rId2"/>
    <p:sldId id="347" r:id="rId3"/>
    <p:sldId id="379" r:id="rId4"/>
    <p:sldId id="348" r:id="rId5"/>
    <p:sldId id="374" r:id="rId6"/>
    <p:sldId id="372" r:id="rId7"/>
    <p:sldId id="373" r:id="rId8"/>
    <p:sldId id="369" r:id="rId9"/>
    <p:sldId id="349" r:id="rId10"/>
    <p:sldId id="350" r:id="rId11"/>
    <p:sldId id="351" r:id="rId12"/>
    <p:sldId id="352" r:id="rId13"/>
    <p:sldId id="354" r:id="rId14"/>
    <p:sldId id="353" r:id="rId15"/>
    <p:sldId id="356" r:id="rId16"/>
    <p:sldId id="357" r:id="rId17"/>
    <p:sldId id="360" r:id="rId18"/>
    <p:sldId id="359" r:id="rId19"/>
    <p:sldId id="361" r:id="rId20"/>
    <p:sldId id="362" r:id="rId21"/>
    <p:sldId id="370" r:id="rId22"/>
    <p:sldId id="371" r:id="rId23"/>
    <p:sldId id="381" r:id="rId24"/>
    <p:sldId id="382" r:id="rId25"/>
    <p:sldId id="383" r:id="rId26"/>
    <p:sldId id="384" r:id="rId27"/>
    <p:sldId id="385" r:id="rId28"/>
    <p:sldId id="386" r:id="rId29"/>
    <p:sldId id="364" r:id="rId30"/>
    <p:sldId id="358" r:id="rId31"/>
    <p:sldId id="367" r:id="rId32"/>
    <p:sldId id="365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7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8CAAE0"/>
    <a:srgbClr val="7F0055"/>
    <a:srgbClr val="D2D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86145" autoAdjust="0"/>
  </p:normalViewPr>
  <p:slideViewPr>
    <p:cSldViewPr snapToGrid="0">
      <p:cViewPr varScale="1">
        <p:scale>
          <a:sx n="66" d="100"/>
          <a:sy n="66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67509-E8F8-4DCD-A716-4CD4E141C6A8}" type="datetimeFigureOut">
              <a:rPr lang="en-US" smtClean="0"/>
              <a:t>6/20/14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0FD48-86C6-46AB-9AC1-17B1BB958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2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r>
              <a:rPr lang="en-US" baseline="0" dirty="0" smtClean="0"/>
              <a:t>   EBCDIC</a:t>
            </a:r>
          </a:p>
          <a:p>
            <a:r>
              <a:rPr lang="en-US" dirty="0" smtClean="0"/>
              <a:t>ALU: arithmetic</a:t>
            </a:r>
            <a:r>
              <a:rPr lang="en-US" baseline="0" dirty="0" smtClean="0"/>
              <a:t> logic unit: a digit circuit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0FD48-86C6-46AB-9AC1-17B1BB9588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22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r>
              <a:rPr lang="en-US" baseline="0" dirty="0" smtClean="0"/>
              <a:t> tests: all the components can work individually and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06D05-6476-F14B-99B9-61BB5E71A61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07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Version</a:t>
            </a:r>
            <a:r>
              <a:rPr lang="en-US" baseline="0" dirty="0" smtClean="0"/>
              <a:t> control is like at a tree level, configuration control is like at a forest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06D05-6476-F14B-99B9-61BB5E71A61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86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Recursion: a method calls itself</a:t>
            </a:r>
          </a:p>
          <a:p>
            <a:r>
              <a:rPr lang="en-US" dirty="0" smtClean="0"/>
              <a:t>e.g. Fib(x)= Fib(x-1)+Fib(x-2)</a:t>
            </a:r>
          </a:p>
          <a:p>
            <a:r>
              <a:rPr lang="en-US" dirty="0" smtClean="0"/>
              <a:t>                    x=1</a:t>
            </a:r>
          </a:p>
          <a:p>
            <a:r>
              <a:rPr lang="en-US" baseline="0" dirty="0" smtClean="0"/>
              <a:t>                    x=2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0FD48-86C6-46AB-9AC1-17B1BB9588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43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Dashed</a:t>
            </a:r>
            <a:r>
              <a:rPr lang="en-US" baseline="0" dirty="0" smtClean="0"/>
              <a:t> arrow = “potentially”.  You can make arrays out of whatever-the-heck type you want.  Including arrays.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0FD48-86C6-46AB-9AC1-17B1BB9588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37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G=&lt;V,E&gt;</a:t>
            </a:r>
          </a:p>
          <a:p>
            <a:r>
              <a:rPr lang="en-US" dirty="0" smtClean="0"/>
              <a:t>V= set of nodes</a:t>
            </a:r>
          </a:p>
          <a:p>
            <a:r>
              <a:rPr lang="en-US" dirty="0" smtClean="0"/>
              <a:t>E&lt;=V</a:t>
            </a:r>
            <a:r>
              <a:rPr lang="en-US" baseline="0" dirty="0" smtClean="0"/>
              <a:t> * V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Adjacent matrix:</a:t>
            </a:r>
          </a:p>
          <a:p>
            <a:r>
              <a:rPr lang="en-US" baseline="0" dirty="0" smtClean="0"/>
              <a:t>                    To</a:t>
            </a:r>
          </a:p>
          <a:p>
            <a:r>
              <a:rPr lang="en-US" baseline="0" dirty="0" smtClean="0"/>
              <a:t>                  A  B   C   D</a:t>
            </a:r>
          </a:p>
          <a:p>
            <a:r>
              <a:rPr lang="en-US" baseline="0" dirty="0" smtClean="0"/>
              <a:t>from      A</a:t>
            </a:r>
          </a:p>
          <a:p>
            <a:r>
              <a:rPr lang="en-US" baseline="0" dirty="0" smtClean="0"/>
              <a:t>             B</a:t>
            </a:r>
          </a:p>
          <a:p>
            <a:r>
              <a:rPr lang="en-US" baseline="0" dirty="0" smtClean="0"/>
              <a:t>             C</a:t>
            </a:r>
          </a:p>
          <a:p>
            <a:r>
              <a:rPr lang="en-US" baseline="0" dirty="0" smtClean="0"/>
              <a:t>             D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Linked list: When data is very large, it can save a lot of space compared to matrix.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0FD48-86C6-46AB-9AC1-17B1BB9588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25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0FD48-86C6-46AB-9AC1-17B1BB9588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37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takes three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0FD48-86C6-46AB-9AC1-17B1BB9588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66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one is </a:t>
            </a:r>
            <a:r>
              <a:rPr lang="en-US" b="1" i="1" dirty="0" smtClean="0"/>
              <a:t>not</a:t>
            </a:r>
            <a:r>
              <a:rPr lang="en-US" b="0" i="0" dirty="0" smtClean="0"/>
              <a:t> using proper Java syntax –</a:t>
            </a:r>
            <a:r>
              <a:rPr lang="en-US" b="0" i="0" baseline="0" dirty="0" smtClean="0"/>
              <a:t> it’s there to get the idea across quickly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0FD48-86C6-46AB-9AC1-17B1BB95880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15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these are Java-legal operations.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0FD48-86C6-46AB-9AC1-17B1BB95880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15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#define BUFFMAX (50)  in 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06D05-6476-F14B-99B9-61BB5E71A61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9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71600" y="3429000"/>
            <a:ext cx="6400800" cy="0"/>
          </a:xfrm>
          <a:prstGeom prst="line">
            <a:avLst/>
          </a:prstGeom>
          <a:ln w="9525">
            <a:gradFill flip="none" rotWithShape="1">
              <a:gsLst>
                <a:gs pos="28000">
                  <a:schemeClr val="tx2">
                    <a:lumMod val="60000"/>
                    <a:lumOff val="40000"/>
                  </a:schemeClr>
                </a:gs>
                <a:gs pos="62000">
                  <a:schemeClr val="tx2">
                    <a:lumMod val="60000"/>
                    <a:lumOff val="40000"/>
                  </a:schemeClr>
                </a:gs>
                <a:gs pos="0">
                  <a:srgbClr val="D2DDF2"/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89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64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2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42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4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22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0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0"/>
            <a:ext cx="2124372" cy="1362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331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4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8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9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3BCA4C75-B4AB-485B-9FD7-3A7BCA83F05A}" type="datetimeFigureOut">
              <a:rPr lang="en-US" smtClean="0"/>
              <a:pPr/>
              <a:t>6/20/14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5C2A3FE5-B873-4613-A917-2FE0500E7E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8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D28280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We Do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71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“Early”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endParaRPr lang="en-US" dirty="0" smtClean="0">
              <a:solidFill>
                <a:schemeClr val="accent4"/>
              </a:solidFill>
              <a:latin typeface="Lucida Console" pitchFamily="49" charset="0"/>
            </a:endParaRPr>
          </a:p>
          <a:p>
            <a:r>
              <a:rPr lang="en-US" dirty="0" smtClean="0">
                <a:solidFill>
                  <a:schemeClr val="accent4"/>
                </a:solidFill>
                <a:latin typeface="Lucida Console" pitchFamily="49" charset="0"/>
              </a:rPr>
              <a:t>long</a:t>
            </a:r>
          </a:p>
          <a:p>
            <a:r>
              <a:rPr lang="en-US" dirty="0" smtClean="0">
                <a:solidFill>
                  <a:schemeClr val="accent4"/>
                </a:solidFill>
                <a:latin typeface="Lucida Console" pitchFamily="49" charset="0"/>
              </a:rPr>
              <a:t>char</a:t>
            </a:r>
          </a:p>
          <a:p>
            <a:r>
              <a:rPr lang="en-US" dirty="0" smtClean="0">
                <a:solidFill>
                  <a:schemeClr val="accent4"/>
                </a:solidFill>
                <a:latin typeface="Lucida Console" pitchFamily="49" charset="0"/>
              </a:rPr>
              <a:t>float</a:t>
            </a:r>
          </a:p>
          <a:p>
            <a:r>
              <a:rPr lang="en-US" dirty="0" smtClean="0">
                <a:solidFill>
                  <a:schemeClr val="accent4"/>
                </a:solidFill>
                <a:latin typeface="Lucida Console" pitchFamily="49" charset="0"/>
              </a:rPr>
              <a:t>double</a:t>
            </a:r>
          </a:p>
          <a:p>
            <a:r>
              <a:rPr lang="en-US" dirty="0" err="1" smtClean="0">
                <a:solidFill>
                  <a:schemeClr val="accent4"/>
                </a:solidFill>
                <a:latin typeface="Lucida Console" pitchFamily="49" charset="0"/>
              </a:rPr>
              <a:t>bool</a:t>
            </a:r>
            <a:endParaRPr lang="en-US" dirty="0" smtClean="0">
              <a:solidFill>
                <a:schemeClr val="accent4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accent3"/>
                </a:solidFill>
                <a:latin typeface="Lucida Console" pitchFamily="49" charset="0"/>
              </a:rPr>
              <a:t>string</a:t>
            </a:r>
            <a:endParaRPr lang="en-US" sz="2400" dirty="0">
              <a:solidFill>
                <a:schemeClr val="accent3"/>
              </a:solidFill>
              <a:latin typeface="Lucida Console" pitchFamily="49" charset="0"/>
            </a:endParaRPr>
          </a:p>
          <a:p>
            <a:r>
              <a:rPr lang="en-US" dirty="0" smtClean="0"/>
              <a:t>&lt;type&gt;[]</a:t>
            </a:r>
          </a:p>
          <a:p>
            <a:pPr lvl="1"/>
            <a:r>
              <a:rPr lang="en-US" dirty="0" smtClean="0"/>
              <a:t>as in, arrays.</a:t>
            </a:r>
          </a:p>
          <a:p>
            <a:endParaRPr lang="en-US" dirty="0"/>
          </a:p>
          <a:p>
            <a:r>
              <a:rPr lang="en-US" dirty="0" smtClean="0"/>
              <a:t>Combinations of these can represent more complex entities.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996966" y="1894114"/>
            <a:ext cx="2335548" cy="1174907"/>
          </a:xfrm>
          <a:prstGeom prst="straightConnector1">
            <a:avLst/>
          </a:prstGeom>
          <a:ln w="28575"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743200" y="2286000"/>
            <a:ext cx="2068286" cy="3004458"/>
          </a:xfrm>
          <a:prstGeom prst="straightConnector1">
            <a:avLst/>
          </a:prstGeom>
          <a:ln w="28575"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0725" y="5938348"/>
            <a:ext cx="4736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Primitive types – built in to language</a:t>
            </a:r>
          </a:p>
          <a:p>
            <a:r>
              <a:rPr lang="en-US" sz="2400" dirty="0" smtClean="0"/>
              <a:t>Has structure and operation support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28745" y="5943608"/>
            <a:ext cx="3802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Composite types – built from</a:t>
            </a:r>
          </a:p>
          <a:p>
            <a:r>
              <a:rPr lang="en-US" sz="2400" dirty="0" smtClean="0"/>
              <a:t>Other types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4429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“Early”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beginning to learn to program, we often write everything in just a few methods.</a:t>
            </a:r>
          </a:p>
          <a:p>
            <a:pPr lvl="1"/>
            <a:r>
              <a:rPr lang="en-US" dirty="0" smtClean="0"/>
              <a:t>If something comes up frequently, we </a:t>
            </a:r>
            <a:r>
              <a:rPr lang="en-US" i="1" dirty="0" smtClean="0"/>
              <a:t>might</a:t>
            </a:r>
            <a:r>
              <a:rPr lang="en-US" dirty="0" smtClean="0"/>
              <a:t> make a secondary “helper” method to help out, if it’s simple enough to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22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Rough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wanted to write a program for playing a card game of some sort.</a:t>
            </a:r>
          </a:p>
          <a:p>
            <a:pPr lvl="1"/>
            <a:r>
              <a:rPr lang="en-US" dirty="0" smtClean="0"/>
              <a:t>Like with Hearts or Spades, the full deck is dealt to four players.</a:t>
            </a:r>
          </a:p>
          <a:p>
            <a:r>
              <a:rPr lang="en-US" dirty="0" smtClean="0"/>
              <a:t>Disregarding the rules of the game… how would we </a:t>
            </a:r>
            <a:r>
              <a:rPr lang="en-US" i="1" dirty="0" smtClean="0"/>
              <a:t>manage the cards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99565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Rough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Cards are important information / data to keep track of for a card game </a:t>
            </a:r>
          </a:p>
          <a:p>
            <a:r>
              <a:rPr lang="en-US" dirty="0" smtClean="0"/>
              <a:t>What manipulates cards, and how would this have to be coded?</a:t>
            </a:r>
          </a:p>
          <a:p>
            <a:pPr lvl="1"/>
            <a:r>
              <a:rPr lang="en-US" dirty="0" smtClean="0"/>
              <a:t>Shuffling</a:t>
            </a:r>
          </a:p>
          <a:p>
            <a:pPr lvl="1"/>
            <a:r>
              <a:rPr lang="en-US" dirty="0" smtClean="0"/>
              <a:t>Dealing</a:t>
            </a:r>
          </a:p>
          <a:p>
            <a:pPr lvl="1"/>
            <a:r>
              <a:rPr lang="en-US" dirty="0" smtClean="0"/>
              <a:t>Each player has a separate hand…</a:t>
            </a:r>
          </a:p>
          <a:p>
            <a:pPr lvl="2"/>
            <a:r>
              <a:rPr lang="en-US" dirty="0" smtClean="0"/>
              <a:t>From which they play cards</a:t>
            </a:r>
          </a:p>
          <a:p>
            <a:pPr lvl="2"/>
            <a:r>
              <a:rPr lang="en-US" dirty="0" smtClean="0"/>
              <a:t>Discard pile?</a:t>
            </a:r>
          </a:p>
        </p:txBody>
      </p:sp>
    </p:spTree>
    <p:extLst>
      <p:ext uri="{BB962C8B-B14F-4D97-AF65-F5344CB8AC3E}">
        <p14:creationId xmlns:p14="http://schemas.microsoft.com/office/powerpoint/2010/main" val="136069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Rough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&lt;performed in class on chalkboard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28959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Rough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Now, consider the complexity of what we’ve put forth</a:t>
            </a:r>
          </a:p>
          <a:p>
            <a:r>
              <a:rPr lang="en-US" dirty="0" smtClean="0"/>
              <a:t>A decade and a half ago, there were online communities with servers for competitive card-game playing</a:t>
            </a:r>
          </a:p>
          <a:p>
            <a:pPr lvl="1"/>
            <a:r>
              <a:rPr lang="en-US" dirty="0" smtClean="0"/>
              <a:t>Imagine having to code like this for </a:t>
            </a:r>
            <a:r>
              <a:rPr lang="en-US" i="1" dirty="0" smtClean="0"/>
              <a:t>thousands of simultaneous games</a:t>
            </a:r>
            <a:endParaRPr lang="en-US" dirty="0" smtClean="0"/>
          </a:p>
          <a:p>
            <a:pPr lvl="1"/>
            <a:r>
              <a:rPr lang="en-US" dirty="0" smtClean="0"/>
              <a:t>How would </a:t>
            </a:r>
            <a:r>
              <a:rPr lang="en-US" i="1" dirty="0" smtClean="0"/>
              <a:t>that</a:t>
            </a:r>
            <a:r>
              <a:rPr lang="en-US" dirty="0" smtClean="0"/>
              <a:t>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7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One of the most evident problems that arises in novice programming is a lack of scalability</a:t>
            </a:r>
          </a:p>
          <a:p>
            <a:pPr lvl="1"/>
            <a:r>
              <a:rPr lang="en-US" dirty="0" smtClean="0"/>
              <a:t>This is often fine for initial learning – simplicity leaves much less room for confusion</a:t>
            </a:r>
          </a:p>
          <a:p>
            <a:pPr lvl="1"/>
            <a:r>
              <a:rPr lang="en-US" dirty="0" smtClean="0"/>
              <a:t>The more interesting question – why is the typical novice programming style not scalable?</a:t>
            </a:r>
          </a:p>
          <a:p>
            <a:pPr lvl="1"/>
            <a:r>
              <a:rPr lang="en-US" dirty="0" smtClean="0"/>
              <a:t>Scalable = size of program and/or</a:t>
            </a:r>
          </a:p>
          <a:p>
            <a:pPr lvl="1"/>
            <a:r>
              <a:rPr lang="en-US" dirty="0" smtClean="0"/>
              <a:t>… number of processes/hosts/users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0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key things to note in novice-style coding:  </a:t>
            </a:r>
          </a:p>
          <a:p>
            <a:pPr lvl="1"/>
            <a:r>
              <a:rPr lang="en-US" dirty="0" smtClean="0"/>
              <a:t>Note how we’re organizing data</a:t>
            </a:r>
          </a:p>
          <a:p>
            <a:pPr lvl="1"/>
            <a:r>
              <a:rPr lang="en-US" dirty="0" smtClean="0"/>
              <a:t>Note how we’re accessing data in the various functions of our proposed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4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key things to note in novice-style coding:  </a:t>
            </a:r>
          </a:p>
          <a:p>
            <a:pPr lvl="1"/>
            <a:r>
              <a:rPr lang="en-US" dirty="0" smtClean="0"/>
              <a:t>Note how we’re organizing data.</a:t>
            </a:r>
          </a:p>
          <a:p>
            <a:pPr lvl="2"/>
            <a:r>
              <a:rPr lang="en-US" dirty="0" smtClean="0"/>
              <a:t>How are the data grouped together?</a:t>
            </a:r>
          </a:p>
          <a:p>
            <a:pPr lvl="2"/>
            <a:r>
              <a:rPr lang="en-US" dirty="0" smtClean="0"/>
              <a:t>Do these groupings help clarify things?</a:t>
            </a:r>
          </a:p>
          <a:p>
            <a:pPr lvl="2"/>
            <a:r>
              <a:rPr lang="en-US" dirty="0" smtClean="0"/>
              <a:t>Are we limited to a fixed size/count of data?</a:t>
            </a:r>
          </a:p>
          <a:p>
            <a:pPr lvl="1"/>
            <a:r>
              <a:rPr lang="en-US" dirty="0" smtClean="0"/>
              <a:t>Note how we’re accessing data…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25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key things to note in novice-style coding:  </a:t>
            </a:r>
          </a:p>
          <a:p>
            <a:pPr lvl="1"/>
            <a:r>
              <a:rPr lang="en-US" dirty="0" smtClean="0"/>
              <a:t>Note how we’re organizing data.</a:t>
            </a:r>
          </a:p>
          <a:p>
            <a:pPr lvl="1"/>
            <a:r>
              <a:rPr lang="en-US" dirty="0" smtClean="0"/>
              <a:t>Note how we’re accessing data…</a:t>
            </a:r>
          </a:p>
          <a:p>
            <a:pPr lvl="2"/>
            <a:r>
              <a:rPr lang="en-US" dirty="0" smtClean="0"/>
              <a:t>Do we have to copy-paste code to multiple points of our program, with slight modifications each time?</a:t>
            </a:r>
          </a:p>
          <a:p>
            <a:pPr lvl="2"/>
            <a:r>
              <a:rPr lang="en-US" dirty="0" smtClean="0"/>
              <a:t>Do we have to assume all code copies operate perfectly for any of our code to work correctly?</a:t>
            </a:r>
          </a:p>
        </p:txBody>
      </p:sp>
    </p:spTree>
    <p:extLst>
      <p:ext uri="{BB962C8B-B14F-4D97-AF65-F5344CB8AC3E}">
        <p14:creationId xmlns:p14="http://schemas.microsoft.com/office/powerpoint/2010/main" val="204581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with Dinosaurs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100"/>
            <a:ext cx="8229600" cy="488468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Assembly does not have support for “types”</a:t>
            </a:r>
          </a:p>
          <a:p>
            <a:pPr lvl="1"/>
            <a:r>
              <a:rPr lang="en-US" dirty="0" smtClean="0"/>
              <a:t>Machine has storage</a:t>
            </a:r>
          </a:p>
          <a:p>
            <a:pPr lvl="1"/>
            <a:r>
              <a:rPr lang="en-US" dirty="0" smtClean="0"/>
              <a:t>ALU has operations on registers</a:t>
            </a:r>
          </a:p>
          <a:p>
            <a:pPr lvl="1"/>
            <a:r>
              <a:rPr lang="en-US" dirty="0" smtClean="0"/>
              <a:t>CPU can move things between RAM and registers, etc.</a:t>
            </a:r>
          </a:p>
          <a:p>
            <a:r>
              <a:rPr lang="en-US" dirty="0" smtClean="0"/>
              <a:t>Assembly may have support for </a:t>
            </a:r>
            <a:r>
              <a:rPr lang="en-US" dirty="0" smtClean="0">
                <a:solidFill>
                  <a:srgbClr val="FF0000"/>
                </a:solidFill>
              </a:rPr>
              <a:t>subroutines</a:t>
            </a:r>
          </a:p>
          <a:p>
            <a:pPr lvl="1"/>
            <a:r>
              <a:rPr lang="en-US" dirty="0" smtClean="0"/>
              <a:t>Change PC to new instruction location</a:t>
            </a:r>
          </a:p>
          <a:p>
            <a:pPr lvl="1"/>
            <a:r>
              <a:rPr lang="en-US" dirty="0" smtClean="0"/>
              <a:t>Store old PC value </a:t>
            </a:r>
          </a:p>
          <a:p>
            <a:pPr lvl="1"/>
            <a:r>
              <a:rPr lang="en-US" dirty="0" smtClean="0"/>
              <a:t>Load old PC value into PC when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0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09457"/>
          </a:xfrm>
        </p:spPr>
        <p:txBody>
          <a:bodyPr>
            <a:normAutofit/>
          </a:bodyPr>
          <a:lstStyle/>
          <a:p>
            <a:r>
              <a:rPr lang="en-US" dirty="0" smtClean="0"/>
              <a:t>The coding style of object-orientation provides one popular solution to these concerns.</a:t>
            </a:r>
          </a:p>
          <a:p>
            <a:pPr lvl="1"/>
            <a:r>
              <a:rPr lang="en-US" dirty="0" smtClean="0"/>
              <a:t>Data are organized to represent distinct </a:t>
            </a:r>
            <a:r>
              <a:rPr lang="en-US" i="1" dirty="0" smtClean="0"/>
              <a:t>objects</a:t>
            </a:r>
            <a:r>
              <a:rPr lang="en-US" dirty="0" smtClean="0"/>
              <a:t> of the scenario being modeled.</a:t>
            </a:r>
          </a:p>
          <a:p>
            <a:pPr lvl="2"/>
            <a:r>
              <a:rPr lang="en-US" dirty="0" smtClean="0"/>
              <a:t>The card deck</a:t>
            </a:r>
          </a:p>
          <a:p>
            <a:pPr lvl="2"/>
            <a:r>
              <a:rPr lang="en-US" dirty="0" smtClean="0"/>
              <a:t>Each player’s hand</a:t>
            </a:r>
          </a:p>
          <a:p>
            <a:pPr lvl="2"/>
            <a:r>
              <a:rPr lang="en-US" dirty="0" smtClean="0"/>
              <a:t>Each individual card</a:t>
            </a:r>
          </a:p>
          <a:p>
            <a:pPr lvl="1"/>
            <a:r>
              <a:rPr lang="en-US" dirty="0"/>
              <a:t>This is done by defining </a:t>
            </a:r>
            <a:r>
              <a:rPr lang="en-US" i="1" dirty="0"/>
              <a:t>custom</a:t>
            </a:r>
            <a:r>
              <a:rPr lang="en-US" dirty="0"/>
              <a:t> data types.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550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09457"/>
          </a:xfrm>
        </p:spPr>
        <p:txBody>
          <a:bodyPr>
            <a:normAutofit/>
          </a:bodyPr>
          <a:lstStyle/>
          <a:p>
            <a:r>
              <a:rPr lang="en-US" dirty="0" smtClean="0"/>
              <a:t>Define data type </a:t>
            </a:r>
            <a:r>
              <a:rPr lang="en-US" i="1" dirty="0" smtClean="0"/>
              <a:t>and</a:t>
            </a:r>
            <a:r>
              <a:rPr lang="en-US" dirty="0" smtClean="0"/>
              <a:t> operations</a:t>
            </a:r>
          </a:p>
          <a:p>
            <a:pPr lvl="1"/>
            <a:r>
              <a:rPr lang="en-US" dirty="0" smtClean="0"/>
              <a:t>Convenient to organize data</a:t>
            </a:r>
          </a:p>
          <a:p>
            <a:pPr lvl="2"/>
            <a:r>
              <a:rPr lang="en-US" i="1" dirty="0" smtClean="0"/>
              <a:t>Structure</a:t>
            </a:r>
            <a:r>
              <a:rPr lang="en-US" dirty="0" smtClean="0"/>
              <a:t> is all put in one place</a:t>
            </a:r>
          </a:p>
          <a:p>
            <a:pPr lvl="2"/>
            <a:r>
              <a:rPr lang="en-US" i="1" dirty="0" smtClean="0"/>
              <a:t>Related</a:t>
            </a:r>
            <a:r>
              <a:rPr lang="en-US" dirty="0" smtClean="0"/>
              <a:t> data are all stored together</a:t>
            </a:r>
          </a:p>
          <a:p>
            <a:pPr lvl="1"/>
            <a:r>
              <a:rPr lang="en-US" dirty="0" smtClean="0"/>
              <a:t>Convenient to group operations</a:t>
            </a:r>
          </a:p>
          <a:p>
            <a:pPr lvl="2"/>
            <a:r>
              <a:rPr lang="en-US" dirty="0" smtClean="0"/>
              <a:t>Everything to do with the </a:t>
            </a:r>
            <a:r>
              <a:rPr lang="en-US" i="1" dirty="0" smtClean="0"/>
              <a:t>meaning</a:t>
            </a:r>
            <a:r>
              <a:rPr lang="en-US" dirty="0" smtClean="0"/>
              <a:t> of the data in one place</a:t>
            </a:r>
          </a:p>
          <a:p>
            <a:r>
              <a:rPr lang="en-US" dirty="0" smtClean="0"/>
              <a:t>Data still accessible from anywhere it is in scope</a:t>
            </a:r>
          </a:p>
          <a:p>
            <a:pPr lvl="1"/>
            <a:r>
              <a:rPr lang="en-US" dirty="0" smtClean="0"/>
              <a:t>All it takes is a pointer or the name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73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09457"/>
          </a:xfrm>
        </p:spPr>
        <p:txBody>
          <a:bodyPr>
            <a:normAutofit/>
          </a:bodyPr>
          <a:lstStyle/>
          <a:p>
            <a:r>
              <a:rPr lang="en-US" dirty="0" smtClean="0"/>
              <a:t>Data still accessible from anywhere it is in scope</a:t>
            </a:r>
          </a:p>
          <a:p>
            <a:pPr lvl="1"/>
            <a:r>
              <a:rPr lang="en-US" dirty="0" smtClean="0"/>
              <a:t>All it takes is a pointer or the name</a:t>
            </a:r>
          </a:p>
          <a:p>
            <a:pPr lvl="1"/>
            <a:r>
              <a:rPr lang="en-US" dirty="0" smtClean="0"/>
              <a:t>Programmer </a:t>
            </a:r>
            <a:r>
              <a:rPr lang="en-US" i="1" dirty="0" smtClean="0"/>
              <a:t>discipline</a:t>
            </a:r>
            <a:r>
              <a:rPr lang="en-US" dirty="0" smtClean="0"/>
              <a:t> is required</a:t>
            </a:r>
          </a:p>
          <a:p>
            <a:r>
              <a:rPr lang="en-US" dirty="0" smtClean="0"/>
              <a:t>Data Hiding – don’t </a:t>
            </a:r>
            <a:r>
              <a:rPr lang="en-US" i="1" dirty="0" smtClean="0"/>
              <a:t>allow</a:t>
            </a:r>
            <a:r>
              <a:rPr lang="en-US" dirty="0" smtClean="0"/>
              <a:t> data to be accessed </a:t>
            </a:r>
            <a:r>
              <a:rPr lang="en-US" i="1" dirty="0" smtClean="0"/>
              <a:t>except</a:t>
            </a:r>
            <a:r>
              <a:rPr lang="en-US" dirty="0" smtClean="0"/>
              <a:t> through operations defined on it</a:t>
            </a:r>
          </a:p>
          <a:p>
            <a:pPr lvl="1"/>
            <a:r>
              <a:rPr lang="en-US" dirty="0" smtClean="0"/>
              <a:t>Monitors</a:t>
            </a:r>
          </a:p>
          <a:p>
            <a:pPr lvl="1"/>
            <a:r>
              <a:rPr lang="en-US" dirty="0" smtClean="0"/>
              <a:t>Objects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726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Monitors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880" cy="4908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Verdana"/>
                <a:ea typeface="Verdana"/>
              </a:rPr>
              <a:t>Language construct from early '70s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Designed for synchronization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Alternative to </a:t>
            </a:r>
            <a:r>
              <a:rPr lang="en-US" sz="2800" dirty="0">
                <a:solidFill>
                  <a:srgbClr val="FF0000"/>
                </a:solidFill>
                <a:latin typeface="Verdana"/>
                <a:ea typeface="Verdana"/>
              </a:rPr>
              <a:t>semaphores</a:t>
            </a:r>
            <a:endParaRPr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Verdana"/>
                <a:ea typeface="Verdana"/>
              </a:rPr>
              <a:t>Strictly Enforced Data Hiding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Entry procedures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Internal variables only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Verdana"/>
                <a:ea typeface="Verdana"/>
              </a:rPr>
              <a:t>Serialized Access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Only one process in monitor at a time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009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charRg st="0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freeze">
                      <p:stCondLst>
                        <p:cond delay="indefinite"/>
                      </p:stCondLst>
                      <p:childTnLst>
                        <p:par>
                          <p:cTn id="32" fill="freeze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Race Conditions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1117587" y="2600970"/>
            <a:ext cx="4205880" cy="3399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u="sng" dirty="0" err="1">
                <a:solidFill>
                  <a:srgbClr val="000000"/>
                </a:solidFill>
              </a:rPr>
              <a:t>Incrementer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</a:rPr>
              <a:t>main()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ourier 10 Pitch"/>
                <a:ea typeface="Verdana"/>
              </a:rPr>
              <a:t>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ourier 10 Pitch"/>
                <a:ea typeface="Verdana"/>
              </a:rPr>
              <a:t>  while (true)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ourier 10 Pitch"/>
                <a:ea typeface="Verdana"/>
              </a:rPr>
              <a:t>    </a:t>
            </a:r>
            <a:r>
              <a:rPr lang="en-US" sz="2800" dirty="0">
                <a:solidFill>
                  <a:srgbClr val="FF0000"/>
                </a:solidFill>
                <a:latin typeface="Courier 10 Pitch"/>
                <a:ea typeface="Verdana"/>
              </a:rPr>
              <a:t>++count</a:t>
            </a:r>
            <a:r>
              <a:rPr lang="en-US" sz="2800" dirty="0">
                <a:solidFill>
                  <a:srgbClr val="000000"/>
                </a:solidFill>
                <a:latin typeface="Courier 10 Pitch"/>
                <a:ea typeface="Verdana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ourier 10 Pitch"/>
                <a:ea typeface="Verdana"/>
              </a:rPr>
              <a:t>}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66" name="CustomShape 3"/>
          <p:cNvSpPr/>
          <p:nvPr/>
        </p:nvSpPr>
        <p:spPr>
          <a:xfrm>
            <a:off x="5185587" y="2639850"/>
            <a:ext cx="3416546" cy="32169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u="sng" dirty="0" err="1">
                <a:solidFill>
                  <a:srgbClr val="000000"/>
                </a:solidFill>
              </a:rPr>
              <a:t>Decrementer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</a:rPr>
              <a:t>main()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ourier 10 Pitch"/>
                <a:ea typeface="Verdana"/>
              </a:rPr>
              <a:t>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ourier 10 Pitch"/>
                <a:ea typeface="Verdana"/>
              </a:rPr>
              <a:t>  while (true)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ourier 10 Pitch"/>
                <a:ea typeface="Verdana"/>
              </a:rPr>
              <a:t>    </a:t>
            </a:r>
            <a:r>
              <a:rPr lang="en-US" sz="2800" dirty="0">
                <a:solidFill>
                  <a:srgbClr val="FF0000"/>
                </a:solidFill>
                <a:latin typeface="Courier 10 Pitch"/>
                <a:ea typeface="Verdana"/>
              </a:rPr>
              <a:t>--count</a:t>
            </a:r>
            <a:r>
              <a:rPr lang="en-US" sz="2800" dirty="0">
                <a:solidFill>
                  <a:srgbClr val="000000"/>
                </a:solidFill>
                <a:latin typeface="Courier 10 Pitch"/>
                <a:ea typeface="Verdana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ourier 10 Pitch"/>
                <a:ea typeface="Verdana"/>
              </a:rPr>
              <a:t>}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67" name="CustomShape 4"/>
          <p:cNvSpPr/>
          <p:nvPr/>
        </p:nvSpPr>
        <p:spPr>
          <a:xfrm>
            <a:off x="1083721" y="1600200"/>
            <a:ext cx="5577480" cy="594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ourier 10 Pitch"/>
                <a:ea typeface="Verdana"/>
              </a:rPr>
              <a:t>shared </a:t>
            </a:r>
            <a:r>
              <a:rPr lang="en-US" sz="2800" dirty="0" err="1">
                <a:solidFill>
                  <a:srgbClr val="000000"/>
                </a:solidFill>
                <a:latin typeface="Courier 10 Pitch"/>
                <a:ea typeface="Verdana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10 Pitch"/>
                <a:ea typeface="Verdana"/>
              </a:rPr>
              <a:t> count = 0;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518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Race Conditions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1049855" y="1828800"/>
            <a:ext cx="4205880" cy="4680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u="sng" dirty="0" err="1">
                <a:solidFill>
                  <a:srgbClr val="000000"/>
                </a:solidFill>
              </a:rPr>
              <a:t>Incrementer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</a:rPr>
              <a:t>   </a:t>
            </a:r>
            <a:r>
              <a:rPr lang="en-US" sz="2800" dirty="0" err="1">
                <a:solidFill>
                  <a:srgbClr val="000000"/>
                </a:solidFill>
              </a:rPr>
              <a:t>Mov</a:t>
            </a:r>
            <a:r>
              <a:rPr lang="en-US" sz="2800" dirty="0">
                <a:solidFill>
                  <a:srgbClr val="000000"/>
                </a:solidFill>
              </a:rPr>
              <a:t> ax, 1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</a:rPr>
              <a:t>L: Load </a:t>
            </a:r>
            <a:r>
              <a:rPr lang="en-US" sz="2800" dirty="0" err="1">
                <a:solidFill>
                  <a:srgbClr val="000000"/>
                </a:solidFill>
              </a:rPr>
              <a:t>bx</a:t>
            </a:r>
            <a:r>
              <a:rPr lang="en-US" sz="2800" dirty="0">
                <a:solidFill>
                  <a:srgbClr val="000000"/>
                </a:solidFill>
              </a:rPr>
              <a:t>, addr1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ourier 10 Pitch"/>
                <a:ea typeface="Verdana"/>
              </a:rPr>
              <a:t>   </a:t>
            </a:r>
            <a:r>
              <a:rPr lang="en-US" sz="2800" dirty="0">
                <a:solidFill>
                  <a:srgbClr val="FF0000"/>
                </a:solidFill>
                <a:latin typeface="Courier 10 Pitch"/>
                <a:ea typeface="Verdana"/>
              </a:rPr>
              <a:t>Add </a:t>
            </a:r>
            <a:r>
              <a:rPr lang="en-US" sz="2800" dirty="0" err="1">
                <a:solidFill>
                  <a:srgbClr val="FF0000"/>
                </a:solidFill>
                <a:latin typeface="Courier 10 Pitch"/>
                <a:ea typeface="Verdana"/>
              </a:rPr>
              <a:t>bx</a:t>
            </a:r>
            <a:r>
              <a:rPr lang="en-US" sz="2800" dirty="0">
                <a:solidFill>
                  <a:srgbClr val="FF0000"/>
                </a:solidFill>
                <a:latin typeface="Courier 10 Pitch"/>
                <a:ea typeface="Verdana"/>
              </a:rPr>
              <a:t>, ax</a:t>
            </a:r>
            <a:endParaRPr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ourier 10 Pitch"/>
                <a:ea typeface="Verdana"/>
              </a:rPr>
              <a:t>   </a:t>
            </a:r>
            <a:r>
              <a:rPr lang="en-US" sz="2800" dirty="0" err="1">
                <a:solidFill>
                  <a:srgbClr val="000000"/>
                </a:solidFill>
                <a:latin typeface="Courier 10 Pitch"/>
                <a:ea typeface="Verdana"/>
              </a:rPr>
              <a:t>Stor</a:t>
            </a:r>
            <a:r>
              <a:rPr lang="en-US" sz="2800" dirty="0">
                <a:solidFill>
                  <a:srgbClr val="000000"/>
                </a:solidFill>
                <a:latin typeface="Courier 10 Pitch"/>
                <a:ea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10 Pitch"/>
                <a:ea typeface="Verdana"/>
              </a:rPr>
              <a:t>bx</a:t>
            </a:r>
            <a:r>
              <a:rPr lang="en-US" sz="2800" dirty="0">
                <a:solidFill>
                  <a:srgbClr val="000000"/>
                </a:solidFill>
                <a:latin typeface="Courier 10 Pitch"/>
                <a:ea typeface="Verdana"/>
              </a:rPr>
              <a:t>, addr1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ourier 10 Pitch"/>
                <a:ea typeface="Verdana"/>
              </a:rPr>
              <a:t>   </a:t>
            </a:r>
            <a:r>
              <a:rPr lang="en-US" sz="2800" dirty="0" err="1">
                <a:solidFill>
                  <a:srgbClr val="000000"/>
                </a:solidFill>
                <a:latin typeface="Courier 10 Pitch"/>
                <a:ea typeface="Verdana"/>
              </a:rPr>
              <a:t>Jmp</a:t>
            </a:r>
            <a:r>
              <a:rPr lang="en-US" sz="2800" dirty="0">
                <a:solidFill>
                  <a:srgbClr val="000000"/>
                </a:solidFill>
                <a:latin typeface="Courier 10 Pitch"/>
                <a:ea typeface="Verdana"/>
              </a:rPr>
              <a:t> 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70" name="CustomShape 3"/>
          <p:cNvSpPr/>
          <p:nvPr/>
        </p:nvSpPr>
        <p:spPr>
          <a:xfrm>
            <a:off x="5117855" y="1828800"/>
            <a:ext cx="3890678" cy="4536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u="sng" dirty="0" err="1">
                <a:solidFill>
                  <a:srgbClr val="000000"/>
                </a:solidFill>
              </a:rPr>
              <a:t>Decrementer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ourier 10 Pitch"/>
                <a:ea typeface="Verdana"/>
              </a:rPr>
              <a:t>   </a:t>
            </a:r>
            <a:r>
              <a:rPr lang="en-US" sz="2800" dirty="0" err="1">
                <a:solidFill>
                  <a:srgbClr val="000000"/>
                </a:solidFill>
                <a:latin typeface="Courier 10 Pitch"/>
                <a:ea typeface="Verdana"/>
              </a:rPr>
              <a:t>Mov</a:t>
            </a:r>
            <a:r>
              <a:rPr lang="en-US" sz="2800" dirty="0">
                <a:solidFill>
                  <a:srgbClr val="000000"/>
                </a:solidFill>
                <a:latin typeface="Courier 10 Pitch"/>
                <a:ea typeface="Verdana"/>
              </a:rPr>
              <a:t> ax, 1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ourier 10 Pitch"/>
                <a:ea typeface="Verdana"/>
              </a:rPr>
              <a:t>L: Load </a:t>
            </a:r>
            <a:r>
              <a:rPr lang="en-US" sz="2800" dirty="0" err="1">
                <a:solidFill>
                  <a:srgbClr val="000000"/>
                </a:solidFill>
                <a:latin typeface="Courier 10 Pitch"/>
                <a:ea typeface="Verdana"/>
              </a:rPr>
              <a:t>bx</a:t>
            </a:r>
            <a:r>
              <a:rPr lang="en-US" sz="2800" dirty="0">
                <a:solidFill>
                  <a:srgbClr val="000000"/>
                </a:solidFill>
                <a:latin typeface="Courier 10 Pitch"/>
                <a:ea typeface="Verdana"/>
              </a:rPr>
              <a:t>, addr1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ourier 10 Pitch"/>
                <a:ea typeface="Verdana"/>
              </a:rPr>
              <a:t>   </a:t>
            </a:r>
            <a:r>
              <a:rPr lang="en-US" sz="2800" dirty="0">
                <a:solidFill>
                  <a:srgbClr val="FF0000"/>
                </a:solidFill>
                <a:latin typeface="Courier 10 Pitch"/>
                <a:ea typeface="Verdana"/>
              </a:rPr>
              <a:t>Sub </a:t>
            </a:r>
            <a:r>
              <a:rPr lang="en-US" sz="2800" dirty="0" err="1">
                <a:solidFill>
                  <a:srgbClr val="FF0000"/>
                </a:solidFill>
                <a:latin typeface="Courier 10 Pitch"/>
                <a:ea typeface="Verdana"/>
              </a:rPr>
              <a:t>bx</a:t>
            </a:r>
            <a:r>
              <a:rPr lang="en-US" sz="2800" dirty="0">
                <a:solidFill>
                  <a:srgbClr val="FF0000"/>
                </a:solidFill>
                <a:latin typeface="Courier 10 Pitch"/>
                <a:ea typeface="Verdana"/>
              </a:rPr>
              <a:t>, ax</a:t>
            </a:r>
            <a:endParaRPr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ourier 10 Pitch"/>
                <a:ea typeface="Verdana"/>
              </a:rPr>
              <a:t>   </a:t>
            </a:r>
            <a:r>
              <a:rPr lang="en-US" sz="2800" dirty="0" err="1">
                <a:solidFill>
                  <a:srgbClr val="000000"/>
                </a:solidFill>
                <a:latin typeface="Courier 10 Pitch"/>
                <a:ea typeface="Verdana"/>
              </a:rPr>
              <a:t>Stor</a:t>
            </a:r>
            <a:r>
              <a:rPr lang="en-US" sz="2800" dirty="0">
                <a:solidFill>
                  <a:srgbClr val="000000"/>
                </a:solidFill>
                <a:latin typeface="Courier 10 Pitch"/>
                <a:ea typeface="Verdan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10 Pitch"/>
                <a:ea typeface="Verdana"/>
              </a:rPr>
              <a:t>bx</a:t>
            </a:r>
            <a:r>
              <a:rPr lang="en-US" sz="2800" dirty="0">
                <a:solidFill>
                  <a:srgbClr val="000000"/>
                </a:solidFill>
                <a:latin typeface="Courier 10 Pitch"/>
                <a:ea typeface="Verdana"/>
              </a:rPr>
              <a:t>, addr1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ourier 10 Pitch"/>
                <a:ea typeface="Verdana"/>
              </a:rPr>
              <a:t>   </a:t>
            </a:r>
            <a:r>
              <a:rPr lang="en-US" sz="2800" dirty="0" err="1">
                <a:solidFill>
                  <a:srgbClr val="000000"/>
                </a:solidFill>
                <a:latin typeface="Courier 10 Pitch"/>
                <a:ea typeface="Verdana"/>
              </a:rPr>
              <a:t>Jmp</a:t>
            </a:r>
            <a:r>
              <a:rPr lang="en-US" sz="2800" dirty="0">
                <a:solidFill>
                  <a:srgbClr val="000000"/>
                </a:solidFill>
                <a:latin typeface="Courier 10 Pitch"/>
                <a:ea typeface="Verdana"/>
              </a:rPr>
              <a:t> 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056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charRg st="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Monitors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1320800" y="1600200"/>
            <a:ext cx="7365280" cy="4908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10 Pitch"/>
                <a:ea typeface="Verdana"/>
              </a:rPr>
              <a:t>monitor Counter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0000"/>
                </a:solidFill>
                <a:latin typeface="Courier 10 Pitch"/>
                <a:ea typeface="Verdana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10 Pitch"/>
                <a:ea typeface="Verdana"/>
              </a:rPr>
              <a:t> count;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10 Pitch"/>
                <a:ea typeface="Verdana"/>
              </a:rPr>
              <a:t>entry </a:t>
            </a:r>
            <a:r>
              <a:rPr lang="en-US" sz="2000" dirty="0" err="1">
                <a:solidFill>
                  <a:srgbClr val="000000"/>
                </a:solidFill>
                <a:latin typeface="Courier 10 Pitch"/>
                <a:ea typeface="Verdana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10 Pitch"/>
                <a:ea typeface="Verdana"/>
              </a:rPr>
              <a:t> increment()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10 Pitch"/>
                <a:ea typeface="Verdana"/>
              </a:rPr>
              <a:t>begin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10 Pitch"/>
                <a:ea typeface="Verdana"/>
              </a:rPr>
              <a:t>  count := count + 1;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10 Pitch"/>
                <a:ea typeface="Verdana"/>
              </a:rPr>
              <a:t>  return(count);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10 Pitch"/>
                <a:ea typeface="Verdana"/>
              </a:rPr>
              <a:t>end;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10 Pitch"/>
                <a:ea typeface="Verdana"/>
              </a:rPr>
              <a:t>entry </a:t>
            </a:r>
            <a:r>
              <a:rPr lang="en-US" sz="2000" dirty="0" err="1">
                <a:solidFill>
                  <a:srgbClr val="000000"/>
                </a:solidFill>
                <a:latin typeface="Courier 10 Pitch"/>
                <a:ea typeface="Verdana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10 Pitch"/>
                <a:ea typeface="Verdana"/>
              </a:rPr>
              <a:t> decrement()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10 Pitch"/>
                <a:ea typeface="Verdana"/>
              </a:rPr>
              <a:t>begin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10 Pitch"/>
                <a:ea typeface="Verdana"/>
              </a:rPr>
              <a:t>  count := count </a:t>
            </a:r>
            <a:r>
              <a:rPr lang="en-US" sz="2000" dirty="0" smtClean="0">
                <a:solidFill>
                  <a:srgbClr val="000000"/>
                </a:solidFill>
                <a:latin typeface="Courier 10 Pitch"/>
                <a:ea typeface="Verdana"/>
              </a:rPr>
              <a:t>- </a:t>
            </a:r>
            <a:r>
              <a:rPr lang="en-US" sz="2000" dirty="0">
                <a:solidFill>
                  <a:srgbClr val="000000"/>
                </a:solidFill>
                <a:latin typeface="Courier 10 Pitch"/>
                <a:ea typeface="Verdana"/>
              </a:rPr>
              <a:t>1;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10 Pitch"/>
                <a:ea typeface="Verdana"/>
              </a:rPr>
              <a:t>  return(count);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10 Pitch"/>
                <a:ea typeface="Verdana"/>
              </a:rPr>
              <a:t>end;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996297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charRg st="0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Monitors (2)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1219200" y="1557866"/>
            <a:ext cx="7466880" cy="4826001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10 Pitch"/>
                <a:ea typeface="Verdana"/>
              </a:rPr>
              <a:t>entry </a:t>
            </a:r>
            <a:r>
              <a:rPr lang="en-US" sz="2000" dirty="0" err="1">
                <a:solidFill>
                  <a:srgbClr val="000000"/>
                </a:solidFill>
                <a:latin typeface="Courier 10 Pitch"/>
                <a:ea typeface="Verdana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10 Pitch"/>
                <a:ea typeface="Verdana"/>
              </a:rPr>
              <a:t> read()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10 Pitch"/>
                <a:ea typeface="Verdana"/>
              </a:rPr>
              <a:t>begin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10 Pitch"/>
                <a:ea typeface="Verdana"/>
              </a:rPr>
              <a:t>  return count;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10 Pitch"/>
                <a:ea typeface="Verdana"/>
              </a:rPr>
              <a:t>end;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10 Pitch"/>
                <a:ea typeface="Verdana"/>
              </a:rPr>
              <a:t>entry </a:t>
            </a:r>
            <a:r>
              <a:rPr lang="en-US" sz="2000" dirty="0" err="1">
                <a:solidFill>
                  <a:srgbClr val="000000"/>
                </a:solidFill>
                <a:latin typeface="Courier 10 Pitch"/>
                <a:ea typeface="Verdana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10 Pitch"/>
                <a:ea typeface="Verdana"/>
              </a:rPr>
              <a:t> reset()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10 Pitch"/>
                <a:ea typeface="Verdana"/>
              </a:rPr>
              <a:t>begin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10 Pitch"/>
                <a:ea typeface="Verdana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10 Pitch"/>
                <a:ea typeface="Verdana"/>
              </a:rPr>
              <a:t>tmp</a:t>
            </a:r>
            <a:r>
              <a:rPr lang="en-US" sz="2000" dirty="0">
                <a:solidFill>
                  <a:srgbClr val="000000"/>
                </a:solidFill>
                <a:latin typeface="Courier 10 Pitch"/>
                <a:ea typeface="Verdana"/>
              </a:rPr>
              <a:t> := count;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10 Pitch"/>
                <a:ea typeface="Verdana"/>
              </a:rPr>
              <a:t>  count := 0;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10 Pitch"/>
                <a:ea typeface="Verdana"/>
              </a:rPr>
              <a:t>  return </a:t>
            </a:r>
            <a:r>
              <a:rPr lang="en-US" sz="2000" dirty="0" err="1">
                <a:solidFill>
                  <a:srgbClr val="000000"/>
                </a:solidFill>
                <a:latin typeface="Courier 10 Pitch"/>
                <a:ea typeface="Verdana"/>
              </a:rPr>
              <a:t>tmp</a:t>
            </a:r>
            <a:r>
              <a:rPr lang="en-US" sz="2000" dirty="0">
                <a:solidFill>
                  <a:srgbClr val="000000"/>
                </a:solidFill>
                <a:latin typeface="Courier 10 Pitch"/>
                <a:ea typeface="Verdana"/>
              </a:rPr>
              <a:t>;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10 Pitch"/>
                <a:ea typeface="Verdana"/>
              </a:rPr>
              <a:t>end;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10 Pitch"/>
                <a:ea typeface="Verdana"/>
              </a:rPr>
              <a:t>begin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10 Pitch"/>
                <a:ea typeface="Verdana"/>
              </a:rPr>
              <a:t>  count := 0;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10 Pitch"/>
                <a:ea typeface="Verdana"/>
              </a:rPr>
              <a:t>end;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045199" y="2235200"/>
            <a:ext cx="25738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</a:p>
          <a:p>
            <a:endParaRPr lang="en-US" dirty="0" smtClean="0"/>
          </a:p>
          <a:p>
            <a:r>
              <a:rPr lang="en-US" dirty="0" err="1" smtClean="0"/>
              <a:t>Incrementer</a:t>
            </a:r>
            <a:endParaRPr lang="en-US" dirty="0" smtClean="0"/>
          </a:p>
          <a:p>
            <a:r>
              <a:rPr lang="en-US" dirty="0" smtClean="0"/>
              <a:t>while (true)</a:t>
            </a:r>
          </a:p>
          <a:p>
            <a:r>
              <a:rPr lang="en-US" dirty="0"/>
              <a:t>{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…</a:t>
            </a:r>
          </a:p>
          <a:p>
            <a:r>
              <a:rPr lang="en-US" dirty="0"/>
              <a:t> </a:t>
            </a:r>
            <a:r>
              <a:rPr lang="en-US" dirty="0" smtClean="0"/>
              <a:t>  other()</a:t>
            </a:r>
          </a:p>
          <a:p>
            <a:r>
              <a:rPr lang="en-US" dirty="0" err="1" smtClean="0"/>
              <a:t>C:Counter.increment</a:t>
            </a:r>
            <a:r>
              <a:rPr lang="en-US" dirty="0" smtClean="0"/>
              <a:t>()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0138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charRg st="0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Object Orientation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457200" y="1600200"/>
            <a:ext cx="8228880" cy="4673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Object-orientation provides for data and method hiding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Verdana"/>
                <a:ea typeface="Verdana"/>
              </a:rPr>
              <a:t>When these conceptual “objects” of the program are modeled as custom data types, we may then manipulate them through functions designed to operate upon those custom types.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300">
                <a:solidFill>
                  <a:srgbClr val="000000"/>
                </a:solidFill>
                <a:latin typeface="Lucida Console"/>
                <a:ea typeface="Verdana"/>
              </a:rPr>
              <a:t>CardHand[] CardDeck::dealHands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300">
                <a:solidFill>
                  <a:srgbClr val="000000"/>
                </a:solidFill>
                <a:latin typeface="Lucida Console"/>
                <a:ea typeface="Verdana"/>
              </a:rPr>
              <a:t>		(</a:t>
            </a:r>
            <a:r>
              <a:rPr lang="en-US" sz="2300">
                <a:solidFill>
                  <a:srgbClr val="8064A2"/>
                </a:solidFill>
                <a:latin typeface="Lucida Console"/>
                <a:ea typeface="Verdana"/>
              </a:rPr>
              <a:t>int</a:t>
            </a:r>
            <a:r>
              <a:rPr lang="en-US" sz="2300">
                <a:solidFill>
                  <a:srgbClr val="000000"/>
                </a:solidFill>
                <a:latin typeface="Lucida Console"/>
                <a:ea typeface="Verdana"/>
              </a:rPr>
              <a:t> numHands, </a:t>
            </a:r>
            <a:r>
              <a:rPr lang="en-US" sz="2300">
                <a:solidFill>
                  <a:srgbClr val="8064A2"/>
                </a:solidFill>
                <a:latin typeface="Lucida Console"/>
                <a:ea typeface="Verdana"/>
              </a:rPr>
              <a:t>int</a:t>
            </a:r>
            <a:r>
              <a:rPr lang="en-US" sz="2300">
                <a:solidFill>
                  <a:srgbClr val="000000"/>
                </a:solidFill>
                <a:latin typeface="Lucida Console"/>
                <a:ea typeface="Verdana"/>
              </a:rPr>
              <a:t> numCards)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012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4140"/>
          </a:xfrm>
        </p:spPr>
        <p:txBody>
          <a:bodyPr>
            <a:normAutofit/>
          </a:bodyPr>
          <a:lstStyle/>
          <a:p>
            <a:r>
              <a:rPr lang="en-US" dirty="0"/>
              <a:t>The coding style of object-orientation provides one popular solution to these concerns.</a:t>
            </a:r>
          </a:p>
          <a:p>
            <a:pPr lvl="1"/>
            <a:r>
              <a:rPr lang="en-US" dirty="0" smtClean="0"/>
              <a:t>When these conceptual “objects” of the program are modeled as custom data types, we may then manipulate them through functions designed to operate upon those custom types.</a:t>
            </a:r>
          </a:p>
          <a:p>
            <a:pPr lvl="2"/>
            <a:r>
              <a:rPr lang="en-US" sz="2300" dirty="0" err="1" smtClean="0">
                <a:latin typeface="Lucida Console" pitchFamily="49" charset="0"/>
              </a:rPr>
              <a:t>CardHand</a:t>
            </a:r>
            <a:r>
              <a:rPr lang="en-US" sz="2300" dirty="0" smtClean="0">
                <a:latin typeface="Lucida Console" pitchFamily="49" charset="0"/>
              </a:rPr>
              <a:t>[] </a:t>
            </a:r>
            <a:r>
              <a:rPr lang="en-US" sz="2300" dirty="0" err="1" smtClean="0">
                <a:latin typeface="Lucida Console" pitchFamily="49" charset="0"/>
              </a:rPr>
              <a:t>CardDeck</a:t>
            </a:r>
            <a:r>
              <a:rPr lang="en-US" sz="2300" dirty="0" smtClean="0">
                <a:latin typeface="Lucida Console" pitchFamily="49" charset="0"/>
              </a:rPr>
              <a:t>::</a:t>
            </a:r>
            <a:r>
              <a:rPr lang="en-US" sz="2300" dirty="0" err="1" smtClean="0">
                <a:latin typeface="Lucida Console" pitchFamily="49" charset="0"/>
              </a:rPr>
              <a:t>dealHands</a:t>
            </a:r>
            <a:r>
              <a:rPr lang="en-US" sz="2300" dirty="0" smtClean="0">
                <a:latin typeface="Lucida Console" pitchFamily="49" charset="0"/>
              </a:rPr>
              <a:t/>
            </a:r>
            <a:br>
              <a:rPr lang="en-US" sz="2300" dirty="0" smtClean="0">
                <a:latin typeface="Lucida Console" pitchFamily="49" charset="0"/>
              </a:rPr>
            </a:br>
            <a:r>
              <a:rPr lang="en-US" sz="2300" dirty="0" smtClean="0">
                <a:latin typeface="Lucida Console" pitchFamily="49" charset="0"/>
              </a:rPr>
              <a:t>	</a:t>
            </a:r>
            <a:r>
              <a:rPr lang="en-US" sz="2300" dirty="0">
                <a:latin typeface="Lucida Console" pitchFamily="49" charset="0"/>
              </a:rPr>
              <a:t>	</a:t>
            </a:r>
            <a:r>
              <a:rPr lang="en-US" sz="2300" dirty="0" smtClean="0">
                <a:latin typeface="Lucida Console" pitchFamily="49" charset="0"/>
              </a:rPr>
              <a:t>(</a:t>
            </a:r>
            <a:r>
              <a:rPr lang="en-US" sz="2300" dirty="0" err="1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300" dirty="0" smtClean="0">
                <a:latin typeface="Lucida Console" pitchFamily="49" charset="0"/>
              </a:rPr>
              <a:t> </a:t>
            </a:r>
            <a:r>
              <a:rPr lang="en-US" sz="2300" dirty="0" err="1" smtClean="0">
                <a:latin typeface="Lucida Console" pitchFamily="49" charset="0"/>
              </a:rPr>
              <a:t>numHands</a:t>
            </a:r>
            <a:r>
              <a:rPr lang="en-US" sz="2300" dirty="0" smtClean="0">
                <a:latin typeface="Lucida Console" pitchFamily="49" charset="0"/>
              </a:rPr>
              <a:t>, </a:t>
            </a:r>
            <a:r>
              <a:rPr lang="en-US" sz="23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300" dirty="0" smtClean="0">
                <a:latin typeface="Lucida Console" pitchFamily="49" charset="0"/>
              </a:rPr>
              <a:t> </a:t>
            </a:r>
            <a:r>
              <a:rPr lang="en-US" sz="2300" dirty="0" err="1" smtClean="0">
                <a:latin typeface="Lucida Console" pitchFamily="49" charset="0"/>
              </a:rPr>
              <a:t>numCards</a:t>
            </a:r>
            <a:r>
              <a:rPr lang="en-US" sz="2300" dirty="0" smtClean="0">
                <a:latin typeface="Lucida Console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2090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with Dinosaurs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50167" cy="49792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High level languages</a:t>
            </a:r>
          </a:p>
          <a:p>
            <a:pPr lvl="1"/>
            <a:r>
              <a:rPr lang="en-US" dirty="0" smtClean="0"/>
              <a:t>Named variables!</a:t>
            </a:r>
          </a:p>
          <a:p>
            <a:pPr lvl="2"/>
            <a:r>
              <a:rPr lang="en-US" dirty="0" smtClean="0"/>
              <a:t>Assembly uses locations!</a:t>
            </a:r>
          </a:p>
          <a:p>
            <a:pPr lvl="2"/>
            <a:r>
              <a:rPr lang="en-US" dirty="0" smtClean="0"/>
              <a:t>Logical location + type (usually)</a:t>
            </a:r>
          </a:p>
          <a:p>
            <a:pPr lvl="1"/>
            <a:r>
              <a:rPr lang="en-US" dirty="0" smtClean="0"/>
              <a:t>Named locations!</a:t>
            </a:r>
          </a:p>
          <a:p>
            <a:pPr lvl="2"/>
            <a:r>
              <a:rPr lang="en-US" dirty="0" smtClean="0"/>
              <a:t>Labels – “</a:t>
            </a:r>
            <a:r>
              <a:rPr lang="en-US" dirty="0" err="1" smtClean="0"/>
              <a:t>Goto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Well, OK, assembly usually has these!</a:t>
            </a:r>
          </a:p>
          <a:p>
            <a:pPr lvl="1"/>
            <a:r>
              <a:rPr lang="en-US" dirty="0" smtClean="0"/>
              <a:t>Named subroutines</a:t>
            </a:r>
          </a:p>
          <a:p>
            <a:pPr lvl="1"/>
            <a:r>
              <a:rPr lang="en-US" dirty="0" smtClean="0"/>
              <a:t>Libraries</a:t>
            </a:r>
          </a:p>
          <a:p>
            <a:pPr lvl="2"/>
            <a:r>
              <a:rPr lang="en-US" dirty="0" smtClean="0"/>
              <a:t>Math functions – </a:t>
            </a:r>
            <a:r>
              <a:rPr lang="en-US" dirty="0" err="1" smtClean="0"/>
              <a:t>sqrt</a:t>
            </a:r>
            <a:r>
              <a:rPr lang="en-US" dirty="0" smtClean="0"/>
              <a:t>(), log(), </a:t>
            </a:r>
            <a:r>
              <a:rPr lang="en-US" dirty="0" err="1" smtClean="0"/>
              <a:t>exp</a:t>
            </a:r>
            <a:r>
              <a:rPr lang="en-US" dirty="0" smtClean="0"/>
              <a:t>(), sine()</a:t>
            </a:r>
          </a:p>
          <a:p>
            <a:pPr lvl="2"/>
            <a:r>
              <a:rPr lang="en-US" dirty="0" smtClean="0"/>
              <a:t>I/O routines – read input, write output, files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9691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coding style of object-orientation provides one popular solution to these concerns.</a:t>
            </a:r>
          </a:p>
          <a:p>
            <a:pPr lvl="1"/>
            <a:r>
              <a:rPr lang="en-US" dirty="0" smtClean="0"/>
              <a:t>Additionally, we may provide some functionality that will be seen as </a:t>
            </a:r>
            <a:r>
              <a:rPr lang="en-US" i="1" dirty="0" smtClean="0"/>
              <a:t>inherent</a:t>
            </a:r>
            <a:r>
              <a:rPr lang="en-US" dirty="0" smtClean="0"/>
              <a:t> to these custom data types.</a:t>
            </a:r>
          </a:p>
          <a:p>
            <a:pPr lvl="1"/>
            <a:r>
              <a:rPr lang="en-US" dirty="0" smtClean="0"/>
              <a:t>These allow accessing and manipulating attributes of our program’s objects.</a:t>
            </a:r>
          </a:p>
          <a:p>
            <a:pPr lvl="2"/>
            <a:r>
              <a:rPr lang="en-US" dirty="0" smtClean="0">
                <a:solidFill>
                  <a:schemeClr val="accent4"/>
                </a:solidFill>
                <a:latin typeface="Lucida Console" pitchFamily="49" charset="0"/>
              </a:rPr>
              <a:t>void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CardDeck</a:t>
            </a:r>
            <a:r>
              <a:rPr lang="en-US" dirty="0" smtClean="0">
                <a:latin typeface="Lucida Console" pitchFamily="49" charset="0"/>
              </a:rPr>
              <a:t>::shuffle();</a:t>
            </a:r>
            <a:endParaRPr lang="en-US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71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don’t think about it like this, but such functions already exist for our basic data types…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+ 1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* 3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3.14159 * 2.71828</a:t>
            </a:r>
          </a:p>
          <a:p>
            <a:pPr lvl="1"/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600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“The answer is ”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42 &lt;&lt;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574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39959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Programming then becomes about recognizing the distinct “objects” that need to exist within the system and coding them appropriately.</a:t>
            </a:r>
          </a:p>
          <a:p>
            <a:pPr lvl="1"/>
            <a:r>
              <a:rPr lang="en-US" dirty="0" smtClean="0"/>
              <a:t>Data – what information needs to be stored, how to represent it?</a:t>
            </a:r>
          </a:p>
          <a:p>
            <a:pPr lvl="1"/>
            <a:r>
              <a:rPr lang="en-US" dirty="0" smtClean="0"/>
              <a:t>Methods – how will data be accessed and manipulated?</a:t>
            </a:r>
          </a:p>
          <a:p>
            <a:pPr lvl="1"/>
            <a:r>
              <a:rPr lang="en-US" dirty="0" smtClean="0"/>
              <a:t>This includes needed interactions among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27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A Few Guidelines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57200" y="1600200"/>
            <a:ext cx="8229240" cy="4892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Verdana"/>
                <a:ea typeface="Verdana"/>
              </a:rPr>
              <a:t>Organize your code for readability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Put curly brackets on their own lines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Indent consistently (not </a:t>
            </a:r>
            <a:r>
              <a:rPr lang="en-US" sz="2800" i="1" dirty="0">
                <a:solidFill>
                  <a:srgbClr val="000000"/>
                </a:solidFill>
                <a:latin typeface="Verdana"/>
                <a:ea typeface="Verdana"/>
              </a:rPr>
              <a:t>too</a:t>
            </a: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 much!)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Spaces around binary operators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Verdana"/>
                <a:ea typeface="Verdana"/>
              </a:rPr>
              <a:t>Organize your code for maintainability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Define constants according to their meaning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FF0000"/>
                </a:solidFill>
                <a:latin typeface="Verdana"/>
                <a:ea typeface="Verdana"/>
              </a:rPr>
              <a:t>Use “</a:t>
            </a:r>
            <a:r>
              <a:rPr lang="en-US" sz="2800" dirty="0" err="1">
                <a:solidFill>
                  <a:srgbClr val="FF0000"/>
                </a:solidFill>
                <a:latin typeface="Verdana"/>
                <a:ea typeface="Verdana"/>
              </a:rPr>
              <a:t>const</a:t>
            </a:r>
            <a:r>
              <a:rPr lang="en-US" sz="2800" dirty="0">
                <a:solidFill>
                  <a:srgbClr val="FF0000"/>
                </a:solidFill>
                <a:latin typeface="Verdana"/>
                <a:ea typeface="Verdana"/>
              </a:rPr>
              <a:t>” instead of #define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28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charRg st="0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charRg st="255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charRg st="255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charRg st="255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charRg st="255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charRg st="255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More Guidelines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57200" y="1600200"/>
            <a:ext cx="8229240" cy="47372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Organize your code for easy development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Verdana"/>
                <a:ea typeface="Verdana"/>
              </a:rPr>
              <a:t>Make relatively small methods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Verdana"/>
                <a:ea typeface="Verdana"/>
              </a:rPr>
              <a:t>That do a complete operation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Organize your code for testability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Verdana"/>
                <a:ea typeface="Verdana"/>
              </a:rPr>
              <a:t>Think about “utility” methods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Verdana"/>
                <a:ea typeface="Verdana"/>
              </a:rPr>
              <a:t>Top-down – overall control flow, big operations, iterative refinement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Verdana"/>
                <a:ea typeface="Verdana"/>
              </a:rPr>
              <a:t>Bottom-up – building blocks, integration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952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charRg st="0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charRg st="276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charRg st="276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charRg st="276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charRg st="276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charRg st="276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charRg st="276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Testing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1600200"/>
            <a:ext cx="8229240" cy="47372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Verdana"/>
                <a:ea typeface="Verdana"/>
              </a:rPr>
              <a:t>Printing – show where and what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Be sure to flush!! 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2800" dirty="0" err="1">
                <a:solidFill>
                  <a:srgbClr val="000000"/>
                </a:solidFill>
                <a:latin typeface="Verdana"/>
                <a:ea typeface="Verdana"/>
              </a:rPr>
              <a:t>cout</a:t>
            </a: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latin typeface="Verdana"/>
                <a:ea typeface="Verdana"/>
              </a:rPr>
              <a:t>endl</a:t>
            </a: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; or </a:t>
            </a:r>
            <a:r>
              <a:rPr lang="en-US" sz="2800" dirty="0" err="1">
                <a:solidFill>
                  <a:srgbClr val="000000"/>
                </a:solidFill>
                <a:latin typeface="Verdana"/>
                <a:ea typeface="Verdana"/>
              </a:rPr>
              <a:t>cout</a:t>
            </a: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 &lt;&lt; flush;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Verdana"/>
                <a:ea typeface="Verdana"/>
              </a:rPr>
              <a:t>Debugger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Set breakpoints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Step through code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View variable values, addresses, etc.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Heisenberg effect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425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charRg st="0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charRg st="183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charRg st="183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charRg st="183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charRg st="183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charRg st="183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charRg st="183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freeze">
                      <p:stCondLst>
                        <p:cond delay="indefinite"/>
                      </p:stCondLst>
                      <p:childTnLst>
                        <p:par>
                          <p:cTn id="32" fill="freeze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charRg st="183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Testing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57200" y="1024200"/>
            <a:ext cx="8229240" cy="5376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Stub procedures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Verdana"/>
                <a:ea typeface="Verdana"/>
              </a:rPr>
              <a:t>Placeholder methods to test control flow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Verdana"/>
                <a:ea typeface="Verdana"/>
              </a:rPr>
              <a:t>Can just return constant value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Verdana"/>
                <a:ea typeface="Verdana"/>
              </a:rPr>
              <a:t>Can print message when called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Test harness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Verdana"/>
                <a:ea typeface="Verdana"/>
              </a:rPr>
              <a:t>Simple loop that allows you to call any method with any input, view results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Verdana"/>
                <a:ea typeface="Verdana"/>
              </a:rPr>
              <a:t>Heisenberg effect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042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charRg st="1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charRg st="227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charRg st="227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charRg st="227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charRg st="227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charRg st="227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charRg st="227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Testing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1024200"/>
            <a:ext cx="8229240" cy="5376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Verdana"/>
                <a:ea typeface="Verdana"/>
              </a:rPr>
              <a:t>Plan for testing – as early as possible!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Generate test cases from requirements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Generate test cases from use cases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Generate test cases from code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Verdana"/>
                <a:ea typeface="Verdana"/>
              </a:rPr>
              <a:t>Basic types of tests</a:t>
            </a:r>
            <a:endParaRPr dirty="0"/>
          </a:p>
          <a:p>
            <a:pPr lvl="1"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Unit test</a:t>
            </a:r>
            <a:endParaRPr dirty="0"/>
          </a:p>
          <a:p>
            <a:pPr lvl="1"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Integration tests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Verdana"/>
                <a:ea typeface="Verdana"/>
              </a:rPr>
              <a:t>Document test results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Which tests passed, which failed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438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charRg st="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char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char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char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char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char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char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freeze">
                      <p:stCondLst>
                        <p:cond delay="indefinite"/>
                      </p:stCondLst>
                      <p:childTnLst>
                        <p:par>
                          <p:cTn id="32" fill="freeze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char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freeze">
                      <p:stCondLst>
                        <p:cond delay="indefinite"/>
                      </p:stCondLst>
                      <p:childTnLst>
                        <p:par>
                          <p:cTn id="36" fill="freeze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charRg st="2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Planning and Verification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4978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It really pays to think about </a:t>
            </a:r>
            <a:r>
              <a:rPr lang="en-US" sz="2800" i="1" dirty="0">
                <a:solidFill>
                  <a:srgbClr val="000000"/>
                </a:solidFill>
                <a:latin typeface="Verdana"/>
                <a:ea typeface="Verdana"/>
              </a:rPr>
              <a:t>what</a:t>
            </a: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 you want to do before you start coding</a:t>
            </a:r>
            <a:endParaRPr sz="2800"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Use cases help</a:t>
            </a:r>
            <a:endParaRPr sz="28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It really pays to think about </a:t>
            </a:r>
            <a:r>
              <a:rPr lang="en-US" sz="2800" i="1" dirty="0">
                <a:solidFill>
                  <a:srgbClr val="000000"/>
                </a:solidFill>
                <a:latin typeface="Verdana"/>
                <a:ea typeface="Verdana"/>
              </a:rPr>
              <a:t>how</a:t>
            </a: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 you are going to do it before you start coding</a:t>
            </a:r>
            <a:endParaRPr sz="2800"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Data, methods</a:t>
            </a:r>
            <a:endParaRPr sz="28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It really pays to </a:t>
            </a:r>
            <a:r>
              <a:rPr lang="en-US" sz="2800" i="1" dirty="0">
                <a:solidFill>
                  <a:srgbClr val="000000"/>
                </a:solidFill>
                <a:latin typeface="Verdana"/>
                <a:ea typeface="Verdana"/>
              </a:rPr>
              <a:t>prove</a:t>
            </a: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 you are doing it right before you start coding</a:t>
            </a:r>
            <a:endParaRPr sz="2800"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At least informally! </a:t>
            </a:r>
            <a:endParaRPr sz="2800"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Verdana"/>
                <a:ea typeface="Verdana"/>
              </a:rPr>
              <a:t>Consider corner cases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042905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charRg st="0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charRg st="299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charRg st="299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charRg st="299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charRg st="299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charRg st="299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charRg st="299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Version Control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978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Maintain versions as you develop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Verdana"/>
                <a:ea typeface="Verdana"/>
              </a:rPr>
              <a:t>Can go back to earlier version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Verdana"/>
                <a:ea typeface="Verdana"/>
              </a:rPr>
              <a:t>Keep log/comments up to date!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Control access to versions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Verdana"/>
                <a:ea typeface="Verdana"/>
              </a:rPr>
              <a:t>Check-out/Check-in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Verdana"/>
                <a:ea typeface="Verdana"/>
              </a:rPr>
              <a:t>Who, why, what, and when changes made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Use version control tool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Verdana"/>
                <a:ea typeface="Verdana"/>
              </a:rPr>
              <a:t>rcs, sccs, cvs, etc.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6051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charRg st="0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charRg st="225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charRg st="225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charRg st="225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charRg st="225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with Dinosaurs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50167" cy="4811110"/>
          </a:xfrm>
        </p:spPr>
        <p:txBody>
          <a:bodyPr>
            <a:normAutofit/>
          </a:bodyPr>
          <a:lstStyle/>
          <a:p>
            <a:r>
              <a:rPr lang="en-US" dirty="0" smtClean="0"/>
              <a:t>High level languages</a:t>
            </a:r>
          </a:p>
          <a:p>
            <a:pPr lvl="1"/>
            <a:r>
              <a:rPr lang="en-US" dirty="0" smtClean="0"/>
              <a:t>Data primitive types</a:t>
            </a:r>
          </a:p>
          <a:p>
            <a:pPr lvl="2"/>
            <a:r>
              <a:rPr lang="en-US" dirty="0" smtClean="0"/>
              <a:t>Originally not standardized!!</a:t>
            </a:r>
          </a:p>
          <a:p>
            <a:pPr lvl="2"/>
            <a:r>
              <a:rPr lang="en-US" dirty="0" smtClean="0"/>
              <a:t>Representation in RAM</a:t>
            </a:r>
          </a:p>
          <a:p>
            <a:pPr lvl="2"/>
            <a:r>
              <a:rPr lang="en-US" dirty="0" smtClean="0"/>
              <a:t>Operations in ALU</a:t>
            </a:r>
          </a:p>
          <a:p>
            <a:pPr lvl="1"/>
            <a:r>
              <a:rPr lang="en-US" dirty="0" smtClean="0"/>
              <a:t>Non-primitive (composite/recursive) types</a:t>
            </a:r>
          </a:p>
          <a:p>
            <a:pPr lvl="2"/>
            <a:r>
              <a:rPr lang="en-US" dirty="0" smtClean="0"/>
              <a:t>Allow user to define types from other types</a:t>
            </a:r>
          </a:p>
          <a:p>
            <a:pPr lvl="2"/>
            <a:r>
              <a:rPr lang="en-US" dirty="0" smtClean="0"/>
              <a:t>Programmer determines what contents mean</a:t>
            </a:r>
          </a:p>
          <a:p>
            <a:pPr lvl="2"/>
            <a:r>
              <a:rPr lang="en-US" dirty="0" smtClean="0"/>
              <a:t>Programmer determines what operations mean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4403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Configuration Control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8229240" cy="4978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Track what each version does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Verdana"/>
                <a:ea typeface="Verdana"/>
              </a:rPr>
              <a:t>What works, what doesn't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Verdana"/>
                <a:ea typeface="Verdana"/>
              </a:rPr>
              <a:t>Test suites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Control access to versions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Verdana"/>
                <a:ea typeface="Verdana"/>
              </a:rPr>
              <a:t>Check-out/Check-in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Verdana"/>
                <a:ea typeface="Verdana"/>
              </a:rPr>
              <a:t>Who, why, what, and when changes made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Document Integration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Verdana"/>
                <a:ea typeface="Verdana"/>
              </a:rPr>
              <a:t>What versions work with each other?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2894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charRg st="0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charRg st="207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charRg st="207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charRg st="207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charRg st="207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Documentation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978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User Documentation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Verdana"/>
                <a:ea typeface="Verdana"/>
              </a:rPr>
              <a:t>What system does, how to use 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Administrative documentation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Verdana"/>
                <a:ea typeface="Verdana"/>
              </a:rPr>
              <a:t>How to build, install, configure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Programmer documentation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Verdana"/>
                <a:ea typeface="Verdana"/>
              </a:rPr>
              <a:t>How is code organized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Verdana"/>
                <a:ea typeface="Verdana"/>
              </a:rPr>
              <a:t>What do variables mean, methods do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Verdana"/>
                <a:ea typeface="Verdana"/>
              </a:rPr>
              <a:t>Any “tricky” stuff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08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charRg st="0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charRg st="214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charRg st="214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charRg st="214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charRg st="214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charRg st="214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start looking at actual C++ code for objects, iteratively improving an example as we examine the principles behind proper object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9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with Dinosaurs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50167" cy="48111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High level languages</a:t>
            </a:r>
          </a:p>
          <a:p>
            <a:pPr lvl="1"/>
            <a:r>
              <a:rPr lang="en-US" dirty="0" smtClean="0"/>
              <a:t>Functions/procedures/methods</a:t>
            </a:r>
          </a:p>
          <a:p>
            <a:pPr lvl="2"/>
            <a:r>
              <a:rPr lang="en-US" dirty="0" smtClean="0"/>
              <a:t>Function = returns a value, no side-effects</a:t>
            </a:r>
          </a:p>
          <a:p>
            <a:pPr lvl="2"/>
            <a:r>
              <a:rPr lang="en-US" dirty="0" smtClean="0"/>
              <a:t>Procedure = may have side-effects</a:t>
            </a:r>
          </a:p>
          <a:p>
            <a:pPr lvl="2"/>
            <a:r>
              <a:rPr lang="en-US" dirty="0" smtClean="0"/>
              <a:t>Method = procedure for object</a:t>
            </a:r>
          </a:p>
          <a:p>
            <a:pPr lvl="2"/>
            <a:r>
              <a:rPr lang="en-US" dirty="0" smtClean="0"/>
              <a:t>Subroutine = either one</a:t>
            </a:r>
          </a:p>
          <a:p>
            <a:pPr lvl="1"/>
            <a:r>
              <a:rPr lang="en-US" dirty="0" smtClean="0"/>
              <a:t>Recursion</a:t>
            </a:r>
          </a:p>
          <a:p>
            <a:pPr lvl="2"/>
            <a:r>
              <a:rPr lang="en-US" dirty="0" smtClean="0"/>
              <a:t>If no recursion, then compiler can just set aside space for each possible call</a:t>
            </a:r>
          </a:p>
          <a:p>
            <a:pPr lvl="2"/>
            <a:r>
              <a:rPr lang="en-US" dirty="0" smtClean="0"/>
              <a:t>For recursion, must support a </a:t>
            </a:r>
            <a:r>
              <a:rPr lang="en-US" i="1" dirty="0" smtClean="0"/>
              <a:t>stack</a:t>
            </a:r>
            <a:r>
              <a:rPr lang="en-US" dirty="0" smtClean="0"/>
              <a:t> to store space for each call made – “any” number!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9680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“Early”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when programming is taught, the majority of the focus is on learning to use basic data types, programming logic, and functions.</a:t>
            </a:r>
          </a:p>
          <a:p>
            <a:r>
              <a:rPr lang="en-US" dirty="0" smtClean="0"/>
              <a:t>Much of the program is often thrown into one main method, which might call one or two other 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58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“Early”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readily apparent that any program has (at least) two fundamental component categories that the user must define and manage.</a:t>
            </a:r>
          </a:p>
          <a:p>
            <a:pPr lvl="1"/>
            <a:r>
              <a:rPr lang="en-US" dirty="0" smtClean="0"/>
              <a:t>Data – the information received, output, and maintained by the program</a:t>
            </a:r>
          </a:p>
          <a:p>
            <a:pPr lvl="1"/>
            <a:r>
              <a:rPr lang="en-US" dirty="0" smtClean="0"/>
              <a:t>Functions/Methods – the programming logic that manipulates data as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8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95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Remember Definition of 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Verdana"/>
                <a:ea typeface="Verdana"/>
              </a:rPr>
              <a:t>Electronic device that stores and processes data</a:t>
            </a:r>
            <a:endParaRPr lang="en-US" dirty="0"/>
          </a:p>
          <a:p>
            <a:pPr lvl="1"/>
            <a:r>
              <a:rPr lang="en-US" dirty="0" smtClean="0"/>
              <a:t>Need way(s) to get data in</a:t>
            </a:r>
          </a:p>
          <a:p>
            <a:pPr lvl="1"/>
            <a:r>
              <a:rPr lang="en-US" dirty="0" smtClean="0"/>
              <a:t>Need way(s) to store data</a:t>
            </a:r>
          </a:p>
          <a:p>
            <a:pPr lvl="1"/>
            <a:r>
              <a:rPr lang="en-US" dirty="0" smtClean="0"/>
              <a:t>Need ways to manipulate data</a:t>
            </a:r>
          </a:p>
          <a:p>
            <a:pPr lvl="1"/>
            <a:r>
              <a:rPr lang="en-US" dirty="0" smtClean="0"/>
              <a:t>Need way(s) to output data</a:t>
            </a:r>
          </a:p>
          <a:p>
            <a:pPr lvl="1"/>
            <a:r>
              <a:rPr lang="en-US" dirty="0" smtClean="0"/>
              <a:t>May include way(s) to communicate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39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“Early”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(nearly) any program to serve a useful purpose, it will need to meaningfully store and use some type of data.</a:t>
            </a:r>
          </a:p>
          <a:p>
            <a:pPr lvl="1"/>
            <a:r>
              <a:rPr lang="en-US" dirty="0" smtClean="0"/>
              <a:t>What are some of the basic data types that you’ve used to this point in programming?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74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clipseCode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7F005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TC101972873[[fn=Summer]]</Template>
  <TotalTime>371</TotalTime>
  <Words>2213</Words>
  <Application>Microsoft Macintosh PowerPoint</Application>
  <PresentationFormat>On-screen Show (4:3)</PresentationFormat>
  <Paragraphs>375</Paragraphs>
  <Slides>42</Slides>
  <Notes>11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Object Orientation</vt:lpstr>
      <vt:lpstr>Coding with Dinosaurs</vt:lpstr>
      <vt:lpstr>Coding with Dinosaurs</vt:lpstr>
      <vt:lpstr>Coding with Dinosaurs</vt:lpstr>
      <vt:lpstr>Coding with Dinosaurs</vt:lpstr>
      <vt:lpstr>Typical “Early” Code</vt:lpstr>
      <vt:lpstr>Typical “Early” Code</vt:lpstr>
      <vt:lpstr>Remember Definition of Computer?</vt:lpstr>
      <vt:lpstr>Typical “Early” Data</vt:lpstr>
      <vt:lpstr>Typical “Early” Data</vt:lpstr>
      <vt:lpstr>Typical “Early” Functions</vt:lpstr>
      <vt:lpstr>A Rough Exercise</vt:lpstr>
      <vt:lpstr>A Rough Exercise</vt:lpstr>
      <vt:lpstr>A Rough Exercise</vt:lpstr>
      <vt:lpstr>A Rough Exercise</vt:lpstr>
      <vt:lpstr>Motivation</vt:lpstr>
      <vt:lpstr>Motivation</vt:lpstr>
      <vt:lpstr>Motivation</vt:lpstr>
      <vt:lpstr>Motivation</vt:lpstr>
      <vt:lpstr>Object Orientation</vt:lpstr>
      <vt:lpstr>Abstract Data Types</vt:lpstr>
      <vt:lpstr>Abstract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 Orientation</vt:lpstr>
      <vt:lpstr>Object Orientation</vt:lpstr>
      <vt:lpstr>Object Orientation</vt:lpstr>
      <vt:lpstr>Object Orientation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 3504 – Advanced Programming Fundamentals for CIS Majors</dc:title>
  <dc:creator>Windows User</dc:creator>
  <cp:lastModifiedBy>Wenlan Tian</cp:lastModifiedBy>
  <cp:revision>168</cp:revision>
  <dcterms:created xsi:type="dcterms:W3CDTF">2011-12-16T23:03:13Z</dcterms:created>
  <dcterms:modified xsi:type="dcterms:W3CDTF">2014-06-20T04:51:56Z</dcterms:modified>
</cp:coreProperties>
</file>