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1" r:id="rId3"/>
    <p:sldMasterId id="2147483697" r:id="rId4"/>
    <p:sldMasterId id="2147483709" r:id="rId5"/>
    <p:sldMasterId id="2147483721" r:id="rId6"/>
    <p:sldMasterId id="2147483733" r:id="rId7"/>
  </p:sldMasterIdLst>
  <p:notesMasterIdLst>
    <p:notesMasterId r:id="rId62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300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301" r:id="rId35"/>
    <p:sldId id="323" r:id="rId36"/>
    <p:sldId id="302" r:id="rId37"/>
    <p:sldId id="303" r:id="rId38"/>
    <p:sldId id="304" r:id="rId39"/>
    <p:sldId id="305" r:id="rId40"/>
    <p:sldId id="306" r:id="rId41"/>
    <p:sldId id="307" r:id="rId42"/>
    <p:sldId id="283" r:id="rId43"/>
    <p:sldId id="309" r:id="rId44"/>
    <p:sldId id="327" r:id="rId45"/>
    <p:sldId id="315" r:id="rId46"/>
    <p:sldId id="310" r:id="rId47"/>
    <p:sldId id="311" r:id="rId48"/>
    <p:sldId id="312" r:id="rId49"/>
    <p:sldId id="313" r:id="rId50"/>
    <p:sldId id="314" r:id="rId51"/>
    <p:sldId id="324" r:id="rId52"/>
    <p:sldId id="291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5" r:id="rId61"/>
  </p:sldIdLst>
  <p:sldSz cx="9144000" cy="6858000" type="screen4x3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 autoAdjust="0"/>
    <p:restoredTop sz="94747" autoAdjust="0"/>
  </p:normalViewPr>
  <p:slideViewPr>
    <p:cSldViewPr>
      <p:cViewPr varScale="1">
        <p:scale>
          <a:sx n="84" d="100"/>
          <a:sy n="84" d="100"/>
        </p:scale>
        <p:origin x="-976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3141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63" Type="http://schemas.openxmlformats.org/officeDocument/2006/relationships/printerSettings" Target="printerSettings/printerSettings1.bin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4438" cy="376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5124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3475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686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686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686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 altLang="en-US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86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4BFDD6CA-C4DB-4193-BEA0-09847458D1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04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08F76A4-3DF1-478F-99CB-B7F82657DEA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62B801-26A7-45A3-82F3-42449B6F11F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8706E7-B43B-4DCE-B2D3-1B0F644AF5D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916111-40C6-4513-B01C-2681879247E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6A02DD-FE7C-41B7-B439-C2D1B8C323F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00B96BE-D1D1-4E7F-83DA-43F522FCFD7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9C96F8-7071-4147-8204-60C323624396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952914-ECFB-465D-A1D9-F63CB1F483F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952914-ECFB-465D-A1D9-F63CB1F483F7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F469BCA-AD35-4041-9273-30F53B4B5A92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B02EC5-9226-4AF8-A1A0-F581448B1D3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86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D23760-357E-44C9-B0E3-6F9454D0851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9F4543-1F40-49DD-A9F4-F0513744EF09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696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528DB8-947C-4102-B539-192FB1F76E2A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06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452A93-8194-4E9D-9D3B-C2F3FBEA2950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716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943037-98B3-4868-BC91-82CC81DFBC84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AF716B-C222-43A6-8AAE-AE2C14784BE5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37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941BAF-A0DB-41AB-84DF-6C25A47BF0F8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47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4F20F2-4721-4DD8-B89D-E9BDC378995C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757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76D1C3-FFAB-4F08-BBA0-09A474B45702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768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AF716B-C222-43A6-8AAE-AE2C14784BE5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737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3CEA3D8-2E52-4691-94E2-70722AF9E848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788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8AAFFA0-D7C4-42D7-BC8B-5DAE6353737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76D1C3-FFAB-4F08-BBA0-09A474B45702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768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9D99496-680F-4EBD-BABD-707DE2CD8618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768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BFDD6CA-C4DB-4193-BEA0-09847458D1ED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54985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AF716B-C222-43A6-8AAE-AE2C14784BE5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737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E6C0859-7FD4-4AA4-8B5D-37753175DBD7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870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AF716B-C222-43A6-8AAE-AE2C14784BE5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737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3FE285-9827-4635-9ECB-1346401345F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955F45-CE4E-405E-8311-7380047E37F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E0C8B1-DAF8-43B2-B4B2-6DA82749005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8578F3B-9DCF-4DE3-9C6A-A4132E24C8D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4D0201-9BD9-441E-8FE5-F36EDC99DBC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763982A-61FF-4897-996C-DB43EACB053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pn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6/3/14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71B7810-F0E6-4BA6-84CD-7901E53EE3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022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6/3/14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5961621-6ED0-45CB-B5D3-DA54362690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838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1604963"/>
            <a:ext cx="2055813" cy="4527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6625" cy="4527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6/3/14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46D3926-2AC4-4085-B970-2502815050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601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67638" cy="14652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28838" cy="360363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6/3/14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>
          <a:xfrm>
            <a:off x="6553200" y="6356350"/>
            <a:ext cx="2128838" cy="360363"/>
          </a:xfrm>
        </p:spPr>
        <p:txBody>
          <a:bodyPr/>
          <a:lstStyle>
            <a:lvl1pPr>
              <a:defRPr/>
            </a:lvl1pPr>
          </a:lstStyle>
          <a:p>
            <a:fld id="{08ECAEF5-E570-4649-8B66-7F79DC1022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2980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6/3/14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DA5DD28-7EF7-4669-90DF-3DA6B5369A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4940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6/3/14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DCAAABD-B98C-4AEE-8DFF-01BFF4F59E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2166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6/3/14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81E9E67-1E22-4257-B581-33FEB5BCEB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8506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6/3/14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36C9F49-D6DA-41B8-B470-528352FB9B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0236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6/3/14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3A1577C-D659-43AE-8413-B0FF7BC0A6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14003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6/3/14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38E8260-3CE9-4A28-9587-CBA18AD067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1327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6/3/14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A2A404A-7C4C-4460-A1F9-DE201CE9EA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856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6/3/14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8E0C13A-6315-445C-90CC-8E54FC9A08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40028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6/3/14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C9CCB86-D8BA-4061-BCCE-737C17D1D9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88590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6/3/14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B153509-BFE2-41E1-9755-73AC2B60B5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63606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6/3/14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F87B00B-9F4A-465E-A64E-3DBF046253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64459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6625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6/3/14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30F5547-260D-499F-B1F6-DAE638BBA4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7576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6/3/14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EF0A343-F8F2-4BCC-A059-618066F101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1953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6/3/14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5DFD9C1-B890-4888-BCFF-EE5831F4DE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52246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6/3/14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3BED0A6-0B88-42A2-8DED-6522878F20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39168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6/3/14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C1BBC3E-E265-456C-B134-5B428C5284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19041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6/3/14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8E41211-E2EF-4AAB-9ECB-0DB8CB8D96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85539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6/3/14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85D74DF-6301-4C0F-AB45-F0DE6CBF0A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97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6/3/14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EDE8B85-7263-4C3D-883C-094FB64145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53747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6/3/14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6950070-7E9D-4888-A9CD-0CE268008A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40756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6/3/14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1971D3A-0061-4D70-80F7-E2AE26B532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49713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6/3/14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957CB7C-DAFB-4B4C-A55E-BE5D244DED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34981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6/3/14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EF10912-1EAA-4155-8A95-166049E6DB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48352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6/3/14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269F064-BD6A-4849-B2C0-6180861F6C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97711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71600" y="3429000"/>
            <a:ext cx="6400800" cy="0"/>
          </a:xfrm>
          <a:prstGeom prst="line">
            <a:avLst/>
          </a:prstGeom>
          <a:ln w="9525">
            <a:gradFill flip="none" rotWithShape="1">
              <a:gsLst>
                <a:gs pos="28000">
                  <a:schemeClr val="tx2">
                    <a:lumMod val="60000"/>
                    <a:lumOff val="40000"/>
                  </a:schemeClr>
                </a:gs>
                <a:gs pos="62000">
                  <a:schemeClr val="tx2">
                    <a:lumMod val="60000"/>
                    <a:lumOff val="40000"/>
                  </a:schemeClr>
                </a:gs>
                <a:gs pos="0">
                  <a:srgbClr val="D2DDF2"/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810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674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43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494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879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7013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6/3/14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468EF16-137C-4501-BEE2-F968F04B48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75310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0"/>
            <a:ext cx="2124372" cy="13622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820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1945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9486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3858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416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1490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71600" y="3429000"/>
            <a:ext cx="6400800" cy="0"/>
          </a:xfrm>
          <a:prstGeom prst="line">
            <a:avLst/>
          </a:prstGeom>
          <a:ln w="9525">
            <a:gradFill flip="none" rotWithShape="1">
              <a:gsLst>
                <a:gs pos="28000">
                  <a:schemeClr val="tx2">
                    <a:lumMod val="60000"/>
                    <a:lumOff val="40000"/>
                  </a:schemeClr>
                </a:gs>
                <a:gs pos="62000">
                  <a:schemeClr val="tx2">
                    <a:lumMod val="60000"/>
                    <a:lumOff val="40000"/>
                  </a:schemeClr>
                </a:gs>
                <a:gs pos="0">
                  <a:srgbClr val="D2DDF2"/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08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559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075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566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6/3/14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ABE00ED-A1A1-4ECC-9B48-4E26CBB563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4649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42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0"/>
            <a:ext cx="2124372" cy="13622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832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7162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2151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6983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768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7234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71600" y="3429000"/>
            <a:ext cx="6400800" cy="0"/>
          </a:xfrm>
          <a:prstGeom prst="line">
            <a:avLst/>
          </a:prstGeom>
          <a:ln w="9525">
            <a:gradFill flip="none" rotWithShape="1">
              <a:gsLst>
                <a:gs pos="28000">
                  <a:schemeClr val="tx2">
                    <a:lumMod val="60000"/>
                    <a:lumOff val="40000"/>
                  </a:schemeClr>
                </a:gs>
                <a:gs pos="62000">
                  <a:schemeClr val="tx2">
                    <a:lumMod val="60000"/>
                    <a:lumOff val="40000"/>
                  </a:schemeClr>
                </a:gs>
                <a:gs pos="0">
                  <a:srgbClr val="D2DDF2"/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463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541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292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6/3/14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705D3DF-A56F-429A-AA3F-4E714AEFBB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289071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866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320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0"/>
            <a:ext cx="2124372" cy="13622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845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19130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13488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49869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698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26225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71600" y="3429000"/>
            <a:ext cx="6400800" cy="0"/>
          </a:xfrm>
          <a:prstGeom prst="line">
            <a:avLst/>
          </a:prstGeom>
          <a:ln w="9525">
            <a:gradFill flip="none" rotWithShape="1">
              <a:gsLst>
                <a:gs pos="28000">
                  <a:schemeClr val="tx2">
                    <a:lumMod val="60000"/>
                    <a:lumOff val="40000"/>
                  </a:schemeClr>
                </a:gs>
                <a:gs pos="62000">
                  <a:schemeClr val="tx2">
                    <a:lumMod val="60000"/>
                    <a:lumOff val="40000"/>
                  </a:schemeClr>
                </a:gs>
                <a:gs pos="0">
                  <a:srgbClr val="D2DDF2"/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694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930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6/3/14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B993B76-19B4-498F-96DD-2F3AC8010C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924870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972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482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405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0"/>
            <a:ext cx="2124372" cy="13622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961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99460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530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09192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79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73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6/3/14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A6D85E3-9D8F-4716-8592-6227A8814E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178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6/3/14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300A1AF-1E71-431C-B2CD-0822B97D5A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126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7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9.xml"/><Relationship Id="rId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8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9.xml"/><Relationship Id="rId3" Type="http://schemas.openxmlformats.org/officeDocument/2006/relationships/slideLayout" Target="../slideLayouts/slideLayout70.xml"/><Relationship Id="rId4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5.xml"/><Relationship Id="rId9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6763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28838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r>
              <a:rPr lang="en-US" altLang="en-US"/>
              <a:t>6/3/14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28838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6995AD3E-273B-4F81-9884-00EFE14210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1371600" y="3429000"/>
            <a:ext cx="6400800" cy="1588"/>
          </a:xfrm>
          <a:prstGeom prst="line">
            <a:avLst/>
          </a:prstGeom>
          <a:noFill/>
          <a:ln w="9360">
            <a:solidFill>
              <a:srgbClr val="D2DD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4838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96" r:id="rId12"/>
  </p:sldLayoutIdLst>
  <p:hf sldNum="0" hdr="0" ftr="0"/>
  <p:txStyles>
    <p:titleStyle>
      <a:lvl1pPr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4838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4838" cy="461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2883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FontTx/>
              <a:buNone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 altLang="en-US"/>
              <a:t>6/3/14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2883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FontTx/>
              <a:buNone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+mj-lt"/>
              </a:defRPr>
            </a:lvl1pPr>
          </a:lstStyle>
          <a:p>
            <a:fld id="{DD348949-E453-4028-9B12-6769A9FB700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0" y="1371600"/>
            <a:ext cx="7086600" cy="1588"/>
          </a:xfrm>
          <a:prstGeom prst="line">
            <a:avLst/>
          </a:prstGeom>
          <a:noFill/>
          <a:ln w="9360">
            <a:solidFill>
              <a:srgbClr val="558ED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/>
  <p:txStyles>
    <p:titleStyle>
      <a:lvl1pPr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61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04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FontTx/>
              <a:buNone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 altLang="en-US"/>
              <a:t>6/3/14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04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FontTx/>
              <a:buNone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+mj-lt"/>
              </a:defRPr>
            </a:lvl1pPr>
          </a:lstStyle>
          <a:p>
            <a:fld id="{15B9885B-5AA5-4DE5-8129-605B52C962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0" y="1371600"/>
            <a:ext cx="7086600" cy="1588"/>
          </a:xfrm>
          <a:prstGeom prst="line">
            <a:avLst/>
          </a:prstGeom>
          <a:noFill/>
          <a:ln w="9360">
            <a:solidFill>
              <a:srgbClr val="558ED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/>
  <p:txStyles>
    <p:titleStyle>
      <a:lvl1pPr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3BCA4C75-B4AB-485B-9FD7-3A7BCA83F0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6/20/14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5C2A3FE5-B873-4613-A917-2FE0500E7E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3">
            <a:lumMod val="75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D28280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3BCA4C75-B4AB-485B-9FD7-3A7BCA83F0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6/20/14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5C2A3FE5-B873-4613-A917-2FE0500E7E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87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3">
            <a:lumMod val="75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D28280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3BCA4C75-B4AB-485B-9FD7-3A7BCA83F0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6/20/14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5C2A3FE5-B873-4613-A917-2FE0500E7E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57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3">
            <a:lumMod val="75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D28280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3BCA4C75-B4AB-485B-9FD7-3A7BCA83F0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6/20/14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5C2A3FE5-B873-4613-A917-2FE0500E7E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46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3">
            <a:lumMod val="75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D28280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130425"/>
            <a:ext cx="7772400" cy="1470025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400" b="1" dirty="0">
                <a:latin typeface="Verdana" charset="0"/>
              </a:rPr>
              <a:t>Functions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39763" y="3886200"/>
            <a:ext cx="7864475" cy="2101850"/>
          </a:xfrm>
          <a:ln/>
        </p:spPr>
        <p:txBody>
          <a:bodyPr lIns="90000" tIns="45000" rIns="90000" bIns="45000"/>
          <a:lstStyle/>
          <a:p>
            <a:pPr marL="0" indent="0" algn="ctr">
              <a:lnSpc>
                <a:spcPct val="100000"/>
              </a:lnSpc>
              <a:spcAft>
                <a:spcPct val="0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altLang="en-US" sz="4400" b="1"/>
              <a:t>Functions, locals, parameters, and separate compilation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400" b="1">
                <a:latin typeface="Verdana" charset="0"/>
              </a:rPr>
              <a:t>Exercise 2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marL="860425" indent="-3206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Aft>
                <a:spcPts val="438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>
                <a:latin typeface="Verdana" charset="0"/>
              </a:rPr>
              <a:t>Write the sum function as given</a:t>
            </a:r>
          </a:p>
          <a:p>
            <a:pPr hangingPunct="1">
              <a:lnSpc>
                <a:spcPct val="100000"/>
              </a:lnSpc>
              <a:spcAft>
                <a:spcPts val="438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>
                <a:latin typeface="Verdana" charset="0"/>
              </a:rPr>
              <a:t>Write a little main function to </a:t>
            </a:r>
          </a:p>
          <a:p>
            <a:pPr lvl="1" hangingPunct="1">
              <a:lnSpc>
                <a:spcPct val="100000"/>
              </a:lnSpc>
              <a:spcAft>
                <a:spcPts val="438"/>
              </a:spcAft>
              <a:buSzPct val="75000"/>
              <a:buFont typeface="Symbol" charset="2"/>
              <a:buChar char=""/>
            </a:pPr>
            <a:r>
              <a:rPr lang="en-US" altLang="en-US" sz="2800">
                <a:latin typeface="Verdana" charset="0"/>
              </a:rPr>
              <a:t>Declare two ints X and Y</a:t>
            </a:r>
          </a:p>
          <a:p>
            <a:pPr lvl="1" hangingPunct="1">
              <a:lnSpc>
                <a:spcPct val="100000"/>
              </a:lnSpc>
              <a:spcAft>
                <a:spcPts val="438"/>
              </a:spcAft>
              <a:buSzPct val="75000"/>
              <a:buFont typeface="Symbol" charset="2"/>
              <a:buChar char=""/>
            </a:pPr>
            <a:r>
              <a:rPr lang="en-US" altLang="en-US" sz="2800">
                <a:latin typeface="Verdana" charset="0"/>
              </a:rPr>
              <a:t>Ask for user input to set their values </a:t>
            </a:r>
          </a:p>
          <a:p>
            <a:pPr lvl="1" hangingPunct="1">
              <a:lnSpc>
                <a:spcPct val="100000"/>
              </a:lnSpc>
              <a:spcAft>
                <a:spcPts val="438"/>
              </a:spcAft>
              <a:buSzPct val="75000"/>
              <a:buFont typeface="Symbol" charset="2"/>
              <a:buChar char=""/>
            </a:pPr>
            <a:r>
              <a:rPr lang="en-US" altLang="en-US" sz="2800">
                <a:latin typeface="Verdana" charset="0"/>
              </a:rPr>
              <a:t>Print out the inputs, then call sum and print out the sum from X to Y inclusive</a:t>
            </a:r>
          </a:p>
          <a:p>
            <a:pPr hangingPunct="1">
              <a:lnSpc>
                <a:spcPct val="100000"/>
              </a:lnSpc>
              <a:spcAft>
                <a:spcPts val="438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>
                <a:latin typeface="Verdana" charset="0"/>
              </a:rPr>
              <a:t>Compile and test your program</a:t>
            </a:r>
          </a:p>
          <a:p>
            <a:pPr hangingPunct="1">
              <a:lnSpc>
                <a:spcPct val="100000"/>
              </a:lnSpc>
              <a:spcAft>
                <a:spcPts val="438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>
                <a:latin typeface="Verdana" charset="0"/>
              </a:rPr>
              <a:t>What could possibly go wrong?</a:t>
            </a:r>
          </a:p>
          <a:p>
            <a:pPr hangingPunct="1">
              <a:lnSpc>
                <a:spcPct val="100000"/>
              </a:lnSpc>
              <a:spcAft>
                <a:spcPts val="438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>
                <a:latin typeface="Verdana" charset="0"/>
              </a:rPr>
              <a:t>Stand up, walk around, talk about it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400" b="1">
                <a:latin typeface="Verdana" charset="0"/>
              </a:rPr>
              <a:t>Analysis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Font typeface="Times New Roman" pitchFamily="16" charset="0"/>
              <a:buChar char="•"/>
            </a:pPr>
            <a:r>
              <a:rPr lang="en-US" altLang="en-US" sz="3200">
                <a:latin typeface="Verdana" charset="0"/>
              </a:rPr>
              <a:t> What could go wrong with the sum function as written? 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Font typeface="Times New Roman" pitchFamily="16" charset="0"/>
              <a:buChar char="•"/>
            </a:pPr>
            <a:r>
              <a:rPr lang="en-US" altLang="en-US" sz="3200">
                <a:latin typeface="Verdana" charset="0"/>
              </a:rPr>
              <a:t> What if the actual parameter passed in as a is greater than the actual parameter passed in as b?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Font typeface="Times New Roman" pitchFamily="16" charset="0"/>
              <a:buChar char="•"/>
            </a:pPr>
            <a:r>
              <a:rPr lang="en-US" altLang="en-US" sz="3200">
                <a:latin typeface="Verdana" charset="0"/>
              </a:rPr>
              <a:t> Did you test that case? 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Font typeface="Times New Roman" pitchFamily="16" charset="0"/>
              <a:buChar char="•"/>
            </a:pPr>
            <a:r>
              <a:rPr lang="en-US" altLang="en-US" sz="3200">
                <a:latin typeface="Verdana" charset="0"/>
              </a:rPr>
              <a:t> How do we fix it?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400" b="1">
                <a:latin typeface="Verdana" charset="0"/>
              </a:rPr>
              <a:t>Exercise 3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>
                <a:latin typeface="Verdana" charset="0"/>
              </a:rPr>
              <a:t>Use the max and min functions from before to fix the sum function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>
                <a:latin typeface="Verdana" charset="0"/>
              </a:rPr>
              <a:t>Compile and test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>
                <a:latin typeface="Verdana" charset="0"/>
              </a:rPr>
              <a:t>Did you apply max and min from inside sum, or before you called sum?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>
                <a:latin typeface="Verdana" charset="0"/>
              </a:rPr>
              <a:t>Which way is “safer”?  Why?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400" b="1">
                <a:latin typeface="Verdana" charset="0"/>
              </a:rPr>
              <a:t>Separate Compilation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marL="739775" indent="-282575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Font typeface="Times New Roman" pitchFamily="16" charset="0"/>
              <a:buChar char="•"/>
            </a:pPr>
            <a:r>
              <a:rPr lang="en-US" altLang="en-US" sz="3200">
                <a:latin typeface="Verdana" charset="0"/>
              </a:rPr>
              <a:t> A way to make the development process more efficient and manageable 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Font typeface="Times New Roman" pitchFamily="16" charset="0"/>
              <a:buChar char="•"/>
            </a:pPr>
            <a:r>
              <a:rPr lang="en-US" altLang="en-US" sz="3200">
                <a:latin typeface="Verdana" charset="0"/>
              </a:rPr>
              <a:t> Typically three kinds of files:</a:t>
            </a:r>
          </a:p>
          <a:p>
            <a:pPr lvl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Clr>
                <a:srgbClr val="586D2D"/>
              </a:buClr>
              <a:buSzPct val="75000"/>
              <a:buFont typeface="Arial" charset="0"/>
              <a:buChar char="–"/>
            </a:pPr>
            <a:r>
              <a:rPr lang="en-US" altLang="en-US" sz="3200">
                <a:latin typeface="Verdana" charset="0"/>
              </a:rPr>
              <a:t>Main program file – has main()</a:t>
            </a:r>
          </a:p>
          <a:p>
            <a:pPr lvl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Clr>
                <a:srgbClr val="586D2D"/>
              </a:buClr>
              <a:buSzPct val="75000"/>
              <a:buFont typeface="Arial" charset="0"/>
              <a:buChar char="–"/>
            </a:pPr>
            <a:r>
              <a:rPr lang="en-US" altLang="en-US" sz="3200">
                <a:latin typeface="Verdana" charset="0"/>
              </a:rPr>
              <a:t>Header file(s) – has declarations, included in main (and elsewhere)</a:t>
            </a:r>
          </a:p>
          <a:p>
            <a:pPr lvl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Clr>
                <a:srgbClr val="586D2D"/>
              </a:buClr>
              <a:buSzPct val="75000"/>
              <a:buFont typeface="Arial" charset="0"/>
              <a:buChar char="–"/>
            </a:pPr>
            <a:r>
              <a:rPr lang="en-US" altLang="en-US" sz="3200">
                <a:latin typeface="Verdana" charset="0"/>
              </a:rPr>
              <a:t>Implementation file(s) – has function definitions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400" b="1">
                <a:latin typeface="Verdana" charset="0"/>
              </a:rPr>
              <a:t>Exercise 4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57200" y="1312863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>
                <a:latin typeface="Verdana" charset="0"/>
              </a:rPr>
              <a:t>Make a header file with declarations for max, min, and sum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>
                <a:latin typeface="Verdana" charset="0"/>
              </a:rPr>
              <a:t>Make a main (or driver) file with only the main() function - #include your header file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>
                <a:latin typeface="Verdana" charset="0"/>
              </a:rPr>
              <a:t>Make an implementation file with the function definitions only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>
                <a:latin typeface="Verdana" charset="0"/>
              </a:rPr>
              <a:t>Compile impl files with -c option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>
                <a:latin typeface="Verdana" charset="0"/>
              </a:rPr>
              <a:t>Compile main with impl.o files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400" b="1">
                <a:latin typeface="Verdana" charset="0"/>
              </a:rPr>
              <a:t>Example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639763" y="1920874"/>
            <a:ext cx="8288337" cy="371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dirty="0">
                <a:latin typeface="Courier New" pitchFamily="49" charset="0"/>
              </a:rPr>
              <a:t>$ </a:t>
            </a:r>
            <a:r>
              <a:rPr lang="en-US" altLang="en-US" sz="2800" dirty="0" err="1">
                <a:latin typeface="Courier New" pitchFamily="49" charset="0"/>
              </a:rPr>
              <a:t>ls</a:t>
            </a:r>
            <a:endParaRPr lang="en-US" altLang="en-US" sz="2800" dirty="0">
              <a:latin typeface="Courier New" pitchFamily="49" charset="0"/>
            </a:endParaRP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urier New" pitchFamily="49" charset="0"/>
              </a:rPr>
              <a:t>mainSum.cpp  </a:t>
            </a:r>
            <a:r>
              <a:rPr lang="en-US" altLang="en-US" sz="2800" dirty="0" err="1">
                <a:latin typeface="Courier New" pitchFamily="49" charset="0"/>
              </a:rPr>
              <a:t>minMaxSum.h</a:t>
            </a:r>
            <a:r>
              <a:rPr lang="en-US" altLang="en-US" sz="2800" dirty="0">
                <a:latin typeface="Courier New" pitchFamily="49" charset="0"/>
              </a:rPr>
              <a:t> minMaxSum.cpp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urier New" pitchFamily="49" charset="0"/>
              </a:rPr>
              <a:t>$ g++ -c </a:t>
            </a:r>
            <a:r>
              <a:rPr lang="en-US" altLang="en-US" sz="2800" dirty="0" smtClean="0">
                <a:latin typeface="Courier New" pitchFamily="49" charset="0"/>
              </a:rPr>
              <a:t>minMaxSum.cpp</a:t>
            </a:r>
          </a:p>
          <a:p>
            <a:pPr>
              <a:buClrTx/>
              <a:buFontTx/>
              <a:buNone/>
            </a:pPr>
            <a:r>
              <a:rPr lang="en-US" altLang="en-US" sz="2800" dirty="0" smtClean="0">
                <a:latin typeface="Courier New" pitchFamily="49" charset="0"/>
              </a:rPr>
              <a:t>$ </a:t>
            </a:r>
            <a:r>
              <a:rPr lang="en-US" altLang="en-US" sz="2800" dirty="0" err="1" smtClean="0">
                <a:latin typeface="Courier New" pitchFamily="49" charset="0"/>
              </a:rPr>
              <a:t>ls</a:t>
            </a:r>
            <a:r>
              <a:rPr lang="en-US" altLang="en-US" sz="2800" dirty="0" smtClean="0">
                <a:latin typeface="Courier New" pitchFamily="49" charset="0"/>
              </a:rPr>
              <a:t> *.o</a:t>
            </a:r>
          </a:p>
          <a:p>
            <a:pPr>
              <a:buClrTx/>
            </a:pPr>
            <a:r>
              <a:rPr lang="en-US" altLang="en-US" sz="2800" dirty="0" err="1" smtClean="0">
                <a:latin typeface="Courier New" pitchFamily="49" charset="0"/>
              </a:rPr>
              <a:t>minMaxSum.o</a:t>
            </a:r>
            <a:endParaRPr lang="en-US" altLang="en-US" sz="2800" dirty="0">
              <a:latin typeface="Courier New" pitchFamily="49" charset="0"/>
            </a:endParaRP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urier New" pitchFamily="49" charset="0"/>
              </a:rPr>
              <a:t>$ g++ -c mainSum.cpp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urier New" pitchFamily="49" charset="0"/>
              </a:rPr>
              <a:t>$ g++ </a:t>
            </a:r>
            <a:r>
              <a:rPr lang="en-US" altLang="en-US" sz="2800" dirty="0" err="1">
                <a:latin typeface="Courier New" pitchFamily="49" charset="0"/>
              </a:rPr>
              <a:t>mainSum.o</a:t>
            </a:r>
            <a:r>
              <a:rPr lang="en-US" altLang="en-US" sz="2800" dirty="0">
                <a:latin typeface="Courier New" pitchFamily="49" charset="0"/>
              </a:rPr>
              <a:t> </a:t>
            </a:r>
            <a:r>
              <a:rPr lang="en-US" altLang="en-US" sz="2800" dirty="0" err="1">
                <a:latin typeface="Courier New" pitchFamily="49" charset="0"/>
              </a:rPr>
              <a:t>minMaxSum.o</a:t>
            </a:r>
            <a:endParaRPr lang="en-US" altLang="en-US" sz="2800" dirty="0">
              <a:latin typeface="Courier New" pitchFamily="49" charset="0"/>
            </a:endParaRP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urier New" pitchFamily="49" charset="0"/>
              </a:rPr>
              <a:t>$ ./</a:t>
            </a:r>
            <a:r>
              <a:rPr lang="en-US" altLang="en-US" sz="2800" dirty="0" err="1">
                <a:latin typeface="Courier New" pitchFamily="49" charset="0"/>
              </a:rPr>
              <a:t>a.out</a:t>
            </a:r>
            <a:endParaRPr lang="en-US" altLang="en-US" sz="2800" dirty="0">
              <a:latin typeface="Courier New" pitchFamily="49" charset="0"/>
            </a:endParaRP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urier New" pitchFamily="49" charset="0"/>
              </a:rPr>
              <a:t>...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400" b="1" dirty="0">
                <a:latin typeface="Verdana" charset="0"/>
              </a:rPr>
              <a:t>Analysis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57200" y="1455738"/>
            <a:ext cx="8229600" cy="509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 dirty="0">
                <a:latin typeface="Verdana" charset="0"/>
              </a:rPr>
              <a:t>What is going on here?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 dirty="0">
                <a:latin typeface="Verdana" charset="0"/>
              </a:rPr>
              <a:t>Compiler produces “</a:t>
            </a:r>
            <a:r>
              <a:rPr lang="en-US" altLang="en-US" sz="3200" dirty="0" err="1">
                <a:latin typeface="Verdana" charset="0"/>
              </a:rPr>
              <a:t>relocatable</a:t>
            </a:r>
            <a:r>
              <a:rPr lang="en-US" altLang="en-US" sz="3200" dirty="0">
                <a:latin typeface="Verdana" charset="0"/>
              </a:rPr>
              <a:t> object” code that has information needed for linking</a:t>
            </a:r>
          </a:p>
          <a:p>
            <a:pPr lvl="1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Font typeface="Times New Roman" pitchFamily="16" charset="0"/>
              <a:buChar char="–"/>
            </a:pPr>
            <a:r>
              <a:rPr lang="en-US" altLang="en-US" sz="3200" dirty="0">
                <a:latin typeface="Verdana" charset="0"/>
              </a:rPr>
              <a:t>What references are dangling</a:t>
            </a:r>
          </a:p>
          <a:p>
            <a:pPr lvl="1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Font typeface="Times New Roman" pitchFamily="16" charset="0"/>
              <a:buChar char="–"/>
            </a:pPr>
            <a:r>
              <a:rPr lang="en-US" altLang="en-US" sz="3200" dirty="0">
                <a:latin typeface="Verdana" charset="0"/>
              </a:rPr>
              <a:t>What references it can bind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 dirty="0">
                <a:latin typeface="Verdana" charset="0"/>
              </a:rPr>
              <a:t>Linker can then link these .o files to make an </a:t>
            </a:r>
            <a:r>
              <a:rPr lang="en-US" altLang="en-US" sz="3200" dirty="0" err="1">
                <a:latin typeface="Verdana" charset="0"/>
              </a:rPr>
              <a:t>a.out</a:t>
            </a:r>
            <a:r>
              <a:rPr lang="en-US" altLang="en-US" sz="3200" dirty="0">
                <a:latin typeface="Verdana" charset="0"/>
              </a:rPr>
              <a:t> executable file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400" b="1" dirty="0" smtClean="0">
                <a:latin typeface="Verdana" charset="0"/>
              </a:rPr>
              <a:t>So What?</a:t>
            </a:r>
            <a:endParaRPr lang="en-US" altLang="en-US" sz="4400" b="1" dirty="0">
              <a:latin typeface="Verdana" charset="0"/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57200" y="1455738"/>
            <a:ext cx="8229600" cy="47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 dirty="0" smtClean="0">
                <a:latin typeface="Verdana" charset="0"/>
              </a:rPr>
              <a:t>Header file contains (external and forward) declarations</a:t>
            </a:r>
            <a:endParaRPr lang="en-US" altLang="en-US" sz="3200" dirty="0">
              <a:latin typeface="Verdana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 dirty="0" smtClean="0">
                <a:latin typeface="Verdana" charset="0"/>
              </a:rPr>
              <a:t>Allows .</a:t>
            </a:r>
            <a:r>
              <a:rPr lang="en-US" altLang="en-US" sz="3200" dirty="0" err="1" smtClean="0">
                <a:latin typeface="Verdana" charset="0"/>
              </a:rPr>
              <a:t>cpp</a:t>
            </a:r>
            <a:r>
              <a:rPr lang="en-US" altLang="en-US" sz="3200" dirty="0" smtClean="0">
                <a:latin typeface="Verdana" charset="0"/>
              </a:rPr>
              <a:t> files that #include it to access functions, classes, variables</a:t>
            </a:r>
            <a:endParaRPr lang="en-US" altLang="en-US" sz="3200" dirty="0">
              <a:latin typeface="Verdana" charset="0"/>
            </a:endParaRPr>
          </a:p>
          <a:p>
            <a:pPr lvl="1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Font typeface="Times New Roman" pitchFamily="16" charset="0"/>
              <a:buChar char="–"/>
            </a:pPr>
            <a:r>
              <a:rPr lang="en-US" altLang="en-US" sz="2400" dirty="0" smtClean="0">
                <a:latin typeface="Verdana" charset="0"/>
              </a:rPr>
              <a:t>Still need to resolve these later</a:t>
            </a:r>
            <a:endParaRPr lang="en-US" altLang="en-US" sz="2400" dirty="0">
              <a:latin typeface="Verdana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 dirty="0" smtClean="0">
                <a:latin typeface="Verdana" charset="0"/>
              </a:rPr>
              <a:t>Same elements can be accessed and used by many files in same program, and by many programs: reuse!</a:t>
            </a:r>
            <a:endParaRPr lang="en-US" altLang="en-US" sz="3200" dirty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6744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8738"/>
            <a:ext cx="8229600" cy="1430337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400" b="1">
                <a:latin typeface="Verdana" charset="0"/>
              </a:rPr>
              <a:t>Why Bother? </a:t>
            </a:r>
            <a:br>
              <a:rPr lang="en-US" altLang="en-US" sz="4400" b="1">
                <a:latin typeface="Verdana" charset="0"/>
              </a:rPr>
            </a:br>
            <a:r>
              <a:rPr lang="en-US" altLang="en-US" sz="4400" b="1">
                <a:latin typeface="Verdana" charset="0"/>
              </a:rPr>
              <a:t>Exercise 5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>
                <a:latin typeface="Verdana" charset="0"/>
              </a:rPr>
              <a:t>Take your old file that had main that called max and min and make it into a driver only (no max or min function definitions in it) – just #include the header file you just made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>
                <a:latin typeface="Verdana" charset="0"/>
              </a:rPr>
              <a:t>Now compile your new main with the minMaxSum.o file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>
                <a:latin typeface="Verdana" charset="0"/>
              </a:rPr>
              <a:t>Test it out!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400" b="1">
                <a:latin typeface="Verdana" charset="0"/>
              </a:rPr>
              <a:t>Reflection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57200" y="1371600"/>
            <a:ext cx="8382000" cy="517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 dirty="0">
                <a:latin typeface="Verdana" charset="0"/>
              </a:rPr>
              <a:t>So now you are able to define and compile useful functions separately from the code that invokes them!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 dirty="0">
                <a:latin typeface="Verdana" charset="0"/>
              </a:rPr>
              <a:t>What are some benefits of this?</a:t>
            </a:r>
          </a:p>
          <a:p>
            <a:pPr lvl="1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Font typeface="Times New Roman" pitchFamily="16" charset="0"/>
              <a:buChar char="–"/>
            </a:pPr>
            <a:r>
              <a:rPr lang="en-US" altLang="en-US" sz="3200" dirty="0">
                <a:latin typeface="Verdana" charset="0"/>
              </a:rPr>
              <a:t>Only have to recompile the files that change (directly or indirectly)</a:t>
            </a:r>
          </a:p>
          <a:p>
            <a:pPr lvl="1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Font typeface="Times New Roman" pitchFamily="16" charset="0"/>
              <a:buChar char="–"/>
            </a:pPr>
            <a:r>
              <a:rPr lang="en-US" altLang="en-US" sz="3200" dirty="0">
                <a:latin typeface="Verdana" charset="0"/>
              </a:rPr>
              <a:t>Can have team members each work on their own file(s)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400" b="1">
                <a:latin typeface="Verdana" charset="0"/>
              </a:rPr>
              <a:t>What is a Function?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57200" y="1420813"/>
            <a:ext cx="8229600" cy="516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 dirty="0">
                <a:latin typeface="Verdana" charset="0"/>
              </a:rPr>
              <a:t>A function is a named block of code</a:t>
            </a:r>
          </a:p>
          <a:p>
            <a:pPr lvl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Clr>
                <a:srgbClr val="586D2D"/>
              </a:buClr>
              <a:buSzPct val="75000"/>
              <a:buFont typeface="Arial" charset="0"/>
              <a:buChar char="–"/>
            </a:pPr>
            <a:r>
              <a:rPr lang="en-US" altLang="en-US" sz="2400" dirty="0">
                <a:latin typeface="Verdana" charset="0"/>
              </a:rPr>
              <a:t>Type: the type of the return value it computes</a:t>
            </a:r>
          </a:p>
          <a:p>
            <a:pPr lvl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Clr>
                <a:srgbClr val="586D2D"/>
              </a:buClr>
              <a:buSzPct val="75000"/>
              <a:buFont typeface="Arial" charset="0"/>
              <a:buChar char="–"/>
            </a:pPr>
            <a:r>
              <a:rPr lang="en-US" altLang="en-US" sz="2400" dirty="0">
                <a:latin typeface="Verdana" charset="0"/>
              </a:rPr>
              <a:t>Input:  parameters that are passed to the function</a:t>
            </a:r>
          </a:p>
          <a:p>
            <a:pPr lvl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Clr>
                <a:srgbClr val="586D2D"/>
              </a:buClr>
              <a:buSzPct val="75000"/>
              <a:buFont typeface="Arial" charset="0"/>
              <a:buChar char="–"/>
            </a:pPr>
            <a:r>
              <a:rPr lang="en-US" altLang="en-US" sz="2400" dirty="0">
                <a:latin typeface="Verdana" charset="0"/>
              </a:rPr>
              <a:t>Output:  its return value computed based on input parameters and maybe other stuff</a:t>
            </a:r>
          </a:p>
          <a:p>
            <a:pPr lvl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Clr>
                <a:srgbClr val="586D2D"/>
              </a:buClr>
              <a:buSzPct val="75000"/>
              <a:buFont typeface="Arial" charset="0"/>
              <a:buChar char="–"/>
            </a:pPr>
            <a:r>
              <a:rPr lang="en-US" altLang="en-US" sz="2400" dirty="0">
                <a:latin typeface="Verdana" charset="0"/>
              </a:rPr>
              <a:t>Local variables: variables declared inside the function block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92075" y="274638"/>
            <a:ext cx="8961438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400" b="1">
                <a:latin typeface="Verdana" charset="0"/>
              </a:rPr>
              <a:t>Hey, I Know a Better Way...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57200" y="14557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>
                <a:latin typeface="Verdana" charset="0"/>
              </a:rPr>
              <a:t>Look back at the sum function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>
                <a:latin typeface="Verdana" charset="0"/>
              </a:rPr>
              <a:t>Is there a better way to compute the same value?</a:t>
            </a:r>
          </a:p>
          <a:p>
            <a:pPr lvl="1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Font typeface="Times New Roman" pitchFamily="16" charset="0"/>
              <a:buChar char="–"/>
            </a:pPr>
            <a:r>
              <a:rPr lang="en-US" altLang="en-US" sz="3200">
                <a:latin typeface="Verdana" charset="0"/>
              </a:rPr>
              <a:t>Euler did this as a schoolchild</a:t>
            </a:r>
          </a:p>
          <a:p>
            <a:pPr lvl="1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Font typeface="Times New Roman" pitchFamily="16" charset="0"/>
              <a:buChar char="–"/>
            </a:pPr>
            <a:r>
              <a:rPr lang="en-US" altLang="en-US" sz="3200">
                <a:latin typeface="Verdana" charset="0"/>
              </a:rPr>
              <a:t>sum(a, b) = count x average</a:t>
            </a:r>
          </a:p>
          <a:p>
            <a:pPr lvl="1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FontTx/>
              <a:buNone/>
            </a:pPr>
            <a:r>
              <a:rPr lang="en-US" altLang="en-US" sz="3200">
                <a:latin typeface="Verdana" charset="0"/>
              </a:rPr>
              <a:t>        = (b – a + 1) * (a + b) / 2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87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400" b="1">
                <a:latin typeface="Verdana" charset="0"/>
              </a:rPr>
              <a:t>Exercise 6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 dirty="0">
                <a:latin typeface="Verdana" charset="0"/>
              </a:rPr>
              <a:t>Take your old </a:t>
            </a:r>
            <a:r>
              <a:rPr lang="en-US" altLang="en-US" sz="3200" dirty="0" err="1">
                <a:latin typeface="Verdana" charset="0"/>
              </a:rPr>
              <a:t>impl</a:t>
            </a:r>
            <a:r>
              <a:rPr lang="en-US" altLang="en-US" sz="3200" dirty="0">
                <a:latin typeface="Verdana" charset="0"/>
              </a:rPr>
              <a:t> file with the definition of sum() in it and change it to compute the sum the Euler way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 dirty="0">
                <a:latin typeface="Verdana" charset="0"/>
              </a:rPr>
              <a:t>Now compile your new </a:t>
            </a:r>
            <a:r>
              <a:rPr lang="en-US" altLang="en-US" sz="3200" dirty="0" err="1">
                <a:latin typeface="Verdana" charset="0"/>
              </a:rPr>
              <a:t>impl</a:t>
            </a:r>
            <a:r>
              <a:rPr lang="en-US" altLang="en-US" sz="3200" dirty="0">
                <a:latin typeface="Verdana" charset="0"/>
              </a:rPr>
              <a:t> with the -c </a:t>
            </a:r>
            <a:r>
              <a:rPr lang="en-US" altLang="en-US" sz="3200" dirty="0" smtClean="0">
                <a:latin typeface="Verdana" charset="0"/>
              </a:rPr>
              <a:t>option (IDEs do this automatically)</a:t>
            </a:r>
            <a:endParaRPr lang="en-US" altLang="en-US" sz="3200" dirty="0">
              <a:latin typeface="Verdana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 dirty="0">
                <a:latin typeface="Verdana" charset="0"/>
              </a:rPr>
              <a:t>Now link your old main.cpp to the new </a:t>
            </a:r>
            <a:r>
              <a:rPr lang="en-US" altLang="en-US" sz="3200" dirty="0" err="1">
                <a:latin typeface="Verdana" charset="0"/>
              </a:rPr>
              <a:t>relocatable</a:t>
            </a:r>
            <a:r>
              <a:rPr lang="en-US" altLang="en-US" sz="3200" dirty="0">
                <a:latin typeface="Verdana" charset="0"/>
              </a:rPr>
              <a:t> object file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 dirty="0">
                <a:latin typeface="Verdana" charset="0"/>
              </a:rPr>
              <a:t>Test it out!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400" b="1">
                <a:latin typeface="Verdana" charset="0"/>
              </a:rPr>
              <a:t>Reflection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57200" y="14557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>
                <a:latin typeface="Verdana" charset="0"/>
              </a:rPr>
              <a:t>The header did not change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>
                <a:latin typeface="Verdana" charset="0"/>
              </a:rPr>
              <a:t>The interface to the functions did not change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>
                <a:latin typeface="Verdana" charset="0"/>
              </a:rPr>
              <a:t>The result of the computation did not change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>
                <a:latin typeface="Verdana" charset="0"/>
              </a:rPr>
              <a:t>So we did not need to recompile the driver or change the header!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400" b="1">
                <a:latin typeface="Verdana" charset="0"/>
              </a:rPr>
              <a:t>More Reflection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57200" y="14557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>
                <a:latin typeface="Verdana" charset="0"/>
              </a:rPr>
              <a:t>However, even though only the sum() function changed, we had to recompile the whole impl file with max() and min() in it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>
                <a:latin typeface="Verdana" charset="0"/>
              </a:rPr>
              <a:t>What if each of these took 10 minutes to compile?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>
                <a:latin typeface="Verdana" charset="0"/>
              </a:rPr>
              <a:t>Better still to separate out each function in its own impl file and compile each separately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87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400" b="1">
                <a:latin typeface="Verdana" charset="0"/>
              </a:rPr>
              <a:t>Exercise 7</a:t>
            </a: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>
                <a:latin typeface="Verdana" charset="0"/>
              </a:rPr>
              <a:t>Split the impl file into three files – one each for sum, max, and min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>
                <a:latin typeface="Verdana" charset="0"/>
              </a:rPr>
              <a:t>Note that you will need the header file (at least in sum.cpp)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>
                <a:latin typeface="Verdana" charset="0"/>
              </a:rPr>
              <a:t>Now compile them with the -c option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>
                <a:latin typeface="Verdana" charset="0"/>
              </a:rPr>
              <a:t>Now link your old main.cpp to the new relocatable object files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>
                <a:latin typeface="Verdana" charset="0"/>
              </a:rPr>
              <a:t>Test it out!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400" b="1" dirty="0">
                <a:latin typeface="Verdana" charset="0"/>
              </a:rPr>
              <a:t>(Same) Reflection</a:t>
            </a: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57200" y="14557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2800" dirty="0">
                <a:latin typeface="Verdana" charset="0"/>
              </a:rPr>
              <a:t>The header did not change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2800" dirty="0">
                <a:latin typeface="Verdana" charset="0"/>
              </a:rPr>
              <a:t>The interface to the functions did not change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2800" dirty="0">
                <a:latin typeface="Verdana" charset="0"/>
              </a:rPr>
              <a:t>The result of the computation did not change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2800" dirty="0">
                <a:latin typeface="Verdana" charset="0"/>
              </a:rPr>
              <a:t>So we did not need to recompile the driver or change the header</a:t>
            </a:r>
            <a:r>
              <a:rPr lang="en-US" altLang="en-US" sz="2800" dirty="0" smtClean="0">
                <a:latin typeface="Verdana" charset="0"/>
              </a:rPr>
              <a:t>!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2800" dirty="0" smtClean="0">
                <a:latin typeface="Verdana" charset="0"/>
              </a:rPr>
              <a:t>If you changed an </a:t>
            </a:r>
            <a:r>
              <a:rPr lang="en-US" altLang="en-US" sz="2800" dirty="0" err="1" smtClean="0">
                <a:latin typeface="Verdana" charset="0"/>
              </a:rPr>
              <a:t>impl</a:t>
            </a:r>
            <a:r>
              <a:rPr lang="en-US" altLang="en-US" sz="2800" dirty="0" smtClean="0">
                <a:latin typeface="Verdana" charset="0"/>
              </a:rPr>
              <a:t> file, then what?</a:t>
            </a:r>
            <a:endParaRPr lang="en-US" altLang="en-US" sz="2800" dirty="0">
              <a:latin typeface="Verdana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8738"/>
            <a:ext cx="8229600" cy="1430337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400" b="1" dirty="0">
                <a:latin typeface="Verdana" charset="0"/>
              </a:rPr>
              <a:t>How Does a Function Pass Parameters?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33400" y="1600200"/>
            <a:ext cx="8001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marL="739775" indent="-282575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Font typeface="Times New Roman" pitchFamily="16" charset="0"/>
              <a:buChar char="•"/>
            </a:pPr>
            <a:r>
              <a:rPr lang="en-US" altLang="en-US" sz="3200" dirty="0">
                <a:latin typeface="Verdana" charset="0"/>
              </a:rPr>
              <a:t> There are several ways a function may pass parameters</a:t>
            </a:r>
          </a:p>
          <a:p>
            <a:pPr lvl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Clr>
                <a:srgbClr val="586D2D"/>
              </a:buClr>
              <a:buSzPct val="75000"/>
              <a:buFont typeface="Arial" charset="0"/>
              <a:buChar char="–"/>
            </a:pPr>
            <a:r>
              <a:rPr lang="en-US" altLang="en-US" sz="2400" dirty="0">
                <a:latin typeface="Verdana" charset="0"/>
              </a:rPr>
              <a:t>By value</a:t>
            </a:r>
          </a:p>
          <a:p>
            <a:pPr lvl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Clr>
                <a:srgbClr val="586D2D"/>
              </a:buClr>
              <a:buSzPct val="75000"/>
              <a:buFont typeface="Arial" charset="0"/>
              <a:buChar char="–"/>
            </a:pPr>
            <a:r>
              <a:rPr lang="en-US" altLang="en-US" sz="2400" dirty="0">
                <a:latin typeface="Verdana" charset="0"/>
              </a:rPr>
              <a:t>By reference</a:t>
            </a:r>
          </a:p>
          <a:p>
            <a:pPr lvl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Clr>
                <a:srgbClr val="586D2D"/>
              </a:buClr>
              <a:buSzPct val="75000"/>
              <a:buFont typeface="Arial" charset="0"/>
              <a:buChar char="–"/>
            </a:pPr>
            <a:r>
              <a:rPr lang="en-US" altLang="en-US" sz="2400" dirty="0">
                <a:latin typeface="Verdana" charset="0"/>
              </a:rPr>
              <a:t>By copy-in-copy-out</a:t>
            </a:r>
          </a:p>
          <a:p>
            <a:pPr lvl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Clr>
                <a:srgbClr val="586D2D"/>
              </a:buClr>
              <a:buSzPct val="75000"/>
              <a:buFont typeface="Arial" charset="0"/>
              <a:buChar char="–"/>
            </a:pPr>
            <a:r>
              <a:rPr lang="en-US" altLang="en-US" sz="2400" dirty="0">
                <a:latin typeface="Verdana" charset="0"/>
              </a:rPr>
              <a:t>By pointer (sometimes also called reference)</a:t>
            </a:r>
          </a:p>
          <a:p>
            <a:pPr lvl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Clr>
                <a:srgbClr val="586D2D"/>
              </a:buClr>
              <a:buSzPct val="75000"/>
              <a:buFont typeface="Arial" charset="0"/>
              <a:buChar char="–"/>
            </a:pPr>
            <a:r>
              <a:rPr lang="en-US" altLang="en-US" sz="2400" dirty="0">
                <a:latin typeface="Verdana" charset="0"/>
              </a:rPr>
              <a:t>By </a:t>
            </a:r>
            <a:r>
              <a:rPr lang="en-US" altLang="en-US" sz="2400" dirty="0" smtClean="0">
                <a:latin typeface="Verdana" charset="0"/>
              </a:rPr>
              <a:t>name </a:t>
            </a:r>
            <a:r>
              <a:rPr lang="da-DK" sz="2400" dirty="0">
                <a:latin typeface="Verdana"/>
                <a:ea typeface="Microsoft YaHei"/>
              </a:rPr>
              <a:t>(</a:t>
            </a:r>
            <a:r>
              <a:rPr lang="da-DK" sz="2400" dirty="0" err="1">
                <a:latin typeface="Verdana"/>
                <a:ea typeface="Microsoft YaHei"/>
              </a:rPr>
              <a:t>a.k.a</a:t>
            </a:r>
            <a:r>
              <a:rPr lang="da-DK" sz="2400" dirty="0">
                <a:latin typeface="Verdana"/>
                <a:ea typeface="Microsoft YaHei"/>
              </a:rPr>
              <a:t>. “</a:t>
            </a:r>
            <a:r>
              <a:rPr lang="da-DK" sz="2400" dirty="0" err="1">
                <a:latin typeface="Verdana"/>
                <a:ea typeface="Microsoft YaHei"/>
              </a:rPr>
              <a:t>thunks</a:t>
            </a:r>
            <a:r>
              <a:rPr lang="da-DK" sz="2400" dirty="0">
                <a:latin typeface="Verdana"/>
                <a:ea typeface="Microsoft YaHei"/>
              </a:rPr>
              <a:t>”)</a:t>
            </a:r>
            <a:endParaRPr lang="da-DK" sz="2400" dirty="0"/>
          </a:p>
          <a:p>
            <a:pPr lvl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Clr>
                <a:srgbClr val="586D2D"/>
              </a:buClr>
              <a:buSzPct val="75000"/>
              <a:buFont typeface="Arial" charset="0"/>
              <a:buChar char="–"/>
            </a:pPr>
            <a:endParaRPr lang="en-US" altLang="en-US" sz="2800" dirty="0">
              <a:latin typeface="Verdana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29600" cy="896938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400" b="1" dirty="0">
                <a:latin typeface="Verdana" charset="0"/>
              </a:rPr>
              <a:t>Call-by-Value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57200" y="1420813"/>
            <a:ext cx="8229600" cy="516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Font typeface="Times New Roman" pitchFamily="16" charset="0"/>
              <a:buChar char="•"/>
            </a:pPr>
            <a:r>
              <a:rPr lang="en-US" altLang="en-US" sz="3200" dirty="0">
                <a:latin typeface="Verdana" charset="0"/>
              </a:rPr>
              <a:t> This is the most common way to pass parameters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Font typeface="Times New Roman" pitchFamily="16" charset="0"/>
              <a:buChar char="•"/>
            </a:pPr>
            <a:r>
              <a:rPr lang="en-US" altLang="en-US" sz="3200" dirty="0">
                <a:latin typeface="Verdana" charset="0"/>
              </a:rPr>
              <a:t> Space for the type declared in the formal parameter list is allocated on the stack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Font typeface="Times New Roman" pitchFamily="16" charset="0"/>
              <a:buChar char="•"/>
            </a:pPr>
            <a:r>
              <a:rPr lang="en-US" altLang="en-US" sz="3200" dirty="0">
                <a:latin typeface="Verdana" charset="0"/>
              </a:rPr>
              <a:t> The value of the expression used at invocation is stored into that place on the stack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void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 </a:t>
            </a:r>
            <a:br>
              <a:rPr lang="en-US" sz="2400" dirty="0" smtClean="0">
                <a:latin typeface="Lucida Console"/>
                <a:ea typeface="Calibri"/>
                <a:cs typeface="Times New Roman"/>
              </a:rPr>
            </a:br>
            <a:r>
              <a:rPr lang="en-US" sz="2400" dirty="0" smtClean="0">
                <a:latin typeface="Lucida Console"/>
                <a:ea typeface="Calibri"/>
                <a:cs typeface="Times New Roman"/>
              </a:rPr>
              <a:t>  swap(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US" sz="2400" dirty="0">
                <a:latin typeface="Lucida Console"/>
                <a:ea typeface="Calibri"/>
                <a:cs typeface="Times New Roman"/>
              </a:rPr>
              <a:t>a, 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>
                <a:latin typeface="Lucida Console"/>
                <a:ea typeface="Calibri"/>
                <a:cs typeface="Times New Roman"/>
              </a:rPr>
              <a:t> b)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{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	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>
                <a:latin typeface="Lucida Console"/>
                <a:ea typeface="Calibri"/>
                <a:cs typeface="Times New Roman"/>
              </a:rPr>
              <a:t> temp = 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a;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	a = 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b;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	b = 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temp;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}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main()</a:t>
            </a:r>
            <a:endParaRPr lang="en-US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{</a:t>
            </a:r>
            <a:endParaRPr lang="en-US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a = 2;</a:t>
            </a: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b = 3;</a:t>
            </a: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endParaRPr lang="en-US" sz="2400" dirty="0">
              <a:solidFill>
                <a:prstClr val="black"/>
              </a:solidFill>
              <a:latin typeface="Lucida Console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swap(a, b</a:t>
            </a:r>
            <a:r>
              <a:rPr lang="en-US" sz="24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);</a:t>
            </a:r>
            <a:endParaRPr lang="en-US" sz="2400" dirty="0">
              <a:solidFill>
                <a:prstClr val="black"/>
              </a:solidFill>
              <a:latin typeface="Lucida Console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}</a:t>
            </a:r>
            <a:endParaRPr lang="en-US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495800" y="1828800"/>
            <a:ext cx="0" cy="251460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477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87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400" b="1" dirty="0">
                <a:latin typeface="Verdana" charset="0"/>
              </a:rPr>
              <a:t>Exercise </a:t>
            </a:r>
            <a:r>
              <a:rPr lang="en-US" altLang="en-US" sz="4400" b="1" dirty="0" smtClean="0">
                <a:latin typeface="Verdana" charset="0"/>
              </a:rPr>
              <a:t>8</a:t>
            </a:r>
            <a:endParaRPr lang="en-US" altLang="en-US" sz="4400" b="1" dirty="0">
              <a:latin typeface="Verdana" charset="0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 dirty="0" smtClean="0">
                <a:latin typeface="Verdana" charset="0"/>
              </a:rPr>
              <a:t>Implement the swap procedure using call-by-value as shown</a:t>
            </a:r>
            <a:endParaRPr lang="en-US" altLang="en-US" sz="3200" dirty="0">
              <a:latin typeface="Verdana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 dirty="0" smtClean="0">
                <a:latin typeface="Verdana" charset="0"/>
              </a:rPr>
              <a:t>Implement a little main() as shown, but include print before &amp; after</a:t>
            </a:r>
            <a:endParaRPr lang="en-US" altLang="en-US" sz="3200" dirty="0">
              <a:latin typeface="Verdana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 dirty="0" smtClean="0">
                <a:latin typeface="Verdana" charset="0"/>
              </a:rPr>
              <a:t>Compile &amp; test</a:t>
            </a:r>
            <a:endParaRPr lang="en-US" altLang="en-US" sz="3200" dirty="0">
              <a:latin typeface="Verdana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 dirty="0" smtClean="0">
                <a:latin typeface="Verdana" charset="0"/>
              </a:rPr>
              <a:t>What happened? -The swap did not work; the number did not changed.</a:t>
            </a:r>
            <a:endParaRPr lang="en-US" altLang="en-US" sz="3200" dirty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46800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400" b="1">
                <a:latin typeface="Verdana" charset="0"/>
              </a:rPr>
              <a:t>Typical Function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976563" y="2212975"/>
            <a:ext cx="5303837" cy="409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US" altLang="en-US" sz="2400">
              <a:latin typeface="Lucida Console" pitchFamily="4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400">
                <a:latin typeface="Lucida Console" pitchFamily="48" charset="0"/>
              </a:rPr>
              <a:t>int max(int a, int b)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400">
                <a:latin typeface="Lucida Console" pitchFamily="48" charset="0"/>
              </a:rPr>
              <a:t>{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400">
                <a:latin typeface="Lucida Console" pitchFamily="48" charset="0"/>
              </a:rPr>
              <a:t>  int maxval;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US" altLang="en-US" sz="2400">
              <a:latin typeface="Lucida Console" pitchFamily="4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400">
                <a:latin typeface="Lucida Console" pitchFamily="48" charset="0"/>
              </a:rPr>
              <a:t>  if (a &gt; b) maxval = a;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400">
                <a:latin typeface="Lucida Console" pitchFamily="48" charset="0"/>
              </a:rPr>
              <a:t>  else maxval = b;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400">
                <a:latin typeface="Lucida Console" pitchFamily="48" charset="0"/>
              </a:rPr>
              <a:t>  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400">
                <a:latin typeface="Lucida Console" pitchFamily="48" charset="0"/>
              </a:rPr>
              <a:t>  return maxval;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400">
                <a:latin typeface="Lucida Console" pitchFamily="48" charset="0"/>
              </a:rPr>
              <a:t>}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US" altLang="en-US" sz="2400">
              <a:latin typeface="Lucida Console" pitchFamily="4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US" altLang="en-US" sz="2400">
              <a:latin typeface="Lucida Console" pitchFamily="4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US" altLang="en-US" sz="2400">
              <a:latin typeface="Lucida Console" pitchFamily="48" charset="0"/>
            </a:endParaRPr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 flipH="1">
            <a:off x="4162425" y="2212975"/>
            <a:ext cx="463550" cy="50323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3160713" y="2212975"/>
            <a:ext cx="182562" cy="50323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 flipH="1" flipV="1">
            <a:off x="5535613" y="3533775"/>
            <a:ext cx="1190625" cy="349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2655888" y="1593850"/>
            <a:ext cx="10445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600"/>
              <a:t>type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4257675" y="1611313"/>
            <a:ext cx="1325563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600"/>
              <a:t>name</a:t>
            </a: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 flipH="1">
            <a:off x="5992813" y="2011363"/>
            <a:ext cx="1285875" cy="54927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7307263" y="1681163"/>
            <a:ext cx="1173162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600"/>
              <a:t>input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6723063" y="3024188"/>
            <a:ext cx="1784350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600"/>
              <a:t>local </a:t>
            </a:r>
          </a:p>
          <a:p>
            <a:pPr>
              <a:buClrTx/>
              <a:buFontTx/>
              <a:buNone/>
            </a:pPr>
            <a:r>
              <a:rPr lang="en-US" altLang="en-US" sz="3600"/>
              <a:t>variable</a:t>
            </a:r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 flipH="1" flipV="1">
            <a:off x="6065838" y="5392738"/>
            <a:ext cx="857250" cy="37147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6919913" y="5486400"/>
            <a:ext cx="1452562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600"/>
              <a:t>output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579438" y="3862388"/>
            <a:ext cx="1249362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600"/>
              <a:t>code</a:t>
            </a:r>
          </a:p>
          <a:p>
            <a:pPr>
              <a:buClrTx/>
              <a:buFontTx/>
              <a:buNone/>
            </a:pPr>
            <a:r>
              <a:rPr lang="en-US" altLang="en-US" sz="3600"/>
              <a:t>block</a:t>
            </a: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1828800" y="2378075"/>
            <a:ext cx="1195388" cy="348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3900"/>
              <a:t>{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nimBg="1"/>
      <p:bldP spid="8196" grpId="0" animBg="1"/>
      <p:bldP spid="8197" grpId="0" animBg="1"/>
      <p:bldP spid="8200" grpId="0" animBg="1"/>
      <p:bldP spid="820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void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 </a:t>
            </a:r>
            <a:br>
              <a:rPr lang="en-US" sz="2400" dirty="0" smtClean="0">
                <a:latin typeface="Lucida Console"/>
                <a:ea typeface="Calibri"/>
                <a:cs typeface="Times New Roman"/>
              </a:rPr>
            </a:br>
            <a:r>
              <a:rPr lang="en-US" sz="2400" dirty="0" smtClean="0">
                <a:latin typeface="Lucida Console"/>
                <a:ea typeface="Calibri"/>
                <a:cs typeface="Times New Roman"/>
              </a:rPr>
              <a:t>  swap(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US" sz="2400" dirty="0">
                <a:latin typeface="Lucida Console"/>
                <a:ea typeface="Calibri"/>
                <a:cs typeface="Times New Roman"/>
              </a:rPr>
              <a:t>a, 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>
                <a:latin typeface="Lucida Console"/>
                <a:ea typeface="Calibri"/>
                <a:cs typeface="Times New Roman"/>
              </a:rPr>
              <a:t> b)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{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	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>
                <a:latin typeface="Lucida Console"/>
                <a:ea typeface="Calibri"/>
                <a:cs typeface="Times New Roman"/>
              </a:rPr>
              <a:t> temp = 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a;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	a = 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b;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	b = 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temp;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}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main()</a:t>
            </a:r>
            <a:endParaRPr lang="en-US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{</a:t>
            </a:r>
            <a:endParaRPr lang="en-US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a = 2;</a:t>
            </a: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b = 3;</a:t>
            </a: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endParaRPr lang="en-US" sz="2400" dirty="0">
              <a:solidFill>
                <a:prstClr val="black"/>
              </a:solidFill>
              <a:latin typeface="Lucida Console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swap(a, b</a:t>
            </a:r>
            <a:r>
              <a:rPr lang="en-US" sz="24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);</a:t>
            </a:r>
            <a:endParaRPr lang="en-US" sz="2400" dirty="0">
              <a:solidFill>
                <a:prstClr val="black"/>
              </a:solidFill>
              <a:latin typeface="Lucida Console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}</a:t>
            </a:r>
            <a:endParaRPr lang="en-US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495800" y="1828800"/>
            <a:ext cx="0" cy="251460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257800" y="526868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05600" y="526868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9693" y="4798367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7493" y="479836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b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517572" y="2547258"/>
            <a:ext cx="457200" cy="304800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77493" y="545695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29693" y="545695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81031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67 -0.4408 L 1.11022E-16 2.76596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220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5.55112E-17 L 2.77778E-6 0.0613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2 -0.37327 L -3.33333E-6 3.70028E-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186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.06128 L 2.77778E-6 0.1861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1" grpId="0"/>
      <p:bldP spid="11" grpId="1"/>
      <p:bldP spid="12" grpId="0"/>
      <p:bldP spid="12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void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 </a:t>
            </a:r>
            <a:br>
              <a:rPr lang="en-US" sz="2400" dirty="0" smtClean="0">
                <a:latin typeface="Lucida Console"/>
                <a:ea typeface="Calibri"/>
                <a:cs typeface="Times New Roman"/>
              </a:rPr>
            </a:br>
            <a:r>
              <a:rPr lang="en-US" sz="2400" dirty="0" smtClean="0">
                <a:latin typeface="Lucida Console"/>
                <a:ea typeface="Calibri"/>
                <a:cs typeface="Times New Roman"/>
              </a:rPr>
              <a:t>  swap(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US" sz="2400" dirty="0">
                <a:latin typeface="Lucida Console"/>
                <a:ea typeface="Calibri"/>
                <a:cs typeface="Times New Roman"/>
              </a:rPr>
              <a:t>a, 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>
                <a:latin typeface="Lucida Console"/>
                <a:ea typeface="Calibri"/>
                <a:cs typeface="Times New Roman"/>
              </a:rPr>
              <a:t> b)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{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	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>
                <a:latin typeface="Lucida Console"/>
                <a:ea typeface="Calibri"/>
                <a:cs typeface="Times New Roman"/>
              </a:rPr>
              <a:t> temp = 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a;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	a = 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b;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	b = 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temp;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}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main()</a:t>
            </a:r>
            <a:endParaRPr lang="en-US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{</a:t>
            </a:r>
            <a:endParaRPr lang="en-US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a = 2;</a:t>
            </a: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b = 3;</a:t>
            </a: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endParaRPr lang="en-US" sz="2400" dirty="0">
              <a:solidFill>
                <a:prstClr val="black"/>
              </a:solidFill>
              <a:latin typeface="Lucida Console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swap(a, b</a:t>
            </a:r>
            <a:r>
              <a:rPr lang="en-US" sz="24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);</a:t>
            </a:r>
            <a:endParaRPr lang="en-US" sz="2400" dirty="0">
              <a:solidFill>
                <a:prstClr val="black"/>
              </a:solidFill>
              <a:latin typeface="Lucida Console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}</a:t>
            </a:r>
            <a:endParaRPr lang="en-US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495800" y="1828800"/>
            <a:ext cx="0" cy="251460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257800" y="526868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05600" y="526868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9693" y="4798367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7493" y="479836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b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517572" y="3827549"/>
            <a:ext cx="457200" cy="304800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77493" y="545695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29693" y="545695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08209" y="1730992"/>
            <a:ext cx="457200" cy="304800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5409" y="526868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13209" y="526868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7302" y="4798367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85102" y="479836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85102" y="545695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7302" y="545695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8310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424 3.70028E-7 L -1.94444E-6 3.70028E-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12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111 3.70028E-7 L 4.44444E-6 3.70028E-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07123E-6 L 1.94444E-6 0.1783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/>
      <p:bldP spid="17" grpId="0"/>
      <p:bldP spid="18" grpId="0"/>
      <p:bldP spid="18" grpId="1"/>
      <p:bldP spid="19" grpId="0"/>
      <p:bldP spid="19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void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 </a:t>
            </a:r>
            <a:br>
              <a:rPr lang="en-US" sz="2400" dirty="0" smtClean="0">
                <a:latin typeface="Lucida Console"/>
                <a:ea typeface="Calibri"/>
                <a:cs typeface="Times New Roman"/>
              </a:rPr>
            </a:br>
            <a:r>
              <a:rPr lang="en-US" sz="2400" dirty="0" smtClean="0">
                <a:latin typeface="Lucida Console"/>
                <a:ea typeface="Calibri"/>
                <a:cs typeface="Times New Roman"/>
              </a:rPr>
              <a:t>  swap(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US" sz="2400" dirty="0">
                <a:latin typeface="Lucida Console"/>
                <a:ea typeface="Calibri"/>
                <a:cs typeface="Times New Roman"/>
              </a:rPr>
              <a:t>a, 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>
                <a:latin typeface="Lucida Console"/>
                <a:ea typeface="Calibri"/>
                <a:cs typeface="Times New Roman"/>
              </a:rPr>
              <a:t> b)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{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	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>
                <a:latin typeface="Lucida Console"/>
                <a:ea typeface="Calibri"/>
                <a:cs typeface="Times New Roman"/>
              </a:rPr>
              <a:t> temp = 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a;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	a = 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b;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	b = 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temp;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}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main()</a:t>
            </a:r>
            <a:endParaRPr lang="en-US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{</a:t>
            </a:r>
            <a:endParaRPr lang="en-US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a = 2;</a:t>
            </a: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b = 3;</a:t>
            </a: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endParaRPr lang="en-US" sz="2400" dirty="0">
              <a:solidFill>
                <a:prstClr val="black"/>
              </a:solidFill>
              <a:latin typeface="Lucida Console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swap(a, b</a:t>
            </a:r>
            <a:r>
              <a:rPr lang="en-US" sz="24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);</a:t>
            </a:r>
            <a:endParaRPr lang="en-US" sz="2400" dirty="0">
              <a:solidFill>
                <a:prstClr val="black"/>
              </a:solidFill>
              <a:latin typeface="Lucida Console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}</a:t>
            </a:r>
            <a:endParaRPr lang="en-US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495800" y="1828800"/>
            <a:ext cx="0" cy="251460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257800" y="526868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05600" y="526868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9693" y="4798367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7493" y="479836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b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517572" y="3827549"/>
            <a:ext cx="457200" cy="304800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77493" y="545695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29693" y="545695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08209" y="2933700"/>
            <a:ext cx="457200" cy="304800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5409" y="526868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13209" y="526868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7302" y="4798367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85102" y="479836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85102" y="545695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7302" y="545695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32935" y="5277341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25906" y="4807021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temp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04828" y="5465608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2783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764 4.44444E-6 L 5.55556E-7 4.44444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71878E-6 L 4.44444E-6 0.0656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1" grpId="0"/>
      <p:bldP spid="23" grpId="0"/>
      <p:bldP spid="23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void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 </a:t>
            </a:r>
            <a:br>
              <a:rPr lang="en-US" sz="2400" dirty="0" smtClean="0">
                <a:latin typeface="Lucida Console"/>
                <a:ea typeface="Calibri"/>
                <a:cs typeface="Times New Roman"/>
              </a:rPr>
            </a:br>
            <a:r>
              <a:rPr lang="en-US" sz="2400" dirty="0" smtClean="0">
                <a:latin typeface="Lucida Console"/>
                <a:ea typeface="Calibri"/>
                <a:cs typeface="Times New Roman"/>
              </a:rPr>
              <a:t>  swap(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US" sz="2400" dirty="0">
                <a:latin typeface="Lucida Console"/>
                <a:ea typeface="Calibri"/>
                <a:cs typeface="Times New Roman"/>
              </a:rPr>
              <a:t>a, 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>
                <a:latin typeface="Lucida Console"/>
                <a:ea typeface="Calibri"/>
                <a:cs typeface="Times New Roman"/>
              </a:rPr>
              <a:t> b)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{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	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>
                <a:latin typeface="Lucida Console"/>
                <a:ea typeface="Calibri"/>
                <a:cs typeface="Times New Roman"/>
              </a:rPr>
              <a:t> temp = 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a;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	a = 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b;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	b = 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temp;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}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main()</a:t>
            </a:r>
            <a:endParaRPr lang="en-US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{</a:t>
            </a:r>
            <a:endParaRPr lang="en-US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a = 2;</a:t>
            </a: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b = 3;</a:t>
            </a: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endParaRPr lang="en-US" sz="2400" dirty="0">
              <a:solidFill>
                <a:prstClr val="black"/>
              </a:solidFill>
              <a:latin typeface="Lucida Console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swap(a, b</a:t>
            </a:r>
            <a:r>
              <a:rPr lang="en-US" sz="24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);</a:t>
            </a:r>
            <a:endParaRPr lang="en-US" sz="2400" dirty="0">
              <a:solidFill>
                <a:prstClr val="black"/>
              </a:solidFill>
              <a:latin typeface="Lucida Console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}</a:t>
            </a:r>
            <a:endParaRPr lang="en-US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495800" y="1828800"/>
            <a:ext cx="0" cy="251460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257800" y="526868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05600" y="526868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9693" y="4798367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7493" y="479836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b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517572" y="3827549"/>
            <a:ext cx="457200" cy="304800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77493" y="545695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29693" y="545695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08209" y="3364831"/>
            <a:ext cx="457200" cy="304800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5409" y="526868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13209" y="526868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7302" y="4798367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85102" y="479836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85102" y="545695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7302" y="545695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32935" y="5277341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25906" y="4807021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temp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04828" y="5465608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7302" y="546887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7302" y="5456953"/>
            <a:ext cx="3706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4093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63 1.48148E-6 L 4.44444E-6 1.48148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71878E-6 L 4.44444E-6 0.0656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8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  <p:bldP spid="25" grpId="0"/>
      <p:bldP spid="25" grpId="1"/>
      <p:bldP spid="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285102" y="545695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85102" y="546887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7302" y="546887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void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 </a:t>
            </a:r>
            <a:br>
              <a:rPr lang="en-US" sz="2400" dirty="0" smtClean="0">
                <a:latin typeface="Lucida Console"/>
                <a:ea typeface="Calibri"/>
                <a:cs typeface="Times New Roman"/>
              </a:rPr>
            </a:br>
            <a:r>
              <a:rPr lang="en-US" sz="2400" dirty="0" smtClean="0">
                <a:latin typeface="Lucida Console"/>
                <a:ea typeface="Calibri"/>
                <a:cs typeface="Times New Roman"/>
              </a:rPr>
              <a:t>  swap(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US" sz="2400" dirty="0">
                <a:latin typeface="Lucida Console"/>
                <a:ea typeface="Calibri"/>
                <a:cs typeface="Times New Roman"/>
              </a:rPr>
              <a:t>a, 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>
                <a:latin typeface="Lucida Console"/>
                <a:ea typeface="Calibri"/>
                <a:cs typeface="Times New Roman"/>
              </a:rPr>
              <a:t> b)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{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	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>
                <a:latin typeface="Lucida Console"/>
                <a:ea typeface="Calibri"/>
                <a:cs typeface="Times New Roman"/>
              </a:rPr>
              <a:t> temp = 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a;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	a = 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b;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	b = 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temp;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}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main()</a:t>
            </a:r>
            <a:endParaRPr lang="en-US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{</a:t>
            </a:r>
            <a:endParaRPr lang="en-US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a = 2;</a:t>
            </a: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b = 3;</a:t>
            </a: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endParaRPr lang="en-US" sz="2400" dirty="0">
              <a:solidFill>
                <a:prstClr val="black"/>
              </a:solidFill>
              <a:latin typeface="Lucida Console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swap(a, b</a:t>
            </a:r>
            <a:r>
              <a:rPr lang="en-US" sz="24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);</a:t>
            </a:r>
            <a:endParaRPr lang="en-US" sz="2400" dirty="0">
              <a:solidFill>
                <a:prstClr val="black"/>
              </a:solidFill>
              <a:latin typeface="Lucida Console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}</a:t>
            </a:r>
            <a:endParaRPr lang="en-US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495800" y="1828800"/>
            <a:ext cx="0" cy="251460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257800" y="526868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05600" y="526868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9693" y="4798367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7493" y="479836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b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517572" y="3827549"/>
            <a:ext cx="457200" cy="304800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77493" y="545695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29693" y="545695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08209" y="3827549"/>
            <a:ext cx="457200" cy="304800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5409" y="526868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13209" y="526868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7302" y="4798367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85102" y="479836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b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32935" y="5277341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25906" y="4807021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temp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04828" y="5465608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85102" y="5465608"/>
            <a:ext cx="3706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6929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38 1.48148E-6 L 1.11111E-6 1.48148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89454E-6 L 4.44444E-6 0.0536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8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6" grpId="0"/>
      <p:bldP spid="26" grpId="1"/>
      <p:bldP spid="13" grpId="0" animBg="1"/>
      <p:bldP spid="2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285102" y="546887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7302" y="546887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void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 </a:t>
            </a:r>
            <a:br>
              <a:rPr lang="en-US" sz="2400" dirty="0" smtClean="0">
                <a:latin typeface="Lucida Console"/>
                <a:ea typeface="Calibri"/>
                <a:cs typeface="Times New Roman"/>
              </a:rPr>
            </a:br>
            <a:r>
              <a:rPr lang="en-US" sz="2400" dirty="0" smtClean="0">
                <a:latin typeface="Lucida Console"/>
                <a:ea typeface="Calibri"/>
                <a:cs typeface="Times New Roman"/>
              </a:rPr>
              <a:t>  swap(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US" sz="2400" dirty="0">
                <a:latin typeface="Lucida Console"/>
                <a:ea typeface="Calibri"/>
                <a:cs typeface="Times New Roman"/>
              </a:rPr>
              <a:t>a, 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>
                <a:latin typeface="Lucida Console"/>
                <a:ea typeface="Calibri"/>
                <a:cs typeface="Times New Roman"/>
              </a:rPr>
              <a:t> b)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{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	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>
                <a:latin typeface="Lucida Console"/>
                <a:ea typeface="Calibri"/>
                <a:cs typeface="Times New Roman"/>
              </a:rPr>
              <a:t> temp = 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a;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	a = 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b;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	b = 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temp;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}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main()</a:t>
            </a:r>
            <a:endParaRPr lang="en-US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{</a:t>
            </a:r>
            <a:endParaRPr lang="en-US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a = 2;</a:t>
            </a: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b = 3;</a:t>
            </a: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endParaRPr lang="en-US" sz="2400" dirty="0">
              <a:solidFill>
                <a:prstClr val="black"/>
              </a:solidFill>
              <a:latin typeface="Lucida Console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swap(a, b</a:t>
            </a:r>
            <a:r>
              <a:rPr lang="en-US" sz="24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);</a:t>
            </a:r>
            <a:endParaRPr lang="en-US" sz="2400" dirty="0">
              <a:solidFill>
                <a:prstClr val="black"/>
              </a:solidFill>
              <a:latin typeface="Lucida Console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}</a:t>
            </a:r>
            <a:endParaRPr lang="en-US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495800" y="1828800"/>
            <a:ext cx="0" cy="251460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257800" y="526868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05600" y="526868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9693" y="4798367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7493" y="479836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b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517572" y="3827549"/>
            <a:ext cx="457200" cy="304800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77493" y="545695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29693" y="545695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08209" y="4215063"/>
            <a:ext cx="457200" cy="304800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5409" y="526868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13209" y="526868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7302" y="4798367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85102" y="479836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b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32935" y="5277341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25906" y="4807021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temp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04828" y="5465608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8209" y="4798366"/>
            <a:ext cx="4409363" cy="16976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96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71878E-6 L 4.44444E-6 0.065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8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5" grpId="0"/>
      <p:bldP spid="13" grpId="0" animBg="1"/>
      <p:bldP spid="13" grpId="1" animBg="1"/>
      <p:bldP spid="14" grpId="0" animBg="1"/>
      <p:bldP spid="15" grpId="0" animBg="1"/>
      <p:bldP spid="16" grpId="0"/>
      <p:bldP spid="17" grpId="0"/>
      <p:bldP spid="20" grpId="0" animBg="1"/>
      <p:bldP spid="21" grpId="0"/>
      <p:bldP spid="23" grpId="0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400" b="1" dirty="0" smtClean="0">
                <a:latin typeface="Verdana" charset="0"/>
              </a:rPr>
              <a:t>Memory view - Stack</a:t>
            </a:r>
            <a:endParaRPr lang="en-US" altLang="en-US" sz="4400" b="1" dirty="0">
              <a:latin typeface="Verdana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304800" y="6019800"/>
            <a:ext cx="914400" cy="304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icrosoft YaHei" charset="-122"/>
              </a:rPr>
              <a:t>a (2)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04800" y="5715000"/>
            <a:ext cx="914400" cy="304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icrosoft YaHei" charset="-122"/>
              </a:rPr>
              <a:t>b (3)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828800" y="6019800"/>
            <a:ext cx="914400" cy="304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icrosoft YaHei" charset="-122"/>
              </a:rPr>
              <a:t>a (2)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5715000"/>
            <a:ext cx="914400" cy="304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icrosoft YaHei" charset="-122"/>
              </a:rPr>
              <a:t>b (3)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828800" y="5105400"/>
            <a:ext cx="914400" cy="3048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icrosoft YaHei" charset="-122"/>
              </a:rPr>
              <a:t>a (2)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828800" y="4800600"/>
            <a:ext cx="914400" cy="3048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icrosoft YaHei" charset="-122"/>
              </a:rPr>
              <a:t>b (3)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352800" y="6019800"/>
            <a:ext cx="914400" cy="304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icrosoft YaHei" charset="-122"/>
              </a:rPr>
              <a:t>a (2)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352800" y="5715000"/>
            <a:ext cx="914400" cy="304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icrosoft YaHei" charset="-122"/>
              </a:rPr>
              <a:t>b (3)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352800" y="5105400"/>
            <a:ext cx="914400" cy="3048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icrosoft YaHei" charset="-122"/>
              </a:rPr>
              <a:t>a (2)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352800" y="4800600"/>
            <a:ext cx="914400" cy="3048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icrosoft YaHei" charset="-122"/>
              </a:rPr>
              <a:t>b (3)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352800" y="4495800"/>
            <a:ext cx="914400" cy="3048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icrosoft YaHei" charset="-122"/>
              </a:rPr>
              <a:t>temp (2)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828800" y="5410200"/>
            <a:ext cx="914400" cy="3048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tx1"/>
                </a:solidFill>
              </a:rPr>
              <a:t>ret </a:t>
            </a:r>
            <a:r>
              <a:rPr lang="en-US" sz="1600" dirty="0" err="1" smtClean="0">
                <a:solidFill>
                  <a:schemeClr val="tx1"/>
                </a:solidFill>
              </a:rPr>
              <a:t>addr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352800" y="5410200"/>
            <a:ext cx="914400" cy="3048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tx1"/>
                </a:solidFill>
              </a:rPr>
              <a:t>ret </a:t>
            </a:r>
            <a:r>
              <a:rPr lang="en-US" sz="1600" dirty="0" err="1" smtClean="0">
                <a:solidFill>
                  <a:schemeClr val="tx1"/>
                </a:solidFill>
              </a:rPr>
              <a:t>addr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800600" y="6019800"/>
            <a:ext cx="914400" cy="304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icrosoft YaHei" charset="-122"/>
              </a:rPr>
              <a:t>a (2)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800600" y="5715000"/>
            <a:ext cx="914400" cy="304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icrosoft YaHei" charset="-122"/>
              </a:rPr>
              <a:t>b (3)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4800600" y="5105400"/>
            <a:ext cx="914400" cy="3048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icrosoft YaHei" charset="-122"/>
              </a:rPr>
              <a:t>a (3)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800600" y="4800600"/>
            <a:ext cx="914400" cy="3048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icrosoft YaHei" charset="-122"/>
              </a:rPr>
              <a:t>b (3)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800600" y="4495800"/>
            <a:ext cx="914400" cy="3048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icrosoft YaHei" charset="-122"/>
              </a:rPr>
              <a:t>temp (2)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800600" y="5410200"/>
            <a:ext cx="914400" cy="3048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tx1"/>
                </a:solidFill>
              </a:rPr>
              <a:t>ret </a:t>
            </a:r>
            <a:r>
              <a:rPr lang="en-US" sz="1600" dirty="0" err="1" smtClean="0">
                <a:solidFill>
                  <a:schemeClr val="tx1"/>
                </a:solidFill>
              </a:rPr>
              <a:t>addr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172200" y="6019800"/>
            <a:ext cx="914400" cy="304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icrosoft YaHei" charset="-122"/>
              </a:rPr>
              <a:t>a (2)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6172200" y="5715000"/>
            <a:ext cx="914400" cy="304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icrosoft YaHei" charset="-122"/>
              </a:rPr>
              <a:t>b (3)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172200" y="5105400"/>
            <a:ext cx="914400" cy="3048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icrosoft YaHei" charset="-122"/>
              </a:rPr>
              <a:t>a (3)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172200" y="4800600"/>
            <a:ext cx="914400" cy="3048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icrosoft YaHei" charset="-122"/>
              </a:rPr>
              <a:t>b (2)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172200" y="4495800"/>
            <a:ext cx="914400" cy="3048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icrosoft YaHei" charset="-122"/>
              </a:rPr>
              <a:t>temp (2)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172200" y="5410200"/>
            <a:ext cx="914400" cy="3048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tx1"/>
                </a:solidFill>
              </a:rPr>
              <a:t>ret </a:t>
            </a:r>
            <a:r>
              <a:rPr lang="en-US" sz="1600" dirty="0" err="1" smtClean="0">
                <a:solidFill>
                  <a:schemeClr val="tx1"/>
                </a:solidFill>
              </a:rPr>
              <a:t>addr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7543800" y="6019800"/>
            <a:ext cx="914400" cy="304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icrosoft YaHei" charset="-122"/>
              </a:rPr>
              <a:t>a (2)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7543800" y="5715000"/>
            <a:ext cx="914400" cy="304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icrosoft YaHei" charset="-122"/>
              </a:rPr>
              <a:t>b (3)</a:t>
            </a:r>
          </a:p>
        </p:txBody>
      </p: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457200" y="1420813"/>
            <a:ext cx="4114800" cy="162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</a:pPr>
            <a:r>
              <a:rPr lang="en-US" altLang="en-US" sz="2400" dirty="0" smtClean="0">
                <a:latin typeface="Verdana" charset="0"/>
              </a:rPr>
              <a:t>Blue – frame of main()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</a:pPr>
            <a:r>
              <a:rPr lang="en-US" altLang="en-US" sz="2400" dirty="0" smtClean="0">
                <a:latin typeface="Verdana" charset="0"/>
              </a:rPr>
              <a:t>Green – frame of swap()</a:t>
            </a:r>
            <a:endParaRPr lang="en-US" altLang="en-US" sz="2400" dirty="0">
              <a:latin typeface="Verdana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Font typeface="Times New Roman" pitchFamily="16" charset="0"/>
              <a:buChar char="•"/>
            </a:pPr>
            <a:endParaRPr lang="en-US" altLang="en-US" sz="3200" dirty="0">
              <a:latin typeface="Verdana" charset="0"/>
            </a:endParaRPr>
          </a:p>
        </p:txBody>
      </p:sp>
      <p:sp>
        <p:nvSpPr>
          <p:cNvPr id="41" name="Content Placeholder 2"/>
          <p:cNvSpPr>
            <a:spLocks noGrp="1"/>
          </p:cNvSpPr>
          <p:nvPr>
            <p:ph sz="half" idx="1"/>
          </p:nvPr>
        </p:nvSpPr>
        <p:spPr>
          <a:xfrm>
            <a:off x="4495800" y="1524000"/>
            <a:ext cx="4876800" cy="2743200"/>
          </a:xfrm>
        </p:spPr>
        <p:txBody>
          <a:bodyPr/>
          <a:lstStyle/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Void 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swap(</a:t>
            </a:r>
            <a:r>
              <a:rPr lang="en-US" sz="24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US" sz="2400" dirty="0">
                <a:latin typeface="Lucida Console"/>
                <a:ea typeface="Calibri"/>
                <a:cs typeface="Times New Roman"/>
              </a:rPr>
              <a:t>a, 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>
                <a:latin typeface="Lucida Console"/>
                <a:ea typeface="Calibri"/>
                <a:cs typeface="Times New Roman"/>
              </a:rPr>
              <a:t> b)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{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	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>
                <a:latin typeface="Lucida Console"/>
                <a:ea typeface="Calibri"/>
                <a:cs typeface="Times New Roman"/>
              </a:rPr>
              <a:t> temp = 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a;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	a = 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b;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	b = 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temp;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}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87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400" b="1" dirty="0" smtClean="0">
                <a:latin typeface="Verdana" charset="0"/>
              </a:rPr>
              <a:t>Call-by-Reference (Pointer)</a:t>
            </a:r>
            <a:endParaRPr lang="en-US" altLang="en-US" sz="4400" b="1" dirty="0">
              <a:latin typeface="Verdana" charset="0"/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57200" y="1420813"/>
            <a:ext cx="8229600" cy="516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Font typeface="Times New Roman" pitchFamily="16" charset="0"/>
              <a:buChar char="•"/>
            </a:pPr>
            <a:r>
              <a:rPr lang="en-US" altLang="en-US" sz="3200" dirty="0">
                <a:latin typeface="Verdana" charset="0"/>
              </a:rPr>
              <a:t> This is the most common way to pass </a:t>
            </a:r>
            <a:r>
              <a:rPr lang="en-US" altLang="en-US" sz="3200" dirty="0" smtClean="0">
                <a:latin typeface="Verdana" charset="0"/>
              </a:rPr>
              <a:t>parameters that need to be changed</a:t>
            </a:r>
            <a:endParaRPr lang="en-US" altLang="en-US" sz="3200" dirty="0">
              <a:latin typeface="Verdana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Font typeface="Times New Roman" pitchFamily="16" charset="0"/>
              <a:buChar char="•"/>
            </a:pPr>
            <a:r>
              <a:rPr lang="en-US" altLang="en-US" sz="3200" dirty="0">
                <a:latin typeface="Verdana" charset="0"/>
              </a:rPr>
              <a:t> Space for </a:t>
            </a:r>
            <a:r>
              <a:rPr lang="en-US" altLang="en-US" sz="3200" i="1" dirty="0" smtClean="0">
                <a:latin typeface="Verdana" charset="0"/>
              </a:rPr>
              <a:t>a pointer to </a:t>
            </a:r>
            <a:r>
              <a:rPr lang="en-US" altLang="en-US" sz="3200" dirty="0" smtClean="0">
                <a:latin typeface="Verdana" charset="0"/>
              </a:rPr>
              <a:t>the </a:t>
            </a:r>
            <a:r>
              <a:rPr lang="en-US" altLang="en-US" sz="3200" dirty="0">
                <a:latin typeface="Verdana" charset="0"/>
              </a:rPr>
              <a:t>type declared in the formal parameter list is allocated on the stack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Font typeface="Times New Roman" pitchFamily="16" charset="0"/>
              <a:buChar char="•"/>
            </a:pPr>
            <a:r>
              <a:rPr lang="en-US" altLang="en-US" sz="3200" dirty="0">
                <a:latin typeface="Verdana" charset="0"/>
              </a:rPr>
              <a:t> The </a:t>
            </a:r>
            <a:r>
              <a:rPr lang="en-US" altLang="en-US" sz="3200" i="1" dirty="0" smtClean="0">
                <a:latin typeface="Verdana" charset="0"/>
              </a:rPr>
              <a:t>address of the object </a:t>
            </a:r>
            <a:r>
              <a:rPr lang="en-US" altLang="en-US" sz="3200" dirty="0" smtClean="0">
                <a:latin typeface="Verdana" charset="0"/>
              </a:rPr>
              <a:t>used </a:t>
            </a:r>
            <a:r>
              <a:rPr lang="en-US" altLang="en-US" sz="3200" dirty="0">
                <a:latin typeface="Verdana" charset="0"/>
              </a:rPr>
              <a:t>at invocation is stored into that place on the </a:t>
            </a:r>
            <a:r>
              <a:rPr lang="en-US" altLang="en-US" sz="3200" dirty="0" smtClean="0">
                <a:latin typeface="Verdana" charset="0"/>
              </a:rPr>
              <a:t>stack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Font typeface="Times New Roman" pitchFamily="16" charset="0"/>
              <a:buChar char="•"/>
            </a:pPr>
            <a:r>
              <a:rPr lang="en-US" altLang="en-US" sz="3200" dirty="0" smtClean="0">
                <a:latin typeface="Verdana" charset="0"/>
              </a:rPr>
              <a:t> Cannot pass an “RHS”</a:t>
            </a:r>
            <a:endParaRPr lang="en-US" altLang="en-US" sz="3200" dirty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5195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76200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400" b="1" dirty="0" smtClean="0">
                <a:latin typeface="Verdana" charset="0"/>
              </a:rPr>
              <a:t>Call-by-Reference     Using Pointers</a:t>
            </a:r>
            <a:endParaRPr lang="en-US" altLang="en-US" sz="4400" b="1" dirty="0">
              <a:latin typeface="Verdana" charset="0"/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57200" y="1420813"/>
            <a:ext cx="8229600" cy="516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Font typeface="Times New Roman" pitchFamily="16" charset="0"/>
              <a:buChar char="•"/>
            </a:pPr>
            <a:r>
              <a:rPr lang="en-US" altLang="en-US" sz="3200" dirty="0">
                <a:latin typeface="Verdana" charset="0"/>
              </a:rPr>
              <a:t> This is </a:t>
            </a:r>
            <a:r>
              <a:rPr lang="en-US" altLang="en-US" sz="3200" dirty="0" smtClean="0">
                <a:latin typeface="Verdana" charset="0"/>
              </a:rPr>
              <a:t>used for modifying the inputs</a:t>
            </a:r>
            <a:endParaRPr lang="en-US" altLang="en-US" sz="3200" dirty="0">
              <a:latin typeface="Verdana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Font typeface="Times New Roman" pitchFamily="16" charset="0"/>
              <a:buChar char="•"/>
            </a:pPr>
            <a:r>
              <a:rPr lang="en-US" altLang="en-US" sz="3200" dirty="0" smtClean="0">
                <a:latin typeface="Verdana" charset="0"/>
              </a:rPr>
              <a:t>The pointer must be dereferenced to use value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Font typeface="Times New Roman" pitchFamily="16" charset="0"/>
              <a:buChar char="•"/>
            </a:pPr>
            <a:r>
              <a:rPr lang="en-US" altLang="en-US" sz="3200" dirty="0" smtClean="0">
                <a:latin typeface="Verdana" charset="0"/>
              </a:rPr>
              <a:t> Can change the original object</a:t>
            </a:r>
            <a:endParaRPr lang="en-US" altLang="en-US" sz="3200" dirty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95635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/>
          </a:bodyPr>
          <a:lstStyle/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void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 swap(</a:t>
            </a:r>
            <a:r>
              <a:rPr lang="en-US" sz="20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* </a:t>
            </a:r>
            <a:r>
              <a:rPr lang="en-US" sz="2000" dirty="0" err="1">
                <a:latin typeface="Lucida Console"/>
                <a:ea typeface="Calibri"/>
                <a:cs typeface="Times New Roman"/>
              </a:rPr>
              <a:t>ints</a:t>
            </a:r>
            <a:r>
              <a:rPr lang="en-US" sz="2000" dirty="0">
                <a:latin typeface="Lucida Console"/>
                <a:ea typeface="Calibri"/>
                <a:cs typeface="Times New Roman"/>
              </a:rPr>
              <a:t>, 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/>
            </a:r>
            <a:br>
              <a:rPr lang="en-US" sz="2000" dirty="0" smtClean="0">
                <a:latin typeface="Lucida Console"/>
                <a:ea typeface="Calibri"/>
                <a:cs typeface="Times New Roman"/>
              </a:rPr>
            </a:br>
            <a:r>
              <a:rPr lang="en-US" sz="20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US" sz="20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 i_1, </a:t>
            </a:r>
            <a:r>
              <a:rPr lang="en-US" sz="20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 i_2)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ucida Console"/>
                <a:ea typeface="Calibri"/>
                <a:cs typeface="Times New Roman"/>
              </a:rPr>
              <a:t>{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ucida Console"/>
                <a:ea typeface="Calibri"/>
                <a:cs typeface="Times New Roman"/>
              </a:rPr>
              <a:t>	</a:t>
            </a:r>
            <a:r>
              <a:rPr lang="en-US" sz="20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000" dirty="0">
                <a:latin typeface="Lucida Console"/>
                <a:ea typeface="Calibri"/>
                <a:cs typeface="Times New Roman"/>
              </a:rPr>
              <a:t> temp 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=</a:t>
            </a: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ucida Console"/>
                <a:ea typeface="Calibri"/>
                <a:cs typeface="Times New Roman"/>
              </a:rPr>
              <a:t>	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  </a:t>
            </a:r>
            <a:r>
              <a:rPr lang="en-US" sz="2000" dirty="0" err="1" smtClean="0">
                <a:latin typeface="Lucida Console"/>
                <a:ea typeface="Calibri"/>
                <a:cs typeface="Times New Roman"/>
              </a:rPr>
              <a:t>ints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[i_1];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ucida Console"/>
                <a:ea typeface="Calibri"/>
                <a:cs typeface="Times New Roman"/>
              </a:rPr>
              <a:t>	</a:t>
            </a:r>
            <a:r>
              <a:rPr lang="en-US" sz="2000" dirty="0" err="1" smtClean="0">
                <a:latin typeface="Lucida Console"/>
                <a:ea typeface="Calibri"/>
                <a:cs typeface="Times New Roman"/>
              </a:rPr>
              <a:t>ints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[i_1] </a:t>
            </a:r>
            <a:r>
              <a:rPr lang="en-US" sz="2000" dirty="0">
                <a:latin typeface="Lucida Console"/>
                <a:ea typeface="Calibri"/>
                <a:cs typeface="Times New Roman"/>
              </a:rPr>
              <a:t>= </a:t>
            </a:r>
            <a:br>
              <a:rPr lang="en-US" sz="2000" dirty="0">
                <a:latin typeface="Lucida Console"/>
                <a:ea typeface="Calibri"/>
                <a:cs typeface="Times New Roman"/>
              </a:rPr>
            </a:br>
            <a:r>
              <a:rPr lang="en-US" sz="2000" dirty="0">
                <a:latin typeface="Lucida Console"/>
                <a:ea typeface="Calibri"/>
                <a:cs typeface="Times New Roman"/>
              </a:rPr>
              <a:t>	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  </a:t>
            </a:r>
            <a:r>
              <a:rPr lang="en-US" sz="2000" dirty="0" err="1" smtClean="0">
                <a:latin typeface="Lucida Console"/>
                <a:ea typeface="Calibri"/>
                <a:cs typeface="Times New Roman"/>
              </a:rPr>
              <a:t>ints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[i_2];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ucida Console"/>
                <a:ea typeface="Calibri"/>
                <a:cs typeface="Times New Roman"/>
              </a:rPr>
              <a:t>	</a:t>
            </a:r>
            <a:r>
              <a:rPr lang="en-US" sz="2000" dirty="0" err="1" smtClean="0">
                <a:latin typeface="Lucida Console"/>
                <a:ea typeface="Calibri"/>
                <a:cs typeface="Times New Roman"/>
              </a:rPr>
              <a:t>ints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[i_2] </a:t>
            </a:r>
            <a:r>
              <a:rPr lang="en-US" sz="2000" dirty="0">
                <a:latin typeface="Lucida Console"/>
                <a:ea typeface="Calibri"/>
                <a:cs typeface="Times New Roman"/>
              </a:rPr>
              <a:t>= 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temp;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ucida Console"/>
                <a:ea typeface="Calibri"/>
                <a:cs typeface="Times New Roman"/>
              </a:rPr>
              <a:t>}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000" dirty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p</a:t>
            </a:r>
            <a:r>
              <a:rPr lang="en-US" sz="2000" dirty="0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ublic</a:t>
            </a:r>
            <a: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</a:t>
            </a:r>
            <a:r>
              <a:rPr lang="en-US" sz="20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main()</a:t>
            </a:r>
            <a:endParaRPr lang="en-US" sz="24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0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{</a:t>
            </a:r>
            <a:endParaRPr lang="en-US" sz="24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0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</a:t>
            </a:r>
            <a:r>
              <a:rPr lang="en-US" sz="20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[] </a:t>
            </a:r>
            <a:r>
              <a:rPr lang="en-US" sz="2000" dirty="0" err="1">
                <a:latin typeface="Lucida Console"/>
                <a:ea typeface="Calibri"/>
                <a:cs typeface="Times New Roman"/>
              </a:rPr>
              <a:t>ints</a:t>
            </a:r>
            <a:r>
              <a:rPr lang="en-US" sz="2000" dirty="0">
                <a:latin typeface="Lucida Console"/>
                <a:ea typeface="Calibri"/>
                <a:cs typeface="Times New Roman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= </a:t>
            </a:r>
            <a:b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</a:br>
            <a: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  {1, 2, 3, 4};</a:t>
            </a:r>
            <a:endParaRPr lang="en-US" sz="2000" dirty="0">
              <a:solidFill>
                <a:prstClr val="black"/>
              </a:solidFill>
              <a:latin typeface="Lucida Console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0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</a:t>
            </a: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0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</a:t>
            </a:r>
            <a: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swap(</a:t>
            </a:r>
            <a:r>
              <a:rPr lang="en-US" sz="2000" dirty="0" err="1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ints</a:t>
            </a:r>
            <a: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, 0, 3);</a:t>
            </a:r>
            <a:endParaRPr lang="en-US" sz="2000" dirty="0">
              <a:solidFill>
                <a:prstClr val="black"/>
              </a:solidFill>
              <a:latin typeface="Lucida Console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}</a:t>
            </a:r>
            <a:endParaRPr lang="en-US" sz="24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495800" y="1828800"/>
            <a:ext cx="0" cy="251460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953000" y="570683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67400" y="570683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81800" y="570683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96200" y="570683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24600" y="458288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17572" y="4108102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 err="1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ints</a:t>
            </a:r>
            <a:endParaRPr lang="en-US" sz="240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cxnSp>
        <p:nvCxnSpPr>
          <p:cNvPr id="13" name="Straight Arrow Connector 12"/>
          <p:cNvCxnSpPr>
            <a:endCxn id="6" idx="0"/>
          </p:cNvCxnSpPr>
          <p:nvPr/>
        </p:nvCxnSpPr>
        <p:spPr>
          <a:xfrm flipH="1">
            <a:off x="5410200" y="5001986"/>
            <a:ext cx="1371600" cy="70485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4517572" y="2360699"/>
            <a:ext cx="457200" cy="304800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24893" y="589510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39293" y="5895102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53693" y="589510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68093" y="589510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5325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81481E-6 L 2.77778E-6 0.15277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4" grpId="0" animBg="1"/>
      <p:bldP spid="14" grpId="1" animBg="1"/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400" b="1">
                <a:latin typeface="Verdana" charset="0"/>
              </a:rPr>
              <a:t>Exercise 1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marL="860425" indent="-3206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Aft>
                <a:spcPts val="438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>
                <a:latin typeface="Verdana" charset="0"/>
              </a:rPr>
              <a:t>Write the max function as given</a:t>
            </a:r>
          </a:p>
          <a:p>
            <a:pPr hangingPunct="1">
              <a:lnSpc>
                <a:spcPct val="100000"/>
              </a:lnSpc>
              <a:spcAft>
                <a:spcPts val="438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>
                <a:latin typeface="Verdana" charset="0"/>
              </a:rPr>
              <a:t>Use forward declaration for max()</a:t>
            </a:r>
          </a:p>
          <a:p>
            <a:pPr hangingPunct="1">
              <a:lnSpc>
                <a:spcPct val="100000"/>
              </a:lnSpc>
              <a:spcAft>
                <a:spcPts val="438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>
                <a:latin typeface="Verdana" charset="0"/>
              </a:rPr>
              <a:t>Write a similar min function</a:t>
            </a:r>
          </a:p>
          <a:p>
            <a:pPr hangingPunct="1">
              <a:lnSpc>
                <a:spcPct val="100000"/>
              </a:lnSpc>
              <a:spcAft>
                <a:spcPts val="438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>
                <a:latin typeface="Verdana" charset="0"/>
              </a:rPr>
              <a:t>Write a little main function to </a:t>
            </a:r>
          </a:p>
          <a:p>
            <a:pPr lvl="1" hangingPunct="1">
              <a:lnSpc>
                <a:spcPct val="100000"/>
              </a:lnSpc>
              <a:spcAft>
                <a:spcPts val="438"/>
              </a:spcAft>
              <a:buSzPct val="75000"/>
              <a:buFont typeface="Symbol" charset="2"/>
              <a:buChar char=""/>
            </a:pPr>
            <a:r>
              <a:rPr lang="en-US" altLang="en-US" sz="2800">
                <a:latin typeface="Verdana" charset="0"/>
              </a:rPr>
              <a:t>Declare two ints</a:t>
            </a:r>
          </a:p>
          <a:p>
            <a:pPr lvl="1" hangingPunct="1">
              <a:lnSpc>
                <a:spcPct val="100000"/>
              </a:lnSpc>
              <a:spcAft>
                <a:spcPts val="438"/>
              </a:spcAft>
              <a:buSzPct val="75000"/>
              <a:buFont typeface="Symbol" charset="2"/>
              <a:buChar char=""/>
            </a:pPr>
            <a:r>
              <a:rPr lang="en-US" altLang="en-US" sz="2800">
                <a:latin typeface="Verdana" charset="0"/>
              </a:rPr>
              <a:t>Ask for user input to set their values </a:t>
            </a:r>
          </a:p>
          <a:p>
            <a:pPr lvl="1" hangingPunct="1">
              <a:lnSpc>
                <a:spcPct val="100000"/>
              </a:lnSpc>
              <a:spcAft>
                <a:spcPts val="438"/>
              </a:spcAft>
              <a:buSzPct val="75000"/>
              <a:buFont typeface="Symbol" charset="2"/>
              <a:buChar char=""/>
            </a:pPr>
            <a:r>
              <a:rPr lang="en-US" altLang="en-US" sz="2800">
                <a:latin typeface="Verdana" charset="0"/>
              </a:rPr>
              <a:t>Call max and min</a:t>
            </a:r>
          </a:p>
          <a:p>
            <a:pPr lvl="1" hangingPunct="1">
              <a:lnSpc>
                <a:spcPct val="100000"/>
              </a:lnSpc>
              <a:spcAft>
                <a:spcPts val="438"/>
              </a:spcAft>
              <a:buSzPct val="75000"/>
              <a:buFont typeface="Symbol" charset="2"/>
              <a:buChar char=""/>
            </a:pPr>
            <a:r>
              <a:rPr lang="en-US" altLang="en-US" sz="2800">
                <a:latin typeface="Verdana" charset="0"/>
              </a:rPr>
              <a:t>Print out the inputs, then their max and min (with appropriate indications)</a:t>
            </a:r>
          </a:p>
          <a:p>
            <a:pPr hangingPunct="1">
              <a:lnSpc>
                <a:spcPct val="100000"/>
              </a:lnSpc>
              <a:spcAft>
                <a:spcPts val="438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>
                <a:latin typeface="Verdana" charset="0"/>
              </a:rPr>
              <a:t>Compile and test your program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/>
          </a:bodyPr>
          <a:lstStyle/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void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 swap(</a:t>
            </a:r>
            <a:r>
              <a:rPr lang="en-US" sz="20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* </a:t>
            </a:r>
            <a:r>
              <a:rPr lang="en-US" sz="2000" dirty="0" err="1">
                <a:latin typeface="Lucida Console"/>
                <a:ea typeface="Calibri"/>
                <a:cs typeface="Times New Roman"/>
              </a:rPr>
              <a:t>ints</a:t>
            </a:r>
            <a:r>
              <a:rPr lang="en-US" sz="2000" dirty="0">
                <a:latin typeface="Lucida Console"/>
                <a:ea typeface="Calibri"/>
                <a:cs typeface="Times New Roman"/>
              </a:rPr>
              <a:t>, 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/>
            </a:r>
            <a:br>
              <a:rPr lang="en-US" sz="2000" dirty="0" smtClean="0">
                <a:latin typeface="Lucida Console"/>
                <a:ea typeface="Calibri"/>
                <a:cs typeface="Times New Roman"/>
              </a:rPr>
            </a:br>
            <a:r>
              <a:rPr lang="en-US" sz="20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US" sz="20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 i_1, </a:t>
            </a:r>
            <a:r>
              <a:rPr lang="en-US" sz="20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 i_2)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ucida Console"/>
                <a:ea typeface="Calibri"/>
                <a:cs typeface="Times New Roman"/>
              </a:rPr>
              <a:t>{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ucida Console"/>
                <a:ea typeface="Calibri"/>
                <a:cs typeface="Times New Roman"/>
              </a:rPr>
              <a:t>	</a:t>
            </a:r>
            <a:r>
              <a:rPr lang="en-US" sz="20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000" dirty="0">
                <a:latin typeface="Lucida Console"/>
                <a:ea typeface="Calibri"/>
                <a:cs typeface="Times New Roman"/>
              </a:rPr>
              <a:t> temp 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=</a:t>
            </a: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ucida Console"/>
                <a:ea typeface="Calibri"/>
                <a:cs typeface="Times New Roman"/>
              </a:rPr>
              <a:t>	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  </a:t>
            </a:r>
            <a:r>
              <a:rPr lang="en-US" sz="2000" dirty="0" err="1" smtClean="0">
                <a:latin typeface="Lucida Console"/>
                <a:ea typeface="Calibri"/>
                <a:cs typeface="Times New Roman"/>
              </a:rPr>
              <a:t>ints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[i_1];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ucida Console"/>
                <a:ea typeface="Calibri"/>
                <a:cs typeface="Times New Roman"/>
              </a:rPr>
              <a:t>	</a:t>
            </a:r>
            <a:r>
              <a:rPr lang="en-US" sz="2000" dirty="0" err="1" smtClean="0">
                <a:latin typeface="Lucida Console"/>
                <a:ea typeface="Calibri"/>
                <a:cs typeface="Times New Roman"/>
              </a:rPr>
              <a:t>ints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[i_1] </a:t>
            </a:r>
            <a:r>
              <a:rPr lang="en-US" sz="2000" dirty="0">
                <a:latin typeface="Lucida Console"/>
                <a:ea typeface="Calibri"/>
                <a:cs typeface="Times New Roman"/>
              </a:rPr>
              <a:t>= </a:t>
            </a:r>
            <a:br>
              <a:rPr lang="en-US" sz="2000" dirty="0">
                <a:latin typeface="Lucida Console"/>
                <a:ea typeface="Calibri"/>
                <a:cs typeface="Times New Roman"/>
              </a:rPr>
            </a:br>
            <a:r>
              <a:rPr lang="en-US" sz="2000" dirty="0">
                <a:latin typeface="Lucida Console"/>
                <a:ea typeface="Calibri"/>
                <a:cs typeface="Times New Roman"/>
              </a:rPr>
              <a:t>	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  </a:t>
            </a:r>
            <a:r>
              <a:rPr lang="en-US" sz="2000" dirty="0" err="1" smtClean="0">
                <a:latin typeface="Lucida Console"/>
                <a:ea typeface="Calibri"/>
                <a:cs typeface="Times New Roman"/>
              </a:rPr>
              <a:t>ints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[i_2];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ucida Console"/>
                <a:ea typeface="Calibri"/>
                <a:cs typeface="Times New Roman"/>
              </a:rPr>
              <a:t>	</a:t>
            </a:r>
            <a:r>
              <a:rPr lang="en-US" sz="2000" dirty="0" err="1" smtClean="0">
                <a:latin typeface="Lucida Console"/>
                <a:ea typeface="Calibri"/>
                <a:cs typeface="Times New Roman"/>
              </a:rPr>
              <a:t>ints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[i_2] </a:t>
            </a:r>
            <a:r>
              <a:rPr lang="en-US" sz="2000" dirty="0">
                <a:latin typeface="Lucida Console"/>
                <a:ea typeface="Calibri"/>
                <a:cs typeface="Times New Roman"/>
              </a:rPr>
              <a:t>= 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temp;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ucida Console"/>
                <a:ea typeface="Calibri"/>
                <a:cs typeface="Times New Roman"/>
              </a:rPr>
              <a:t>}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000" dirty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p</a:t>
            </a:r>
            <a:r>
              <a:rPr lang="en-US" sz="2000" dirty="0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ublic</a:t>
            </a:r>
            <a: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</a:t>
            </a:r>
            <a:r>
              <a:rPr lang="en-US" sz="20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main()</a:t>
            </a:r>
            <a:endParaRPr lang="en-US" sz="24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0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{</a:t>
            </a:r>
            <a:endParaRPr lang="en-US" sz="24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0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</a:t>
            </a:r>
            <a:r>
              <a:rPr lang="en-US" sz="20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[] </a:t>
            </a:r>
            <a:r>
              <a:rPr lang="en-US" sz="2000" dirty="0" err="1">
                <a:latin typeface="Lucida Console"/>
                <a:ea typeface="Calibri"/>
                <a:cs typeface="Times New Roman"/>
              </a:rPr>
              <a:t>ints</a:t>
            </a:r>
            <a:r>
              <a:rPr lang="en-US" sz="2000" dirty="0">
                <a:latin typeface="Lucida Console"/>
                <a:ea typeface="Calibri"/>
                <a:cs typeface="Times New Roman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= </a:t>
            </a:r>
            <a:b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</a:br>
            <a: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  {1, 2, 3, 4};</a:t>
            </a:r>
            <a:endParaRPr lang="en-US" sz="2000" dirty="0">
              <a:solidFill>
                <a:prstClr val="black"/>
              </a:solidFill>
              <a:latin typeface="Lucida Console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0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</a:t>
            </a: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0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</a:t>
            </a:r>
            <a: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swap(</a:t>
            </a:r>
            <a:r>
              <a:rPr lang="en-US" sz="2000" dirty="0" err="1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ints</a:t>
            </a:r>
            <a: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, 0, 3);</a:t>
            </a:r>
            <a:endParaRPr lang="en-US" sz="2000" dirty="0">
              <a:solidFill>
                <a:prstClr val="black"/>
              </a:solidFill>
              <a:latin typeface="Lucida Console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}</a:t>
            </a:r>
            <a:endParaRPr lang="en-US" sz="24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495800" y="1828800"/>
            <a:ext cx="0" cy="251460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953000" y="570683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67400" y="570683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81800" y="570683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96200" y="570683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02291" y="5707322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88231" y="5242937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 err="1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ints</a:t>
            </a:r>
            <a:endParaRPr lang="en-US" sz="240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cxnSp>
        <p:nvCxnSpPr>
          <p:cNvPr id="13" name="Straight Arrow Connector 12"/>
          <p:cNvCxnSpPr>
            <a:endCxn id="6" idx="0"/>
          </p:cNvCxnSpPr>
          <p:nvPr/>
        </p:nvCxnSpPr>
        <p:spPr>
          <a:xfrm flipH="1">
            <a:off x="5410200" y="5001986"/>
            <a:ext cx="1371600" cy="70485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4517572" y="3427499"/>
            <a:ext cx="457200" cy="304800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24893" y="589510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39293" y="5895102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53693" y="589510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68093" y="589510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4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155122" y="1676400"/>
            <a:ext cx="457200" cy="304800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24600" y="458288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17572" y="4108102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 err="1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ints</a:t>
            </a:r>
            <a:endParaRPr lang="en-US" sz="240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cxnSp>
        <p:nvCxnSpPr>
          <p:cNvPr id="23" name="Straight Arrow Connector 22"/>
          <p:cNvCxnSpPr>
            <a:endCxn id="6" idx="0"/>
          </p:cNvCxnSpPr>
          <p:nvPr/>
        </p:nvCxnSpPr>
        <p:spPr>
          <a:xfrm flipV="1">
            <a:off x="2452460" y="5706836"/>
            <a:ext cx="2957740" cy="43403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24200" y="5029200"/>
            <a:ext cx="457200" cy="4191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86200" y="5029200"/>
            <a:ext cx="457200" cy="4191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75319" y="4724400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i_1</a:t>
            </a:r>
            <a:endParaRPr lang="en-US" sz="240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64640" y="4724400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i_2</a:t>
            </a:r>
            <a:endParaRPr lang="en-US" sz="240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0400" y="507164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0</a:t>
            </a:r>
            <a:endParaRPr lang="en-US" sz="240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59102" y="507164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3</a:t>
            </a:r>
            <a:endParaRPr lang="en-US" sz="2400" dirty="0">
              <a:solidFill>
                <a:prstClr val="black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24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60999E-6 L -0.00034 0.1665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83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20" grpId="0" animBg="1"/>
      <p:bldP spid="20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/>
          </a:bodyPr>
          <a:lstStyle/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void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 swap(</a:t>
            </a:r>
            <a:r>
              <a:rPr lang="en-US" sz="20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* </a:t>
            </a:r>
            <a:r>
              <a:rPr lang="en-US" sz="2000" dirty="0" err="1">
                <a:latin typeface="Lucida Console"/>
                <a:ea typeface="Calibri"/>
                <a:cs typeface="Times New Roman"/>
              </a:rPr>
              <a:t>ints</a:t>
            </a:r>
            <a:r>
              <a:rPr lang="en-US" sz="2000" dirty="0">
                <a:latin typeface="Lucida Console"/>
                <a:ea typeface="Calibri"/>
                <a:cs typeface="Times New Roman"/>
              </a:rPr>
              <a:t>, 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/>
            </a:r>
            <a:br>
              <a:rPr lang="en-US" sz="2000" dirty="0" smtClean="0">
                <a:latin typeface="Lucida Console"/>
                <a:ea typeface="Calibri"/>
                <a:cs typeface="Times New Roman"/>
              </a:rPr>
            </a:br>
            <a:r>
              <a:rPr lang="en-US" sz="20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US" sz="20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 i_1, </a:t>
            </a:r>
            <a:r>
              <a:rPr lang="en-US" sz="20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 i_2)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ucida Console"/>
                <a:ea typeface="Calibri"/>
                <a:cs typeface="Times New Roman"/>
              </a:rPr>
              <a:t>{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ucida Console"/>
                <a:ea typeface="Calibri"/>
                <a:cs typeface="Times New Roman"/>
              </a:rPr>
              <a:t>	</a:t>
            </a:r>
            <a:r>
              <a:rPr lang="en-US" sz="20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000" dirty="0">
                <a:latin typeface="Lucida Console"/>
                <a:ea typeface="Calibri"/>
                <a:cs typeface="Times New Roman"/>
              </a:rPr>
              <a:t> temp 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=</a:t>
            </a: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ucida Console"/>
                <a:ea typeface="Calibri"/>
                <a:cs typeface="Times New Roman"/>
              </a:rPr>
              <a:t>	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  </a:t>
            </a:r>
            <a:r>
              <a:rPr lang="en-US" sz="2000" dirty="0" err="1" smtClean="0">
                <a:latin typeface="Lucida Console"/>
                <a:ea typeface="Calibri"/>
                <a:cs typeface="Times New Roman"/>
              </a:rPr>
              <a:t>ints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[i_1];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ucida Console"/>
                <a:ea typeface="Calibri"/>
                <a:cs typeface="Times New Roman"/>
              </a:rPr>
              <a:t>	</a:t>
            </a:r>
            <a:r>
              <a:rPr lang="en-US" sz="2000" dirty="0" err="1" smtClean="0">
                <a:latin typeface="Lucida Console"/>
                <a:ea typeface="Calibri"/>
                <a:cs typeface="Times New Roman"/>
              </a:rPr>
              <a:t>ints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[i_1] </a:t>
            </a:r>
            <a:r>
              <a:rPr lang="en-US" sz="2000" dirty="0">
                <a:latin typeface="Lucida Console"/>
                <a:ea typeface="Calibri"/>
                <a:cs typeface="Times New Roman"/>
              </a:rPr>
              <a:t>= </a:t>
            </a:r>
            <a:br>
              <a:rPr lang="en-US" sz="2000" dirty="0">
                <a:latin typeface="Lucida Console"/>
                <a:ea typeface="Calibri"/>
                <a:cs typeface="Times New Roman"/>
              </a:rPr>
            </a:br>
            <a:r>
              <a:rPr lang="en-US" sz="2000" dirty="0">
                <a:latin typeface="Lucida Console"/>
                <a:ea typeface="Calibri"/>
                <a:cs typeface="Times New Roman"/>
              </a:rPr>
              <a:t>	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  </a:t>
            </a:r>
            <a:r>
              <a:rPr lang="en-US" sz="2000" dirty="0" err="1" smtClean="0">
                <a:latin typeface="Lucida Console"/>
                <a:ea typeface="Calibri"/>
                <a:cs typeface="Times New Roman"/>
              </a:rPr>
              <a:t>ints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[i_2];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ucida Console"/>
                <a:ea typeface="Calibri"/>
                <a:cs typeface="Times New Roman"/>
              </a:rPr>
              <a:t>	</a:t>
            </a:r>
            <a:r>
              <a:rPr lang="en-US" sz="2000" dirty="0" err="1" smtClean="0">
                <a:latin typeface="Lucida Console"/>
                <a:ea typeface="Calibri"/>
                <a:cs typeface="Times New Roman"/>
              </a:rPr>
              <a:t>ints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[i_2] </a:t>
            </a:r>
            <a:r>
              <a:rPr lang="en-US" sz="2000" dirty="0">
                <a:latin typeface="Lucida Console"/>
                <a:ea typeface="Calibri"/>
                <a:cs typeface="Times New Roman"/>
              </a:rPr>
              <a:t>= 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temp;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ucida Console"/>
                <a:ea typeface="Calibri"/>
                <a:cs typeface="Times New Roman"/>
              </a:rPr>
              <a:t>}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000" dirty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p</a:t>
            </a:r>
            <a:r>
              <a:rPr lang="en-US" sz="2000" dirty="0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ublic</a:t>
            </a:r>
            <a: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</a:t>
            </a:r>
            <a:r>
              <a:rPr lang="en-US" sz="20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main()</a:t>
            </a:r>
            <a:endParaRPr lang="en-US" sz="24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0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{</a:t>
            </a:r>
            <a:endParaRPr lang="en-US" sz="24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0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</a:t>
            </a:r>
            <a:r>
              <a:rPr lang="en-US" sz="20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[] </a:t>
            </a:r>
            <a:r>
              <a:rPr lang="en-US" sz="2000" dirty="0" err="1">
                <a:latin typeface="Lucida Console"/>
                <a:ea typeface="Calibri"/>
                <a:cs typeface="Times New Roman"/>
              </a:rPr>
              <a:t>ints</a:t>
            </a:r>
            <a:r>
              <a:rPr lang="en-US" sz="2000" dirty="0">
                <a:latin typeface="Lucida Console"/>
                <a:ea typeface="Calibri"/>
                <a:cs typeface="Times New Roman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= </a:t>
            </a:r>
            <a:b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</a:br>
            <a: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  {1, 2, 3, 4};</a:t>
            </a:r>
            <a:endParaRPr lang="en-US" sz="2000" dirty="0">
              <a:solidFill>
                <a:prstClr val="black"/>
              </a:solidFill>
              <a:latin typeface="Lucida Console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0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</a:t>
            </a: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0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</a:t>
            </a:r>
            <a: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swap(</a:t>
            </a:r>
            <a:r>
              <a:rPr lang="en-US" sz="2000" dirty="0" err="1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ints</a:t>
            </a:r>
            <a: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, 0, 3);</a:t>
            </a:r>
            <a:endParaRPr lang="en-US" sz="2000" dirty="0">
              <a:solidFill>
                <a:prstClr val="black"/>
              </a:solidFill>
              <a:latin typeface="Lucida Console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}</a:t>
            </a:r>
            <a:endParaRPr lang="en-US" sz="24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495800" y="1828800"/>
            <a:ext cx="0" cy="251460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953000" y="570683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67400" y="570683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81800" y="570683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96200" y="570683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02291" y="5707322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88231" y="5242937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 err="1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ints</a:t>
            </a:r>
            <a:endParaRPr lang="en-US" sz="240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cxnSp>
        <p:nvCxnSpPr>
          <p:cNvPr id="13" name="Straight Arrow Connector 12"/>
          <p:cNvCxnSpPr>
            <a:endCxn id="6" idx="0"/>
          </p:cNvCxnSpPr>
          <p:nvPr/>
        </p:nvCxnSpPr>
        <p:spPr>
          <a:xfrm flipH="1">
            <a:off x="5410200" y="5001986"/>
            <a:ext cx="1371600" cy="70485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4517572" y="3427499"/>
            <a:ext cx="457200" cy="304800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24893" y="589510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39293" y="5895102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53693" y="589510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68093" y="589510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4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155122" y="2819400"/>
            <a:ext cx="457200" cy="304800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24600" y="458288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17572" y="4108102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 err="1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ints</a:t>
            </a:r>
            <a:endParaRPr lang="en-US" sz="240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cxnSp>
        <p:nvCxnSpPr>
          <p:cNvPr id="23" name="Straight Arrow Connector 22"/>
          <p:cNvCxnSpPr>
            <a:endCxn id="6" idx="0"/>
          </p:cNvCxnSpPr>
          <p:nvPr/>
        </p:nvCxnSpPr>
        <p:spPr>
          <a:xfrm flipV="1">
            <a:off x="2452460" y="5706836"/>
            <a:ext cx="2957740" cy="43403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26382" y="5707321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2322" y="5242936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temp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1244" y="593250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124200" y="5029200"/>
            <a:ext cx="457200" cy="4191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86200" y="5029200"/>
            <a:ext cx="457200" cy="4191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75319" y="4724400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i_1</a:t>
            </a:r>
            <a:endParaRPr lang="en-US" sz="240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64640" y="4724400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i_2</a:t>
            </a:r>
            <a:endParaRPr lang="en-US" sz="240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00400" y="507164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0</a:t>
            </a:r>
            <a:endParaRPr lang="en-US" sz="240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59102" y="507164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3</a:t>
            </a:r>
            <a:endParaRPr lang="en-US" sz="2400" dirty="0">
              <a:solidFill>
                <a:prstClr val="black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86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47083 -1.11111E-6 L 1.66667E-6 -1.11111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33333E-6 L -3.88889E-6 0.1111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/>
      <p:bldP spid="26" grpId="0"/>
      <p:bldP spid="26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/>
          </a:bodyPr>
          <a:lstStyle/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void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 swap(</a:t>
            </a:r>
            <a:r>
              <a:rPr lang="en-US" sz="20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* </a:t>
            </a:r>
            <a:r>
              <a:rPr lang="en-US" sz="2000" dirty="0" err="1">
                <a:latin typeface="Lucida Console"/>
                <a:ea typeface="Calibri"/>
                <a:cs typeface="Times New Roman"/>
              </a:rPr>
              <a:t>ints</a:t>
            </a:r>
            <a:r>
              <a:rPr lang="en-US" sz="2000" dirty="0">
                <a:latin typeface="Lucida Console"/>
                <a:ea typeface="Calibri"/>
                <a:cs typeface="Times New Roman"/>
              </a:rPr>
              <a:t>, 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/>
            </a:r>
            <a:br>
              <a:rPr lang="en-US" sz="2000" dirty="0" smtClean="0">
                <a:latin typeface="Lucida Console"/>
                <a:ea typeface="Calibri"/>
                <a:cs typeface="Times New Roman"/>
              </a:rPr>
            </a:br>
            <a:r>
              <a:rPr lang="en-US" sz="20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US" sz="20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 i_1, </a:t>
            </a:r>
            <a:r>
              <a:rPr lang="en-US" sz="20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 i_2)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ucida Console"/>
                <a:ea typeface="Calibri"/>
                <a:cs typeface="Times New Roman"/>
              </a:rPr>
              <a:t>{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ucida Console"/>
                <a:ea typeface="Calibri"/>
                <a:cs typeface="Times New Roman"/>
              </a:rPr>
              <a:t>	</a:t>
            </a:r>
            <a:r>
              <a:rPr lang="en-US" sz="20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000" dirty="0">
                <a:latin typeface="Lucida Console"/>
                <a:ea typeface="Calibri"/>
                <a:cs typeface="Times New Roman"/>
              </a:rPr>
              <a:t> temp 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=</a:t>
            </a: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ucida Console"/>
                <a:ea typeface="Calibri"/>
                <a:cs typeface="Times New Roman"/>
              </a:rPr>
              <a:t>	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  </a:t>
            </a:r>
            <a:r>
              <a:rPr lang="en-US" sz="2000" dirty="0" err="1" smtClean="0">
                <a:latin typeface="Lucida Console"/>
                <a:ea typeface="Calibri"/>
                <a:cs typeface="Times New Roman"/>
              </a:rPr>
              <a:t>ints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[i_1];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ucida Console"/>
                <a:ea typeface="Calibri"/>
                <a:cs typeface="Times New Roman"/>
              </a:rPr>
              <a:t>	</a:t>
            </a:r>
            <a:r>
              <a:rPr lang="en-US" sz="2000" dirty="0" err="1" smtClean="0">
                <a:latin typeface="Lucida Console"/>
                <a:ea typeface="Calibri"/>
                <a:cs typeface="Times New Roman"/>
              </a:rPr>
              <a:t>ints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[i_1] </a:t>
            </a:r>
            <a:r>
              <a:rPr lang="en-US" sz="2000" dirty="0">
                <a:latin typeface="Lucida Console"/>
                <a:ea typeface="Calibri"/>
                <a:cs typeface="Times New Roman"/>
              </a:rPr>
              <a:t>= </a:t>
            </a:r>
            <a:br>
              <a:rPr lang="en-US" sz="2000" dirty="0">
                <a:latin typeface="Lucida Console"/>
                <a:ea typeface="Calibri"/>
                <a:cs typeface="Times New Roman"/>
              </a:rPr>
            </a:br>
            <a:r>
              <a:rPr lang="en-US" sz="2000" dirty="0">
                <a:latin typeface="Lucida Console"/>
                <a:ea typeface="Calibri"/>
                <a:cs typeface="Times New Roman"/>
              </a:rPr>
              <a:t>	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  </a:t>
            </a:r>
            <a:r>
              <a:rPr lang="en-US" sz="2000" dirty="0" err="1" smtClean="0">
                <a:latin typeface="Lucida Console"/>
                <a:ea typeface="Calibri"/>
                <a:cs typeface="Times New Roman"/>
              </a:rPr>
              <a:t>ints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[i_2];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ucida Console"/>
                <a:ea typeface="Calibri"/>
                <a:cs typeface="Times New Roman"/>
              </a:rPr>
              <a:t>	</a:t>
            </a:r>
            <a:r>
              <a:rPr lang="en-US" sz="2000" dirty="0" err="1" smtClean="0">
                <a:latin typeface="Lucida Console"/>
                <a:ea typeface="Calibri"/>
                <a:cs typeface="Times New Roman"/>
              </a:rPr>
              <a:t>ints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[i_2] </a:t>
            </a:r>
            <a:r>
              <a:rPr lang="en-US" sz="2000" dirty="0">
                <a:latin typeface="Lucida Console"/>
                <a:ea typeface="Calibri"/>
                <a:cs typeface="Times New Roman"/>
              </a:rPr>
              <a:t>= 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temp;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ucida Console"/>
                <a:ea typeface="Calibri"/>
                <a:cs typeface="Times New Roman"/>
              </a:rPr>
              <a:t>}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000" dirty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p</a:t>
            </a:r>
            <a:r>
              <a:rPr lang="en-US" sz="2000" dirty="0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ublic</a:t>
            </a:r>
            <a: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</a:t>
            </a:r>
            <a:r>
              <a:rPr lang="en-US" sz="20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main()</a:t>
            </a:r>
            <a:endParaRPr lang="en-US" sz="24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0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{</a:t>
            </a:r>
            <a:endParaRPr lang="en-US" sz="24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0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</a:t>
            </a:r>
            <a:r>
              <a:rPr lang="en-US" sz="20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[] </a:t>
            </a:r>
            <a:r>
              <a:rPr lang="en-US" sz="2000" dirty="0" err="1">
                <a:latin typeface="Lucida Console"/>
                <a:ea typeface="Calibri"/>
                <a:cs typeface="Times New Roman"/>
              </a:rPr>
              <a:t>ints</a:t>
            </a:r>
            <a:r>
              <a:rPr lang="en-US" sz="2000" dirty="0">
                <a:latin typeface="Lucida Console"/>
                <a:ea typeface="Calibri"/>
                <a:cs typeface="Times New Roman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= </a:t>
            </a:r>
            <a:b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</a:br>
            <a: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  {1, 2, 3, 4};</a:t>
            </a:r>
            <a:endParaRPr lang="en-US" sz="2000" dirty="0">
              <a:solidFill>
                <a:prstClr val="black"/>
              </a:solidFill>
              <a:latin typeface="Lucida Console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0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</a:t>
            </a: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0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</a:t>
            </a:r>
            <a: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swap(</a:t>
            </a:r>
            <a:r>
              <a:rPr lang="en-US" sz="2000" dirty="0" err="1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ints</a:t>
            </a:r>
            <a: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, 0, 3);</a:t>
            </a:r>
            <a:endParaRPr lang="en-US" sz="2000" dirty="0">
              <a:solidFill>
                <a:prstClr val="black"/>
              </a:solidFill>
              <a:latin typeface="Lucida Console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}</a:t>
            </a:r>
            <a:endParaRPr lang="en-US" sz="24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495800" y="1828800"/>
            <a:ext cx="0" cy="251460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953000" y="570683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67400" y="570683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81800" y="570683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96200" y="570683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02291" y="5707322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88231" y="5242937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 err="1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ints</a:t>
            </a:r>
            <a:endParaRPr lang="en-US" sz="240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cxnSp>
        <p:nvCxnSpPr>
          <p:cNvPr id="13" name="Straight Arrow Connector 12"/>
          <p:cNvCxnSpPr>
            <a:endCxn id="6" idx="0"/>
          </p:cNvCxnSpPr>
          <p:nvPr/>
        </p:nvCxnSpPr>
        <p:spPr>
          <a:xfrm flipH="1">
            <a:off x="5410200" y="5001986"/>
            <a:ext cx="1371600" cy="70485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4517572" y="3427499"/>
            <a:ext cx="457200" cy="304800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24893" y="589510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39293" y="5895102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53693" y="589510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68093" y="589510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458288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17572" y="4108102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 err="1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ints</a:t>
            </a:r>
            <a:endParaRPr lang="en-US" sz="240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cxnSp>
        <p:nvCxnSpPr>
          <p:cNvPr id="23" name="Straight Arrow Connector 22"/>
          <p:cNvCxnSpPr>
            <a:endCxn id="6" idx="0"/>
          </p:cNvCxnSpPr>
          <p:nvPr/>
        </p:nvCxnSpPr>
        <p:spPr>
          <a:xfrm flipV="1">
            <a:off x="2452460" y="5706836"/>
            <a:ext cx="2957740" cy="43403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26382" y="5707321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2322" y="5242936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temp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1244" y="593250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05843" y="589510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24893" y="5895100"/>
            <a:ext cx="3706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4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155122" y="3581400"/>
            <a:ext cx="457200" cy="304800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124200" y="5029200"/>
            <a:ext cx="457200" cy="4191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86200" y="5029200"/>
            <a:ext cx="457200" cy="4191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75319" y="4724400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i_1</a:t>
            </a:r>
            <a:endParaRPr lang="en-US" sz="240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64640" y="4724400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i_2</a:t>
            </a:r>
            <a:endParaRPr lang="en-US" sz="240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00400" y="507164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0</a:t>
            </a:r>
            <a:endParaRPr lang="en-US" sz="240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59102" y="507164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3</a:t>
            </a:r>
            <a:endParaRPr lang="en-US" sz="2400" dirty="0">
              <a:solidFill>
                <a:prstClr val="black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00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209 4.44444E-6 L 0.00417 4.44444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53828E-6 L -0.00034 0.0897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4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7" grpId="0"/>
      <p:bldP spid="27" grpId="1"/>
      <p:bldP spid="28" grpId="0" animBg="1"/>
      <p:bldP spid="2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5224893" y="5895100"/>
            <a:ext cx="3706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/>
          </a:bodyPr>
          <a:lstStyle/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void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 swap(</a:t>
            </a:r>
            <a:r>
              <a:rPr lang="en-US" sz="20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* </a:t>
            </a:r>
            <a:r>
              <a:rPr lang="en-US" sz="2000" dirty="0" err="1">
                <a:latin typeface="Lucida Console"/>
                <a:ea typeface="Calibri"/>
                <a:cs typeface="Times New Roman"/>
              </a:rPr>
              <a:t>ints</a:t>
            </a:r>
            <a:r>
              <a:rPr lang="en-US" sz="2000" dirty="0">
                <a:latin typeface="Lucida Console"/>
                <a:ea typeface="Calibri"/>
                <a:cs typeface="Times New Roman"/>
              </a:rPr>
              <a:t>, 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/>
            </a:r>
            <a:br>
              <a:rPr lang="en-US" sz="2000" dirty="0" smtClean="0">
                <a:latin typeface="Lucida Console"/>
                <a:ea typeface="Calibri"/>
                <a:cs typeface="Times New Roman"/>
              </a:rPr>
            </a:br>
            <a:r>
              <a:rPr lang="en-US" sz="20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US" sz="20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 i_1, </a:t>
            </a:r>
            <a:r>
              <a:rPr lang="en-US" sz="20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 i_2)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ucida Console"/>
                <a:ea typeface="Calibri"/>
                <a:cs typeface="Times New Roman"/>
              </a:rPr>
              <a:t>{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ucida Console"/>
                <a:ea typeface="Calibri"/>
                <a:cs typeface="Times New Roman"/>
              </a:rPr>
              <a:t>	</a:t>
            </a:r>
            <a:r>
              <a:rPr lang="en-US" sz="20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000" dirty="0">
                <a:latin typeface="Lucida Console"/>
                <a:ea typeface="Calibri"/>
                <a:cs typeface="Times New Roman"/>
              </a:rPr>
              <a:t> temp 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=</a:t>
            </a: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ucida Console"/>
                <a:ea typeface="Calibri"/>
                <a:cs typeface="Times New Roman"/>
              </a:rPr>
              <a:t>	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  </a:t>
            </a:r>
            <a:r>
              <a:rPr lang="en-US" sz="2000" dirty="0" err="1" smtClean="0">
                <a:latin typeface="Lucida Console"/>
                <a:ea typeface="Calibri"/>
                <a:cs typeface="Times New Roman"/>
              </a:rPr>
              <a:t>ints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[i_1];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ucida Console"/>
                <a:ea typeface="Calibri"/>
                <a:cs typeface="Times New Roman"/>
              </a:rPr>
              <a:t>	</a:t>
            </a:r>
            <a:r>
              <a:rPr lang="en-US" sz="2000" dirty="0" err="1" smtClean="0">
                <a:latin typeface="Lucida Console"/>
                <a:ea typeface="Calibri"/>
                <a:cs typeface="Times New Roman"/>
              </a:rPr>
              <a:t>ints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[i_1] </a:t>
            </a:r>
            <a:r>
              <a:rPr lang="en-US" sz="2000" dirty="0">
                <a:latin typeface="Lucida Console"/>
                <a:ea typeface="Calibri"/>
                <a:cs typeface="Times New Roman"/>
              </a:rPr>
              <a:t>= </a:t>
            </a:r>
            <a:br>
              <a:rPr lang="en-US" sz="2000" dirty="0">
                <a:latin typeface="Lucida Console"/>
                <a:ea typeface="Calibri"/>
                <a:cs typeface="Times New Roman"/>
              </a:rPr>
            </a:br>
            <a:r>
              <a:rPr lang="en-US" sz="2000" dirty="0">
                <a:latin typeface="Lucida Console"/>
                <a:ea typeface="Calibri"/>
                <a:cs typeface="Times New Roman"/>
              </a:rPr>
              <a:t>	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  </a:t>
            </a:r>
            <a:r>
              <a:rPr lang="en-US" sz="2000" dirty="0" err="1" smtClean="0">
                <a:latin typeface="Lucida Console"/>
                <a:ea typeface="Calibri"/>
                <a:cs typeface="Times New Roman"/>
              </a:rPr>
              <a:t>ints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[i_2];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ucida Console"/>
                <a:ea typeface="Calibri"/>
                <a:cs typeface="Times New Roman"/>
              </a:rPr>
              <a:t>	</a:t>
            </a:r>
            <a:r>
              <a:rPr lang="en-US" sz="2000" dirty="0" err="1" smtClean="0">
                <a:latin typeface="Lucida Console"/>
                <a:ea typeface="Calibri"/>
                <a:cs typeface="Times New Roman"/>
              </a:rPr>
              <a:t>ints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[i_2] </a:t>
            </a:r>
            <a:r>
              <a:rPr lang="en-US" sz="2000" dirty="0">
                <a:latin typeface="Lucida Console"/>
                <a:ea typeface="Calibri"/>
                <a:cs typeface="Times New Roman"/>
              </a:rPr>
              <a:t>= 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temp;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ucida Console"/>
                <a:ea typeface="Calibri"/>
                <a:cs typeface="Times New Roman"/>
              </a:rPr>
              <a:t>}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000" dirty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p</a:t>
            </a:r>
            <a:r>
              <a:rPr lang="en-US" sz="2000" dirty="0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ublic</a:t>
            </a:r>
            <a: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</a:t>
            </a:r>
            <a:r>
              <a:rPr lang="en-US" sz="20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main()</a:t>
            </a:r>
            <a:endParaRPr lang="en-US" sz="24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0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{</a:t>
            </a:r>
            <a:endParaRPr lang="en-US" sz="24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0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</a:t>
            </a:r>
            <a:r>
              <a:rPr lang="en-US" sz="20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[] </a:t>
            </a:r>
            <a:r>
              <a:rPr lang="en-US" sz="2000" dirty="0" err="1">
                <a:latin typeface="Lucida Console"/>
                <a:ea typeface="Calibri"/>
                <a:cs typeface="Times New Roman"/>
              </a:rPr>
              <a:t>ints</a:t>
            </a:r>
            <a:r>
              <a:rPr lang="en-US" sz="2000" dirty="0">
                <a:latin typeface="Lucida Console"/>
                <a:ea typeface="Calibri"/>
                <a:cs typeface="Times New Roman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= </a:t>
            </a:r>
            <a:b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</a:br>
            <a: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  {1, 2, 3, 4};</a:t>
            </a:r>
            <a:endParaRPr lang="en-US" sz="2000" dirty="0">
              <a:solidFill>
                <a:prstClr val="black"/>
              </a:solidFill>
              <a:latin typeface="Lucida Console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0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</a:t>
            </a: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0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</a:t>
            </a:r>
            <a: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swap(</a:t>
            </a:r>
            <a:r>
              <a:rPr lang="en-US" sz="2000" dirty="0" err="1">
                <a:latin typeface="Lucida Console"/>
                <a:ea typeface="Calibri"/>
                <a:cs typeface="Times New Roman"/>
              </a:rPr>
              <a:t>ints</a:t>
            </a:r>
            <a: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, 0, 3);</a:t>
            </a:r>
            <a:endParaRPr lang="en-US" sz="2000" dirty="0">
              <a:solidFill>
                <a:prstClr val="black"/>
              </a:solidFill>
              <a:latin typeface="Lucida Console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}</a:t>
            </a:r>
            <a:endParaRPr lang="en-US" sz="24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495800" y="1828800"/>
            <a:ext cx="0" cy="251460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953000" y="570683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67400" y="570683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81800" y="570683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96200" y="570683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02291" y="5707322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88231" y="5242937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 err="1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ints</a:t>
            </a:r>
            <a:endParaRPr lang="en-US" sz="240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cxnSp>
        <p:nvCxnSpPr>
          <p:cNvPr id="13" name="Straight Arrow Connector 12"/>
          <p:cNvCxnSpPr>
            <a:endCxn id="6" idx="0"/>
          </p:cNvCxnSpPr>
          <p:nvPr/>
        </p:nvCxnSpPr>
        <p:spPr>
          <a:xfrm flipH="1">
            <a:off x="5410200" y="5001986"/>
            <a:ext cx="1371600" cy="70485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4517572" y="3427499"/>
            <a:ext cx="457200" cy="304800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39293" y="5895102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53693" y="589510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68093" y="589510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458288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17572" y="4108102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 err="1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ints</a:t>
            </a:r>
            <a:endParaRPr lang="en-US" sz="240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cxnSp>
        <p:nvCxnSpPr>
          <p:cNvPr id="23" name="Straight Arrow Connector 22"/>
          <p:cNvCxnSpPr>
            <a:endCxn id="6" idx="0"/>
          </p:cNvCxnSpPr>
          <p:nvPr/>
        </p:nvCxnSpPr>
        <p:spPr>
          <a:xfrm flipV="1">
            <a:off x="2452460" y="5706836"/>
            <a:ext cx="2957740" cy="43403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26382" y="5707321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2322" y="5242936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temp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1244" y="593250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169182" y="4191000"/>
            <a:ext cx="457200" cy="304800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68093" y="589440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68093" y="5894405"/>
            <a:ext cx="3706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124200" y="5029200"/>
            <a:ext cx="457200" cy="4191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86200" y="5029200"/>
            <a:ext cx="457200" cy="4191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75319" y="4724400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i_1</a:t>
            </a:r>
            <a:endParaRPr lang="en-US" sz="240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64640" y="4724400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i_2</a:t>
            </a:r>
            <a:endParaRPr lang="en-US" sz="240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00400" y="507164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0</a:t>
            </a:r>
            <a:endParaRPr lang="en-US" sz="240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59102" y="507164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3</a:t>
            </a:r>
            <a:endParaRPr lang="en-US" sz="2400" dirty="0">
              <a:solidFill>
                <a:prstClr val="black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45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6875 4.44444E-6 L -3.33333E-6 4.44444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7.40741E-7 L 3.61111E-6 0.0583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 animBg="1"/>
      <p:bldP spid="30" grpId="0"/>
      <p:bldP spid="30" grpId="1"/>
      <p:bldP spid="3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69182" y="5242936"/>
            <a:ext cx="5241018" cy="1462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88231" y="5242937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 err="1">
                <a:solidFill>
                  <a:prstClr val="black"/>
                </a:solidFill>
                <a:latin typeface="Lucida Console" pitchFamily="49" charset="0"/>
              </a:rPr>
              <a:t>ints</a:t>
            </a:r>
            <a:endParaRPr lang="en-US" sz="240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2322" y="5242936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temp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02291" y="5707322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3" name="Straight Arrow Connector 22"/>
          <p:cNvCxnSpPr>
            <a:endCxn id="6" idx="0"/>
          </p:cNvCxnSpPr>
          <p:nvPr/>
        </p:nvCxnSpPr>
        <p:spPr>
          <a:xfrm flipV="1">
            <a:off x="2452460" y="5706836"/>
            <a:ext cx="2957740" cy="43403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26382" y="5707321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1244" y="593250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24893" y="5895100"/>
            <a:ext cx="3706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/>
          </a:bodyPr>
          <a:lstStyle/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void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 swap(</a:t>
            </a:r>
            <a:r>
              <a:rPr lang="en-US" sz="20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* </a:t>
            </a:r>
            <a:r>
              <a:rPr lang="en-US" sz="2000" dirty="0" err="1" smtClean="0">
                <a:latin typeface="Lucida Console"/>
                <a:ea typeface="Calibri"/>
                <a:cs typeface="Times New Roman"/>
              </a:rPr>
              <a:t>ints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, </a:t>
            </a:r>
            <a:br>
              <a:rPr lang="en-US" sz="2000" dirty="0" smtClean="0">
                <a:latin typeface="Lucida Console"/>
                <a:ea typeface="Calibri"/>
                <a:cs typeface="Times New Roman"/>
              </a:rPr>
            </a:br>
            <a:r>
              <a:rPr lang="en-US" sz="2000" dirty="0" smtClean="0">
                <a:latin typeface="Lucida Console"/>
                <a:ea typeface="Calibri"/>
                <a:cs typeface="Times New Roman"/>
              </a:rPr>
              <a:t> </a:t>
            </a:r>
            <a:r>
              <a:rPr lang="en-US" sz="20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 i_1, </a:t>
            </a:r>
            <a:r>
              <a:rPr lang="en-US" sz="20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 i_2)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ucida Console"/>
                <a:ea typeface="Calibri"/>
                <a:cs typeface="Times New Roman"/>
              </a:rPr>
              <a:t>{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ucida Console"/>
                <a:ea typeface="Calibri"/>
                <a:cs typeface="Times New Roman"/>
              </a:rPr>
              <a:t>	</a:t>
            </a:r>
            <a:r>
              <a:rPr lang="en-US" sz="20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000" dirty="0">
                <a:latin typeface="Lucida Console"/>
                <a:ea typeface="Calibri"/>
                <a:cs typeface="Times New Roman"/>
              </a:rPr>
              <a:t> temp 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=</a:t>
            </a: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ucida Console"/>
                <a:ea typeface="Calibri"/>
                <a:cs typeface="Times New Roman"/>
              </a:rPr>
              <a:t>	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  </a:t>
            </a:r>
            <a:r>
              <a:rPr lang="en-US" sz="2000" dirty="0" err="1" smtClean="0">
                <a:latin typeface="Lucida Console"/>
                <a:ea typeface="Calibri"/>
                <a:cs typeface="Times New Roman"/>
              </a:rPr>
              <a:t>ints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[i_1];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ucida Console"/>
                <a:ea typeface="Calibri"/>
                <a:cs typeface="Times New Roman"/>
              </a:rPr>
              <a:t>	</a:t>
            </a:r>
            <a:r>
              <a:rPr lang="en-US" sz="2000" dirty="0" err="1" smtClean="0">
                <a:latin typeface="Lucida Console"/>
                <a:ea typeface="Calibri"/>
                <a:cs typeface="Times New Roman"/>
              </a:rPr>
              <a:t>ints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[i_1] </a:t>
            </a:r>
            <a:r>
              <a:rPr lang="en-US" sz="2000" dirty="0">
                <a:latin typeface="Lucida Console"/>
                <a:ea typeface="Calibri"/>
                <a:cs typeface="Times New Roman"/>
              </a:rPr>
              <a:t>= </a:t>
            </a:r>
            <a:br>
              <a:rPr lang="en-US" sz="2000" dirty="0">
                <a:latin typeface="Lucida Console"/>
                <a:ea typeface="Calibri"/>
                <a:cs typeface="Times New Roman"/>
              </a:rPr>
            </a:br>
            <a:r>
              <a:rPr lang="en-US" sz="2000" dirty="0">
                <a:latin typeface="Lucida Console"/>
                <a:ea typeface="Calibri"/>
                <a:cs typeface="Times New Roman"/>
              </a:rPr>
              <a:t>	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  </a:t>
            </a:r>
            <a:r>
              <a:rPr lang="en-US" sz="2000" dirty="0" err="1" smtClean="0">
                <a:latin typeface="Lucida Console"/>
                <a:ea typeface="Calibri"/>
                <a:cs typeface="Times New Roman"/>
              </a:rPr>
              <a:t>ints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[i_2];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ucida Console"/>
                <a:ea typeface="Calibri"/>
                <a:cs typeface="Times New Roman"/>
              </a:rPr>
              <a:t>	</a:t>
            </a:r>
            <a:r>
              <a:rPr lang="en-US" sz="2000" dirty="0" err="1" smtClean="0">
                <a:latin typeface="Lucida Console"/>
                <a:ea typeface="Calibri"/>
                <a:cs typeface="Times New Roman"/>
              </a:rPr>
              <a:t>ints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[i_2] </a:t>
            </a:r>
            <a:r>
              <a:rPr lang="en-US" sz="2000" dirty="0">
                <a:latin typeface="Lucida Console"/>
                <a:ea typeface="Calibri"/>
                <a:cs typeface="Times New Roman"/>
              </a:rPr>
              <a:t>= </a:t>
            </a:r>
            <a:r>
              <a:rPr lang="en-US" sz="2000" dirty="0" smtClean="0">
                <a:latin typeface="Lucida Console"/>
                <a:ea typeface="Calibri"/>
                <a:cs typeface="Times New Roman"/>
              </a:rPr>
              <a:t>temp;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ucida Console"/>
                <a:ea typeface="Calibri"/>
                <a:cs typeface="Times New Roman"/>
              </a:rPr>
              <a:t>}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000" dirty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p</a:t>
            </a:r>
            <a:r>
              <a:rPr lang="en-US" sz="2000" dirty="0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ublic</a:t>
            </a:r>
            <a: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</a:t>
            </a:r>
            <a:r>
              <a:rPr lang="en-US" sz="20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main()</a:t>
            </a:r>
            <a:endParaRPr lang="en-US" sz="24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0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{</a:t>
            </a:r>
            <a:endParaRPr lang="en-US" sz="24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0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</a:t>
            </a:r>
            <a:r>
              <a:rPr lang="en-US" sz="20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[] </a:t>
            </a:r>
            <a:r>
              <a:rPr lang="en-US" sz="2000" dirty="0" err="1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ints</a:t>
            </a:r>
            <a: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= </a:t>
            </a:r>
            <a:b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</a:br>
            <a: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  {1, 2, 3, 4};</a:t>
            </a:r>
            <a:endParaRPr lang="en-US" sz="2000" dirty="0">
              <a:solidFill>
                <a:prstClr val="black"/>
              </a:solidFill>
              <a:latin typeface="Lucida Console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0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</a:t>
            </a: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0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</a:t>
            </a:r>
            <a: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swap(</a:t>
            </a:r>
            <a:r>
              <a:rPr lang="en-US" sz="2000" dirty="0" err="1">
                <a:latin typeface="Lucida Console"/>
                <a:ea typeface="Calibri"/>
                <a:cs typeface="Times New Roman"/>
              </a:rPr>
              <a:t>ints</a:t>
            </a:r>
            <a: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, 0, 3);</a:t>
            </a:r>
            <a:endParaRPr lang="en-US" sz="2000" dirty="0">
              <a:solidFill>
                <a:prstClr val="black"/>
              </a:solidFill>
              <a:latin typeface="Lucida Console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0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}</a:t>
            </a:r>
            <a:endParaRPr lang="en-US" sz="24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495800" y="1828800"/>
            <a:ext cx="0" cy="251460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953000" y="570683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67400" y="570683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81800" y="570683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96200" y="570683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3" name="Straight Arrow Connector 12"/>
          <p:cNvCxnSpPr>
            <a:endCxn id="6" idx="0"/>
          </p:cNvCxnSpPr>
          <p:nvPr/>
        </p:nvCxnSpPr>
        <p:spPr>
          <a:xfrm flipH="1">
            <a:off x="5410200" y="5001986"/>
            <a:ext cx="1371600" cy="70485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4517572" y="3427499"/>
            <a:ext cx="457200" cy="304800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39293" y="5895102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53693" y="589510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68093" y="589510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458288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17572" y="4108102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 err="1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ints</a:t>
            </a:r>
            <a:endParaRPr lang="en-US" sz="240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169182" y="4572000"/>
            <a:ext cx="457200" cy="304800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68093" y="589440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68093" y="5894405"/>
            <a:ext cx="3706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124200" y="5029200"/>
            <a:ext cx="457200" cy="4191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86200" y="5029200"/>
            <a:ext cx="457200" cy="4191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75319" y="4724400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i_1</a:t>
            </a:r>
            <a:endParaRPr lang="en-US" sz="240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64640" y="4724400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i_2</a:t>
            </a:r>
            <a:endParaRPr lang="en-US" sz="240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00400" y="507164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0</a:t>
            </a:r>
            <a:endParaRPr lang="en-US" sz="240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59102" y="507164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3</a:t>
            </a:r>
            <a:endParaRPr lang="en-US" sz="2400" dirty="0">
              <a:solidFill>
                <a:prstClr val="black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13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185E-6 L -3.88889E-6 0.097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6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/>
      <p:bldP spid="25" grpId="0"/>
      <p:bldP spid="10" grpId="0" animBg="1"/>
      <p:bldP spid="24" grpId="0" animBg="1"/>
      <p:bldP spid="26" grpId="0"/>
      <p:bldP spid="29" grpId="0" animBg="1"/>
      <p:bldP spid="29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87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400" b="1" dirty="0">
                <a:latin typeface="Verdana" charset="0"/>
              </a:rPr>
              <a:t>Exercise </a:t>
            </a:r>
            <a:r>
              <a:rPr lang="en-US" altLang="en-US" sz="4400" b="1" dirty="0" smtClean="0">
                <a:latin typeface="Verdana" charset="0"/>
              </a:rPr>
              <a:t>9</a:t>
            </a:r>
            <a:endParaRPr lang="en-US" altLang="en-US" sz="4400" b="1" dirty="0">
              <a:latin typeface="Verdana" charset="0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 dirty="0" smtClean="0">
                <a:latin typeface="Verdana" charset="0"/>
              </a:rPr>
              <a:t>Implement the swap procedure using call-by-reference as shown</a:t>
            </a:r>
            <a:endParaRPr lang="en-US" altLang="en-US" sz="3200" dirty="0">
              <a:latin typeface="Verdana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 dirty="0" smtClean="0">
                <a:latin typeface="Verdana" charset="0"/>
              </a:rPr>
              <a:t>Implement a little main() as shown, but include print before &amp; after</a:t>
            </a:r>
            <a:endParaRPr lang="en-US" altLang="en-US" sz="3200" dirty="0">
              <a:latin typeface="Verdana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 dirty="0" smtClean="0">
                <a:latin typeface="Verdana" charset="0"/>
              </a:rPr>
              <a:t>Compile &amp; test</a:t>
            </a:r>
            <a:endParaRPr lang="en-US" altLang="en-US" sz="3200" dirty="0">
              <a:latin typeface="Verdana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 dirty="0" smtClean="0">
                <a:latin typeface="Verdana" charset="0"/>
              </a:rPr>
              <a:t>Now what happened?</a:t>
            </a:r>
            <a:endParaRPr lang="en-US" altLang="en-US" sz="3200" dirty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08917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400" b="1">
                <a:latin typeface="Verdana" charset="0"/>
              </a:rPr>
              <a:t>Function Calls</a:t>
            </a: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52400" y="1600200"/>
            <a:ext cx="8839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1313" indent="-339725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marL="741363" indent="-282575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 indent="-227013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2800" dirty="0">
                <a:latin typeface="Verdana" charset="0"/>
              </a:rPr>
              <a:t>In C++, each function may specify the manner by which its parameters are received.</a:t>
            </a:r>
          </a:p>
          <a:p>
            <a:pPr marL="640080" lvl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Clr>
                <a:srgbClr val="77933C"/>
              </a:buClr>
              <a:buSzPct val="75000"/>
              <a:buFont typeface="Arial" charset="0"/>
              <a:buChar char="–"/>
            </a:pPr>
            <a:r>
              <a:rPr lang="en-US" altLang="en-US" sz="2600" dirty="0">
                <a:latin typeface="Verdana" charset="0"/>
              </a:rPr>
              <a:t>The type declaration of the parameter determines whether the data is passed “by value” or “by reference.”</a:t>
            </a:r>
          </a:p>
          <a:p>
            <a:pPr marL="868680" lvl="2" hangingPunct="1">
              <a:lnSpc>
                <a:spcPct val="100000"/>
              </a:lnSpc>
              <a:spcBef>
                <a:spcPts val="488"/>
              </a:spcBef>
              <a:spcAft>
                <a:spcPts val="1425"/>
              </a:spcAft>
              <a:buClr>
                <a:srgbClr val="D28280"/>
              </a:buClr>
              <a:buSzPct val="45000"/>
              <a:buFont typeface="Arial" charset="0"/>
              <a:buChar char="•"/>
            </a:pPr>
            <a:r>
              <a:rPr lang="en-US" altLang="en-US" sz="2400" dirty="0">
                <a:latin typeface="Verdana" charset="0"/>
              </a:rPr>
              <a:t>Value types are said to be passed “</a:t>
            </a:r>
            <a:r>
              <a:rPr lang="en-US" altLang="en-US" sz="2400" i="1" dirty="0">
                <a:latin typeface="Verdana" charset="0"/>
              </a:rPr>
              <a:t>call by value</a:t>
            </a:r>
            <a:r>
              <a:rPr lang="en-US" altLang="en-US" sz="2400" dirty="0">
                <a:latin typeface="Verdana" charset="0"/>
              </a:rPr>
              <a:t>”.</a:t>
            </a:r>
          </a:p>
          <a:p>
            <a:pPr marL="868680" lvl="2" hangingPunct="1">
              <a:lnSpc>
                <a:spcPct val="100000"/>
              </a:lnSpc>
              <a:spcBef>
                <a:spcPts val="488"/>
              </a:spcBef>
              <a:spcAft>
                <a:spcPts val="1425"/>
              </a:spcAft>
              <a:buClr>
                <a:srgbClr val="D28280"/>
              </a:buClr>
              <a:buSzPct val="45000"/>
              <a:buFont typeface="Arial" charset="0"/>
              <a:buChar char="•"/>
            </a:pPr>
            <a:r>
              <a:rPr lang="en-US" altLang="en-US" sz="2400" dirty="0">
                <a:latin typeface="Verdana" charset="0"/>
              </a:rPr>
              <a:t>On the other hand, reference types are said to be passed “</a:t>
            </a:r>
            <a:r>
              <a:rPr lang="en-US" altLang="en-US" sz="2400" i="1" dirty="0">
                <a:latin typeface="Verdana" charset="0"/>
              </a:rPr>
              <a:t>call by reference</a:t>
            </a:r>
            <a:r>
              <a:rPr lang="en-US" altLang="en-US" sz="2400" dirty="0">
                <a:latin typeface="Verdana" charset="0"/>
              </a:rPr>
              <a:t>.</a:t>
            </a:r>
            <a:r>
              <a:rPr lang="en-US" altLang="en-US" sz="2400" dirty="0" smtClean="0">
                <a:latin typeface="Verdana" charset="0"/>
              </a:rPr>
              <a:t>” </a:t>
            </a:r>
            <a:r>
              <a:rPr lang="en-US" sz="2400" dirty="0"/>
              <a:t>It will hide the obtained address, but still work with and alter the same object/variable.</a:t>
            </a:r>
          </a:p>
          <a:p>
            <a:pPr lvl="2" hangingPunct="1">
              <a:lnSpc>
                <a:spcPct val="100000"/>
              </a:lnSpc>
              <a:spcBef>
                <a:spcPts val="488"/>
              </a:spcBef>
              <a:spcAft>
                <a:spcPts val="1425"/>
              </a:spcAft>
              <a:buClr>
                <a:srgbClr val="D28280"/>
              </a:buClr>
              <a:buSzPct val="45000"/>
              <a:buFont typeface="Arial" charset="0"/>
              <a:buChar char="•"/>
            </a:pPr>
            <a:endParaRPr lang="en-US" altLang="en-US" sz="2400" dirty="0">
              <a:latin typeface="Verdana" charset="0"/>
            </a:endParaRPr>
          </a:p>
          <a:p>
            <a:pPr hangingPunct="1">
              <a:lnSpc>
                <a:spcPct val="100000"/>
              </a:lnSpc>
              <a:spcAft>
                <a:spcPts val="1425"/>
              </a:spcAft>
              <a:buClrTx/>
              <a:buFontTx/>
              <a:buNone/>
            </a:pPr>
            <a:endParaRPr lang="en-US" altLang="en-US" sz="2400" dirty="0">
              <a:latin typeface="Verdana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Reference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void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 swap(</a:t>
            </a:r>
            <a:r>
              <a:rPr lang="en-US" sz="24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 &amp;a</a:t>
            </a:r>
            <a:r>
              <a:rPr lang="en-US" sz="2400" dirty="0">
                <a:latin typeface="Lucida Console"/>
                <a:ea typeface="Calibri"/>
                <a:cs typeface="Times New Roman"/>
              </a:rPr>
              <a:t>, </a:t>
            </a:r>
            <a:endParaRPr lang="en-US" sz="2400" dirty="0" smtClean="0">
              <a:latin typeface="Lucida Console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  </a:t>
            </a:r>
            <a:r>
              <a:rPr lang="en-US" sz="24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 &amp;b</a:t>
            </a:r>
            <a:r>
              <a:rPr lang="en-US" sz="2400" dirty="0">
                <a:latin typeface="Lucida Console"/>
                <a:ea typeface="Calibri"/>
                <a:cs typeface="Times New Roman"/>
              </a:rPr>
              <a:t>)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{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	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>
                <a:latin typeface="Lucida Console"/>
                <a:ea typeface="Calibri"/>
                <a:cs typeface="Times New Roman"/>
              </a:rPr>
              <a:t> temp = 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a;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	a = 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b;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	b = 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temp;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}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main()</a:t>
            </a:r>
            <a:endParaRPr lang="en-US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{</a:t>
            </a:r>
            <a:endParaRPr lang="en-US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a = 2;</a:t>
            </a: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b = 3;</a:t>
            </a: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endParaRPr lang="en-US" sz="2400" dirty="0">
              <a:solidFill>
                <a:prstClr val="black"/>
              </a:solidFill>
              <a:latin typeface="Lucida Console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swap(a, b</a:t>
            </a:r>
            <a:r>
              <a:rPr lang="en-US" sz="24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);</a:t>
            </a:r>
            <a:endParaRPr lang="en-US" sz="2400" dirty="0">
              <a:solidFill>
                <a:prstClr val="black"/>
              </a:solidFill>
              <a:latin typeface="Lucida Console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}</a:t>
            </a:r>
            <a:endParaRPr lang="en-US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495800" y="1828800"/>
            <a:ext cx="0" cy="251460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251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Reference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void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 swap(</a:t>
            </a:r>
            <a:r>
              <a:rPr lang="en-US" sz="24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 &amp;a</a:t>
            </a:r>
            <a:r>
              <a:rPr lang="en-US" sz="2400" dirty="0">
                <a:latin typeface="Lucida Console"/>
                <a:ea typeface="Calibri"/>
                <a:cs typeface="Times New Roman"/>
              </a:rPr>
              <a:t>, </a:t>
            </a:r>
            <a:endParaRPr lang="en-US" sz="2400" dirty="0" smtClean="0">
              <a:latin typeface="Lucida Console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 </a:t>
            </a:r>
            <a:r>
              <a:rPr lang="en-US" sz="2400" dirty="0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 &amp;b</a:t>
            </a:r>
            <a:r>
              <a:rPr lang="en-US" sz="2400" dirty="0">
                <a:latin typeface="Lucida Console"/>
                <a:ea typeface="Calibri"/>
                <a:cs typeface="Times New Roman"/>
              </a:rPr>
              <a:t>)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{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	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>
                <a:latin typeface="Lucida Console"/>
                <a:ea typeface="Calibri"/>
                <a:cs typeface="Times New Roman"/>
              </a:rPr>
              <a:t> temp = 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a;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	a = 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b;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	b = 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temp;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}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main()</a:t>
            </a:r>
            <a:endParaRPr lang="en-US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{</a:t>
            </a:r>
            <a:endParaRPr lang="en-US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a = 2;</a:t>
            </a: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b = 3;</a:t>
            </a: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endParaRPr lang="en-US" sz="2400" dirty="0">
              <a:solidFill>
                <a:prstClr val="black"/>
              </a:solidFill>
              <a:latin typeface="Lucida Console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swap(a, b</a:t>
            </a:r>
            <a:r>
              <a:rPr lang="en-US" sz="24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);</a:t>
            </a:r>
            <a:endParaRPr lang="en-US" sz="2400" dirty="0">
              <a:solidFill>
                <a:prstClr val="black"/>
              </a:solidFill>
              <a:latin typeface="Lucida Console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}</a:t>
            </a:r>
            <a:endParaRPr lang="en-US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495800" y="1828800"/>
            <a:ext cx="0" cy="251460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257800" y="526868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05600" y="526868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9693" y="4798367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7493" y="479836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b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517572" y="2547258"/>
            <a:ext cx="457200" cy="304800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77493" y="545695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29693" y="545695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81486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67 -0.4408 L 1.11022E-16 2.76596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220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5.55112E-17 L 2.77778E-6 0.0613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2 -0.37327 L -3.33333E-6 3.70028E-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186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.06128 L 2.77778E-6 0.1861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1" grpId="0"/>
      <p:bldP spid="11" grpId="1"/>
      <p:bldP spid="12" grpId="0"/>
      <p:bldP spid="12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Reference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void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 swap(</a:t>
            </a:r>
            <a:r>
              <a:rPr lang="en-US" sz="24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 &amp;a</a:t>
            </a:r>
            <a:r>
              <a:rPr lang="en-US" sz="2400" dirty="0">
                <a:latin typeface="Lucida Console"/>
                <a:ea typeface="Calibri"/>
                <a:cs typeface="Times New Roman"/>
              </a:rPr>
              <a:t>, </a:t>
            </a:r>
            <a:endParaRPr lang="en-US" sz="2400" dirty="0" smtClean="0">
              <a:latin typeface="Lucida Console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  </a:t>
            </a:r>
            <a:r>
              <a:rPr lang="en-US" sz="24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 &amp;b</a:t>
            </a:r>
            <a:r>
              <a:rPr lang="en-US" sz="2400" dirty="0">
                <a:latin typeface="Lucida Console"/>
                <a:ea typeface="Calibri"/>
                <a:cs typeface="Times New Roman"/>
              </a:rPr>
              <a:t>)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{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	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>
                <a:latin typeface="Lucida Console"/>
                <a:ea typeface="Calibri"/>
                <a:cs typeface="Times New Roman"/>
              </a:rPr>
              <a:t> temp = 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a;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	a = 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b;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	b = 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temp;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}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main()</a:t>
            </a:r>
            <a:endParaRPr lang="en-US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{</a:t>
            </a:r>
            <a:endParaRPr lang="en-US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a = 2;</a:t>
            </a: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b = 3;</a:t>
            </a: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endParaRPr lang="en-US" sz="2400" dirty="0">
              <a:solidFill>
                <a:prstClr val="black"/>
              </a:solidFill>
              <a:latin typeface="Lucida Console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swap(a, b</a:t>
            </a:r>
            <a:r>
              <a:rPr lang="en-US" sz="24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);</a:t>
            </a:r>
            <a:endParaRPr lang="en-US" sz="2400" dirty="0">
              <a:solidFill>
                <a:prstClr val="black"/>
              </a:solidFill>
              <a:latin typeface="Lucida Console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}</a:t>
            </a:r>
            <a:endParaRPr lang="en-US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495800" y="1828800"/>
            <a:ext cx="0" cy="251460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257800" y="526868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05600" y="526868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9693" y="4798367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7493" y="479836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b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517572" y="3827549"/>
            <a:ext cx="457200" cy="304800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77493" y="545695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29693" y="545695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08209" y="1730992"/>
            <a:ext cx="457200" cy="304800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5409" y="526868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13209" y="526868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7302" y="4798367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85102" y="479836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479809" y="5456953"/>
            <a:ext cx="3777991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927609" y="5918618"/>
            <a:ext cx="3777991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13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98959E-6 L 3.33333E-6 0.0666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400" b="1">
                <a:latin typeface="Verdana" charset="0"/>
              </a:rPr>
              <a:t>What is a Function?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7200" y="1420813"/>
            <a:ext cx="8229600" cy="516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 marL="646113" indent="-2159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>
                <a:latin typeface="Verdana" charset="0"/>
              </a:rPr>
              <a:t>Recall the two parts of a function:</a:t>
            </a:r>
          </a:p>
          <a:p>
            <a:pPr lvl="2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Wingdings" charset="2"/>
              <a:buChar char=""/>
            </a:pPr>
            <a:r>
              <a:rPr lang="en-US" altLang="en-US" sz="3200">
                <a:latin typeface="Verdana" charset="0"/>
              </a:rPr>
              <a:t>Function header</a:t>
            </a:r>
          </a:p>
          <a:p>
            <a:pPr lvl="2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Wingdings" charset="2"/>
              <a:buChar char=""/>
            </a:pPr>
            <a:r>
              <a:rPr lang="en-US" altLang="en-US" sz="3200">
                <a:latin typeface="Verdana" charset="0"/>
              </a:rPr>
              <a:t>Function body (or definition)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>
                <a:latin typeface="Verdana" charset="0"/>
              </a:rPr>
              <a:t>Recall function header:</a:t>
            </a:r>
          </a:p>
          <a:p>
            <a:pPr lvl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Clr>
                <a:srgbClr val="586D2D"/>
              </a:buClr>
              <a:buSzPct val="75000"/>
              <a:buFont typeface="Arial" charset="0"/>
              <a:buChar char="–"/>
            </a:pPr>
            <a:r>
              <a:rPr lang="en-US" altLang="en-US" sz="2800">
                <a:latin typeface="Verdana" charset="0"/>
              </a:rPr>
              <a:t>Type: the type of the return value</a:t>
            </a:r>
          </a:p>
          <a:p>
            <a:pPr lvl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Clr>
                <a:srgbClr val="586D2D"/>
              </a:buClr>
              <a:buSzPct val="75000"/>
              <a:buFont typeface="Arial" charset="0"/>
              <a:buChar char="–"/>
            </a:pPr>
            <a:r>
              <a:rPr lang="en-US" altLang="en-US" sz="2800">
                <a:latin typeface="Verdana" charset="0"/>
              </a:rPr>
              <a:t>Name:  name of the function</a:t>
            </a:r>
          </a:p>
          <a:p>
            <a:pPr lvl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Clr>
                <a:srgbClr val="586D2D"/>
              </a:buClr>
              <a:buSzPct val="75000"/>
              <a:buFont typeface="Arial" charset="0"/>
              <a:buChar char="–"/>
            </a:pPr>
            <a:r>
              <a:rPr lang="en-US" altLang="en-US" sz="2800">
                <a:latin typeface="Verdana" charset="0"/>
              </a:rPr>
              <a:t>Formal parameter list:  the input parameters with their types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432935" y="5277341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25906" y="4807021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temp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Reference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void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 swap(</a:t>
            </a:r>
            <a:r>
              <a:rPr lang="en-US" sz="24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 &amp;a</a:t>
            </a:r>
            <a:r>
              <a:rPr lang="en-US" sz="2400" dirty="0">
                <a:latin typeface="Lucida Console"/>
                <a:ea typeface="Calibri"/>
                <a:cs typeface="Times New Roman"/>
              </a:rPr>
              <a:t>, </a:t>
            </a:r>
            <a:endParaRPr lang="en-US" sz="2400" dirty="0" smtClean="0">
              <a:latin typeface="Lucida Console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  </a:t>
            </a:r>
            <a:r>
              <a:rPr lang="en-US" sz="24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 &amp;b</a:t>
            </a:r>
            <a:r>
              <a:rPr lang="en-US" sz="2400" dirty="0">
                <a:latin typeface="Lucida Console"/>
                <a:ea typeface="Calibri"/>
                <a:cs typeface="Times New Roman"/>
              </a:rPr>
              <a:t>)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{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	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>
                <a:latin typeface="Lucida Console"/>
                <a:ea typeface="Calibri"/>
                <a:cs typeface="Times New Roman"/>
              </a:rPr>
              <a:t> temp = 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a;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	a = 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b;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	b = 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temp;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}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main()</a:t>
            </a:r>
            <a:endParaRPr lang="en-US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{</a:t>
            </a:r>
            <a:endParaRPr lang="en-US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a = 2;</a:t>
            </a: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b = 3;</a:t>
            </a: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endParaRPr lang="en-US" sz="2400" dirty="0">
              <a:solidFill>
                <a:prstClr val="black"/>
              </a:solidFill>
              <a:latin typeface="Lucida Console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swap(a, b</a:t>
            </a:r>
            <a:r>
              <a:rPr lang="en-US" sz="24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);</a:t>
            </a:r>
            <a:endParaRPr lang="en-US" sz="2400" dirty="0">
              <a:solidFill>
                <a:prstClr val="black"/>
              </a:solidFill>
              <a:latin typeface="Lucida Console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}</a:t>
            </a:r>
            <a:endParaRPr lang="en-US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495800" y="1828800"/>
            <a:ext cx="0" cy="251460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257800" y="526868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05600" y="526868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9693" y="4798367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7493" y="479836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b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517572" y="3827549"/>
            <a:ext cx="457200" cy="304800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77493" y="545695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29693" y="545695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5409" y="526868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13209" y="526868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7302" y="4798367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85102" y="479836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479809" y="5456953"/>
            <a:ext cx="3777991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927609" y="5918618"/>
            <a:ext cx="3777991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108209" y="2133600"/>
            <a:ext cx="457200" cy="304800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04828" y="5456952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472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8 -2.01249E-6 L -0.00348 0.1221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07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774 0.0007 L 2.77778E-6 -1.25607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9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  <p:bldP spid="14" grpId="0" animBg="1"/>
      <p:bldP spid="15" grpId="0" animBg="1"/>
      <p:bldP spid="16" grpId="0"/>
      <p:bldP spid="17" grpId="0"/>
      <p:bldP spid="21" grpId="0" animBg="1"/>
      <p:bldP spid="25" grpId="0"/>
      <p:bldP spid="25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Reference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void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 swap(</a:t>
            </a:r>
            <a:r>
              <a:rPr lang="en-US" sz="24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 &amp;a</a:t>
            </a:r>
            <a:r>
              <a:rPr lang="en-US" sz="2400" dirty="0">
                <a:latin typeface="Lucida Console"/>
                <a:ea typeface="Calibri"/>
                <a:cs typeface="Times New Roman"/>
              </a:rPr>
              <a:t>, </a:t>
            </a:r>
            <a:endParaRPr lang="en-US" sz="2400" dirty="0" smtClean="0">
              <a:latin typeface="Lucida Console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 </a:t>
            </a:r>
            <a:r>
              <a:rPr lang="en-US" sz="2400" dirty="0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 &amp;b</a:t>
            </a:r>
            <a:r>
              <a:rPr lang="en-US" sz="2400" dirty="0">
                <a:latin typeface="Lucida Console"/>
                <a:ea typeface="Calibri"/>
                <a:cs typeface="Times New Roman"/>
              </a:rPr>
              <a:t>)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{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	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>
                <a:latin typeface="Lucida Console"/>
                <a:ea typeface="Calibri"/>
                <a:cs typeface="Times New Roman"/>
              </a:rPr>
              <a:t> temp = 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a;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	a = 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b;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	b = 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temp;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}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main()</a:t>
            </a:r>
            <a:endParaRPr lang="en-US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{</a:t>
            </a:r>
            <a:endParaRPr lang="en-US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a = 2;</a:t>
            </a: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b = 3;</a:t>
            </a: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endParaRPr lang="en-US" sz="2400" dirty="0">
              <a:solidFill>
                <a:prstClr val="black"/>
              </a:solidFill>
              <a:latin typeface="Lucida Console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swap(a, b</a:t>
            </a:r>
            <a:r>
              <a:rPr lang="en-US" sz="24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);</a:t>
            </a:r>
            <a:endParaRPr lang="en-US" sz="2400" dirty="0">
              <a:solidFill>
                <a:prstClr val="black"/>
              </a:solidFill>
              <a:latin typeface="Lucida Console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}</a:t>
            </a:r>
            <a:endParaRPr lang="en-US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495800" y="1828800"/>
            <a:ext cx="0" cy="251460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257800" y="526868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05600" y="526868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9693" y="4798367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7493" y="479836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b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517572" y="3827549"/>
            <a:ext cx="457200" cy="304800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77493" y="545695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29693" y="545695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08209" y="2971800"/>
            <a:ext cx="457200" cy="304800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5409" y="526868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13209" y="526868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7302" y="4798367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85102" y="479836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77493" y="545695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32935" y="5277341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25906" y="4807021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temp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04828" y="5465608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29693" y="5456952"/>
            <a:ext cx="3706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3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479809" y="5456953"/>
            <a:ext cx="3777991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27609" y="5918618"/>
            <a:ext cx="3777991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34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71878E-6 L 4.44444E-6 0.065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5214E-7 L -0.15764 -0.0009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8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/>
      <p:bldP spid="2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977493" y="545695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97215" y="5465607"/>
            <a:ext cx="3706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97849" y="545812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Reference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void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 swap(</a:t>
            </a:r>
            <a:r>
              <a:rPr lang="en-US" sz="24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 &amp;a</a:t>
            </a:r>
            <a:r>
              <a:rPr lang="en-US" sz="2400" dirty="0">
                <a:latin typeface="Lucida Console"/>
                <a:ea typeface="Calibri"/>
                <a:cs typeface="Times New Roman"/>
              </a:rPr>
              <a:t>, </a:t>
            </a:r>
            <a:endParaRPr lang="en-US" sz="2400" dirty="0" smtClean="0">
              <a:latin typeface="Lucida Console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 </a:t>
            </a:r>
            <a:r>
              <a:rPr lang="en-US" sz="2400" dirty="0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 &amp;b</a:t>
            </a:r>
            <a:r>
              <a:rPr lang="en-US" sz="2400" dirty="0">
                <a:latin typeface="Lucida Console"/>
                <a:ea typeface="Calibri"/>
                <a:cs typeface="Times New Roman"/>
              </a:rPr>
              <a:t>)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{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	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>
                <a:latin typeface="Lucida Console"/>
                <a:ea typeface="Calibri"/>
                <a:cs typeface="Times New Roman"/>
              </a:rPr>
              <a:t> temp = 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a;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	a = 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b;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	b = 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temp;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}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main()</a:t>
            </a:r>
            <a:endParaRPr lang="en-US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{</a:t>
            </a:r>
            <a:endParaRPr lang="en-US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a = 2;</a:t>
            </a: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b = 3;</a:t>
            </a: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endParaRPr lang="en-US" sz="2400" dirty="0">
              <a:solidFill>
                <a:prstClr val="black"/>
              </a:solidFill>
              <a:latin typeface="Lucida Console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swap(a, b</a:t>
            </a:r>
            <a:r>
              <a:rPr lang="en-US" sz="24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);</a:t>
            </a:r>
            <a:endParaRPr lang="en-US" sz="2400" dirty="0">
              <a:solidFill>
                <a:prstClr val="black"/>
              </a:solidFill>
              <a:latin typeface="Lucida Console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}</a:t>
            </a:r>
            <a:endParaRPr lang="en-US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495800" y="1828800"/>
            <a:ext cx="0" cy="251460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257800" y="526868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05600" y="526868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9693" y="4798367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7493" y="479836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b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517572" y="3827549"/>
            <a:ext cx="457200" cy="304800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29693" y="545695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08209" y="3429000"/>
            <a:ext cx="457200" cy="304800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5409" y="526868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13209" y="526868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7302" y="4798367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85102" y="479836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b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32935" y="5277341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25906" y="4807021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temp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04828" y="5465608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2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479809" y="5456953"/>
            <a:ext cx="3777991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927609" y="5918618"/>
            <a:ext cx="3777991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42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89454E-6 L 4.44444E-6 0.0536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232 -1.82281E-6 L -3.33333E-6 -1.8228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 animBg="1"/>
      <p:bldP spid="26" grpId="0"/>
      <p:bldP spid="26" grpId="1"/>
      <p:bldP spid="1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65409" y="526868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13209" y="526868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7302" y="4798367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85102" y="479836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b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32935" y="5277341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25906" y="4807021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temp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04828" y="5465608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2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479809" y="5456953"/>
            <a:ext cx="3777991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927609" y="5918618"/>
            <a:ext cx="3777991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08209" y="4798366"/>
            <a:ext cx="6755170" cy="16976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77493" y="545695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97215" y="5465607"/>
            <a:ext cx="3706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Reference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void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 swap(</a:t>
            </a:r>
            <a:r>
              <a:rPr lang="en-US" sz="24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 &amp;a</a:t>
            </a:r>
            <a:r>
              <a:rPr lang="en-US" sz="2400" dirty="0">
                <a:latin typeface="Lucida Console"/>
                <a:ea typeface="Calibri"/>
                <a:cs typeface="Times New Roman"/>
              </a:rPr>
              <a:t>, </a:t>
            </a:r>
            <a:endParaRPr lang="en-US" sz="2400" dirty="0" smtClean="0">
              <a:latin typeface="Lucida Console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 </a:t>
            </a:r>
            <a:r>
              <a:rPr lang="en-US" sz="2400" dirty="0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 &amp;b</a:t>
            </a:r>
            <a:r>
              <a:rPr lang="en-US" sz="2400" dirty="0">
                <a:latin typeface="Lucida Console"/>
                <a:ea typeface="Calibri"/>
                <a:cs typeface="Times New Roman"/>
              </a:rPr>
              <a:t>)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{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	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>
                <a:latin typeface="Lucida Console"/>
                <a:ea typeface="Calibri"/>
                <a:cs typeface="Times New Roman"/>
              </a:rPr>
              <a:t> temp = 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a;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	a = 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b;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	b = </a:t>
            </a:r>
            <a:r>
              <a:rPr lang="en-US" sz="2400" dirty="0" smtClean="0">
                <a:latin typeface="Lucida Console"/>
                <a:ea typeface="Calibri"/>
                <a:cs typeface="Times New Roman"/>
              </a:rPr>
              <a:t>temp;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ucida Console"/>
                <a:ea typeface="Calibri"/>
                <a:cs typeface="Times New Roman"/>
              </a:rPr>
              <a:t>}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 err="1" smtClean="0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main()</a:t>
            </a:r>
            <a:endParaRPr lang="en-US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{</a:t>
            </a:r>
            <a:endParaRPr lang="en-US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a = 2;</a:t>
            </a: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</a:t>
            </a:r>
            <a:r>
              <a:rPr lang="en-US" sz="2400" dirty="0" err="1">
                <a:solidFill>
                  <a:srgbClr val="7030A0"/>
                </a:solidFill>
                <a:latin typeface="Lucida Console"/>
                <a:ea typeface="Calibri"/>
                <a:cs typeface="Times New Roman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 b = 3;</a:t>
            </a: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endParaRPr lang="en-US" sz="2400" dirty="0">
              <a:solidFill>
                <a:prstClr val="black"/>
              </a:solidFill>
              <a:latin typeface="Lucida Console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	swap(a, b</a:t>
            </a:r>
            <a:r>
              <a:rPr lang="en-US" sz="24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);</a:t>
            </a:r>
            <a:endParaRPr lang="en-US" sz="2400" dirty="0">
              <a:solidFill>
                <a:prstClr val="black"/>
              </a:solidFill>
              <a:latin typeface="Lucida Console"/>
              <a:ea typeface="Calibri"/>
              <a:cs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 smtClean="0">
                <a:solidFill>
                  <a:prstClr val="black"/>
                </a:solidFill>
                <a:latin typeface="Lucida Console"/>
                <a:ea typeface="Calibri"/>
                <a:cs typeface="Times New Roman"/>
              </a:rPr>
              <a:t>}</a:t>
            </a:r>
            <a:endParaRPr lang="en-US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495800" y="1828800"/>
            <a:ext cx="0" cy="251460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257800" y="526868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05600" y="5268686"/>
            <a:ext cx="914400" cy="838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9693" y="4798367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7493" y="479836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b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517572" y="3827549"/>
            <a:ext cx="457200" cy="304800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29693" y="545695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108209" y="4215063"/>
            <a:ext cx="457200" cy="304800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66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/>
      <p:bldP spid="20" grpId="0" animBg="1"/>
      <p:bldP spid="21" grpId="0"/>
      <p:bldP spid="23" grpId="0"/>
      <p:bldP spid="30" grpId="0" animBg="1"/>
      <p:bldP spid="2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87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400" b="1" dirty="0">
                <a:latin typeface="Verdana" charset="0"/>
              </a:rPr>
              <a:t>Exercise </a:t>
            </a:r>
            <a:r>
              <a:rPr lang="en-US" altLang="en-US" sz="4400" b="1" dirty="0" smtClean="0">
                <a:latin typeface="Verdana" charset="0"/>
              </a:rPr>
              <a:t>10</a:t>
            </a:r>
            <a:endParaRPr lang="en-US" altLang="en-US" sz="4400" b="1" dirty="0">
              <a:latin typeface="Verdana" charset="0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 dirty="0" smtClean="0">
                <a:latin typeface="Verdana" charset="0"/>
              </a:rPr>
              <a:t>Implement the swap procedure using call-by-reference as shown</a:t>
            </a:r>
            <a:endParaRPr lang="en-US" altLang="en-US" sz="3200" dirty="0">
              <a:latin typeface="Verdana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 dirty="0" smtClean="0">
                <a:latin typeface="Verdana" charset="0"/>
              </a:rPr>
              <a:t>Implement a little main() as shown, but include print before &amp; after</a:t>
            </a:r>
            <a:endParaRPr lang="en-US" altLang="en-US" sz="3200" dirty="0">
              <a:latin typeface="Verdana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 dirty="0" smtClean="0">
                <a:latin typeface="Verdana" charset="0"/>
              </a:rPr>
              <a:t>Compile &amp; test</a:t>
            </a:r>
            <a:endParaRPr lang="en-US" altLang="en-US" sz="3200" dirty="0">
              <a:latin typeface="Verdana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558ED5"/>
              </a:buClr>
              <a:buSzPct val="45000"/>
              <a:buFont typeface="Arial" charset="0"/>
              <a:buChar char="•"/>
            </a:pPr>
            <a:r>
              <a:rPr lang="en-US" altLang="en-US" sz="3200" dirty="0" smtClean="0">
                <a:latin typeface="Verdana" charset="0"/>
              </a:rPr>
              <a:t>Now what happened?</a:t>
            </a:r>
            <a:endParaRPr lang="en-US" altLang="en-US" sz="3200" dirty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6110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400" b="1">
                <a:latin typeface="Verdana" charset="0"/>
              </a:rPr>
              <a:t>Function Signature, Body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57200" y="1420813"/>
            <a:ext cx="8229600" cy="516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marL="739775" indent="-282575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Font typeface="Times New Roman" pitchFamily="16" charset="0"/>
              <a:buChar char="•"/>
            </a:pPr>
            <a:r>
              <a:rPr lang="en-US" altLang="en-US" sz="3200">
                <a:latin typeface="Verdana" charset="0"/>
              </a:rPr>
              <a:t> Function signature is:</a:t>
            </a:r>
          </a:p>
          <a:p>
            <a:pPr lvl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Clr>
                <a:srgbClr val="586D2D"/>
              </a:buClr>
              <a:buSzPct val="75000"/>
              <a:buFont typeface="Arial" charset="0"/>
              <a:buChar char="–"/>
            </a:pPr>
            <a:r>
              <a:rPr lang="en-US" altLang="en-US" sz="2800">
                <a:latin typeface="Verdana" charset="0"/>
              </a:rPr>
              <a:t>Name</a:t>
            </a:r>
          </a:p>
          <a:p>
            <a:pPr lvl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Clr>
                <a:srgbClr val="586D2D"/>
              </a:buClr>
              <a:buSzPct val="75000"/>
              <a:buFont typeface="Arial" charset="0"/>
              <a:buChar char="–"/>
            </a:pPr>
            <a:r>
              <a:rPr lang="en-US" altLang="en-US" sz="2800">
                <a:latin typeface="Verdana" charset="0"/>
              </a:rPr>
              <a:t>Formal parameter type list</a:t>
            </a:r>
          </a:p>
          <a:p>
            <a:pPr lvl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Clr>
                <a:srgbClr val="586D2D"/>
              </a:buClr>
              <a:buSzPct val="75000"/>
              <a:buFont typeface="Arial" charset="0"/>
              <a:buChar char="–"/>
            </a:pPr>
            <a:r>
              <a:rPr lang="en-US" altLang="en-US" sz="2800">
                <a:latin typeface="Verdana" charset="0"/>
              </a:rPr>
              <a:t>This allows compiler and linker to figure out which code to invoke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Font typeface="Times New Roman" pitchFamily="16" charset="0"/>
              <a:buChar char="•"/>
            </a:pPr>
            <a:r>
              <a:rPr lang="en-US" altLang="en-US" sz="2800">
                <a:latin typeface="Verdana" charset="0"/>
              </a:rPr>
              <a:t> Function body (or definition)</a:t>
            </a:r>
          </a:p>
          <a:p>
            <a:pPr lvl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Clr>
                <a:srgbClr val="586D2D"/>
              </a:buClr>
              <a:buSzPct val="75000"/>
              <a:buFont typeface="Arial" charset="0"/>
              <a:buChar char="–"/>
            </a:pPr>
            <a:r>
              <a:rPr lang="en-US" altLang="en-US" sz="2800">
                <a:latin typeface="Verdana" charset="0"/>
              </a:rPr>
              <a:t>Block of code, may have local vars</a:t>
            </a:r>
          </a:p>
          <a:p>
            <a:pPr lvl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Clr>
                <a:srgbClr val="586D2D"/>
              </a:buClr>
              <a:buSzPct val="75000"/>
              <a:buFont typeface="Arial" charset="0"/>
              <a:buChar char="–"/>
            </a:pPr>
            <a:r>
              <a:rPr lang="en-US" altLang="en-US" sz="2800">
                <a:latin typeface="Verdana" charset="0"/>
              </a:rPr>
              <a:t>Has return statement for return value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400" b="1">
                <a:latin typeface="Verdana" charset="0"/>
              </a:rPr>
              <a:t>What is a Function?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57200" y="1420813"/>
            <a:ext cx="8229600" cy="516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marL="739775" indent="-282575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Font typeface="Times New Roman" pitchFamily="16" charset="0"/>
              <a:buChar char="•"/>
            </a:pPr>
            <a:r>
              <a:rPr lang="en-US" altLang="en-US" sz="3200" dirty="0">
                <a:latin typeface="Verdana" charset="0"/>
              </a:rPr>
              <a:t> Function generally has:</a:t>
            </a:r>
          </a:p>
          <a:p>
            <a:pPr lvl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Clr>
                <a:srgbClr val="586D2D"/>
              </a:buClr>
              <a:buSzPct val="75000"/>
              <a:buFont typeface="Arial" charset="0"/>
              <a:buChar char="–"/>
            </a:pPr>
            <a:r>
              <a:rPr lang="en-US" altLang="en-US" sz="2800" dirty="0">
                <a:latin typeface="Verdana" charset="0"/>
              </a:rPr>
              <a:t>Input:  parameters that are passed to the function (may be null list)</a:t>
            </a:r>
          </a:p>
          <a:p>
            <a:pPr lvl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Clr>
                <a:srgbClr val="586D2D"/>
              </a:buClr>
              <a:buSzPct val="75000"/>
              <a:buFont typeface="Arial" charset="0"/>
              <a:buChar char="–"/>
            </a:pPr>
            <a:r>
              <a:rPr lang="en-US" altLang="en-US" sz="2800" dirty="0">
                <a:latin typeface="Verdana" charset="0"/>
              </a:rPr>
              <a:t>Output:  its return value computed based on input parameters (if any) and maybe other stuff</a:t>
            </a:r>
          </a:p>
          <a:p>
            <a:pPr lvl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Clr>
                <a:srgbClr val="586D2D"/>
              </a:buClr>
              <a:buSzPct val="75000"/>
              <a:buFont typeface="Arial" charset="0"/>
              <a:buChar char="–"/>
            </a:pPr>
            <a:r>
              <a:rPr lang="en-US" altLang="en-US" sz="2800" dirty="0">
                <a:latin typeface="Verdana" charset="0"/>
              </a:rPr>
              <a:t>Local variables: variables declared inside the function block – generally these go away on function return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229600" cy="1108075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400" b="1" dirty="0" smtClean="0">
                <a:latin typeface="Verdana" charset="0"/>
              </a:rPr>
              <a:t>What Are Parameters</a:t>
            </a:r>
            <a:r>
              <a:rPr lang="en-US" altLang="en-US" sz="4400" b="1" dirty="0">
                <a:latin typeface="Verdana" charset="0"/>
              </a:rPr>
              <a:t>?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420813"/>
            <a:ext cx="8229600" cy="516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marL="739775" indent="-282575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Font typeface="Times New Roman" pitchFamily="16" charset="0"/>
              <a:buChar char="•"/>
            </a:pPr>
            <a:r>
              <a:rPr lang="en-US" altLang="en-US" sz="3200" dirty="0">
                <a:latin typeface="Verdana" charset="0"/>
              </a:rPr>
              <a:t> Function names input parameters</a:t>
            </a:r>
          </a:p>
          <a:p>
            <a:pPr lvl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Clr>
                <a:srgbClr val="586D2D"/>
              </a:buClr>
              <a:buSzPct val="75000"/>
              <a:buFont typeface="Arial" charset="0"/>
              <a:buChar char="–"/>
            </a:pPr>
            <a:r>
              <a:rPr lang="en-US" altLang="en-US" sz="2800" dirty="0">
                <a:latin typeface="Verdana" charset="0"/>
              </a:rPr>
              <a:t>These are “formal parameters” that may be referenced as variables inside the function</a:t>
            </a:r>
          </a:p>
          <a:p>
            <a:pPr lvl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Clr>
                <a:srgbClr val="586D2D"/>
              </a:buClr>
              <a:buSzPct val="75000"/>
              <a:buFont typeface="Arial" charset="0"/>
              <a:buChar char="–"/>
            </a:pPr>
            <a:r>
              <a:rPr lang="en-US" altLang="en-US" sz="2800" dirty="0">
                <a:latin typeface="Verdana" charset="0"/>
              </a:rPr>
              <a:t>The scope of these variables is confined to the function code block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Font typeface="Times New Roman" pitchFamily="16" charset="0"/>
              <a:buChar char="•"/>
            </a:pPr>
            <a:r>
              <a:rPr lang="en-US" altLang="en-US" sz="2800" dirty="0">
                <a:latin typeface="Verdana" charset="0"/>
              </a:rPr>
              <a:t> When invoked, expressions are used</a:t>
            </a:r>
          </a:p>
          <a:p>
            <a:pPr lvl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Clr>
                <a:srgbClr val="586D2D"/>
              </a:buClr>
              <a:buSzPct val="75000"/>
              <a:buFont typeface="Arial" charset="0"/>
              <a:buChar char="–"/>
            </a:pPr>
            <a:r>
              <a:rPr lang="en-US" altLang="en-US" sz="2800" dirty="0">
                <a:latin typeface="Verdana" charset="0"/>
              </a:rPr>
              <a:t>These are “actual parameters” </a:t>
            </a:r>
          </a:p>
          <a:p>
            <a:pPr lvl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Clr>
                <a:srgbClr val="586D2D"/>
              </a:buClr>
              <a:buSzPct val="75000"/>
              <a:buFont typeface="Arial" charset="0"/>
              <a:buChar char="–"/>
            </a:pPr>
            <a:r>
              <a:rPr lang="en-US" altLang="en-US" sz="2800" dirty="0">
                <a:latin typeface="Verdana" charset="0"/>
              </a:rPr>
              <a:t>Formal parameters are “bound” to them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400" b="1">
                <a:latin typeface="Verdana" charset="0"/>
              </a:rPr>
              <a:t>Another Function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914400" y="1600200"/>
            <a:ext cx="7772400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US" altLang="en-US" sz="2400" dirty="0">
              <a:latin typeface="Lucida Console" pitchFamily="4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400" dirty="0" err="1">
                <a:latin typeface="Lucida Console" pitchFamily="48" charset="0"/>
              </a:rPr>
              <a:t>int</a:t>
            </a:r>
            <a:r>
              <a:rPr lang="en-US" altLang="en-US" sz="2400" dirty="0">
                <a:latin typeface="Lucida Console" pitchFamily="48" charset="0"/>
              </a:rPr>
              <a:t> sum(</a:t>
            </a:r>
            <a:r>
              <a:rPr lang="en-US" altLang="en-US" sz="2400" dirty="0" err="1">
                <a:latin typeface="Lucida Console" pitchFamily="48" charset="0"/>
              </a:rPr>
              <a:t>int</a:t>
            </a:r>
            <a:r>
              <a:rPr lang="en-US" altLang="en-US" sz="2400" dirty="0">
                <a:latin typeface="Lucida Console" pitchFamily="48" charset="0"/>
              </a:rPr>
              <a:t> a, </a:t>
            </a:r>
            <a:r>
              <a:rPr lang="en-US" altLang="en-US" sz="2400" dirty="0" err="1">
                <a:latin typeface="Lucida Console" pitchFamily="48" charset="0"/>
              </a:rPr>
              <a:t>int</a:t>
            </a:r>
            <a:r>
              <a:rPr lang="en-US" altLang="en-US" sz="2400" dirty="0">
                <a:latin typeface="Lucida Console" pitchFamily="48" charset="0"/>
              </a:rPr>
              <a:t> b)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400" dirty="0">
                <a:latin typeface="Lucida Console" pitchFamily="48" charset="0"/>
              </a:rPr>
              <a:t>{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400" dirty="0">
                <a:latin typeface="Lucida Console" pitchFamily="48" charset="0"/>
              </a:rPr>
              <a:t>  </a:t>
            </a:r>
            <a:r>
              <a:rPr lang="en-US" altLang="en-US" sz="2400" dirty="0" err="1">
                <a:latin typeface="Lucida Console" pitchFamily="48" charset="0"/>
              </a:rPr>
              <a:t>int</a:t>
            </a:r>
            <a:r>
              <a:rPr lang="en-US" altLang="en-US" sz="2400" dirty="0">
                <a:latin typeface="Lucida Console" pitchFamily="48" charset="0"/>
              </a:rPr>
              <a:t> sum = 0;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US" altLang="en-US" sz="2400" dirty="0">
              <a:latin typeface="Lucida Console" pitchFamily="4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400" dirty="0">
                <a:latin typeface="Lucida Console" pitchFamily="48" charset="0"/>
              </a:rPr>
              <a:t>  for (</a:t>
            </a:r>
            <a:r>
              <a:rPr lang="en-US" altLang="en-US" sz="2400" dirty="0" err="1">
                <a:latin typeface="Lucida Console" pitchFamily="48" charset="0"/>
              </a:rPr>
              <a:t>int</a:t>
            </a:r>
            <a:r>
              <a:rPr lang="en-US" altLang="en-US" sz="2400" dirty="0">
                <a:latin typeface="Lucida Console" pitchFamily="48" charset="0"/>
              </a:rPr>
              <a:t> </a:t>
            </a:r>
            <a:r>
              <a:rPr lang="en-US" altLang="en-US" sz="2400" dirty="0" err="1">
                <a:latin typeface="Lucida Console" pitchFamily="48" charset="0"/>
              </a:rPr>
              <a:t>i</a:t>
            </a:r>
            <a:r>
              <a:rPr lang="en-US" altLang="en-US" sz="2400" dirty="0">
                <a:latin typeface="Lucida Console" pitchFamily="48" charset="0"/>
              </a:rPr>
              <a:t> = a; </a:t>
            </a:r>
            <a:r>
              <a:rPr lang="en-US" altLang="en-US" sz="2400" dirty="0" err="1">
                <a:latin typeface="Lucida Console" pitchFamily="48" charset="0"/>
              </a:rPr>
              <a:t>i</a:t>
            </a:r>
            <a:r>
              <a:rPr lang="en-US" altLang="en-US" sz="2400" dirty="0">
                <a:latin typeface="Lucida Console" pitchFamily="48" charset="0"/>
              </a:rPr>
              <a:t> &lt;= b; ++</a:t>
            </a:r>
            <a:r>
              <a:rPr lang="en-US" altLang="en-US" sz="2400" dirty="0" err="1">
                <a:latin typeface="Lucida Console" pitchFamily="48" charset="0"/>
              </a:rPr>
              <a:t>i</a:t>
            </a:r>
            <a:r>
              <a:rPr lang="en-US" altLang="en-US" sz="2400" dirty="0">
                <a:latin typeface="Lucida Console" pitchFamily="48" charset="0"/>
              </a:rPr>
              <a:t>)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400" dirty="0">
                <a:latin typeface="Lucida Console" pitchFamily="48" charset="0"/>
              </a:rPr>
              <a:t>    sum += </a:t>
            </a:r>
            <a:r>
              <a:rPr lang="en-US" altLang="en-US" sz="2400" dirty="0" err="1">
                <a:latin typeface="Lucida Console" pitchFamily="48" charset="0"/>
              </a:rPr>
              <a:t>i</a:t>
            </a:r>
            <a:r>
              <a:rPr lang="en-US" altLang="en-US" sz="2400" dirty="0">
                <a:latin typeface="Lucida Console" pitchFamily="48" charset="0"/>
              </a:rPr>
              <a:t>;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400" dirty="0">
                <a:latin typeface="Lucida Console" pitchFamily="48" charset="0"/>
              </a:rPr>
              <a:t>  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400" dirty="0">
                <a:latin typeface="Lucida Console" pitchFamily="48" charset="0"/>
              </a:rPr>
              <a:t>  return sum;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400" dirty="0">
                <a:latin typeface="Lucida Console" pitchFamily="48" charset="0"/>
              </a:rPr>
              <a:t>}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US" altLang="en-US" sz="2400" dirty="0">
              <a:latin typeface="Lucida Console" pitchFamily="4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US" altLang="en-US" sz="2400" dirty="0">
              <a:latin typeface="Lucida Console" pitchFamily="4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US" altLang="en-US" sz="2400" dirty="0">
              <a:latin typeface="Lucida Console" pitchFamily="48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35059</TotalTime>
  <Words>2326</Words>
  <Application>Microsoft Macintosh PowerPoint</Application>
  <PresentationFormat>On-screen Show (4:3)</PresentationFormat>
  <Paragraphs>742</Paragraphs>
  <Slides>54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Office Theme</vt:lpstr>
      <vt:lpstr>Office Theme</vt:lpstr>
      <vt:lpstr>Office Theme</vt:lpstr>
      <vt:lpstr>1_Office Theme</vt:lpstr>
      <vt:lpstr>2_Office Theme</vt:lpstr>
      <vt:lpstr>3_Office Theme</vt:lpstr>
      <vt:lpstr>4_Office Theme</vt:lpstr>
      <vt:lpstr>Functions</vt:lpstr>
      <vt:lpstr>What is a Function?</vt:lpstr>
      <vt:lpstr>Typical Function</vt:lpstr>
      <vt:lpstr>Exercise 1</vt:lpstr>
      <vt:lpstr>What is a Function?</vt:lpstr>
      <vt:lpstr>Function Signature, Body</vt:lpstr>
      <vt:lpstr>What is a Function?</vt:lpstr>
      <vt:lpstr>What Are Parameters?</vt:lpstr>
      <vt:lpstr>Another Function</vt:lpstr>
      <vt:lpstr>Exercise 2</vt:lpstr>
      <vt:lpstr>Analysis</vt:lpstr>
      <vt:lpstr>Exercise 3</vt:lpstr>
      <vt:lpstr>Separate Compilation</vt:lpstr>
      <vt:lpstr>Exercise 4</vt:lpstr>
      <vt:lpstr>Example</vt:lpstr>
      <vt:lpstr>Analysis</vt:lpstr>
      <vt:lpstr>So What?</vt:lpstr>
      <vt:lpstr>Why Bother?  Exercise 5</vt:lpstr>
      <vt:lpstr>Reflection</vt:lpstr>
      <vt:lpstr>Hey, I Know a Better Way...</vt:lpstr>
      <vt:lpstr>Exercise 6</vt:lpstr>
      <vt:lpstr>Reflection</vt:lpstr>
      <vt:lpstr>More Reflection</vt:lpstr>
      <vt:lpstr>Exercise 7</vt:lpstr>
      <vt:lpstr>(Same) Reflection</vt:lpstr>
      <vt:lpstr>How Does a Function Pass Parameters?</vt:lpstr>
      <vt:lpstr>Call-by-Value</vt:lpstr>
      <vt:lpstr>Call By Value</vt:lpstr>
      <vt:lpstr>Exercise 8</vt:lpstr>
      <vt:lpstr>Call By Value</vt:lpstr>
      <vt:lpstr>Call By Value</vt:lpstr>
      <vt:lpstr>Call By Value</vt:lpstr>
      <vt:lpstr>Call By Value</vt:lpstr>
      <vt:lpstr>Call By Value</vt:lpstr>
      <vt:lpstr>Call By Value</vt:lpstr>
      <vt:lpstr>Memory view - Stack</vt:lpstr>
      <vt:lpstr>Call-by-Reference (Pointer)</vt:lpstr>
      <vt:lpstr>Call-by-Reference     Using Pointers</vt:lpstr>
      <vt:lpstr>Call By Reference</vt:lpstr>
      <vt:lpstr>Call By Reference</vt:lpstr>
      <vt:lpstr>Call By Reference</vt:lpstr>
      <vt:lpstr>Call By Reference</vt:lpstr>
      <vt:lpstr>Call By Reference</vt:lpstr>
      <vt:lpstr>Call By Reference</vt:lpstr>
      <vt:lpstr>Exercise 9</vt:lpstr>
      <vt:lpstr>Function Calls</vt:lpstr>
      <vt:lpstr>Call By Reference (2)</vt:lpstr>
      <vt:lpstr>Call By Reference (2)</vt:lpstr>
      <vt:lpstr>Call By Reference (2)</vt:lpstr>
      <vt:lpstr>Call By Reference (2)</vt:lpstr>
      <vt:lpstr>Call By Reference (2)</vt:lpstr>
      <vt:lpstr>Call By Reference (2)</vt:lpstr>
      <vt:lpstr>Call By Reference (2)</vt:lpstr>
      <vt:lpstr>Exercise 10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nemo</dc:creator>
  <cp:lastModifiedBy>Wenlan Tian</cp:lastModifiedBy>
  <cp:revision>25</cp:revision>
  <cp:lastPrinted>1601-01-01T00:00:00Z</cp:lastPrinted>
  <dcterms:created xsi:type="dcterms:W3CDTF">1601-01-01T00:00:00Z</dcterms:created>
  <dcterms:modified xsi:type="dcterms:W3CDTF">2014-06-20T11:44:36Z</dcterms:modified>
</cp:coreProperties>
</file>