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6" r:id="rId2"/>
    <p:sldId id="277" r:id="rId3"/>
    <p:sldId id="278" r:id="rId4"/>
    <p:sldId id="279" r:id="rId5"/>
    <p:sldId id="280" r:id="rId6"/>
    <p:sldId id="281" r:id="rId7"/>
    <p:sldId id="282" r:id="rId8"/>
    <p:sldId id="284" r:id="rId9"/>
    <p:sldId id="285" r:id="rId10"/>
    <p:sldId id="287" r:id="rId11"/>
    <p:sldId id="315" r:id="rId12"/>
    <p:sldId id="312" r:id="rId13"/>
    <p:sldId id="316" r:id="rId14"/>
    <p:sldId id="295" r:id="rId15"/>
    <p:sldId id="314" r:id="rId16"/>
    <p:sldId id="286" r:id="rId17"/>
    <p:sldId id="288" r:id="rId18"/>
    <p:sldId id="289" r:id="rId19"/>
    <p:sldId id="290" r:id="rId20"/>
    <p:sldId id="291" r:id="rId21"/>
    <p:sldId id="292" r:id="rId22"/>
    <p:sldId id="293" r:id="rId23"/>
    <p:sldId id="294" r:id="rId24"/>
    <p:sldId id="313" r:id="rId25"/>
    <p:sldId id="311" r:id="rId26"/>
    <p:sldId id="317" r:id="rId27"/>
    <p:sldId id="318" r:id="rId28"/>
    <p:sldId id="319" r:id="rId29"/>
    <p:sldId id="320" r:id="rId30"/>
    <p:sldId id="321" r:id="rId31"/>
    <p:sldId id="322" r:id="rId32"/>
    <p:sldId id="323" r:id="rId33"/>
    <p:sldId id="324" r:id="rId34"/>
    <p:sldId id="32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76923C"/>
    <a:srgbClr val="4F81BD"/>
    <a:srgbClr val="000099"/>
    <a:srgbClr val="7F0055"/>
    <a:srgbClr val="D2DDF2"/>
    <a:srgbClr val="8CAA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89526" autoAdjust="0"/>
  </p:normalViewPr>
  <p:slideViewPr>
    <p:cSldViewPr snapToGrid="0">
      <p:cViewPr varScale="1">
        <p:scale>
          <a:sx n="79" d="100"/>
          <a:sy n="79" d="100"/>
        </p:scale>
        <p:origin x="-105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867509-E8F8-4DCD-A716-4CD4E141C6A8}" type="datetimeFigureOut">
              <a:rPr lang="en-US" smtClean="0"/>
              <a:t>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0FD48-86C6-46AB-9AC1-17B1BB958808}" type="slidenum">
              <a:rPr lang="en-US" smtClean="0"/>
              <a:t>‹#›</a:t>
            </a:fld>
            <a:endParaRPr lang="en-US"/>
          </a:p>
        </p:txBody>
      </p:sp>
    </p:spTree>
    <p:extLst>
      <p:ext uri="{BB962C8B-B14F-4D97-AF65-F5344CB8AC3E}">
        <p14:creationId xmlns:p14="http://schemas.microsoft.com/office/powerpoint/2010/main" val="1463729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Date</a:t>
            </a:r>
          </a:p>
          <a:p>
            <a:endParaRPr lang="en-US" dirty="0" smtClean="0"/>
          </a:p>
          <a:p>
            <a:r>
              <a:rPr lang="en-US" dirty="0" smtClean="0"/>
              <a:t>Function</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5</a:t>
            </a:fld>
            <a:endParaRPr lang="en-US"/>
          </a:p>
        </p:txBody>
      </p:sp>
    </p:spTree>
    <p:extLst>
      <p:ext uri="{BB962C8B-B14F-4D97-AF65-F5344CB8AC3E}">
        <p14:creationId xmlns:p14="http://schemas.microsoft.com/office/powerpoint/2010/main" val="122184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7" name="Straight Connector 6"/>
          <p:cNvCxnSpPr/>
          <p:nvPr userDrawn="1"/>
        </p:nvCxnSpPr>
        <p:spPr>
          <a:xfrm>
            <a:off x="1371600" y="3429000"/>
            <a:ext cx="6400800" cy="0"/>
          </a:xfrm>
          <a:prstGeom prst="line">
            <a:avLst/>
          </a:prstGeom>
          <a:ln w="9525">
            <a:gradFill flip="none" rotWithShape="1">
              <a:gsLst>
                <a:gs pos="28000">
                  <a:schemeClr val="tx2">
                    <a:lumMod val="60000"/>
                    <a:lumOff val="40000"/>
                  </a:schemeClr>
                </a:gs>
                <a:gs pos="62000">
                  <a:schemeClr val="tx2">
                    <a:lumMod val="60000"/>
                    <a:lumOff val="40000"/>
                  </a:schemeClr>
                </a:gs>
                <a:gs pos="0">
                  <a:srgbClr val="D2DDF2"/>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8935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8" name="Straight Connector 7"/>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42113"/>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220312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9" name="Straight Connector 8"/>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263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CA4C75-B4AB-485B-9FD7-3A7BCA83F05A}" type="datetimeFigureOut">
              <a:rPr lang="en-US" smtClean="0"/>
              <a:t>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12734479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CA4C75-B4AB-485B-9FD7-3A7BCA83F05A}" type="datetimeFigureOut">
              <a:rPr lang="en-US" smtClean="0"/>
              <a:t>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cxnSp>
        <p:nvCxnSpPr>
          <p:cNvPr id="9" name="Straight Connector 8"/>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42261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CA4C75-B4AB-485B-9FD7-3A7BCA83F05A}" type="datetimeFigureOut">
              <a:rPr lang="en-US" smtClean="0"/>
              <a:t>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A3FE5-B873-4613-A917-2FE0500E7EFC}" type="slidenum">
              <a:rPr lang="en-US" smtClean="0"/>
              <a:t>‹#›</a:t>
            </a:fld>
            <a:endParaRPr lang="en-US"/>
          </a:p>
        </p:txBody>
      </p:sp>
      <p:cxnSp>
        <p:nvCxnSpPr>
          <p:cNvPr id="11" name="Straight Connector 10"/>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0597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0"/>
            <a:ext cx="2124372" cy="136226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CA4C75-B4AB-485B-9FD7-3A7BCA83F05A}" type="datetimeFigureOut">
              <a:rPr lang="en-US" smtClean="0"/>
              <a:t>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A3FE5-B873-4613-A917-2FE0500E7EFC}" type="slidenum">
              <a:rPr lang="en-US" smtClean="0"/>
              <a:t>‹#›</a:t>
            </a:fld>
            <a:endParaRPr lang="en-US"/>
          </a:p>
        </p:txBody>
      </p:sp>
      <p:cxnSp>
        <p:nvCxnSpPr>
          <p:cNvPr id="7" name="Straight Connector 6"/>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33160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A4C75-B4AB-485B-9FD7-3A7BCA83F05A}" type="datetimeFigureOut">
              <a:rPr lang="en-US" smtClean="0"/>
              <a:t>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331234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A4C75-B4AB-485B-9FD7-3A7BCA83F05A}" type="datetimeFigureOut">
              <a:rPr lang="en-US" smtClean="0"/>
              <a:t>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173028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A4C75-B4AB-485B-9FD7-3A7BCA83F05A}" type="datetimeFigureOut">
              <a:rPr lang="en-US" smtClean="0"/>
              <a:t>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22690939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3BCA4C75-B4AB-485B-9FD7-3A7BCA83F05A}" type="datetimeFigureOut">
              <a:rPr lang="en-US" smtClean="0"/>
              <a:pPr/>
              <a:t>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5C2A3FE5-B873-4613-A917-2FE0500E7EFC}" type="slidenum">
              <a:rPr lang="en-US" smtClean="0"/>
              <a:pPr/>
              <a:t>‹#›</a:t>
            </a:fld>
            <a:endParaRPr lang="en-US"/>
          </a:p>
        </p:txBody>
      </p:sp>
    </p:spTree>
    <p:extLst>
      <p:ext uri="{BB962C8B-B14F-4D97-AF65-F5344CB8AC3E}">
        <p14:creationId xmlns:p14="http://schemas.microsoft.com/office/powerpoint/2010/main" val="793383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b="1"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lumMod val="60000"/>
            <a:lumOff val="40000"/>
          </a:schemeClr>
        </a:buClr>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accent3">
            <a:lumMod val="75000"/>
          </a:schemeClr>
        </a:buClr>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rgbClr val="D28280"/>
        </a:buClr>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chemeClr val="accent6">
            <a:lumMod val="75000"/>
          </a:schemeClr>
        </a:buClr>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 Orientation</a:t>
            </a:r>
            <a:endParaRPr lang="en-US" sz="3600" dirty="0"/>
          </a:p>
        </p:txBody>
      </p:sp>
      <p:sp>
        <p:nvSpPr>
          <p:cNvPr id="5" name="Subtitle 4"/>
          <p:cNvSpPr>
            <a:spLocks noGrp="1"/>
          </p:cNvSpPr>
          <p:nvPr>
            <p:ph type="subTitle" idx="1"/>
          </p:nvPr>
        </p:nvSpPr>
        <p:spPr>
          <a:xfrm>
            <a:off x="1066800" y="3886200"/>
            <a:ext cx="7010400" cy="1752600"/>
          </a:xfrm>
        </p:spPr>
        <p:txBody>
          <a:bodyPr>
            <a:normAutofit fontScale="92500" lnSpcReduction="20000"/>
          </a:bodyPr>
          <a:lstStyle/>
          <a:p>
            <a:r>
              <a:rPr lang="en-US" dirty="0" smtClean="0"/>
              <a:t>“Thinking” Object Oriented, Further Constraints, and Documentation</a:t>
            </a:r>
          </a:p>
          <a:p>
            <a:r>
              <a:rPr lang="en-US" dirty="0" smtClean="0"/>
              <a:t>06-11-2014</a:t>
            </a:r>
          </a:p>
          <a:p>
            <a:r>
              <a:rPr lang="en-US" smtClean="0"/>
              <a:t>06-13-2014</a:t>
            </a:r>
            <a:endParaRPr lang="en-US" dirty="0"/>
          </a:p>
        </p:txBody>
      </p:sp>
    </p:spTree>
    <p:extLst>
      <p:ext uri="{BB962C8B-B14F-4D97-AF65-F5344CB8AC3E}">
        <p14:creationId xmlns:p14="http://schemas.microsoft.com/office/powerpoint/2010/main" val="10032716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Fraction Object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accent4"/>
                </a:solidFill>
                <a:latin typeface="Lucida Console" pitchFamily="49" charset="0"/>
              </a:rPr>
              <a:t>class</a:t>
            </a:r>
            <a:r>
              <a:rPr lang="en-US" dirty="0">
                <a:latin typeface="Lucida Console" pitchFamily="49" charset="0"/>
              </a:rPr>
              <a:t> </a:t>
            </a:r>
            <a:r>
              <a:rPr lang="en-US" dirty="0" smtClean="0">
                <a:latin typeface="Lucida Console" pitchFamily="49" charset="0"/>
              </a:rPr>
              <a:t>Fraction</a:t>
            </a:r>
            <a:endParaRPr lang="en-US" dirty="0">
              <a:latin typeface="Lucida Console" pitchFamily="49" charset="0"/>
            </a:endParaRPr>
          </a:p>
          <a:p>
            <a:pPr marL="0" indent="0">
              <a:buNone/>
            </a:pPr>
            <a:r>
              <a:rPr lang="en-US" dirty="0">
                <a:latin typeface="Lucida Console" pitchFamily="49" charset="0"/>
              </a:rPr>
              <a:t>{</a:t>
            </a:r>
          </a:p>
          <a:p>
            <a:pPr marL="0" indent="0">
              <a:buNone/>
            </a:pPr>
            <a:r>
              <a:rPr lang="en-US" dirty="0" smtClean="0">
                <a:latin typeface="Lucida Console" pitchFamily="49" charset="0"/>
              </a:rPr>
              <a:t>	</a:t>
            </a:r>
            <a:r>
              <a:rPr lang="en-US" dirty="0" smtClean="0">
                <a:solidFill>
                  <a:schemeClr val="accent4"/>
                </a:solidFill>
                <a:latin typeface="Lucida Console" pitchFamily="49" charset="0"/>
              </a:rPr>
              <a:t>private:</a:t>
            </a:r>
          </a:p>
          <a:p>
            <a:pPr marL="0" indent="0">
              <a:buNone/>
            </a:pPr>
            <a:r>
              <a:rPr lang="en-US" dirty="0">
                <a:solidFill>
                  <a:schemeClr val="accent4"/>
                </a:solidFill>
                <a:latin typeface="Lucida Console" pitchFamily="49" charset="0"/>
              </a:rPr>
              <a:t>	</a:t>
            </a:r>
            <a:r>
              <a:rPr lang="en-US" dirty="0" smtClean="0">
                <a:solidFill>
                  <a:schemeClr val="accent4"/>
                </a:solidFill>
                <a:latin typeface="Lucida Console" pitchFamily="49" charset="0"/>
              </a:rPr>
              <a:t>	</a:t>
            </a:r>
            <a:r>
              <a:rPr lang="en-US" dirty="0" err="1" smtClean="0">
                <a:solidFill>
                  <a:schemeClr val="accent4"/>
                </a:solidFill>
                <a:latin typeface="Lucida Console" pitchFamily="49" charset="0"/>
              </a:rPr>
              <a:t>int</a:t>
            </a:r>
            <a:r>
              <a:rPr lang="en-US" dirty="0" smtClean="0">
                <a:latin typeface="Lucida Console" pitchFamily="49" charset="0"/>
              </a:rPr>
              <a:t> </a:t>
            </a:r>
            <a:r>
              <a:rPr lang="en-US" dirty="0">
                <a:solidFill>
                  <a:schemeClr val="accent1"/>
                </a:solidFill>
                <a:latin typeface="Lucida Console" pitchFamily="49" charset="0"/>
              </a:rPr>
              <a:t>numerator</a:t>
            </a:r>
            <a:r>
              <a:rPr lang="en-US" dirty="0">
                <a:latin typeface="Lucida Console" pitchFamily="49" charset="0"/>
              </a:rPr>
              <a:t>;</a:t>
            </a:r>
          </a:p>
          <a:p>
            <a:pPr marL="0" indent="0">
              <a:buNone/>
            </a:pPr>
            <a:r>
              <a:rPr lang="en-US" dirty="0" smtClean="0">
                <a:latin typeface="Lucida Console" pitchFamily="49" charset="0"/>
              </a:rPr>
              <a:t>		</a:t>
            </a:r>
            <a:r>
              <a:rPr lang="en-US" dirty="0" err="1" smtClean="0">
                <a:solidFill>
                  <a:schemeClr val="accent4"/>
                </a:solidFill>
                <a:latin typeface="Lucida Console" pitchFamily="49" charset="0"/>
              </a:rPr>
              <a:t>int</a:t>
            </a:r>
            <a:r>
              <a:rPr lang="en-US" dirty="0" smtClean="0">
                <a:latin typeface="Lucida Console" pitchFamily="49" charset="0"/>
              </a:rPr>
              <a:t>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endParaRPr lang="en-US" dirty="0">
              <a:latin typeface="Lucida Console" pitchFamily="49" charset="0"/>
            </a:endParaRPr>
          </a:p>
          <a:p>
            <a:pPr marL="0" indent="0">
              <a:buNone/>
            </a:pPr>
            <a:r>
              <a:rPr lang="en-US" dirty="0" smtClean="0">
                <a:latin typeface="Lucida Console" pitchFamily="49" charset="0"/>
              </a:rPr>
              <a:t>	</a:t>
            </a:r>
            <a:r>
              <a:rPr lang="en-US" dirty="0" smtClean="0">
                <a:solidFill>
                  <a:schemeClr val="accent4"/>
                </a:solidFill>
                <a:latin typeface="Lucida Console" pitchFamily="49" charset="0"/>
              </a:rPr>
              <a:t>public:</a:t>
            </a:r>
          </a:p>
          <a:p>
            <a:pPr marL="0" indent="0">
              <a:buNone/>
            </a:pPr>
            <a:r>
              <a:rPr lang="en-US" dirty="0">
                <a:solidFill>
                  <a:schemeClr val="accent4"/>
                </a:solidFill>
                <a:latin typeface="Lucida Console" pitchFamily="49" charset="0"/>
              </a:rPr>
              <a:t>	</a:t>
            </a:r>
            <a:r>
              <a:rPr lang="en-US" dirty="0" smtClean="0">
                <a:solidFill>
                  <a:schemeClr val="accent4"/>
                </a:solidFill>
                <a:latin typeface="Lucida Console" pitchFamily="49" charset="0"/>
              </a:rPr>
              <a:t>	</a:t>
            </a:r>
            <a:r>
              <a:rPr lang="en-US" dirty="0" smtClean="0">
                <a:latin typeface="Lucida Console" pitchFamily="49" charset="0"/>
              </a:rPr>
              <a:t>Fraction add(Fraction &amp;f);</a:t>
            </a:r>
            <a:endParaRPr lang="en-US" dirty="0">
              <a:latin typeface="Lucida Console" pitchFamily="49" charset="0"/>
            </a:endParaRPr>
          </a:p>
          <a:p>
            <a:pPr marL="0" indent="0">
              <a:buNone/>
            </a:pPr>
            <a:r>
              <a:rPr lang="en-US" dirty="0" smtClean="0">
                <a:latin typeface="Lucida Console" pitchFamily="49" charset="0"/>
              </a:rPr>
              <a:t>}</a:t>
            </a:r>
            <a:endParaRPr lang="en-US" dirty="0">
              <a:latin typeface="Lucida Console" pitchFamily="49" charset="0"/>
            </a:endParaRPr>
          </a:p>
        </p:txBody>
      </p:sp>
    </p:spTree>
    <p:extLst>
      <p:ext uri="{BB962C8B-B14F-4D97-AF65-F5344CB8AC3E}">
        <p14:creationId xmlns:p14="http://schemas.microsoft.com/office/powerpoint/2010/main" val="12021910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4" name="Content Placeholder 3"/>
          <p:cNvSpPr>
            <a:spLocks noGrp="1"/>
          </p:cNvSpPr>
          <p:nvPr>
            <p:ph idx="1"/>
          </p:nvPr>
        </p:nvSpPr>
        <p:spPr/>
        <p:txBody>
          <a:bodyPr/>
          <a:lstStyle/>
          <a:p>
            <a:r>
              <a:rPr lang="en-US" dirty="0" smtClean="0"/>
              <a:t>Code up the Fraction object</a:t>
            </a:r>
          </a:p>
          <a:p>
            <a:r>
              <a:rPr lang="en-US" dirty="0" smtClean="0"/>
              <a:t>Include constructor with two </a:t>
            </a:r>
            <a:r>
              <a:rPr lang="en-US" dirty="0" err="1" smtClean="0"/>
              <a:t>ints</a:t>
            </a:r>
            <a:endParaRPr lang="en-US" dirty="0" smtClean="0"/>
          </a:p>
          <a:p>
            <a:r>
              <a:rPr lang="en-US" dirty="0" smtClean="0"/>
              <a:t>Include no-</a:t>
            </a:r>
            <a:r>
              <a:rPr lang="en-US" dirty="0" err="1" smtClean="0"/>
              <a:t>arg</a:t>
            </a:r>
            <a:r>
              <a:rPr lang="en-US" dirty="0" smtClean="0"/>
              <a:t> constructor</a:t>
            </a:r>
          </a:p>
          <a:p>
            <a:r>
              <a:rPr lang="en-US" dirty="0" smtClean="0"/>
              <a:t>Include </a:t>
            </a:r>
            <a:r>
              <a:rPr lang="en-US" dirty="0" err="1" smtClean="0"/>
              <a:t>accessor</a:t>
            </a:r>
            <a:r>
              <a:rPr lang="en-US" dirty="0" smtClean="0"/>
              <a:t> and </a:t>
            </a:r>
            <a:r>
              <a:rPr lang="en-US" dirty="0" err="1" smtClean="0"/>
              <a:t>mutator</a:t>
            </a:r>
            <a:r>
              <a:rPr lang="en-US" dirty="0" smtClean="0"/>
              <a:t> methods</a:t>
            </a:r>
          </a:p>
          <a:p>
            <a:r>
              <a:rPr lang="en-US" dirty="0" smtClean="0"/>
              <a:t>Make a main() that instantiates a fraction, sets its member variables, and prints it out</a:t>
            </a:r>
            <a:endParaRPr lang="en-US" dirty="0"/>
          </a:p>
        </p:txBody>
      </p:sp>
    </p:spTree>
    <p:extLst>
      <p:ext uri="{BB962C8B-B14F-4D97-AF65-F5344CB8AC3E}">
        <p14:creationId xmlns:p14="http://schemas.microsoft.com/office/powerpoint/2010/main" val="3961939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Fraction Object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accent4"/>
                </a:solidFill>
                <a:latin typeface="Lucida Console" pitchFamily="49" charset="0"/>
              </a:rPr>
              <a:t>public</a:t>
            </a:r>
            <a:r>
              <a:rPr lang="en-US" sz="2400" dirty="0" smtClean="0">
                <a:latin typeface="Lucida Console" pitchFamily="49" charset="0"/>
              </a:rPr>
              <a:t> Fraction* </a:t>
            </a:r>
            <a:r>
              <a:rPr lang="en-US" sz="2400" dirty="0">
                <a:latin typeface="Lucida Console" pitchFamily="49" charset="0"/>
              </a:rPr>
              <a:t>Fraction::add(Fraction </a:t>
            </a:r>
            <a:r>
              <a:rPr lang="en-US" sz="2400" dirty="0" smtClean="0">
                <a:latin typeface="Lucida Console" pitchFamily="49" charset="0"/>
              </a:rPr>
              <a:t>&amp;f)</a:t>
            </a:r>
            <a:endParaRPr lang="en-US" sz="2400" dirty="0">
              <a:latin typeface="Lucida Console" pitchFamily="49" charset="0"/>
            </a:endParaRPr>
          </a:p>
          <a:p>
            <a:pPr marL="0" indent="0">
              <a:buNone/>
            </a:pPr>
            <a:r>
              <a:rPr lang="en-US" sz="2400" dirty="0" smtClean="0">
                <a:latin typeface="Lucida Console" pitchFamily="49" charset="0"/>
              </a:rPr>
              <a:t>{</a:t>
            </a:r>
            <a:endParaRPr lang="en-US" sz="2400" dirty="0">
              <a:latin typeface="Lucida Console" pitchFamily="49" charset="0"/>
            </a:endParaRPr>
          </a:p>
          <a:p>
            <a:pPr marL="0" indent="0">
              <a:buNone/>
            </a:pPr>
            <a:r>
              <a:rPr lang="en-US" sz="2400" dirty="0" smtClean="0">
                <a:latin typeface="Lucida Console" pitchFamily="49" charset="0"/>
              </a:rPr>
              <a:t>	</a:t>
            </a:r>
            <a:r>
              <a:rPr lang="en-US" sz="2400" dirty="0" err="1" smtClean="0">
                <a:solidFill>
                  <a:schemeClr val="accent4"/>
                </a:solidFill>
                <a:latin typeface="Lucida Console" pitchFamily="49" charset="0"/>
              </a:rPr>
              <a:t>int</a:t>
            </a:r>
            <a:r>
              <a:rPr lang="en-US" sz="2400" dirty="0" smtClean="0">
                <a:latin typeface="Lucida Console" pitchFamily="49" charset="0"/>
              </a:rPr>
              <a:t> </a:t>
            </a:r>
            <a:r>
              <a:rPr lang="en-US" sz="2400" dirty="0" err="1" smtClean="0">
                <a:latin typeface="Lucida Console" pitchFamily="49" charset="0"/>
              </a:rPr>
              <a:t>num</a:t>
            </a:r>
            <a:r>
              <a:rPr lang="en-US" sz="2400" dirty="0" smtClean="0">
                <a:latin typeface="Lucida Console" pitchFamily="49" charset="0"/>
              </a:rPr>
              <a:t> = </a:t>
            </a:r>
            <a:r>
              <a:rPr lang="en-US" sz="2400" dirty="0">
                <a:solidFill>
                  <a:schemeClr val="accent1"/>
                </a:solidFill>
                <a:latin typeface="Lucida Console" pitchFamily="49" charset="0"/>
              </a:rPr>
              <a:t>numerator</a:t>
            </a:r>
            <a:r>
              <a:rPr lang="en-US" sz="2400" dirty="0" smtClean="0">
                <a:latin typeface="Lucida Console" pitchFamily="49" charset="0"/>
              </a:rPr>
              <a:t> * </a:t>
            </a:r>
            <a:r>
              <a:rPr lang="en-US" sz="2400" dirty="0" err="1" smtClean="0">
                <a:latin typeface="Lucida Console" pitchFamily="49" charset="0"/>
              </a:rPr>
              <a:t>f.</a:t>
            </a:r>
            <a:r>
              <a:rPr lang="en-US" sz="2400" dirty="0" err="1">
                <a:solidFill>
                  <a:schemeClr val="accent1"/>
                </a:solidFill>
                <a:latin typeface="Lucida Console" pitchFamily="49" charset="0"/>
              </a:rPr>
              <a:t>denominator</a:t>
            </a:r>
            <a:r>
              <a:rPr lang="en-US" sz="2400" dirty="0" smtClean="0">
                <a:latin typeface="Lucida Console" pitchFamily="49" charset="0"/>
              </a:rPr>
              <a:t>;</a:t>
            </a:r>
          </a:p>
          <a:p>
            <a:pPr marL="0" indent="0">
              <a:buNone/>
            </a:pPr>
            <a:r>
              <a:rPr lang="en-US" sz="2400" dirty="0">
                <a:latin typeface="Lucida Console" pitchFamily="49" charset="0"/>
              </a:rPr>
              <a:t>	</a:t>
            </a:r>
            <a:r>
              <a:rPr lang="en-US" sz="2400" dirty="0" err="1" smtClean="0">
                <a:latin typeface="Lucida Console" pitchFamily="49" charset="0"/>
              </a:rPr>
              <a:t>num</a:t>
            </a:r>
            <a:r>
              <a:rPr lang="en-US" sz="2400" dirty="0" smtClean="0">
                <a:latin typeface="Lucida Console" pitchFamily="49" charset="0"/>
              </a:rPr>
              <a:t> += </a:t>
            </a:r>
            <a:r>
              <a:rPr lang="en-US" sz="2400" dirty="0" err="1" smtClean="0">
                <a:latin typeface="Lucida Console" pitchFamily="49" charset="0"/>
              </a:rPr>
              <a:t>f.</a:t>
            </a:r>
            <a:r>
              <a:rPr lang="en-US" sz="2400" dirty="0" err="1">
                <a:solidFill>
                  <a:schemeClr val="accent1"/>
                </a:solidFill>
                <a:latin typeface="Lucida Console" pitchFamily="49" charset="0"/>
              </a:rPr>
              <a:t>numerator</a:t>
            </a:r>
            <a:r>
              <a:rPr lang="en-US" sz="2400" dirty="0" smtClean="0">
                <a:latin typeface="Lucida Console" pitchFamily="49" charset="0"/>
              </a:rPr>
              <a:t> * </a:t>
            </a:r>
            <a:r>
              <a:rPr lang="en-US" sz="2400" dirty="0">
                <a:solidFill>
                  <a:schemeClr val="accent1"/>
                </a:solidFill>
                <a:latin typeface="Lucida Console" pitchFamily="49" charset="0"/>
              </a:rPr>
              <a:t>denominator</a:t>
            </a:r>
            <a:r>
              <a:rPr lang="en-US" sz="2400" dirty="0" smtClean="0">
                <a:latin typeface="Lucida Console" pitchFamily="49" charset="0"/>
              </a:rPr>
              <a:t>;</a:t>
            </a:r>
          </a:p>
          <a:p>
            <a:pPr marL="0" indent="0">
              <a:buNone/>
            </a:pPr>
            <a:r>
              <a:rPr lang="en-US" sz="2400" dirty="0" smtClean="0">
                <a:latin typeface="Lucida Console" pitchFamily="49" charset="0"/>
              </a:rPr>
              <a:t>	</a:t>
            </a:r>
            <a:r>
              <a:rPr lang="en-US" sz="2400" dirty="0" err="1" smtClean="0">
                <a:solidFill>
                  <a:schemeClr val="accent4"/>
                </a:solidFill>
                <a:latin typeface="Lucida Console" pitchFamily="49" charset="0"/>
              </a:rPr>
              <a:t>int</a:t>
            </a:r>
            <a:r>
              <a:rPr lang="en-US" sz="2400" dirty="0" smtClean="0">
                <a:latin typeface="Lucida Console" pitchFamily="49" charset="0"/>
              </a:rPr>
              <a:t> </a:t>
            </a:r>
            <a:r>
              <a:rPr lang="en-US" sz="2400" dirty="0" err="1" smtClean="0">
                <a:latin typeface="Lucida Console" pitchFamily="49" charset="0"/>
              </a:rPr>
              <a:t>dnm</a:t>
            </a:r>
            <a:r>
              <a:rPr lang="en-US" sz="2400" dirty="0" smtClean="0">
                <a:latin typeface="Lucida Console" pitchFamily="49" charset="0"/>
              </a:rPr>
              <a:t> = </a:t>
            </a:r>
            <a:r>
              <a:rPr lang="en-US" sz="2400" dirty="0" err="1" smtClean="0">
                <a:latin typeface="Lucida Console" pitchFamily="49" charset="0"/>
              </a:rPr>
              <a:t>f.</a:t>
            </a:r>
            <a:r>
              <a:rPr lang="en-US" sz="2400" dirty="0" err="1">
                <a:solidFill>
                  <a:schemeClr val="accent1"/>
                </a:solidFill>
                <a:latin typeface="Lucida Console" pitchFamily="49" charset="0"/>
              </a:rPr>
              <a:t>denominator</a:t>
            </a:r>
            <a:r>
              <a:rPr lang="en-US" sz="2400" dirty="0" smtClean="0">
                <a:latin typeface="Lucida Console" pitchFamily="49" charset="0"/>
              </a:rPr>
              <a:t> * </a:t>
            </a:r>
            <a:r>
              <a:rPr lang="en-US" sz="2400" dirty="0">
                <a:solidFill>
                  <a:schemeClr val="accent1"/>
                </a:solidFill>
                <a:latin typeface="Lucida Console" pitchFamily="49" charset="0"/>
              </a:rPr>
              <a:t>denominator</a:t>
            </a:r>
            <a:r>
              <a:rPr lang="en-US" sz="2400" dirty="0">
                <a:latin typeface="Lucida Console" pitchFamily="49" charset="0"/>
              </a:rPr>
              <a:t>;</a:t>
            </a:r>
          </a:p>
          <a:p>
            <a:pPr marL="0" indent="0">
              <a:buNone/>
            </a:pPr>
            <a:endParaRPr lang="en-US" sz="2400" dirty="0">
              <a:latin typeface="Lucida Console" pitchFamily="49" charset="0"/>
            </a:endParaRPr>
          </a:p>
          <a:p>
            <a:pPr marL="0" indent="0">
              <a:buNone/>
            </a:pPr>
            <a:r>
              <a:rPr lang="en-US" sz="2400" dirty="0" smtClean="0">
                <a:latin typeface="Lucida Console" pitchFamily="49" charset="0"/>
              </a:rPr>
              <a:t>	</a:t>
            </a:r>
            <a:r>
              <a:rPr lang="en-US" sz="2400" dirty="0" smtClean="0">
                <a:solidFill>
                  <a:schemeClr val="accent4"/>
                </a:solidFill>
                <a:latin typeface="Lucida Console" pitchFamily="49" charset="0"/>
              </a:rPr>
              <a:t>return</a:t>
            </a:r>
            <a:r>
              <a:rPr lang="en-US" sz="2400" dirty="0" smtClean="0">
                <a:latin typeface="Lucida Console" pitchFamily="49" charset="0"/>
              </a:rPr>
              <a:t> </a:t>
            </a:r>
            <a:r>
              <a:rPr lang="en-US" sz="2400" dirty="0">
                <a:solidFill>
                  <a:schemeClr val="accent4"/>
                </a:solidFill>
                <a:latin typeface="Lucida Console" pitchFamily="49" charset="0"/>
              </a:rPr>
              <a:t>new</a:t>
            </a:r>
            <a:r>
              <a:rPr lang="en-US" sz="2400" dirty="0">
                <a:latin typeface="Lucida Console" pitchFamily="49" charset="0"/>
              </a:rPr>
              <a:t> </a:t>
            </a:r>
            <a:r>
              <a:rPr lang="en-US" sz="2400" dirty="0" smtClean="0">
                <a:latin typeface="Lucida Console" pitchFamily="49" charset="0"/>
              </a:rPr>
              <a:t>Fraction(</a:t>
            </a:r>
            <a:r>
              <a:rPr lang="en-US" sz="2400" dirty="0" err="1" smtClean="0">
                <a:latin typeface="Lucida Console" pitchFamily="49" charset="0"/>
              </a:rPr>
              <a:t>num</a:t>
            </a:r>
            <a:r>
              <a:rPr lang="en-US" sz="2400" dirty="0" smtClean="0">
                <a:latin typeface="Lucida Console" pitchFamily="49" charset="0"/>
              </a:rPr>
              <a:t>, </a:t>
            </a:r>
            <a:r>
              <a:rPr lang="en-US" sz="2400" dirty="0" err="1" smtClean="0">
                <a:latin typeface="Lucida Console" pitchFamily="49" charset="0"/>
              </a:rPr>
              <a:t>dnm</a:t>
            </a:r>
            <a:r>
              <a:rPr lang="en-US" sz="2400" dirty="0" smtClean="0">
                <a:latin typeface="Lucida Console" pitchFamily="49" charset="0"/>
              </a:rPr>
              <a:t>);</a:t>
            </a:r>
            <a:endParaRPr lang="en-US" sz="2400" dirty="0">
              <a:latin typeface="Lucida Console" pitchFamily="49" charset="0"/>
            </a:endParaRPr>
          </a:p>
          <a:p>
            <a:pPr marL="0" indent="0">
              <a:buNone/>
            </a:pPr>
            <a:r>
              <a:rPr lang="en-US" sz="2400" dirty="0" smtClean="0">
                <a:latin typeface="Lucida Console" pitchFamily="49" charset="0"/>
              </a:rPr>
              <a:t>}</a:t>
            </a:r>
          </a:p>
        </p:txBody>
      </p:sp>
    </p:spTree>
    <p:extLst>
      <p:ext uri="{BB962C8B-B14F-4D97-AF65-F5344CB8AC3E}">
        <p14:creationId xmlns:p14="http://schemas.microsoft.com/office/powerpoint/2010/main" val="16577515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4" name="Content Placeholder 3"/>
          <p:cNvSpPr>
            <a:spLocks noGrp="1"/>
          </p:cNvSpPr>
          <p:nvPr>
            <p:ph idx="1"/>
          </p:nvPr>
        </p:nvSpPr>
        <p:spPr/>
        <p:txBody>
          <a:bodyPr/>
          <a:lstStyle/>
          <a:p>
            <a:r>
              <a:rPr lang="en-US" dirty="0" smtClean="0"/>
              <a:t>Now add the Fraction::add() method</a:t>
            </a:r>
          </a:p>
          <a:p>
            <a:r>
              <a:rPr lang="en-US" dirty="0" smtClean="0"/>
              <a:t>Add to main() another fraction instantiation, add the two fractions, and print out the result</a:t>
            </a:r>
          </a:p>
          <a:p>
            <a:r>
              <a:rPr lang="en-US" dirty="0" smtClean="0"/>
              <a:t>Compile and test</a:t>
            </a:r>
            <a:endParaRPr lang="en-US" dirty="0"/>
          </a:p>
        </p:txBody>
      </p:sp>
    </p:spTree>
    <p:extLst>
      <p:ext uri="{BB962C8B-B14F-4D97-AF65-F5344CB8AC3E}">
        <p14:creationId xmlns:p14="http://schemas.microsoft.com/office/powerpoint/2010/main" val="19167121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Create Objects</a:t>
            </a:r>
            <a:endParaRPr lang="en-US" dirty="0"/>
          </a:p>
        </p:txBody>
      </p:sp>
      <p:sp>
        <p:nvSpPr>
          <p:cNvPr id="3" name="Content Placeholder 2"/>
          <p:cNvSpPr>
            <a:spLocks noGrp="1"/>
          </p:cNvSpPr>
          <p:nvPr>
            <p:ph idx="1"/>
          </p:nvPr>
        </p:nvSpPr>
        <p:spPr/>
        <p:txBody>
          <a:bodyPr/>
          <a:lstStyle/>
          <a:p>
            <a:r>
              <a:rPr lang="en-US" dirty="0" smtClean="0"/>
              <a:t>Can instantiate f1 by initialization</a:t>
            </a:r>
          </a:p>
          <a:p>
            <a:pPr lvl="1"/>
            <a:r>
              <a:rPr lang="en-US" dirty="0" smtClean="0"/>
              <a:t>Fraction f1(</a:t>
            </a:r>
            <a:r>
              <a:rPr lang="en-US" dirty="0" err="1" smtClean="0"/>
              <a:t>i,j</a:t>
            </a:r>
            <a:r>
              <a:rPr lang="en-US" dirty="0" smtClean="0"/>
              <a:t>);</a:t>
            </a:r>
          </a:p>
          <a:p>
            <a:pPr marL="457200" lvl="1" indent="0">
              <a:buNone/>
            </a:pPr>
            <a:endParaRPr lang="en-US" dirty="0" smtClean="0"/>
          </a:p>
          <a:p>
            <a:r>
              <a:rPr lang="en-US" dirty="0" smtClean="0"/>
              <a:t>Can instantiate f1 by new</a:t>
            </a:r>
          </a:p>
          <a:p>
            <a:pPr lvl="1"/>
            <a:r>
              <a:rPr lang="en-US" dirty="0" smtClean="0"/>
              <a:t>Fraction *f1 = new Fraction(</a:t>
            </a:r>
            <a:r>
              <a:rPr lang="en-US" dirty="0" err="1" smtClean="0"/>
              <a:t>i,j</a:t>
            </a:r>
            <a:r>
              <a:rPr lang="en-US" dirty="0" smtClean="0"/>
              <a:t>);</a:t>
            </a:r>
          </a:p>
          <a:p>
            <a:pPr lvl="1"/>
            <a:r>
              <a:rPr lang="en-US" dirty="0" smtClean="0"/>
              <a:t>But f1 is not a Fraction…</a:t>
            </a:r>
          </a:p>
          <a:p>
            <a:pPr lvl="1"/>
            <a:r>
              <a:rPr lang="en-US" dirty="0" smtClean="0"/>
              <a:t>… it is a </a:t>
            </a:r>
            <a:r>
              <a:rPr lang="en-US" i="1" dirty="0" smtClean="0"/>
              <a:t>pointer</a:t>
            </a:r>
            <a:r>
              <a:rPr lang="en-US" dirty="0" smtClean="0"/>
              <a:t> to a Fraction object</a:t>
            </a:r>
            <a:endParaRPr lang="en-US" dirty="0"/>
          </a:p>
        </p:txBody>
      </p:sp>
    </p:spTree>
    <p:extLst>
      <p:ext uri="{BB962C8B-B14F-4D97-AF65-F5344CB8AC3E}">
        <p14:creationId xmlns:p14="http://schemas.microsoft.com/office/powerpoint/2010/main" val="967663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to Reference Objects</a:t>
            </a:r>
            <a:endParaRPr lang="en-US" dirty="0"/>
          </a:p>
        </p:txBody>
      </p:sp>
      <p:sp>
        <p:nvSpPr>
          <p:cNvPr id="3" name="Content Placeholder 2"/>
          <p:cNvSpPr>
            <a:spLocks noGrp="1"/>
          </p:cNvSpPr>
          <p:nvPr>
            <p:ph idx="1"/>
          </p:nvPr>
        </p:nvSpPr>
        <p:spPr/>
        <p:txBody>
          <a:bodyPr/>
          <a:lstStyle/>
          <a:p>
            <a:r>
              <a:rPr lang="en-US" dirty="0"/>
              <a:t>When f1 </a:t>
            </a:r>
            <a:r>
              <a:rPr lang="en-US" dirty="0" smtClean="0"/>
              <a:t>instantiated </a:t>
            </a:r>
            <a:r>
              <a:rPr lang="en-US" dirty="0"/>
              <a:t>by </a:t>
            </a:r>
            <a:r>
              <a:rPr lang="en-US" dirty="0" smtClean="0"/>
              <a:t>initialization</a:t>
            </a:r>
          </a:p>
          <a:p>
            <a:pPr lvl="1"/>
            <a:r>
              <a:rPr lang="en-US" dirty="0" smtClean="0"/>
              <a:t>Fraction f1(</a:t>
            </a:r>
            <a:r>
              <a:rPr lang="en-US" dirty="0" err="1" smtClean="0"/>
              <a:t>i,j</a:t>
            </a:r>
            <a:r>
              <a:rPr lang="en-US" dirty="0" smtClean="0"/>
              <a:t>);</a:t>
            </a:r>
          </a:p>
          <a:p>
            <a:pPr lvl="1"/>
            <a:r>
              <a:rPr lang="en-US" dirty="0" smtClean="0"/>
              <a:t>Access members by “.”</a:t>
            </a:r>
          </a:p>
          <a:p>
            <a:pPr marL="457200" lvl="1" indent="0">
              <a:buNone/>
            </a:pPr>
            <a:endParaRPr lang="en-US" dirty="0" smtClean="0"/>
          </a:p>
          <a:p>
            <a:r>
              <a:rPr lang="en-US" dirty="0" smtClean="0"/>
              <a:t>When f1 instantiated by new</a:t>
            </a:r>
          </a:p>
          <a:p>
            <a:pPr lvl="1"/>
            <a:r>
              <a:rPr lang="en-US" dirty="0" smtClean="0"/>
              <a:t>Fraction *f1 = new Fraction(</a:t>
            </a:r>
            <a:r>
              <a:rPr lang="en-US" dirty="0" err="1" smtClean="0"/>
              <a:t>i,j</a:t>
            </a:r>
            <a:r>
              <a:rPr lang="en-US" dirty="0" smtClean="0"/>
              <a:t>);</a:t>
            </a:r>
          </a:p>
          <a:p>
            <a:pPr lvl="1"/>
            <a:r>
              <a:rPr lang="en-US" dirty="0" smtClean="0"/>
              <a:t>Access members by “-&gt;”</a:t>
            </a:r>
          </a:p>
          <a:p>
            <a:pPr lvl="1"/>
            <a:r>
              <a:rPr lang="en-US" dirty="0" smtClean="0"/>
              <a:t>Use object by “*” dereference</a:t>
            </a:r>
            <a:endParaRPr lang="en-US" dirty="0"/>
          </a:p>
        </p:txBody>
      </p:sp>
    </p:spTree>
    <p:extLst>
      <p:ext uri="{BB962C8B-B14F-4D97-AF65-F5344CB8AC3E}">
        <p14:creationId xmlns:p14="http://schemas.microsoft.com/office/powerpoint/2010/main" val="494739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in OO</a:t>
            </a:r>
            <a:endParaRPr lang="en-US" dirty="0"/>
          </a:p>
        </p:txBody>
      </p:sp>
      <p:sp>
        <p:nvSpPr>
          <p:cNvPr id="3" name="Content Placeholder 2"/>
          <p:cNvSpPr>
            <a:spLocks noGrp="1"/>
          </p:cNvSpPr>
          <p:nvPr>
            <p:ph idx="1"/>
          </p:nvPr>
        </p:nvSpPr>
        <p:spPr/>
        <p:txBody>
          <a:bodyPr/>
          <a:lstStyle/>
          <a:p>
            <a:r>
              <a:rPr lang="en-US" dirty="0" smtClean="0"/>
              <a:t>First, let’s examine this line of code.</a:t>
            </a:r>
          </a:p>
          <a:p>
            <a:pPr marL="0" indent="0">
              <a:buNone/>
            </a:pPr>
            <a:endParaRPr lang="en-US" sz="2800" dirty="0" smtClean="0">
              <a:latin typeface="Lucida Console" pitchFamily="49" charset="0"/>
            </a:endParaRPr>
          </a:p>
          <a:p>
            <a:pPr marL="0" indent="0">
              <a:buNone/>
            </a:pPr>
            <a:r>
              <a:rPr lang="en-US" sz="2800" dirty="0" smtClean="0">
                <a:latin typeface="Lucida Console" pitchFamily="49" charset="0"/>
              </a:rPr>
              <a:t>  f1.add(f2); </a:t>
            </a:r>
            <a:r>
              <a:rPr lang="en-US" sz="2800" dirty="0" smtClean="0">
                <a:solidFill>
                  <a:schemeClr val="accent3"/>
                </a:solidFill>
                <a:latin typeface="Lucida Console" pitchFamily="49" charset="0"/>
              </a:rPr>
              <a:t>//Both are Fractions</a:t>
            </a:r>
            <a:endParaRPr lang="en-US" sz="2800" dirty="0">
              <a:solidFill>
                <a:schemeClr val="accent3"/>
              </a:solidFill>
              <a:latin typeface="Lucida Console" pitchFamily="49" charset="0"/>
            </a:endParaRPr>
          </a:p>
          <a:p>
            <a:pPr marL="0" indent="0">
              <a:buNone/>
            </a:pPr>
            <a:endParaRPr lang="en-US" dirty="0"/>
          </a:p>
          <a:p>
            <a:r>
              <a:rPr lang="en-US" dirty="0" smtClean="0"/>
              <a:t>What is this setting up and modeling?</a:t>
            </a:r>
          </a:p>
          <a:p>
            <a:r>
              <a:rPr lang="en-US" dirty="0" smtClean="0"/>
              <a:t>Secondly, what is going on in </a:t>
            </a:r>
            <a:r>
              <a:rPr lang="en-US" dirty="0" smtClean="0">
                <a:latin typeface="Lucida Console" pitchFamily="49" charset="0"/>
              </a:rPr>
              <a:t>add()</a:t>
            </a:r>
            <a:r>
              <a:rPr lang="en-US" dirty="0" smtClean="0"/>
              <a:t>?</a:t>
            </a:r>
            <a:endParaRPr lang="en-US" dirty="0"/>
          </a:p>
        </p:txBody>
      </p:sp>
    </p:spTree>
    <p:extLst>
      <p:ext uri="{BB962C8B-B14F-4D97-AF65-F5344CB8AC3E}">
        <p14:creationId xmlns:p14="http://schemas.microsoft.com/office/powerpoint/2010/main" val="27078351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dirty="0" smtClean="0">
                <a:latin typeface="Lucida Console" pitchFamily="49" charset="0"/>
              </a:rPr>
              <a:t>f1.add(f2); </a:t>
            </a:r>
            <a:r>
              <a:rPr lang="en-US" sz="2800" dirty="0" smtClean="0">
                <a:solidFill>
                  <a:schemeClr val="accent3"/>
                </a:solidFill>
                <a:latin typeface="Lucida Console" pitchFamily="49" charset="0"/>
              </a:rPr>
              <a:t>//Both are Fractions</a:t>
            </a:r>
            <a:endParaRPr lang="en-US" sz="2800" dirty="0">
              <a:solidFill>
                <a:schemeClr val="accent3"/>
              </a:solidFill>
              <a:latin typeface="Lucida Console" pitchFamily="49" charset="0"/>
            </a:endParaRPr>
          </a:p>
          <a:p>
            <a:pPr marL="0" indent="0">
              <a:buNone/>
            </a:pPr>
            <a:endParaRPr lang="en-US" dirty="0"/>
          </a:p>
          <a:p>
            <a:r>
              <a:rPr lang="en-US" dirty="0" smtClean="0"/>
              <a:t>This line is basically saying “Call the “</a:t>
            </a:r>
            <a:r>
              <a:rPr lang="en-US" dirty="0" err="1" smtClean="0">
                <a:latin typeface="Lucida Console" pitchFamily="49" charset="0"/>
              </a:rPr>
              <a:t>Fraction.add</a:t>
            </a:r>
            <a:r>
              <a:rPr lang="en-US" dirty="0" smtClean="0">
                <a:latin typeface="Lucida Console" pitchFamily="49" charset="0"/>
              </a:rPr>
              <a:t>()</a:t>
            </a:r>
            <a:r>
              <a:rPr lang="en-US" dirty="0" smtClean="0"/>
              <a:t>” method </a:t>
            </a:r>
            <a:r>
              <a:rPr lang="en-US" u="sng" dirty="0" smtClean="0"/>
              <a:t>from the perspective of f1</a:t>
            </a:r>
            <a:r>
              <a:rPr lang="en-US" dirty="0" smtClean="0"/>
              <a:t>.</a:t>
            </a:r>
            <a:endParaRPr lang="en-US" dirty="0"/>
          </a:p>
        </p:txBody>
      </p:sp>
      <p:sp>
        <p:nvSpPr>
          <p:cNvPr id="2" name="Title 1"/>
          <p:cNvSpPr>
            <a:spLocks noGrp="1"/>
          </p:cNvSpPr>
          <p:nvPr>
            <p:ph type="title"/>
          </p:nvPr>
        </p:nvSpPr>
        <p:spPr/>
        <p:txBody>
          <a:bodyPr/>
          <a:lstStyle/>
          <a:p>
            <a:r>
              <a:rPr lang="en-US" dirty="0" smtClean="0"/>
              <a:t>Coding in OO</a:t>
            </a:r>
            <a:endParaRPr lang="en-US" dirty="0"/>
          </a:p>
        </p:txBody>
      </p:sp>
    </p:spTree>
    <p:extLst>
      <p:ext uri="{BB962C8B-B14F-4D97-AF65-F5344CB8AC3E}">
        <p14:creationId xmlns:p14="http://schemas.microsoft.com/office/powerpoint/2010/main" val="26740685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Fraction Object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smtClean="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a:latin typeface="Lucida Console" pitchFamily="49" charset="0"/>
            </a:endParaRPr>
          </a:p>
          <a:p>
            <a:pPr marL="0" indent="0">
              <a:buNone/>
            </a:pPr>
            <a:r>
              <a:rPr lang="en-US" dirty="0">
                <a:solidFill>
                  <a:schemeClr val="accent4"/>
                </a:solidFill>
                <a:latin typeface="Lucida Console" pitchFamily="49" charset="0"/>
              </a:rPr>
              <a:t>public</a:t>
            </a:r>
            <a:r>
              <a:rPr lang="en-US" dirty="0">
                <a:latin typeface="Lucida Console" pitchFamily="49" charset="0"/>
              </a:rPr>
              <a:t> Fraction* Fraction::add(Fraction &amp;f)</a:t>
            </a:r>
          </a:p>
          <a:p>
            <a:pPr marL="0" indent="0">
              <a:buNone/>
            </a:pP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a:solidFill>
                  <a:schemeClr val="accent1"/>
                </a:solidFill>
                <a:latin typeface="Lucida Console" pitchFamily="49" charset="0"/>
              </a:rPr>
              <a:t>numerator</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numerator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dnm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endParaRPr lang="en-US" dirty="0">
              <a:latin typeface="Lucida Console" pitchFamily="49" charset="0"/>
            </a:endParaRPr>
          </a:p>
          <a:p>
            <a:pPr marL="0" indent="0">
              <a:buNone/>
            </a:pPr>
            <a:r>
              <a:rPr lang="en-US" dirty="0">
                <a:latin typeface="Lucida Console" pitchFamily="49" charset="0"/>
              </a:rPr>
              <a:t>	</a:t>
            </a:r>
            <a:r>
              <a:rPr lang="en-US" dirty="0">
                <a:solidFill>
                  <a:schemeClr val="accent4"/>
                </a:solidFill>
                <a:latin typeface="Lucida Console" pitchFamily="49" charset="0"/>
              </a:rPr>
              <a:t>return</a:t>
            </a:r>
            <a:r>
              <a:rPr lang="en-US" dirty="0">
                <a:latin typeface="Lucida Console" pitchFamily="49" charset="0"/>
              </a:rPr>
              <a:t> </a:t>
            </a:r>
            <a:r>
              <a:rPr lang="en-US" dirty="0">
                <a:solidFill>
                  <a:schemeClr val="accent4"/>
                </a:solidFill>
                <a:latin typeface="Lucida Console" pitchFamily="49" charset="0"/>
              </a:rPr>
              <a:t>new</a:t>
            </a:r>
            <a:r>
              <a:rPr lang="en-US" dirty="0">
                <a:latin typeface="Lucida Console" pitchFamily="49" charset="0"/>
              </a:rPr>
              <a:t> Fraction(</a:t>
            </a:r>
            <a:r>
              <a:rPr lang="en-US" dirty="0" err="1">
                <a:latin typeface="Lucida Console" pitchFamily="49" charset="0"/>
              </a:rPr>
              <a:t>num</a:t>
            </a:r>
            <a:r>
              <a:rPr lang="en-US" dirty="0">
                <a:latin typeface="Lucida Console" pitchFamily="49" charset="0"/>
              </a:rPr>
              <a:t>, </a:t>
            </a:r>
            <a:r>
              <a:rPr lang="en-US" dirty="0" err="1">
                <a:latin typeface="Lucida Console" pitchFamily="49" charset="0"/>
              </a:rPr>
              <a:t>dnm</a:t>
            </a:r>
            <a:r>
              <a:rPr lang="en-US" dirty="0">
                <a:latin typeface="Lucida Console" pitchFamily="49" charset="0"/>
              </a:rPr>
              <a:t>);</a:t>
            </a:r>
          </a:p>
          <a:p>
            <a:pPr marL="0" indent="0">
              <a:buNone/>
            </a:pPr>
            <a:r>
              <a:rPr lang="en-US" dirty="0">
                <a:latin typeface="Lucida Console" pitchFamily="49" charset="0"/>
              </a:rPr>
              <a:t>}</a:t>
            </a:r>
          </a:p>
        </p:txBody>
      </p:sp>
      <p:sp>
        <p:nvSpPr>
          <p:cNvPr id="4" name="Rectangle 3"/>
          <p:cNvSpPr/>
          <p:nvPr/>
        </p:nvSpPr>
        <p:spPr>
          <a:xfrm>
            <a:off x="478972" y="1502229"/>
            <a:ext cx="7794171" cy="137159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4"/>
                </a:solidFill>
                <a:latin typeface="Verdana" pitchFamily="34" charset="0"/>
                <a:ea typeface="Verdana" pitchFamily="34" charset="0"/>
                <a:cs typeface="Verdana" pitchFamily="34" charset="0"/>
              </a:rPr>
              <a:t>So, that line of code has an </a:t>
            </a:r>
            <a:r>
              <a:rPr lang="en-US" sz="2400" u="sng" dirty="0" smtClean="0">
                <a:solidFill>
                  <a:schemeClr val="accent4"/>
                </a:solidFill>
                <a:latin typeface="Verdana" pitchFamily="34" charset="0"/>
                <a:ea typeface="Verdana" pitchFamily="34" charset="0"/>
                <a:cs typeface="Verdana" pitchFamily="34" charset="0"/>
              </a:rPr>
              <a:t>implied reference</a:t>
            </a:r>
            <a:r>
              <a:rPr lang="en-US" sz="2400" dirty="0" smtClean="0">
                <a:solidFill>
                  <a:schemeClr val="accent4"/>
                </a:solidFill>
                <a:latin typeface="Verdana" pitchFamily="34" charset="0"/>
                <a:ea typeface="Verdana" pitchFamily="34" charset="0"/>
                <a:cs typeface="Verdana" pitchFamily="34" charset="0"/>
              </a:rPr>
              <a:t> to what was previously called “f1.”</a:t>
            </a:r>
            <a:endParaRPr lang="en-US" sz="2400" dirty="0">
              <a:solidFill>
                <a:schemeClr val="accent4"/>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0111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Fraction Object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latin typeface="Lucida Console" pitchFamily="49" charset="0"/>
            </a:endParaRPr>
          </a:p>
          <a:p>
            <a:pPr marL="0" indent="0">
              <a:buNone/>
            </a:pPr>
            <a:endParaRPr lang="en-US" dirty="0">
              <a:latin typeface="Lucida Console" pitchFamily="49" charset="0"/>
            </a:endParaRPr>
          </a:p>
          <a:p>
            <a:pPr marL="0" indent="0">
              <a:buNone/>
            </a:pPr>
            <a:endParaRPr lang="en-US" dirty="0" smtClean="0">
              <a:latin typeface="Lucida Console" pitchFamily="49" charset="0"/>
            </a:endParaRPr>
          </a:p>
          <a:p>
            <a:pPr marL="0" indent="0">
              <a:buNone/>
            </a:pPr>
            <a:endParaRPr lang="en-US" dirty="0">
              <a:latin typeface="Lucida Console" pitchFamily="49" charset="0"/>
            </a:endParaRPr>
          </a:p>
          <a:p>
            <a:pPr marL="0" indent="0">
              <a:buNone/>
            </a:pPr>
            <a:endParaRPr lang="en-US" dirty="0">
              <a:latin typeface="Lucida Console" pitchFamily="49" charset="0"/>
            </a:endParaRPr>
          </a:p>
          <a:p>
            <a:pPr marL="0" indent="0">
              <a:buNone/>
            </a:pPr>
            <a:r>
              <a:rPr lang="en-US" dirty="0">
                <a:solidFill>
                  <a:schemeClr val="accent4"/>
                </a:solidFill>
                <a:latin typeface="Lucida Console" pitchFamily="49" charset="0"/>
              </a:rPr>
              <a:t>public</a:t>
            </a:r>
            <a:r>
              <a:rPr lang="en-US" dirty="0">
                <a:latin typeface="Lucida Console" pitchFamily="49" charset="0"/>
              </a:rPr>
              <a:t> Fraction* Fraction::add(Fraction &amp;f)</a:t>
            </a:r>
          </a:p>
          <a:p>
            <a:pPr marL="0" indent="0">
              <a:buNone/>
            </a:pP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a:solidFill>
                  <a:schemeClr val="accent1"/>
                </a:solidFill>
                <a:latin typeface="Lucida Console" pitchFamily="49" charset="0"/>
              </a:rPr>
              <a:t>numerator</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numerator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dnm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endParaRPr lang="en-US" dirty="0">
              <a:latin typeface="Lucida Console" pitchFamily="49" charset="0"/>
            </a:endParaRPr>
          </a:p>
          <a:p>
            <a:pPr marL="0" indent="0">
              <a:buNone/>
            </a:pPr>
            <a:r>
              <a:rPr lang="en-US" dirty="0">
                <a:latin typeface="Lucida Console" pitchFamily="49" charset="0"/>
              </a:rPr>
              <a:t>	</a:t>
            </a:r>
            <a:r>
              <a:rPr lang="en-US" dirty="0">
                <a:solidFill>
                  <a:schemeClr val="accent4"/>
                </a:solidFill>
                <a:latin typeface="Lucida Console" pitchFamily="49" charset="0"/>
              </a:rPr>
              <a:t>return</a:t>
            </a:r>
            <a:r>
              <a:rPr lang="en-US" dirty="0">
                <a:latin typeface="Lucida Console" pitchFamily="49" charset="0"/>
              </a:rPr>
              <a:t> </a:t>
            </a:r>
            <a:r>
              <a:rPr lang="en-US" dirty="0">
                <a:solidFill>
                  <a:schemeClr val="accent4"/>
                </a:solidFill>
                <a:latin typeface="Lucida Console" pitchFamily="49" charset="0"/>
              </a:rPr>
              <a:t>new</a:t>
            </a:r>
            <a:r>
              <a:rPr lang="en-US" dirty="0">
                <a:latin typeface="Lucida Console" pitchFamily="49" charset="0"/>
              </a:rPr>
              <a:t> Fraction(</a:t>
            </a:r>
            <a:r>
              <a:rPr lang="en-US" dirty="0" err="1">
                <a:latin typeface="Lucida Console" pitchFamily="49" charset="0"/>
              </a:rPr>
              <a:t>num</a:t>
            </a:r>
            <a:r>
              <a:rPr lang="en-US" dirty="0">
                <a:latin typeface="Lucida Console" pitchFamily="49" charset="0"/>
              </a:rPr>
              <a:t>, </a:t>
            </a:r>
            <a:r>
              <a:rPr lang="en-US" dirty="0" err="1">
                <a:latin typeface="Lucida Console" pitchFamily="49" charset="0"/>
              </a:rPr>
              <a:t>dnm</a:t>
            </a:r>
            <a:r>
              <a:rPr lang="en-US" dirty="0">
                <a:latin typeface="Lucida Console" pitchFamily="49" charset="0"/>
              </a:rPr>
              <a:t>);</a:t>
            </a:r>
          </a:p>
          <a:p>
            <a:pPr marL="0" indent="0">
              <a:buNone/>
            </a:pPr>
            <a:r>
              <a:rPr lang="en-US" dirty="0">
                <a:latin typeface="Lucida Console" pitchFamily="49" charset="0"/>
              </a:rPr>
              <a:t>}</a:t>
            </a:r>
          </a:p>
        </p:txBody>
      </p:sp>
      <p:sp>
        <p:nvSpPr>
          <p:cNvPr id="4" name="Rectangle 3"/>
          <p:cNvSpPr/>
          <p:nvPr/>
        </p:nvSpPr>
        <p:spPr>
          <a:xfrm>
            <a:off x="478972" y="1502229"/>
            <a:ext cx="7794171" cy="137159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4"/>
                </a:solidFill>
                <a:latin typeface="Verdana" pitchFamily="34" charset="0"/>
                <a:ea typeface="Verdana" pitchFamily="34" charset="0"/>
                <a:cs typeface="Verdana" pitchFamily="34" charset="0"/>
              </a:rPr>
              <a:t>This “implied reference” is known as </a:t>
            </a:r>
            <a:r>
              <a:rPr lang="en-US" sz="2400" b="1" dirty="0" smtClean="0">
                <a:solidFill>
                  <a:schemeClr val="accent4"/>
                </a:solidFill>
                <a:latin typeface="Lucida Console" pitchFamily="49" charset="0"/>
                <a:ea typeface="Verdana" pitchFamily="34" charset="0"/>
                <a:cs typeface="Verdana" pitchFamily="34" charset="0"/>
              </a:rPr>
              <a:t>this</a:t>
            </a:r>
            <a:r>
              <a:rPr lang="en-US" sz="2400" dirty="0" smtClean="0">
                <a:solidFill>
                  <a:schemeClr val="accent4"/>
                </a:solidFill>
                <a:latin typeface="Verdana" pitchFamily="34" charset="0"/>
                <a:ea typeface="Verdana" pitchFamily="34" charset="0"/>
                <a:cs typeface="Verdana" pitchFamily="34" charset="0"/>
              </a:rPr>
              <a:t> within C++.  It’s understood to be implied on any “unqualified” field names in the method below.</a:t>
            </a:r>
          </a:p>
        </p:txBody>
      </p:sp>
    </p:spTree>
    <p:extLst>
      <p:ext uri="{BB962C8B-B14F-4D97-AF65-F5344CB8AC3E}">
        <p14:creationId xmlns:p14="http://schemas.microsoft.com/office/powerpoint/2010/main" val="3739050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a:t>
            </a:r>
            <a:endParaRPr lang="en-US" dirty="0"/>
          </a:p>
        </p:txBody>
      </p:sp>
      <p:sp>
        <p:nvSpPr>
          <p:cNvPr id="3" name="Content Placeholder 2"/>
          <p:cNvSpPr>
            <a:spLocks noGrp="1"/>
          </p:cNvSpPr>
          <p:nvPr>
            <p:ph idx="1"/>
          </p:nvPr>
        </p:nvSpPr>
        <p:spPr/>
        <p:txBody>
          <a:bodyPr/>
          <a:lstStyle/>
          <a:p>
            <a:r>
              <a:rPr lang="en-US" dirty="0" smtClean="0"/>
              <a:t>To some of you, I imagine that some of C++’s syntax and structure may be pretty foreign, to say the least.</a:t>
            </a:r>
          </a:p>
          <a:p>
            <a:pPr lvl="1"/>
            <a:r>
              <a:rPr lang="en-US" dirty="0" smtClean="0"/>
              <a:t>In particular, some people have never worked (heavily) with OO before.</a:t>
            </a:r>
          </a:p>
          <a:p>
            <a:pPr lvl="1"/>
            <a:r>
              <a:rPr lang="en-US" dirty="0" smtClean="0"/>
              <a:t>This is because there’s a whole different way of thinking about programming tasks in OO.</a:t>
            </a:r>
            <a:endParaRPr lang="en-US" dirty="0"/>
          </a:p>
        </p:txBody>
      </p:sp>
    </p:spTree>
    <p:extLst>
      <p:ext uri="{BB962C8B-B14F-4D97-AF65-F5344CB8AC3E}">
        <p14:creationId xmlns:p14="http://schemas.microsoft.com/office/powerpoint/2010/main" val="21793031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Fraction Object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smtClean="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r>
              <a:rPr lang="en-US" dirty="0" smtClean="0">
                <a:solidFill>
                  <a:schemeClr val="accent4"/>
                </a:solidFill>
                <a:latin typeface="Lucida Console" pitchFamily="49" charset="0"/>
              </a:rPr>
              <a:t>public</a:t>
            </a:r>
            <a:r>
              <a:rPr lang="en-US" dirty="0" smtClean="0">
                <a:latin typeface="Lucida Console" pitchFamily="49" charset="0"/>
              </a:rPr>
              <a:t> </a:t>
            </a:r>
            <a:r>
              <a:rPr lang="en-US" dirty="0">
                <a:latin typeface="Lucida Console" pitchFamily="49" charset="0"/>
              </a:rPr>
              <a:t>Fraction* Fraction::add(Fraction &amp;f)</a:t>
            </a:r>
          </a:p>
          <a:p>
            <a:pPr marL="0" indent="0">
              <a:buNone/>
            </a:pPr>
            <a:r>
              <a:rPr lang="en-US" dirty="0">
                <a:latin typeface="Lucida Console" pitchFamily="49" charset="0"/>
              </a:rPr>
              <a:t>{</a:t>
            </a:r>
          </a:p>
          <a:p>
            <a:pPr marL="0" indent="0">
              <a:buNone/>
            </a:pPr>
            <a:r>
              <a:rPr lang="en-US" dirty="0">
                <a:latin typeface="Lucida Console" pitchFamily="49" charset="0"/>
              </a:rPr>
              <a:t>	</a:t>
            </a:r>
            <a:r>
              <a:rPr lang="en-US" dirty="0" err="1">
                <a:solidFill>
                  <a:srgbClr val="8064A2"/>
                </a:solidFill>
                <a:latin typeface="Lucida Console" pitchFamily="49" charset="0"/>
              </a:rPr>
              <a:t>int</a:t>
            </a:r>
            <a:r>
              <a:rPr lang="en-US" dirty="0">
                <a:solidFill>
                  <a:srgbClr val="8064A2"/>
                </a:solidFill>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a:solidFill>
                  <a:srgbClr val="4F81BD"/>
                </a:solidFill>
                <a:latin typeface="Lucida Console" pitchFamily="49" charset="0"/>
              </a:rPr>
              <a:t>numerator </a:t>
            </a:r>
            <a:r>
              <a:rPr lang="en-US" dirty="0">
                <a:latin typeface="Lucida Console" pitchFamily="49" charset="0"/>
              </a:rPr>
              <a:t>*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numerator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dnm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endParaRPr lang="en-US" dirty="0">
              <a:latin typeface="Lucida Console" pitchFamily="49" charset="0"/>
            </a:endParaRPr>
          </a:p>
          <a:p>
            <a:pPr marL="0" indent="0">
              <a:buNone/>
            </a:pPr>
            <a:r>
              <a:rPr lang="en-US" dirty="0">
                <a:latin typeface="Lucida Console" pitchFamily="49" charset="0"/>
              </a:rPr>
              <a:t>	</a:t>
            </a:r>
            <a:r>
              <a:rPr lang="en-US" dirty="0">
                <a:solidFill>
                  <a:schemeClr val="accent4"/>
                </a:solidFill>
                <a:latin typeface="Lucida Console" pitchFamily="49" charset="0"/>
              </a:rPr>
              <a:t>return</a:t>
            </a:r>
            <a:r>
              <a:rPr lang="en-US" dirty="0">
                <a:latin typeface="Lucida Console" pitchFamily="49" charset="0"/>
              </a:rPr>
              <a:t> </a:t>
            </a:r>
            <a:r>
              <a:rPr lang="en-US" dirty="0">
                <a:solidFill>
                  <a:schemeClr val="accent4"/>
                </a:solidFill>
                <a:latin typeface="Lucida Console" pitchFamily="49" charset="0"/>
              </a:rPr>
              <a:t>new</a:t>
            </a:r>
            <a:r>
              <a:rPr lang="en-US" dirty="0">
                <a:latin typeface="Lucida Console" pitchFamily="49" charset="0"/>
              </a:rPr>
              <a:t> Fraction(</a:t>
            </a:r>
            <a:r>
              <a:rPr lang="en-US" dirty="0" err="1">
                <a:latin typeface="Lucida Console" pitchFamily="49" charset="0"/>
              </a:rPr>
              <a:t>num</a:t>
            </a:r>
            <a:r>
              <a:rPr lang="en-US" dirty="0">
                <a:latin typeface="Lucida Console" pitchFamily="49" charset="0"/>
              </a:rPr>
              <a:t>, </a:t>
            </a:r>
            <a:r>
              <a:rPr lang="en-US" dirty="0" err="1">
                <a:latin typeface="Lucida Console" pitchFamily="49" charset="0"/>
              </a:rPr>
              <a:t>dnm</a:t>
            </a:r>
            <a:r>
              <a:rPr lang="en-US" dirty="0">
                <a:latin typeface="Lucida Console" pitchFamily="49" charset="0"/>
              </a:rPr>
              <a:t>);</a:t>
            </a:r>
          </a:p>
          <a:p>
            <a:pPr marL="0" indent="0">
              <a:buNone/>
            </a:pPr>
            <a:r>
              <a:rPr lang="en-US" dirty="0" smtClean="0">
                <a:latin typeface="Lucida Console" pitchFamily="49" charset="0"/>
              </a:rPr>
              <a:t>}</a:t>
            </a:r>
            <a:endParaRPr lang="en-US" dirty="0">
              <a:latin typeface="Lucida Console" pitchFamily="49" charset="0"/>
            </a:endParaRPr>
          </a:p>
        </p:txBody>
      </p:sp>
      <p:sp>
        <p:nvSpPr>
          <p:cNvPr id="4" name="Rectangle 3"/>
          <p:cNvSpPr/>
          <p:nvPr/>
        </p:nvSpPr>
        <p:spPr>
          <a:xfrm>
            <a:off x="478972" y="1502229"/>
            <a:ext cx="7794171" cy="137159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4"/>
                </a:solidFill>
                <a:latin typeface="Verdana" pitchFamily="34" charset="0"/>
                <a:ea typeface="Verdana" pitchFamily="34" charset="0"/>
                <a:cs typeface="Verdana" pitchFamily="34" charset="0"/>
              </a:rPr>
              <a:t>The use of “</a:t>
            </a:r>
            <a:r>
              <a:rPr lang="en-US" sz="2400" dirty="0">
                <a:solidFill>
                  <a:schemeClr val="accent1"/>
                </a:solidFill>
                <a:latin typeface="Lucida Console" pitchFamily="49" charset="0"/>
                <a:ea typeface="Verdana" pitchFamily="34" charset="0"/>
                <a:cs typeface="Verdana" pitchFamily="34" charset="0"/>
              </a:rPr>
              <a:t>numerator</a:t>
            </a:r>
            <a:r>
              <a:rPr lang="en-US" sz="2400" dirty="0" smtClean="0">
                <a:solidFill>
                  <a:schemeClr val="accent4"/>
                </a:solidFill>
                <a:latin typeface="Verdana" pitchFamily="34" charset="0"/>
                <a:ea typeface="Verdana" pitchFamily="34" charset="0"/>
                <a:cs typeface="Verdana" pitchFamily="34" charset="0"/>
              </a:rPr>
              <a:t>” and “</a:t>
            </a:r>
            <a:r>
              <a:rPr lang="en-US" sz="2400" dirty="0">
                <a:solidFill>
                  <a:schemeClr val="accent1"/>
                </a:solidFill>
                <a:latin typeface="Lucida Console" pitchFamily="49" charset="0"/>
                <a:ea typeface="Verdana" pitchFamily="34" charset="0"/>
                <a:cs typeface="Verdana" pitchFamily="34" charset="0"/>
              </a:rPr>
              <a:t>denominator</a:t>
            </a:r>
            <a:r>
              <a:rPr lang="en-US" sz="2400" dirty="0" smtClean="0">
                <a:solidFill>
                  <a:schemeClr val="accent4"/>
                </a:solidFill>
                <a:latin typeface="Verdana" pitchFamily="34" charset="0"/>
                <a:ea typeface="Verdana" pitchFamily="34" charset="0"/>
                <a:cs typeface="Verdana" pitchFamily="34" charset="0"/>
              </a:rPr>
              <a:t>”, when not preceded by “</a:t>
            </a:r>
            <a:r>
              <a:rPr lang="en-US" sz="2400" dirty="0" smtClean="0">
                <a:solidFill>
                  <a:schemeClr val="accent4"/>
                </a:solidFill>
                <a:latin typeface="Lucida Console" pitchFamily="49" charset="0"/>
                <a:ea typeface="Verdana" pitchFamily="34" charset="0"/>
                <a:cs typeface="Verdana" pitchFamily="34" charset="0"/>
              </a:rPr>
              <a:t>f.</a:t>
            </a:r>
            <a:r>
              <a:rPr lang="en-US" sz="2400" dirty="0" smtClean="0">
                <a:solidFill>
                  <a:schemeClr val="accent4"/>
                </a:solidFill>
                <a:latin typeface="Verdana" pitchFamily="34" charset="0"/>
                <a:ea typeface="Verdana" pitchFamily="34" charset="0"/>
                <a:cs typeface="Verdana" pitchFamily="34" charset="0"/>
              </a:rPr>
              <a:t>” here, are with respect to </a:t>
            </a:r>
            <a:r>
              <a:rPr lang="en-US" sz="2400" b="1" dirty="0" smtClean="0">
                <a:solidFill>
                  <a:schemeClr val="accent4"/>
                </a:solidFill>
                <a:latin typeface="Lucida Console" pitchFamily="49" charset="0"/>
                <a:ea typeface="Verdana" pitchFamily="34" charset="0"/>
                <a:cs typeface="Verdana" pitchFamily="34" charset="0"/>
              </a:rPr>
              <a:t>this</a:t>
            </a:r>
            <a:r>
              <a:rPr lang="en-US" sz="2400" dirty="0" smtClean="0">
                <a:solidFill>
                  <a:schemeClr val="accent4"/>
                </a:solidFill>
                <a:latin typeface="Verdana" pitchFamily="34" charset="0"/>
                <a:ea typeface="Verdana" pitchFamily="34" charset="0"/>
                <a:cs typeface="Verdana" pitchFamily="34" charset="0"/>
              </a:rPr>
              <a:t>. </a:t>
            </a:r>
          </a:p>
        </p:txBody>
      </p:sp>
    </p:spTree>
    <p:extLst>
      <p:ext uri="{BB962C8B-B14F-4D97-AF65-F5344CB8AC3E}">
        <p14:creationId xmlns:p14="http://schemas.microsoft.com/office/powerpoint/2010/main" val="33227235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Fraction Object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smtClean="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a:latin typeface="Lucida Console" pitchFamily="49" charset="0"/>
            </a:endParaRPr>
          </a:p>
          <a:p>
            <a:pPr marL="0" indent="0">
              <a:buNone/>
            </a:pPr>
            <a:r>
              <a:rPr lang="en-US" dirty="0">
                <a:solidFill>
                  <a:schemeClr val="accent4"/>
                </a:solidFill>
                <a:latin typeface="Lucida Console" pitchFamily="49" charset="0"/>
              </a:rPr>
              <a:t>public</a:t>
            </a:r>
            <a:r>
              <a:rPr lang="en-US" dirty="0">
                <a:latin typeface="Lucida Console" pitchFamily="49" charset="0"/>
              </a:rPr>
              <a:t> Fraction* Fraction::add(Fraction &amp;f)</a:t>
            </a:r>
          </a:p>
          <a:p>
            <a:pPr marL="0" indent="0">
              <a:buNone/>
            </a:pP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a:solidFill>
                  <a:schemeClr val="accent1"/>
                </a:solidFill>
                <a:latin typeface="Lucida Console" pitchFamily="49" charset="0"/>
              </a:rPr>
              <a:t>numerator</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numerator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dnm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endParaRPr lang="en-US" dirty="0">
              <a:latin typeface="Lucida Console" pitchFamily="49" charset="0"/>
            </a:endParaRPr>
          </a:p>
          <a:p>
            <a:pPr marL="0" indent="0">
              <a:buNone/>
            </a:pPr>
            <a:r>
              <a:rPr lang="en-US" dirty="0">
                <a:latin typeface="Lucida Console" pitchFamily="49" charset="0"/>
              </a:rPr>
              <a:t>	</a:t>
            </a:r>
            <a:r>
              <a:rPr lang="en-US" dirty="0">
                <a:solidFill>
                  <a:schemeClr val="accent4"/>
                </a:solidFill>
                <a:latin typeface="Lucida Console" pitchFamily="49" charset="0"/>
              </a:rPr>
              <a:t>return</a:t>
            </a:r>
            <a:r>
              <a:rPr lang="en-US" dirty="0">
                <a:latin typeface="Lucida Console" pitchFamily="49" charset="0"/>
              </a:rPr>
              <a:t> </a:t>
            </a:r>
            <a:r>
              <a:rPr lang="en-US" dirty="0">
                <a:solidFill>
                  <a:schemeClr val="accent4"/>
                </a:solidFill>
                <a:latin typeface="Lucida Console" pitchFamily="49" charset="0"/>
              </a:rPr>
              <a:t>new</a:t>
            </a:r>
            <a:r>
              <a:rPr lang="en-US" dirty="0">
                <a:latin typeface="Lucida Console" pitchFamily="49" charset="0"/>
              </a:rPr>
              <a:t> Fraction(</a:t>
            </a:r>
            <a:r>
              <a:rPr lang="en-US" dirty="0" err="1">
                <a:latin typeface="Lucida Console" pitchFamily="49" charset="0"/>
              </a:rPr>
              <a:t>num</a:t>
            </a:r>
            <a:r>
              <a:rPr lang="en-US" dirty="0">
                <a:latin typeface="Lucida Console" pitchFamily="49" charset="0"/>
              </a:rPr>
              <a:t>, </a:t>
            </a:r>
            <a:r>
              <a:rPr lang="en-US" dirty="0" err="1">
                <a:latin typeface="Lucida Console" pitchFamily="49" charset="0"/>
              </a:rPr>
              <a:t>dnm</a:t>
            </a:r>
            <a:r>
              <a:rPr lang="en-US" dirty="0">
                <a:latin typeface="Lucida Console" pitchFamily="49" charset="0"/>
              </a:rPr>
              <a:t>);</a:t>
            </a:r>
          </a:p>
          <a:p>
            <a:pPr marL="0" indent="0">
              <a:buNone/>
            </a:pPr>
            <a:r>
              <a:rPr lang="en-US" dirty="0">
                <a:latin typeface="Lucida Console" pitchFamily="49" charset="0"/>
              </a:rPr>
              <a:t>}</a:t>
            </a:r>
          </a:p>
        </p:txBody>
      </p:sp>
      <p:sp>
        <p:nvSpPr>
          <p:cNvPr id="4" name="Rectangle 3"/>
          <p:cNvSpPr/>
          <p:nvPr/>
        </p:nvSpPr>
        <p:spPr>
          <a:xfrm>
            <a:off x="478972" y="1502229"/>
            <a:ext cx="7794171" cy="137159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4"/>
                </a:solidFill>
                <a:latin typeface="Verdana" pitchFamily="34" charset="0"/>
                <a:ea typeface="Verdana" pitchFamily="34" charset="0"/>
                <a:cs typeface="Verdana" pitchFamily="34" charset="0"/>
              </a:rPr>
              <a:t>What about when we </a:t>
            </a:r>
            <a:r>
              <a:rPr lang="en-US" sz="2400" i="1" dirty="0" smtClean="0">
                <a:solidFill>
                  <a:schemeClr val="accent4"/>
                </a:solidFill>
                <a:latin typeface="Verdana" pitchFamily="34" charset="0"/>
                <a:ea typeface="Verdana" pitchFamily="34" charset="0"/>
                <a:cs typeface="Verdana" pitchFamily="34" charset="0"/>
              </a:rPr>
              <a:t>do</a:t>
            </a:r>
            <a:r>
              <a:rPr lang="en-US" sz="2400" dirty="0" smtClean="0">
                <a:solidFill>
                  <a:schemeClr val="accent4"/>
                </a:solidFill>
                <a:latin typeface="Verdana" pitchFamily="34" charset="0"/>
                <a:ea typeface="Verdana" pitchFamily="34" charset="0"/>
                <a:cs typeface="Verdana" pitchFamily="34" charset="0"/>
              </a:rPr>
              <a:t> have “</a:t>
            </a:r>
            <a:r>
              <a:rPr lang="en-US" sz="2400" dirty="0" smtClean="0">
                <a:solidFill>
                  <a:schemeClr val="accent4"/>
                </a:solidFill>
                <a:latin typeface="Lucida Console" pitchFamily="49" charset="0"/>
                <a:ea typeface="Verdana" pitchFamily="34" charset="0"/>
                <a:cs typeface="Verdana" pitchFamily="34" charset="0"/>
              </a:rPr>
              <a:t>f.</a:t>
            </a:r>
            <a:r>
              <a:rPr lang="en-US" sz="2400" dirty="0" smtClean="0">
                <a:solidFill>
                  <a:schemeClr val="accent4"/>
                </a:solidFill>
                <a:latin typeface="Verdana" pitchFamily="34" charset="0"/>
                <a:ea typeface="Verdana" pitchFamily="34" charset="0"/>
                <a:cs typeface="Verdana" pitchFamily="34" charset="0"/>
              </a:rPr>
              <a:t>” preceding </a:t>
            </a:r>
            <a:r>
              <a:rPr lang="en-US" sz="2400" dirty="0" smtClean="0">
                <a:solidFill>
                  <a:schemeClr val="accent1"/>
                </a:solidFill>
                <a:latin typeface="Lucida Console" pitchFamily="49" charset="0"/>
                <a:ea typeface="Verdana" pitchFamily="34" charset="0"/>
                <a:cs typeface="Verdana" pitchFamily="34" charset="0"/>
              </a:rPr>
              <a:t>numerator</a:t>
            </a:r>
            <a:r>
              <a:rPr lang="en-US" sz="2400" dirty="0" smtClean="0">
                <a:solidFill>
                  <a:schemeClr val="accent4"/>
                </a:solidFill>
                <a:latin typeface="Verdana" pitchFamily="34" charset="0"/>
                <a:ea typeface="Verdana" pitchFamily="34" charset="0"/>
                <a:cs typeface="Verdana" pitchFamily="34" charset="0"/>
              </a:rPr>
              <a:t> and </a:t>
            </a:r>
            <a:r>
              <a:rPr lang="en-US" sz="2400" dirty="0">
                <a:solidFill>
                  <a:schemeClr val="accent1"/>
                </a:solidFill>
                <a:latin typeface="Lucida Console" pitchFamily="49" charset="0"/>
                <a:ea typeface="Verdana" pitchFamily="34" charset="0"/>
                <a:cs typeface="Verdana" pitchFamily="34" charset="0"/>
              </a:rPr>
              <a:t>denominator</a:t>
            </a:r>
            <a:r>
              <a:rPr lang="en-US" sz="2400" dirty="0" smtClean="0">
                <a:solidFill>
                  <a:schemeClr val="accent4"/>
                </a:solidFill>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40681968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Fraction Object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smtClean="0">
              <a:solidFill>
                <a:schemeClr val="accent4"/>
              </a:solidFill>
              <a:latin typeface="Lucida Console" pitchFamily="49" charset="0"/>
            </a:endParaRPr>
          </a:p>
          <a:p>
            <a:pPr marL="0" indent="0">
              <a:buNone/>
            </a:pPr>
            <a:endParaRPr lang="en-US" dirty="0">
              <a:solidFill>
                <a:schemeClr val="accent4"/>
              </a:solidFill>
              <a:latin typeface="Lucida Console" pitchFamily="49" charset="0"/>
            </a:endParaRPr>
          </a:p>
          <a:p>
            <a:pPr marL="0" indent="0">
              <a:buNone/>
            </a:pPr>
            <a:endParaRPr lang="en-US" dirty="0">
              <a:latin typeface="Lucida Console" pitchFamily="49" charset="0"/>
            </a:endParaRPr>
          </a:p>
          <a:p>
            <a:pPr marL="0" indent="0">
              <a:buNone/>
            </a:pPr>
            <a:r>
              <a:rPr lang="en-US" dirty="0">
                <a:solidFill>
                  <a:schemeClr val="accent4"/>
                </a:solidFill>
                <a:latin typeface="Lucida Console" pitchFamily="49" charset="0"/>
              </a:rPr>
              <a:t>public</a:t>
            </a:r>
            <a:r>
              <a:rPr lang="en-US" dirty="0">
                <a:latin typeface="Lucida Console" pitchFamily="49" charset="0"/>
              </a:rPr>
              <a:t> Fraction* Fraction::add(Fraction &amp;f)</a:t>
            </a:r>
          </a:p>
          <a:p>
            <a:pPr marL="0" indent="0">
              <a:buNone/>
            </a:pP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a:solidFill>
                  <a:schemeClr val="accent1"/>
                </a:solidFill>
                <a:latin typeface="Lucida Console" pitchFamily="49" charset="0"/>
              </a:rPr>
              <a:t>numerator</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latin typeface="Lucida Console" pitchFamily="49" charset="0"/>
              </a:rPr>
              <a:t>num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numerator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r>
              <a:rPr lang="en-US" dirty="0">
                <a:latin typeface="Lucida Console" pitchFamily="49" charset="0"/>
              </a:rPr>
              <a:t>	</a:t>
            </a:r>
            <a:r>
              <a:rPr lang="en-US" dirty="0" err="1">
                <a:solidFill>
                  <a:schemeClr val="accent4"/>
                </a:solidFill>
                <a:latin typeface="Lucida Console" pitchFamily="49" charset="0"/>
              </a:rPr>
              <a:t>int</a:t>
            </a:r>
            <a:r>
              <a:rPr lang="en-US" dirty="0">
                <a:latin typeface="Lucida Console" pitchFamily="49" charset="0"/>
              </a:rPr>
              <a:t> </a:t>
            </a:r>
            <a:r>
              <a:rPr lang="en-US" dirty="0" err="1">
                <a:latin typeface="Lucida Console" pitchFamily="49" charset="0"/>
              </a:rPr>
              <a:t>dnm</a:t>
            </a:r>
            <a:r>
              <a:rPr lang="en-US" dirty="0">
                <a:latin typeface="Lucida Console" pitchFamily="49" charset="0"/>
              </a:rPr>
              <a:t> = </a:t>
            </a:r>
            <a:r>
              <a:rPr lang="en-US" dirty="0" err="1">
                <a:latin typeface="Lucida Console" pitchFamily="49" charset="0"/>
              </a:rPr>
              <a:t>f.</a:t>
            </a:r>
            <a:r>
              <a:rPr lang="en-US" dirty="0" err="1">
                <a:solidFill>
                  <a:schemeClr val="accent1"/>
                </a:solidFill>
                <a:latin typeface="Lucida Console" pitchFamily="49" charset="0"/>
              </a:rPr>
              <a:t>denominator</a:t>
            </a:r>
            <a:r>
              <a:rPr lang="en-US" dirty="0">
                <a:latin typeface="Lucida Console" pitchFamily="49" charset="0"/>
              </a:rPr>
              <a:t> * </a:t>
            </a:r>
            <a:r>
              <a:rPr lang="en-US" dirty="0">
                <a:solidFill>
                  <a:schemeClr val="accent1"/>
                </a:solidFill>
                <a:latin typeface="Lucida Console" pitchFamily="49" charset="0"/>
              </a:rPr>
              <a:t>denominator</a:t>
            </a:r>
            <a:r>
              <a:rPr lang="en-US" dirty="0">
                <a:latin typeface="Lucida Console" pitchFamily="49" charset="0"/>
              </a:rPr>
              <a:t>;</a:t>
            </a:r>
          </a:p>
          <a:p>
            <a:pPr marL="0" indent="0">
              <a:buNone/>
            </a:pPr>
            <a:endParaRPr lang="en-US" dirty="0">
              <a:latin typeface="Lucida Console" pitchFamily="49" charset="0"/>
            </a:endParaRPr>
          </a:p>
          <a:p>
            <a:pPr marL="0" indent="0">
              <a:buNone/>
            </a:pPr>
            <a:r>
              <a:rPr lang="en-US" dirty="0">
                <a:latin typeface="Lucida Console" pitchFamily="49" charset="0"/>
              </a:rPr>
              <a:t>	</a:t>
            </a:r>
            <a:r>
              <a:rPr lang="en-US" dirty="0">
                <a:solidFill>
                  <a:schemeClr val="accent4"/>
                </a:solidFill>
                <a:latin typeface="Lucida Console" pitchFamily="49" charset="0"/>
              </a:rPr>
              <a:t>return</a:t>
            </a:r>
            <a:r>
              <a:rPr lang="en-US" dirty="0">
                <a:latin typeface="Lucida Console" pitchFamily="49" charset="0"/>
              </a:rPr>
              <a:t> </a:t>
            </a:r>
            <a:r>
              <a:rPr lang="en-US" dirty="0">
                <a:solidFill>
                  <a:schemeClr val="accent4"/>
                </a:solidFill>
                <a:latin typeface="Lucida Console" pitchFamily="49" charset="0"/>
              </a:rPr>
              <a:t>new</a:t>
            </a:r>
            <a:r>
              <a:rPr lang="en-US" dirty="0">
                <a:latin typeface="Lucida Console" pitchFamily="49" charset="0"/>
              </a:rPr>
              <a:t> Fraction(</a:t>
            </a:r>
            <a:r>
              <a:rPr lang="en-US" dirty="0" err="1">
                <a:latin typeface="Lucida Console" pitchFamily="49" charset="0"/>
              </a:rPr>
              <a:t>num</a:t>
            </a:r>
            <a:r>
              <a:rPr lang="en-US" dirty="0">
                <a:latin typeface="Lucida Console" pitchFamily="49" charset="0"/>
              </a:rPr>
              <a:t>, </a:t>
            </a:r>
            <a:r>
              <a:rPr lang="en-US" dirty="0" err="1">
                <a:latin typeface="Lucida Console" pitchFamily="49" charset="0"/>
              </a:rPr>
              <a:t>dnm</a:t>
            </a:r>
            <a:r>
              <a:rPr lang="en-US" dirty="0">
                <a:latin typeface="Lucida Console" pitchFamily="49" charset="0"/>
              </a:rPr>
              <a:t>);</a:t>
            </a:r>
          </a:p>
          <a:p>
            <a:pPr marL="0" indent="0">
              <a:buNone/>
            </a:pPr>
            <a:r>
              <a:rPr lang="en-US" dirty="0">
                <a:latin typeface="Lucida Console" pitchFamily="49" charset="0"/>
              </a:rPr>
              <a:t>}</a:t>
            </a:r>
          </a:p>
        </p:txBody>
      </p:sp>
      <p:sp>
        <p:nvSpPr>
          <p:cNvPr id="4" name="Rectangle 3"/>
          <p:cNvSpPr/>
          <p:nvPr/>
        </p:nvSpPr>
        <p:spPr>
          <a:xfrm>
            <a:off x="478972" y="1502229"/>
            <a:ext cx="7794171" cy="137159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4"/>
                </a:solidFill>
                <a:latin typeface="Verdana" pitchFamily="34" charset="0"/>
                <a:ea typeface="Verdana" pitchFamily="34" charset="0"/>
                <a:cs typeface="Verdana" pitchFamily="34" charset="0"/>
              </a:rPr>
              <a:t>In such cases, the perspective </a:t>
            </a:r>
            <a:r>
              <a:rPr lang="en-US" sz="2400" i="1" dirty="0" smtClean="0">
                <a:solidFill>
                  <a:schemeClr val="accent4"/>
                </a:solidFill>
                <a:latin typeface="Verdana" pitchFamily="34" charset="0"/>
                <a:ea typeface="Verdana" pitchFamily="34" charset="0"/>
                <a:cs typeface="Verdana" pitchFamily="34" charset="0"/>
              </a:rPr>
              <a:t>shifts</a:t>
            </a:r>
            <a:r>
              <a:rPr lang="en-US" sz="2400" dirty="0" smtClean="0">
                <a:solidFill>
                  <a:schemeClr val="accent4"/>
                </a:solidFill>
                <a:latin typeface="Verdana" pitchFamily="34" charset="0"/>
                <a:ea typeface="Verdana" pitchFamily="34" charset="0"/>
                <a:cs typeface="Verdana" pitchFamily="34" charset="0"/>
              </a:rPr>
              <a:t> to that of the object </a:t>
            </a:r>
            <a:r>
              <a:rPr lang="en-US" sz="2400" dirty="0" smtClean="0">
                <a:solidFill>
                  <a:schemeClr val="accent4"/>
                </a:solidFill>
                <a:latin typeface="Lucida Console" pitchFamily="49" charset="0"/>
                <a:ea typeface="Verdana" pitchFamily="34" charset="0"/>
                <a:cs typeface="Verdana" pitchFamily="34" charset="0"/>
              </a:rPr>
              <a:t>f</a:t>
            </a:r>
            <a:r>
              <a:rPr lang="en-US" sz="2400" dirty="0" smtClean="0">
                <a:solidFill>
                  <a:schemeClr val="accent4"/>
                </a:solidFill>
                <a:latin typeface="Verdana" pitchFamily="34" charset="0"/>
                <a:ea typeface="Verdana" pitchFamily="34" charset="0"/>
                <a:cs typeface="Verdana" pitchFamily="34" charset="0"/>
              </a:rPr>
              <a:t>, from which it then operates for the field or method after the “</a:t>
            </a:r>
            <a:r>
              <a:rPr lang="en-US" sz="2400" dirty="0" smtClean="0">
                <a:solidFill>
                  <a:schemeClr val="accent4"/>
                </a:solidFill>
                <a:latin typeface="Lucida Console" pitchFamily="49" charset="0"/>
                <a:ea typeface="Verdana" pitchFamily="34" charset="0"/>
                <a:cs typeface="Verdana" pitchFamily="34" charset="0"/>
              </a:rPr>
              <a:t>.</a:t>
            </a:r>
            <a:r>
              <a:rPr lang="en-US" sz="2400" dirty="0" smtClean="0">
                <a:solidFill>
                  <a:schemeClr val="accent4"/>
                </a:solidFill>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32904875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dirty="0" smtClean="0">
                <a:latin typeface="Lucida Console" pitchFamily="49" charset="0"/>
              </a:rPr>
              <a:t>f1.add(f2); </a:t>
            </a:r>
            <a:r>
              <a:rPr lang="en-US" sz="2800" dirty="0" smtClean="0">
                <a:solidFill>
                  <a:schemeClr val="accent3"/>
                </a:solidFill>
                <a:latin typeface="Lucida Console" pitchFamily="49" charset="0"/>
              </a:rPr>
              <a:t>//Both are Fractions</a:t>
            </a:r>
            <a:endParaRPr lang="en-US" sz="2800" dirty="0">
              <a:solidFill>
                <a:schemeClr val="accent3"/>
              </a:solidFill>
              <a:latin typeface="Lucida Console" pitchFamily="49" charset="0"/>
            </a:endParaRPr>
          </a:p>
          <a:p>
            <a:pPr marL="0" indent="0">
              <a:buNone/>
            </a:pPr>
            <a:endParaRPr lang="en-US" dirty="0"/>
          </a:p>
          <a:p>
            <a:r>
              <a:rPr lang="en-US" dirty="0" smtClean="0"/>
              <a:t>Even though the </a:t>
            </a:r>
            <a:r>
              <a:rPr lang="en-US" dirty="0" smtClean="0">
                <a:latin typeface="Lucida Console" pitchFamily="49" charset="0"/>
              </a:rPr>
              <a:t>add()</a:t>
            </a:r>
            <a:r>
              <a:rPr lang="en-US" dirty="0" smtClean="0"/>
              <a:t> method is operating with two different </a:t>
            </a:r>
            <a:r>
              <a:rPr lang="en-US" dirty="0">
                <a:latin typeface="Lucida Console" pitchFamily="49" charset="0"/>
              </a:rPr>
              <a:t>Fraction</a:t>
            </a:r>
            <a:r>
              <a:rPr lang="en-US" dirty="0" smtClean="0"/>
              <a:t> class instances, the code is able to keep track of which is </a:t>
            </a:r>
            <a:r>
              <a:rPr lang="en-US" b="1" dirty="0" smtClean="0">
                <a:solidFill>
                  <a:schemeClr val="accent4"/>
                </a:solidFill>
                <a:latin typeface="Lucida Console" pitchFamily="49" charset="0"/>
              </a:rPr>
              <a:t>this</a:t>
            </a:r>
            <a:r>
              <a:rPr lang="en-US" dirty="0" smtClean="0">
                <a:solidFill>
                  <a:schemeClr val="accent4"/>
                </a:solidFill>
              </a:rPr>
              <a:t> </a:t>
            </a:r>
            <a:r>
              <a:rPr lang="en-US" dirty="0" smtClean="0"/>
              <a:t>and which is the parameter </a:t>
            </a:r>
            <a:r>
              <a:rPr lang="en-US" dirty="0">
                <a:latin typeface="Lucida Console" pitchFamily="49" charset="0"/>
              </a:rPr>
              <a:t>f</a:t>
            </a:r>
            <a:r>
              <a:rPr lang="en-US" dirty="0" smtClean="0"/>
              <a:t>.</a:t>
            </a:r>
            <a:endParaRPr lang="en-US" dirty="0"/>
          </a:p>
        </p:txBody>
      </p:sp>
      <p:sp>
        <p:nvSpPr>
          <p:cNvPr id="2" name="Title 1"/>
          <p:cNvSpPr>
            <a:spLocks noGrp="1"/>
          </p:cNvSpPr>
          <p:nvPr>
            <p:ph type="title"/>
          </p:nvPr>
        </p:nvSpPr>
        <p:spPr/>
        <p:txBody>
          <a:bodyPr/>
          <a:lstStyle/>
          <a:p>
            <a:r>
              <a:rPr lang="en-US" dirty="0" smtClean="0"/>
              <a:t>Coding in OO</a:t>
            </a:r>
            <a:endParaRPr lang="en-US" dirty="0"/>
          </a:p>
        </p:txBody>
      </p:sp>
    </p:spTree>
    <p:extLst>
      <p:ext uri="{BB962C8B-B14F-4D97-AF65-F5344CB8AC3E}">
        <p14:creationId xmlns:p14="http://schemas.microsoft.com/office/powerpoint/2010/main" val="15548935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a:t>
            </a:r>
            <a:endParaRPr lang="en-US" dirty="0"/>
          </a:p>
        </p:txBody>
      </p:sp>
      <p:sp>
        <p:nvSpPr>
          <p:cNvPr id="3" name="Content Placeholder 2"/>
          <p:cNvSpPr>
            <a:spLocks noGrp="1"/>
          </p:cNvSpPr>
          <p:nvPr>
            <p:ph idx="1"/>
          </p:nvPr>
        </p:nvSpPr>
        <p:spPr/>
        <p:txBody>
          <a:bodyPr/>
          <a:lstStyle/>
          <a:p>
            <a:r>
              <a:rPr lang="en-US" dirty="0" smtClean="0"/>
              <a:t>There also exist other programming paradigms.</a:t>
            </a:r>
          </a:p>
          <a:p>
            <a:pPr lvl="1"/>
            <a:r>
              <a:rPr lang="en-US" dirty="0" smtClean="0"/>
              <a:t>We’ll visit some others later on, but I’d rather keep things here for now and </a:t>
            </a:r>
            <a:r>
              <a:rPr lang="en-US" smtClean="0"/>
              <a:t>avoid confusion.</a:t>
            </a:r>
            <a:endParaRPr lang="en-US" dirty="0"/>
          </a:p>
        </p:txBody>
      </p:sp>
    </p:spTree>
    <p:extLst>
      <p:ext uri="{BB962C8B-B14F-4D97-AF65-F5344CB8AC3E}">
        <p14:creationId xmlns:p14="http://schemas.microsoft.com/office/powerpoint/2010/main" val="2720649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 the rest of this lecture, we’ll switch gears to examining documentation and a bit more in regard to analysis.</a:t>
            </a:r>
            <a:endParaRPr lang="en-US" dirty="0"/>
          </a:p>
        </p:txBody>
      </p:sp>
    </p:spTree>
    <p:extLst>
      <p:ext uri="{BB962C8B-B14F-4D97-AF65-F5344CB8AC3E}">
        <p14:creationId xmlns:p14="http://schemas.microsoft.com/office/powerpoint/2010/main" val="1133448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Documentation is the “plain” English text accompanying code that seeks to explain its structure and use.</a:t>
            </a:r>
          </a:p>
          <a:p>
            <a:pPr lvl="1"/>
            <a:r>
              <a:rPr lang="en-US" dirty="0" smtClean="0"/>
              <a:t>Some of this documentation is typically in comments, directly in the code.</a:t>
            </a:r>
          </a:p>
          <a:p>
            <a:pPr lvl="1"/>
            <a:r>
              <a:rPr lang="en-US" dirty="0" smtClean="0"/>
              <a:t>Other documentation may be in external documents.</a:t>
            </a:r>
            <a:endParaRPr lang="en-US" dirty="0"/>
          </a:p>
        </p:txBody>
      </p:sp>
    </p:spTree>
    <p:extLst>
      <p:ext uri="{BB962C8B-B14F-4D97-AF65-F5344CB8AC3E}">
        <p14:creationId xmlns:p14="http://schemas.microsoft.com/office/powerpoint/2010/main" val="41779218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Types</a:t>
            </a:r>
            <a:endParaRPr lang="en-US" dirty="0"/>
          </a:p>
        </p:txBody>
      </p:sp>
      <p:sp>
        <p:nvSpPr>
          <p:cNvPr id="3" name="Content Placeholder 2"/>
          <p:cNvSpPr>
            <a:spLocks noGrp="1"/>
          </p:cNvSpPr>
          <p:nvPr>
            <p:ph idx="1"/>
          </p:nvPr>
        </p:nvSpPr>
        <p:spPr>
          <a:xfrm>
            <a:off x="325821" y="1579179"/>
            <a:ext cx="8565931" cy="4926724"/>
          </a:xfrm>
        </p:spPr>
        <p:txBody>
          <a:bodyPr>
            <a:normAutofit fontScale="92500" lnSpcReduction="10000"/>
          </a:bodyPr>
          <a:lstStyle/>
          <a:p>
            <a:r>
              <a:rPr lang="en-US" dirty="0" smtClean="0"/>
              <a:t>I expect four kinds of documentation</a:t>
            </a:r>
          </a:p>
          <a:p>
            <a:pPr lvl="1"/>
            <a:r>
              <a:rPr lang="en-US" sz="2400" dirty="0" smtClean="0"/>
              <a:t>Source comments – enough to follow code</a:t>
            </a:r>
          </a:p>
          <a:p>
            <a:pPr lvl="1"/>
            <a:r>
              <a:rPr lang="en-US" sz="2400" dirty="0" smtClean="0"/>
              <a:t>README file – how to install and configure, info on version #, etc.</a:t>
            </a:r>
          </a:p>
          <a:p>
            <a:pPr lvl="1"/>
            <a:r>
              <a:rPr lang="en-US" sz="2400" dirty="0" smtClean="0"/>
              <a:t>User documentation – man page on how to use</a:t>
            </a:r>
          </a:p>
          <a:p>
            <a:pPr lvl="1"/>
            <a:r>
              <a:rPr lang="en-US" sz="2400" dirty="0" smtClean="0"/>
              <a:t>Project report – description of purpose, theory, design, analysis, verification, and validation</a:t>
            </a:r>
          </a:p>
          <a:p>
            <a:r>
              <a:rPr lang="en-US" dirty="0" smtClean="0"/>
              <a:t>In addition, source code should include</a:t>
            </a:r>
          </a:p>
          <a:p>
            <a:pPr lvl="1"/>
            <a:r>
              <a:rPr lang="en-US" sz="2400" dirty="0" smtClean="0"/>
              <a:t>Header files(s)</a:t>
            </a:r>
          </a:p>
          <a:p>
            <a:pPr lvl="1"/>
            <a:r>
              <a:rPr lang="en-US" sz="2400" dirty="0" smtClean="0"/>
              <a:t>Implementation file(s)</a:t>
            </a:r>
          </a:p>
          <a:p>
            <a:pPr lvl="1"/>
            <a:r>
              <a:rPr lang="en-US" sz="2400" dirty="0" smtClean="0"/>
              <a:t>Application (driver) file(s)</a:t>
            </a:r>
          </a:p>
          <a:p>
            <a:pPr lvl="1"/>
            <a:r>
              <a:rPr lang="en-US" sz="2400" dirty="0" err="1" smtClean="0"/>
              <a:t>Makefile</a:t>
            </a:r>
            <a:endParaRPr lang="en-US" sz="2400" dirty="0"/>
          </a:p>
        </p:txBody>
      </p:sp>
    </p:spTree>
    <p:extLst>
      <p:ext uri="{BB962C8B-B14F-4D97-AF65-F5344CB8AC3E}">
        <p14:creationId xmlns:p14="http://schemas.microsoft.com/office/powerpoint/2010/main" val="23624241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Documentation</a:t>
            </a:r>
            <a:endParaRPr lang="en-US" dirty="0"/>
          </a:p>
        </p:txBody>
      </p:sp>
      <p:sp>
        <p:nvSpPr>
          <p:cNvPr id="3" name="Content Placeholder 2"/>
          <p:cNvSpPr>
            <a:spLocks noGrp="1"/>
          </p:cNvSpPr>
          <p:nvPr>
            <p:ph idx="1"/>
          </p:nvPr>
        </p:nvSpPr>
        <p:spPr/>
        <p:txBody>
          <a:bodyPr>
            <a:normAutofit/>
          </a:bodyPr>
          <a:lstStyle/>
          <a:p>
            <a:r>
              <a:rPr lang="en-US" dirty="0" smtClean="0"/>
              <a:t>Project report – should give the purpose, the overall structure of all the system, as well as the theory of operation, analysis of efficiency, proofs (if any), test plan and results, and known bugs</a:t>
            </a:r>
          </a:p>
          <a:p>
            <a:pPr lvl="1"/>
            <a:r>
              <a:rPr lang="en-US" dirty="0" smtClean="0"/>
              <a:t>Comments in code necessarily follow the actual layout of the code, which may not be the best for understanding it</a:t>
            </a:r>
            <a:endParaRPr lang="en-US" dirty="0"/>
          </a:p>
        </p:txBody>
      </p:sp>
    </p:spTree>
    <p:extLst>
      <p:ext uri="{BB962C8B-B14F-4D97-AF65-F5344CB8AC3E}">
        <p14:creationId xmlns:p14="http://schemas.microsoft.com/office/powerpoint/2010/main" val="4195603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Documentation</a:t>
            </a:r>
            <a:endParaRPr lang="en-US" dirty="0"/>
          </a:p>
        </p:txBody>
      </p:sp>
      <p:sp>
        <p:nvSpPr>
          <p:cNvPr id="3" name="Content Placeholder 2"/>
          <p:cNvSpPr>
            <a:spLocks noGrp="1"/>
          </p:cNvSpPr>
          <p:nvPr>
            <p:ph idx="1"/>
          </p:nvPr>
        </p:nvSpPr>
        <p:spPr/>
        <p:txBody>
          <a:bodyPr/>
          <a:lstStyle/>
          <a:p>
            <a:r>
              <a:rPr lang="en-US" dirty="0" smtClean="0"/>
              <a:t>For complex code, it can be very helpful to place inline comments on a “paragraph” level, explaining what purpose that block of code is accomplishing.</a:t>
            </a:r>
          </a:p>
          <a:p>
            <a:pPr lvl="1"/>
            <a:r>
              <a:rPr lang="en-US" dirty="0" smtClean="0"/>
              <a:t>A line-by-line commentary may clarify </a:t>
            </a:r>
            <a:r>
              <a:rPr lang="en-US" i="1" dirty="0" smtClean="0"/>
              <a:t>what</a:t>
            </a:r>
            <a:r>
              <a:rPr lang="en-US" dirty="0" smtClean="0"/>
              <a:t> the code is doing, but rarely indicates </a:t>
            </a:r>
            <a:r>
              <a:rPr lang="en-US" i="1" dirty="0" smtClean="0"/>
              <a:t>why</a:t>
            </a:r>
            <a:r>
              <a:rPr lang="en-US" dirty="0" smtClean="0"/>
              <a:t>.</a:t>
            </a:r>
          </a:p>
          <a:p>
            <a:pPr lvl="2"/>
            <a:r>
              <a:rPr lang="en-US" dirty="0" smtClean="0"/>
              <a:t>Note the purpose of your code – its goal.</a:t>
            </a:r>
            <a:endParaRPr lang="en-US" dirty="0"/>
          </a:p>
        </p:txBody>
      </p:sp>
    </p:spTree>
    <p:extLst>
      <p:ext uri="{BB962C8B-B14F-4D97-AF65-F5344CB8AC3E}">
        <p14:creationId xmlns:p14="http://schemas.microsoft.com/office/powerpoint/2010/main" val="183105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US" dirty="0"/>
          </a:p>
        </p:txBody>
      </p:sp>
      <p:sp>
        <p:nvSpPr>
          <p:cNvPr id="3" name="Content Placeholder 2"/>
          <p:cNvSpPr>
            <a:spLocks noGrp="1"/>
          </p:cNvSpPr>
          <p:nvPr>
            <p:ph idx="1"/>
          </p:nvPr>
        </p:nvSpPr>
        <p:spPr/>
        <p:txBody>
          <a:bodyPr/>
          <a:lstStyle/>
          <a:p>
            <a:r>
              <a:rPr lang="en-US" dirty="0" smtClean="0"/>
              <a:t>In the world, there are over 6900 different spoken languages.</a:t>
            </a:r>
          </a:p>
          <a:p>
            <a:r>
              <a:rPr lang="en-US" dirty="0" smtClean="0"/>
              <a:t>Some of these languages are more similar to each other than others.</a:t>
            </a:r>
          </a:p>
          <a:p>
            <a:pPr lvl="1"/>
            <a:r>
              <a:rPr lang="en-US" dirty="0" smtClean="0"/>
              <a:t>Consider Spanish, French, Italian…</a:t>
            </a:r>
          </a:p>
          <a:p>
            <a:pPr lvl="1"/>
            <a:r>
              <a:rPr lang="en-US" dirty="0" smtClean="0"/>
              <a:t>Consider Hindi, Urdu… or perhaps Mandarin Chinese.</a:t>
            </a:r>
          </a:p>
        </p:txBody>
      </p:sp>
    </p:spTree>
    <p:extLst>
      <p:ext uri="{BB962C8B-B14F-4D97-AF65-F5344CB8AC3E}">
        <p14:creationId xmlns:p14="http://schemas.microsoft.com/office/powerpoint/2010/main" val="4584697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Documentation</a:t>
            </a:r>
            <a:endParaRPr lang="en-US" dirty="0"/>
          </a:p>
        </p:txBody>
      </p:sp>
      <p:sp>
        <p:nvSpPr>
          <p:cNvPr id="3" name="Content Placeholder 2"/>
          <p:cNvSpPr>
            <a:spLocks noGrp="1"/>
          </p:cNvSpPr>
          <p:nvPr>
            <p:ph idx="1"/>
          </p:nvPr>
        </p:nvSpPr>
        <p:spPr/>
        <p:txBody>
          <a:bodyPr/>
          <a:lstStyle/>
          <a:p>
            <a:r>
              <a:rPr lang="en-US" dirty="0" smtClean="0"/>
              <a:t>We’ve already noted two different ways to comment within C++:</a:t>
            </a:r>
          </a:p>
          <a:p>
            <a:pPr marL="0" indent="0">
              <a:buNone/>
            </a:pPr>
            <a:endParaRPr lang="en-US" sz="2800" dirty="0"/>
          </a:p>
          <a:p>
            <a:pPr marL="0" indent="0">
              <a:buNone/>
            </a:pPr>
            <a:r>
              <a:rPr lang="en-US" sz="2800" dirty="0" smtClean="0">
                <a:solidFill>
                  <a:schemeClr val="accent3"/>
                </a:solidFill>
                <a:latin typeface="Lucida Console" pitchFamily="49" charset="0"/>
              </a:rPr>
              <a:t>// This is a </a:t>
            </a:r>
            <a:r>
              <a:rPr lang="en-US" sz="2800" dirty="0" smtClean="0">
                <a:solidFill>
                  <a:srgbClr val="76923C"/>
                </a:solidFill>
                <a:latin typeface="Lucida Console" pitchFamily="49" charset="0"/>
              </a:rPr>
              <a:t>one-line</a:t>
            </a:r>
            <a:r>
              <a:rPr lang="en-US" sz="2800" dirty="0" smtClean="0">
                <a:solidFill>
                  <a:schemeClr val="accent3"/>
                </a:solidFill>
                <a:latin typeface="Lucida Console" pitchFamily="49" charset="0"/>
              </a:rPr>
              <a:t> comment.</a:t>
            </a:r>
          </a:p>
          <a:p>
            <a:pPr marL="0" indent="0">
              <a:buNone/>
            </a:pPr>
            <a:endParaRPr lang="en-US" sz="2800" dirty="0">
              <a:solidFill>
                <a:schemeClr val="accent3"/>
              </a:solidFill>
              <a:latin typeface="Lucida Console" pitchFamily="49" charset="0"/>
            </a:endParaRPr>
          </a:p>
          <a:p>
            <a:pPr marL="0" indent="0">
              <a:buNone/>
            </a:pPr>
            <a:r>
              <a:rPr lang="en-US" sz="2800" dirty="0" smtClean="0">
                <a:solidFill>
                  <a:schemeClr val="accent3"/>
                </a:solidFill>
                <a:latin typeface="Lucida Console" pitchFamily="49" charset="0"/>
              </a:rPr>
              <a:t>/* This is a block comment,</a:t>
            </a:r>
          </a:p>
          <a:p>
            <a:pPr marL="0" indent="0">
              <a:buNone/>
            </a:pPr>
            <a:r>
              <a:rPr lang="en-US" sz="2800" dirty="0">
                <a:solidFill>
                  <a:schemeClr val="accent3"/>
                </a:solidFill>
                <a:latin typeface="Lucida Console" pitchFamily="49" charset="0"/>
              </a:rPr>
              <a:t> </a:t>
            </a:r>
            <a:r>
              <a:rPr lang="en-US" sz="2800" dirty="0" smtClean="0">
                <a:solidFill>
                  <a:schemeClr val="accent3"/>
                </a:solidFill>
                <a:latin typeface="Lucida Console" pitchFamily="49" charset="0"/>
              </a:rPr>
              <a:t>  spanning multiple lines. */</a:t>
            </a:r>
            <a:endParaRPr lang="en-US" sz="2800" dirty="0">
              <a:solidFill>
                <a:schemeClr val="accent3"/>
              </a:solidFill>
              <a:latin typeface="Lucida Console" pitchFamily="49" charset="0"/>
            </a:endParaRPr>
          </a:p>
        </p:txBody>
      </p:sp>
    </p:spTree>
    <p:extLst>
      <p:ext uri="{BB962C8B-B14F-4D97-AF65-F5344CB8AC3E}">
        <p14:creationId xmlns:p14="http://schemas.microsoft.com/office/powerpoint/2010/main" val="4768717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Documentation</a:t>
            </a:r>
            <a:endParaRPr lang="en-US" dirty="0"/>
          </a:p>
        </p:txBody>
      </p:sp>
      <p:sp>
        <p:nvSpPr>
          <p:cNvPr id="3" name="Content Placeholder 2"/>
          <p:cNvSpPr>
            <a:spLocks noGrp="1"/>
          </p:cNvSpPr>
          <p:nvPr>
            <p:ph idx="1"/>
          </p:nvPr>
        </p:nvSpPr>
        <p:spPr/>
        <p:txBody>
          <a:bodyPr/>
          <a:lstStyle/>
          <a:p>
            <a:r>
              <a:rPr lang="en-US" dirty="0" smtClean="0"/>
              <a:t>In producing documentation for a method, it is wise to place some form of the “relationships” criterion within the description.</a:t>
            </a:r>
          </a:p>
          <a:p>
            <a:pPr lvl="1"/>
            <a:r>
              <a:rPr lang="en-US" dirty="0" smtClean="0"/>
              <a:t>Generally, the conceptual purpose which a method, field, or class serves.</a:t>
            </a:r>
            <a:endParaRPr lang="en-US" dirty="0"/>
          </a:p>
        </p:txBody>
      </p:sp>
    </p:spTree>
    <p:extLst>
      <p:ext uri="{BB962C8B-B14F-4D97-AF65-F5344CB8AC3E}">
        <p14:creationId xmlns:p14="http://schemas.microsoft.com/office/powerpoint/2010/main" val="4301308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Documentation</a:t>
            </a:r>
            <a:endParaRPr lang="en-US" dirty="0"/>
          </a:p>
        </p:txBody>
      </p:sp>
      <p:sp>
        <p:nvSpPr>
          <p:cNvPr id="3" name="Content Placeholder 2"/>
          <p:cNvSpPr>
            <a:spLocks noGrp="1"/>
          </p:cNvSpPr>
          <p:nvPr>
            <p:ph idx="1"/>
          </p:nvPr>
        </p:nvSpPr>
        <p:spPr/>
        <p:txBody>
          <a:bodyPr>
            <a:normAutofit/>
          </a:bodyPr>
          <a:lstStyle/>
          <a:p>
            <a:r>
              <a:rPr lang="en-US" dirty="0" smtClean="0"/>
              <a:t>One should also include an explanation of the method’s </a:t>
            </a:r>
            <a:r>
              <a:rPr lang="en-US" i="1" dirty="0" smtClean="0"/>
              <a:t>preconditions</a:t>
            </a:r>
            <a:r>
              <a:rPr lang="en-US" dirty="0" smtClean="0"/>
              <a:t>, if it has any</a:t>
            </a:r>
          </a:p>
          <a:p>
            <a:pPr lvl="1"/>
            <a:r>
              <a:rPr lang="en-US" dirty="0" smtClean="0"/>
              <a:t>Preconditions:  the limitations a particular method imposes on its inputs</a:t>
            </a:r>
          </a:p>
          <a:p>
            <a:pPr lvl="1"/>
            <a:r>
              <a:rPr lang="en-US" dirty="0" smtClean="0"/>
              <a:t>If a method is called with arguments that do not match its preconditions, its behavior is considered to be undefined</a:t>
            </a:r>
          </a:p>
          <a:p>
            <a:pPr lvl="1"/>
            <a:r>
              <a:rPr lang="en-US" dirty="0" smtClean="0"/>
              <a:t>These are very useful for proofs also!</a:t>
            </a:r>
            <a:endParaRPr lang="en-US" dirty="0"/>
          </a:p>
        </p:txBody>
      </p:sp>
    </p:spTree>
    <p:extLst>
      <p:ext uri="{BB962C8B-B14F-4D97-AF65-F5344CB8AC3E}">
        <p14:creationId xmlns:p14="http://schemas.microsoft.com/office/powerpoint/2010/main" val="20039111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As there exists a notion of </a:t>
            </a:r>
            <a:r>
              <a:rPr lang="en-US" i="1" dirty="0" smtClean="0"/>
              <a:t>preconditions</a:t>
            </a:r>
            <a:r>
              <a:rPr lang="en-US" dirty="0" smtClean="0"/>
              <a:t>, there also exist </a:t>
            </a:r>
            <a:r>
              <a:rPr lang="en-US" i="1" dirty="0" err="1" smtClean="0"/>
              <a:t>postconditions</a:t>
            </a:r>
            <a:endParaRPr lang="en-US" dirty="0" smtClean="0"/>
          </a:p>
          <a:p>
            <a:pPr lvl="1"/>
            <a:r>
              <a:rPr lang="en-US" dirty="0" err="1" smtClean="0"/>
              <a:t>Postconditions</a:t>
            </a:r>
            <a:r>
              <a:rPr lang="en-US" dirty="0" smtClean="0"/>
              <a:t>:  the effect a method has on its inputs (any unaffected/unlisted input should remain untouched), any generated exceptions, information about the return value, and effects on object state</a:t>
            </a:r>
          </a:p>
          <a:p>
            <a:pPr lvl="1"/>
            <a:r>
              <a:rPr lang="en-US" dirty="0" smtClean="0"/>
              <a:t>These are also very helpful for proofs!</a:t>
            </a:r>
          </a:p>
        </p:txBody>
      </p:sp>
    </p:spTree>
    <p:extLst>
      <p:ext uri="{BB962C8B-B14F-4D97-AF65-F5344CB8AC3E}">
        <p14:creationId xmlns:p14="http://schemas.microsoft.com/office/powerpoint/2010/main" val="115947012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457200" y="1600200"/>
            <a:ext cx="8229600" cy="5010807"/>
          </a:xfrm>
        </p:spPr>
        <p:txBody>
          <a:bodyPr>
            <a:normAutofit fontScale="92500" lnSpcReduction="10000"/>
          </a:bodyPr>
          <a:lstStyle/>
          <a:p>
            <a:r>
              <a:rPr lang="en-US" dirty="0" smtClean="0"/>
              <a:t>Documentation helps other programmers (or yourself at some later time) to understand the role of each accessible field and method for a given class</a:t>
            </a:r>
          </a:p>
          <a:p>
            <a:r>
              <a:rPr lang="en-US" dirty="0" smtClean="0"/>
              <a:t>Inside of code, documentation provides great reference material for future maintenance efforts</a:t>
            </a:r>
          </a:p>
          <a:p>
            <a:r>
              <a:rPr lang="en-US" dirty="0" smtClean="0"/>
              <a:t>It can serve as a starting point for project report, but should not have everything a project report has</a:t>
            </a:r>
          </a:p>
        </p:txBody>
      </p:sp>
    </p:spTree>
    <p:extLst>
      <p:ext uri="{BB962C8B-B14F-4D97-AF65-F5344CB8AC3E}">
        <p14:creationId xmlns:p14="http://schemas.microsoft.com/office/powerpoint/2010/main" val="40247410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a:t>
            </a:r>
            <a:endParaRPr lang="en-US" dirty="0"/>
          </a:p>
        </p:txBody>
      </p:sp>
      <p:sp>
        <p:nvSpPr>
          <p:cNvPr id="3" name="Content Placeholder 2"/>
          <p:cNvSpPr>
            <a:spLocks noGrp="1"/>
          </p:cNvSpPr>
          <p:nvPr>
            <p:ph idx="1"/>
          </p:nvPr>
        </p:nvSpPr>
        <p:spPr/>
        <p:txBody>
          <a:bodyPr/>
          <a:lstStyle/>
          <a:p>
            <a:r>
              <a:rPr lang="en-US" dirty="0" smtClean="0"/>
              <a:t>Just as there are families of real-world spoken languages, there are multiple families – or </a:t>
            </a:r>
            <a:r>
              <a:rPr lang="en-US" i="1" dirty="0" smtClean="0"/>
              <a:t>paradigms</a:t>
            </a:r>
            <a:r>
              <a:rPr lang="en-US" dirty="0" smtClean="0"/>
              <a:t> – of programming languages.</a:t>
            </a:r>
          </a:p>
        </p:txBody>
      </p:sp>
    </p:spTree>
    <p:extLst>
      <p:ext uri="{BB962C8B-B14F-4D97-AF65-F5344CB8AC3E}">
        <p14:creationId xmlns:p14="http://schemas.microsoft.com/office/powerpoint/2010/main" val="24908824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a:t>
            </a:r>
            <a:endParaRPr lang="en-US" dirty="0"/>
          </a:p>
        </p:txBody>
      </p:sp>
      <p:sp>
        <p:nvSpPr>
          <p:cNvPr id="3" name="Content Placeholder 2"/>
          <p:cNvSpPr>
            <a:spLocks noGrp="1"/>
          </p:cNvSpPr>
          <p:nvPr>
            <p:ph idx="1"/>
          </p:nvPr>
        </p:nvSpPr>
        <p:spPr/>
        <p:txBody>
          <a:bodyPr/>
          <a:lstStyle/>
          <a:p>
            <a:r>
              <a:rPr lang="en-US" dirty="0" smtClean="0"/>
              <a:t>Chances are, most of your programming experience is in the </a:t>
            </a:r>
            <a:r>
              <a:rPr lang="en-US" i="1" dirty="0" smtClean="0"/>
              <a:t>imperative</a:t>
            </a:r>
            <a:r>
              <a:rPr lang="en-US" dirty="0" smtClean="0"/>
              <a:t> paradigm.</a:t>
            </a:r>
          </a:p>
          <a:p>
            <a:pPr lvl="1"/>
            <a:r>
              <a:rPr lang="en-US" dirty="0" smtClean="0"/>
              <a:t>Think C, for example.</a:t>
            </a:r>
          </a:p>
          <a:p>
            <a:pPr lvl="1"/>
            <a:r>
              <a:rPr lang="en-US" dirty="0" smtClean="0"/>
              <a:t>Code is executed one line after another, step by step.</a:t>
            </a:r>
          </a:p>
          <a:p>
            <a:pPr lvl="1"/>
            <a:r>
              <a:rPr lang="en-US" dirty="0" smtClean="0"/>
              <a:t>The focus is on the order of code execution.</a:t>
            </a:r>
            <a:endParaRPr lang="en-US" dirty="0"/>
          </a:p>
        </p:txBody>
      </p:sp>
    </p:spTree>
    <p:extLst>
      <p:ext uri="{BB962C8B-B14F-4D97-AF65-F5344CB8AC3E}">
        <p14:creationId xmlns:p14="http://schemas.microsoft.com/office/powerpoint/2010/main" val="9802428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a:t>
            </a:r>
            <a:endParaRPr lang="en-US" dirty="0"/>
          </a:p>
        </p:txBody>
      </p:sp>
      <p:sp>
        <p:nvSpPr>
          <p:cNvPr id="3" name="Content Placeholder 2"/>
          <p:cNvSpPr>
            <a:spLocks noGrp="1"/>
          </p:cNvSpPr>
          <p:nvPr>
            <p:ph idx="1"/>
          </p:nvPr>
        </p:nvSpPr>
        <p:spPr/>
        <p:txBody>
          <a:bodyPr/>
          <a:lstStyle/>
          <a:p>
            <a:r>
              <a:rPr lang="en-US" dirty="0" smtClean="0"/>
              <a:t>Imperative-style programs make little attempt to enforce good data organization habits.</a:t>
            </a:r>
          </a:p>
          <a:p>
            <a:pPr lvl="1"/>
            <a:r>
              <a:rPr lang="en-US" dirty="0" smtClean="0"/>
              <a:t>This must be handled by the programmer.</a:t>
            </a:r>
          </a:p>
          <a:p>
            <a:pPr lvl="1"/>
            <a:r>
              <a:rPr lang="en-US" dirty="0" smtClean="0"/>
              <a:t>Data is often in a </a:t>
            </a:r>
            <a:r>
              <a:rPr lang="en-US" i="1" dirty="0" smtClean="0"/>
              <a:t>global</a:t>
            </a:r>
            <a:r>
              <a:rPr lang="en-US" dirty="0" smtClean="0"/>
              <a:t> scope, accessible anywhere, at any time, by anyone.</a:t>
            </a:r>
          </a:p>
          <a:p>
            <a:pPr lvl="2"/>
            <a:r>
              <a:rPr lang="en-US" dirty="0" smtClean="0"/>
              <a:t>As are functions.</a:t>
            </a:r>
          </a:p>
          <a:p>
            <a:pPr lvl="1"/>
            <a:endParaRPr lang="en-US" dirty="0"/>
          </a:p>
        </p:txBody>
      </p:sp>
    </p:spTree>
    <p:extLst>
      <p:ext uri="{BB962C8B-B14F-4D97-AF65-F5344CB8AC3E}">
        <p14:creationId xmlns:p14="http://schemas.microsoft.com/office/powerpoint/2010/main" val="17748364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Object-Orientation</a:t>
            </a:r>
            <a:endParaRPr lang="en-US" dirty="0"/>
          </a:p>
        </p:txBody>
      </p:sp>
      <p:sp>
        <p:nvSpPr>
          <p:cNvPr id="3" name="Content Placeholder 2"/>
          <p:cNvSpPr>
            <a:spLocks noGrp="1"/>
          </p:cNvSpPr>
          <p:nvPr>
            <p:ph idx="1"/>
          </p:nvPr>
        </p:nvSpPr>
        <p:spPr/>
        <p:txBody>
          <a:bodyPr/>
          <a:lstStyle/>
          <a:p>
            <a:r>
              <a:rPr lang="en-US" dirty="0" smtClean="0"/>
              <a:t>Object-orientation is quite different.</a:t>
            </a:r>
          </a:p>
          <a:p>
            <a:pPr lvl="1"/>
            <a:r>
              <a:rPr lang="en-US" dirty="0" smtClean="0"/>
              <a:t>As we’ve seen already, part of its design is to enforce the organization of data into logical, conceptual units within the system.</a:t>
            </a:r>
          </a:p>
          <a:p>
            <a:pPr lvl="1"/>
            <a:r>
              <a:rPr lang="en-US" dirty="0" smtClean="0"/>
              <a:t>Each object keeps its data private (ideally) and seeks to enforce constraints to keep itself in a proper form.</a:t>
            </a:r>
            <a:endParaRPr lang="en-US" dirty="0"/>
          </a:p>
        </p:txBody>
      </p:sp>
    </p:spTree>
    <p:extLst>
      <p:ext uri="{BB962C8B-B14F-4D97-AF65-F5344CB8AC3E}">
        <p14:creationId xmlns:p14="http://schemas.microsoft.com/office/powerpoint/2010/main" val="10645453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Object-Orientation</a:t>
            </a:r>
            <a:endParaRPr lang="en-US" dirty="0"/>
          </a:p>
        </p:txBody>
      </p:sp>
      <p:sp>
        <p:nvSpPr>
          <p:cNvPr id="3" name="Content Placeholder 2"/>
          <p:cNvSpPr>
            <a:spLocks noGrp="1"/>
          </p:cNvSpPr>
          <p:nvPr>
            <p:ph idx="1"/>
          </p:nvPr>
        </p:nvSpPr>
        <p:spPr/>
        <p:txBody>
          <a:bodyPr>
            <a:normAutofit/>
          </a:bodyPr>
          <a:lstStyle/>
          <a:p>
            <a:r>
              <a:rPr lang="en-US" dirty="0" smtClean="0"/>
              <a:t>Object-orientation is quite different.</a:t>
            </a:r>
          </a:p>
          <a:p>
            <a:pPr lvl="1"/>
            <a:r>
              <a:rPr lang="en-US" dirty="0" smtClean="0"/>
              <a:t>Work gets done by objects interacting with other objects.</a:t>
            </a:r>
          </a:p>
          <a:p>
            <a:pPr lvl="2"/>
            <a:r>
              <a:rPr lang="en-US" dirty="0" smtClean="0"/>
              <a:t>As such, the exact flow of execution in the program may not be easy to track.</a:t>
            </a:r>
          </a:p>
          <a:p>
            <a:pPr lvl="1"/>
            <a:r>
              <a:rPr lang="en-US" dirty="0" smtClean="0"/>
              <a:t>Object orientation aims to avoid making anything truly global.</a:t>
            </a:r>
          </a:p>
          <a:p>
            <a:pPr lvl="2"/>
            <a:r>
              <a:rPr lang="en-US" dirty="0" smtClean="0"/>
              <a:t>Java doesn’t even </a:t>
            </a:r>
            <a:r>
              <a:rPr lang="en-US" i="1" dirty="0" smtClean="0"/>
              <a:t>allow</a:t>
            </a:r>
            <a:r>
              <a:rPr lang="en-US" dirty="0" smtClean="0"/>
              <a:t> “truly” global variables… though it’s easily possible to compensate for this. C++ allows them.</a:t>
            </a:r>
          </a:p>
        </p:txBody>
      </p:sp>
    </p:spTree>
    <p:extLst>
      <p:ext uri="{BB962C8B-B14F-4D97-AF65-F5344CB8AC3E}">
        <p14:creationId xmlns:p14="http://schemas.microsoft.com/office/powerpoint/2010/main" val="42106409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in OO</a:t>
            </a:r>
            <a:endParaRPr lang="en-US" dirty="0"/>
          </a:p>
        </p:txBody>
      </p:sp>
      <p:sp>
        <p:nvSpPr>
          <p:cNvPr id="3" name="Content Placeholder 2"/>
          <p:cNvSpPr>
            <a:spLocks noGrp="1"/>
          </p:cNvSpPr>
          <p:nvPr>
            <p:ph idx="1"/>
          </p:nvPr>
        </p:nvSpPr>
        <p:spPr/>
        <p:txBody>
          <a:bodyPr/>
          <a:lstStyle/>
          <a:p>
            <a:r>
              <a:rPr lang="en-US" dirty="0" smtClean="0"/>
              <a:t>So far, we’ve seen a few examples of OO code, but I haven’t really broken down what’s going on behind the scenes to make everything work.</a:t>
            </a:r>
          </a:p>
          <a:p>
            <a:r>
              <a:rPr lang="en-US" dirty="0" smtClean="0"/>
              <a:t>Let’s look at an example and talk through it.</a:t>
            </a:r>
            <a:endParaRPr lang="en-US" dirty="0"/>
          </a:p>
        </p:txBody>
      </p:sp>
    </p:spTree>
    <p:extLst>
      <p:ext uri="{BB962C8B-B14F-4D97-AF65-F5344CB8AC3E}">
        <p14:creationId xmlns:p14="http://schemas.microsoft.com/office/powerpoint/2010/main" val="3734725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EclipseCodeColors">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7F00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332</TotalTime>
  <Words>1505</Words>
  <Application>Microsoft Macintosh PowerPoint</Application>
  <PresentationFormat>On-screen Show (4:3)</PresentationFormat>
  <Paragraphs>227</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Object Orientation</vt:lpstr>
      <vt:lpstr>An Aside</vt:lpstr>
      <vt:lpstr>Programming Paradigms</vt:lpstr>
      <vt:lpstr>Programming Paradigms</vt:lpstr>
      <vt:lpstr>Imperative</vt:lpstr>
      <vt:lpstr>Imperative</vt:lpstr>
      <vt:lpstr>Object-Orientation</vt:lpstr>
      <vt:lpstr>Object-Orientation</vt:lpstr>
      <vt:lpstr>Coding in OO</vt:lpstr>
      <vt:lpstr>A Fraction Object</vt:lpstr>
      <vt:lpstr>Exercise 1</vt:lpstr>
      <vt:lpstr>A Fraction Object</vt:lpstr>
      <vt:lpstr>Exercise 2</vt:lpstr>
      <vt:lpstr>Ways to Create Objects</vt:lpstr>
      <vt:lpstr>Ways to Reference Objects</vt:lpstr>
      <vt:lpstr>Coding in OO</vt:lpstr>
      <vt:lpstr>Coding in OO</vt:lpstr>
      <vt:lpstr>A Fraction Object</vt:lpstr>
      <vt:lpstr>A Fraction Object</vt:lpstr>
      <vt:lpstr>A Fraction Object</vt:lpstr>
      <vt:lpstr>A Fraction Object</vt:lpstr>
      <vt:lpstr>A Fraction Object</vt:lpstr>
      <vt:lpstr>Coding in OO</vt:lpstr>
      <vt:lpstr>An Aside</vt:lpstr>
      <vt:lpstr>PowerPoint Presentation</vt:lpstr>
      <vt:lpstr>Documentation</vt:lpstr>
      <vt:lpstr>Documentation Types</vt:lpstr>
      <vt:lpstr>Project Documentation</vt:lpstr>
      <vt:lpstr>Code Documentation</vt:lpstr>
      <vt:lpstr>Code Documentation</vt:lpstr>
      <vt:lpstr>Code Documentation</vt:lpstr>
      <vt:lpstr>Code Documentation</vt:lpstr>
      <vt:lpstr>Documentation</vt:lpstr>
      <vt:lpstr>Benefits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3504 – Advanced Programming Fundamentals for CIS Majors</dc:title>
  <dc:creator>Windows User</dc:creator>
  <cp:lastModifiedBy>Wenlan Tian</cp:lastModifiedBy>
  <cp:revision>198</cp:revision>
  <dcterms:created xsi:type="dcterms:W3CDTF">2011-12-16T23:03:13Z</dcterms:created>
  <dcterms:modified xsi:type="dcterms:W3CDTF">2014-06-20T14:02:23Z</dcterms:modified>
</cp:coreProperties>
</file>